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302" r:id="rId2"/>
    <p:sldId id="359" r:id="rId3"/>
    <p:sldId id="391" r:id="rId4"/>
    <p:sldId id="311" r:id="rId5"/>
    <p:sldId id="378" r:id="rId6"/>
    <p:sldId id="312" r:id="rId7"/>
    <p:sldId id="352" r:id="rId8"/>
    <p:sldId id="316" r:id="rId9"/>
    <p:sldId id="380" r:id="rId10"/>
    <p:sldId id="374" r:id="rId11"/>
    <p:sldId id="375" r:id="rId12"/>
    <p:sldId id="377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76" r:id="rId21"/>
    <p:sldId id="379" r:id="rId22"/>
    <p:sldId id="388" r:id="rId23"/>
    <p:sldId id="364" r:id="rId24"/>
    <p:sldId id="390" r:id="rId25"/>
  </p:sldIdLst>
  <p:sldSz cx="9144000" cy="6858000" type="screen4x3"/>
  <p:notesSz cx="6858000" cy="9144000"/>
  <p:embeddedFontLst>
    <p:embeddedFont>
      <p:font typeface="Arial Unicode MS" panose="020B0604020202020204" pitchFamily="34" charset="-128"/>
      <p:regular r:id="rId27"/>
    </p:embeddedFont>
    <p:embeddedFont>
      <p:font typeface="Gill Sans MT" panose="020B0502020104020203" pitchFamily="34" charset="0"/>
      <p:regular r:id="rId28"/>
      <p:bold r:id="rId29"/>
      <p:italic r:id="rId30"/>
      <p:boldItalic r:id="rId31"/>
    </p:embeddedFont>
    <p:embeddedFont>
      <p:font typeface="Corbel" panose="020B0503020204020204" pitchFamily="3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7F8E6"/>
    <a:srgbClr val="F2F6C2"/>
    <a:srgbClr val="E94D23"/>
    <a:srgbClr val="F1F61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236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89DBA-17A5-4294-8DA8-36460DC503E4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1A9E1-124B-41D7-83A3-50C3E464B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78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7B3C-BFA5-4770-A163-8D7E2F917B18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4070-F734-4955-9724-7C7DA76BF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7B3C-BFA5-4770-A163-8D7E2F917B18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4070-F734-4955-9724-7C7DA76BF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7B3C-BFA5-4770-A163-8D7E2F917B18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4070-F734-4955-9724-7C7DA76BF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7B3C-BFA5-4770-A163-8D7E2F917B18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4070-F734-4955-9724-7C7DA76BF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7B3C-BFA5-4770-A163-8D7E2F917B18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4070-F734-4955-9724-7C7DA76BF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7B3C-BFA5-4770-A163-8D7E2F917B18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4070-F734-4955-9724-7C7DA76BF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7B3C-BFA5-4770-A163-8D7E2F917B18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4070-F734-4955-9724-7C7DA76BF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7B3C-BFA5-4770-A163-8D7E2F917B18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4070-F734-4955-9724-7C7DA76BF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7B3C-BFA5-4770-A163-8D7E2F917B18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4070-F734-4955-9724-7C7DA76BF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7B3C-BFA5-4770-A163-8D7E2F917B18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4070-F734-4955-9724-7C7DA76BF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7B3C-BFA5-4770-A163-8D7E2F917B18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4070-F734-4955-9724-7C7DA76BF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bg1">
                <a:alpha val="51000"/>
              </a:schemeClr>
            </a:gs>
            <a:gs pos="0">
              <a:schemeClr val="bg1">
                <a:lumMod val="75000"/>
              </a:schemeClr>
            </a:gs>
            <a:gs pos="100000">
              <a:schemeClr val="bg1">
                <a:lumMod val="8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57B3C-BFA5-4770-A163-8D7E2F917B18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14070-F734-4955-9724-7C7DA76BF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gif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ctrTitle"/>
          </p:nvPr>
        </p:nvSpPr>
        <p:spPr>
          <a:xfrm>
            <a:off x="717751" y="1447800"/>
            <a:ext cx="7772400" cy="2590800"/>
          </a:xfrm>
        </p:spPr>
        <p:txBody>
          <a:bodyPr>
            <a:noAutofit/>
          </a:bodyPr>
          <a:lstStyle/>
          <a:p>
            <a:r>
              <a:rPr lang="en-US" sz="2800" b="1" dirty="0"/>
              <a:t>High-Resolution Spectroscopy in charge-exchange </a:t>
            </a:r>
            <a:r>
              <a:rPr lang="en-US" sz="2800" b="1" dirty="0" smtClean="0"/>
              <a:t>reactions with </a:t>
            </a:r>
            <a:r>
              <a:rPr lang="en-US" sz="2800" b="1" dirty="0"/>
              <a:t>rare-isotope </a:t>
            </a:r>
            <a:r>
              <a:rPr lang="en-US" sz="2800" b="1" dirty="0" smtClean="0"/>
              <a:t>beams</a:t>
            </a:r>
            <a:br>
              <a:rPr lang="en-US" sz="2800" b="1" dirty="0" smtClean="0"/>
            </a:br>
            <a:r>
              <a:rPr lang="en-US" sz="2800" dirty="0" smtClean="0"/>
              <a:t>Applications to weak-reaction rates for astrophysics</a:t>
            </a:r>
            <a:endParaRPr lang="en-US" sz="2800" dirty="0"/>
          </a:p>
        </p:txBody>
      </p:sp>
      <p:sp>
        <p:nvSpPr>
          <p:cNvPr id="26" name="Subtitle 25"/>
          <p:cNvSpPr>
            <a:spLocks noGrp="1"/>
          </p:cNvSpPr>
          <p:nvPr>
            <p:ph type="subTitle" idx="1"/>
          </p:nvPr>
        </p:nvSpPr>
        <p:spPr>
          <a:xfrm>
            <a:off x="1524000" y="3505200"/>
            <a:ext cx="6400800" cy="1752600"/>
          </a:xfrm>
        </p:spPr>
        <p:txBody>
          <a:bodyPr/>
          <a:lstStyle/>
          <a:p>
            <a:r>
              <a:rPr lang="en-US" dirty="0" err="1" smtClean="0"/>
              <a:t>Remco</a:t>
            </a:r>
            <a:r>
              <a:rPr lang="en-US" dirty="0" smtClean="0"/>
              <a:t> G.T. </a:t>
            </a:r>
            <a:r>
              <a:rPr lang="en-US" dirty="0" err="1" smtClean="0"/>
              <a:t>Zegers</a:t>
            </a:r>
            <a:endParaRPr 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3475" y="228600"/>
            <a:ext cx="1703040" cy="170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0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"/>
            <a:ext cx="1720552" cy="172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8400" y="228600"/>
            <a:ext cx="1224136" cy="171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 descr="\\intranet.nscl.msu.edu\files\user\zegers\My Documents\presentations\IMG_02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34544" y="228600"/>
            <a:ext cx="1255214" cy="169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18238" y="4157221"/>
            <a:ext cx="5550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the NSCL Charge-Exchange group and Collaborators</a:t>
            </a:r>
            <a:endParaRPr lang="en-US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773" y="228600"/>
            <a:ext cx="1138215" cy="169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5774958"/>
            <a:ext cx="9144000" cy="1066800"/>
            <a:chOff x="0" y="0"/>
            <a:chExt cx="9144000" cy="10668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106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0477" y="253364"/>
              <a:ext cx="2850426" cy="604167"/>
            </a:xfrm>
            <a:prstGeom prst="rect">
              <a:avLst/>
            </a:prstGeom>
          </p:spPr>
        </p:pic>
        <p:pic>
          <p:nvPicPr>
            <p:cNvPr id="14" name="Picture 6" descr="https://www.nsf.gov/images/logos/nsf4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9205" y="214439"/>
              <a:ext cx="643090" cy="64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://science.energy.gov/%7E/media/_/images/about/resources/logos/jpg/high-res/RGB_Color-Seal_Green-Mark_SC_Vertical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20" y="214595"/>
              <a:ext cx="1988380" cy="64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408" y="214595"/>
              <a:ext cx="513324" cy="642937"/>
            </a:xfrm>
            <a:prstGeom prst="rect">
              <a:avLst/>
            </a:prstGeom>
          </p:spPr>
        </p:pic>
        <p:pic>
          <p:nvPicPr>
            <p:cNvPr id="21" name="Picture 2" descr="jina-cee logo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034" y="214440"/>
              <a:ext cx="653097" cy="653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http://www.nscl.msu.edu/FRIB_logo_NEW-web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6632" y="214595"/>
              <a:ext cx="504899" cy="645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805" y="5951486"/>
            <a:ext cx="717958" cy="74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4" y="1129048"/>
            <a:ext cx="9073116" cy="5715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9662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Theoretical weak reaction rates</a:t>
            </a:r>
            <a:br>
              <a:rPr lang="en-US" dirty="0" smtClean="0"/>
            </a:br>
            <a:r>
              <a:rPr lang="en-US" sz="2200" dirty="0" smtClean="0"/>
              <a:t>weak rate library: Sullivan et al</a:t>
            </a:r>
            <a:r>
              <a:rPr lang="en-US" sz="2200" dirty="0"/>
              <a:t>. </a:t>
            </a:r>
            <a:r>
              <a:rPr lang="en-US" sz="2200" dirty="0" smtClean="0"/>
              <a:t>arXiv:1508.07348, Ap. J. to be published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3" y="1129048"/>
            <a:ext cx="9095265" cy="572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3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4" y="1129048"/>
            <a:ext cx="9073116" cy="5715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9662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Theoretical weak reaction </a:t>
            </a:r>
            <a:r>
              <a:rPr lang="en-US" dirty="0"/>
              <a:t>rates</a:t>
            </a:r>
            <a:br>
              <a:rPr lang="en-US" dirty="0"/>
            </a:br>
            <a:r>
              <a:rPr lang="en-US" sz="2200" dirty="0"/>
              <a:t>weak rate library: Sullivan et al. arXiv:1508.07348, Ap. J. to be published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1" b="-19152"/>
          <a:stretch/>
        </p:blipFill>
        <p:spPr>
          <a:xfrm>
            <a:off x="1524000" y="1311928"/>
            <a:ext cx="6440168" cy="53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2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1524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Excitation energy and resolution</a:t>
            </a:r>
            <a:endParaRPr lang="en-US" sz="4000" dirty="0"/>
          </a:p>
        </p:txBody>
      </p:sp>
      <p:pic>
        <p:nvPicPr>
          <p:cNvPr id="3" name="Picture 2" descr="ec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230" y="1219199"/>
            <a:ext cx="3630769" cy="5443079"/>
          </a:xfrm>
          <a:prstGeom prst="rect">
            <a:avLst/>
          </a:prstGeom>
          <a:ln w="57150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962400" y="914400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At different astrophysical densities and temperatures, different ranges in excitation energy contribute to the weak reaction rates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963473" y="3955333"/>
            <a:ext cx="518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Low density: e-captures on low-lying states</a:t>
            </a:r>
          </a:p>
          <a:p>
            <a:r>
              <a:rPr lang="en-US" sz="2000" dirty="0" smtClean="0"/>
              <a:t>High density: e-captures up to high E</a:t>
            </a:r>
            <a:r>
              <a:rPr lang="en-US" sz="2000" baseline="-25000" dirty="0" smtClean="0"/>
              <a:t>x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Low temperature: Fermi surface cut off sharply</a:t>
            </a:r>
          </a:p>
          <a:p>
            <a:r>
              <a:rPr lang="en-US" sz="2000" dirty="0" smtClean="0"/>
              <a:t>High temperature: Fermi surface smeared out</a:t>
            </a:r>
          </a:p>
          <a:p>
            <a:endParaRPr lang="en-US" sz="2000" dirty="0"/>
          </a:p>
          <a:p>
            <a:r>
              <a:rPr lang="en-US" sz="2000" dirty="0" smtClean="0"/>
              <a:t>At low densities/temperature, accurate knowledge of low-lying states is critical, even </a:t>
            </a:r>
            <a:r>
              <a:rPr lang="en-US" sz="2000" smtClean="0"/>
              <a:t>if transitions are week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111" y="2368104"/>
            <a:ext cx="5239996" cy="7239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53340" y="3067017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U</a:t>
            </a:r>
            <a:r>
              <a:rPr lang="en-US" i="1" baseline="-25000" dirty="0"/>
              <a:t>F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3032367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U</a:t>
            </a:r>
            <a:r>
              <a:rPr lang="en-US" i="1" baseline="-25000" dirty="0"/>
              <a:t>F</a:t>
            </a:r>
            <a:endParaRPr lang="en-US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5388" y="3454809"/>
            <a:ext cx="1053223" cy="3335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62400" y="2038077"/>
            <a:ext cx="1468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Fermi energy: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62400" y="3052765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Degeneracy: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7859" y="5264683"/>
            <a:ext cx="700141" cy="22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2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Benchmarking the library &amp; guiding the theory</a:t>
            </a:r>
            <a:endParaRPr lang="en-US" sz="3200" dirty="0"/>
          </a:p>
        </p:txBody>
      </p:sp>
      <p:pic>
        <p:nvPicPr>
          <p:cNvPr id="3" name="Content Placeholder 4" descr="fig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973" y="1295400"/>
            <a:ext cx="7868054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3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Electron-capture rates</a:t>
            </a:r>
            <a:endParaRPr lang="en-US" dirty="0"/>
          </a:p>
        </p:txBody>
      </p:sp>
      <p:pic>
        <p:nvPicPr>
          <p:cNvPr id="3" name="Picture 4" descr="http://www.numberempire.com/equation.render?%5Chuge%20%5Clambda%20=%20%5Csum_%7Bi%7D%5Csum_%7Bf%7D%20%5Ctextrm%7Bln2%7D%20%5Cfrac%7Bf_%7Bij%7D%28T,%5Crho%29%7D%7Bft_%7Bij%7D%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442" y="2558532"/>
            <a:ext cx="3181350" cy="9144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91908" y="2057400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Phase-space</a:t>
            </a:r>
            <a:endParaRPr lang="en-US" dirty="0"/>
          </a:p>
        </p:txBody>
      </p:sp>
      <p:pic>
        <p:nvPicPr>
          <p:cNvPr id="11" name="Picture 10" descr="fig16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399" y="1000767"/>
            <a:ext cx="4114801" cy="56807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91908" y="3604733"/>
            <a:ext cx="194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Transition strength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94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"/>
            <a:ext cx="8686800" cy="667876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648200" y="533400"/>
            <a:ext cx="4126420" cy="5446143"/>
            <a:chOff x="4648200" y="533400"/>
            <a:chExt cx="4126420" cy="544614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533400"/>
              <a:ext cx="4126420" cy="516914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802820" y="5702544"/>
              <a:ext cx="29718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64308"/>
                  </a:solidFill>
                </a:rPr>
                <a:t>A.L. Cole et al., </a:t>
              </a:r>
              <a:r>
                <a:rPr lang="en-US" sz="1200" dirty="0" smtClean="0">
                  <a:solidFill>
                    <a:srgbClr val="064308"/>
                  </a:solidFill>
                </a:rPr>
                <a:t>PRC </a:t>
              </a:r>
              <a:r>
                <a:rPr lang="en-US" sz="1200" dirty="0">
                  <a:solidFill>
                    <a:srgbClr val="064308"/>
                  </a:solidFill>
                </a:rPr>
                <a:t>86, 015809 (2012)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77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353" y="75757"/>
            <a:ext cx="8515425" cy="1143000"/>
          </a:xfrm>
        </p:spPr>
        <p:txBody>
          <a:bodyPr>
            <a:noAutofit/>
          </a:bodyPr>
          <a:lstStyle/>
          <a:p>
            <a:r>
              <a:rPr lang="en-US" sz="3600" baseline="30000" dirty="0" smtClean="0"/>
              <a:t>56</a:t>
            </a:r>
            <a:r>
              <a:rPr lang="en-US" sz="3600" dirty="0" smtClean="0"/>
              <a:t>Ni-understanding the model differences</a:t>
            </a:r>
            <a:br>
              <a:rPr lang="en-US" sz="3600" dirty="0" smtClean="0"/>
            </a:br>
            <a:r>
              <a:rPr lang="en-US" sz="3600" dirty="0" smtClean="0"/>
              <a:t>development of (</a:t>
            </a:r>
            <a:r>
              <a:rPr lang="en-US" sz="3600" dirty="0" err="1" smtClean="0"/>
              <a:t>p,n</a:t>
            </a:r>
            <a:r>
              <a:rPr lang="en-US" sz="3600" dirty="0" smtClean="0"/>
              <a:t>) in inverse kinematics</a:t>
            </a:r>
            <a:endParaRPr lang="en-US" sz="3600" baseline="30000" dirty="0"/>
          </a:p>
        </p:txBody>
      </p:sp>
      <p:pic>
        <p:nvPicPr>
          <p:cNvPr id="3" name="Picture 2" descr="fig16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00" y="1218757"/>
            <a:ext cx="3334000" cy="331236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962400" y="1413094"/>
            <a:ext cx="3566779" cy="2438400"/>
            <a:chOff x="2438400" y="1295400"/>
            <a:chExt cx="3566779" cy="2438400"/>
          </a:xfrm>
        </p:grpSpPr>
        <p:pic>
          <p:nvPicPr>
            <p:cNvPr id="5" name="Picture 32" descr="is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38400" y="1295400"/>
              <a:ext cx="3566779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Arrow Connector 5"/>
            <p:cNvCxnSpPr/>
            <p:nvPr/>
          </p:nvCxnSpPr>
          <p:spPr>
            <a:xfrm rot="10800000">
              <a:off x="4495800" y="2438400"/>
              <a:ext cx="1219200" cy="83820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10800000">
              <a:off x="3581400" y="2438400"/>
              <a:ext cx="914400" cy="1588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10800000">
              <a:off x="3733800" y="1981200"/>
              <a:ext cx="762000" cy="4572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810000" y="23622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n</a:t>
              </a:r>
              <a:endPara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95800" y="3048000"/>
              <a:ext cx="9605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RI beam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6174" y="3675288"/>
            <a:ext cx="3220214" cy="322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400" y="4632732"/>
            <a:ext cx="3252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See talk by M. Sasano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5112305"/>
            <a:ext cx="4081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S800 spectrometer</a:t>
            </a:r>
          </a:p>
          <a:p>
            <a:r>
              <a:rPr lang="en-US" sz="2400" dirty="0" smtClean="0"/>
              <a:t>Low-Energy Neutron Detector</a:t>
            </a:r>
          </a:p>
          <a:p>
            <a:r>
              <a:rPr lang="en-US" sz="2400" dirty="0" smtClean="0"/>
              <a:t>LH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target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997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Searches for very weak transitions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1978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Development of (t,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He+</a:t>
            </a:r>
            <a:r>
              <a:rPr lang="en-US" sz="2800" dirty="0" smtClean="0">
                <a:sym typeface="Symbol" panose="05050102010706020507" pitchFamily="18" charset="2"/>
              </a:rPr>
              <a:t>) reaction using S800+GRETINA</a:t>
            </a:r>
            <a:endParaRPr lang="en-US" sz="2800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52400" y="1772900"/>
            <a:ext cx="2383931" cy="3559861"/>
            <a:chOff x="7332663" y="1295400"/>
            <a:chExt cx="5664200" cy="84582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2663" y="1295400"/>
              <a:ext cx="5664200" cy="845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Line 5"/>
            <p:cNvSpPr>
              <a:spLocks noChangeShapeType="1"/>
            </p:cNvSpPr>
            <p:nvPr/>
          </p:nvSpPr>
          <p:spPr bwMode="auto">
            <a:xfrm rot="10800000">
              <a:off x="7332663" y="4633913"/>
              <a:ext cx="3241675" cy="1189037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2200" y="4711700"/>
              <a:ext cx="838200" cy="71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30480" y="5483601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See talk by S. Noji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25467" y="3733800"/>
            <a:ext cx="6013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</a:t>
            </a:r>
            <a:r>
              <a:rPr lang="en-US" sz="2000" baseline="30000" dirty="0" smtClean="0"/>
              <a:t>46</a:t>
            </a:r>
            <a:r>
              <a:rPr lang="en-US" sz="2000" dirty="0" smtClean="0"/>
              <a:t>Ti: B(GT)</a:t>
            </a:r>
            <a:r>
              <a:rPr lang="en-US" sz="2000" baseline="-25000" dirty="0" smtClean="0"/>
              <a:t>0.991</a:t>
            </a:r>
            <a:r>
              <a:rPr lang="en-US" sz="2000" dirty="0" smtClean="0"/>
              <a:t>=0.009 </a:t>
            </a:r>
            <a:r>
              <a:rPr lang="en-US" sz="2000" dirty="0" smtClean="0">
                <a:sym typeface="Symbol" panose="05050102010706020507" pitchFamily="18" charset="2"/>
              </a:rPr>
              <a:t> 0.005(</a:t>
            </a:r>
            <a:r>
              <a:rPr lang="en-US" sz="2000" dirty="0" err="1" smtClean="0">
                <a:sym typeface="Symbol" panose="05050102010706020507" pitchFamily="18" charset="2"/>
              </a:rPr>
              <a:t>exp</a:t>
            </a:r>
            <a:r>
              <a:rPr lang="en-US" sz="2000" dirty="0" smtClean="0">
                <a:sym typeface="Symbol" panose="05050102010706020507" pitchFamily="18" charset="2"/>
              </a:rPr>
              <a:t>)  0.003 (sys)</a:t>
            </a:r>
            <a:endParaRPr lang="en-US" sz="2000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2743200" y="1143000"/>
            <a:ext cx="4592407" cy="2600519"/>
            <a:chOff x="0" y="685800"/>
            <a:chExt cx="6324600" cy="3581400"/>
          </a:xfrm>
        </p:grpSpPr>
        <p:sp>
          <p:nvSpPr>
            <p:cNvPr id="12" name="Rectangle 11"/>
            <p:cNvSpPr/>
            <p:nvPr/>
          </p:nvSpPr>
          <p:spPr>
            <a:xfrm>
              <a:off x="0" y="685800"/>
              <a:ext cx="6324600" cy="3581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58" y="762000"/>
              <a:ext cx="6146042" cy="3451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61"/>
          <a:stretch/>
        </p:blipFill>
        <p:spPr>
          <a:xfrm>
            <a:off x="4820516" y="4092242"/>
            <a:ext cx="4247284" cy="275487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0564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2446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EC Sensitivity studies – core-collapse supernovae</a:t>
            </a:r>
            <a:br>
              <a:rPr lang="en-US" sz="3200" dirty="0" smtClean="0"/>
            </a:br>
            <a:r>
              <a:rPr lang="en-US" sz="1800" dirty="0" smtClean="0"/>
              <a:t>C. Sullivan et al., arxiv:1508.07348 – Ap. J.   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-55126" y="990600"/>
            <a:ext cx="91413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692" indent="-102692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64308"/>
                </a:solidFill>
              </a:rPr>
              <a:t>NSCL created weak </a:t>
            </a:r>
            <a:r>
              <a:rPr lang="en-US" sz="1800" dirty="0">
                <a:solidFill>
                  <a:srgbClr val="064308"/>
                </a:solidFill>
              </a:rPr>
              <a:t>rate library (as part of </a:t>
            </a:r>
            <a:r>
              <a:rPr lang="en-US" sz="1800" dirty="0" err="1">
                <a:solidFill>
                  <a:srgbClr val="064308"/>
                </a:solidFill>
              </a:rPr>
              <a:t>NuLIB</a:t>
            </a:r>
            <a:r>
              <a:rPr lang="en-US" sz="1800" dirty="0" smtClean="0">
                <a:solidFill>
                  <a:srgbClr val="064308"/>
                </a:solidFill>
              </a:rPr>
              <a:t>) for astrophysical simulations - Collaboration </a:t>
            </a:r>
            <a:r>
              <a:rPr lang="en-US" sz="1800" dirty="0">
                <a:solidFill>
                  <a:srgbClr val="064308"/>
                </a:solidFill>
              </a:rPr>
              <a:t>between NSCL </a:t>
            </a:r>
            <a:r>
              <a:rPr lang="en-US" sz="1800" dirty="0" smtClean="0">
                <a:solidFill>
                  <a:srgbClr val="064308"/>
                </a:solidFill>
              </a:rPr>
              <a:t>charge-exchange </a:t>
            </a:r>
            <a:r>
              <a:rPr lang="en-US" sz="1800" dirty="0">
                <a:solidFill>
                  <a:srgbClr val="064308"/>
                </a:solidFill>
              </a:rPr>
              <a:t>group and E. O’Connor (NCSU) </a:t>
            </a:r>
            <a:endParaRPr lang="en-US" sz="1800" dirty="0" smtClean="0">
              <a:solidFill>
                <a:srgbClr val="064308"/>
              </a:solidFill>
            </a:endParaRPr>
          </a:p>
          <a:p>
            <a:pPr marL="102692" indent="-102692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64308"/>
                </a:solidFill>
              </a:rPr>
              <a:t>Library allows for electron-capture sensitivity studies: first applied for core-collapse supernovae using the GR1D code – further uses in simulations of thermonuclear supernovae and neutron-star crusts foreseen</a:t>
            </a:r>
          </a:p>
          <a:p>
            <a:pPr marL="102692" indent="-10269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64308"/>
                </a:solidFill>
              </a:rPr>
              <a:t>Work on </a:t>
            </a:r>
            <a:r>
              <a:rPr lang="en-US" dirty="0" smtClean="0">
                <a:solidFill>
                  <a:srgbClr val="064308"/>
                </a:solidFill>
                <a:sym typeface="Symbol" panose="05050102010706020507" pitchFamily="18" charset="2"/>
              </a:rPr>
              <a:t></a:t>
            </a:r>
            <a:r>
              <a:rPr lang="en-US" baseline="30000" dirty="0" smtClean="0">
                <a:solidFill>
                  <a:srgbClr val="064308"/>
                </a:solidFill>
                <a:sym typeface="Symbol" panose="05050102010706020507" pitchFamily="18" charset="2"/>
              </a:rPr>
              <a:t>-</a:t>
            </a:r>
            <a:r>
              <a:rPr lang="en-US" dirty="0" smtClean="0">
                <a:solidFill>
                  <a:srgbClr val="064308"/>
                </a:solidFill>
                <a:sym typeface="Symbol" panose="05050102010706020507" pitchFamily="18" charset="2"/>
              </a:rPr>
              <a:t> rates and -scattering rates should be included</a:t>
            </a:r>
            <a:endParaRPr lang="en-US" sz="1800" dirty="0" smtClean="0">
              <a:solidFill>
                <a:srgbClr val="064308"/>
              </a:solidFill>
            </a:endParaRPr>
          </a:p>
        </p:txBody>
      </p:sp>
      <p:pic>
        <p:nvPicPr>
          <p:cNvPr id="18" name="Picture 17" descr="screensh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49" y="2743200"/>
            <a:ext cx="5715000" cy="3445179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72801" y="3999381"/>
            <a:ext cx="3709324" cy="1751617"/>
            <a:chOff x="1929476" y="3260421"/>
            <a:chExt cx="3709324" cy="1751617"/>
          </a:xfrm>
        </p:grpSpPr>
        <p:sp>
          <p:nvSpPr>
            <p:cNvPr id="22" name="Rectangle 21"/>
            <p:cNvSpPr/>
            <p:nvPr/>
          </p:nvSpPr>
          <p:spPr>
            <a:xfrm>
              <a:off x="4191000" y="3260421"/>
              <a:ext cx="1447800" cy="1447800"/>
            </a:xfrm>
            <a:prstGeom prst="rect">
              <a:avLst/>
            </a:prstGeom>
            <a:noFill/>
            <a:ln w="76200" cmpd="sng">
              <a:solidFill>
                <a:srgbClr val="FFAE1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29476" y="4642706"/>
              <a:ext cx="126241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  <a:latin typeface="+mn-lt"/>
                </a:rPr>
                <a:t>Past focus</a:t>
              </a:r>
            </a:p>
          </p:txBody>
        </p:sp>
        <p:cxnSp>
          <p:nvCxnSpPr>
            <p:cNvPr id="24" name="Straight Connector 23"/>
            <p:cNvCxnSpPr>
              <a:stCxn id="22" idx="1"/>
              <a:endCxn id="23" idx="0"/>
            </p:cNvCxnSpPr>
            <p:nvPr/>
          </p:nvCxnSpPr>
          <p:spPr>
            <a:xfrm flipH="1">
              <a:off x="2560681" y="3984321"/>
              <a:ext cx="1630319" cy="65838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982125" y="3380647"/>
            <a:ext cx="5157521" cy="2066534"/>
            <a:chOff x="5715000" y="3048000"/>
            <a:chExt cx="5157521" cy="2066534"/>
          </a:xfrm>
        </p:grpSpPr>
        <p:sp>
          <p:nvSpPr>
            <p:cNvPr id="26" name="TextBox 25"/>
            <p:cNvSpPr txBox="1"/>
            <p:nvPr/>
          </p:nvSpPr>
          <p:spPr>
            <a:xfrm>
              <a:off x="9411672" y="4745202"/>
              <a:ext cx="1460849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Future Thrust</a:t>
              </a:r>
              <a:endParaRPr lang="en-US" sz="1800" dirty="0" smtClea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5715000" y="3048000"/>
              <a:ext cx="1066800" cy="1752600"/>
            </a:xfrm>
            <a:prstGeom prst="ellipse">
              <a:avLst/>
            </a:prstGeom>
            <a:noFill/>
            <a:ln w="76200" cmpd="sng">
              <a:solidFill>
                <a:srgbClr val="FFAE1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27" idx="6"/>
            </p:cNvCxnSpPr>
            <p:nvPr/>
          </p:nvCxnSpPr>
          <p:spPr>
            <a:xfrm>
              <a:off x="6781800" y="3924300"/>
              <a:ext cx="2706072" cy="8971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65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GR1D simulations of core-collapse supernovae</a:t>
            </a:r>
            <a:endParaRPr lang="en-US" sz="3200" dirty="0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150474"/>
            <a:ext cx="4707613" cy="28693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3401" y="20574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64308"/>
                </a:solidFill>
                <a:latin typeface="+mn-lt"/>
              </a:rPr>
              <a:t>GR1D simulations and sensitivity studies: uncertainties in EC rates have 20% effects on key properties of core-collapse supernovae</a:t>
            </a:r>
          </a:p>
        </p:txBody>
      </p:sp>
      <p:pic>
        <p:nvPicPr>
          <p:cNvPr id="7" name="Picture 6" descr="screensh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7400"/>
            <a:ext cx="3295227" cy="3962400"/>
          </a:xfrm>
          <a:prstGeom prst="rect">
            <a:avLst/>
          </a:prstGeom>
        </p:spPr>
      </p:pic>
      <p:pic>
        <p:nvPicPr>
          <p:cNvPr id="8" name="Picture 7" descr="screensho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26" y="2693274"/>
            <a:ext cx="1296001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61646" y="6046074"/>
            <a:ext cx="1100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64308"/>
                </a:solidFill>
                <a:latin typeface="+mn-lt"/>
              </a:rPr>
              <a:t>Time (</a:t>
            </a:r>
            <a:r>
              <a:rPr lang="en-US" sz="1600" dirty="0" err="1" smtClean="0">
                <a:solidFill>
                  <a:srgbClr val="064308"/>
                </a:solidFill>
                <a:latin typeface="+mn-lt"/>
              </a:rPr>
              <a:t>ms</a:t>
            </a:r>
            <a:r>
              <a:rPr lang="en-US" sz="1600" dirty="0" smtClean="0">
                <a:solidFill>
                  <a:srgbClr val="064308"/>
                </a:solidFill>
                <a:latin typeface="+mn-lt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3701" y="2441388"/>
            <a:ext cx="1229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64308"/>
                </a:solidFill>
                <a:latin typeface="+mn-lt"/>
              </a:rPr>
              <a:t>EC Variation: </a:t>
            </a:r>
          </a:p>
        </p:txBody>
      </p:sp>
    </p:spTree>
    <p:extLst>
      <p:ext uri="{BB962C8B-B14F-4D97-AF65-F5344CB8AC3E}">
        <p14:creationId xmlns:p14="http://schemas.microsoft.com/office/powerpoint/2010/main" val="77386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640" y="114300"/>
            <a:ext cx="3520360" cy="9525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NSCL charge-exchange group program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1524000"/>
            <a:ext cx="36727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Charge-exchange experiments with different probes for a variety of objectives: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Astrophysics – weak reaction rates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 smtClean="0"/>
              <a:t>(</a:t>
            </a:r>
            <a:r>
              <a:rPr lang="en-US" dirty="0" err="1" smtClean="0"/>
              <a:t>Neutrinoless</a:t>
            </a:r>
            <a:r>
              <a:rPr lang="en-US" dirty="0" smtClean="0"/>
              <a:t>) Double beta decay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 smtClean="0"/>
              <a:t>Shell evolution in light systems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 smtClean="0"/>
              <a:t>Giant resonances and the macroscopic properties of nuclear matter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 smtClean="0"/>
              <a:t>Novel probes for isolating particular </a:t>
            </a:r>
            <a:r>
              <a:rPr lang="en-US" dirty="0" err="1" smtClean="0"/>
              <a:t>multipole</a:t>
            </a:r>
            <a:r>
              <a:rPr lang="en-US" dirty="0" smtClean="0"/>
              <a:t> responses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 smtClean="0"/>
              <a:t>Studies of the charge-exchange reaction mechanism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5" y="0"/>
            <a:ext cx="5648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819400"/>
            <a:ext cx="6172200" cy="3887763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330926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Theoretical weak reaction rates</a:t>
            </a:r>
            <a:br>
              <a:rPr lang="en-US" dirty="0" smtClean="0"/>
            </a:br>
            <a:r>
              <a:rPr lang="en-US" sz="2200" dirty="0" smtClean="0"/>
              <a:t>weak rate library: Sullivan et al. arXiv:1508.07348, Ap. J. to be published</a:t>
            </a:r>
            <a:endParaRPr lang="en-US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339634" y="1219200"/>
            <a:ext cx="8220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Additional studies will be pursued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2D simulations of CCSN using GR1D output as input to FLASH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Thermonuclear supernovae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Additional input to library sought - also need constraints on </a:t>
            </a:r>
            <a:r>
              <a:rPr lang="en-US" dirty="0" smtClean="0">
                <a:sym typeface="Symbol" panose="05050102010706020507" pitchFamily="18" charset="2"/>
              </a:rPr>
              <a:t></a:t>
            </a:r>
            <a:r>
              <a:rPr lang="en-US" baseline="30000" dirty="0" smtClean="0">
                <a:sym typeface="Symbol" panose="05050102010706020507" pitchFamily="18" charset="2"/>
              </a:rPr>
              <a:t>-</a:t>
            </a:r>
            <a:r>
              <a:rPr lang="en-US" dirty="0" smtClean="0">
                <a:sym typeface="Symbol" panose="05050102010706020507" pitchFamily="18" charset="2"/>
              </a:rPr>
              <a:t> strengths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4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034" y="152400"/>
            <a:ext cx="5733766" cy="6239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457200"/>
            <a:ext cx="166776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dirty="0" err="1" smtClean="0"/>
              <a:t>p,n</a:t>
            </a:r>
            <a:r>
              <a:rPr lang="en-US" sz="2000" dirty="0" smtClean="0"/>
              <a:t>) (</a:t>
            </a:r>
            <a:r>
              <a:rPr lang="en-US" sz="2000" dirty="0" err="1" smtClean="0"/>
              <a:t>n,p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(d,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He) </a:t>
            </a:r>
          </a:p>
          <a:p>
            <a:r>
              <a:rPr lang="en-US" sz="2000" dirty="0" smtClean="0"/>
              <a:t>(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He,t) (t,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He)</a:t>
            </a:r>
          </a:p>
          <a:p>
            <a:r>
              <a:rPr lang="en-US" sz="2000" dirty="0" smtClean="0"/>
              <a:t>HICEX</a:t>
            </a:r>
          </a:p>
          <a:p>
            <a:r>
              <a:rPr lang="en-US" sz="2000" dirty="0" smtClean="0">
                <a:sym typeface="Symbol" panose="05050102010706020507" pitchFamily="18" charset="2"/>
              </a:rPr>
              <a:t>-CEX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734101" y="457200"/>
            <a:ext cx="141929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baseline="30000" dirty="0" smtClean="0"/>
              <a:t>7</a:t>
            </a:r>
            <a:r>
              <a:rPr lang="en-US" sz="2000" dirty="0" smtClean="0"/>
              <a:t>Li,</a:t>
            </a:r>
            <a:r>
              <a:rPr lang="en-US" sz="2000" baseline="30000" dirty="0" smtClean="0"/>
              <a:t>7</a:t>
            </a:r>
            <a:r>
              <a:rPr lang="en-US" sz="2000" dirty="0" smtClean="0"/>
              <a:t>Be+</a:t>
            </a:r>
            <a:r>
              <a:rPr lang="en-US" sz="2000" dirty="0" smtClean="0">
                <a:sym typeface="Symbol" panose="05050102010706020507" pitchFamily="18" charset="2"/>
              </a:rPr>
              <a:t>)</a:t>
            </a:r>
          </a:p>
          <a:p>
            <a:r>
              <a:rPr lang="en-US" sz="2000" dirty="0" smtClean="0">
                <a:sym typeface="Symbol" panose="05050102010706020507" pitchFamily="18" charset="2"/>
              </a:rPr>
              <a:t>(</a:t>
            </a:r>
            <a:r>
              <a:rPr lang="en-US" sz="2000" baseline="30000" dirty="0" smtClean="0">
                <a:sym typeface="Symbol" panose="05050102010706020507" pitchFamily="18" charset="2"/>
              </a:rPr>
              <a:t>10</a:t>
            </a:r>
            <a:r>
              <a:rPr lang="en-US" sz="2000" dirty="0" smtClean="0">
                <a:sym typeface="Symbol" panose="05050102010706020507" pitchFamily="18" charset="2"/>
              </a:rPr>
              <a:t>C,</a:t>
            </a:r>
            <a:r>
              <a:rPr lang="en-US" sz="2000" baseline="30000" dirty="0" smtClean="0">
                <a:sym typeface="Symbol" panose="05050102010706020507" pitchFamily="18" charset="2"/>
              </a:rPr>
              <a:t>10</a:t>
            </a:r>
            <a:r>
              <a:rPr lang="en-US" sz="2000" dirty="0" smtClean="0">
                <a:sym typeface="Symbol" panose="05050102010706020507" pitchFamily="18" charset="2"/>
              </a:rPr>
              <a:t>B+)</a:t>
            </a:r>
          </a:p>
          <a:p>
            <a:r>
              <a:rPr lang="en-US" sz="2000" dirty="0" smtClean="0">
                <a:sym typeface="Symbol" panose="05050102010706020507" pitchFamily="18" charset="2"/>
              </a:rPr>
              <a:t>(</a:t>
            </a:r>
            <a:r>
              <a:rPr lang="en-US" sz="2000" baseline="30000" dirty="0" smtClean="0">
                <a:sym typeface="Symbol" panose="05050102010706020507" pitchFamily="18" charset="2"/>
              </a:rPr>
              <a:t>10</a:t>
            </a:r>
            <a:r>
              <a:rPr lang="en-US" sz="2000" dirty="0" smtClean="0">
                <a:sym typeface="Symbol" panose="05050102010706020507" pitchFamily="18" charset="2"/>
              </a:rPr>
              <a:t>Be,</a:t>
            </a:r>
            <a:r>
              <a:rPr lang="en-US" sz="2000" baseline="30000" dirty="0" smtClean="0">
                <a:sym typeface="Symbol" panose="05050102010706020507" pitchFamily="18" charset="2"/>
              </a:rPr>
              <a:t>10</a:t>
            </a:r>
            <a:r>
              <a:rPr lang="en-US" sz="2000" dirty="0" smtClean="0">
                <a:sym typeface="Symbol" panose="05050102010706020507" pitchFamily="18" charset="2"/>
              </a:rPr>
              <a:t>B+)</a:t>
            </a:r>
          </a:p>
          <a:p>
            <a:r>
              <a:rPr lang="en-US" sz="2000" dirty="0" smtClean="0">
                <a:sym typeface="Symbol" panose="05050102010706020507" pitchFamily="18" charset="2"/>
              </a:rPr>
              <a:t>(</a:t>
            </a:r>
            <a:r>
              <a:rPr lang="en-US" sz="2000" baseline="30000" dirty="0" smtClean="0">
                <a:sym typeface="Symbol" panose="05050102010706020507" pitchFamily="18" charset="2"/>
              </a:rPr>
              <a:t>12</a:t>
            </a:r>
            <a:r>
              <a:rPr lang="en-US" sz="2000" dirty="0" smtClean="0">
                <a:sym typeface="Symbol" panose="05050102010706020507" pitchFamily="18" charset="2"/>
              </a:rPr>
              <a:t>N,</a:t>
            </a:r>
            <a:r>
              <a:rPr lang="en-US" sz="2000" baseline="30000" dirty="0" smtClean="0">
                <a:sym typeface="Symbol" panose="05050102010706020507" pitchFamily="18" charset="2"/>
              </a:rPr>
              <a:t>12</a:t>
            </a:r>
            <a:r>
              <a:rPr lang="en-US" sz="2000" dirty="0" smtClean="0">
                <a:sym typeface="Symbol" panose="05050102010706020507" pitchFamily="18" charset="2"/>
              </a:rPr>
              <a:t>C+)</a:t>
            </a:r>
          </a:p>
          <a:p>
            <a:r>
              <a:rPr lang="en-US" sz="2000" dirty="0" err="1">
                <a:sym typeface="Symbol" panose="05050102010706020507" pitchFamily="18" charset="2"/>
              </a:rPr>
              <a:t>e</a:t>
            </a:r>
            <a:r>
              <a:rPr lang="en-US" sz="2000" dirty="0" err="1" smtClean="0">
                <a:sym typeface="Symbol" panose="05050102010706020507" pitchFamily="18" charset="2"/>
              </a:rPr>
              <a:t>tc</a:t>
            </a:r>
            <a:r>
              <a:rPr lang="en-US" sz="2000" dirty="0" smtClean="0">
                <a:sym typeface="Symbol" panose="05050102010706020507" pitchFamily="18" charset="2"/>
              </a:rPr>
              <a:t>…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96976" y="3695747"/>
            <a:ext cx="17130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baseline="30000" dirty="0" smtClean="0"/>
              <a:t>7</a:t>
            </a:r>
            <a:r>
              <a:rPr lang="en-US" sz="2000" dirty="0" smtClean="0"/>
              <a:t>Li,</a:t>
            </a:r>
            <a:r>
              <a:rPr lang="en-US" sz="2000" baseline="30000" dirty="0" smtClean="0"/>
              <a:t>7</a:t>
            </a:r>
            <a:r>
              <a:rPr lang="en-US" sz="2000" dirty="0" smtClean="0"/>
              <a:t>Be+</a:t>
            </a:r>
            <a:r>
              <a:rPr lang="en-US" sz="2000" dirty="0" smtClean="0">
                <a:sym typeface="Symbol" panose="05050102010706020507" pitchFamily="18" charset="2"/>
              </a:rPr>
              <a:t>):</a:t>
            </a:r>
          </a:p>
          <a:p>
            <a:r>
              <a:rPr lang="en-US" sz="2000" dirty="0" smtClean="0">
                <a:sym typeface="Symbol" panose="05050102010706020507" pitchFamily="18" charset="2"/>
              </a:rPr>
              <a:t>Successfully </a:t>
            </a:r>
          </a:p>
          <a:p>
            <a:r>
              <a:rPr lang="en-US" sz="2000" dirty="0">
                <a:sym typeface="Symbol" panose="05050102010706020507" pitchFamily="18" charset="2"/>
              </a:rPr>
              <a:t>a</a:t>
            </a:r>
            <a:r>
              <a:rPr lang="en-US" sz="2000" dirty="0" smtClean="0">
                <a:sym typeface="Symbol" panose="05050102010706020507" pitchFamily="18" charset="2"/>
              </a:rPr>
              <a:t>pplied for light ions, will require invariant mass spectroscopy for heavy 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91714" y="3868141"/>
            <a:ext cx="13744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dirty="0" err="1" smtClean="0"/>
              <a:t>p,n</a:t>
            </a:r>
            <a:r>
              <a:rPr lang="en-US" sz="2000" dirty="0" smtClean="0"/>
              <a:t>) – OK!</a:t>
            </a:r>
          </a:p>
          <a:p>
            <a:r>
              <a:rPr lang="en-US" sz="2000" dirty="0" smtClean="0"/>
              <a:t>(d,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He</a:t>
            </a:r>
            <a:r>
              <a:rPr lang="en-US" sz="2000" dirty="0" smtClean="0">
                <a:sym typeface="Symbol" panose="05050102010706020507" pitchFamily="18" charset="2"/>
              </a:rPr>
              <a:t>)?</a:t>
            </a:r>
          </a:p>
          <a:p>
            <a:endParaRPr lang="en-US" sz="2000" dirty="0" smtClean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3954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(d,</a:t>
            </a:r>
            <a:r>
              <a:rPr lang="en-US" baseline="30000" dirty="0" smtClean="0"/>
              <a:t>2</a:t>
            </a:r>
            <a:r>
              <a:rPr lang="en-US" dirty="0" smtClean="0"/>
              <a:t>He) in inverse kinematics?</a:t>
            </a:r>
            <a:br>
              <a:rPr lang="en-US" dirty="0" smtClean="0"/>
            </a:br>
            <a:r>
              <a:rPr lang="en-US" sz="3100" dirty="0" smtClean="0"/>
              <a:t>Use Active Target Time Projection Chamber at S800</a:t>
            </a:r>
            <a:endParaRPr lang="en-US" sz="3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2897606" cy="21732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03" y="3897991"/>
            <a:ext cx="2362200" cy="2588043"/>
          </a:xfrm>
          <a:prstGeom prst="rect">
            <a:avLst/>
          </a:prstGeom>
        </p:spPr>
      </p:pic>
      <p:pic>
        <p:nvPicPr>
          <p:cNvPr id="5" name="Picture 4" descr="\\intranet.nscl.msu.edu\files\user\zegers\My Documents\AD\proposal2015\NSF proposal figure-0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28800"/>
            <a:ext cx="4495800" cy="27100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819400" y="4648200"/>
            <a:ext cx="58474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From recent </a:t>
            </a:r>
            <a:r>
              <a:rPr lang="en-US" sz="2000" baseline="30000" dirty="0" smtClean="0"/>
              <a:t>46</a:t>
            </a:r>
            <a:r>
              <a:rPr lang="en-US" sz="2000" dirty="0" smtClean="0"/>
              <a:t>Ar+p resonant scattering experiment</a:t>
            </a:r>
          </a:p>
          <a:p>
            <a:r>
              <a:rPr lang="en-US" sz="2000" dirty="0" smtClean="0"/>
              <a:t>AT-TPC was used reaccelerated beam of </a:t>
            </a:r>
            <a:r>
              <a:rPr lang="en-US" sz="2000" baseline="30000" dirty="0" smtClean="0"/>
              <a:t>46</a:t>
            </a:r>
            <a:r>
              <a:rPr lang="en-US" sz="2000" dirty="0" smtClean="0"/>
              <a:t>Ar isotopes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982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High-Rigidity Spectrometer for FRIB</a:t>
            </a:r>
            <a:endParaRPr lang="en-US" dirty="0"/>
          </a:p>
        </p:txBody>
      </p:sp>
      <p:pic>
        <p:nvPicPr>
          <p:cNvPr id="4" name="Picture 3" descr="hrs_25_label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7848600" cy="37473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96091" y="4547902"/>
            <a:ext cx="1359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By T. Baumann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64729" y="5226784"/>
            <a:ext cx="778867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Magnetic bending power: up to 8 Tm</a:t>
            </a:r>
          </a:p>
          <a:p>
            <a:r>
              <a:rPr lang="en-US" sz="2000" dirty="0" smtClean="0"/>
              <a:t>Large momentum (10% </a:t>
            </a:r>
            <a:r>
              <a:rPr lang="en-US" sz="2000" dirty="0" err="1" smtClean="0"/>
              <a:t>dp</a:t>
            </a:r>
            <a:r>
              <a:rPr lang="en-US" sz="2000" dirty="0" smtClean="0"/>
              <a:t>/p) and angular acceptances (80x80 </a:t>
            </a:r>
            <a:r>
              <a:rPr lang="en-US" sz="2000" dirty="0" err="1" smtClean="0"/>
              <a:t>mrad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Particle identification capabilities extending to heavy masses (~200)</a:t>
            </a:r>
          </a:p>
          <a:p>
            <a:r>
              <a:rPr lang="en-US" sz="2000" dirty="0" smtClean="0"/>
              <a:t>Momentum resolution 1 in 5000; intermediate image after sweeper</a:t>
            </a:r>
          </a:p>
          <a:p>
            <a:r>
              <a:rPr lang="en-US" sz="2000" dirty="0" smtClean="0">
                <a:sym typeface="Symbol" panose="05050102010706020507" pitchFamily="18" charset="2"/>
              </a:rPr>
              <a:t>Invariant mass spectroscopy: 6</a:t>
            </a:r>
            <a:r>
              <a:rPr lang="en-US" sz="2000" baseline="30000" dirty="0" smtClean="0">
                <a:sym typeface="Symbol" panose="05050102010706020507" pitchFamily="18" charset="2"/>
              </a:rPr>
              <a:t>o</a:t>
            </a:r>
            <a:r>
              <a:rPr lang="en-US" sz="2000" dirty="0" smtClean="0">
                <a:sym typeface="Symbol" panose="05050102010706020507" pitchFamily="18" charset="2"/>
              </a:rPr>
              <a:t> opening in sweeper dipole for neutrons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 rot="2150977">
            <a:off x="1917388" y="2218127"/>
            <a:ext cx="4280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Pre-conceptual design</a:t>
            </a: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Content Placeholder 6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25"/>
          <a:stretch/>
        </p:blipFill>
        <p:spPr>
          <a:xfrm>
            <a:off x="5981901" y="2768555"/>
            <a:ext cx="3026955" cy="2810764"/>
          </a:xfrm>
        </p:spPr>
      </p:pic>
    </p:spTree>
    <p:extLst>
      <p:ext uri="{BB962C8B-B14F-4D97-AF65-F5344CB8AC3E}">
        <p14:creationId xmlns:p14="http://schemas.microsoft.com/office/powerpoint/2010/main" val="138209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Facility for Rare Isotope Beams (FRIB)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4070-F734-4955-9724-7C7DA76BFA0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26" name="Picture 2" descr="Latest Picture from the Camer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15" y="1441101"/>
            <a:ext cx="6097487" cy="313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uring October 2015, installation of the cryogenic line continued in the tunnel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03990"/>
            <a:ext cx="2438400" cy="16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s of October 2015, FRIB civil construction is 10 weeks ahead of schedule.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103480"/>
            <a:ext cx="2438400" cy="16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s of October 2015, several of the electrical substation pieces have been set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810354"/>
            <a:ext cx="2438400" cy="181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44577" y="4625688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October 2015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" y="4430353"/>
            <a:ext cx="3200400" cy="192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 rot="16200000">
            <a:off x="1828800" y="6356350"/>
            <a:ext cx="457200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33600" y="6444734"/>
            <a:ext cx="610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40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1998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304800"/>
            <a:ext cx="6400800" cy="640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40268"/>
            <a:ext cx="7574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Core-Collapse Supernovae: a multi-physics problem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Fig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72870"/>
            <a:ext cx="1462201" cy="144173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1627" y="2514600"/>
            <a:ext cx="2052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Müller, E. and Janka, H.-T.</a:t>
            </a:r>
          </a:p>
          <a:p>
            <a:r>
              <a:rPr lang="fr-FR" sz="1200" dirty="0" smtClean="0">
                <a:solidFill>
                  <a:schemeClr val="bg1"/>
                </a:solidFill>
              </a:rPr>
              <a:t>A&amp;A 317, 140–163, (1997)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685800"/>
            <a:ext cx="4455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Hydrodynamics – Convection, Turbulence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qso.lanl.gov/~clf/velocit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424464"/>
            <a:ext cx="1919401" cy="186034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419600" y="1143000"/>
            <a:ext cx="4309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Multi-Dimensional Effects - Asymmetries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3195935"/>
            <a:ext cx="236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Fryer, C. L., &amp; Warren, M. S. 2002, </a:t>
            </a:r>
            <a:r>
              <a:rPr lang="en-US" sz="1200" dirty="0" err="1" smtClean="0">
                <a:solidFill>
                  <a:schemeClr val="bg1"/>
                </a:solidFill>
              </a:rPr>
              <a:t>ApJ</a:t>
            </a:r>
            <a:r>
              <a:rPr lang="en-US" sz="1200" dirty="0" smtClean="0">
                <a:solidFill>
                  <a:schemeClr val="bg1"/>
                </a:solidFill>
              </a:rPr>
              <a:t>, 574, L65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030" name="Picture 6" descr="http://www.phy.ornl.gov/theory-astro/scidac/pages/images/Core.jpg"/>
          <p:cNvPicPr>
            <a:picLocks noChangeAspect="1" noChangeArrowheads="1"/>
          </p:cNvPicPr>
          <p:nvPr/>
        </p:nvPicPr>
        <p:blipFill>
          <a:blip r:embed="rId5" cstate="print"/>
          <a:srcRect t="9890"/>
          <a:stretch>
            <a:fillRect/>
          </a:stretch>
        </p:blipFill>
        <p:spPr bwMode="auto">
          <a:xfrm>
            <a:off x="4982470" y="1657644"/>
            <a:ext cx="1675561" cy="199124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629400" y="16002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Neutrino physics (transport/ oscillations / interactions)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://events.cels.anl.gov/scidac11/files/2011/07/web-Pugmire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5968" y="2935230"/>
            <a:ext cx="2001832" cy="166819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705600" y="25908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Magnetic fields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24275" y="3716322"/>
            <a:ext cx="2362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</a:rPr>
              <a:t>Pugmire</a:t>
            </a:r>
            <a:r>
              <a:rPr lang="en-US" sz="1200" dirty="0" smtClean="0">
                <a:solidFill>
                  <a:schemeClr val="bg1"/>
                </a:solidFill>
              </a:rPr>
              <a:t> et al., ORNL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44066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r-process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6" name="Picture 8" descr="http://www.nature.com/nature/journal/v465/n7297/images_article/465430a-f1.2.jpg"/>
          <p:cNvPicPr>
            <a:picLocks noChangeAspect="1" noChangeArrowheads="1"/>
          </p:cNvPicPr>
          <p:nvPr/>
        </p:nvPicPr>
        <p:blipFill>
          <a:blip r:embed="rId7" cstate="print"/>
          <a:srcRect t="11710" r="8333" b="4684"/>
          <a:stretch>
            <a:fillRect/>
          </a:stretch>
        </p:blipFill>
        <p:spPr bwMode="auto">
          <a:xfrm>
            <a:off x="67588" y="3780142"/>
            <a:ext cx="2438399" cy="158371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0" y="5428389"/>
            <a:ext cx="27665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 P. </a:t>
            </a:r>
            <a:r>
              <a:rPr lang="en-US" sz="1200" dirty="0" err="1" smtClean="0">
                <a:solidFill>
                  <a:schemeClr val="bg1"/>
                </a:solidFill>
              </a:rPr>
              <a:t>Cottle</a:t>
            </a:r>
            <a:r>
              <a:rPr lang="en-US" sz="1200" dirty="0" smtClean="0">
                <a:solidFill>
                  <a:schemeClr val="bg1"/>
                </a:solidFill>
              </a:rPr>
              <a:t> Nature 465, 430–431 (2010)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058" name="Picture 10" descr="Fig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5511" y="4904601"/>
            <a:ext cx="2590800" cy="161925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858643" y="5931209"/>
            <a:ext cx="181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electron captures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5336" y="6242507"/>
            <a:ext cx="25633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K. </a:t>
            </a:r>
            <a:r>
              <a:rPr lang="en-US" sz="1200" dirty="0" err="1" smtClean="0">
                <a:solidFill>
                  <a:schemeClr val="bg1"/>
                </a:solidFill>
              </a:rPr>
              <a:t>Langanke</a:t>
            </a:r>
            <a:r>
              <a:rPr lang="en-US" sz="1200" dirty="0" smtClean="0">
                <a:solidFill>
                  <a:schemeClr val="bg1"/>
                </a:solidFill>
              </a:rPr>
              <a:t>, Physics 4, 91 (2011)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56942" y="4572000"/>
            <a:ext cx="37870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“Despite </a:t>
            </a:r>
            <a:r>
              <a:rPr lang="en-US" dirty="0">
                <a:solidFill>
                  <a:schemeClr val="bg1"/>
                </a:solidFill>
              </a:rPr>
              <a:t>experimental and theoretical progress, lack </a:t>
            </a:r>
            <a:r>
              <a:rPr lang="en-US" dirty="0" smtClean="0">
                <a:solidFill>
                  <a:schemeClr val="bg1"/>
                </a:solidFill>
              </a:rPr>
              <a:t>of knowledge </a:t>
            </a:r>
            <a:r>
              <a:rPr lang="en-US" dirty="0">
                <a:solidFill>
                  <a:schemeClr val="bg1"/>
                </a:solidFill>
              </a:rPr>
              <a:t>of relevant or accurate weak-interaction </a:t>
            </a:r>
            <a:r>
              <a:rPr lang="en-US" dirty="0" smtClean="0">
                <a:solidFill>
                  <a:schemeClr val="bg1"/>
                </a:solidFill>
              </a:rPr>
              <a:t>data still </a:t>
            </a:r>
            <a:r>
              <a:rPr lang="en-US" dirty="0">
                <a:solidFill>
                  <a:schemeClr val="bg1"/>
                </a:solidFill>
              </a:rPr>
              <a:t>constitutes a major obstacle in the simulation </a:t>
            </a:r>
            <a:r>
              <a:rPr lang="en-US" dirty="0" smtClean="0">
                <a:solidFill>
                  <a:schemeClr val="bg1"/>
                </a:solidFill>
              </a:rPr>
              <a:t>of some </a:t>
            </a:r>
            <a:r>
              <a:rPr lang="en-US" dirty="0">
                <a:solidFill>
                  <a:schemeClr val="bg1"/>
                </a:solidFill>
              </a:rPr>
              <a:t>astrophysical scenarios today</a:t>
            </a:r>
            <a:r>
              <a:rPr lang="en-US" dirty="0" smtClean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334000" y="63246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CMR9"/>
              </a:rPr>
              <a:t>K. Langanke and G. </a:t>
            </a:r>
            <a:r>
              <a:rPr lang="en-US" sz="1100" dirty="0" smtClean="0">
                <a:solidFill>
                  <a:schemeClr val="bg1"/>
                </a:solidFill>
                <a:latin typeface="CMR9"/>
              </a:rPr>
              <a:t>Martinez-</a:t>
            </a:r>
            <a:r>
              <a:rPr lang="en-US" sz="1100" dirty="0" err="1" smtClean="0">
                <a:solidFill>
                  <a:schemeClr val="bg1"/>
                </a:solidFill>
                <a:latin typeface="CMR9"/>
              </a:rPr>
              <a:t>Pinedo</a:t>
            </a:r>
            <a:r>
              <a:rPr lang="en-US" sz="1100" dirty="0">
                <a:solidFill>
                  <a:schemeClr val="bg1"/>
                </a:solidFill>
                <a:latin typeface="CMR9"/>
              </a:rPr>
              <a:t>, </a:t>
            </a:r>
            <a:r>
              <a:rPr lang="en-US" sz="1100" dirty="0" smtClean="0">
                <a:solidFill>
                  <a:schemeClr val="bg1"/>
                </a:solidFill>
                <a:latin typeface="CMR9"/>
              </a:rPr>
              <a:t>RMP </a:t>
            </a:r>
            <a:r>
              <a:rPr lang="en-US" sz="1100" dirty="0" smtClean="0">
                <a:solidFill>
                  <a:schemeClr val="bg1"/>
                </a:solidFill>
                <a:latin typeface="CMBX9"/>
              </a:rPr>
              <a:t>75</a:t>
            </a:r>
            <a:r>
              <a:rPr lang="en-US" sz="1100" dirty="0">
                <a:solidFill>
                  <a:schemeClr val="bg1"/>
                </a:solidFill>
                <a:latin typeface="CMR9"/>
              </a:rPr>
              <a:t>, 819 (2003).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72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929" y="10553"/>
            <a:ext cx="3617213" cy="780365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electron captures 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14065" y="4278868"/>
            <a:ext cx="144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671465" y="4953000"/>
            <a:ext cx="144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61665" y="2373868"/>
            <a:ext cx="0" cy="1905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1665" y="4278868"/>
            <a:ext cx="0" cy="7620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" y="3135868"/>
            <a:ext cx="461665" cy="32316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x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" y="4583668"/>
            <a:ext cx="461665" cy="27186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33400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Daughter (Z,A)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48215" y="5334000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Mother (Z+1,A)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1981200" y="4267200"/>
            <a:ext cx="690265" cy="6974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71465" y="495300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groundstate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14065" y="426720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groundstate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371600" y="914400"/>
            <a:ext cx="60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eft Brace 24"/>
          <p:cNvSpPr/>
          <p:nvPr/>
        </p:nvSpPr>
        <p:spPr>
          <a:xfrm>
            <a:off x="762000" y="762000"/>
            <a:ext cx="533400" cy="762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52400" y="91440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EC</a:t>
            </a:r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981200" y="727948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 </a:t>
            </a:r>
            <a:r>
              <a:rPr lang="en-US" dirty="0" err="1" smtClean="0"/>
              <a:t>groundstate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114800" y="685800"/>
            <a:ext cx="533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Dominated by </a:t>
            </a:r>
            <a:r>
              <a:rPr lang="en-US" dirty="0" smtClean="0">
                <a:solidFill>
                  <a:srgbClr val="FF0000"/>
                </a:solidFill>
              </a:rPr>
              <a:t>allowed (Gamow-Teller)</a:t>
            </a:r>
            <a:r>
              <a:rPr lang="en-US" dirty="0" smtClean="0"/>
              <a:t> weak transitions between states in the initial and final nucleus: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No transfer of orbital angular momentum</a:t>
            </a:r>
            <a:r>
              <a:rPr lang="en-US" b="1" dirty="0" smtClean="0"/>
              <a:t> (</a:t>
            </a:r>
            <a:r>
              <a:rPr lang="en-US" b="1" dirty="0" smtClean="0">
                <a:sym typeface="Symbol"/>
              </a:rPr>
              <a:t>L=0)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ym typeface="Symbol"/>
              </a:rPr>
              <a:t> Transfer of spin</a:t>
            </a:r>
            <a:r>
              <a:rPr lang="en-US" b="1" dirty="0" smtClean="0">
                <a:sym typeface="Symbol"/>
              </a:rPr>
              <a:t> (S=1)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ym typeface="Symbol"/>
              </a:rPr>
              <a:t> Transfer of </a:t>
            </a:r>
            <a:r>
              <a:rPr lang="en-US" dirty="0" err="1" smtClean="0">
                <a:sym typeface="Symbol"/>
              </a:rPr>
              <a:t>isospin</a:t>
            </a:r>
            <a:r>
              <a:rPr lang="en-US" dirty="0" smtClean="0">
                <a:sym typeface="Symbol"/>
              </a:rPr>
              <a:t> </a:t>
            </a:r>
            <a:r>
              <a:rPr lang="en-US" b="1" dirty="0" smtClean="0">
                <a:sym typeface="Symbol"/>
              </a:rPr>
              <a:t>(T=1)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609600" y="3962400"/>
            <a:ext cx="144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09600" y="3733800"/>
            <a:ext cx="144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09600" y="3657600"/>
            <a:ext cx="144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09600" y="3429000"/>
            <a:ext cx="144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09600" y="3352800"/>
            <a:ext cx="144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09600" y="3200400"/>
            <a:ext cx="144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09600" y="2133600"/>
            <a:ext cx="1447800" cy="9144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2057400" y="3733800"/>
            <a:ext cx="609600" cy="1219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2133600" y="3352800"/>
            <a:ext cx="533400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41" idx="3"/>
          </p:cNvCxnSpPr>
          <p:nvPr/>
        </p:nvCxnSpPr>
        <p:spPr>
          <a:xfrm flipH="1" flipV="1">
            <a:off x="2057400" y="2590800"/>
            <a:ext cx="609600" cy="2362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09600" y="2667000"/>
            <a:ext cx="144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9600" y="2590800"/>
            <a:ext cx="144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09600" y="2743200"/>
            <a:ext cx="144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09600" y="2895600"/>
            <a:ext cx="144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09600" y="2590800"/>
            <a:ext cx="144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09600" y="2514600"/>
            <a:ext cx="144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09600" y="2362200"/>
            <a:ext cx="144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09600" y="2286000"/>
            <a:ext cx="144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09600" y="2209800"/>
            <a:ext cx="144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2061865" y="4419600"/>
            <a:ext cx="533400" cy="609600"/>
          </a:xfrm>
          <a:prstGeom prst="straightConnector1">
            <a:avLst/>
          </a:prstGeom>
          <a:ln w="38100">
            <a:solidFill>
              <a:srgbClr val="0000FF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25532" y="1595735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ym typeface="Symbol"/>
              </a:rPr>
              <a:t></a:t>
            </a:r>
            <a:endParaRPr lang="en-US" sz="2400" b="1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685800" y="1828800"/>
            <a:ext cx="6096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371600" y="1611868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groundstate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4114800" y="3429000"/>
            <a:ext cx="518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ym typeface="Symbol"/>
              </a:rPr>
              <a:t>Direct empirical information on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strength of transitions [B(GT)]</a:t>
            </a:r>
            <a:r>
              <a:rPr lang="en-US" dirty="0" smtClean="0">
                <a:sym typeface="Symbol"/>
              </a:rPr>
              <a:t> is limited to low-lying excited states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e.g. from the inverse (</a:t>
            </a:r>
            <a:r>
              <a:rPr lang="el-GR" dirty="0" smtClean="0">
                <a:solidFill>
                  <a:srgbClr val="0000FF"/>
                </a:solidFill>
                <a:sym typeface="Symbol"/>
              </a:rPr>
              <a:t>β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-decay) transitions, </a:t>
            </a:r>
            <a:r>
              <a:rPr lang="en-US" dirty="0" smtClean="0">
                <a:sym typeface="Symbol"/>
              </a:rPr>
              <a:t>if at all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371600" y="1371600"/>
            <a:ext cx="6096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981200" y="115466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 exited state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4114800" y="24384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Due to finite temperature in stars, Gamow-Teller transitions </a:t>
            </a:r>
            <a:r>
              <a:rPr lang="en-US" dirty="0" smtClean="0">
                <a:solidFill>
                  <a:srgbClr val="00B050"/>
                </a:solidFill>
              </a:rPr>
              <a:t>from excited states in the mother nucleus</a:t>
            </a:r>
            <a:r>
              <a:rPr lang="en-US" dirty="0" smtClean="0"/>
              <a:t> can occur</a:t>
            </a:r>
            <a:endParaRPr lang="en-US" dirty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2667000" y="4800600"/>
            <a:ext cx="144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 flipV="1">
            <a:off x="2057400" y="3962400"/>
            <a:ext cx="614066" cy="8382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 flipV="1">
            <a:off x="2057400" y="3657600"/>
            <a:ext cx="609600" cy="11430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 flipV="1">
            <a:off x="2057400" y="2895600"/>
            <a:ext cx="609600" cy="19050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3912" y="5684460"/>
            <a:ext cx="9100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ym typeface="Symbol"/>
              </a:rPr>
              <a:t>In astrophysical environments, typically EC on many nuclei play a role – we need accurate theories to estimate the relevant rates, benchmarked by experiments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200400" y="2286000"/>
            <a:ext cx="838200" cy="838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</a:rPr>
              <a:t>A,Z+1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038600" y="3124200"/>
            <a:ext cx="838200" cy="838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</a:rPr>
              <a:t>A,Z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876800" y="3962400"/>
            <a:ext cx="838200" cy="8382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</a:rPr>
              <a:t>A,Z-1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 rot="2700000" flipH="1">
            <a:off x="3733800" y="2971800"/>
            <a:ext cx="533400" cy="152400"/>
          </a:xfrm>
          <a:prstGeom prst="homePlate">
            <a:avLst>
              <a:gd name="adj" fmla="val 8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568243" y="3169233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Unicode MS" pitchFamily="34" charset="-128"/>
                <a:sym typeface="Symbol" pitchFamily="18" charset="2"/>
              </a:rPr>
              <a:t></a:t>
            </a:r>
            <a:r>
              <a:rPr lang="en-US" baseline="30000" dirty="0">
                <a:solidFill>
                  <a:srgbClr val="FF0000"/>
                </a:solidFill>
                <a:latin typeface="Arial Unicode MS" pitchFamily="34" charset="-128"/>
                <a:sym typeface="Symbol" pitchFamily="18" charset="2"/>
              </a:rPr>
              <a:t>-</a:t>
            </a:r>
            <a:r>
              <a:rPr lang="en-US" dirty="0">
                <a:solidFill>
                  <a:srgbClr val="FF0000"/>
                </a:solidFill>
                <a:latin typeface="Arial Unicode MS" pitchFamily="34" charset="-128"/>
                <a:sym typeface="Symbol" pitchFamily="18" charset="2"/>
              </a:rPr>
              <a:t> </a:t>
            </a:r>
            <a:endParaRPr lang="en-US" dirty="0">
              <a:solidFill>
                <a:srgbClr val="FF0000"/>
              </a:solidFill>
              <a:latin typeface="Arial Unicode MS" pitchFamily="34" charset="-128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 rot="14100000" flipH="1">
            <a:off x="4533900" y="3848100"/>
            <a:ext cx="533400" cy="152400"/>
          </a:xfrm>
          <a:prstGeom prst="homePlate">
            <a:avLst>
              <a:gd name="adj" fmla="val 8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452018" y="4029550"/>
            <a:ext cx="2011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Arial Unicode MS" pitchFamily="34" charset="-128"/>
                <a:sym typeface="Symbol" pitchFamily="18" charset="2"/>
              </a:rPr>
              <a:t>e-capture/</a:t>
            </a:r>
            <a:r>
              <a:rPr lang="en-US" baseline="30000" dirty="0">
                <a:solidFill>
                  <a:srgbClr val="009900"/>
                </a:solidFill>
                <a:latin typeface="Arial Unicode MS" pitchFamily="34" charset="-128"/>
                <a:sym typeface="Symbol" pitchFamily="18" charset="2"/>
              </a:rPr>
              <a:t>+</a:t>
            </a:r>
            <a:r>
              <a:rPr lang="en-US" dirty="0">
                <a:solidFill>
                  <a:srgbClr val="009900"/>
                </a:solidFill>
                <a:latin typeface="Arial Unicode MS" pitchFamily="34" charset="-128"/>
                <a:sym typeface="Symbol" pitchFamily="18" charset="2"/>
              </a:rPr>
              <a:t>  </a:t>
            </a:r>
            <a:endParaRPr lang="en-US" dirty="0">
              <a:solidFill>
                <a:srgbClr val="009900"/>
              </a:solidFill>
              <a:latin typeface="Arial Unicode MS" pitchFamily="34" charset="-128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902057" y="2829221"/>
            <a:ext cx="91082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  <a:latin typeface="Arial Unicode MS" pitchFamily="34" charset="-128"/>
                <a:sym typeface="Symbol" pitchFamily="18" charset="2"/>
              </a:rPr>
              <a:t>(</a:t>
            </a:r>
            <a:r>
              <a:rPr lang="en-US" dirty="0" err="1" smtClean="0">
                <a:solidFill>
                  <a:srgbClr val="009900"/>
                </a:solidFill>
                <a:latin typeface="Arial Unicode MS" pitchFamily="34" charset="-128"/>
                <a:sym typeface="Symbol" pitchFamily="18" charset="2"/>
              </a:rPr>
              <a:t>n,p</a:t>
            </a:r>
            <a:r>
              <a:rPr lang="en-US" dirty="0" smtClean="0">
                <a:solidFill>
                  <a:srgbClr val="009900"/>
                </a:solidFill>
                <a:latin typeface="Arial Unicode MS" pitchFamily="34" charset="-128"/>
                <a:sym typeface="Symbol" pitchFamily="18" charset="2"/>
              </a:rPr>
              <a:t>)</a:t>
            </a:r>
          </a:p>
          <a:p>
            <a:r>
              <a:rPr lang="en-US" dirty="0" smtClean="0">
                <a:solidFill>
                  <a:srgbClr val="009900"/>
                </a:solidFill>
                <a:latin typeface="Arial Unicode MS" pitchFamily="34" charset="-128"/>
                <a:sym typeface="Symbol" pitchFamily="18" charset="2"/>
              </a:rPr>
              <a:t>(</a:t>
            </a:r>
            <a:r>
              <a:rPr lang="en-US" dirty="0">
                <a:solidFill>
                  <a:srgbClr val="009900"/>
                </a:solidFill>
                <a:latin typeface="Arial Unicode MS" pitchFamily="34" charset="-128"/>
                <a:sym typeface="Symbol" pitchFamily="18" charset="2"/>
              </a:rPr>
              <a:t>t,</a:t>
            </a:r>
            <a:r>
              <a:rPr lang="en-US" baseline="30000" dirty="0">
                <a:solidFill>
                  <a:srgbClr val="009900"/>
                </a:solidFill>
                <a:latin typeface="Arial Unicode MS" pitchFamily="34" charset="-128"/>
                <a:sym typeface="Symbol" pitchFamily="18" charset="2"/>
              </a:rPr>
              <a:t>3</a:t>
            </a:r>
            <a:r>
              <a:rPr lang="en-US" dirty="0">
                <a:solidFill>
                  <a:srgbClr val="009900"/>
                </a:solidFill>
                <a:latin typeface="Arial Unicode MS" pitchFamily="34" charset="-128"/>
                <a:sym typeface="Symbol" pitchFamily="18" charset="2"/>
              </a:rPr>
              <a:t>He</a:t>
            </a:r>
            <a:r>
              <a:rPr lang="en-US" dirty="0" smtClean="0">
                <a:solidFill>
                  <a:srgbClr val="009900"/>
                </a:solidFill>
                <a:latin typeface="Arial Unicode MS" pitchFamily="34" charset="-128"/>
                <a:sym typeface="Symbol" pitchFamily="18" charset="2"/>
              </a:rPr>
              <a:t>)</a:t>
            </a:r>
          </a:p>
          <a:p>
            <a:r>
              <a:rPr lang="en-US" dirty="0" smtClean="0">
                <a:solidFill>
                  <a:srgbClr val="009900"/>
                </a:solidFill>
                <a:latin typeface="Arial Unicode MS" pitchFamily="34" charset="-128"/>
                <a:sym typeface="Symbol" pitchFamily="18" charset="2"/>
              </a:rPr>
              <a:t>(d,</a:t>
            </a:r>
            <a:r>
              <a:rPr lang="en-US" baseline="30000" dirty="0" smtClean="0">
                <a:solidFill>
                  <a:srgbClr val="009900"/>
                </a:solidFill>
                <a:latin typeface="Arial Unicode MS" pitchFamily="34" charset="-128"/>
                <a:sym typeface="Symbol" pitchFamily="18" charset="2"/>
              </a:rPr>
              <a:t>2</a:t>
            </a:r>
            <a:r>
              <a:rPr lang="en-US" dirty="0" smtClean="0">
                <a:solidFill>
                  <a:srgbClr val="009900"/>
                </a:solidFill>
                <a:latin typeface="Arial Unicode MS" pitchFamily="34" charset="-128"/>
                <a:sym typeface="Symbol" pitchFamily="18" charset="2"/>
              </a:rPr>
              <a:t>He)</a:t>
            </a:r>
          </a:p>
          <a:p>
            <a:r>
              <a:rPr lang="en-US" dirty="0" smtClean="0">
                <a:solidFill>
                  <a:srgbClr val="009900"/>
                </a:solidFill>
                <a:latin typeface="Arial Unicode MS" pitchFamily="34" charset="-128"/>
                <a:sym typeface="Symbol" pitchFamily="18" charset="2"/>
              </a:rPr>
              <a:t>HICE</a:t>
            </a:r>
            <a:endParaRPr lang="en-US" dirty="0">
              <a:solidFill>
                <a:srgbClr val="009900"/>
              </a:solidFill>
              <a:latin typeface="Arial Unicode MS" pitchFamily="34" charset="-128"/>
              <a:sym typeface="Symbol" pitchFamily="18" charset="2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054824" y="2190881"/>
            <a:ext cx="84670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sym typeface="Symbol" pitchFamily="18" charset="2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latin typeface="Arial Unicode MS" pitchFamily="34" charset="-128"/>
                <a:sym typeface="Symbol" pitchFamily="18" charset="2"/>
              </a:rPr>
              <a:t>p,n</a:t>
            </a: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sym typeface="Symbol" pitchFamily="18" charset="2"/>
              </a:rPr>
              <a:t>)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sym typeface="Symbol" pitchFamily="18" charset="2"/>
              </a:rPr>
              <a:t>(</a:t>
            </a:r>
            <a:r>
              <a:rPr lang="en-US" baseline="30000" dirty="0" smtClean="0">
                <a:solidFill>
                  <a:srgbClr val="FF0000"/>
                </a:solidFill>
                <a:latin typeface="Arial Unicode MS" pitchFamily="34" charset="-128"/>
                <a:sym typeface="Symbol" pitchFamily="18" charset="2"/>
              </a:rPr>
              <a:t>3</a:t>
            </a: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sym typeface="Symbol" pitchFamily="18" charset="2"/>
              </a:rPr>
              <a:t>He,t)</a:t>
            </a:r>
            <a:endParaRPr lang="en-US" dirty="0">
              <a:solidFill>
                <a:srgbClr val="FF0000"/>
              </a:solidFill>
              <a:latin typeface="Arial Unicode MS" pitchFamily="34" charset="-128"/>
              <a:sym typeface="Symbol" pitchFamily="18" charset="2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sym typeface="Symbol" pitchFamily="18" charset="2"/>
              </a:rPr>
              <a:t>HICE</a:t>
            </a:r>
          </a:p>
        </p:txBody>
      </p:sp>
      <p:pic>
        <p:nvPicPr>
          <p:cNvPr id="12" name="Picture 3" descr="\\intranet.nscl.msu.edu\files\user\zegers\My Documents\presentations\t3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531" y="4025257"/>
            <a:ext cx="3287315" cy="2680343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224" y="159094"/>
            <a:ext cx="3184176" cy="28602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1" y="159094"/>
            <a:ext cx="3052416" cy="27001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353" y="4070977"/>
            <a:ext cx="3247778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5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fig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2968424"/>
            <a:ext cx="3700691" cy="37553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calibrating the proportionality</a:t>
            </a:r>
            <a:endParaRPr lang="en-US" dirty="0"/>
          </a:p>
        </p:txBody>
      </p:sp>
      <p:pic>
        <p:nvPicPr>
          <p:cNvPr id="3" name="Picture 3" descr="\\intranet.nscl.msu.edu\files\user\zegers\My Documents\presentations\t3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91000"/>
            <a:ext cx="2897128" cy="23622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304800" y="1219200"/>
            <a:ext cx="2209800" cy="2286000"/>
            <a:chOff x="6324600" y="1905000"/>
            <a:chExt cx="2209800" cy="228600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6858000" y="2819400"/>
              <a:ext cx="762000" cy="60960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324600" y="3429000"/>
              <a:ext cx="914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620000" y="3429000"/>
              <a:ext cx="914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620000" y="2971800"/>
              <a:ext cx="914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620000" y="2819400"/>
              <a:ext cx="914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620000" y="2590800"/>
              <a:ext cx="914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620000" y="2057400"/>
              <a:ext cx="914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620000" y="1905000"/>
              <a:ext cx="914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0800000">
              <a:off x="7086600" y="3579812"/>
              <a:ext cx="60960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876115" y="3581400"/>
              <a:ext cx="1048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</a:rPr>
                <a:t>β</a:t>
              </a:r>
              <a:r>
                <a:rPr lang="en-US" b="1" dirty="0" smtClean="0">
                  <a:solidFill>
                    <a:srgbClr val="FF0000"/>
                  </a:solidFill>
                </a:rPr>
                <a:t>-decay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6858000" y="3427412"/>
              <a:ext cx="762000" cy="1588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6858000" y="2971800"/>
              <a:ext cx="762000" cy="45720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6819900" y="2628900"/>
              <a:ext cx="838200" cy="76200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6553200" y="2362200"/>
              <a:ext cx="1371600" cy="76200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6477000" y="2286000"/>
              <a:ext cx="1524000" cy="76200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705600" y="2514600"/>
              <a:ext cx="5421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FF"/>
                  </a:solidFill>
                </a:rPr>
                <a:t>CE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29400" y="3821668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A,Z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59583" y="3821668"/>
              <a:ext cx="7986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A,Z±1</a:t>
              </a:r>
              <a:endParaRPr lang="en-US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819400" y="1066800"/>
            <a:ext cx="601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unit cross section is conveniently calibrated  using transitions for which the Gamow-Teller strength is known from </a:t>
            </a:r>
            <a:r>
              <a:rPr lang="en-US" dirty="0" smtClean="0">
                <a:sym typeface="Symbol"/>
              </a:rPr>
              <a:t>-decay.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The unit cross section depends on beam energy, charge exchange probe and target mass number: empirically, a simple mass-dependent relationship is found for given probe</a:t>
            </a:r>
          </a:p>
          <a:p>
            <a:endParaRPr lang="en-US" dirty="0" smtClean="0">
              <a:sym typeface="Symbo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8600" y="3581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ym typeface="Symbol"/>
              </a:rPr>
              <a:t>Once calibrated, Gamow-Teller strengths can be extracted model-independently.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200400" y="6396335"/>
            <a:ext cx="3293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R.Z.  et al., Phys. Rev. </a:t>
            </a:r>
            <a:r>
              <a:rPr lang="en-US" sz="1200" dirty="0" err="1" smtClean="0"/>
              <a:t>Lett</a:t>
            </a:r>
            <a:r>
              <a:rPr lang="en-US" sz="1200" dirty="0" smtClean="0"/>
              <a:t>. 99, 202501 (2007) </a:t>
            </a:r>
          </a:p>
          <a:p>
            <a:r>
              <a:rPr lang="en-US" sz="1200" dirty="0" smtClean="0"/>
              <a:t>G. Perdikakis et al., Phys. Rev. C 83, 054614 (2011)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39825"/>
            <a:ext cx="9144000" cy="521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EFD9-86F6-4FED-9E2D-D68ACF99DA70}" type="slidenum">
              <a:rPr lang="en-US"/>
              <a:pPr/>
              <a:t>7</a:t>
            </a:fld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533400"/>
          </a:xfrm>
          <a:noFill/>
          <a:ln/>
        </p:spPr>
        <p:txBody>
          <a:bodyPr anchor="b">
            <a:noAutofit/>
          </a:bodyPr>
          <a:lstStyle/>
          <a:p>
            <a:r>
              <a:rPr lang="en-US" sz="3200" dirty="0" smtClean="0"/>
              <a:t>Producing a triton beam for (t,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He) experiments</a:t>
            </a:r>
            <a:endParaRPr lang="en-US" sz="3200" dirty="0"/>
          </a:p>
        </p:txBody>
      </p:sp>
      <p:pic>
        <p:nvPicPr>
          <p:cNvPr id="26629" name="Picture 5" descr="\\intranet.nscl.msu.edu\files\user\zegers\My Documents\presentations\K5_S8_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143000"/>
            <a:ext cx="8001000" cy="4572000"/>
          </a:xfrm>
          <a:prstGeom prst="rect">
            <a:avLst/>
          </a:prstGeom>
          <a:noFill/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257800" y="4191000"/>
            <a:ext cx="1443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5F5F5F"/>
                </a:solidFill>
                <a:latin typeface="Arial" charset="0"/>
              </a:rPr>
              <a:t>Without wedge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280988" y="5683250"/>
            <a:ext cx="4391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Thin wedge is needed to remove </a:t>
            </a:r>
            <a:r>
              <a:rPr lang="en-US" sz="1800" baseline="30000" dirty="0"/>
              <a:t>6</a:t>
            </a:r>
            <a:r>
              <a:rPr lang="en-US" sz="1800" dirty="0"/>
              <a:t>He (</a:t>
            </a:r>
            <a:r>
              <a:rPr lang="en-US" sz="1800" baseline="30000" dirty="0"/>
              <a:t>9</a:t>
            </a:r>
            <a:r>
              <a:rPr lang="en-US" sz="1800" dirty="0"/>
              <a:t>Li)</a:t>
            </a:r>
          </a:p>
          <a:p>
            <a:r>
              <a:rPr lang="en-US" sz="1800" dirty="0"/>
              <a:t>Background channel </a:t>
            </a:r>
            <a:r>
              <a:rPr lang="en-US" sz="1800" baseline="30000" dirty="0"/>
              <a:t>6</a:t>
            </a:r>
            <a:r>
              <a:rPr lang="en-US" sz="1800" dirty="0"/>
              <a:t>He-&gt;</a:t>
            </a:r>
            <a:r>
              <a:rPr lang="en-US" sz="1800" baseline="30000" dirty="0"/>
              <a:t>3</a:t>
            </a:r>
            <a:r>
              <a:rPr lang="en-US" sz="1800" dirty="0"/>
              <a:t>He + 3n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557213" y="1139825"/>
            <a:ext cx="54625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ym typeface="Symbol" pitchFamily="18" charset="2"/>
              </a:rPr>
              <a:t>Primary </a:t>
            </a:r>
            <a:r>
              <a:rPr lang="en-US" sz="1800" baseline="30000" dirty="0">
                <a:sym typeface="Symbol" pitchFamily="18" charset="2"/>
              </a:rPr>
              <a:t>16</a:t>
            </a:r>
            <a:r>
              <a:rPr lang="en-US" sz="1800" dirty="0">
                <a:sym typeface="Symbol" pitchFamily="18" charset="2"/>
              </a:rPr>
              <a:t>O beam 150 </a:t>
            </a:r>
            <a:r>
              <a:rPr lang="en-US" sz="1800" dirty="0" err="1">
                <a:sym typeface="Symbol" pitchFamily="18" charset="2"/>
              </a:rPr>
              <a:t>MeV</a:t>
            </a:r>
            <a:r>
              <a:rPr lang="en-US" sz="1800" dirty="0">
                <a:sym typeface="Symbol" pitchFamily="18" charset="2"/>
              </a:rPr>
              <a:t>/n</a:t>
            </a:r>
          </a:p>
          <a:p>
            <a:pPr marL="230188" lvl="1">
              <a:buFontTx/>
              <a:buChar char="•"/>
            </a:pPr>
            <a:r>
              <a:rPr lang="en-US" sz="1800" dirty="0"/>
              <a:t>rate @ A1900 FP 1.2x10</a:t>
            </a:r>
            <a:r>
              <a:rPr lang="en-US" sz="1800" baseline="30000" dirty="0"/>
              <a:t>7</a:t>
            </a:r>
            <a:r>
              <a:rPr lang="en-US" sz="1800" dirty="0"/>
              <a:t>pps @ 130 </a:t>
            </a:r>
            <a:r>
              <a:rPr lang="en-US" sz="1800" dirty="0" err="1"/>
              <a:t>pnA</a:t>
            </a:r>
            <a:r>
              <a:rPr lang="en-US" sz="1800" dirty="0"/>
              <a:t> </a:t>
            </a:r>
            <a:r>
              <a:rPr lang="en-US" sz="1800" baseline="30000" dirty="0"/>
              <a:t>16</a:t>
            </a:r>
            <a:r>
              <a:rPr lang="en-US" sz="1800" dirty="0"/>
              <a:t>O</a:t>
            </a:r>
          </a:p>
          <a:p>
            <a:pPr marL="230188" lvl="1">
              <a:buFontTx/>
              <a:buChar char="•"/>
            </a:pPr>
            <a:r>
              <a:rPr lang="en-US" sz="1800" dirty="0"/>
              <a:t>transmission to S800 spectrometer </a:t>
            </a:r>
            <a:r>
              <a:rPr lang="en-US" sz="1800" dirty="0" smtClean="0"/>
              <a:t>~</a:t>
            </a:r>
            <a:r>
              <a:rPr lang="en-US" dirty="0" smtClean="0"/>
              <a:t>70</a:t>
            </a:r>
            <a:r>
              <a:rPr lang="en-US" sz="1800" dirty="0" smtClean="0"/>
              <a:t>%</a:t>
            </a:r>
            <a:endParaRPr lang="en-US" sz="1800" dirty="0"/>
          </a:p>
          <a:p>
            <a:pPr marL="230188" lvl="1">
              <a:buFontTx/>
              <a:buChar char="•"/>
            </a:pPr>
            <a:r>
              <a:rPr lang="en-US" sz="1800" baseline="30000" dirty="0">
                <a:solidFill>
                  <a:srgbClr val="FF0000"/>
                </a:solidFill>
              </a:rPr>
              <a:t>3</a:t>
            </a:r>
            <a:r>
              <a:rPr lang="en-US" sz="1800" dirty="0">
                <a:solidFill>
                  <a:srgbClr val="FF0000"/>
                </a:solidFill>
              </a:rPr>
              <a:t>H rate at S800: </a:t>
            </a:r>
            <a:r>
              <a:rPr lang="en-US" sz="1800" dirty="0" smtClean="0">
                <a:solidFill>
                  <a:srgbClr val="FF0000"/>
                </a:solidFill>
              </a:rPr>
              <a:t> up to 2x10</a:t>
            </a:r>
            <a:r>
              <a:rPr lang="en-US" sz="1800" baseline="30000" dirty="0" smtClean="0">
                <a:solidFill>
                  <a:srgbClr val="FF0000"/>
                </a:solidFill>
              </a:rPr>
              <a:t>7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pps</a:t>
            </a:r>
            <a:endParaRPr lang="en-US" sz="1800" baseline="30000" dirty="0">
              <a:solidFill>
                <a:srgbClr val="FF0000"/>
              </a:solidFill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6521450"/>
            <a:ext cx="541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dirty="0">
                <a:cs typeface="Times New Roman" charset="0"/>
              </a:rPr>
              <a:t>G.W. Hitt </a:t>
            </a:r>
            <a:r>
              <a:rPr lang="en-US" sz="1000" dirty="0" err="1">
                <a:cs typeface="Times New Roman" charset="0"/>
              </a:rPr>
              <a:t>Nucl</a:t>
            </a:r>
            <a:r>
              <a:rPr lang="en-US" sz="1000" dirty="0">
                <a:cs typeface="Times New Roman" charset="0"/>
              </a:rPr>
              <a:t>. Instr. and Meth. A 566 (2006), 264.</a:t>
            </a:r>
            <a:r>
              <a:rPr lang="en-US" sz="1000" dirty="0"/>
              <a:t>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2525" y="3635534"/>
            <a:ext cx="1603261" cy="224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 9"/>
          <p:cNvGrpSpPr>
            <a:grpSpLocks noChangeAspect="1"/>
          </p:cNvGrpSpPr>
          <p:nvPr/>
        </p:nvGrpSpPr>
        <p:grpSpPr bwMode="auto">
          <a:xfrm>
            <a:off x="6405691" y="2757329"/>
            <a:ext cx="2636052" cy="3948271"/>
            <a:chOff x="576" y="576"/>
            <a:chExt cx="1816" cy="2720"/>
          </a:xfrm>
        </p:grpSpPr>
        <p:pic>
          <p:nvPicPr>
            <p:cNvPr id="14" name="Picture 4" descr="\\homedir\home1\zegers\My Documents\presentations\nim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576"/>
              <a:ext cx="1816" cy="2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978" y="1872"/>
              <a:ext cx="111" cy="1"/>
            </a:xfrm>
            <a:custGeom>
              <a:avLst/>
              <a:gdLst>
                <a:gd name="T0" fmla="*/ 0 w 111"/>
                <a:gd name="T1" fmla="*/ 0 h 1"/>
                <a:gd name="T2" fmla="*/ 111 w 11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1" h="1">
                  <a:moveTo>
                    <a:pt x="0" y="0"/>
                  </a:moveTo>
                  <a:lnTo>
                    <a:pt x="111" y="0"/>
                  </a:lnTo>
                </a:path>
              </a:pathLst>
            </a:custGeom>
            <a:noFill/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 anchorCtr="1">
              <a:spAutoFit/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1113" y="1872"/>
              <a:ext cx="132" cy="1"/>
            </a:xfrm>
            <a:custGeom>
              <a:avLst/>
              <a:gdLst>
                <a:gd name="T0" fmla="*/ 132 w 132"/>
                <a:gd name="T1" fmla="*/ 0 h 1"/>
                <a:gd name="T2" fmla="*/ 0 w 132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2" h="1">
                  <a:moveTo>
                    <a:pt x="132" y="0"/>
                  </a:moveTo>
                  <a:lnTo>
                    <a:pt x="0" y="0"/>
                  </a:lnTo>
                </a:path>
              </a:pathLst>
            </a:custGeom>
            <a:noFill/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 anchorCtr="1">
              <a:spAutoFit/>
            </a:bodyPr>
            <a:lstStyle/>
            <a:p>
              <a:endParaRPr lang="en-US"/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1117" y="1768"/>
              <a:ext cx="61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b" anchorCtr="1">
              <a:spAutoFit/>
            </a:bodyPr>
            <a:lstStyle/>
            <a:p>
              <a:r>
                <a:rPr lang="en-US" altLang="en-US" sz="800" b="0" dirty="0">
                  <a:solidFill>
                    <a:srgbClr val="000000"/>
                  </a:solidFill>
                </a:rPr>
                <a:t>190 </a:t>
              </a:r>
              <a:r>
                <a:rPr lang="en-US" altLang="en-US" sz="800" b="0" dirty="0" err="1">
                  <a:solidFill>
                    <a:srgbClr val="000000"/>
                  </a:solidFill>
                </a:rPr>
                <a:t>keV</a:t>
              </a:r>
              <a:r>
                <a:rPr lang="en-US" altLang="en-US" sz="800" b="0" dirty="0">
                  <a:solidFill>
                    <a:srgbClr val="000000"/>
                  </a:solidFill>
                </a:rPr>
                <a:t> (FWHM)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1455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81000" y="609600"/>
            <a:ext cx="8229600" cy="624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err="1" smtClean="0"/>
              <a:t>Multipole</a:t>
            </a:r>
            <a:r>
              <a:rPr lang="en-US" dirty="0" smtClean="0"/>
              <a:t> decomposition</a:t>
            </a:r>
            <a:endParaRPr lang="en-US" dirty="0"/>
          </a:p>
        </p:txBody>
      </p:sp>
      <p:pic>
        <p:nvPicPr>
          <p:cNvPr id="3" name="Picture 7" descr="\\intranet.nscl.msu.edu\files\user\zegers\My Documents\presentations\13c_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6602" y="675530"/>
            <a:ext cx="6065838" cy="6065838"/>
          </a:xfrm>
          <a:prstGeom prst="rect">
            <a:avLst/>
          </a:prstGeom>
          <a:noFill/>
        </p:spPr>
      </p:pic>
      <p:pic>
        <p:nvPicPr>
          <p:cNvPr id="4" name="Picture 8" descr="\\intranet.nscl.msu.edu\files\user\zegers\My Documents\13bpaper\fig2.png"/>
          <p:cNvPicPr>
            <a:picLocks noChangeAspect="1" noChangeArrowheads="1"/>
          </p:cNvPicPr>
          <p:nvPr/>
        </p:nvPicPr>
        <p:blipFill>
          <a:blip r:embed="rId3" cstate="print"/>
          <a:srcRect b="73545"/>
          <a:stretch>
            <a:fillRect/>
          </a:stretch>
        </p:blipFill>
        <p:spPr bwMode="auto">
          <a:xfrm>
            <a:off x="531440" y="768858"/>
            <a:ext cx="4876800" cy="322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4930" y="6172200"/>
            <a:ext cx="2313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0      1       2      3      4       5</a:t>
            </a:r>
            <a:endParaRPr lang="en-US" sz="1400" dirty="0"/>
          </a:p>
        </p:txBody>
      </p:sp>
      <p:sp>
        <p:nvSpPr>
          <p:cNvPr id="7" name="Right Arrow 6"/>
          <p:cNvSpPr/>
          <p:nvPr/>
        </p:nvSpPr>
        <p:spPr>
          <a:xfrm>
            <a:off x="4646240" y="2245568"/>
            <a:ext cx="1066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763688" y="1196752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4400" y="3810000"/>
            <a:ext cx="457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07704" y="2636912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339752" y="2420888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52876" y="1847146"/>
            <a:ext cx="1653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Multipole</a:t>
            </a:r>
            <a:endParaRPr lang="en-US" sz="1600" b="1" dirty="0" smtClean="0"/>
          </a:p>
          <a:p>
            <a:r>
              <a:rPr lang="en-US" sz="1600" b="1" dirty="0" smtClean="0"/>
              <a:t>Decomposition</a:t>
            </a:r>
          </a:p>
          <a:p>
            <a:r>
              <a:rPr lang="en-US" sz="1600" b="1" dirty="0" smtClean="0"/>
              <a:t>Analysis</a:t>
            </a:r>
            <a:endParaRPr lang="en-US" sz="1600" b="1" dirty="0"/>
          </a:p>
        </p:txBody>
      </p:sp>
      <p:pic>
        <p:nvPicPr>
          <p:cNvPr id="6" name="Picture 3" descr="\\intranet.nscl.msu.edu\files\user\zegers\My Documents\13b\g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962400"/>
            <a:ext cx="4953000" cy="2591748"/>
          </a:xfrm>
          <a:prstGeom prst="rect">
            <a:avLst/>
          </a:prstGeom>
          <a:noFill/>
        </p:spPr>
      </p:pic>
      <p:sp>
        <p:nvSpPr>
          <p:cNvPr id="8" name="Left Arrow 7"/>
          <p:cNvSpPr/>
          <p:nvPr/>
        </p:nvSpPr>
        <p:spPr>
          <a:xfrm>
            <a:off x="2893640" y="4607768"/>
            <a:ext cx="2667000" cy="13716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equation.rend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95263" y="5031630"/>
            <a:ext cx="2289177" cy="490538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6" name="Rectangle 15"/>
          <p:cNvSpPr/>
          <p:nvPr/>
        </p:nvSpPr>
        <p:spPr>
          <a:xfrm>
            <a:off x="-12941" y="6629400"/>
            <a:ext cx="31371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C. Guess et al.,  Phys. Rev. C 80, 024305 (2009)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2E70-B606-4147-80E8-37B33810A117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10600" cy="762000"/>
          </a:xfrm>
          <a:noFill/>
          <a:ln/>
        </p:spPr>
        <p:txBody>
          <a:bodyPr anchor="b"/>
          <a:lstStyle/>
          <a:p>
            <a:r>
              <a:rPr lang="en-US" altLang="en-US" sz="2800"/>
              <a:t>(t,</a:t>
            </a:r>
            <a:r>
              <a:rPr lang="en-US" altLang="en-US" sz="2800" baseline="30000"/>
              <a:t>3</a:t>
            </a:r>
            <a:r>
              <a:rPr lang="en-US" altLang="en-US" sz="2800"/>
              <a:t>He) at the S800 spectrometer</a:t>
            </a:r>
          </a:p>
        </p:txBody>
      </p:sp>
      <p:graphicFrame>
        <p:nvGraphicFramePr>
          <p:cNvPr id="27662" name="Object 14"/>
          <p:cNvGraphicFramePr>
            <a:graphicFrameLocks noChangeAspect="1"/>
          </p:cNvGraphicFramePr>
          <p:nvPr/>
        </p:nvGraphicFramePr>
        <p:xfrm>
          <a:off x="863600" y="1752600"/>
          <a:ext cx="2184400" cy="178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r:id="rId3" imgW="6095238" imgH="4571429" progId="MSPhotoEd.3">
                  <p:embed/>
                </p:oleObj>
              </mc:Choice>
              <mc:Fallback>
                <p:oleObj r:id="rId3" imgW="6095238" imgH="45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0003" t="20003" r="15002" b="20003"/>
                      <a:stretch>
                        <a:fillRect/>
                      </a:stretch>
                    </p:blipFill>
                    <p:spPr bwMode="auto">
                      <a:xfrm>
                        <a:off x="863600" y="1752600"/>
                        <a:ext cx="2184400" cy="17827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3" name="Object 15"/>
          <p:cNvGraphicFramePr>
            <a:graphicFrameLocks noChangeAspect="1"/>
          </p:cNvGraphicFramePr>
          <p:nvPr/>
        </p:nvGraphicFramePr>
        <p:xfrm>
          <a:off x="3073400" y="1752600"/>
          <a:ext cx="2184400" cy="178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r:id="rId5" imgW="6095238" imgH="4571429" progId="MSPhotoEd.3">
                  <p:embed/>
                </p:oleObj>
              </mc:Choice>
              <mc:Fallback>
                <p:oleObj r:id="rId5" imgW="6095238" imgH="45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0003" t="20003" r="15002" b="20003"/>
                      <a:stretch>
                        <a:fillRect/>
                      </a:stretch>
                    </p:blipFill>
                    <p:spPr bwMode="auto">
                      <a:xfrm>
                        <a:off x="3073400" y="1752600"/>
                        <a:ext cx="2184400" cy="17827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4" name="Line 16"/>
          <p:cNvSpPr>
            <a:spLocks noChangeShapeType="1"/>
          </p:cNvSpPr>
          <p:nvPr/>
        </p:nvSpPr>
        <p:spPr bwMode="auto">
          <a:xfrm flipV="1">
            <a:off x="1066800" y="2667000"/>
            <a:ext cx="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1066800" y="3276600"/>
            <a:ext cx="381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 rot="16200000">
            <a:off x="507206" y="2278857"/>
            <a:ext cx="936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</a:rPr>
              <a:t>dispersive</a:t>
            </a:r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3429000" y="2057400"/>
            <a:ext cx="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 rot="16200000">
            <a:off x="2963069" y="2569369"/>
            <a:ext cx="657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</a:rPr>
              <a:t>7.5 cm</a:t>
            </a: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2133600" y="1752600"/>
            <a:ext cx="164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At S800 target</a:t>
            </a:r>
          </a:p>
        </p:txBody>
      </p:sp>
      <p:pic>
        <p:nvPicPr>
          <p:cNvPr id="27670" name="Picture 22" descr="\\homedir\home1\zegers\My Documents\presentations\focu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5638800" cy="20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66675" y="866775"/>
            <a:ext cx="627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1800">
                <a:solidFill>
                  <a:srgbClr val="333333"/>
                </a:solidFill>
              </a:rPr>
              <a:t> dispersion matching: ~3 MeV </a:t>
            </a:r>
            <a:r>
              <a:rPr lang="en-US" altLang="en-US" sz="1800">
                <a:solidFill>
                  <a:srgbClr val="333333"/>
                </a:solidFill>
                <a:sym typeface="Symbol" panose="05050102010706020507" pitchFamily="18" charset="2"/>
              </a:rPr>
              <a:t>E</a:t>
            </a:r>
            <a:r>
              <a:rPr lang="en-US" altLang="en-US" sz="1800" baseline="-25000">
                <a:solidFill>
                  <a:srgbClr val="333333"/>
                </a:solidFill>
                <a:sym typeface="Symbol" panose="05050102010706020507" pitchFamily="18" charset="2"/>
              </a:rPr>
              <a:t>triton </a:t>
            </a:r>
            <a:r>
              <a:rPr lang="en-US" altLang="en-US" sz="1800">
                <a:solidFill>
                  <a:srgbClr val="333333"/>
                </a:solidFill>
                <a:sym typeface="Symbol" panose="05050102010706020507" pitchFamily="18" charset="2"/>
              </a:rPr>
              <a:t> </a:t>
            </a:r>
            <a:r>
              <a:rPr lang="en-US" altLang="en-US" sz="1800" baseline="-25000">
                <a:solidFill>
                  <a:srgbClr val="333333"/>
                </a:solidFill>
                <a:sym typeface="Symbol" panose="05050102010706020507" pitchFamily="18" charset="2"/>
              </a:rPr>
              <a:t>E</a:t>
            </a:r>
            <a:r>
              <a:rPr lang="en-US" altLang="en-US" sz="1800">
                <a:solidFill>
                  <a:srgbClr val="333333"/>
                </a:solidFill>
                <a:sym typeface="Symbol" panose="05050102010706020507" pitchFamily="18" charset="2"/>
              </a:rPr>
              <a:t>(t,</a:t>
            </a:r>
            <a:r>
              <a:rPr lang="en-US" altLang="en-US" sz="1800" baseline="30000">
                <a:solidFill>
                  <a:srgbClr val="333333"/>
                </a:solidFill>
                <a:sym typeface="Symbol" panose="05050102010706020507" pitchFamily="18" charset="2"/>
              </a:rPr>
              <a:t>3</a:t>
            </a:r>
            <a:r>
              <a:rPr lang="en-US" altLang="en-US" sz="1800">
                <a:solidFill>
                  <a:srgbClr val="333333"/>
                </a:solidFill>
                <a:sym typeface="Symbol" panose="05050102010706020507" pitchFamily="18" charset="2"/>
              </a:rPr>
              <a:t>He) ~ 250 keV</a:t>
            </a:r>
          </a:p>
          <a:p>
            <a:pPr>
              <a:buFontTx/>
              <a:buChar char="•"/>
            </a:pPr>
            <a:r>
              <a:rPr lang="en-US" altLang="en-US" sz="1800">
                <a:solidFill>
                  <a:srgbClr val="333333"/>
                </a:solidFill>
                <a:sym typeface="Symbol" panose="05050102010706020507" pitchFamily="18" charset="2"/>
              </a:rPr>
              <a:t> raytracing with 5</a:t>
            </a:r>
            <a:r>
              <a:rPr lang="en-US" altLang="en-US" sz="1800" baseline="30000">
                <a:solidFill>
                  <a:srgbClr val="333333"/>
                </a:solidFill>
                <a:sym typeface="Symbol" panose="05050102010706020507" pitchFamily="18" charset="2"/>
              </a:rPr>
              <a:t>th</a:t>
            </a:r>
            <a:r>
              <a:rPr lang="en-US" altLang="en-US" sz="1800">
                <a:solidFill>
                  <a:srgbClr val="333333"/>
                </a:solidFill>
                <a:sym typeface="Symbol" panose="05050102010706020507" pitchFamily="18" charset="2"/>
              </a:rPr>
              <a:t> order map ~1</a:t>
            </a:r>
            <a:r>
              <a:rPr lang="en-US" altLang="en-US" sz="1800" baseline="30000">
                <a:solidFill>
                  <a:srgbClr val="333333"/>
                </a:solidFill>
                <a:sym typeface="Symbol" panose="05050102010706020507" pitchFamily="18" charset="2"/>
              </a:rPr>
              <a:t>o</a:t>
            </a:r>
            <a:r>
              <a:rPr lang="en-US" altLang="en-US" sz="1800">
                <a:solidFill>
                  <a:srgbClr val="333333"/>
                </a:solidFill>
                <a:sym typeface="Symbol" panose="05050102010706020507" pitchFamily="18" charset="2"/>
              </a:rPr>
              <a:t> angular resolution</a:t>
            </a:r>
            <a:endParaRPr lang="en-US" altLang="en-US" sz="1800">
              <a:solidFill>
                <a:srgbClr val="333333"/>
              </a:solidFill>
            </a:endParaRPr>
          </a:p>
        </p:txBody>
      </p:sp>
      <p:sp>
        <p:nvSpPr>
          <p:cNvPr id="27672" name="Oval 24"/>
          <p:cNvSpPr>
            <a:spLocks noChangeArrowheads="1"/>
          </p:cNvSpPr>
          <p:nvPr/>
        </p:nvSpPr>
        <p:spPr bwMode="auto">
          <a:xfrm>
            <a:off x="5029200" y="5638800"/>
            <a:ext cx="7620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76200" y="3990975"/>
            <a:ext cx="5867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b="1">
                <a:solidFill>
                  <a:srgbClr val="333333"/>
                </a:solidFill>
              </a:rPr>
              <a:t>Non-dispersive defocusing of the beam to increase angular resolution Improves angular resolution to ~0.5</a:t>
            </a:r>
            <a:r>
              <a:rPr lang="en-US" altLang="en-US" sz="1600" b="1" baseline="30000">
                <a:solidFill>
                  <a:srgbClr val="333333"/>
                </a:solidFill>
              </a:rPr>
              <a:t>o</a:t>
            </a:r>
            <a:r>
              <a:rPr lang="en-US" altLang="en-US" sz="1600" b="1">
                <a:solidFill>
                  <a:srgbClr val="333333"/>
                </a:solidFill>
              </a:rPr>
              <a:t>.</a:t>
            </a: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2209800" y="4752975"/>
            <a:ext cx="18637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Test experiment</a:t>
            </a:r>
          </a:p>
          <a:p>
            <a:r>
              <a:rPr lang="en-US" altLang="en-US" sz="1600" b="1"/>
              <a:t>Using </a:t>
            </a:r>
            <a:r>
              <a:rPr lang="en-US" altLang="en-US" sz="1600" b="1" baseline="30000"/>
              <a:t>92</a:t>
            </a:r>
            <a:r>
              <a:rPr lang="en-US" altLang="en-US" sz="1600" b="1"/>
              <a:t>Mo</a:t>
            </a:r>
            <a:r>
              <a:rPr lang="en-US" altLang="en-US" sz="1600" b="1" baseline="30000"/>
              <a:t>41+</a:t>
            </a:r>
            <a:endParaRPr lang="en-US" altLang="en-US" sz="1600" b="1"/>
          </a:p>
        </p:txBody>
      </p:sp>
      <p:pic>
        <p:nvPicPr>
          <p:cNvPr id="27675" name="Picture 27" descr="\\intranet.nscl.msu.edu\files\user\zegers\My Documents\presentations\accep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95400"/>
            <a:ext cx="2697163" cy="2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6019800" y="4114800"/>
            <a:ext cx="3063875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/>
              <a:t>Acceptance is a complex function of: </a:t>
            </a:r>
          </a:p>
          <a:p>
            <a:pPr>
              <a:buFontTx/>
              <a:buChar char="•"/>
            </a:pPr>
            <a:r>
              <a:rPr lang="en-US" altLang="en-US" sz="2000"/>
              <a:t>X</a:t>
            </a:r>
            <a:r>
              <a:rPr lang="en-US" altLang="en-US" sz="2000" baseline="-25000"/>
              <a:t>non-dispersive</a:t>
            </a:r>
          </a:p>
          <a:p>
            <a:pPr>
              <a:buFontTx/>
              <a:buChar char="•"/>
            </a:pPr>
            <a:r>
              <a:rPr lang="en-US" altLang="en-US" sz="2000">
                <a:sym typeface="Symbol" panose="05050102010706020507" pitchFamily="18" charset="2"/>
              </a:rPr>
              <a:t></a:t>
            </a:r>
            <a:r>
              <a:rPr lang="en-US" altLang="en-US" sz="2000" baseline="-25000">
                <a:sym typeface="Symbol" panose="05050102010706020507" pitchFamily="18" charset="2"/>
              </a:rPr>
              <a:t>non-dispersive</a:t>
            </a:r>
          </a:p>
          <a:p>
            <a:pPr>
              <a:buFontTx/>
              <a:buChar char="•"/>
            </a:pPr>
            <a:r>
              <a:rPr lang="en-US" altLang="en-US" sz="2000">
                <a:sym typeface="Symbol" panose="05050102010706020507" pitchFamily="18" charset="2"/>
              </a:rPr>
              <a:t>X</a:t>
            </a:r>
            <a:r>
              <a:rPr lang="en-US" altLang="en-US" sz="2000" baseline="-25000">
                <a:sym typeface="Symbol" panose="05050102010706020507" pitchFamily="18" charset="2"/>
              </a:rPr>
              <a:t>focal plane</a:t>
            </a:r>
          </a:p>
          <a:p>
            <a:pPr>
              <a:buFontTx/>
              <a:buChar char="•"/>
            </a:pPr>
            <a:r>
              <a:rPr lang="en-US" altLang="en-US" sz="2000">
                <a:sym typeface="Symbol" panose="05050102010706020507" pitchFamily="18" charset="2"/>
              </a:rPr>
              <a:t></a:t>
            </a:r>
            <a:r>
              <a:rPr lang="en-US" altLang="en-US" sz="2000" baseline="-25000">
                <a:sym typeface="Symbol" panose="05050102010706020507" pitchFamily="18" charset="2"/>
              </a:rPr>
              <a:t>dispersive</a:t>
            </a:r>
            <a:endParaRPr lang="en-US" altLang="en-US" sz="2000">
              <a:sym typeface="Symbol" panose="05050102010706020507" pitchFamily="18" charset="2"/>
            </a:endParaRPr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6019800" y="1219200"/>
            <a:ext cx="2971800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8" name="Rectangle 30"/>
          <p:cNvSpPr>
            <a:spLocks noChangeArrowheads="1"/>
          </p:cNvSpPr>
          <p:nvPr/>
        </p:nvSpPr>
        <p:spPr bwMode="auto">
          <a:xfrm>
            <a:off x="76200" y="3962400"/>
            <a:ext cx="5791200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 flipV="1">
            <a:off x="1600200" y="3078163"/>
            <a:ext cx="3048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914400" y="3533775"/>
            <a:ext cx="1944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High momentum</a:t>
            </a:r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>
            <a:off x="1676400" y="1706563"/>
            <a:ext cx="1524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152400" y="1446213"/>
            <a:ext cx="1933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Low momentum</a:t>
            </a:r>
          </a:p>
        </p:txBody>
      </p:sp>
      <p:sp>
        <p:nvSpPr>
          <p:cNvPr id="27683" name="Text Box 35"/>
          <p:cNvSpPr txBox="1">
            <a:spLocks noChangeArrowheads="1"/>
          </p:cNvSpPr>
          <p:nvPr/>
        </p:nvSpPr>
        <p:spPr bwMode="auto">
          <a:xfrm>
            <a:off x="6096000" y="6034088"/>
            <a:ext cx="27447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/>
              <a:t>Monte-Carlo Simulations</a:t>
            </a:r>
          </a:p>
          <a:p>
            <a:pPr algn="ctr"/>
            <a:r>
              <a:rPr lang="en-US" altLang="en-US" sz="1800"/>
              <a:t>needed</a:t>
            </a:r>
          </a:p>
        </p:txBody>
      </p:sp>
    </p:spTree>
    <p:extLst>
      <p:ext uri="{BB962C8B-B14F-4D97-AF65-F5344CB8AC3E}">
        <p14:creationId xmlns:p14="http://schemas.microsoft.com/office/powerpoint/2010/main" val="219252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10020</TotalTime>
  <Words>1148</Words>
  <Application>Microsoft Office PowerPoint</Application>
  <PresentationFormat>On-screen Show (4:3)</PresentationFormat>
  <Paragraphs>184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Times New Roman</vt:lpstr>
      <vt:lpstr>Arial Unicode MS</vt:lpstr>
      <vt:lpstr>CMBX9</vt:lpstr>
      <vt:lpstr>Gill Sans MT</vt:lpstr>
      <vt:lpstr>CMR9</vt:lpstr>
      <vt:lpstr>Corbel</vt:lpstr>
      <vt:lpstr>Symbol</vt:lpstr>
      <vt:lpstr>Calibri</vt:lpstr>
      <vt:lpstr>Office Theme</vt:lpstr>
      <vt:lpstr>MSPhotoEd.3</vt:lpstr>
      <vt:lpstr>High-Resolution Spectroscopy in charge-exchange reactions with rare-isotope beams Applications to weak-reaction rates for astrophysics</vt:lpstr>
      <vt:lpstr>NSCL charge-exchange group program</vt:lpstr>
      <vt:lpstr>PowerPoint Presentation</vt:lpstr>
      <vt:lpstr>electron captures </vt:lpstr>
      <vt:lpstr>PowerPoint Presentation</vt:lpstr>
      <vt:lpstr>calibrating the proportionality</vt:lpstr>
      <vt:lpstr>Producing a triton beam for (t,3He) experiments</vt:lpstr>
      <vt:lpstr>Multipole decomposition</vt:lpstr>
      <vt:lpstr>(t,3He) at the S800 spectrometer</vt:lpstr>
      <vt:lpstr>Theoretical weak reaction rates weak rate library: Sullivan et al. arXiv:1508.07348, Ap. J. to be published</vt:lpstr>
      <vt:lpstr>Theoretical weak reaction rates weak rate library: Sullivan et al. arXiv:1508.07348, Ap. J. to be published</vt:lpstr>
      <vt:lpstr>Excitation energy and resolution</vt:lpstr>
      <vt:lpstr>Benchmarking the library &amp; guiding the theory</vt:lpstr>
      <vt:lpstr>Electron-capture rates</vt:lpstr>
      <vt:lpstr>PowerPoint Presentation</vt:lpstr>
      <vt:lpstr>56Ni-understanding the model differences development of (p,n) in inverse kinematics</vt:lpstr>
      <vt:lpstr>Searches for very weak transitions</vt:lpstr>
      <vt:lpstr>EC Sensitivity studies – core-collapse supernovae C. Sullivan et al., arxiv:1508.07348 – Ap. J.    </vt:lpstr>
      <vt:lpstr>GR1D simulations of core-collapse supernovae</vt:lpstr>
      <vt:lpstr>PowerPoint Presentation</vt:lpstr>
      <vt:lpstr>PowerPoint Presentation</vt:lpstr>
      <vt:lpstr>(d,2He) in inverse kinematics? Use Active Target Time Projection Chamber at S800</vt:lpstr>
      <vt:lpstr>A High-Rigidity Spectrometer for FRIB</vt:lpstr>
      <vt:lpstr>Facility for Rare Isotope Beams (FRIB)</vt:lpstr>
    </vt:vector>
  </TitlesOfParts>
  <Company>NSCL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34P(7Li,7Be+g) reaction in inverse kinematics</dc:title>
  <dc:creator>zegers</dc:creator>
  <cp:lastModifiedBy>Zegers, Remco</cp:lastModifiedBy>
  <cp:revision>650</cp:revision>
  <dcterms:created xsi:type="dcterms:W3CDTF">2009-09-12T20:40:24Z</dcterms:created>
  <dcterms:modified xsi:type="dcterms:W3CDTF">2015-11-15T19:50:20Z</dcterms:modified>
</cp:coreProperties>
</file>