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4" r:id="rId2"/>
    <p:sldId id="328" r:id="rId3"/>
    <p:sldId id="425" r:id="rId4"/>
    <p:sldId id="426" r:id="rId5"/>
    <p:sldId id="442" r:id="rId6"/>
    <p:sldId id="307" r:id="rId7"/>
    <p:sldId id="412" r:id="rId8"/>
    <p:sldId id="391" r:id="rId9"/>
    <p:sldId id="392" r:id="rId10"/>
    <p:sldId id="407" r:id="rId11"/>
    <p:sldId id="393" r:id="rId12"/>
    <p:sldId id="394" r:id="rId13"/>
    <p:sldId id="428" r:id="rId14"/>
    <p:sldId id="429" r:id="rId15"/>
    <p:sldId id="384" r:id="rId16"/>
    <p:sldId id="420" r:id="rId17"/>
    <p:sldId id="421" r:id="rId18"/>
    <p:sldId id="419" r:id="rId19"/>
    <p:sldId id="410" r:id="rId20"/>
    <p:sldId id="422" r:id="rId21"/>
    <p:sldId id="408" r:id="rId22"/>
    <p:sldId id="42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4671" autoAdjust="0"/>
  </p:normalViewPr>
  <p:slideViewPr>
    <p:cSldViewPr>
      <p:cViewPr varScale="1">
        <p:scale>
          <a:sx n="109" d="100"/>
          <a:sy n="109" d="100"/>
        </p:scale>
        <p:origin x="196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4C722-D297-4DC9-8905-D7BD598AE4FD}" type="datetimeFigureOut">
              <a:rPr lang="en-US" smtClean="0"/>
              <a:t>11/17/2015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3EBAF-7FA6-4870-AD28-37341C98C2D0}" type="slidenum">
              <a:rPr lang="en-US" smtClean="0"/>
              <a:t>‹#›</a:t>
            </a:fld>
            <a:endParaRPr lang="en-US"/>
          </a:p>
        </p:txBody>
      </p:sp>
    </p:spTree>
    <p:extLst>
      <p:ext uri="{BB962C8B-B14F-4D97-AF65-F5344CB8AC3E}">
        <p14:creationId xmlns:p14="http://schemas.microsoft.com/office/powerpoint/2010/main" val="204907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Gamow-teller</a:t>
            </a:r>
            <a:r>
              <a:rPr lang="en-US" baseline="0" dirty="0" smtClean="0"/>
              <a:t> transition is one of the most basic excitation modes in nuclei, </a:t>
            </a:r>
          </a:p>
          <a:p>
            <a:r>
              <a:rPr lang="en-US" baseline="0" dirty="0" smtClean="0"/>
              <a:t>Which is characterized by </a:t>
            </a:r>
            <a:r>
              <a:rPr lang="en-US" baseline="0" dirty="0" err="1" smtClean="0"/>
              <a:t>isospin</a:t>
            </a:r>
            <a:r>
              <a:rPr lang="en-US" baseline="0" dirty="0" smtClean="0"/>
              <a:t> flip, spin flip, and no angular momentum transfer.</a:t>
            </a:r>
          </a:p>
          <a:p>
            <a:r>
              <a:rPr lang="en-US" baseline="0" dirty="0" smtClean="0"/>
              <a:t>It’s strength is B(GT), which is directly connected with a half-life of the beta-decay.</a:t>
            </a:r>
          </a:p>
          <a:p>
            <a:r>
              <a:rPr lang="en-US" baseline="0" dirty="0" smtClean="0"/>
              <a:t>However, the energy region beta can access is limited by the decay Q-value. </a:t>
            </a:r>
          </a:p>
          <a:p>
            <a:r>
              <a:rPr lang="en-US" baseline="0" dirty="0" smtClean="0"/>
              <a:t>Thus, the charge exchange reaction such as the (</a:t>
            </a:r>
            <a:r>
              <a:rPr lang="en-US" baseline="0" dirty="0" err="1" smtClean="0"/>
              <a:t>p,n</a:t>
            </a:r>
            <a:r>
              <a:rPr lang="en-US" baseline="0" dirty="0" smtClean="0"/>
              <a:t>) reaction has been used as a powerful probe to obtain the B(GT) </a:t>
            </a:r>
            <a:r>
              <a:rPr lang="en-US" baseline="0" dirty="0" err="1" smtClean="0"/>
              <a:t>distribtuion</a:t>
            </a:r>
            <a:r>
              <a:rPr lang="en-US" baseline="0" dirty="0" smtClean="0"/>
              <a:t> up to a high </a:t>
            </a:r>
          </a:p>
          <a:p>
            <a:r>
              <a:rPr lang="en-US" baseline="0" dirty="0" err="1" smtClean="0"/>
              <a:t>Excitati</a:t>
            </a:r>
            <a:r>
              <a:rPr lang="en-US" baseline="0" dirty="0" smtClean="0"/>
              <a:t> on energy region beta decay cannot access.</a:t>
            </a:r>
          </a:p>
          <a:p>
            <a:r>
              <a:rPr lang="en-US" baseline="0" dirty="0" smtClean="0"/>
              <a:t>Here, to determine the B(GT) values from the measured cross sections, one can employ the </a:t>
            </a:r>
            <a:r>
              <a:rPr lang="en-US" baseline="0" dirty="0" err="1" smtClean="0"/>
              <a:t>proportionaliy</a:t>
            </a:r>
            <a:r>
              <a:rPr lang="en-US" baseline="0" dirty="0" smtClean="0"/>
              <a:t> relation between</a:t>
            </a:r>
          </a:p>
          <a:p>
            <a:r>
              <a:rPr lang="en-US" baseline="0" dirty="0" smtClean="0"/>
              <a:t>B(GT) and the 0-degrees cross section which is calibrated with transitions for which B(GT) is known from beta-decay.</a:t>
            </a:r>
            <a:endParaRPr lang="en-US" dirty="0"/>
          </a:p>
        </p:txBody>
      </p:sp>
      <p:sp>
        <p:nvSpPr>
          <p:cNvPr id="4" name="Slide Number Placeholder 3"/>
          <p:cNvSpPr>
            <a:spLocks noGrp="1"/>
          </p:cNvSpPr>
          <p:nvPr>
            <p:ph type="sldNum" sz="quarter" idx="10"/>
          </p:nvPr>
        </p:nvSpPr>
        <p:spPr/>
        <p:txBody>
          <a:bodyPr/>
          <a:lstStyle/>
          <a:p>
            <a:fld id="{BAB51E2A-C22D-4AAE-86FA-5553D144CF19}" type="slidenum">
              <a:rPr lang="en-US" smtClean="0"/>
              <a:pPr/>
              <a:t>2</a:t>
            </a:fld>
            <a:endParaRPr lang="en-US"/>
          </a:p>
        </p:txBody>
      </p:sp>
    </p:spTree>
    <p:extLst>
      <p:ext uri="{BB962C8B-B14F-4D97-AF65-F5344CB8AC3E}">
        <p14:creationId xmlns:p14="http://schemas.microsoft.com/office/powerpoint/2010/main" val="362945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pPr lvl="0"/>
            <a:endParaRPr/>
          </a:p>
        </p:txBody>
      </p:sp>
      <p:sp>
        <p:nvSpPr>
          <p:cNvPr id="161" name="Shape 161"/>
          <p:cNvSpPr>
            <a:spLocks noGrp="1"/>
          </p:cNvSpPr>
          <p:nvPr>
            <p:ph type="body" sz="quarter" idx="1"/>
          </p:nvPr>
        </p:nvSpPr>
        <p:spPr>
          <a:prstGeom prst="rect">
            <a:avLst/>
          </a:prstGeom>
        </p:spPr>
        <p:txBody>
          <a:bodyPr/>
          <a:lstStyle/>
          <a:p>
            <a:pPr lvl="0">
              <a:defRPr sz="1800"/>
            </a:pPr>
            <a:r>
              <a:rPr sz="2200"/>
              <a:t>Here I show a overview of (p,n) studies for unstable nuclei.</a:t>
            </a:r>
          </a:p>
          <a:p>
            <a:pPr lvl="0">
              <a:defRPr sz="1800"/>
            </a:pPr>
            <a:r>
              <a:rPr sz="2200"/>
              <a:t>Previous experiments are mainly light nuclei and up to A~50 region. </a:t>
            </a:r>
          </a:p>
          <a:p>
            <a:pPr lvl="0">
              <a:defRPr sz="1800"/>
            </a:pPr>
            <a:endParaRPr sz="2200"/>
          </a:p>
          <a:p>
            <a:pPr lvl="0">
              <a:defRPr sz="1800"/>
            </a:pPr>
            <a:r>
              <a:rPr sz="2200"/>
              <a:t>By using WINDS + SAMURAI setup we can extend (p,n) study to A~100 region as shown by red circles.</a:t>
            </a:r>
          </a:p>
          <a:p>
            <a:pPr lvl="0">
              <a:defRPr sz="1800"/>
            </a:pPr>
            <a:endParaRPr sz="2200"/>
          </a:p>
          <a:p>
            <a:pPr lvl="0">
              <a:defRPr sz="1800"/>
            </a:pPr>
            <a:r>
              <a:rPr sz="2200"/>
              <a:t>In this work, the most heaviest case of 132Sn was studied.</a:t>
            </a:r>
          </a:p>
        </p:txBody>
      </p:sp>
    </p:spTree>
    <p:extLst>
      <p:ext uri="{BB962C8B-B14F-4D97-AF65-F5344CB8AC3E}">
        <p14:creationId xmlns:p14="http://schemas.microsoft.com/office/powerpoint/2010/main" val="398333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AB51E2A-C22D-4AAE-86FA-5553D144CF19}" type="slidenum">
              <a:rPr lang="en-US" smtClean="0"/>
              <a:pPr/>
              <a:t>3</a:t>
            </a:fld>
            <a:endParaRPr lang="en-US"/>
          </a:p>
        </p:txBody>
      </p:sp>
    </p:spTree>
    <p:extLst>
      <p:ext uri="{BB962C8B-B14F-4D97-AF65-F5344CB8AC3E}">
        <p14:creationId xmlns:p14="http://schemas.microsoft.com/office/powerpoint/2010/main" val="188331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method, this </a:t>
            </a:r>
            <a:r>
              <a:rPr lang="en-US" baseline="0" dirty="0" err="1" smtClean="0"/>
              <a:t>limiations</a:t>
            </a:r>
            <a:r>
              <a:rPr lang="en-US" baseline="0" dirty="0" smtClean="0"/>
              <a:t> is overcome by employing the missing mass spectroscopy, where the kinematics is reconstructed only from the recoil neutron whose neutron energy is measured.</a:t>
            </a:r>
          </a:p>
          <a:p>
            <a:r>
              <a:rPr lang="en-US" baseline="0" dirty="0" smtClean="0"/>
              <a:t>This method has advantages as following;</a:t>
            </a:r>
          </a:p>
          <a:p>
            <a:r>
              <a:rPr lang="en-US" baseline="0" dirty="0" smtClean="0"/>
              <a:t>First of all, the target can be thick, because recoil neutron does not lose its energy inside the target. </a:t>
            </a:r>
          </a:p>
          <a:p>
            <a:r>
              <a:rPr lang="en-US" baseline="0" dirty="0" smtClean="0"/>
              <a:t>Thus, it makes it possible to </a:t>
            </a:r>
            <a:r>
              <a:rPr lang="en-US" baseline="0" dirty="0" err="1" smtClean="0"/>
              <a:t>achive</a:t>
            </a:r>
            <a:r>
              <a:rPr lang="en-US" baseline="0" dirty="0" smtClean="0"/>
              <a:t> a relatively high luminosity event with unstable beams with low </a:t>
            </a:r>
            <a:r>
              <a:rPr lang="en-US" baseline="0" dirty="0" err="1" smtClean="0"/>
              <a:t>intensitiies</a:t>
            </a:r>
            <a:r>
              <a:rPr lang="en-US" baseline="0" dirty="0" smtClean="0"/>
              <a:t>.</a:t>
            </a:r>
          </a:p>
          <a:p>
            <a:r>
              <a:rPr lang="en-US" baseline="0" dirty="0" smtClean="0"/>
              <a:t>Since all kinetic information is obtained from measurement of the neutron, </a:t>
            </a:r>
            <a:r>
              <a:rPr lang="en-US" baseline="0" dirty="0" err="1" smtClean="0"/>
              <a:t>measurment</a:t>
            </a:r>
            <a:r>
              <a:rPr lang="en-US" baseline="0" dirty="0" smtClean="0"/>
              <a:t> and analysis  are simple compared to invariant mass method.</a:t>
            </a:r>
          </a:p>
          <a:p>
            <a:r>
              <a:rPr lang="en-US" baseline="0" dirty="0" smtClean="0"/>
              <a:t>In addition, in this method, heavy beam fragments are particle identified by using S800 and servers as tag for CE reaction with different particle decay channel, giving </a:t>
            </a:r>
            <a:r>
              <a:rPr lang="en-US" baseline="0" dirty="0" err="1" smtClean="0"/>
              <a:t>brancghing</a:t>
            </a:r>
            <a:r>
              <a:rPr lang="en-US" baseline="0" dirty="0" smtClean="0"/>
              <a:t> ratio.</a:t>
            </a:r>
          </a:p>
          <a:p>
            <a:endParaRPr lang="en-US" baseline="0" dirty="0" smtClean="0"/>
          </a:p>
          <a:p>
            <a:r>
              <a:rPr lang="en-US" baseline="0" dirty="0" smtClean="0"/>
              <a:t>Owing to these </a:t>
            </a:r>
            <a:r>
              <a:rPr lang="en-US" baseline="0" dirty="0" err="1" smtClean="0"/>
              <a:t>advangates</a:t>
            </a:r>
            <a:r>
              <a:rPr lang="en-US" baseline="0" dirty="0" smtClean="0"/>
              <a:t>, this method can be applied to any mass region and to any excitation energy region.</a:t>
            </a:r>
          </a:p>
          <a:p>
            <a:endParaRPr lang="en-US" dirty="0"/>
          </a:p>
        </p:txBody>
      </p:sp>
      <p:sp>
        <p:nvSpPr>
          <p:cNvPr id="4" name="Slide Number Placeholder 3"/>
          <p:cNvSpPr>
            <a:spLocks noGrp="1"/>
          </p:cNvSpPr>
          <p:nvPr>
            <p:ph type="sldNum" sz="quarter" idx="10"/>
          </p:nvPr>
        </p:nvSpPr>
        <p:spPr/>
        <p:txBody>
          <a:bodyPr/>
          <a:lstStyle/>
          <a:p>
            <a:fld id="{BAB51E2A-C22D-4AAE-86FA-5553D144CF19}" type="slidenum">
              <a:rPr lang="en-US" smtClean="0"/>
              <a:pPr/>
              <a:t>6</a:t>
            </a:fld>
            <a:endParaRPr lang="en-US"/>
          </a:p>
        </p:txBody>
      </p:sp>
    </p:spTree>
    <p:extLst>
      <p:ext uri="{BB962C8B-B14F-4D97-AF65-F5344CB8AC3E}">
        <p14:creationId xmlns:p14="http://schemas.microsoft.com/office/powerpoint/2010/main" val="200724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a:t>
            </a:r>
            <a:r>
              <a:rPr lang="en-US" baseline="0" dirty="0" err="1" smtClean="0"/>
              <a:t>ec</a:t>
            </a:r>
            <a:r>
              <a:rPr lang="en-US" baseline="0" dirty="0" smtClean="0"/>
              <a:t> in 56ni is one of the most important cases in core collapse supernovae of massive stars.</a:t>
            </a:r>
          </a:p>
          <a:p>
            <a:r>
              <a:rPr lang="en-US" baseline="0" dirty="0" smtClean="0"/>
              <a:t>In addition, in this case, there holds </a:t>
            </a:r>
            <a:r>
              <a:rPr lang="en-US" baseline="0" dirty="0" err="1" smtClean="0"/>
              <a:t>isospin</a:t>
            </a:r>
            <a:r>
              <a:rPr lang="en-US" baseline="0" dirty="0" smtClean="0"/>
              <a:t> symmetry relation between the electron capture in 56ni and the </a:t>
            </a:r>
            <a:r>
              <a:rPr lang="en-US" baseline="0" dirty="0" err="1" smtClean="0"/>
              <a:t>gamow</a:t>
            </a:r>
            <a:r>
              <a:rPr lang="en-US" baseline="0" dirty="0" smtClean="0"/>
              <a:t>-teller transitions reduced by the (</a:t>
            </a:r>
            <a:r>
              <a:rPr lang="en-US" baseline="0" dirty="0" err="1" smtClean="0"/>
              <a:t>p,n</a:t>
            </a:r>
            <a:r>
              <a:rPr lang="en-US" baseline="0" dirty="0" smtClean="0"/>
              <a:t>) reaction from 56ni to 56cu, as shown in this </a:t>
            </a:r>
            <a:r>
              <a:rPr lang="en-US" baseline="0" dirty="0" err="1" smtClean="0"/>
              <a:t>fugreu</a:t>
            </a:r>
            <a:r>
              <a:rPr lang="en-US" baseline="0" dirty="0" smtClean="0"/>
              <a:t>.</a:t>
            </a:r>
          </a:p>
          <a:p>
            <a:r>
              <a:rPr lang="en-US" baseline="0" dirty="0" smtClean="0"/>
              <a:t>Thus, B(GT) measured by the (</a:t>
            </a:r>
            <a:r>
              <a:rPr lang="en-US" baseline="0" dirty="0" err="1" smtClean="0"/>
              <a:t>p,n</a:t>
            </a:r>
            <a:r>
              <a:rPr lang="en-US" baseline="0" dirty="0" smtClean="0"/>
              <a:t>) reaction is directly connected with the EC rate.</a:t>
            </a:r>
          </a:p>
        </p:txBody>
      </p:sp>
      <p:sp>
        <p:nvSpPr>
          <p:cNvPr id="4" name="Slide Number Placeholder 3"/>
          <p:cNvSpPr>
            <a:spLocks noGrp="1"/>
          </p:cNvSpPr>
          <p:nvPr>
            <p:ph type="sldNum" sz="quarter" idx="10"/>
          </p:nvPr>
        </p:nvSpPr>
        <p:spPr/>
        <p:txBody>
          <a:bodyPr/>
          <a:lstStyle/>
          <a:p>
            <a:fld id="{BAB51E2A-C22D-4AAE-86FA-5553D144CF19}" type="slidenum">
              <a:rPr lang="en-US" smtClean="0"/>
              <a:pPr/>
              <a:t>8</a:t>
            </a:fld>
            <a:endParaRPr lang="en-US"/>
          </a:p>
        </p:txBody>
      </p:sp>
    </p:spTree>
    <p:extLst>
      <p:ext uri="{BB962C8B-B14F-4D97-AF65-F5344CB8AC3E}">
        <p14:creationId xmlns:p14="http://schemas.microsoft.com/office/powerpoint/2010/main" val="389581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a:t>
            </a:r>
            <a:r>
              <a:rPr lang="en-US" baseline="0" dirty="0" smtClean="0"/>
              <a:t> 56ni is a key nucleus in </a:t>
            </a:r>
            <a:r>
              <a:rPr lang="en-US" baseline="0" dirty="0" err="1" smtClean="0"/>
              <a:t>fe</a:t>
            </a:r>
            <a:r>
              <a:rPr lang="en-US" baseline="0" dirty="0" smtClean="0"/>
              <a:t> region, because it consists of 28 neutrons and 28 protons, which is doubly magic in the independent particle model.</a:t>
            </a:r>
          </a:p>
          <a:p>
            <a:r>
              <a:rPr lang="en-US" baseline="0" dirty="0" smtClean="0"/>
              <a:t>But, actually, because large p-n residual interaction, 56ni is no magic. Only 70% of 56ni ground state comes from f72.</a:t>
            </a:r>
          </a:p>
          <a:p>
            <a:r>
              <a:rPr lang="en-US" baseline="0" dirty="0" smtClean="0"/>
              <a:t>Thus, the GT strength from 56ni is key to bench mark nuclear model used weak rates in the </a:t>
            </a:r>
            <a:r>
              <a:rPr lang="en-US" baseline="0" dirty="0" err="1" smtClean="0"/>
              <a:t>fe</a:t>
            </a:r>
            <a:r>
              <a:rPr lang="en-US" baseline="0" dirty="0" smtClean="0"/>
              <a:t> region.</a:t>
            </a:r>
          </a:p>
          <a:p>
            <a:r>
              <a:rPr lang="en-US" baseline="0" dirty="0" smtClean="0"/>
              <a:t>However, such a study has been experimentally </a:t>
            </a:r>
            <a:r>
              <a:rPr lang="en-US" baseline="0" dirty="0" err="1" smtClean="0"/>
              <a:t>chanllenging</a:t>
            </a:r>
            <a:r>
              <a:rPr lang="en-US" baseline="0" dirty="0" smtClean="0"/>
              <a:t>.</a:t>
            </a:r>
          </a:p>
        </p:txBody>
      </p:sp>
      <p:sp>
        <p:nvSpPr>
          <p:cNvPr id="4" name="Slide Number Placeholder 3"/>
          <p:cNvSpPr>
            <a:spLocks noGrp="1"/>
          </p:cNvSpPr>
          <p:nvPr>
            <p:ph type="sldNum" sz="quarter" idx="10"/>
          </p:nvPr>
        </p:nvSpPr>
        <p:spPr/>
        <p:txBody>
          <a:bodyPr/>
          <a:lstStyle/>
          <a:p>
            <a:fld id="{BAB51E2A-C22D-4AAE-86FA-5553D144CF19}" type="slidenum">
              <a:rPr lang="en-US" smtClean="0"/>
              <a:pPr/>
              <a:t>9</a:t>
            </a:fld>
            <a:endParaRPr lang="en-US"/>
          </a:p>
        </p:txBody>
      </p:sp>
    </p:spTree>
    <p:extLst>
      <p:ext uri="{BB962C8B-B14F-4D97-AF65-F5344CB8AC3E}">
        <p14:creationId xmlns:p14="http://schemas.microsoft.com/office/powerpoint/2010/main" val="229421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B51E2A-C22D-4AAE-86FA-5553D144CF19}" type="slidenum">
              <a:rPr lang="en-US" smtClean="0"/>
              <a:pPr/>
              <a:t>10</a:t>
            </a:fld>
            <a:endParaRPr lang="en-US"/>
          </a:p>
        </p:txBody>
      </p:sp>
    </p:spTree>
    <p:extLst>
      <p:ext uri="{BB962C8B-B14F-4D97-AF65-F5344CB8AC3E}">
        <p14:creationId xmlns:p14="http://schemas.microsoft.com/office/powerpoint/2010/main" val="57666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a:t>
            </a:r>
            <a:r>
              <a:rPr lang="en-US" baseline="0" dirty="0" err="1" smtClean="0"/>
              <a:t>expeirment</a:t>
            </a:r>
            <a:r>
              <a:rPr lang="en-US" baseline="0" dirty="0" smtClean="0"/>
              <a:t>, a primary beam of 58Ni was provided by using NSCL coupled </a:t>
            </a:r>
            <a:r>
              <a:rPr lang="en-US" baseline="0" dirty="0" err="1" smtClean="0"/>
              <a:t>cycltron</a:t>
            </a:r>
            <a:r>
              <a:rPr lang="en-US" baseline="0" dirty="0" smtClean="0"/>
              <a:t> facility. The target for the secondary beam production is be, and the produced beam was purified by the A1900 separator with al edge and slits.</a:t>
            </a:r>
          </a:p>
          <a:p>
            <a:r>
              <a:rPr lang="en-US" baseline="0" dirty="0" smtClean="0"/>
              <a:t>The obtained beam has an intensity of 8x10 to 5 </a:t>
            </a:r>
            <a:r>
              <a:rPr lang="en-US" baseline="0" dirty="0" err="1" smtClean="0"/>
              <a:t>pps</a:t>
            </a:r>
            <a:r>
              <a:rPr lang="en-US" baseline="0" dirty="0" smtClean="0"/>
              <a:t>, containing 56ni and 55co, mainly. These components are particle identified on event-by-event  basis using the timing information measured by the diamond detector.</a:t>
            </a:r>
          </a:p>
          <a:p>
            <a:r>
              <a:rPr lang="en-US" baseline="0" dirty="0" smtClean="0"/>
              <a:t>The beam was transported onto the hydrogen target placed in front of the S800 spectrometer. The beam residue produced by the (</a:t>
            </a:r>
            <a:r>
              <a:rPr lang="en-US" baseline="0" dirty="0" err="1" smtClean="0"/>
              <a:t>p,n</a:t>
            </a:r>
            <a:r>
              <a:rPr lang="en-US" baseline="0" dirty="0" smtClean="0"/>
              <a:t>) reaction in the target was particle </a:t>
            </a:r>
            <a:r>
              <a:rPr lang="en-US" baseline="0" dirty="0" err="1" smtClean="0"/>
              <a:t>indentified</a:t>
            </a:r>
            <a:r>
              <a:rPr lang="en-US" baseline="0" dirty="0" smtClean="0"/>
              <a:t> in the focal plane of the S800 </a:t>
            </a:r>
            <a:r>
              <a:rPr lang="en-US" baseline="0" dirty="0" err="1" smtClean="0"/>
              <a:t>spectromenter</a:t>
            </a:r>
            <a:r>
              <a:rPr lang="en-US" baseline="0" dirty="0" smtClean="0"/>
              <a:t>.</a:t>
            </a:r>
          </a:p>
        </p:txBody>
      </p:sp>
      <p:sp>
        <p:nvSpPr>
          <p:cNvPr id="4" name="Slide Number Placeholder 3"/>
          <p:cNvSpPr>
            <a:spLocks noGrp="1"/>
          </p:cNvSpPr>
          <p:nvPr>
            <p:ph type="sldNum" sz="quarter" idx="10"/>
          </p:nvPr>
        </p:nvSpPr>
        <p:spPr/>
        <p:txBody>
          <a:bodyPr/>
          <a:lstStyle/>
          <a:p>
            <a:fld id="{BAB51E2A-C22D-4AAE-86FA-5553D144CF19}" type="slidenum">
              <a:rPr lang="en-US" smtClean="0"/>
              <a:pPr/>
              <a:t>11</a:t>
            </a:fld>
            <a:endParaRPr lang="en-US"/>
          </a:p>
        </p:txBody>
      </p:sp>
    </p:spTree>
    <p:extLst>
      <p:ext uri="{BB962C8B-B14F-4D97-AF65-F5344CB8AC3E}">
        <p14:creationId xmlns:p14="http://schemas.microsoft.com/office/powerpoint/2010/main" val="3324279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hydrogen</a:t>
            </a:r>
            <a:r>
              <a:rPr lang="en-US" baseline="0" dirty="0" smtClean="0"/>
              <a:t> target was surrounded by the neutron detectors LENDA, where a low energy neutron with </a:t>
            </a:r>
            <a:r>
              <a:rPr lang="en-US" baseline="0" dirty="0" err="1" smtClean="0"/>
              <a:t>energyies</a:t>
            </a:r>
            <a:r>
              <a:rPr lang="en-US" baseline="0" dirty="0" smtClean="0"/>
              <a:t> from 150 </a:t>
            </a:r>
            <a:r>
              <a:rPr lang="en-US" baseline="0" dirty="0" err="1" smtClean="0"/>
              <a:t>keV</a:t>
            </a:r>
            <a:r>
              <a:rPr lang="en-US" baseline="0" dirty="0" smtClean="0"/>
              <a:t> up to 10 MeV are detected with the detection </a:t>
            </a:r>
            <a:r>
              <a:rPr lang="en-US" baseline="0" dirty="0" err="1" smtClean="0"/>
              <a:t>efficiecy</a:t>
            </a:r>
            <a:r>
              <a:rPr lang="en-US" baseline="0" dirty="0" smtClean="0"/>
              <a:t> typically from 15-40% depending on the neutron energy. The flight path length is 1 m, the </a:t>
            </a:r>
            <a:r>
              <a:rPr lang="en-US" baseline="0" dirty="0" err="1" smtClean="0"/>
              <a:t>neugron</a:t>
            </a:r>
            <a:r>
              <a:rPr lang="en-US" baseline="0" dirty="0" smtClean="0"/>
              <a:t> energy resolution is 5%.</a:t>
            </a:r>
          </a:p>
          <a:p>
            <a:r>
              <a:rPr lang="en-US" baseline="0" dirty="0" smtClean="0"/>
              <a:t>The right figure shows the kinetics curve of the (</a:t>
            </a:r>
            <a:r>
              <a:rPr lang="en-US" baseline="0" dirty="0" err="1" smtClean="0"/>
              <a:t>p,n</a:t>
            </a:r>
            <a:r>
              <a:rPr lang="en-US" baseline="0" dirty="0" smtClean="0"/>
              <a:t>) </a:t>
            </a:r>
            <a:r>
              <a:rPr lang="en-US" baseline="0" dirty="0" err="1" smtClean="0"/>
              <a:t>reactin</a:t>
            </a:r>
            <a:r>
              <a:rPr lang="en-US" baseline="0" dirty="0" smtClean="0"/>
              <a:t>, which shows the relation between the neutron energy and the laboratory angle of the recoil neutron.</a:t>
            </a:r>
          </a:p>
          <a:p>
            <a:r>
              <a:rPr lang="en-US" baseline="0" dirty="0" smtClean="0"/>
              <a:t>The solid line corresponds to the states from the ground states to 30 MeV with 5 MeV steps.</a:t>
            </a:r>
          </a:p>
          <a:p>
            <a:r>
              <a:rPr lang="en-US" baseline="0" dirty="0" smtClean="0"/>
              <a:t>The red dotted lines </a:t>
            </a:r>
            <a:r>
              <a:rPr lang="en-US" baseline="0" dirty="0" err="1" smtClean="0"/>
              <a:t>correpond</a:t>
            </a:r>
            <a:r>
              <a:rPr lang="en-US" baseline="0" dirty="0" smtClean="0"/>
              <a:t> to the </a:t>
            </a:r>
            <a:r>
              <a:rPr lang="en-US" baseline="0" dirty="0" err="1" smtClean="0"/>
              <a:t>scatteringles</a:t>
            </a:r>
            <a:r>
              <a:rPr lang="en-US" baseline="0" dirty="0" smtClean="0"/>
              <a:t> in the center of mass system from 2 to 10 degrees with 2 degrees steps.</a:t>
            </a:r>
          </a:p>
          <a:p>
            <a:r>
              <a:rPr lang="en-US" baseline="0" dirty="0" smtClean="0"/>
              <a:t>Blue shaded areas correspond to the acceptance of the LENDA. The bars on the left and right sides with respect to the beam line are shown with negative and positive laboratory angle values.</a:t>
            </a:r>
          </a:p>
          <a:p>
            <a:endParaRPr lang="en-US" dirty="0"/>
          </a:p>
        </p:txBody>
      </p:sp>
      <p:sp>
        <p:nvSpPr>
          <p:cNvPr id="4" name="Slide Number Placeholder 3"/>
          <p:cNvSpPr>
            <a:spLocks noGrp="1"/>
          </p:cNvSpPr>
          <p:nvPr>
            <p:ph type="sldNum" sz="quarter" idx="10"/>
          </p:nvPr>
        </p:nvSpPr>
        <p:spPr/>
        <p:txBody>
          <a:bodyPr/>
          <a:lstStyle/>
          <a:p>
            <a:fld id="{BAB51E2A-C22D-4AAE-86FA-5553D144CF19}" type="slidenum">
              <a:rPr lang="en-US" smtClean="0"/>
              <a:pPr/>
              <a:t>12</a:t>
            </a:fld>
            <a:endParaRPr lang="en-US"/>
          </a:p>
        </p:txBody>
      </p:sp>
    </p:spTree>
    <p:extLst>
      <p:ext uri="{BB962C8B-B14F-4D97-AF65-F5344CB8AC3E}">
        <p14:creationId xmlns:p14="http://schemas.microsoft.com/office/powerpoint/2010/main" val="266336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3EBAF-7FA6-4870-AD28-37341C98C2D0}" type="slidenum">
              <a:rPr lang="en-US" smtClean="0"/>
              <a:t>18</a:t>
            </a:fld>
            <a:endParaRPr lang="en-US"/>
          </a:p>
        </p:txBody>
      </p:sp>
    </p:spTree>
    <p:extLst>
      <p:ext uri="{BB962C8B-B14F-4D97-AF65-F5344CB8AC3E}">
        <p14:creationId xmlns:p14="http://schemas.microsoft.com/office/powerpoint/2010/main" val="31213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b="0">
                <a:solidFill>
                  <a:srgbClr val="000000"/>
                </a:solidFill>
              </a:defRPr>
            </a:pPr>
            <a:r>
              <a:rPr sz="3164" b="1">
                <a:solidFill>
                  <a:srgbClr val="0365C0"/>
                </a:solidFill>
              </a:rPr>
              <a:t>タイトルテキスト</a:t>
            </a:r>
          </a:p>
        </p:txBody>
      </p:sp>
      <p:sp>
        <p:nvSpPr>
          <p:cNvPr id="12" name="Shape 12"/>
          <p:cNvSpPr>
            <a:spLocks noGrp="1"/>
          </p:cNvSpPr>
          <p:nvPr>
            <p:ph type="body" idx="1"/>
          </p:nvPr>
        </p:nvSpPr>
        <p:spPr>
          <a:prstGeom prst="rect">
            <a:avLst/>
          </a:prstGeom>
        </p:spPr>
        <p:txBody>
          <a:bodyPr/>
          <a:lstStyle>
            <a:lvl2pPr>
              <a:defRPr b="0"/>
            </a:lvl2pPr>
            <a:lvl3pPr>
              <a:defRPr b="0"/>
            </a:lvl3pPr>
            <a:lvl4pPr>
              <a:defRPr b="0"/>
            </a:lvl4pPr>
            <a:lvl5pPr>
              <a:defRPr b="0"/>
            </a:lvl5pPr>
          </a:lstStyle>
          <a:p>
            <a:pPr lvl="0">
              <a:defRPr sz="1800" b="0"/>
            </a:pPr>
            <a:r>
              <a:rPr sz="1687" b="1"/>
              <a:t>本文レベル1</a:t>
            </a:r>
          </a:p>
          <a:p>
            <a:pPr lvl="1">
              <a:defRPr sz="1800"/>
            </a:pPr>
            <a:r>
              <a:rPr sz="1687"/>
              <a:t>本文レベル2</a:t>
            </a:r>
          </a:p>
          <a:p>
            <a:pPr lvl="2">
              <a:defRPr sz="1800"/>
            </a:pPr>
            <a:r>
              <a:rPr sz="1687"/>
              <a:t>本文レベル3</a:t>
            </a:r>
          </a:p>
          <a:p>
            <a:pPr lvl="3">
              <a:defRPr sz="1800"/>
            </a:pPr>
            <a:r>
              <a:rPr sz="1687"/>
              <a:t>本文レベル4</a:t>
            </a:r>
          </a:p>
          <a:p>
            <a:pPr lvl="4">
              <a:defRPr sz="1800"/>
            </a:pPr>
            <a:r>
              <a:rPr sz="1687"/>
              <a:t>本文レベル 5</a:t>
            </a:r>
          </a:p>
        </p:txBody>
      </p:sp>
    </p:spTree>
    <p:extLst>
      <p:ext uri="{BB962C8B-B14F-4D97-AF65-F5344CB8AC3E}">
        <p14:creationId xmlns:p14="http://schemas.microsoft.com/office/powerpoint/2010/main" val="29429547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1.gif"/><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3.jpeg"/><Relationship Id="rId4" Type="http://schemas.openxmlformats.org/officeDocument/2006/relationships/image" Target="../media/image32.gif"/><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838200"/>
            <a:ext cx="8382000" cy="1831975"/>
          </a:xfrm>
        </p:spPr>
        <p:txBody>
          <a:bodyPr>
            <a:normAutofit/>
          </a:bodyPr>
          <a:lstStyle/>
          <a:p>
            <a:r>
              <a:rPr lang="en-US" dirty="0" smtClean="0"/>
              <a:t>Gamow-Teller transitions from </a:t>
            </a:r>
            <a:r>
              <a:rPr lang="en-US" baseline="30000" dirty="0" smtClean="0"/>
              <a:t>56</a:t>
            </a:r>
            <a:r>
              <a:rPr lang="en-US" dirty="0" smtClean="0"/>
              <a:t>Ni</a:t>
            </a:r>
            <a:endParaRPr lang="en-US" dirty="0"/>
          </a:p>
        </p:txBody>
      </p:sp>
      <p:sp>
        <p:nvSpPr>
          <p:cNvPr id="3" name="Subtitle 2"/>
          <p:cNvSpPr>
            <a:spLocks noGrp="1"/>
          </p:cNvSpPr>
          <p:nvPr>
            <p:ph type="subTitle" idx="1"/>
          </p:nvPr>
        </p:nvSpPr>
        <p:spPr>
          <a:xfrm>
            <a:off x="1104900" y="3577771"/>
            <a:ext cx="7010400" cy="3276600"/>
          </a:xfrm>
        </p:spPr>
        <p:txBody>
          <a:bodyPr>
            <a:normAutofit/>
          </a:bodyPr>
          <a:lstStyle/>
          <a:p>
            <a:r>
              <a:rPr lang="en-US" dirty="0" smtClean="0">
                <a:solidFill>
                  <a:schemeClr val="tx1"/>
                </a:solidFill>
              </a:rPr>
              <a:t>Masaki Sasano</a:t>
            </a:r>
          </a:p>
          <a:p>
            <a:r>
              <a:rPr lang="en-US" dirty="0" smtClean="0">
                <a:solidFill>
                  <a:schemeClr val="tx1"/>
                </a:solidFill>
              </a:rPr>
              <a:t> RIKEN </a:t>
            </a:r>
            <a:r>
              <a:rPr lang="en-US" dirty="0" err="1" smtClean="0">
                <a:solidFill>
                  <a:schemeClr val="tx1"/>
                </a:solidFill>
              </a:rPr>
              <a:t>Nishina</a:t>
            </a:r>
            <a:r>
              <a:rPr lang="en-US" dirty="0" smtClean="0">
                <a:solidFill>
                  <a:schemeClr val="tx1"/>
                </a:solidFill>
              </a:rPr>
              <a:t> Center</a:t>
            </a:r>
          </a:p>
          <a:p>
            <a:endParaRPr lang="en-US" dirty="0" smtClean="0">
              <a:solidFill>
                <a:schemeClr val="tx1"/>
              </a:solidFill>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372" r="55183" b="13439"/>
          <a:stretch/>
        </p:blipFill>
        <p:spPr bwMode="auto">
          <a:xfrm>
            <a:off x="2362200" y="4876800"/>
            <a:ext cx="434250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062937"/>
      </p:ext>
    </p:extLst>
  </p:cSld>
  <p:clrMapOvr>
    <a:masterClrMapping/>
  </p:clrMapOvr>
  <mc:AlternateContent xmlns:mc="http://schemas.openxmlformats.org/markup-compatibility/2006" xmlns:p14="http://schemas.microsoft.com/office/powerpoint/2010/main">
    <mc:Choice Requires="p14">
      <p:transition spd="slow" p14:dur="2000" advTm="13446"/>
    </mc:Choice>
    <mc:Fallback xmlns="">
      <p:transition spd="slow" advTm="1344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15975"/>
            <a:ext cx="9144000" cy="1470025"/>
          </a:xfrm>
        </p:spPr>
        <p:txBody>
          <a:bodyPr>
            <a:noAutofit/>
          </a:bodyPr>
          <a:lstStyle/>
          <a:p>
            <a:r>
              <a:rPr lang="en-US" sz="3200" b="1" dirty="0" smtClean="0"/>
              <a:t>Collaborators for the </a:t>
            </a:r>
            <a:r>
              <a:rPr lang="en-US" sz="3200" b="1" baseline="30000" dirty="0" smtClean="0"/>
              <a:t>56</a:t>
            </a:r>
            <a:r>
              <a:rPr lang="en-US" sz="3200" b="1" dirty="0" smtClean="0"/>
              <a:t>Ni(p,n) measurement</a:t>
            </a:r>
            <a:endParaRPr lang="en-US" sz="3200" b="1" dirty="0"/>
          </a:p>
        </p:txBody>
      </p:sp>
      <p:pic>
        <p:nvPicPr>
          <p:cNvPr id="9" name="Picture 2"/>
          <p:cNvPicPr>
            <a:picLocks noChangeAspect="1" noChangeArrowheads="1"/>
          </p:cNvPicPr>
          <p:nvPr/>
        </p:nvPicPr>
        <p:blipFill>
          <a:blip r:embed="rId3" cstate="print"/>
          <a:srcRect/>
          <a:stretch>
            <a:fillRect/>
          </a:stretch>
        </p:blipFill>
        <p:spPr bwMode="auto">
          <a:xfrm>
            <a:off x="228600" y="2472685"/>
            <a:ext cx="8534400" cy="2299819"/>
          </a:xfrm>
          <a:prstGeom prst="rect">
            <a:avLst/>
          </a:prstGeom>
          <a:noFill/>
          <a:ln w="9525">
            <a:noFill/>
            <a:miter lim="800000"/>
            <a:headEnd/>
            <a:tailEnd/>
          </a:ln>
        </p:spPr>
      </p:pic>
      <p:pic>
        <p:nvPicPr>
          <p:cNvPr id="5" name="Picture 4" descr="\\homedir\home1\zegers\My Documents\presentations\hlogo4.gif"/>
          <p:cNvPicPr>
            <a:picLocks noChangeAspect="1" noChangeArrowheads="1"/>
          </p:cNvPicPr>
          <p:nvPr/>
        </p:nvPicPr>
        <p:blipFill>
          <a:blip r:embed="rId4" cstate="print">
            <a:grayscl/>
          </a:blip>
          <a:srcRect/>
          <a:stretch>
            <a:fillRect/>
          </a:stretch>
        </p:blipFill>
        <p:spPr bwMode="auto">
          <a:xfrm>
            <a:off x="3124200" y="5334000"/>
            <a:ext cx="609600" cy="609600"/>
          </a:xfrm>
          <a:prstGeom prst="rect">
            <a:avLst/>
          </a:prstGeom>
          <a:noFill/>
        </p:spPr>
      </p:pic>
      <p:pic>
        <p:nvPicPr>
          <p:cNvPr id="6" name="Picture 5" descr="https://intra.nscl.msu.edu/illustrations/images/nscl_logo_150.gif"/>
          <p:cNvPicPr>
            <a:picLocks noChangeAspect="1" noChangeArrowheads="1"/>
          </p:cNvPicPr>
          <p:nvPr/>
        </p:nvPicPr>
        <p:blipFill>
          <a:blip r:embed="rId5" cstate="print">
            <a:grayscl/>
          </a:blip>
          <a:srcRect/>
          <a:stretch>
            <a:fillRect/>
          </a:stretch>
        </p:blipFill>
        <p:spPr bwMode="auto">
          <a:xfrm>
            <a:off x="2590800" y="5334000"/>
            <a:ext cx="476250" cy="609600"/>
          </a:xfrm>
          <a:prstGeom prst="rect">
            <a:avLst/>
          </a:prstGeom>
          <a:noFill/>
        </p:spPr>
      </p:pic>
      <p:pic>
        <p:nvPicPr>
          <p:cNvPr id="7" name="Picture 6" descr="https://intra.nscl.msu.edu/illustrations/images/msu_logo_150.gif"/>
          <p:cNvPicPr>
            <a:picLocks noChangeAspect="1" noChangeArrowheads="1"/>
          </p:cNvPicPr>
          <p:nvPr/>
        </p:nvPicPr>
        <p:blipFill>
          <a:blip r:embed="rId6" cstate="print">
            <a:grayscl/>
          </a:blip>
          <a:srcRect/>
          <a:stretch>
            <a:fillRect/>
          </a:stretch>
        </p:blipFill>
        <p:spPr bwMode="auto">
          <a:xfrm>
            <a:off x="4495800" y="5297488"/>
            <a:ext cx="1828800" cy="646112"/>
          </a:xfrm>
          <a:prstGeom prst="rect">
            <a:avLst/>
          </a:prstGeom>
          <a:noFill/>
          <a:ln w="9525">
            <a:noFill/>
            <a:miter lim="800000"/>
            <a:headEnd/>
            <a:tailEnd/>
          </a:ln>
        </p:spPr>
      </p:pic>
      <p:pic>
        <p:nvPicPr>
          <p:cNvPr id="8" name="Picture 7" descr="\\homedir\home1\zegers\My Documents\poster\nsf.gif"/>
          <p:cNvPicPr>
            <a:picLocks noChangeAspect="1" noChangeArrowheads="1"/>
          </p:cNvPicPr>
          <p:nvPr/>
        </p:nvPicPr>
        <p:blipFill>
          <a:blip r:embed="rId7" cstate="print">
            <a:grayscl/>
          </a:blip>
          <a:srcRect/>
          <a:stretch>
            <a:fillRect/>
          </a:stretch>
        </p:blipFill>
        <p:spPr bwMode="auto">
          <a:xfrm>
            <a:off x="3810000" y="5334000"/>
            <a:ext cx="609600" cy="609600"/>
          </a:xfrm>
          <a:prstGeom prst="rect">
            <a:avLst/>
          </a:prstGeom>
          <a:noFill/>
        </p:spPr>
      </p:pic>
    </p:spTree>
    <p:extLst>
      <p:ext uri="{BB962C8B-B14F-4D97-AF65-F5344CB8AC3E}">
        <p14:creationId xmlns:p14="http://schemas.microsoft.com/office/powerpoint/2010/main" val="411597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aseline="30000" dirty="0" smtClean="0"/>
              <a:t>56</a:t>
            </a:r>
            <a:r>
              <a:rPr lang="en-US" sz="4000" dirty="0" smtClean="0"/>
              <a:t>Ni beam production and experiment overview</a:t>
            </a:r>
            <a:endParaRPr lang="en-US" sz="4000" dirty="0"/>
          </a:p>
        </p:txBody>
      </p:sp>
      <p:pic>
        <p:nvPicPr>
          <p:cNvPr id="4" name="Picture 3" descr="K5_S8_pn.png"/>
          <p:cNvPicPr>
            <a:picLocks noChangeAspect="1"/>
          </p:cNvPicPr>
          <p:nvPr/>
        </p:nvPicPr>
        <p:blipFill>
          <a:blip r:embed="rId3" cstate="print"/>
          <a:srcRect l="18004" r="7202" b="25578"/>
          <a:stretch>
            <a:fillRect/>
          </a:stretch>
        </p:blipFill>
        <p:spPr>
          <a:xfrm>
            <a:off x="152309" y="1676400"/>
            <a:ext cx="8839291" cy="4953000"/>
          </a:xfrm>
          <a:prstGeom prst="rect">
            <a:avLst/>
          </a:prstGeom>
        </p:spPr>
      </p:pic>
      <p:cxnSp>
        <p:nvCxnSpPr>
          <p:cNvPr id="6" name="Straight Arrow Connector 5"/>
          <p:cNvCxnSpPr/>
          <p:nvPr/>
        </p:nvCxnSpPr>
        <p:spPr>
          <a:xfrm rot="10800000">
            <a:off x="4724400" y="2362200"/>
            <a:ext cx="1219200" cy="15240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1981200"/>
            <a:ext cx="2374368" cy="338554"/>
          </a:xfrm>
          <a:prstGeom prst="rect">
            <a:avLst/>
          </a:prstGeom>
          <a:noFill/>
        </p:spPr>
        <p:txBody>
          <a:bodyPr wrap="none" rtlCol="0">
            <a:spAutoFit/>
          </a:bodyPr>
          <a:lstStyle/>
          <a:p>
            <a:r>
              <a:rPr lang="en-US" sz="1600" dirty="0" smtClean="0">
                <a:solidFill>
                  <a:srgbClr val="FF0000"/>
                </a:solidFill>
              </a:rPr>
              <a:t>diamond timing detector</a:t>
            </a:r>
            <a:endParaRPr lang="en-US" sz="1600" dirty="0">
              <a:solidFill>
                <a:srgbClr val="FF0000"/>
              </a:solidFill>
            </a:endParaRPr>
          </a:p>
        </p:txBody>
      </p:sp>
      <p:sp>
        <p:nvSpPr>
          <p:cNvPr id="3" name="TextBox 2"/>
          <p:cNvSpPr txBox="1"/>
          <p:nvPr/>
        </p:nvSpPr>
        <p:spPr>
          <a:xfrm>
            <a:off x="4648200" y="4953000"/>
            <a:ext cx="1247457" cy="1200329"/>
          </a:xfrm>
          <a:prstGeom prst="rect">
            <a:avLst/>
          </a:prstGeom>
          <a:noFill/>
        </p:spPr>
        <p:txBody>
          <a:bodyPr wrap="none" rtlCol="0">
            <a:spAutoFit/>
          </a:bodyPr>
          <a:lstStyle/>
          <a:p>
            <a:r>
              <a:rPr lang="en-US" dirty="0" smtClean="0"/>
              <a:t>8x10</a:t>
            </a:r>
            <a:r>
              <a:rPr lang="en-US" baseline="30000" dirty="0" smtClean="0"/>
              <a:t>5 </a:t>
            </a:r>
            <a:r>
              <a:rPr lang="en-US" dirty="0" err="1" smtClean="0"/>
              <a:t>pps</a:t>
            </a:r>
            <a:endParaRPr lang="en-US" dirty="0" smtClean="0"/>
          </a:p>
          <a:p>
            <a:r>
              <a:rPr lang="en-US" baseline="30000" dirty="0" smtClean="0"/>
              <a:t>56</a:t>
            </a:r>
            <a:r>
              <a:rPr lang="en-US" dirty="0" smtClean="0"/>
              <a:t>Ni (66</a:t>
            </a:r>
            <a:r>
              <a:rPr lang="en-US" dirty="0"/>
              <a:t>%), </a:t>
            </a:r>
            <a:endParaRPr lang="en-US" dirty="0" smtClean="0"/>
          </a:p>
          <a:p>
            <a:r>
              <a:rPr lang="en-US" baseline="30000" dirty="0" smtClean="0"/>
              <a:t>55</a:t>
            </a:r>
            <a:r>
              <a:rPr lang="en-US" dirty="0" smtClean="0"/>
              <a:t>Co(32</a:t>
            </a:r>
            <a:r>
              <a:rPr lang="en-US" dirty="0"/>
              <a:t>%), </a:t>
            </a:r>
          </a:p>
          <a:p>
            <a:r>
              <a:rPr lang="en-US" dirty="0" smtClean="0"/>
              <a:t> </a:t>
            </a:r>
            <a:r>
              <a:rPr lang="en-US" baseline="30000" dirty="0"/>
              <a:t>54</a:t>
            </a:r>
            <a:r>
              <a:rPr lang="en-US" dirty="0"/>
              <a:t>Fe (2%).</a:t>
            </a:r>
          </a:p>
        </p:txBody>
      </p:sp>
      <p:sp>
        <p:nvSpPr>
          <p:cNvPr id="5" name="TextBox 4"/>
          <p:cNvSpPr txBox="1"/>
          <p:nvPr/>
        </p:nvSpPr>
        <p:spPr>
          <a:xfrm>
            <a:off x="5715000" y="5486400"/>
            <a:ext cx="2308196" cy="369332"/>
          </a:xfrm>
          <a:prstGeom prst="rect">
            <a:avLst/>
          </a:prstGeom>
          <a:noFill/>
        </p:spPr>
        <p:txBody>
          <a:bodyPr wrap="none" rtlCol="0">
            <a:spAutoFit/>
          </a:bodyPr>
          <a:lstStyle/>
          <a:p>
            <a:r>
              <a:rPr lang="en-US" dirty="0" smtClean="0">
                <a:sym typeface="Wingdings" pitchFamily="2" charset="2"/>
              </a:rPr>
              <a:t> Calibration purpose</a:t>
            </a:r>
            <a:endParaRPr lang="en-US" dirty="0"/>
          </a:p>
        </p:txBody>
      </p:sp>
    </p:spTree>
    <p:extLst>
      <p:ext uri="{BB962C8B-B14F-4D97-AF65-F5344CB8AC3E}">
        <p14:creationId xmlns:p14="http://schemas.microsoft.com/office/powerpoint/2010/main" val="83302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of LENDA</a:t>
            </a:r>
            <a:endParaRPr lang="en-US" dirty="0"/>
          </a:p>
        </p:txBody>
      </p:sp>
      <p:grpSp>
        <p:nvGrpSpPr>
          <p:cNvPr id="7" name="Group 6"/>
          <p:cNvGrpSpPr/>
          <p:nvPr/>
        </p:nvGrpSpPr>
        <p:grpSpPr>
          <a:xfrm>
            <a:off x="152400" y="1676400"/>
            <a:ext cx="3566779" cy="2438400"/>
            <a:chOff x="2438400" y="1295400"/>
            <a:chExt cx="3566779" cy="2438400"/>
          </a:xfrm>
        </p:grpSpPr>
        <p:pic>
          <p:nvPicPr>
            <p:cNvPr id="8" name="Picture 32" descr="iso1"/>
            <p:cNvPicPr>
              <a:picLocks noChangeAspect="1" noChangeArrowheads="1"/>
            </p:cNvPicPr>
            <p:nvPr/>
          </p:nvPicPr>
          <p:blipFill>
            <a:blip r:embed="rId3" cstate="print"/>
            <a:srcRect/>
            <a:stretch>
              <a:fillRect/>
            </a:stretch>
          </p:blipFill>
          <p:spPr bwMode="auto">
            <a:xfrm>
              <a:off x="2438400" y="1295400"/>
              <a:ext cx="3566779" cy="2438400"/>
            </a:xfrm>
            <a:prstGeom prst="rect">
              <a:avLst/>
            </a:prstGeom>
            <a:noFill/>
            <a:ln w="9525">
              <a:noFill/>
              <a:miter lim="800000"/>
              <a:headEnd/>
              <a:tailEnd/>
            </a:ln>
          </p:spPr>
        </p:pic>
        <p:cxnSp>
          <p:nvCxnSpPr>
            <p:cNvPr id="9" name="Straight Arrow Connector 8"/>
            <p:cNvCxnSpPr/>
            <p:nvPr/>
          </p:nvCxnSpPr>
          <p:spPr>
            <a:xfrm rot="10800000">
              <a:off x="4495800" y="2438400"/>
              <a:ext cx="1219200" cy="838200"/>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3581400" y="2438400"/>
              <a:ext cx="914400" cy="1588"/>
            </a:xfrm>
            <a:prstGeom prst="straightConnector1">
              <a:avLst/>
            </a:prstGeom>
            <a:ln w="381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3733800" y="1981200"/>
              <a:ext cx="762000" cy="457200"/>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10000" y="2362200"/>
              <a:ext cx="312906" cy="369332"/>
            </a:xfrm>
            <a:prstGeom prst="rect">
              <a:avLst/>
            </a:prstGeom>
            <a:noFill/>
          </p:spPr>
          <p:txBody>
            <a:bodyPr wrap="none" rtlCol="0">
              <a:spAutoFit/>
            </a:bodyPr>
            <a:lstStyle/>
            <a:p>
              <a:r>
                <a:rPr lang="en-US" sz="1800" dirty="0" smtClean="0">
                  <a:solidFill>
                    <a:schemeClr val="accent1">
                      <a:lumMod val="20000"/>
                      <a:lumOff val="80000"/>
                    </a:schemeClr>
                  </a:solidFill>
                </a:rPr>
                <a:t>n</a:t>
              </a:r>
              <a:endParaRPr lang="en-US" sz="1800" dirty="0">
                <a:solidFill>
                  <a:schemeClr val="accent1">
                    <a:lumMod val="20000"/>
                    <a:lumOff val="80000"/>
                  </a:schemeClr>
                </a:solidFill>
              </a:endParaRPr>
            </a:p>
          </p:txBody>
        </p:sp>
        <p:sp>
          <p:nvSpPr>
            <p:cNvPr id="13" name="TextBox 12"/>
            <p:cNvSpPr txBox="1"/>
            <p:nvPr/>
          </p:nvSpPr>
          <p:spPr>
            <a:xfrm>
              <a:off x="4495800" y="3048000"/>
              <a:ext cx="960519" cy="338554"/>
            </a:xfrm>
            <a:prstGeom prst="rect">
              <a:avLst/>
            </a:prstGeom>
            <a:noFill/>
          </p:spPr>
          <p:txBody>
            <a:bodyPr wrap="none" rtlCol="0">
              <a:spAutoFit/>
            </a:bodyPr>
            <a:lstStyle/>
            <a:p>
              <a:r>
                <a:rPr lang="en-US" sz="1600" dirty="0" smtClean="0">
                  <a:solidFill>
                    <a:schemeClr val="bg2"/>
                  </a:solidFill>
                </a:rPr>
                <a:t>RI beam</a:t>
              </a:r>
              <a:endParaRPr lang="en-US" sz="1600" dirty="0">
                <a:solidFill>
                  <a:schemeClr val="bg2"/>
                </a:solidFill>
              </a:endParaRPr>
            </a:p>
          </p:txBody>
        </p:sp>
      </p:grpSp>
      <p:pic>
        <p:nvPicPr>
          <p:cNvPr id="14" name="Picture 5" descr="\\intranet.nscl.msu.edu\files\user\zegers\My Documents\presentations\IMG_0264.JPG"/>
          <p:cNvPicPr>
            <a:picLocks noChangeAspect="1" noChangeArrowheads="1"/>
          </p:cNvPicPr>
          <p:nvPr/>
        </p:nvPicPr>
        <p:blipFill>
          <a:blip r:embed="rId4" cstate="print"/>
          <a:srcRect/>
          <a:stretch>
            <a:fillRect/>
          </a:stretch>
        </p:blipFill>
        <p:spPr bwMode="auto">
          <a:xfrm>
            <a:off x="152400" y="4191000"/>
            <a:ext cx="1752600" cy="2373170"/>
          </a:xfrm>
          <a:prstGeom prst="rect">
            <a:avLst/>
          </a:prstGeom>
          <a:noFill/>
          <a:ln w="9525">
            <a:noFill/>
            <a:miter lim="800000"/>
            <a:headEnd/>
            <a:tailEnd/>
          </a:ln>
        </p:spPr>
      </p:pic>
      <p:sp>
        <p:nvSpPr>
          <p:cNvPr id="15" name="TextBox 14"/>
          <p:cNvSpPr txBox="1"/>
          <p:nvPr/>
        </p:nvSpPr>
        <p:spPr>
          <a:xfrm>
            <a:off x="2287301" y="4191000"/>
            <a:ext cx="2792175" cy="2308324"/>
          </a:xfrm>
          <a:prstGeom prst="rect">
            <a:avLst/>
          </a:prstGeom>
          <a:noFill/>
        </p:spPr>
        <p:txBody>
          <a:bodyPr wrap="none" rtlCol="0">
            <a:spAutoFit/>
          </a:bodyPr>
          <a:lstStyle/>
          <a:p>
            <a:r>
              <a:rPr lang="en-US" b="1" dirty="0" smtClean="0"/>
              <a:t>Low Energy Neutron </a:t>
            </a:r>
          </a:p>
          <a:p>
            <a:r>
              <a:rPr lang="en-US" b="1" dirty="0" smtClean="0"/>
              <a:t>Detector Array (LENDA)</a:t>
            </a:r>
          </a:p>
          <a:p>
            <a:r>
              <a:rPr lang="en-US" b="1" dirty="0" smtClean="0">
                <a:solidFill>
                  <a:srgbClr val="FF0000"/>
                </a:solidFill>
              </a:rPr>
              <a:t>neutron detection</a:t>
            </a:r>
          </a:p>
          <a:p>
            <a:r>
              <a:rPr lang="en-US" dirty="0" smtClean="0"/>
              <a:t>Plastic </a:t>
            </a:r>
            <a:r>
              <a:rPr lang="en-US" dirty="0" err="1" smtClean="0"/>
              <a:t>scintillator</a:t>
            </a:r>
            <a:endParaRPr lang="en-US" dirty="0" smtClean="0"/>
          </a:p>
          <a:p>
            <a:r>
              <a:rPr lang="en-US" dirty="0" smtClean="0"/>
              <a:t>24 bars 2.5x4.5x30cm</a:t>
            </a:r>
          </a:p>
          <a:p>
            <a:r>
              <a:rPr lang="en-US" dirty="0" smtClean="0"/>
              <a:t>150 </a:t>
            </a:r>
            <a:r>
              <a:rPr lang="en-US" dirty="0" err="1" smtClean="0"/>
              <a:t>keV</a:t>
            </a:r>
            <a:r>
              <a:rPr lang="en-US" dirty="0" smtClean="0"/>
              <a:t> &lt;  E</a:t>
            </a:r>
            <a:r>
              <a:rPr lang="en-US" baseline="-25000" dirty="0" smtClean="0"/>
              <a:t>n</a:t>
            </a:r>
            <a:r>
              <a:rPr lang="en-US" dirty="0" smtClean="0"/>
              <a:t> &lt; 10 </a:t>
            </a:r>
            <a:r>
              <a:rPr lang="en-US" dirty="0" err="1" smtClean="0"/>
              <a:t>MeV</a:t>
            </a:r>
            <a:endParaRPr lang="en-US" dirty="0" smtClean="0"/>
          </a:p>
          <a:p>
            <a:r>
              <a:rPr lang="en-US" dirty="0" smtClean="0">
                <a:sym typeface="Symbol"/>
              </a:rPr>
              <a:t>E</a:t>
            </a:r>
            <a:r>
              <a:rPr lang="en-US" baseline="-25000" dirty="0" smtClean="0">
                <a:sym typeface="Symbol"/>
              </a:rPr>
              <a:t>n</a:t>
            </a:r>
            <a:r>
              <a:rPr lang="en-US" dirty="0" smtClean="0">
                <a:sym typeface="Symbol"/>
              </a:rPr>
              <a:t> ~ 5%    </a:t>
            </a:r>
            <a:r>
              <a:rPr lang="en-US" baseline="-25000" dirty="0" smtClean="0">
                <a:sym typeface="Symbol"/>
              </a:rPr>
              <a:t>n</a:t>
            </a:r>
            <a:r>
              <a:rPr lang="en-US" dirty="0" smtClean="0">
                <a:sym typeface="Symbol"/>
              </a:rPr>
              <a:t> &lt; 2</a:t>
            </a:r>
            <a:r>
              <a:rPr lang="en-US" baseline="30000" dirty="0" smtClean="0">
                <a:sym typeface="Symbol"/>
              </a:rPr>
              <a:t>o</a:t>
            </a:r>
          </a:p>
          <a:p>
            <a:r>
              <a:rPr lang="en-US" baseline="30000" dirty="0" smtClean="0">
                <a:sym typeface="Symbol"/>
              </a:rPr>
              <a:t>               </a:t>
            </a:r>
            <a:r>
              <a:rPr lang="en-US" dirty="0" smtClean="0">
                <a:sym typeface="Symbol"/>
              </a:rPr>
              <a:t>efficiency 15-40%</a:t>
            </a:r>
            <a:endParaRPr lang="en-US" dirty="0"/>
          </a:p>
        </p:txBody>
      </p:sp>
      <p:sp>
        <p:nvSpPr>
          <p:cNvPr id="3" name="TextBox 2"/>
          <p:cNvSpPr txBox="1"/>
          <p:nvPr/>
        </p:nvSpPr>
        <p:spPr>
          <a:xfrm>
            <a:off x="2028608" y="6379504"/>
            <a:ext cx="1706493" cy="369332"/>
          </a:xfrm>
          <a:prstGeom prst="rect">
            <a:avLst/>
          </a:prstGeom>
          <a:noFill/>
        </p:spPr>
        <p:txBody>
          <a:bodyPr wrap="none" rtlCol="0">
            <a:spAutoFit/>
          </a:bodyPr>
          <a:lstStyle/>
          <a:p>
            <a:r>
              <a:rPr lang="en-US" dirty="0" smtClean="0"/>
              <a:t>Flight path : 1 m</a:t>
            </a:r>
            <a:endParaRPr lang="en-US" dirty="0"/>
          </a:p>
        </p:txBody>
      </p:sp>
      <p:sp>
        <p:nvSpPr>
          <p:cNvPr id="4" name="TextBox 3"/>
          <p:cNvSpPr txBox="1"/>
          <p:nvPr/>
        </p:nvSpPr>
        <p:spPr>
          <a:xfrm>
            <a:off x="3719179" y="6488668"/>
            <a:ext cx="2215928" cy="369332"/>
          </a:xfrm>
          <a:prstGeom prst="rect">
            <a:avLst/>
          </a:prstGeom>
          <a:noFill/>
        </p:spPr>
        <p:txBody>
          <a:bodyPr wrap="none" rtlCol="0">
            <a:spAutoFit/>
          </a:bodyPr>
          <a:lstStyle/>
          <a:p>
            <a:r>
              <a:rPr lang="en-US" b="1" dirty="0" err="1" smtClean="0"/>
              <a:t>Perdikakis</a:t>
            </a:r>
            <a:r>
              <a:rPr lang="en-US" b="1" dirty="0" smtClean="0"/>
              <a:t> et al, NIM.</a:t>
            </a:r>
            <a:endParaRPr lang="en-US" b="1" dirty="0"/>
          </a:p>
        </p:txBody>
      </p:sp>
      <p:sp>
        <p:nvSpPr>
          <p:cNvPr id="6" name="TextBox 5"/>
          <p:cNvSpPr txBox="1"/>
          <p:nvPr/>
        </p:nvSpPr>
        <p:spPr>
          <a:xfrm>
            <a:off x="5257800" y="5269468"/>
            <a:ext cx="3144002" cy="369332"/>
          </a:xfrm>
          <a:prstGeom prst="rect">
            <a:avLst/>
          </a:prstGeom>
          <a:noFill/>
        </p:spPr>
        <p:txBody>
          <a:bodyPr wrap="none" rtlCol="0">
            <a:spAutoFit/>
          </a:bodyPr>
          <a:lstStyle/>
          <a:p>
            <a:r>
              <a:rPr lang="en-US" dirty="0" smtClean="0"/>
              <a:t>Left array                    Right array</a:t>
            </a:r>
            <a:endParaRPr lang="en-US" dirty="0"/>
          </a:p>
        </p:txBody>
      </p:sp>
      <p:pic>
        <p:nvPicPr>
          <p:cNvPr id="16" name="Picture 22" descr="thlen_56ni.eps"/>
          <p:cNvPicPr>
            <a:picLocks noChangeAspect="1"/>
          </p:cNvPicPr>
          <p:nvPr/>
        </p:nvPicPr>
        <p:blipFill>
          <a:blip r:embed="rId5" cstate="print"/>
          <a:stretch>
            <a:fillRect/>
          </a:stretch>
        </p:blipFill>
        <p:spPr>
          <a:xfrm>
            <a:off x="4404979" y="1456049"/>
            <a:ext cx="4803301" cy="4795201"/>
          </a:xfrm>
          <a:prstGeom prst="rect">
            <a:avLst/>
          </a:prstGeom>
        </p:spPr>
      </p:pic>
      <p:sp>
        <p:nvSpPr>
          <p:cNvPr id="17" name="TextBox 5"/>
          <p:cNvSpPr txBox="1"/>
          <p:nvPr/>
        </p:nvSpPr>
        <p:spPr>
          <a:xfrm>
            <a:off x="8126477" y="4006334"/>
            <a:ext cx="101752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Only </a:t>
            </a:r>
            <a:r>
              <a:rPr lang="en-US" dirty="0" err="1" smtClean="0"/>
              <a:t>b.g</a:t>
            </a:r>
            <a:r>
              <a:rPr lang="en-US" dirty="0" smtClean="0"/>
              <a:t>.</a:t>
            </a:r>
            <a:endParaRPr lang="en-US" dirty="0"/>
          </a:p>
        </p:txBody>
      </p:sp>
      <p:sp>
        <p:nvSpPr>
          <p:cNvPr id="18" name="TextBox 7"/>
          <p:cNvSpPr txBox="1"/>
          <p:nvPr/>
        </p:nvSpPr>
        <p:spPr>
          <a:xfrm>
            <a:off x="5226257" y="1808474"/>
            <a:ext cx="138852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baseline="30000" dirty="0" smtClean="0"/>
              <a:t>56</a:t>
            </a:r>
            <a:r>
              <a:rPr lang="en-US" dirty="0" smtClean="0"/>
              <a:t>Ni(</a:t>
            </a:r>
            <a:r>
              <a:rPr lang="en-US" dirty="0" err="1" smtClean="0"/>
              <a:t>p,n</a:t>
            </a:r>
            <a:r>
              <a:rPr lang="en-US" dirty="0" smtClean="0"/>
              <a:t>)</a:t>
            </a:r>
            <a:r>
              <a:rPr lang="en-US" baseline="30000" dirty="0" smtClean="0"/>
              <a:t>56</a:t>
            </a:r>
            <a:r>
              <a:rPr lang="en-US" dirty="0" smtClean="0"/>
              <a:t>Cu</a:t>
            </a:r>
            <a:endParaRPr lang="en-US" dirty="0"/>
          </a:p>
        </p:txBody>
      </p:sp>
      <p:sp>
        <p:nvSpPr>
          <p:cNvPr id="19" name="TextBox 8"/>
          <p:cNvSpPr txBox="1"/>
          <p:nvPr/>
        </p:nvSpPr>
        <p:spPr>
          <a:xfrm>
            <a:off x="7148179" y="1789424"/>
            <a:ext cx="228780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aseline="30000" dirty="0" smtClean="0"/>
              <a:t>56</a:t>
            </a:r>
            <a:r>
              <a:rPr lang="en-US" dirty="0" smtClean="0"/>
              <a:t>Ni(</a:t>
            </a:r>
            <a:r>
              <a:rPr lang="en-US" dirty="0" err="1" smtClean="0"/>
              <a:t>p,n</a:t>
            </a:r>
            <a:r>
              <a:rPr lang="en-US" dirty="0" smtClean="0"/>
              <a:t>)</a:t>
            </a:r>
            <a:r>
              <a:rPr lang="en-US" baseline="30000" dirty="0" smtClean="0"/>
              <a:t>56</a:t>
            </a:r>
            <a:r>
              <a:rPr lang="en-US" dirty="0" smtClean="0"/>
              <a:t>Cu</a:t>
            </a:r>
            <a:r>
              <a:rPr lang="en-US" dirty="0" smtClean="0">
                <a:sym typeface="Wingdings" pitchFamily="2" charset="2"/>
              </a:rPr>
              <a:t></a:t>
            </a:r>
            <a:r>
              <a:rPr lang="en-US" baseline="30000" dirty="0" smtClean="0">
                <a:sym typeface="Wingdings" pitchFamily="2" charset="2"/>
              </a:rPr>
              <a:t>55</a:t>
            </a:r>
            <a:r>
              <a:rPr lang="en-US" dirty="0" smtClean="0">
                <a:sym typeface="Wingdings" pitchFamily="2" charset="2"/>
              </a:rPr>
              <a:t>Ni+p</a:t>
            </a:r>
            <a:endParaRPr lang="en-US" dirty="0"/>
          </a:p>
        </p:txBody>
      </p:sp>
    </p:spTree>
    <p:extLst>
      <p:ext uri="{BB962C8B-B14F-4D97-AF65-F5344CB8AC3E}">
        <p14:creationId xmlns:p14="http://schemas.microsoft.com/office/powerpoint/2010/main" val="337284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Double differential cross sections</a:t>
            </a:r>
            <a:br>
              <a:rPr lang="en-US" dirty="0" smtClean="0"/>
            </a:br>
            <a:endParaRPr lang="en-US" dirty="0"/>
          </a:p>
        </p:txBody>
      </p:sp>
      <p:pic>
        <p:nvPicPr>
          <p:cNvPr id="1026" name="Picture 2" descr="C:\Users\sasano\Desktop\dcs_56ni.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32242"/>
            <a:ext cx="3429000" cy="51495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1888775"/>
            <a:ext cx="441596" cy="369332"/>
          </a:xfrm>
          <a:prstGeom prst="rect">
            <a:avLst/>
          </a:prstGeom>
          <a:noFill/>
        </p:spPr>
        <p:txBody>
          <a:bodyPr wrap="none" rtlCol="0">
            <a:spAutoFit/>
          </a:bodyPr>
          <a:lstStyle/>
          <a:p>
            <a:r>
              <a:rPr lang="en-US" dirty="0" smtClean="0"/>
              <a:t>GT</a:t>
            </a:r>
            <a:endParaRPr lang="en-US" dirty="0"/>
          </a:p>
        </p:txBody>
      </p:sp>
      <p:sp>
        <p:nvSpPr>
          <p:cNvPr id="14" name="TextBox 13"/>
          <p:cNvSpPr txBox="1"/>
          <p:nvPr/>
        </p:nvSpPr>
        <p:spPr>
          <a:xfrm>
            <a:off x="3681668" y="3897868"/>
            <a:ext cx="433132" cy="369332"/>
          </a:xfrm>
          <a:prstGeom prst="rect">
            <a:avLst/>
          </a:prstGeom>
          <a:noFill/>
        </p:spPr>
        <p:txBody>
          <a:bodyPr wrap="none" rtlCol="0">
            <a:spAutoFit/>
          </a:bodyPr>
          <a:lstStyle/>
          <a:p>
            <a:r>
              <a:rPr lang="en-US" dirty="0" smtClean="0"/>
              <a:t>SD</a:t>
            </a:r>
            <a:endParaRPr lang="en-US" dirty="0"/>
          </a:p>
        </p:txBody>
      </p:sp>
      <p:cxnSp>
        <p:nvCxnSpPr>
          <p:cNvPr id="16" name="Straight Connector 15"/>
          <p:cNvCxnSpPr/>
          <p:nvPr/>
        </p:nvCxnSpPr>
        <p:spPr>
          <a:xfrm flipV="1">
            <a:off x="2937164" y="1632242"/>
            <a:ext cx="0" cy="4920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71600" y="1600200"/>
            <a:ext cx="0" cy="492095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19200" y="1219200"/>
            <a:ext cx="1275286" cy="369332"/>
          </a:xfrm>
          <a:prstGeom prst="rect">
            <a:avLst/>
          </a:prstGeom>
          <a:noFill/>
        </p:spPr>
        <p:txBody>
          <a:bodyPr wrap="none" rtlCol="0">
            <a:spAutoFit/>
          </a:bodyPr>
          <a:lstStyle/>
          <a:p>
            <a:r>
              <a:rPr lang="en-US" dirty="0" err="1" smtClean="0"/>
              <a:t>Sp</a:t>
            </a:r>
            <a:r>
              <a:rPr lang="en-US" dirty="0" smtClean="0"/>
              <a:t>=560 </a:t>
            </a:r>
            <a:r>
              <a:rPr lang="en-US" dirty="0" err="1" smtClean="0"/>
              <a:t>keV</a:t>
            </a:r>
            <a:endParaRPr lang="en-US" dirty="0"/>
          </a:p>
        </p:txBody>
      </p:sp>
      <p:sp>
        <p:nvSpPr>
          <p:cNvPr id="19" name="TextBox 18"/>
          <p:cNvSpPr txBox="1"/>
          <p:nvPr/>
        </p:nvSpPr>
        <p:spPr>
          <a:xfrm>
            <a:off x="4953000" y="3124200"/>
            <a:ext cx="3508781" cy="2862322"/>
          </a:xfrm>
          <a:prstGeom prst="rect">
            <a:avLst/>
          </a:prstGeom>
          <a:noFill/>
        </p:spPr>
        <p:txBody>
          <a:bodyPr wrap="none" rtlCol="0">
            <a:spAutoFit/>
          </a:bodyPr>
          <a:lstStyle/>
          <a:p>
            <a:r>
              <a:rPr lang="en-US" dirty="0" smtClean="0"/>
              <a:t>Two bumps at 3 and 5 MeV </a:t>
            </a:r>
          </a:p>
          <a:p>
            <a:r>
              <a:rPr lang="en-US" dirty="0" smtClean="0"/>
              <a:t>with forward angle peaks (GT:∆L=0)</a:t>
            </a:r>
          </a:p>
          <a:p>
            <a:endParaRPr lang="en-US" dirty="0"/>
          </a:p>
          <a:p>
            <a:r>
              <a:rPr lang="en-US" dirty="0" smtClean="0"/>
              <a:t>A bump around 12 MeV</a:t>
            </a:r>
            <a:endParaRPr lang="en-US" dirty="0"/>
          </a:p>
          <a:p>
            <a:pPr marL="285750" indent="-285750">
              <a:buFont typeface="Wingdings" pitchFamily="2" charset="2"/>
              <a:buChar char="à"/>
            </a:pPr>
            <a:r>
              <a:rPr lang="en-US" dirty="0">
                <a:sym typeface="Wingdings" pitchFamily="2" charset="2"/>
              </a:rPr>
              <a:t>Peak </a:t>
            </a:r>
            <a:r>
              <a:rPr lang="en-US" dirty="0" smtClean="0">
                <a:sym typeface="Wingdings" pitchFamily="2" charset="2"/>
              </a:rPr>
              <a:t>around 10-12 degrees</a:t>
            </a:r>
          </a:p>
          <a:p>
            <a:pPr marL="285750" indent="-285750">
              <a:buFont typeface="Wingdings" pitchFamily="2" charset="2"/>
              <a:buChar char="à"/>
            </a:pPr>
            <a:r>
              <a:rPr lang="en-US" dirty="0" smtClean="0">
                <a:sym typeface="Wingdings" pitchFamily="2" charset="2"/>
              </a:rPr>
              <a:t>Spin dipole </a:t>
            </a:r>
            <a:r>
              <a:rPr lang="en-US" dirty="0">
                <a:sym typeface="Wingdings" pitchFamily="2" charset="2"/>
              </a:rPr>
              <a:t>(</a:t>
            </a:r>
            <a:r>
              <a:rPr lang="en-US" dirty="0"/>
              <a:t>∆</a:t>
            </a:r>
            <a:r>
              <a:rPr lang="en-US" dirty="0" smtClean="0"/>
              <a:t>L=1</a:t>
            </a:r>
            <a:r>
              <a:rPr lang="en-US" dirty="0"/>
              <a:t>)</a:t>
            </a:r>
            <a:endParaRPr lang="en-US" dirty="0">
              <a:sym typeface="Wingdings" pitchFamily="2" charset="2"/>
            </a:endParaRPr>
          </a:p>
          <a:p>
            <a:endParaRPr lang="en-US" dirty="0"/>
          </a:p>
          <a:p>
            <a:r>
              <a:rPr lang="en-US" dirty="0" smtClean="0"/>
              <a:t>States without proton emission </a:t>
            </a:r>
          </a:p>
          <a:p>
            <a:pPr marL="285750" indent="-285750">
              <a:buFont typeface="Wingdings" pitchFamily="2" charset="2"/>
              <a:buChar char="à"/>
            </a:pPr>
            <a:r>
              <a:rPr lang="en-US" dirty="0" smtClean="0">
                <a:sym typeface="Wingdings" pitchFamily="2" charset="2"/>
              </a:rPr>
              <a:t>Peak at most backward angle</a:t>
            </a:r>
          </a:p>
          <a:p>
            <a:pPr marL="285750" indent="-285750">
              <a:buFont typeface="Wingdings" pitchFamily="2" charset="2"/>
              <a:buChar char="à"/>
            </a:pPr>
            <a:r>
              <a:rPr lang="en-US" dirty="0" smtClean="0">
                <a:sym typeface="Wingdings" pitchFamily="2" charset="2"/>
              </a:rPr>
              <a:t>Higher </a:t>
            </a:r>
            <a:r>
              <a:rPr lang="en-US" dirty="0" err="1" smtClean="0">
                <a:sym typeface="Wingdings" pitchFamily="2" charset="2"/>
              </a:rPr>
              <a:t>multipoles</a:t>
            </a:r>
            <a:r>
              <a:rPr lang="en-US" dirty="0" smtClean="0">
                <a:sym typeface="Wingdings" pitchFamily="2" charset="2"/>
              </a:rPr>
              <a:t> (</a:t>
            </a:r>
            <a:r>
              <a:rPr lang="en-US" dirty="0"/>
              <a:t>∆</a:t>
            </a:r>
            <a:r>
              <a:rPr lang="en-US" dirty="0" smtClean="0"/>
              <a:t>L&gt;1)</a:t>
            </a:r>
            <a:endParaRPr lang="en-US" dirty="0"/>
          </a:p>
        </p:txBody>
      </p:sp>
      <p:grpSp>
        <p:nvGrpSpPr>
          <p:cNvPr id="22" name="Group 21"/>
          <p:cNvGrpSpPr/>
          <p:nvPr/>
        </p:nvGrpSpPr>
        <p:grpSpPr>
          <a:xfrm>
            <a:off x="5029199" y="1047690"/>
            <a:ext cx="3107950" cy="2000310"/>
            <a:chOff x="4944323" y="990600"/>
            <a:chExt cx="4037563" cy="2438400"/>
          </a:xfrm>
        </p:grpSpPr>
        <p:grpSp>
          <p:nvGrpSpPr>
            <p:cNvPr id="23" name="Group 33"/>
            <p:cNvGrpSpPr/>
            <p:nvPr/>
          </p:nvGrpSpPr>
          <p:grpSpPr>
            <a:xfrm>
              <a:off x="4944323" y="990600"/>
              <a:ext cx="4037563" cy="2438400"/>
              <a:chOff x="4114800" y="1371600"/>
              <a:chExt cx="4037563" cy="2438400"/>
            </a:xfrm>
          </p:grpSpPr>
          <p:grpSp>
            <p:nvGrpSpPr>
              <p:cNvPr id="25" name="Group 13"/>
              <p:cNvGrpSpPr/>
              <p:nvPr/>
            </p:nvGrpSpPr>
            <p:grpSpPr>
              <a:xfrm>
                <a:off x="4114800" y="2038290"/>
                <a:ext cx="4037563" cy="1771710"/>
                <a:chOff x="1052520" y="3048000"/>
                <a:chExt cx="4037563" cy="1771710"/>
              </a:xfrm>
            </p:grpSpPr>
            <p:cxnSp>
              <p:nvCxnSpPr>
                <p:cNvPr id="30" name="Straight Connector 29"/>
                <p:cNvCxnSpPr/>
                <p:nvPr/>
              </p:nvCxnSpPr>
              <p:spPr>
                <a:xfrm>
                  <a:off x="1052520" y="4419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4120" y="4038600"/>
                  <a:ext cx="990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71720" y="3810000"/>
                  <a:ext cx="1295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70781" y="4419600"/>
                  <a:ext cx="617477" cy="400110"/>
                </a:xfrm>
                <a:prstGeom prst="rect">
                  <a:avLst/>
                </a:prstGeom>
                <a:noFill/>
              </p:spPr>
              <p:txBody>
                <a:bodyPr wrap="none" rtlCol="0">
                  <a:spAutoFit/>
                </a:bodyPr>
                <a:lstStyle/>
                <a:p>
                  <a:r>
                    <a:rPr lang="en-US" sz="2000" baseline="30000" dirty="0" smtClean="0">
                      <a:solidFill>
                        <a:schemeClr val="tx1"/>
                      </a:solidFill>
                    </a:rPr>
                    <a:t>56</a:t>
                  </a:r>
                  <a:r>
                    <a:rPr lang="en-US" sz="2000" dirty="0" smtClean="0">
                      <a:solidFill>
                        <a:schemeClr val="tx1"/>
                      </a:solidFill>
                    </a:rPr>
                    <a:t>Ni</a:t>
                  </a:r>
                  <a:endParaRPr lang="en-US" sz="2000" dirty="0">
                    <a:solidFill>
                      <a:schemeClr val="tx1"/>
                    </a:solidFill>
                  </a:endParaRPr>
                </a:p>
              </p:txBody>
            </p:sp>
            <p:sp>
              <p:nvSpPr>
                <p:cNvPr id="34" name="TextBox 33"/>
                <p:cNvSpPr txBox="1"/>
                <p:nvPr/>
              </p:nvSpPr>
              <p:spPr>
                <a:xfrm>
                  <a:off x="2652720" y="4038600"/>
                  <a:ext cx="702436" cy="400110"/>
                </a:xfrm>
                <a:prstGeom prst="rect">
                  <a:avLst/>
                </a:prstGeom>
                <a:noFill/>
              </p:spPr>
              <p:txBody>
                <a:bodyPr wrap="none" rtlCol="0">
                  <a:spAutoFit/>
                </a:bodyPr>
                <a:lstStyle/>
                <a:p>
                  <a:r>
                    <a:rPr lang="en-US" sz="2000" baseline="30000" dirty="0" smtClean="0">
                      <a:solidFill>
                        <a:schemeClr val="tx1"/>
                      </a:solidFill>
                    </a:rPr>
                    <a:t>56</a:t>
                  </a:r>
                  <a:r>
                    <a:rPr lang="en-US" sz="2000" dirty="0" smtClean="0">
                      <a:solidFill>
                        <a:schemeClr val="tx1"/>
                      </a:solidFill>
                    </a:rPr>
                    <a:t>Cu</a:t>
                  </a:r>
                  <a:endParaRPr lang="en-US" sz="2000" dirty="0">
                    <a:solidFill>
                      <a:schemeClr val="tx1"/>
                    </a:solidFill>
                  </a:endParaRPr>
                </a:p>
              </p:txBody>
            </p:sp>
            <p:cxnSp>
              <p:nvCxnSpPr>
                <p:cNvPr id="35" name="Straight Arrow Connector 34"/>
                <p:cNvCxnSpPr>
                  <a:stCxn id="33" idx="0"/>
                </p:cNvCxnSpPr>
                <p:nvPr/>
              </p:nvCxnSpPr>
              <p:spPr>
                <a:xfrm rot="5400000" flipH="1" flipV="1">
                  <a:off x="1773220" y="3692502"/>
                  <a:ext cx="533399" cy="9207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3" idx="0"/>
                </p:cNvCxnSpPr>
                <p:nvPr/>
              </p:nvCxnSpPr>
              <p:spPr>
                <a:xfrm rot="5400000" flipH="1" flipV="1">
                  <a:off x="1468420" y="3463902"/>
                  <a:ext cx="1066799" cy="8445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24120" y="3886200"/>
                  <a:ext cx="990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24120" y="35814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24120" y="32004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128720" y="3276600"/>
                  <a:ext cx="1143262" cy="400110"/>
                </a:xfrm>
                <a:prstGeom prst="rect">
                  <a:avLst/>
                </a:prstGeom>
                <a:noFill/>
              </p:spPr>
              <p:txBody>
                <a:bodyPr wrap="none" rtlCol="0">
                  <a:spAutoFit/>
                </a:bodyPr>
                <a:lstStyle/>
                <a:p>
                  <a:r>
                    <a:rPr lang="en-US" sz="2000" baseline="30000" dirty="0" smtClean="0">
                      <a:solidFill>
                        <a:schemeClr val="tx1"/>
                      </a:solidFill>
                    </a:rPr>
                    <a:t>56</a:t>
                  </a:r>
                  <a:r>
                    <a:rPr lang="en-US" sz="2000" dirty="0" smtClean="0">
                      <a:solidFill>
                        <a:schemeClr val="tx1"/>
                      </a:solidFill>
                    </a:rPr>
                    <a:t>Ni(</a:t>
                  </a:r>
                  <a:r>
                    <a:rPr lang="en-US" sz="2000" dirty="0" err="1" smtClean="0">
                      <a:solidFill>
                        <a:schemeClr val="tx1"/>
                      </a:solidFill>
                    </a:rPr>
                    <a:t>p,n</a:t>
                  </a:r>
                  <a:r>
                    <a:rPr lang="en-US" sz="2000" dirty="0" smtClean="0">
                      <a:solidFill>
                        <a:schemeClr val="tx1"/>
                      </a:solidFill>
                    </a:rPr>
                    <a:t>)</a:t>
                  </a:r>
                  <a:endParaRPr lang="en-US" sz="2000" dirty="0">
                    <a:solidFill>
                      <a:schemeClr val="tx1"/>
                    </a:solidFill>
                  </a:endParaRPr>
                </a:p>
              </p:txBody>
            </p:sp>
            <p:sp>
              <p:nvSpPr>
                <p:cNvPr id="41" name="TextBox 40"/>
                <p:cNvSpPr txBox="1"/>
                <p:nvPr/>
              </p:nvSpPr>
              <p:spPr>
                <a:xfrm>
                  <a:off x="3549277" y="3581400"/>
                  <a:ext cx="1540806" cy="400110"/>
                </a:xfrm>
                <a:prstGeom prst="rect">
                  <a:avLst/>
                </a:prstGeom>
                <a:noFill/>
              </p:spPr>
              <p:txBody>
                <a:bodyPr wrap="none" rtlCol="0">
                  <a:spAutoFit/>
                </a:bodyPr>
                <a:lstStyle/>
                <a:p>
                  <a:r>
                    <a:rPr lang="en-US" sz="2000" dirty="0" smtClean="0">
                      <a:solidFill>
                        <a:schemeClr val="tx1"/>
                      </a:solidFill>
                    </a:rPr>
                    <a:t>S</a:t>
                  </a:r>
                  <a:r>
                    <a:rPr lang="en-US" sz="2000" baseline="-25000" dirty="0" smtClean="0">
                      <a:solidFill>
                        <a:schemeClr val="tx1"/>
                      </a:solidFill>
                    </a:rPr>
                    <a:t>p</a:t>
                  </a:r>
                  <a:r>
                    <a:rPr lang="en-US" sz="2000" dirty="0" smtClean="0">
                      <a:solidFill>
                        <a:schemeClr val="tx1"/>
                      </a:solidFill>
                    </a:rPr>
                    <a:t>=560 </a:t>
                  </a:r>
                  <a:r>
                    <a:rPr lang="en-US" sz="2000" dirty="0" err="1" smtClean="0">
                      <a:solidFill>
                        <a:schemeClr val="tx1"/>
                      </a:solidFill>
                    </a:rPr>
                    <a:t>keV</a:t>
                  </a:r>
                  <a:endParaRPr lang="en-US" sz="2000" dirty="0">
                    <a:solidFill>
                      <a:schemeClr val="tx1"/>
                    </a:solidFill>
                  </a:endParaRPr>
                </a:p>
              </p:txBody>
            </p:sp>
            <p:sp>
              <p:nvSpPr>
                <p:cNvPr id="42" name="TextBox 41"/>
                <p:cNvSpPr txBox="1"/>
                <p:nvPr/>
              </p:nvSpPr>
              <p:spPr>
                <a:xfrm>
                  <a:off x="3490920" y="3886200"/>
                  <a:ext cx="772969" cy="400110"/>
                </a:xfrm>
                <a:prstGeom prst="rect">
                  <a:avLst/>
                </a:prstGeom>
                <a:noFill/>
              </p:spPr>
              <p:txBody>
                <a:bodyPr wrap="none" rtlCol="0">
                  <a:spAutoFit/>
                </a:bodyPr>
                <a:lstStyle/>
                <a:p>
                  <a:r>
                    <a:rPr lang="en-US" sz="2000" baseline="30000" dirty="0" smtClean="0">
                      <a:solidFill>
                        <a:srgbClr val="0070C0"/>
                      </a:solidFill>
                    </a:rPr>
                    <a:t>56</a:t>
                  </a:r>
                  <a:r>
                    <a:rPr lang="en-US" sz="2000" dirty="0" smtClean="0">
                      <a:solidFill>
                        <a:srgbClr val="0070C0"/>
                      </a:solidFill>
                    </a:rPr>
                    <a:t>Cu </a:t>
                  </a:r>
                  <a:endParaRPr lang="en-US" sz="2000" dirty="0">
                    <a:solidFill>
                      <a:srgbClr val="0070C0"/>
                    </a:solidFill>
                  </a:endParaRPr>
                </a:p>
              </p:txBody>
            </p:sp>
            <p:sp>
              <p:nvSpPr>
                <p:cNvPr id="43" name="TextBox 42"/>
                <p:cNvSpPr txBox="1"/>
                <p:nvPr/>
              </p:nvSpPr>
              <p:spPr>
                <a:xfrm>
                  <a:off x="3505200" y="3048000"/>
                  <a:ext cx="688009" cy="400110"/>
                </a:xfrm>
                <a:prstGeom prst="rect">
                  <a:avLst/>
                </a:prstGeom>
                <a:noFill/>
              </p:spPr>
              <p:txBody>
                <a:bodyPr wrap="none" rtlCol="0">
                  <a:spAutoFit/>
                </a:bodyPr>
                <a:lstStyle/>
                <a:p>
                  <a:r>
                    <a:rPr lang="en-US" sz="2000" baseline="30000" dirty="0" smtClean="0">
                      <a:solidFill>
                        <a:srgbClr val="FF0000"/>
                      </a:solidFill>
                    </a:rPr>
                    <a:t>55</a:t>
                  </a:r>
                  <a:r>
                    <a:rPr lang="en-US" sz="2000" dirty="0" smtClean="0">
                      <a:solidFill>
                        <a:srgbClr val="FF0000"/>
                      </a:solidFill>
                    </a:rPr>
                    <a:t>Ni </a:t>
                  </a:r>
                  <a:endParaRPr lang="en-US" sz="2000" dirty="0">
                    <a:solidFill>
                      <a:srgbClr val="FF0000"/>
                    </a:solidFill>
                  </a:endParaRPr>
                </a:p>
              </p:txBody>
            </p:sp>
          </p:grpSp>
          <p:cxnSp>
            <p:nvCxnSpPr>
              <p:cNvPr id="26" name="Straight Connector 25"/>
              <p:cNvCxnSpPr/>
              <p:nvPr/>
            </p:nvCxnSpPr>
            <p:spPr>
              <a:xfrm>
                <a:off x="5486400" y="1752600"/>
                <a:ext cx="9906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6400" y="1447800"/>
                <a:ext cx="9906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0" y="1981200"/>
                <a:ext cx="1295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53200" y="1371600"/>
                <a:ext cx="787395" cy="400110"/>
              </a:xfrm>
              <a:prstGeom prst="rect">
                <a:avLst/>
              </a:prstGeom>
              <a:noFill/>
            </p:spPr>
            <p:txBody>
              <a:bodyPr wrap="none" rtlCol="0">
                <a:spAutoFit/>
              </a:bodyPr>
              <a:lstStyle/>
              <a:p>
                <a:r>
                  <a:rPr lang="en-US" sz="2000" b="1" baseline="30000" dirty="0" smtClean="0">
                    <a:solidFill>
                      <a:srgbClr val="00B050"/>
                    </a:solidFill>
                  </a:rPr>
                  <a:t>54</a:t>
                </a:r>
                <a:r>
                  <a:rPr lang="en-US" sz="2000" b="1" dirty="0" smtClean="0">
                    <a:solidFill>
                      <a:srgbClr val="00B050"/>
                    </a:solidFill>
                  </a:rPr>
                  <a:t>Co </a:t>
                </a:r>
                <a:endParaRPr lang="en-US" sz="2000" b="1" dirty="0">
                  <a:solidFill>
                    <a:srgbClr val="00B050"/>
                  </a:solidFill>
                </a:endParaRPr>
              </a:p>
            </p:txBody>
          </p:sp>
        </p:grpSp>
        <p:sp>
          <p:nvSpPr>
            <p:cNvPr id="24" name="Rectangle 23"/>
            <p:cNvSpPr/>
            <p:nvPr/>
          </p:nvSpPr>
          <p:spPr>
            <a:xfrm>
              <a:off x="7543800" y="1383268"/>
              <a:ext cx="508473" cy="369332"/>
            </a:xfrm>
            <a:prstGeom prst="rect">
              <a:avLst/>
            </a:prstGeom>
          </p:spPr>
          <p:txBody>
            <a:bodyPr wrap="none">
              <a:spAutoFit/>
            </a:bodyPr>
            <a:lstStyle/>
            <a:p>
              <a:r>
                <a:rPr lang="en-US" dirty="0" smtClean="0"/>
                <a:t>S</a:t>
              </a:r>
              <a:r>
                <a:rPr lang="en-US" baseline="-25000" dirty="0" smtClean="0"/>
                <a:t>2p</a:t>
              </a:r>
              <a:endParaRPr lang="en-US" dirty="0"/>
            </a:p>
          </p:txBody>
        </p:sp>
      </p:grpSp>
      <p:sp>
        <p:nvSpPr>
          <p:cNvPr id="20" name="TextBox 19"/>
          <p:cNvSpPr txBox="1"/>
          <p:nvPr/>
        </p:nvSpPr>
        <p:spPr>
          <a:xfrm>
            <a:off x="4953000" y="6096000"/>
            <a:ext cx="388677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To extract GT component quantitatively</a:t>
            </a:r>
          </a:p>
          <a:p>
            <a:r>
              <a:rPr lang="en-US" dirty="0" smtClean="0">
                <a:sym typeface="Wingdings" pitchFamily="2" charset="2"/>
              </a:rPr>
              <a:t> </a:t>
            </a:r>
            <a:r>
              <a:rPr lang="en-US" dirty="0" err="1" smtClean="0">
                <a:sym typeface="Wingdings" pitchFamily="2" charset="2"/>
              </a:rPr>
              <a:t>Multipole</a:t>
            </a:r>
            <a:r>
              <a:rPr lang="en-US" dirty="0" smtClean="0">
                <a:sym typeface="Wingdings" pitchFamily="2" charset="2"/>
              </a:rPr>
              <a:t> decomposition</a:t>
            </a:r>
            <a:endParaRPr lang="en-US" dirty="0"/>
          </a:p>
        </p:txBody>
      </p:sp>
    </p:spTree>
    <p:extLst>
      <p:ext uri="{BB962C8B-B14F-4D97-AF65-F5344CB8AC3E}">
        <p14:creationId xmlns:p14="http://schemas.microsoft.com/office/powerpoint/2010/main" val="3423192603"/>
      </p:ext>
    </p:extLst>
  </p:cSld>
  <p:clrMapOvr>
    <a:masterClrMapping/>
  </p:clrMapOvr>
  <mc:AlternateContent xmlns:mc="http://schemas.openxmlformats.org/markup-compatibility/2006" xmlns:p14="http://schemas.microsoft.com/office/powerpoint/2010/main">
    <mc:Choice Requires="p14">
      <p:transition spd="slow" p14:dur="2000" advTm="1539"/>
    </mc:Choice>
    <mc:Fallback xmlns="">
      <p:transition spd="slow" advTm="153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of MDA</a:t>
            </a:r>
            <a:endParaRPr lang="en-US" dirty="0"/>
          </a:p>
        </p:txBody>
      </p:sp>
      <p:pic>
        <p:nvPicPr>
          <p:cNvPr id="4" name="Picture 3" descr="mdares_prc_56ni.eps"/>
          <p:cNvPicPr>
            <a:picLocks noChangeAspect="1"/>
          </p:cNvPicPr>
          <p:nvPr/>
        </p:nvPicPr>
        <p:blipFill>
          <a:blip r:embed="rId2" cstate="print"/>
          <a:stretch>
            <a:fillRect/>
          </a:stretch>
        </p:blipFill>
        <p:spPr>
          <a:xfrm>
            <a:off x="1143000" y="1295400"/>
            <a:ext cx="4572000" cy="4564290"/>
          </a:xfrm>
          <a:prstGeom prst="rect">
            <a:avLst/>
          </a:prstGeom>
        </p:spPr>
      </p:pic>
      <p:pic>
        <p:nvPicPr>
          <p:cNvPr id="5" name="Picture 4" descr="fig2_edit2-01.png"/>
          <p:cNvPicPr>
            <a:picLocks noChangeAspect="1"/>
          </p:cNvPicPr>
          <p:nvPr/>
        </p:nvPicPr>
        <p:blipFill>
          <a:blip r:embed="rId3" cstate="print"/>
          <a:stretch>
            <a:fillRect/>
          </a:stretch>
        </p:blipFill>
        <p:spPr>
          <a:xfrm>
            <a:off x="6096000" y="1219200"/>
            <a:ext cx="2228234" cy="2819400"/>
          </a:xfrm>
          <a:prstGeom prst="rect">
            <a:avLst/>
          </a:prstGeom>
        </p:spPr>
      </p:pic>
      <p:grpSp>
        <p:nvGrpSpPr>
          <p:cNvPr id="3" name="Group 5"/>
          <p:cNvGrpSpPr/>
          <p:nvPr/>
        </p:nvGrpSpPr>
        <p:grpSpPr>
          <a:xfrm>
            <a:off x="5943600" y="4419600"/>
            <a:ext cx="2514600" cy="1619310"/>
            <a:chOff x="-2743200" y="1447800"/>
            <a:chExt cx="2514600" cy="1619310"/>
          </a:xfrm>
        </p:grpSpPr>
        <p:cxnSp>
          <p:nvCxnSpPr>
            <p:cNvPr id="7" name="Straight Connector 6"/>
            <p:cNvCxnSpPr/>
            <p:nvPr/>
          </p:nvCxnSpPr>
          <p:spPr>
            <a:xfrm>
              <a:off x="-1371600" y="2514600"/>
              <a:ext cx="990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2057400"/>
              <a:ext cx="1295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2133600"/>
              <a:ext cx="990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18288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71600" y="14478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21"/>
            <p:cNvGrpSpPr/>
            <p:nvPr/>
          </p:nvGrpSpPr>
          <p:grpSpPr>
            <a:xfrm>
              <a:off x="-2743200" y="1447800"/>
              <a:ext cx="2302636" cy="1619310"/>
              <a:chOff x="-2743200" y="1447800"/>
              <a:chExt cx="2302636" cy="1619310"/>
            </a:xfrm>
          </p:grpSpPr>
          <p:cxnSp>
            <p:nvCxnSpPr>
              <p:cNvPr id="13" name="Straight Connector 7"/>
              <p:cNvCxnSpPr/>
              <p:nvPr/>
            </p:nvCxnSpPr>
            <p:spPr>
              <a:xfrm>
                <a:off x="-2743200" y="2667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24939" y="2667000"/>
                <a:ext cx="617477" cy="400110"/>
              </a:xfrm>
              <a:prstGeom prst="rect">
                <a:avLst/>
              </a:prstGeom>
              <a:noFill/>
            </p:spPr>
            <p:txBody>
              <a:bodyPr wrap="none" rtlCol="0">
                <a:spAutoFit/>
              </a:bodyPr>
              <a:lstStyle/>
              <a:p>
                <a:r>
                  <a:rPr lang="en-US" sz="2000" baseline="30000" dirty="0" smtClean="0">
                    <a:solidFill>
                      <a:schemeClr val="tx1"/>
                    </a:solidFill>
                  </a:rPr>
                  <a:t>56</a:t>
                </a:r>
                <a:r>
                  <a:rPr lang="en-US" sz="2000" dirty="0" smtClean="0">
                    <a:solidFill>
                      <a:schemeClr val="tx1"/>
                    </a:solidFill>
                  </a:rPr>
                  <a:t>Ni</a:t>
                </a:r>
                <a:endParaRPr lang="en-US" sz="2000" dirty="0">
                  <a:solidFill>
                    <a:schemeClr val="tx1"/>
                  </a:solidFill>
                </a:endParaRPr>
              </a:p>
            </p:txBody>
          </p:sp>
          <p:sp>
            <p:nvSpPr>
              <p:cNvPr id="15" name="TextBox 14"/>
              <p:cNvSpPr txBox="1"/>
              <p:nvPr/>
            </p:nvSpPr>
            <p:spPr>
              <a:xfrm>
                <a:off x="-1143000" y="2495490"/>
                <a:ext cx="702436" cy="400110"/>
              </a:xfrm>
              <a:prstGeom prst="rect">
                <a:avLst/>
              </a:prstGeom>
              <a:noFill/>
            </p:spPr>
            <p:txBody>
              <a:bodyPr wrap="none" rtlCol="0">
                <a:spAutoFit/>
              </a:bodyPr>
              <a:lstStyle/>
              <a:p>
                <a:r>
                  <a:rPr lang="en-US" sz="2000" baseline="30000" dirty="0" smtClean="0">
                    <a:solidFill>
                      <a:schemeClr val="tx1"/>
                    </a:solidFill>
                  </a:rPr>
                  <a:t>56</a:t>
                </a:r>
                <a:r>
                  <a:rPr lang="en-US" sz="2000" dirty="0" smtClean="0">
                    <a:solidFill>
                      <a:schemeClr val="tx1"/>
                    </a:solidFill>
                  </a:rPr>
                  <a:t>Cu</a:t>
                </a:r>
                <a:endParaRPr lang="en-US" sz="2000" dirty="0">
                  <a:solidFill>
                    <a:schemeClr val="tx1"/>
                  </a:solidFill>
                </a:endParaRPr>
              </a:p>
            </p:txBody>
          </p:sp>
          <p:cxnSp>
            <p:nvCxnSpPr>
              <p:cNvPr id="16" name="Straight Arrow Connector 15"/>
              <p:cNvCxnSpPr>
                <a:stCxn id="14" idx="0"/>
              </p:cNvCxnSpPr>
              <p:nvPr/>
            </p:nvCxnSpPr>
            <p:spPr>
              <a:xfrm rot="5400000" flipH="1" flipV="1">
                <a:off x="-2022500" y="1939902"/>
                <a:ext cx="533399" cy="9207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0"/>
              </p:cNvCxnSpPr>
              <p:nvPr/>
            </p:nvCxnSpPr>
            <p:spPr>
              <a:xfrm rot="5400000" flipH="1" flipV="1">
                <a:off x="-2327300" y="1711302"/>
                <a:ext cx="1066799" cy="8445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0" y="1524000"/>
                <a:ext cx="1143262" cy="400110"/>
              </a:xfrm>
              <a:prstGeom prst="rect">
                <a:avLst/>
              </a:prstGeom>
              <a:noFill/>
            </p:spPr>
            <p:txBody>
              <a:bodyPr wrap="none" rtlCol="0">
                <a:spAutoFit/>
              </a:bodyPr>
              <a:lstStyle/>
              <a:p>
                <a:r>
                  <a:rPr lang="en-US" sz="2000" baseline="30000" dirty="0" smtClean="0">
                    <a:solidFill>
                      <a:schemeClr val="tx1"/>
                    </a:solidFill>
                  </a:rPr>
                  <a:t>56</a:t>
                </a:r>
                <a:r>
                  <a:rPr lang="en-US" sz="2000" dirty="0" smtClean="0">
                    <a:solidFill>
                      <a:schemeClr val="tx1"/>
                    </a:solidFill>
                  </a:rPr>
                  <a:t>Ni(</a:t>
                </a:r>
                <a:r>
                  <a:rPr lang="en-US" sz="2000" dirty="0" err="1" smtClean="0">
                    <a:solidFill>
                      <a:schemeClr val="tx1"/>
                    </a:solidFill>
                  </a:rPr>
                  <a:t>p,n</a:t>
                </a:r>
                <a:r>
                  <a:rPr lang="en-US" sz="2000" dirty="0" smtClean="0">
                    <a:solidFill>
                      <a:schemeClr val="tx1"/>
                    </a:solidFill>
                  </a:rPr>
                  <a:t>)</a:t>
                </a:r>
                <a:endParaRPr lang="en-US" sz="2000" dirty="0">
                  <a:solidFill>
                    <a:schemeClr val="tx1"/>
                  </a:solidFill>
                </a:endParaRPr>
              </a:p>
            </p:txBody>
          </p:sp>
          <p:sp>
            <p:nvSpPr>
              <p:cNvPr id="19" name="TextBox 18"/>
              <p:cNvSpPr txBox="1"/>
              <p:nvPr/>
            </p:nvSpPr>
            <p:spPr>
              <a:xfrm>
                <a:off x="-1143000" y="2133600"/>
                <a:ext cx="702436" cy="400110"/>
              </a:xfrm>
              <a:prstGeom prst="rect">
                <a:avLst/>
              </a:prstGeom>
              <a:noFill/>
            </p:spPr>
            <p:txBody>
              <a:bodyPr wrap="none" rtlCol="0">
                <a:spAutoFit/>
              </a:bodyPr>
              <a:lstStyle/>
              <a:p>
                <a:r>
                  <a:rPr lang="en-US" sz="2000" baseline="30000" dirty="0" smtClean="0">
                    <a:solidFill>
                      <a:srgbClr val="0070C0"/>
                    </a:solidFill>
                  </a:rPr>
                  <a:t>56</a:t>
                </a:r>
                <a:r>
                  <a:rPr lang="en-US" sz="2000" dirty="0" smtClean="0">
                    <a:solidFill>
                      <a:srgbClr val="0070C0"/>
                    </a:solidFill>
                  </a:rPr>
                  <a:t>Cu</a:t>
                </a:r>
                <a:endParaRPr lang="en-US" sz="2000" dirty="0">
                  <a:solidFill>
                    <a:srgbClr val="0070C0"/>
                  </a:solidFill>
                </a:endParaRPr>
              </a:p>
            </p:txBody>
          </p:sp>
          <p:sp>
            <p:nvSpPr>
              <p:cNvPr id="20" name="TextBox 19"/>
              <p:cNvSpPr txBox="1"/>
              <p:nvPr/>
            </p:nvSpPr>
            <p:spPr>
              <a:xfrm>
                <a:off x="-1143000" y="1447800"/>
                <a:ext cx="688009" cy="400110"/>
              </a:xfrm>
              <a:prstGeom prst="rect">
                <a:avLst/>
              </a:prstGeom>
              <a:noFill/>
            </p:spPr>
            <p:txBody>
              <a:bodyPr wrap="none" rtlCol="0">
                <a:spAutoFit/>
              </a:bodyPr>
              <a:lstStyle/>
              <a:p>
                <a:r>
                  <a:rPr lang="en-US" sz="2000" baseline="30000" dirty="0" smtClean="0">
                    <a:solidFill>
                      <a:srgbClr val="FF0000"/>
                    </a:solidFill>
                  </a:rPr>
                  <a:t>55</a:t>
                </a:r>
                <a:r>
                  <a:rPr lang="en-US" sz="2000" dirty="0" smtClean="0">
                    <a:solidFill>
                      <a:srgbClr val="FF0000"/>
                    </a:solidFill>
                  </a:rPr>
                  <a:t>Ni </a:t>
                </a:r>
                <a:endParaRPr lang="en-US" sz="2000" dirty="0">
                  <a:solidFill>
                    <a:srgbClr val="FF0000"/>
                  </a:solidFill>
                </a:endParaRPr>
              </a:p>
            </p:txBody>
          </p:sp>
        </p:grpSp>
      </p:grpSp>
      <p:sp>
        <p:nvSpPr>
          <p:cNvPr id="12" name="TextBox 11"/>
          <p:cNvSpPr txBox="1"/>
          <p:nvPr/>
        </p:nvSpPr>
        <p:spPr>
          <a:xfrm>
            <a:off x="2090514" y="6096000"/>
            <a:ext cx="5103320" cy="646331"/>
          </a:xfrm>
          <a:prstGeom prst="rect">
            <a:avLst/>
          </a:prstGeom>
          <a:noFill/>
        </p:spPr>
        <p:txBody>
          <a:bodyPr wrap="none" rtlCol="0">
            <a:spAutoFit/>
          </a:bodyPr>
          <a:lstStyle/>
          <a:p>
            <a:r>
              <a:rPr lang="en-US" dirty="0" smtClean="0"/>
              <a:t>GT component dominates  the region  below 8 MeV.</a:t>
            </a:r>
          </a:p>
          <a:p>
            <a:r>
              <a:rPr lang="en-US" dirty="0" smtClean="0">
                <a:sym typeface="Wingdings" pitchFamily="2" charset="2"/>
              </a:rPr>
              <a:t> Scale the spectrum before smearing</a:t>
            </a:r>
            <a:endParaRPr lang="en-US" dirty="0"/>
          </a:p>
        </p:txBody>
      </p:sp>
    </p:spTree>
    <p:extLst>
      <p:ext uri="{BB962C8B-B14F-4D97-AF65-F5344CB8AC3E}">
        <p14:creationId xmlns:p14="http://schemas.microsoft.com/office/powerpoint/2010/main" val="1826598852"/>
      </p:ext>
    </p:extLst>
  </p:cSld>
  <p:clrMapOvr>
    <a:masterClrMapping/>
  </p:clrMapOvr>
  <mc:AlternateContent xmlns:mc="http://schemas.openxmlformats.org/markup-compatibility/2006" xmlns:p14="http://schemas.microsoft.com/office/powerpoint/2010/main">
    <mc:Choice Requires="p14">
      <p:transition spd="slow" p14:dur="2000" advTm="64903"/>
    </mc:Choice>
    <mc:Fallback xmlns="">
      <p:transition spd="slow" advTm="6490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3.png"/>
          <p:cNvPicPr>
            <a:picLocks noChangeAspect="1"/>
          </p:cNvPicPr>
          <p:nvPr/>
        </p:nvPicPr>
        <p:blipFill>
          <a:blip r:embed="rId2" cstate="print"/>
          <a:srcRect l="12061" r="57291"/>
          <a:stretch>
            <a:fillRect/>
          </a:stretch>
        </p:blipFill>
        <p:spPr>
          <a:xfrm>
            <a:off x="1447800" y="1600200"/>
            <a:ext cx="6196280" cy="3048000"/>
          </a:xfrm>
          <a:prstGeom prst="rect">
            <a:avLst/>
          </a:prstGeom>
        </p:spPr>
      </p:pic>
      <p:sp>
        <p:nvSpPr>
          <p:cNvPr id="8" name="Title 1"/>
          <p:cNvSpPr>
            <a:spLocks noGrp="1"/>
          </p:cNvSpPr>
          <p:nvPr>
            <p:ph type="title"/>
          </p:nvPr>
        </p:nvSpPr>
        <p:spPr>
          <a:xfrm>
            <a:off x="457200" y="46038"/>
            <a:ext cx="8229600" cy="715962"/>
          </a:xfrm>
        </p:spPr>
        <p:txBody>
          <a:bodyPr>
            <a:noAutofit/>
          </a:bodyPr>
          <a:lstStyle/>
          <a:p>
            <a:r>
              <a:rPr lang="en-US" sz="2400" b="1" dirty="0" smtClean="0"/>
              <a:t>GT strengths from </a:t>
            </a:r>
            <a:r>
              <a:rPr lang="en-US" sz="2400" b="1" baseline="30000" dirty="0" smtClean="0"/>
              <a:t>56</a:t>
            </a:r>
            <a:r>
              <a:rPr lang="en-US" sz="2400" b="1" dirty="0" smtClean="0"/>
              <a:t>Ni(</a:t>
            </a:r>
            <a:r>
              <a:rPr lang="en-US" sz="2400" b="1" dirty="0" err="1" smtClean="0"/>
              <a:t>p,n</a:t>
            </a:r>
            <a:r>
              <a:rPr lang="en-US" sz="2400" b="1" dirty="0" smtClean="0"/>
              <a:t>) at 110 </a:t>
            </a:r>
            <a:r>
              <a:rPr lang="en-US" sz="2400" b="1" dirty="0" err="1" smtClean="0"/>
              <a:t>MeV</a:t>
            </a:r>
            <a:r>
              <a:rPr lang="en-US" sz="2400" b="1" dirty="0" smtClean="0"/>
              <a:t>/u</a:t>
            </a:r>
            <a:endParaRPr lang="en-US" sz="2400" b="1" dirty="0"/>
          </a:p>
        </p:txBody>
      </p:sp>
      <p:sp>
        <p:nvSpPr>
          <p:cNvPr id="12" name="TextBox 11"/>
          <p:cNvSpPr txBox="1"/>
          <p:nvPr/>
        </p:nvSpPr>
        <p:spPr>
          <a:xfrm>
            <a:off x="76200" y="5545070"/>
            <a:ext cx="5258106" cy="923330"/>
          </a:xfrm>
          <a:prstGeom prst="rect">
            <a:avLst/>
          </a:prstGeom>
          <a:noFill/>
        </p:spPr>
        <p:txBody>
          <a:bodyPr wrap="none" rtlCol="0">
            <a:spAutoFit/>
          </a:bodyPr>
          <a:lstStyle/>
          <a:p>
            <a:r>
              <a:rPr lang="en-US" dirty="0" smtClean="0"/>
              <a:t>Difference between KB3G and GXPF1A:</a:t>
            </a:r>
          </a:p>
          <a:p>
            <a:pPr>
              <a:buFont typeface="Arial" pitchFamily="34" charset="0"/>
              <a:buChar char="•"/>
            </a:pPr>
            <a:r>
              <a:rPr lang="en-US" dirty="0" smtClean="0"/>
              <a:t> KB3G weaker spin-orbit and </a:t>
            </a:r>
            <a:r>
              <a:rPr lang="en-US" dirty="0" err="1" smtClean="0"/>
              <a:t>pn</a:t>
            </a:r>
            <a:r>
              <a:rPr lang="en-US" dirty="0" smtClean="0"/>
              <a:t>-residual interactions</a:t>
            </a:r>
          </a:p>
          <a:p>
            <a:pPr>
              <a:buFont typeface="Arial" pitchFamily="34" charset="0"/>
              <a:buChar char="•"/>
            </a:pPr>
            <a:r>
              <a:rPr lang="en-US" dirty="0" smtClean="0"/>
              <a:t> KB3G lower level density</a:t>
            </a:r>
            <a:endParaRPr lang="en-US" dirty="0"/>
          </a:p>
        </p:txBody>
      </p:sp>
      <p:sp>
        <p:nvSpPr>
          <p:cNvPr id="13" name="TextBox 12"/>
          <p:cNvSpPr txBox="1"/>
          <p:nvPr/>
        </p:nvSpPr>
        <p:spPr>
          <a:xfrm>
            <a:off x="1" y="660737"/>
            <a:ext cx="9144000" cy="1015663"/>
          </a:xfrm>
          <a:prstGeom prst="rect">
            <a:avLst/>
          </a:prstGeom>
          <a:noFill/>
        </p:spPr>
        <p:txBody>
          <a:bodyPr wrap="square" rtlCol="0">
            <a:spAutoFit/>
          </a:bodyPr>
          <a:lstStyle/>
          <a:p>
            <a:pPr marL="169863" indent="-169863">
              <a:buFont typeface="Arial" pitchFamily="34" charset="0"/>
              <a:buChar char="•"/>
            </a:pPr>
            <a:r>
              <a:rPr lang="en-US" sz="2000" dirty="0" smtClean="0"/>
              <a:t>Use the extracted </a:t>
            </a:r>
            <a:r>
              <a:rPr lang="en-US" sz="2000" dirty="0" smtClean="0">
                <a:sym typeface="Symbol"/>
              </a:rPr>
              <a:t>L=0 component in combination with unit cross section to extract Gamow-Teller strength [B(GT)].</a:t>
            </a:r>
          </a:p>
          <a:p>
            <a:pPr marL="169863" indent="-169863">
              <a:buFont typeface="Arial" pitchFamily="34" charset="0"/>
              <a:buChar char="•"/>
            </a:pPr>
            <a:r>
              <a:rPr lang="en-US" sz="2000" dirty="0" smtClean="0">
                <a:sym typeface="Symbol"/>
              </a:rPr>
              <a:t>Compare with large-scale shell-model calculations</a:t>
            </a:r>
            <a:endParaRPr lang="en-US" sz="2000" dirty="0"/>
          </a:p>
        </p:txBody>
      </p:sp>
      <p:sp>
        <p:nvSpPr>
          <p:cNvPr id="14" name="TextBox 13"/>
          <p:cNvSpPr txBox="1"/>
          <p:nvPr/>
        </p:nvSpPr>
        <p:spPr>
          <a:xfrm>
            <a:off x="76200" y="4648200"/>
            <a:ext cx="8839200" cy="1015663"/>
          </a:xfrm>
          <a:prstGeom prst="rect">
            <a:avLst/>
          </a:prstGeom>
          <a:noFill/>
        </p:spPr>
        <p:txBody>
          <a:bodyPr wrap="square" rtlCol="0">
            <a:spAutoFit/>
          </a:bodyPr>
          <a:lstStyle/>
          <a:p>
            <a:r>
              <a:rPr lang="en-US" sz="2000" dirty="0" smtClean="0"/>
              <a:t>GXPF1A: </a:t>
            </a:r>
            <a:r>
              <a:rPr lang="en-US" sz="2000" dirty="0" err="1" smtClean="0"/>
              <a:t>Honma</a:t>
            </a:r>
            <a:r>
              <a:rPr lang="en-US" sz="2000" dirty="0" smtClean="0"/>
              <a:t> et al. : constrained by data in full </a:t>
            </a:r>
            <a:r>
              <a:rPr lang="en-US" sz="2000" dirty="0" err="1" smtClean="0"/>
              <a:t>pf</a:t>
            </a:r>
            <a:r>
              <a:rPr lang="en-US" sz="2000" dirty="0" smtClean="0"/>
              <a:t>-shell</a:t>
            </a:r>
          </a:p>
          <a:p>
            <a:r>
              <a:rPr lang="en-US" sz="2000" dirty="0" smtClean="0"/>
              <a:t>KB3G: </a:t>
            </a:r>
            <a:r>
              <a:rPr lang="en-US" sz="2000" dirty="0" err="1" smtClean="0"/>
              <a:t>Poves</a:t>
            </a:r>
            <a:r>
              <a:rPr lang="en-US" sz="2000" dirty="0" smtClean="0"/>
              <a:t> et al. : less constraints – </a:t>
            </a:r>
            <a:r>
              <a:rPr lang="en-US" sz="2000" dirty="0" smtClean="0">
                <a:solidFill>
                  <a:srgbClr val="FF0000"/>
                </a:solidFill>
              </a:rPr>
              <a:t>used in database for weak rates for                           				           astrophysical purposes. </a:t>
            </a:r>
            <a:endParaRPr lang="en-US" sz="2000" dirty="0">
              <a:solidFill>
                <a:srgbClr val="FF0000"/>
              </a:solidFill>
            </a:endParaRPr>
          </a:p>
        </p:txBody>
      </p:sp>
      <p:sp>
        <p:nvSpPr>
          <p:cNvPr id="9" name="TextBox 8"/>
          <p:cNvSpPr txBox="1"/>
          <p:nvPr/>
        </p:nvSpPr>
        <p:spPr>
          <a:xfrm>
            <a:off x="5144642" y="1600200"/>
            <a:ext cx="2475358" cy="369332"/>
          </a:xfrm>
          <a:prstGeom prst="rect">
            <a:avLst/>
          </a:prstGeom>
          <a:noFill/>
        </p:spPr>
        <p:txBody>
          <a:bodyPr wrap="none" rtlCol="0">
            <a:spAutoFit/>
          </a:bodyPr>
          <a:lstStyle/>
          <a:p>
            <a:r>
              <a:rPr lang="en-US" dirty="0" smtClean="0">
                <a:solidFill>
                  <a:srgbClr val="FF0000"/>
                </a:solidFill>
              </a:rPr>
              <a:t>PRL</a:t>
            </a:r>
            <a:r>
              <a:rPr lang="en-US" dirty="0">
                <a:solidFill>
                  <a:srgbClr val="FF0000"/>
                </a:solidFill>
              </a:rPr>
              <a:t>107, 202501 (2011</a:t>
            </a:r>
            <a:r>
              <a:rPr lang="en-US" dirty="0" smtClean="0">
                <a:solidFill>
                  <a:srgbClr val="FF0000"/>
                </a:solidFill>
              </a:rPr>
              <a:t>).</a:t>
            </a:r>
            <a:r>
              <a:rPr lang="en-US" dirty="0" smtClean="0"/>
              <a:t> </a:t>
            </a:r>
            <a:endParaRPr lang="en-US" dirty="0" smtClean="0">
              <a:solidFill>
                <a:srgbClr val="FF0000"/>
              </a:solidFill>
            </a:endParaRPr>
          </a:p>
        </p:txBody>
      </p:sp>
    </p:spTree>
    <p:extLst>
      <p:ext uri="{BB962C8B-B14F-4D97-AF65-F5344CB8AC3E}">
        <p14:creationId xmlns:p14="http://schemas.microsoft.com/office/powerpoint/2010/main" val="358878744"/>
      </p:ext>
    </p:extLst>
  </p:cSld>
  <p:clrMapOvr>
    <a:masterClrMapping/>
  </p:clrMapOvr>
  <mc:AlternateContent xmlns:mc="http://schemas.openxmlformats.org/markup-compatibility/2006" xmlns:p14="http://schemas.microsoft.com/office/powerpoint/2010/main">
    <mc:Choice Requires="p14">
      <p:transition spd="slow" p14:dur="2000" advTm="114429"/>
    </mc:Choice>
    <mc:Fallback xmlns="">
      <p:transition spd="slow" advTm="11442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3.png"/>
          <p:cNvPicPr>
            <a:picLocks noChangeAspect="1"/>
          </p:cNvPicPr>
          <p:nvPr/>
        </p:nvPicPr>
        <p:blipFill>
          <a:blip r:embed="rId2" cstate="print"/>
          <a:srcRect l="12061" r="57291"/>
          <a:stretch>
            <a:fillRect/>
          </a:stretch>
        </p:blipFill>
        <p:spPr>
          <a:xfrm>
            <a:off x="228601" y="1026193"/>
            <a:ext cx="4648200" cy="2286487"/>
          </a:xfrm>
          <a:prstGeom prst="rect">
            <a:avLst/>
          </a:prstGeom>
        </p:spPr>
      </p:pic>
      <p:sp>
        <p:nvSpPr>
          <p:cNvPr id="8" name="Title 1"/>
          <p:cNvSpPr>
            <a:spLocks noGrp="1"/>
          </p:cNvSpPr>
          <p:nvPr>
            <p:ph type="title"/>
          </p:nvPr>
        </p:nvSpPr>
        <p:spPr>
          <a:xfrm>
            <a:off x="457200" y="354892"/>
            <a:ext cx="8229600" cy="940508"/>
          </a:xfrm>
        </p:spPr>
        <p:txBody>
          <a:bodyPr>
            <a:noAutofit/>
          </a:bodyPr>
          <a:lstStyle/>
          <a:p>
            <a:r>
              <a:rPr lang="en-US" sz="4000" b="1" dirty="0" smtClean="0"/>
              <a:t>A question</a:t>
            </a:r>
            <a:br>
              <a:rPr lang="en-US" sz="4000" b="1" dirty="0" smtClean="0"/>
            </a:br>
            <a:r>
              <a:rPr lang="en-US" sz="4000" b="1" dirty="0" smtClean="0"/>
              <a:t>(from nuclear structure) </a:t>
            </a:r>
            <a:br>
              <a:rPr lang="en-US" sz="4000" b="1" dirty="0" smtClean="0"/>
            </a:br>
            <a:endParaRPr lang="en-US" sz="4000" b="1" dirty="0"/>
          </a:p>
        </p:txBody>
      </p:sp>
      <p:pic>
        <p:nvPicPr>
          <p:cNvPr id="10" name="Picture 2"/>
          <p:cNvPicPr>
            <a:picLocks noChangeAspect="1" noChangeArrowheads="1"/>
          </p:cNvPicPr>
          <p:nvPr/>
        </p:nvPicPr>
        <p:blipFill>
          <a:blip r:embed="rId3" cstate="print"/>
          <a:srcRect/>
          <a:stretch>
            <a:fillRect/>
          </a:stretch>
        </p:blipFill>
        <p:spPr bwMode="auto">
          <a:xfrm>
            <a:off x="457200" y="3342227"/>
            <a:ext cx="4419600" cy="2220373"/>
          </a:xfrm>
          <a:prstGeom prst="rect">
            <a:avLst/>
          </a:prstGeom>
          <a:noFill/>
          <a:ln w="9525">
            <a:noFill/>
            <a:miter lim="800000"/>
            <a:headEnd/>
            <a:tailEnd/>
          </a:ln>
        </p:spPr>
      </p:pic>
      <p:sp>
        <p:nvSpPr>
          <p:cNvPr id="4" name="TextBox 3"/>
          <p:cNvSpPr txBox="1"/>
          <p:nvPr/>
        </p:nvSpPr>
        <p:spPr>
          <a:xfrm>
            <a:off x="5725171" y="3083593"/>
            <a:ext cx="2428229" cy="646331"/>
          </a:xfrm>
          <a:prstGeom prst="rect">
            <a:avLst/>
          </a:prstGeom>
          <a:noFill/>
        </p:spPr>
        <p:txBody>
          <a:bodyPr wrap="none" rtlCol="0">
            <a:spAutoFit/>
          </a:bodyPr>
          <a:lstStyle/>
          <a:p>
            <a:r>
              <a:rPr lang="en-US" dirty="0" smtClean="0"/>
              <a:t>Remove one neutron </a:t>
            </a:r>
          </a:p>
          <a:p>
            <a:r>
              <a:rPr lang="en-US" dirty="0" smtClean="0"/>
              <a:t>from parent &amp; daughter</a:t>
            </a:r>
            <a:endParaRPr lang="en-US" dirty="0"/>
          </a:p>
        </p:txBody>
      </p:sp>
      <p:sp>
        <p:nvSpPr>
          <p:cNvPr id="6" name="TextBox 5"/>
          <p:cNvSpPr txBox="1"/>
          <p:nvPr/>
        </p:nvSpPr>
        <p:spPr>
          <a:xfrm>
            <a:off x="730700" y="5505271"/>
            <a:ext cx="7727500" cy="120032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Point: </a:t>
            </a:r>
          </a:p>
          <a:p>
            <a:r>
              <a:rPr lang="en-US" dirty="0" smtClean="0"/>
              <a:t>Along N=Z, B(GT) is sensitive to some part of interaction and showing two peaks.</a:t>
            </a:r>
          </a:p>
          <a:p>
            <a:r>
              <a:rPr lang="en-US" dirty="0" smtClean="0"/>
              <a:t>Question: </a:t>
            </a:r>
          </a:p>
          <a:p>
            <a:r>
              <a:rPr lang="en-US" dirty="0" smtClean="0"/>
              <a:t>What picture can </a:t>
            </a:r>
            <a:r>
              <a:rPr lang="en-US" b="1" dirty="0" smtClean="0"/>
              <a:t>intuitively</a:t>
            </a:r>
            <a:r>
              <a:rPr lang="en-US" dirty="0" smtClean="0"/>
              <a:t> explain the origin of the two peaks?</a:t>
            </a:r>
          </a:p>
        </p:txBody>
      </p:sp>
      <p:sp>
        <p:nvSpPr>
          <p:cNvPr id="12" name="Curved Left Arrow 11"/>
          <p:cNvSpPr/>
          <p:nvPr/>
        </p:nvSpPr>
        <p:spPr>
          <a:xfrm>
            <a:off x="4953000" y="2702593"/>
            <a:ext cx="619771" cy="12954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4772670" y="1174539"/>
            <a:ext cx="4371330" cy="646331"/>
          </a:xfrm>
          <a:prstGeom prst="rect">
            <a:avLst/>
          </a:prstGeom>
          <a:noFill/>
        </p:spPr>
        <p:txBody>
          <a:bodyPr wrap="square" rtlCol="0">
            <a:spAutoFit/>
          </a:bodyPr>
          <a:lstStyle/>
          <a:p>
            <a:r>
              <a:rPr lang="en-US" dirty="0" smtClean="0"/>
              <a:t>Two prominent peaks exist</a:t>
            </a:r>
          </a:p>
          <a:p>
            <a:r>
              <a:rPr lang="en-US" dirty="0" smtClean="0"/>
              <a:t>Large difference between KB3G and GXPF1</a:t>
            </a:r>
            <a:endParaRPr lang="en-US" dirty="0"/>
          </a:p>
        </p:txBody>
      </p:sp>
      <p:sp>
        <p:nvSpPr>
          <p:cNvPr id="14" name="TextBox 13"/>
          <p:cNvSpPr txBox="1"/>
          <p:nvPr/>
        </p:nvSpPr>
        <p:spPr>
          <a:xfrm>
            <a:off x="4922127" y="4723262"/>
            <a:ext cx="4205126" cy="646331"/>
          </a:xfrm>
          <a:prstGeom prst="rect">
            <a:avLst/>
          </a:prstGeom>
          <a:noFill/>
        </p:spPr>
        <p:txBody>
          <a:bodyPr wrap="none" rtlCol="0">
            <a:spAutoFit/>
          </a:bodyPr>
          <a:lstStyle/>
          <a:p>
            <a:r>
              <a:rPr lang="en-US" dirty="0" smtClean="0"/>
              <a:t>Two peaks disappear </a:t>
            </a:r>
          </a:p>
          <a:p>
            <a:r>
              <a:rPr lang="en-US" dirty="0" smtClean="0"/>
              <a:t>Small difference between KB3G and GXPF1</a:t>
            </a:r>
            <a:endParaRPr lang="en-US" dirty="0"/>
          </a:p>
        </p:txBody>
      </p:sp>
    </p:spTree>
    <p:extLst>
      <p:ext uri="{BB962C8B-B14F-4D97-AF65-F5344CB8AC3E}">
        <p14:creationId xmlns:p14="http://schemas.microsoft.com/office/powerpoint/2010/main" val="2583245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848661"/>
            <a:ext cx="6525187" cy="5094939"/>
          </a:xfrm>
          <a:prstGeom prst="rect">
            <a:avLst/>
          </a:prstGeom>
        </p:spPr>
      </p:pic>
      <p:sp>
        <p:nvSpPr>
          <p:cNvPr id="2" name="Title 1"/>
          <p:cNvSpPr>
            <a:spLocks noGrp="1"/>
          </p:cNvSpPr>
          <p:nvPr>
            <p:ph type="title"/>
          </p:nvPr>
        </p:nvSpPr>
        <p:spPr/>
        <p:txBody>
          <a:bodyPr>
            <a:normAutofit fontScale="90000"/>
          </a:bodyPr>
          <a:lstStyle/>
          <a:p>
            <a:r>
              <a:rPr lang="en-US" dirty="0" smtClean="0"/>
              <a:t>A new picture of GT resonance</a:t>
            </a:r>
            <a:br>
              <a:rPr lang="en-US" dirty="0" smtClean="0"/>
            </a:br>
            <a:endParaRPr lang="en-US" dirty="0"/>
          </a:p>
        </p:txBody>
      </p:sp>
      <p:sp>
        <p:nvSpPr>
          <p:cNvPr id="5" name="Rectangle 4"/>
          <p:cNvSpPr/>
          <p:nvPr/>
        </p:nvSpPr>
        <p:spPr>
          <a:xfrm>
            <a:off x="3352800" y="838200"/>
            <a:ext cx="5715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3581400"/>
            <a:ext cx="3533724" cy="2862322"/>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r>
              <a:rPr lang="en-US" u="sng" dirty="0" smtClean="0"/>
              <a:t>Initial ground state</a:t>
            </a:r>
            <a:endParaRPr lang="en-US" dirty="0" smtClean="0"/>
          </a:p>
          <a:p>
            <a:r>
              <a:rPr lang="en-US" dirty="0" smtClean="0"/>
              <a:t>     Filled with </a:t>
            </a:r>
            <a:r>
              <a:rPr lang="en-US" dirty="0" err="1" smtClean="0"/>
              <a:t>pp</a:t>
            </a:r>
            <a:r>
              <a:rPr lang="en-US" dirty="0" smtClean="0"/>
              <a:t>/</a:t>
            </a:r>
            <a:r>
              <a:rPr lang="en-US" dirty="0" err="1" smtClean="0"/>
              <a:t>nn</a:t>
            </a:r>
            <a:r>
              <a:rPr lang="en-US" dirty="0"/>
              <a:t> </a:t>
            </a:r>
            <a:r>
              <a:rPr lang="en-US" dirty="0" smtClean="0"/>
              <a:t>(</a:t>
            </a:r>
            <a:r>
              <a:rPr lang="en-US" dirty="0" err="1" smtClean="0"/>
              <a:t>isovector</a:t>
            </a:r>
            <a:r>
              <a:rPr lang="en-US" dirty="0" smtClean="0"/>
              <a:t>) pair</a:t>
            </a:r>
            <a:endParaRPr lang="en-US" dirty="0">
              <a:sym typeface="Wingdings" pitchFamily="2" charset="2"/>
            </a:endParaRPr>
          </a:p>
          <a:p>
            <a:r>
              <a:rPr lang="en-US" u="sng" dirty="0" smtClean="0">
                <a:sym typeface="Wingdings" pitchFamily="2" charset="2"/>
              </a:rPr>
              <a:t>GT transition</a:t>
            </a:r>
            <a:r>
              <a:rPr lang="en-US" dirty="0" smtClean="0">
                <a:sym typeface="Wingdings" pitchFamily="2" charset="2"/>
              </a:rPr>
              <a:t> </a:t>
            </a:r>
          </a:p>
          <a:p>
            <a:r>
              <a:rPr lang="en-US" dirty="0" smtClean="0">
                <a:sym typeface="Wingdings" pitchFamily="2" charset="2"/>
              </a:rPr>
              <a:t>    breaking a pair </a:t>
            </a:r>
          </a:p>
          <a:p>
            <a:r>
              <a:rPr lang="en-US" u="sng" dirty="0">
                <a:sym typeface="Wingdings" pitchFamily="2" charset="2"/>
              </a:rPr>
              <a:t>F</a:t>
            </a:r>
            <a:r>
              <a:rPr lang="en-US" u="sng" dirty="0" smtClean="0">
                <a:sym typeface="Wingdings" pitchFamily="2" charset="2"/>
              </a:rPr>
              <a:t>inal state </a:t>
            </a:r>
          </a:p>
          <a:p>
            <a:pPr marL="285750" indent="-285750">
              <a:buFont typeface="Arial" pitchFamily="34" charset="0"/>
              <a:buChar char="•"/>
            </a:pPr>
            <a:r>
              <a:rPr lang="en-US" b="1" dirty="0" smtClean="0">
                <a:sym typeface="Wingdings" pitchFamily="2" charset="2"/>
              </a:rPr>
              <a:t>particle-hole</a:t>
            </a:r>
            <a:r>
              <a:rPr lang="en-US" dirty="0" smtClean="0">
                <a:sym typeface="Wingdings" pitchFamily="2" charset="2"/>
              </a:rPr>
              <a:t>: repulsive</a:t>
            </a:r>
          </a:p>
          <a:p>
            <a:r>
              <a:rPr lang="en-US" dirty="0">
                <a:sym typeface="Wingdings" pitchFamily="2" charset="2"/>
              </a:rPr>
              <a:t> </a:t>
            </a:r>
            <a:r>
              <a:rPr lang="en-US" dirty="0" smtClean="0">
                <a:sym typeface="Wingdings" pitchFamily="2" charset="2"/>
              </a:rPr>
              <a:t>     pushed up to higher energy </a:t>
            </a:r>
          </a:p>
          <a:p>
            <a:r>
              <a:rPr lang="en-US" dirty="0">
                <a:sym typeface="Wingdings" pitchFamily="2" charset="2"/>
              </a:rPr>
              <a:t> </a:t>
            </a:r>
            <a:r>
              <a:rPr lang="en-US" dirty="0" smtClean="0">
                <a:sym typeface="Wingdings" pitchFamily="2" charset="2"/>
              </a:rPr>
              <a:t>     (well studied in stable nuclei)</a:t>
            </a:r>
          </a:p>
          <a:p>
            <a:pPr marL="285750" indent="-285750">
              <a:buFont typeface="Arial" pitchFamily="34" charset="0"/>
              <a:buChar char="•"/>
            </a:pPr>
            <a:r>
              <a:rPr lang="en-US" b="1" dirty="0" smtClean="0">
                <a:sym typeface="Wingdings" pitchFamily="2" charset="2"/>
              </a:rPr>
              <a:t>particle-particle (</a:t>
            </a:r>
            <a:r>
              <a:rPr lang="en-US" b="1" dirty="0" err="1" smtClean="0">
                <a:sym typeface="Wingdings" pitchFamily="2" charset="2"/>
              </a:rPr>
              <a:t>pn</a:t>
            </a:r>
            <a:r>
              <a:rPr lang="en-US" b="1" dirty="0" smtClean="0">
                <a:sym typeface="Wingdings" pitchFamily="2" charset="2"/>
              </a:rPr>
              <a:t>)</a:t>
            </a:r>
            <a:r>
              <a:rPr lang="en-US" dirty="0" smtClean="0">
                <a:sym typeface="Wingdings" pitchFamily="2" charset="2"/>
              </a:rPr>
              <a:t>: attractive</a:t>
            </a:r>
          </a:p>
          <a:p>
            <a:r>
              <a:rPr lang="en-US" dirty="0">
                <a:sym typeface="Wingdings" pitchFamily="2" charset="2"/>
              </a:rPr>
              <a:t> </a:t>
            </a:r>
            <a:r>
              <a:rPr lang="en-US" dirty="0" smtClean="0">
                <a:sym typeface="Wingdings" pitchFamily="2" charset="2"/>
              </a:rPr>
              <a:t>     pushed down to lower energy</a:t>
            </a:r>
          </a:p>
        </p:txBody>
      </p:sp>
      <p:sp>
        <p:nvSpPr>
          <p:cNvPr id="8" name="TextBox 7"/>
          <p:cNvSpPr txBox="1"/>
          <p:nvPr/>
        </p:nvSpPr>
        <p:spPr>
          <a:xfrm>
            <a:off x="3962400" y="6108934"/>
            <a:ext cx="487680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The states in the lower peak is expected to form a T=0, S=1 pair (identical proton and neutron orbits)</a:t>
            </a:r>
            <a:endParaRPr lang="en-US" dirty="0"/>
          </a:p>
        </p:txBody>
      </p:sp>
    </p:spTree>
    <p:custDataLst>
      <p:tags r:id="rId1"/>
    </p:custDataLst>
    <p:extLst>
      <p:ext uri="{BB962C8B-B14F-4D97-AF65-F5344CB8AC3E}">
        <p14:creationId xmlns:p14="http://schemas.microsoft.com/office/powerpoint/2010/main" val="220600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err="1" smtClean="0"/>
              <a:t>pn</a:t>
            </a:r>
            <a:r>
              <a:rPr lang="en-US" dirty="0" smtClean="0"/>
              <a:t> (T=0) effect</a:t>
            </a:r>
            <a:r>
              <a:rPr lang="en-US" dirty="0"/>
              <a:t> </a:t>
            </a:r>
            <a:r>
              <a:rPr lang="en-US" dirty="0" smtClean="0"/>
              <a:t>along N=Z</a:t>
            </a:r>
            <a:br>
              <a:rPr lang="en-US" dirty="0" smtClean="0"/>
            </a:b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825" t="47475" r="2537" b="2829"/>
          <a:stretch/>
        </p:blipFill>
        <p:spPr>
          <a:xfrm>
            <a:off x="4800600" y="1488107"/>
            <a:ext cx="4267134" cy="2321893"/>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47633"/>
            <a:ext cx="4138889" cy="242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rotWithShape="1">
          <a:blip r:embed="rId5" cstate="print">
            <a:extLst>
              <a:ext uri="{28A0092B-C50C-407E-A947-70E740481C1C}">
                <a14:useLocalDpi xmlns:a14="http://schemas.microsoft.com/office/drawing/2010/main" val="0"/>
              </a:ext>
            </a:extLst>
          </a:blip>
          <a:srcRect l="29915" t="52361"/>
          <a:stretch/>
        </p:blipFill>
        <p:spPr>
          <a:xfrm>
            <a:off x="152400" y="1066800"/>
            <a:ext cx="4592782" cy="2376027"/>
          </a:xfrm>
          <a:prstGeom prst="rect">
            <a:avLst/>
          </a:prstGeom>
        </p:spPr>
      </p:pic>
      <p:sp>
        <p:nvSpPr>
          <p:cNvPr id="3" name="TextBox 2"/>
          <p:cNvSpPr txBox="1"/>
          <p:nvPr/>
        </p:nvSpPr>
        <p:spPr>
          <a:xfrm rot="16200000">
            <a:off x="-172221" y="5086172"/>
            <a:ext cx="1554528" cy="369332"/>
          </a:xfrm>
          <a:prstGeom prst="rect">
            <a:avLst/>
          </a:prstGeom>
          <a:solidFill>
            <a:schemeClr val="lt1"/>
          </a:solidFill>
        </p:spPr>
        <p:txBody>
          <a:bodyPr wrap="none" rtlCol="0">
            <a:spAutoFit/>
          </a:bodyPr>
          <a:lstStyle/>
          <a:p>
            <a:r>
              <a:rPr lang="en-US" dirty="0" smtClean="0"/>
              <a:t>B(GT1)/B(GT2)</a:t>
            </a:r>
            <a:endParaRPr lang="en-US" dirty="0"/>
          </a:p>
        </p:txBody>
      </p:sp>
      <p:sp>
        <p:nvSpPr>
          <p:cNvPr id="4" name="TextBox 3"/>
          <p:cNvSpPr txBox="1"/>
          <p:nvPr/>
        </p:nvSpPr>
        <p:spPr>
          <a:xfrm>
            <a:off x="1676400" y="6487917"/>
            <a:ext cx="2518638" cy="369332"/>
          </a:xfrm>
          <a:prstGeom prst="rect">
            <a:avLst/>
          </a:prstGeom>
          <a:solidFill>
            <a:schemeClr val="lt1"/>
          </a:solidFill>
        </p:spPr>
        <p:txBody>
          <a:bodyPr wrap="none" rtlCol="0">
            <a:spAutoFit/>
          </a:bodyPr>
          <a:lstStyle/>
          <a:p>
            <a:r>
              <a:rPr lang="en-US" dirty="0" smtClean="0"/>
              <a:t>Mass number (A=2N=2Z)</a:t>
            </a:r>
            <a:endParaRPr lang="en-US" dirty="0"/>
          </a:p>
        </p:txBody>
      </p:sp>
      <p:sp>
        <p:nvSpPr>
          <p:cNvPr id="6" name="TextBox 5"/>
          <p:cNvSpPr txBox="1"/>
          <p:nvPr/>
        </p:nvSpPr>
        <p:spPr>
          <a:xfrm>
            <a:off x="1011062" y="6216636"/>
            <a:ext cx="54534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baseline="30000" dirty="0" smtClean="0"/>
              <a:t>48</a:t>
            </a:r>
            <a:r>
              <a:rPr lang="en-US" dirty="0" smtClean="0"/>
              <a:t>Cr</a:t>
            </a:r>
            <a:endParaRPr lang="en-US" dirty="0"/>
          </a:p>
        </p:txBody>
      </p:sp>
      <p:sp>
        <p:nvSpPr>
          <p:cNvPr id="17" name="TextBox 16"/>
          <p:cNvSpPr txBox="1"/>
          <p:nvPr/>
        </p:nvSpPr>
        <p:spPr>
          <a:xfrm>
            <a:off x="3733800" y="6202781"/>
            <a:ext cx="603050"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baseline="30000" dirty="0" smtClean="0"/>
              <a:t>64</a:t>
            </a:r>
            <a:r>
              <a:rPr lang="en-US" dirty="0" smtClean="0"/>
              <a:t>Ge</a:t>
            </a:r>
            <a:endParaRPr lang="en-US" dirty="0"/>
          </a:p>
        </p:txBody>
      </p:sp>
      <p:sp>
        <p:nvSpPr>
          <p:cNvPr id="15" name="TextBox 14"/>
          <p:cNvSpPr txBox="1"/>
          <p:nvPr/>
        </p:nvSpPr>
        <p:spPr>
          <a:xfrm>
            <a:off x="2391980" y="6194062"/>
            <a:ext cx="54373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aseline="30000" dirty="0" smtClean="0"/>
              <a:t>56</a:t>
            </a:r>
            <a:r>
              <a:rPr lang="en-US" dirty="0" smtClean="0"/>
              <a:t>Ni</a:t>
            </a:r>
            <a:endParaRPr lang="en-US" dirty="0"/>
          </a:p>
        </p:txBody>
      </p:sp>
      <p:sp>
        <p:nvSpPr>
          <p:cNvPr id="18" name="TextBox 17"/>
          <p:cNvSpPr txBox="1"/>
          <p:nvPr/>
        </p:nvSpPr>
        <p:spPr>
          <a:xfrm>
            <a:off x="4604628" y="4258965"/>
            <a:ext cx="4541978" cy="2585323"/>
          </a:xfrm>
          <a:prstGeom prst="rect">
            <a:avLst/>
          </a:prstGeom>
          <a:noFill/>
        </p:spPr>
        <p:txBody>
          <a:bodyPr wrap="square" rtlCol="0">
            <a:spAutoFit/>
          </a:bodyPr>
          <a:lstStyle/>
          <a:p>
            <a:r>
              <a:rPr lang="en-US" b="1" baseline="30000" dirty="0" smtClean="0"/>
              <a:t>48</a:t>
            </a:r>
            <a:r>
              <a:rPr lang="en-US" b="1" dirty="0" smtClean="0"/>
              <a:t>Cr and </a:t>
            </a:r>
            <a:r>
              <a:rPr lang="en-US" b="1" baseline="30000" dirty="0" smtClean="0"/>
              <a:t>64</a:t>
            </a:r>
            <a:r>
              <a:rPr lang="en-US" b="1" dirty="0" smtClean="0"/>
              <a:t>Ge at RIKEN RIBF</a:t>
            </a:r>
          </a:p>
          <a:p>
            <a:r>
              <a:rPr lang="en-US" dirty="0" smtClean="0"/>
              <a:t>(4 neutrons and protons away from</a:t>
            </a:r>
            <a:r>
              <a:rPr lang="en-US" baseline="30000" dirty="0" smtClean="0"/>
              <a:t>56</a:t>
            </a:r>
            <a:r>
              <a:rPr lang="en-US" dirty="0" smtClean="0"/>
              <a:t>Ni)</a:t>
            </a:r>
            <a:r>
              <a:rPr lang="en-US" dirty="0">
                <a:sym typeface="Wingdings" pitchFamily="2" charset="2"/>
              </a:rPr>
              <a:t> </a:t>
            </a:r>
            <a:endParaRPr lang="en-US" dirty="0" smtClean="0">
              <a:sym typeface="Wingdings" pitchFamily="2" charset="2"/>
            </a:endParaRPr>
          </a:p>
          <a:p>
            <a:r>
              <a:rPr lang="en-US" dirty="0" smtClean="0">
                <a:sym typeface="Wingdings" pitchFamily="2" charset="2"/>
              </a:rPr>
              <a:t>for a wide (0-20 MeV) Ex region</a:t>
            </a:r>
          </a:p>
          <a:p>
            <a:r>
              <a:rPr lang="en-US" dirty="0" smtClean="0">
                <a:sym typeface="Wingdings" pitchFamily="2" charset="2"/>
              </a:rPr>
              <a:t></a:t>
            </a:r>
          </a:p>
          <a:p>
            <a:pPr marL="285750" indent="-285750">
              <a:buFont typeface="Arial" pitchFamily="34" charset="0"/>
              <a:buChar char="•"/>
            </a:pPr>
            <a:r>
              <a:rPr lang="en-US" b="1" dirty="0" smtClean="0">
                <a:sym typeface="Wingdings" pitchFamily="2" charset="2"/>
              </a:rPr>
              <a:t>Confirm the picture; </a:t>
            </a:r>
          </a:p>
          <a:p>
            <a:r>
              <a:rPr lang="en-US" b="1" dirty="0">
                <a:sym typeface="Wingdings" pitchFamily="2" charset="2"/>
              </a:rPr>
              <a:t> </a:t>
            </a:r>
            <a:r>
              <a:rPr lang="en-US" b="1" dirty="0" smtClean="0">
                <a:sym typeface="Wingdings" pitchFamily="2" charset="2"/>
              </a:rPr>
              <a:t>    </a:t>
            </a:r>
            <a:r>
              <a:rPr lang="en-US" dirty="0" smtClean="0">
                <a:sym typeface="Wingdings" pitchFamily="2" charset="2"/>
              </a:rPr>
              <a:t>(</a:t>
            </a:r>
            <a:r>
              <a:rPr lang="en-US" dirty="0" err="1" smtClean="0">
                <a:sym typeface="Wingdings" pitchFamily="2" charset="2"/>
              </a:rPr>
              <a:t>nn</a:t>
            </a:r>
            <a:r>
              <a:rPr lang="en-US" dirty="0" smtClean="0">
                <a:sym typeface="Wingdings" pitchFamily="2" charset="2"/>
              </a:rPr>
              <a:t>  </a:t>
            </a:r>
            <a:r>
              <a:rPr lang="en-US" dirty="0" err="1" smtClean="0">
                <a:sym typeface="Wingdings" pitchFamily="2" charset="2"/>
              </a:rPr>
              <a:t>pn</a:t>
            </a:r>
            <a:r>
              <a:rPr lang="en-US" dirty="0" smtClean="0">
                <a:sym typeface="Wingdings" pitchFamily="2" charset="2"/>
              </a:rPr>
              <a:t> vibration )</a:t>
            </a:r>
          </a:p>
          <a:p>
            <a:pPr marL="285750" indent="-285750">
              <a:buFont typeface="Arial" pitchFamily="34" charset="0"/>
              <a:buChar char="•"/>
            </a:pPr>
            <a:r>
              <a:rPr lang="en-US" b="1" dirty="0" smtClean="0">
                <a:sym typeface="Wingdings" pitchFamily="2" charset="2"/>
              </a:rPr>
              <a:t>Determine the strength of  the </a:t>
            </a:r>
            <a:r>
              <a:rPr lang="en-US" b="1" dirty="0" err="1" smtClean="0">
                <a:sym typeface="Wingdings" pitchFamily="2" charset="2"/>
              </a:rPr>
              <a:t>pn</a:t>
            </a:r>
            <a:r>
              <a:rPr lang="en-US" b="1" dirty="0" smtClean="0">
                <a:sym typeface="Wingdings" pitchFamily="2" charset="2"/>
              </a:rPr>
              <a:t> pairing </a:t>
            </a:r>
          </a:p>
          <a:p>
            <a:pPr marL="285750" indent="-285750">
              <a:buFont typeface="Wingdings" pitchFamily="2" charset="2"/>
              <a:buChar char="à"/>
            </a:pPr>
            <a:endParaRPr lang="en-US" b="1" dirty="0" smtClean="0"/>
          </a:p>
          <a:p>
            <a:endParaRPr lang="en-US" b="1" dirty="0"/>
          </a:p>
        </p:txBody>
      </p:sp>
      <p:sp>
        <p:nvSpPr>
          <p:cNvPr id="21" name="TextBox 20"/>
          <p:cNvSpPr txBox="1"/>
          <p:nvPr/>
        </p:nvSpPr>
        <p:spPr>
          <a:xfrm>
            <a:off x="1600200" y="5238234"/>
            <a:ext cx="2245038" cy="369332"/>
          </a:xfrm>
          <a:prstGeom prst="rect">
            <a:avLst/>
          </a:prstGeom>
          <a:solidFill>
            <a:srgbClr val="92D050">
              <a:alpha val="26000"/>
            </a:srgbClr>
          </a:solidFill>
        </p:spPr>
        <p:txBody>
          <a:bodyPr wrap="none" rtlCol="0">
            <a:spAutoFit/>
          </a:bodyPr>
          <a:lstStyle/>
          <a:p>
            <a:r>
              <a:rPr lang="en-US" b="1" dirty="0" smtClean="0"/>
              <a:t>Different </a:t>
            </a:r>
            <a:r>
              <a:rPr lang="en-US" b="1" dirty="0" err="1" smtClean="0"/>
              <a:t>pn</a:t>
            </a:r>
            <a:r>
              <a:rPr lang="en-US" b="1" dirty="0" smtClean="0"/>
              <a:t> strength </a:t>
            </a:r>
            <a:endParaRPr lang="en-US" b="1" dirty="0"/>
          </a:p>
        </p:txBody>
      </p:sp>
      <p:sp>
        <p:nvSpPr>
          <p:cNvPr id="22" name="TextBox 21"/>
          <p:cNvSpPr txBox="1"/>
          <p:nvPr/>
        </p:nvSpPr>
        <p:spPr>
          <a:xfrm>
            <a:off x="4143293" y="725269"/>
            <a:ext cx="4931415" cy="646331"/>
          </a:xfrm>
          <a:prstGeom prst="rect">
            <a:avLst/>
          </a:prstGeom>
          <a:noFill/>
        </p:spPr>
        <p:txBody>
          <a:bodyPr wrap="none" rtlCol="0">
            <a:spAutoFit/>
          </a:bodyPr>
          <a:lstStyle/>
          <a:p>
            <a:r>
              <a:rPr lang="en-US" dirty="0" smtClean="0"/>
              <a:t>Bai, Sagawa, et al., </a:t>
            </a:r>
          </a:p>
          <a:p>
            <a:r>
              <a:rPr lang="en-US" dirty="0" smtClean="0"/>
              <a:t>C</a:t>
            </a:r>
            <a:r>
              <a:rPr lang="en-US" dirty="0"/>
              <a:t>. L. Bai, H. Sagawa, et al., Phys. </a:t>
            </a:r>
            <a:r>
              <a:rPr lang="en-US" dirty="0" err="1"/>
              <a:t>Lett</a:t>
            </a:r>
            <a:r>
              <a:rPr lang="en-US" dirty="0"/>
              <a:t>. B </a:t>
            </a:r>
            <a:r>
              <a:rPr lang="en-US" dirty="0" smtClean="0"/>
              <a:t>719 (2013).</a:t>
            </a:r>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488108"/>
            <a:ext cx="4164458" cy="198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24600" y="3612634"/>
            <a:ext cx="1938351" cy="369332"/>
          </a:xfrm>
          <a:prstGeom prst="rect">
            <a:avLst/>
          </a:prstGeom>
          <a:solidFill>
            <a:schemeClr val="bg1"/>
          </a:solidFill>
        </p:spPr>
        <p:txBody>
          <a:bodyPr wrap="none" rtlCol="0">
            <a:spAutoFit/>
          </a:bodyPr>
          <a:lstStyle/>
          <a:p>
            <a:r>
              <a:rPr lang="en-US" dirty="0" smtClean="0"/>
              <a:t>Ex(MeV, from </a:t>
            </a:r>
            <a:r>
              <a:rPr lang="en-US" baseline="30000" dirty="0" smtClean="0"/>
              <a:t>56</a:t>
            </a:r>
            <a:r>
              <a:rPr lang="en-US" dirty="0" smtClean="0"/>
              <a:t>Ni)</a:t>
            </a:r>
            <a:endParaRPr lang="en-US" dirty="0"/>
          </a:p>
        </p:txBody>
      </p:sp>
      <p:sp>
        <p:nvSpPr>
          <p:cNvPr id="10" name="TextBox 9"/>
          <p:cNvSpPr txBox="1"/>
          <p:nvPr/>
        </p:nvSpPr>
        <p:spPr>
          <a:xfrm>
            <a:off x="6324600" y="1567934"/>
            <a:ext cx="699872" cy="369332"/>
          </a:xfrm>
          <a:prstGeom prst="rect">
            <a:avLst/>
          </a:prstGeom>
          <a:noFill/>
        </p:spPr>
        <p:txBody>
          <a:bodyPr wrap="none" rtlCol="0">
            <a:spAutoFit/>
          </a:bodyPr>
          <a:lstStyle/>
          <a:p>
            <a:r>
              <a:rPr lang="en-US" dirty="0" smtClean="0"/>
              <a:t>QRPA</a:t>
            </a:r>
            <a:endParaRPr lang="en-US" dirty="0"/>
          </a:p>
        </p:txBody>
      </p:sp>
      <p:sp>
        <p:nvSpPr>
          <p:cNvPr id="9" name="Left-Right Arrow 8"/>
          <p:cNvSpPr/>
          <p:nvPr/>
        </p:nvSpPr>
        <p:spPr>
          <a:xfrm>
            <a:off x="605043" y="4114800"/>
            <a:ext cx="3890757" cy="37877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81000" y="3612634"/>
            <a:ext cx="1950662" cy="646331"/>
          </a:xfrm>
          <a:prstGeom prst="rect">
            <a:avLst/>
          </a:prstGeom>
          <a:noFill/>
        </p:spPr>
        <p:txBody>
          <a:bodyPr wrap="none" rtlCol="0">
            <a:spAutoFit/>
          </a:bodyPr>
          <a:lstStyle/>
          <a:p>
            <a:r>
              <a:rPr lang="en-US" dirty="0" smtClean="0"/>
              <a:t>Particle-particle </a:t>
            </a:r>
          </a:p>
          <a:p>
            <a:r>
              <a:rPr lang="en-US" dirty="0" smtClean="0"/>
              <a:t>(</a:t>
            </a:r>
            <a:r>
              <a:rPr lang="en-US" dirty="0" err="1" smtClean="0"/>
              <a:t>pn</a:t>
            </a:r>
            <a:r>
              <a:rPr lang="en-US" dirty="0" smtClean="0"/>
              <a:t> pair) dominant</a:t>
            </a:r>
            <a:endParaRPr lang="en-US" dirty="0"/>
          </a:p>
        </p:txBody>
      </p:sp>
      <p:sp>
        <p:nvSpPr>
          <p:cNvPr id="23" name="TextBox 22"/>
          <p:cNvSpPr txBox="1"/>
          <p:nvPr/>
        </p:nvSpPr>
        <p:spPr>
          <a:xfrm>
            <a:off x="2935719" y="3581400"/>
            <a:ext cx="1367554" cy="646331"/>
          </a:xfrm>
          <a:prstGeom prst="rect">
            <a:avLst/>
          </a:prstGeom>
          <a:noFill/>
        </p:spPr>
        <p:txBody>
          <a:bodyPr wrap="none" rtlCol="0">
            <a:spAutoFit/>
          </a:bodyPr>
          <a:lstStyle/>
          <a:p>
            <a:r>
              <a:rPr lang="en-US" dirty="0" smtClean="0"/>
              <a:t>Particle-hole</a:t>
            </a:r>
          </a:p>
          <a:p>
            <a:r>
              <a:rPr lang="en-US" dirty="0" smtClean="0"/>
              <a:t>dominant</a:t>
            </a:r>
            <a:endParaRPr lang="en-US" dirty="0"/>
          </a:p>
        </p:txBody>
      </p:sp>
      <p:sp>
        <p:nvSpPr>
          <p:cNvPr id="7" name="TextBox 6"/>
          <p:cNvSpPr txBox="1"/>
          <p:nvPr/>
        </p:nvSpPr>
        <p:spPr>
          <a:xfrm>
            <a:off x="929576" y="2294414"/>
            <a:ext cx="696024" cy="369332"/>
          </a:xfrm>
          <a:prstGeom prst="rect">
            <a:avLst/>
          </a:prstGeom>
          <a:noFill/>
        </p:spPr>
        <p:txBody>
          <a:bodyPr wrap="none" rtlCol="0">
            <a:spAutoFit/>
          </a:bodyPr>
          <a:lstStyle/>
          <a:p>
            <a:r>
              <a:rPr lang="en-US" smtClean="0"/>
              <a:t>SU(4)</a:t>
            </a:r>
            <a:endParaRPr lang="en-US" dirty="0" smtClean="0"/>
          </a:p>
        </p:txBody>
      </p:sp>
    </p:spTree>
    <p:extLst>
      <p:ext uri="{BB962C8B-B14F-4D97-AF65-F5344CB8AC3E}">
        <p14:creationId xmlns:p14="http://schemas.microsoft.com/office/powerpoint/2010/main" val="6101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Take-home messages </a:t>
            </a:r>
            <a:endParaRPr lang="en-US" dirty="0"/>
          </a:p>
        </p:txBody>
      </p:sp>
      <p:sp>
        <p:nvSpPr>
          <p:cNvPr id="3" name="Content Placeholder 2"/>
          <p:cNvSpPr>
            <a:spLocks noGrp="1"/>
          </p:cNvSpPr>
          <p:nvPr>
            <p:ph idx="1"/>
          </p:nvPr>
        </p:nvSpPr>
        <p:spPr>
          <a:xfrm>
            <a:off x="457200" y="1722437"/>
            <a:ext cx="8229600" cy="4525963"/>
          </a:xfrm>
        </p:spPr>
        <p:txBody>
          <a:bodyPr/>
          <a:lstStyle/>
          <a:p>
            <a:pPr marL="0" indent="0">
              <a:buNone/>
            </a:pPr>
            <a:r>
              <a:rPr lang="en-US" dirty="0" smtClean="0"/>
              <a:t>From a </a:t>
            </a:r>
            <a:r>
              <a:rPr lang="en-US" dirty="0"/>
              <a:t>key nucleus (</a:t>
            </a:r>
            <a:r>
              <a:rPr lang="en-US" baseline="30000" dirty="0"/>
              <a:t>56</a:t>
            </a:r>
            <a:r>
              <a:rPr lang="en-US" dirty="0"/>
              <a:t>Ni</a:t>
            </a:r>
            <a:r>
              <a:rPr lang="en-US" dirty="0" smtClean="0"/>
              <a:t>), </a:t>
            </a:r>
            <a:r>
              <a:rPr lang="en-US" dirty="0"/>
              <a:t>we learned a lot that was not so easy to extract from a wide range of </a:t>
            </a:r>
            <a:r>
              <a:rPr lang="en-US" dirty="0" smtClean="0"/>
              <a:t>experiments</a:t>
            </a:r>
          </a:p>
        </p:txBody>
      </p:sp>
      <p:sp>
        <p:nvSpPr>
          <p:cNvPr id="4" name="テキスト ボックス 3"/>
          <p:cNvSpPr txBox="1"/>
          <p:nvPr/>
        </p:nvSpPr>
        <p:spPr>
          <a:xfrm>
            <a:off x="457200" y="3886200"/>
            <a:ext cx="8200322" cy="107721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dirty="0" smtClean="0">
                <a:sym typeface="Wingdings" panose="05000000000000000000" pitchFamily="2" charset="2"/>
              </a:rPr>
              <a:t>P</a:t>
            </a:r>
            <a:r>
              <a:rPr lang="en-US" sz="3200" dirty="0" smtClean="0"/>
              <a:t>inning down key parameters of nuclear models</a:t>
            </a:r>
          </a:p>
          <a:p>
            <a:r>
              <a:rPr lang="en-US" sz="3200" dirty="0" smtClean="0"/>
              <a:t>Spin isospin collectivity hidden in stable nuclei </a:t>
            </a:r>
            <a:endParaRPr lang="en-US" sz="3200" dirty="0"/>
          </a:p>
        </p:txBody>
      </p:sp>
    </p:spTree>
    <p:extLst>
      <p:ext uri="{BB962C8B-B14F-4D97-AF65-F5344CB8AC3E}">
        <p14:creationId xmlns:p14="http://schemas.microsoft.com/office/powerpoint/2010/main" val="114476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p:nvPr/>
        </p:nvCxnSpPr>
        <p:spPr>
          <a:xfrm rot="5400000" flipH="1" flipV="1">
            <a:off x="5524500" y="3525977"/>
            <a:ext cx="12954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descr="pn.png"/>
          <p:cNvPicPr>
            <a:picLocks noChangeAspect="1"/>
          </p:cNvPicPr>
          <p:nvPr/>
        </p:nvPicPr>
        <p:blipFill rotWithShape="1">
          <a:blip r:embed="rId4" cstate="print"/>
          <a:srcRect l="8466" t="37453" r="15724" b="41304"/>
          <a:stretch/>
        </p:blipFill>
        <p:spPr>
          <a:xfrm>
            <a:off x="214394" y="3849551"/>
            <a:ext cx="4510006" cy="1029494"/>
          </a:xfrm>
          <a:prstGeom prst="rect">
            <a:avLst/>
          </a:prstGeom>
        </p:spPr>
      </p:pic>
      <p:sp>
        <p:nvSpPr>
          <p:cNvPr id="2" name="Title 1"/>
          <p:cNvSpPr>
            <a:spLocks noGrp="1"/>
          </p:cNvSpPr>
          <p:nvPr>
            <p:ph type="title"/>
          </p:nvPr>
        </p:nvSpPr>
        <p:spPr>
          <a:xfrm>
            <a:off x="0" y="-76200"/>
            <a:ext cx="9144000" cy="1143000"/>
          </a:xfrm>
        </p:spPr>
        <p:txBody>
          <a:bodyPr>
            <a:noAutofit/>
          </a:bodyPr>
          <a:lstStyle/>
          <a:p>
            <a:r>
              <a:rPr lang="en-US" sz="2800" dirty="0" smtClean="0"/>
              <a:t>Charge-Exchange (CE) reactions: </a:t>
            </a:r>
            <a:br>
              <a:rPr lang="en-US" sz="2800" dirty="0" smtClean="0"/>
            </a:br>
            <a:r>
              <a:rPr lang="en-US" sz="2800" dirty="0" smtClean="0"/>
              <a:t>a tool for studying Gamow-Teller strengths</a:t>
            </a:r>
            <a:endParaRPr lang="en-US" sz="2800" dirty="0"/>
          </a:p>
        </p:txBody>
      </p:sp>
      <p:sp>
        <p:nvSpPr>
          <p:cNvPr id="12" name="TextBox 11"/>
          <p:cNvSpPr txBox="1"/>
          <p:nvPr/>
        </p:nvSpPr>
        <p:spPr>
          <a:xfrm>
            <a:off x="381000" y="5921514"/>
            <a:ext cx="8458200" cy="1015663"/>
          </a:xfrm>
          <a:prstGeom prst="rect">
            <a:avLst/>
          </a:prstGeom>
          <a:noFill/>
        </p:spPr>
        <p:txBody>
          <a:bodyPr wrap="square" rtlCol="0">
            <a:spAutoFit/>
          </a:bodyPr>
          <a:lstStyle/>
          <a:p>
            <a:r>
              <a:rPr lang="en-US" sz="2000" b="1" dirty="0" smtClean="0">
                <a:solidFill>
                  <a:srgbClr val="FF0000"/>
                </a:solidFill>
                <a:sym typeface="Wingdings" pitchFamily="2" charset="2"/>
              </a:rPr>
              <a:t>Very powerful probe</a:t>
            </a:r>
          </a:p>
          <a:p>
            <a:pPr marL="342900" indent="-342900">
              <a:buFont typeface="Wingdings" pitchFamily="2" charset="2"/>
              <a:buChar char="à"/>
            </a:pPr>
            <a:r>
              <a:rPr lang="en-US" sz="2000" b="1" dirty="0" smtClean="0">
                <a:solidFill>
                  <a:srgbClr val="FF0000"/>
                </a:solidFill>
                <a:sym typeface="Wingdings" pitchFamily="2" charset="2"/>
              </a:rPr>
              <a:t>Many successful studies on stable nuclei</a:t>
            </a:r>
            <a:endParaRPr lang="en-US" sz="2000" b="1" dirty="0" smtClean="0">
              <a:solidFill>
                <a:srgbClr val="FF0000"/>
              </a:solidFill>
            </a:endParaRPr>
          </a:p>
          <a:p>
            <a:endParaRPr lang="en-US" sz="2000" dirty="0" smtClean="0"/>
          </a:p>
        </p:txBody>
      </p:sp>
      <mc:AlternateContent xmlns:mc="http://schemas.openxmlformats.org/markup-compatibility/2006" xmlns:a14="http://schemas.microsoft.com/office/drawing/2010/main">
        <mc:Choice Requires="a14">
          <p:sp>
            <p:nvSpPr>
              <p:cNvPr id="14" name="TextBox 13"/>
              <p:cNvSpPr txBox="1"/>
              <p:nvPr/>
            </p:nvSpPr>
            <p:spPr>
              <a:xfrm>
                <a:off x="287138" y="1571785"/>
                <a:ext cx="3844386" cy="2316660"/>
              </a:xfrm>
              <a:prstGeom prst="rect">
                <a:avLst/>
              </a:prstGeom>
              <a:noFill/>
            </p:spPr>
            <p:txBody>
              <a:bodyPr wrap="none" rtlCol="0">
                <a:spAutoFit/>
              </a:bodyPr>
              <a:lstStyle/>
              <a:p>
                <a:r>
                  <a:rPr lang="en-US" sz="2400" b="1" dirty="0" smtClean="0"/>
                  <a:t>Gamow-Teller transition </a:t>
                </a:r>
              </a:p>
              <a:p>
                <a:r>
                  <a:rPr lang="en-US" sz="2400" dirty="0" smtClean="0">
                    <a:sym typeface="Symbol"/>
                  </a:rPr>
                  <a:t>	</a:t>
                </a:r>
                <a:r>
                  <a:rPr lang="en-US" sz="2400" dirty="0">
                    <a:sym typeface="Symbol"/>
                  </a:rPr>
                  <a:t>T=1, </a:t>
                </a:r>
                <a:r>
                  <a:rPr lang="en-US" sz="2400" dirty="0" smtClean="0">
                    <a:sym typeface="Symbol"/>
                  </a:rPr>
                  <a:t>S=1,L=0</a:t>
                </a:r>
              </a:p>
              <a:p>
                <a:r>
                  <a:rPr lang="en-US" sz="2400" b="1" dirty="0" smtClean="0">
                    <a:sym typeface="Symbol"/>
                  </a:rPr>
                  <a:t>	</a:t>
                </a:r>
                <a:r>
                  <a:rPr lang="en-US" sz="2400" dirty="0" smtClean="0">
                    <a:sym typeface="Symbol"/>
                  </a:rPr>
                  <a:t>induced by</a:t>
                </a:r>
                <a:r>
                  <a:rPr lang="en-US" sz="2400" b="1" dirty="0" smtClean="0">
                    <a:sym typeface="Symbol"/>
                  </a:rPr>
                  <a:t> </a:t>
                </a:r>
                <a14:m>
                  <m:oMath xmlns:m="http://schemas.openxmlformats.org/officeDocument/2006/math">
                    <m:acc>
                      <m:accPr>
                        <m:chr m:val="⃑"/>
                        <m:ctrlPr>
                          <a:rPr lang="en-US" sz="2400" b="1" i="1" smtClean="0">
                            <a:latin typeface="Cambria Math" panose="02040503050406030204" pitchFamily="18" charset="0"/>
                            <a:ea typeface="Cambria Math"/>
                            <a:sym typeface="Symbol"/>
                          </a:rPr>
                        </m:ctrlPr>
                      </m:accPr>
                      <m:e>
                        <m:r>
                          <a:rPr lang="en-US" sz="2400" b="1" i="1" smtClean="0">
                            <a:latin typeface="Cambria Math"/>
                            <a:ea typeface="Cambria Math"/>
                            <a:sym typeface="Symbol"/>
                          </a:rPr>
                          <m:t>𝝈</m:t>
                        </m:r>
                      </m:e>
                    </m:acc>
                  </m:oMath>
                </a14:m>
                <a:r>
                  <a:rPr lang="en-US" sz="2400" b="1" dirty="0" smtClean="0">
                    <a:sym typeface="Symbol"/>
                  </a:rPr>
                  <a:t> </a:t>
                </a:r>
                <a14:m>
                  <m:oMath xmlns:m="http://schemas.openxmlformats.org/officeDocument/2006/math">
                    <m:sSub>
                      <m:sSubPr>
                        <m:ctrlPr>
                          <a:rPr lang="en-US" sz="2400" b="1" i="1" dirty="0" smtClean="0">
                            <a:latin typeface="Cambria Math" panose="02040503050406030204" pitchFamily="18" charset="0"/>
                            <a:sym typeface="Symbol"/>
                          </a:rPr>
                        </m:ctrlPr>
                      </m:sSubPr>
                      <m:e>
                        <m:r>
                          <a:rPr lang="en-US" sz="2400" b="1" i="1" dirty="0" smtClean="0">
                            <a:latin typeface="Cambria Math"/>
                            <a:sym typeface="Symbol"/>
                          </a:rPr>
                          <m:t>𝒕</m:t>
                        </m:r>
                      </m:e>
                      <m:sub>
                        <m:r>
                          <a:rPr lang="en-US" sz="2400" b="1" i="1" dirty="0" smtClean="0">
                            <a:latin typeface="Cambria Math"/>
                            <a:ea typeface="Cambria Math"/>
                            <a:sym typeface="Symbol"/>
                          </a:rPr>
                          <m:t>±</m:t>
                        </m:r>
                      </m:sub>
                    </m:sSub>
                  </m:oMath>
                </a14:m>
                <a:endParaRPr lang="en-US" sz="2400" b="1" dirty="0" smtClean="0"/>
              </a:p>
              <a:p>
                <a:r>
                  <a:rPr lang="en-US" sz="2400" b="1" dirty="0" smtClean="0"/>
                  <a:t>	</a:t>
                </a:r>
                <a:r>
                  <a:rPr lang="en-US" sz="2400" dirty="0" smtClean="0"/>
                  <a:t>strength :</a:t>
                </a:r>
                <a:r>
                  <a:rPr lang="en-US" sz="2400" b="1" dirty="0" smtClean="0"/>
                  <a:t> B(GT)</a:t>
                </a:r>
              </a:p>
              <a:p>
                <a:r>
                  <a:rPr lang="en-US" sz="2400" b="1" dirty="0">
                    <a:sym typeface="Wingdings" pitchFamily="2" charset="2"/>
                  </a:rPr>
                  <a:t>	</a:t>
                </a:r>
                <a:r>
                  <a:rPr lang="en-US" sz="2400" b="1" dirty="0" smtClean="0">
                    <a:sym typeface="Wingdings" pitchFamily="2" charset="2"/>
                  </a:rPr>
                  <a:t> </a:t>
                </a:r>
                <a:r>
                  <a:rPr lang="en-US" sz="2400" dirty="0" smtClean="0">
                    <a:sym typeface="Wingdings" pitchFamily="2" charset="2"/>
                  </a:rPr>
                  <a:t>allowed </a:t>
                </a:r>
                <a:r>
                  <a:rPr lang="el-GR" sz="2400" dirty="0" smtClean="0"/>
                  <a:t>β</a:t>
                </a:r>
                <a:r>
                  <a:rPr lang="en-US" sz="2400" dirty="0" smtClean="0"/>
                  <a:t>-decay </a:t>
                </a:r>
              </a:p>
              <a:p>
                <a:r>
                  <a:rPr lang="en-US" sz="2400" b="1" dirty="0" smtClean="0"/>
                  <a:t>CE reactions at 100-300 MeV</a:t>
                </a:r>
              </a:p>
            </p:txBody>
          </p:sp>
        </mc:Choice>
        <mc:Fallback xmlns="">
          <p:sp>
            <p:nvSpPr>
              <p:cNvPr id="14" name="TextBox 13"/>
              <p:cNvSpPr txBox="1">
                <a:spLocks noRot="1" noChangeAspect="1" noMove="1" noResize="1" noEditPoints="1" noAdjustHandles="1" noChangeArrowheads="1" noChangeShapeType="1" noTextEdit="1"/>
              </p:cNvSpPr>
              <p:nvPr/>
            </p:nvSpPr>
            <p:spPr>
              <a:xfrm>
                <a:off x="287138" y="1571785"/>
                <a:ext cx="3844386" cy="2316660"/>
              </a:xfrm>
              <a:prstGeom prst="rect">
                <a:avLst/>
              </a:prstGeom>
              <a:blipFill rotWithShape="0">
                <a:blip r:embed="rId5"/>
                <a:stretch>
                  <a:fillRect l="-2377" t="-2105" r="-1585" b="-5000"/>
                </a:stretch>
              </a:blipFill>
            </p:spPr>
            <p:txBody>
              <a:bodyPr/>
              <a:lstStyle/>
              <a:p>
                <a:r>
                  <a:rPr lang="en-US">
                    <a:noFill/>
                  </a:rPr>
                  <a:t> </a:t>
                </a:r>
              </a:p>
            </p:txBody>
          </p:sp>
        </mc:Fallback>
      </mc:AlternateContent>
      <p:cxnSp>
        <p:nvCxnSpPr>
          <p:cNvPr id="9" name="Straight Connector 8"/>
          <p:cNvCxnSpPr/>
          <p:nvPr/>
        </p:nvCxnSpPr>
        <p:spPr>
          <a:xfrm>
            <a:off x="5410200" y="4478477"/>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77000" y="3792677"/>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3335477"/>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77000" y="3183077"/>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77000" y="2954477"/>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77000" y="2421077"/>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77000" y="2268677"/>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6211094" y="3221177"/>
            <a:ext cx="2514600" cy="158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019800" y="4021277"/>
            <a:ext cx="685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24600" y="4109145"/>
            <a:ext cx="1048685" cy="369332"/>
          </a:xfrm>
          <a:prstGeom prst="rect">
            <a:avLst/>
          </a:prstGeom>
          <a:noFill/>
        </p:spPr>
        <p:txBody>
          <a:bodyPr wrap="none" rtlCol="0">
            <a:spAutoFit/>
          </a:bodyPr>
          <a:lstStyle/>
          <a:p>
            <a:r>
              <a:rPr lang="el-GR" b="1" dirty="0" smtClean="0">
                <a:solidFill>
                  <a:srgbClr val="FF0000"/>
                </a:solidFill>
              </a:rPr>
              <a:t>β</a:t>
            </a:r>
            <a:r>
              <a:rPr lang="en-US" b="1" dirty="0" smtClean="0">
                <a:solidFill>
                  <a:srgbClr val="FF0000"/>
                </a:solidFill>
              </a:rPr>
              <a:t>-decay</a:t>
            </a:r>
            <a:endParaRPr lang="en-US" b="1" dirty="0">
              <a:solidFill>
                <a:srgbClr val="FF0000"/>
              </a:solidFill>
            </a:endParaRPr>
          </a:p>
        </p:txBody>
      </p:sp>
      <p:cxnSp>
        <p:nvCxnSpPr>
          <p:cNvPr id="26" name="Straight Arrow Connector 25"/>
          <p:cNvCxnSpPr/>
          <p:nvPr/>
        </p:nvCxnSpPr>
        <p:spPr>
          <a:xfrm rot="5400000" flipH="1" flipV="1">
            <a:off x="5829300" y="3830777"/>
            <a:ext cx="6858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5600700" y="3602177"/>
            <a:ext cx="11430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5410200" y="3411677"/>
            <a:ext cx="15240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5143500" y="3144977"/>
            <a:ext cx="20574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5067300" y="3068777"/>
            <a:ext cx="22098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30064" y="3183077"/>
            <a:ext cx="542136" cy="400110"/>
          </a:xfrm>
          <a:prstGeom prst="rect">
            <a:avLst/>
          </a:prstGeom>
          <a:noFill/>
        </p:spPr>
        <p:txBody>
          <a:bodyPr wrap="none" rtlCol="0">
            <a:spAutoFit/>
          </a:bodyPr>
          <a:lstStyle/>
          <a:p>
            <a:r>
              <a:rPr lang="en-US" sz="2000" b="1" dirty="0" smtClean="0">
                <a:solidFill>
                  <a:srgbClr val="0000FF"/>
                </a:solidFill>
              </a:rPr>
              <a:t>CE</a:t>
            </a:r>
            <a:endParaRPr lang="en-US" sz="2000" b="1" dirty="0">
              <a:solidFill>
                <a:srgbClr val="0000FF"/>
              </a:solidFill>
            </a:endParaRPr>
          </a:p>
        </p:txBody>
      </p:sp>
      <p:sp>
        <p:nvSpPr>
          <p:cNvPr id="39" name="TextBox 38"/>
          <p:cNvSpPr txBox="1"/>
          <p:nvPr/>
        </p:nvSpPr>
        <p:spPr>
          <a:xfrm>
            <a:off x="5638800" y="4554677"/>
            <a:ext cx="543739" cy="369332"/>
          </a:xfrm>
          <a:prstGeom prst="rect">
            <a:avLst/>
          </a:prstGeom>
          <a:noFill/>
        </p:spPr>
        <p:txBody>
          <a:bodyPr wrap="none" rtlCol="0">
            <a:spAutoFit/>
          </a:bodyPr>
          <a:lstStyle/>
          <a:p>
            <a:r>
              <a:rPr lang="en-US" dirty="0" smtClean="0"/>
              <a:t>A,Z</a:t>
            </a:r>
            <a:endParaRPr lang="en-US" dirty="0"/>
          </a:p>
        </p:txBody>
      </p:sp>
      <p:sp>
        <p:nvSpPr>
          <p:cNvPr id="40" name="TextBox 39"/>
          <p:cNvSpPr txBox="1"/>
          <p:nvPr/>
        </p:nvSpPr>
        <p:spPr>
          <a:xfrm>
            <a:off x="6516583" y="4554677"/>
            <a:ext cx="798617" cy="369332"/>
          </a:xfrm>
          <a:prstGeom prst="rect">
            <a:avLst/>
          </a:prstGeom>
          <a:noFill/>
        </p:spPr>
        <p:txBody>
          <a:bodyPr wrap="none" rtlCol="0">
            <a:spAutoFit/>
          </a:bodyPr>
          <a:lstStyle/>
          <a:p>
            <a:r>
              <a:rPr lang="en-US" dirty="0" smtClean="0"/>
              <a:t>A,Z±1</a:t>
            </a:r>
            <a:endParaRPr lang="en-US" dirty="0"/>
          </a:p>
        </p:txBody>
      </p:sp>
      <p:sp>
        <p:nvSpPr>
          <p:cNvPr id="41" name="TextBox 40"/>
          <p:cNvSpPr txBox="1"/>
          <p:nvPr/>
        </p:nvSpPr>
        <p:spPr>
          <a:xfrm rot="5400000">
            <a:off x="7207273" y="4306017"/>
            <a:ext cx="889987" cy="369332"/>
          </a:xfrm>
          <a:prstGeom prst="rect">
            <a:avLst/>
          </a:prstGeom>
          <a:noFill/>
        </p:spPr>
        <p:txBody>
          <a:bodyPr wrap="none" rtlCol="0">
            <a:spAutoFit/>
          </a:bodyPr>
          <a:lstStyle/>
          <a:p>
            <a:r>
              <a:rPr lang="en-US" dirty="0" smtClean="0"/>
              <a:t>energy</a:t>
            </a:r>
            <a:endParaRPr lang="en-US" dirty="0"/>
          </a:p>
        </p:txBody>
      </p:sp>
      <p:sp>
        <p:nvSpPr>
          <p:cNvPr id="3" name="Right Brace 2"/>
          <p:cNvSpPr/>
          <p:nvPr/>
        </p:nvSpPr>
        <p:spPr>
          <a:xfrm>
            <a:off x="7608333" y="2073712"/>
            <a:ext cx="184667" cy="14141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rot="5400000">
            <a:off x="6785354" y="2665692"/>
            <a:ext cx="2648225" cy="369332"/>
          </a:xfrm>
          <a:prstGeom prst="rect">
            <a:avLst/>
          </a:prstGeom>
          <a:noFill/>
        </p:spPr>
        <p:txBody>
          <a:bodyPr wrap="none" rtlCol="0">
            <a:spAutoFit/>
          </a:bodyPr>
          <a:lstStyle/>
          <a:p>
            <a:r>
              <a:rPr lang="en-US" dirty="0" smtClean="0"/>
              <a:t>Cannot access by </a:t>
            </a:r>
            <a:r>
              <a:rPr lang="el-GR" dirty="0"/>
              <a:t>β</a:t>
            </a:r>
            <a:r>
              <a:rPr lang="en-US" dirty="0" smtClean="0"/>
              <a:t>-decay </a:t>
            </a:r>
            <a:endParaRPr lang="en-US" dirty="0"/>
          </a:p>
        </p:txBody>
      </p:sp>
      <p:cxnSp>
        <p:nvCxnSpPr>
          <p:cNvPr id="6" name="Straight Connector 5"/>
          <p:cNvCxnSpPr/>
          <p:nvPr/>
        </p:nvCxnSpPr>
        <p:spPr>
          <a:xfrm>
            <a:off x="5334000" y="1654314"/>
            <a:ext cx="0" cy="3124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8290" y="4935677"/>
            <a:ext cx="5046510"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ja-JP" dirty="0"/>
              <a:t>β</a:t>
            </a:r>
            <a:r>
              <a:rPr lang="en-US" baseline="30000" dirty="0" smtClean="0"/>
              <a:t>-</a:t>
            </a:r>
            <a:r>
              <a:rPr lang="en-US" dirty="0" smtClean="0"/>
              <a:t> type                </a:t>
            </a:r>
            <a:r>
              <a:rPr lang="ja-JP" altLang="en-US" dirty="0" smtClean="0"/>
              <a:t>　　</a:t>
            </a:r>
            <a:r>
              <a:rPr lang="en-US" altLang="ja-JP" dirty="0" smtClean="0"/>
              <a:t>β</a:t>
            </a:r>
            <a:r>
              <a:rPr lang="en-US" altLang="ja-JP" baseline="30000" dirty="0" smtClean="0"/>
              <a:t>+</a:t>
            </a:r>
            <a:r>
              <a:rPr lang="en-US" dirty="0" smtClean="0"/>
              <a:t> type</a:t>
            </a:r>
          </a:p>
          <a:p>
            <a:r>
              <a:rPr lang="en-US" b="1" dirty="0" smtClean="0">
                <a:solidFill>
                  <a:srgbClr val="FF0000"/>
                </a:solidFill>
              </a:rPr>
              <a:t>(</a:t>
            </a:r>
            <a:r>
              <a:rPr lang="en-US" b="1" dirty="0" err="1" smtClean="0">
                <a:solidFill>
                  <a:srgbClr val="FF0000"/>
                </a:solidFill>
              </a:rPr>
              <a:t>p,n</a:t>
            </a:r>
            <a:r>
              <a:rPr lang="en-US" b="1" dirty="0" smtClean="0">
                <a:solidFill>
                  <a:srgbClr val="FF0000"/>
                </a:solidFill>
              </a:rPr>
              <a:t>)</a:t>
            </a:r>
            <a:r>
              <a:rPr lang="en-US" dirty="0" smtClean="0"/>
              <a:t>, (</a:t>
            </a:r>
            <a:r>
              <a:rPr lang="en-US" baseline="30000" dirty="0" smtClean="0"/>
              <a:t>3</a:t>
            </a:r>
            <a:r>
              <a:rPr lang="en-US" dirty="0" smtClean="0"/>
              <a:t>He,t) …         (</a:t>
            </a:r>
            <a:r>
              <a:rPr lang="en-US" dirty="0" err="1" smtClean="0"/>
              <a:t>n,p</a:t>
            </a:r>
            <a:r>
              <a:rPr lang="en-US" dirty="0" smtClean="0"/>
              <a:t>), (t,</a:t>
            </a:r>
            <a:r>
              <a:rPr lang="en-US" baseline="30000" dirty="0" smtClean="0"/>
              <a:t>3</a:t>
            </a:r>
            <a:r>
              <a:rPr lang="en-US" dirty="0" smtClean="0"/>
              <a:t>He), (d,</a:t>
            </a:r>
            <a:r>
              <a:rPr lang="en-US" baseline="30000" dirty="0" smtClean="0"/>
              <a:t>2</a:t>
            </a:r>
            <a:r>
              <a:rPr lang="en-US" dirty="0" smtClean="0"/>
              <a:t>He), (</a:t>
            </a:r>
            <a:r>
              <a:rPr lang="en-US" baseline="30000" dirty="0" smtClean="0"/>
              <a:t>7</a:t>
            </a:r>
            <a:r>
              <a:rPr lang="en-US" dirty="0" smtClean="0"/>
              <a:t>Li,</a:t>
            </a:r>
            <a:r>
              <a:rPr lang="en-US" baseline="30000" dirty="0" smtClean="0"/>
              <a:t>7</a:t>
            </a:r>
            <a:r>
              <a:rPr lang="en-US" dirty="0" smtClean="0"/>
              <a:t>Be+</a:t>
            </a:r>
            <a:r>
              <a:rPr lang="en-US" altLang="ja-JP" dirty="0" smtClean="0"/>
              <a:t>γ</a:t>
            </a:r>
            <a:r>
              <a:rPr lang="en-US" dirty="0" smtClean="0"/>
              <a:t>)</a:t>
            </a:r>
            <a:endParaRPr lang="en-US" dirty="0"/>
          </a:p>
        </p:txBody>
      </p:sp>
    </p:spTree>
    <p:custDataLst>
      <p:tags r:id="rId1"/>
    </p:custDataLst>
    <p:extLst>
      <p:ext uri="{BB962C8B-B14F-4D97-AF65-F5344CB8AC3E}">
        <p14:creationId xmlns:p14="http://schemas.microsoft.com/office/powerpoint/2010/main" val="2810384096"/>
      </p:ext>
    </p:extLst>
  </p:cSld>
  <p:clrMapOvr>
    <a:masterClrMapping/>
  </p:clrMapOvr>
  <mc:AlternateContent xmlns:mc="http://schemas.openxmlformats.org/markup-compatibility/2006" xmlns:p14="http://schemas.microsoft.com/office/powerpoint/2010/main">
    <mc:Choice Requires="p14">
      <p:transition spd="slow" p14:dur="2000" advTm="70427"/>
    </mc:Choice>
    <mc:Fallback xmlns="">
      <p:transition spd="slow" advTm="7042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asted-image.pdf"/>
          <p:cNvPicPr/>
          <p:nvPr/>
        </p:nvPicPr>
        <p:blipFill>
          <a:blip r:embed="rId3">
            <a:extLst/>
          </a:blip>
          <a:stretch>
            <a:fillRect/>
          </a:stretch>
        </p:blipFill>
        <p:spPr>
          <a:xfrm>
            <a:off x="176933" y="482938"/>
            <a:ext cx="8677690" cy="5857039"/>
          </a:xfrm>
          <a:prstGeom prst="rect">
            <a:avLst/>
          </a:prstGeom>
          <a:ln w="12700">
            <a:miter lim="400000"/>
          </a:ln>
        </p:spPr>
      </p:pic>
      <p:pic>
        <p:nvPicPr>
          <p:cNvPr id="134" name="図 133"/>
          <p:cNvPicPr/>
          <p:nvPr/>
        </p:nvPicPr>
        <p:blipFill>
          <a:blip r:embed="rId4">
            <a:extLst/>
          </a:blip>
          <a:stretch>
            <a:fillRect/>
          </a:stretch>
        </p:blipFill>
        <p:spPr>
          <a:xfrm rot="3510582">
            <a:off x="1603616" y="2234692"/>
            <a:ext cx="1392428" cy="5026868"/>
          </a:xfrm>
          <a:prstGeom prst="rect">
            <a:avLst/>
          </a:prstGeom>
        </p:spPr>
      </p:pic>
      <p:sp>
        <p:nvSpPr>
          <p:cNvPr id="136" name="Shape 136"/>
          <p:cNvSpPr>
            <a:spLocks noGrp="1"/>
          </p:cNvSpPr>
          <p:nvPr>
            <p:ph type="title"/>
          </p:nvPr>
        </p:nvSpPr>
        <p:spPr>
          <a:prstGeom prst="rect">
            <a:avLst/>
          </a:prstGeom>
        </p:spPr>
        <p:txBody>
          <a:bodyPr>
            <a:normAutofit/>
          </a:bodyPr>
          <a:lstStyle/>
          <a:p>
            <a:pPr lvl="0">
              <a:defRPr sz="1800" b="0">
                <a:solidFill>
                  <a:srgbClr val="000000"/>
                </a:solidFill>
              </a:defRPr>
            </a:pPr>
            <a:r>
              <a:rPr sz="3164" b="1" dirty="0">
                <a:solidFill>
                  <a:srgbClr val="0365C0"/>
                </a:solidFill>
              </a:rPr>
              <a:t>Overview of (</a:t>
            </a:r>
            <a:r>
              <a:rPr sz="3164" b="1" dirty="0" err="1">
                <a:solidFill>
                  <a:srgbClr val="0365C0"/>
                </a:solidFill>
              </a:rPr>
              <a:t>p,n</a:t>
            </a:r>
            <a:r>
              <a:rPr sz="3164" b="1" dirty="0">
                <a:solidFill>
                  <a:srgbClr val="0365C0"/>
                </a:solidFill>
              </a:rPr>
              <a:t>) studies for </a:t>
            </a:r>
            <a:r>
              <a:rPr lang="en-US" sz="3164" b="1" dirty="0">
                <a:solidFill>
                  <a:srgbClr val="0365C0"/>
                </a:solidFill>
              </a:rPr>
              <a:t>unstable nuclei using RI beam</a:t>
            </a:r>
            <a:endParaRPr sz="3164" b="1" dirty="0">
              <a:solidFill>
                <a:srgbClr val="0365C0"/>
              </a:solidFill>
            </a:endParaRPr>
          </a:p>
        </p:txBody>
      </p:sp>
      <p:sp>
        <p:nvSpPr>
          <p:cNvPr id="137" name="Shape 137"/>
          <p:cNvSpPr/>
          <p:nvPr/>
        </p:nvSpPr>
        <p:spPr>
          <a:xfrm>
            <a:off x="1535945" y="4644960"/>
            <a:ext cx="236404" cy="211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00FDFF"/>
            </a:solidFill>
            <a:miter lim="400000"/>
          </a:ln>
          <a:effectLst>
            <a:outerShdw blurRad="50800" dist="63500" dir="2700000" rotWithShape="0">
              <a:srgbClr val="000000">
                <a:alpha val="50000"/>
              </a:srgbClr>
            </a:outerShdw>
          </a:effectLst>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812"/>
          </a:p>
        </p:txBody>
      </p:sp>
      <p:sp>
        <p:nvSpPr>
          <p:cNvPr id="138" name="Shape 138"/>
          <p:cNvSpPr/>
          <p:nvPr/>
        </p:nvSpPr>
        <p:spPr>
          <a:xfrm>
            <a:off x="754253" y="3850732"/>
            <a:ext cx="785662" cy="785662"/>
          </a:xfrm>
          <a:prstGeom prst="line">
            <a:avLst/>
          </a:prstGeom>
          <a:ln w="38100">
            <a:solidFill/>
            <a:miter lim="400000"/>
            <a:tailEnd type="triangle"/>
          </a:ln>
        </p:spPr>
        <p:txBody>
          <a:bodyPr lIns="0" tIns="0" rIns="0" bIns="0"/>
          <a:lstStyle/>
          <a:p>
            <a:pPr lvl="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812"/>
          </a:p>
        </p:txBody>
      </p:sp>
      <p:sp>
        <p:nvSpPr>
          <p:cNvPr id="139" name="Shape 139"/>
          <p:cNvSpPr/>
          <p:nvPr/>
        </p:nvSpPr>
        <p:spPr>
          <a:xfrm>
            <a:off x="713323" y="3100056"/>
            <a:ext cx="972895" cy="43268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lgn="l">
              <a:defRPr sz="1800"/>
            </a:pPr>
            <a:r>
              <a:rPr sz="1406"/>
              <a:t>@NSCL, MSU</a:t>
            </a:r>
          </a:p>
          <a:p>
            <a:pPr lvl="0" algn="l">
              <a:defRPr sz="1800"/>
            </a:pPr>
            <a:r>
              <a:rPr sz="1406"/>
              <a:t>S800</a:t>
            </a:r>
          </a:p>
        </p:txBody>
      </p:sp>
      <p:sp>
        <p:nvSpPr>
          <p:cNvPr id="140" name="Shape 140"/>
          <p:cNvSpPr/>
          <p:nvPr/>
        </p:nvSpPr>
        <p:spPr>
          <a:xfrm>
            <a:off x="246070" y="3510183"/>
            <a:ext cx="408766"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pPr>
            <a:r>
              <a:rPr sz="1687" baseline="31999"/>
              <a:t>56</a:t>
            </a:r>
            <a:r>
              <a:rPr sz="1687"/>
              <a:t>Ni</a:t>
            </a:r>
          </a:p>
        </p:txBody>
      </p:sp>
      <p:sp>
        <p:nvSpPr>
          <p:cNvPr id="147" name="Shape 147"/>
          <p:cNvSpPr/>
          <p:nvPr/>
        </p:nvSpPr>
        <p:spPr>
          <a:xfrm flipV="1">
            <a:off x="2137681" y="3854432"/>
            <a:ext cx="1683865" cy="845902"/>
          </a:xfrm>
          <a:prstGeom prst="line">
            <a:avLst/>
          </a:prstGeom>
          <a:ln w="190500">
            <a:solidFill>
              <a:srgbClr val="FF2600"/>
            </a:solidFill>
            <a:miter lim="400000"/>
            <a:tailEnd type="triangle"/>
          </a:ln>
          <a:effectLst>
            <a:outerShdw blurRad="190500" dist="8455" dir="5400000" rotWithShape="0">
              <a:srgbClr val="000000"/>
            </a:outerShdw>
          </a:effectLst>
        </p:spPr>
        <p:txBody>
          <a:bodyPr lIns="0" tIns="0" rIns="0" bIns="0"/>
          <a:lstStyle/>
          <a:p>
            <a:pPr lvl="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812"/>
          </a:p>
        </p:txBody>
      </p:sp>
      <p:sp>
        <p:nvSpPr>
          <p:cNvPr id="148" name="Shape 148"/>
          <p:cNvSpPr/>
          <p:nvPr/>
        </p:nvSpPr>
        <p:spPr>
          <a:xfrm>
            <a:off x="4113105" y="3589379"/>
            <a:ext cx="202170" cy="2021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FF2600"/>
            </a:solidFill>
            <a:miter lim="400000"/>
          </a:ln>
          <a:effectLst>
            <a:outerShdw blurRad="190500" dist="8455" dir="5400000" rotWithShape="0">
              <a:srgbClr val="000000"/>
            </a:outerShdw>
          </a:effectLst>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812"/>
          </a:p>
        </p:txBody>
      </p:sp>
      <p:sp>
        <p:nvSpPr>
          <p:cNvPr id="150" name="Shape 150"/>
          <p:cNvSpPr/>
          <p:nvPr/>
        </p:nvSpPr>
        <p:spPr>
          <a:xfrm>
            <a:off x="4969908" y="3064962"/>
            <a:ext cx="4252635" cy="98123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lvl="0" algn="l">
              <a:defRPr sz="1800"/>
            </a:pPr>
            <a:r>
              <a:rPr sz="1969" b="1" baseline="31999" dirty="0">
                <a:solidFill>
                  <a:srgbClr val="FF2600"/>
                </a:solidFill>
              </a:rPr>
              <a:t>132</a:t>
            </a:r>
            <a:r>
              <a:rPr sz="1969" b="1" dirty="0">
                <a:solidFill>
                  <a:srgbClr val="FF2600"/>
                </a:solidFill>
              </a:rPr>
              <a:t>Sn  </a:t>
            </a:r>
            <a:r>
              <a:rPr lang="en-US" sz="1969" b="1" dirty="0">
                <a:solidFill>
                  <a:srgbClr val="FF2600"/>
                </a:solidFill>
              </a:rPr>
              <a:t>(spokespersons:</a:t>
            </a:r>
          </a:p>
          <a:p>
            <a:pPr lvl="0" algn="l">
              <a:defRPr sz="1800"/>
            </a:pPr>
            <a:r>
              <a:rPr lang="en-US" sz="1969" b="1" dirty="0">
                <a:solidFill>
                  <a:srgbClr val="FF2600"/>
                </a:solidFill>
              </a:rPr>
              <a:t>             M. Sasano, R. Zegers)</a:t>
            </a:r>
            <a:endParaRPr sz="1969" b="1" dirty="0">
              <a:solidFill>
                <a:srgbClr val="FF2600"/>
              </a:solidFill>
            </a:endParaRPr>
          </a:p>
          <a:p>
            <a:pPr lvl="0" algn="l">
              <a:defRPr sz="1800"/>
            </a:pPr>
            <a:r>
              <a:rPr sz="1969" dirty="0">
                <a:solidFill>
                  <a:srgbClr val="FF2600"/>
                </a:solidFill>
              </a:rPr>
              <a:t>double magic nuclei</a:t>
            </a:r>
          </a:p>
        </p:txBody>
      </p:sp>
      <p:grpSp>
        <p:nvGrpSpPr>
          <p:cNvPr id="153" name="Group 153"/>
          <p:cNvGrpSpPr/>
          <p:nvPr/>
        </p:nvGrpSpPr>
        <p:grpSpPr>
          <a:xfrm>
            <a:off x="3623672" y="4614328"/>
            <a:ext cx="5131451" cy="517923"/>
            <a:chOff x="-38100" y="-38100"/>
            <a:chExt cx="7298063" cy="736600"/>
          </a:xfrm>
        </p:grpSpPr>
        <p:sp>
          <p:nvSpPr>
            <p:cNvPr id="152" name="Shape 152"/>
            <p:cNvSpPr/>
            <p:nvPr/>
          </p:nvSpPr>
          <p:spPr>
            <a:xfrm>
              <a:off x="0" y="83979"/>
              <a:ext cx="7221865" cy="492442"/>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3200" b="1"/>
              </a:lvl1pPr>
            </a:lstStyle>
            <a:p>
              <a:pPr lvl="0">
                <a:defRPr sz="1800" b="0"/>
              </a:pPr>
              <a:r>
                <a:rPr sz="2250"/>
                <a:t>Extend (p,n) study to A~100 region</a:t>
              </a:r>
            </a:p>
          </p:txBody>
        </p:sp>
        <p:pic>
          <p:nvPicPr>
            <p:cNvPr id="151" name="図 150"/>
            <p:cNvPicPr/>
            <p:nvPr/>
          </p:nvPicPr>
          <p:blipFill>
            <a:blip r:embed="rId5">
              <a:extLst/>
            </a:blip>
            <a:stretch>
              <a:fillRect/>
            </a:stretch>
          </p:blipFill>
          <p:spPr>
            <a:xfrm>
              <a:off x="-38100" y="-38100"/>
              <a:ext cx="7298063" cy="736600"/>
            </a:xfrm>
            <a:prstGeom prst="rect">
              <a:avLst/>
            </a:prstGeom>
            <a:effectLst/>
          </p:spPr>
        </p:pic>
      </p:grpSp>
      <p:sp>
        <p:nvSpPr>
          <p:cNvPr id="154" name="Shape 154"/>
          <p:cNvSpPr/>
          <p:nvPr/>
        </p:nvSpPr>
        <p:spPr>
          <a:xfrm flipH="1">
            <a:off x="4352434" y="3468467"/>
            <a:ext cx="597797" cy="221998"/>
          </a:xfrm>
          <a:prstGeom prst="line">
            <a:avLst/>
          </a:prstGeom>
          <a:ln w="38100">
            <a:solidFill/>
            <a:miter lim="400000"/>
            <a:tailEnd type="triangle"/>
          </a:ln>
        </p:spPr>
        <p:txBody>
          <a:bodyPr lIns="0" tIns="0" rIns="0" bIns="0"/>
          <a:lstStyle/>
          <a:p>
            <a:pPr lvl="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812"/>
          </a:p>
        </p:txBody>
      </p:sp>
      <p:sp>
        <p:nvSpPr>
          <p:cNvPr id="155" name="Shape 155"/>
          <p:cNvSpPr/>
          <p:nvPr/>
        </p:nvSpPr>
        <p:spPr>
          <a:xfrm>
            <a:off x="4960558" y="3905239"/>
            <a:ext cx="354129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i="1" u="sng"/>
            </a:lvl1pPr>
          </a:lstStyle>
          <a:p>
            <a:pPr lvl="0">
              <a:defRPr sz="1800" i="0" u="none"/>
            </a:pPr>
            <a:r>
              <a:rPr sz="1687" dirty="0"/>
              <a:t>performed @RIBF SAMURAI, April 2014</a:t>
            </a:r>
          </a:p>
        </p:txBody>
      </p:sp>
      <p:sp>
        <p:nvSpPr>
          <p:cNvPr id="156" name="Shape 156"/>
          <p:cNvSpPr/>
          <p:nvPr/>
        </p:nvSpPr>
        <p:spPr>
          <a:xfrm>
            <a:off x="737649" y="3546227"/>
            <a:ext cx="1234954" cy="288477"/>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000"/>
            </a:lvl1pPr>
          </a:lstStyle>
          <a:p>
            <a:pPr lvl="0">
              <a:defRPr sz="1800"/>
            </a:pPr>
            <a:r>
              <a:rPr sz="1406"/>
              <a:t>M.Sasano et al.,</a:t>
            </a:r>
          </a:p>
        </p:txBody>
      </p:sp>
      <p:cxnSp>
        <p:nvCxnSpPr>
          <p:cNvPr id="3" name="直線コネクタ 2"/>
          <p:cNvCxnSpPr/>
          <p:nvPr/>
        </p:nvCxnSpPr>
        <p:spPr>
          <a:xfrm flipV="1">
            <a:off x="246070" y="1888629"/>
            <a:ext cx="4254564" cy="4280328"/>
          </a:xfrm>
          <a:prstGeom prst="line">
            <a:avLst/>
          </a:prstGeom>
          <a:noFill/>
          <a:ln w="38100" cap="flat">
            <a:solidFill>
              <a:schemeClr val="accent2">
                <a:lumMod val="60000"/>
                <a:lumOff val="40000"/>
              </a:schemeClr>
            </a:solidFill>
            <a:prstDash val="dash"/>
            <a:miter lim="400000"/>
          </a:ln>
          <a:effectLst/>
        </p:spPr>
        <p:style>
          <a:lnRef idx="0">
            <a:scrgbClr r="0" g="0" b="0"/>
          </a:lnRef>
          <a:fillRef idx="0">
            <a:scrgbClr r="0" g="0" b="0"/>
          </a:fillRef>
          <a:effectRef idx="0">
            <a:scrgbClr r="0" g="0" b="0"/>
          </a:effectRef>
          <a:fontRef idx="none"/>
        </p:style>
      </p:cxnSp>
      <p:sp>
        <p:nvSpPr>
          <p:cNvPr id="7" name="テキスト ボックス 6"/>
          <p:cNvSpPr txBox="1"/>
          <p:nvPr/>
        </p:nvSpPr>
        <p:spPr>
          <a:xfrm>
            <a:off x="3852645" y="1099441"/>
            <a:ext cx="1405707" cy="98097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latinLnBrk="1" hangingPunct="0"/>
            <a:r>
              <a:rPr lang="en-US" altLang="ja-JP" sz="1687" dirty="0">
                <a:solidFill>
                  <a:srgbClr val="000000"/>
                </a:solidFill>
                <a:latin typeface="Helvetica"/>
                <a:ea typeface="Helvetica"/>
                <a:cs typeface="Helvetica"/>
                <a:sym typeface="Helvetica"/>
              </a:rPr>
              <a:t>N=Z line</a:t>
            </a:r>
          </a:p>
          <a:p>
            <a:pPr marL="241093" indent="-241093" algn="ctr" defTabSz="410751" latinLnBrk="1" hangingPunct="0">
              <a:buFont typeface="Wingdings" panose="05000000000000000000" pitchFamily="2" charset="2"/>
              <a:buChar char="à"/>
            </a:pPr>
            <a:r>
              <a:rPr lang="en-US" altLang="ja-JP" sz="1266" dirty="0" err="1">
                <a:solidFill>
                  <a:srgbClr val="000000"/>
                </a:solidFill>
                <a:sym typeface="Wingdings" panose="05000000000000000000" pitchFamily="2" charset="2"/>
              </a:rPr>
              <a:t>Isoscalar</a:t>
            </a:r>
            <a:r>
              <a:rPr lang="en-US" altLang="ja-JP" sz="1266" dirty="0">
                <a:solidFill>
                  <a:srgbClr val="000000"/>
                </a:solidFill>
                <a:sym typeface="Wingdings" panose="05000000000000000000" pitchFamily="2" charset="2"/>
              </a:rPr>
              <a:t> pairing</a:t>
            </a:r>
          </a:p>
          <a:p>
            <a:pPr algn="ctr" defTabSz="410751" latinLnBrk="1" hangingPunct="0"/>
            <a:r>
              <a:rPr lang="en-US" altLang="ja-JP" sz="1266" dirty="0">
                <a:solidFill>
                  <a:srgbClr val="000000"/>
                </a:solidFill>
                <a:sym typeface="Wingdings" panose="05000000000000000000" pitchFamily="2" charset="2"/>
              </a:rPr>
              <a:t>(partially approved) </a:t>
            </a:r>
          </a:p>
          <a:p>
            <a:pPr algn="ctr" defTabSz="410751" latinLnBrk="1" hangingPunct="0"/>
            <a:endParaRPr lang="ja-JP" altLang="en-US" sz="1687" dirty="0">
              <a:solidFill>
                <a:srgbClr val="000000"/>
              </a:solidFill>
              <a:latin typeface="Helvetica"/>
              <a:ea typeface="Helvetica"/>
              <a:cs typeface="Helvetica"/>
              <a:sym typeface="Helvetica"/>
            </a:endParaRPr>
          </a:p>
        </p:txBody>
      </p:sp>
      <p:sp>
        <p:nvSpPr>
          <p:cNvPr id="8" name="円/楕円 7"/>
          <p:cNvSpPr/>
          <p:nvPr/>
        </p:nvSpPr>
        <p:spPr>
          <a:xfrm rot="20144920">
            <a:off x="242483" y="5513105"/>
            <a:ext cx="1319347" cy="709961"/>
          </a:xfrm>
          <a:prstGeom prst="ellipse">
            <a:avLst/>
          </a:prstGeom>
          <a:noFill/>
          <a:ln w="25400" cap="flat">
            <a:solidFill>
              <a:srgbClr val="FFC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ja-JP" altLang="en-US" sz="2812">
              <a:solidFill>
                <a:srgbClr val="FFFFFF"/>
              </a:solidFill>
              <a:effectLst>
                <a:outerShdw blurRad="38100" dist="12700" dir="5400000" rotWithShape="0">
                  <a:srgbClr val="000000">
                    <a:alpha val="50000"/>
                  </a:srgbClr>
                </a:outerShdw>
              </a:effectLst>
              <a:sym typeface="Gill Sans"/>
            </a:endParaRPr>
          </a:p>
        </p:txBody>
      </p:sp>
      <p:cxnSp>
        <p:nvCxnSpPr>
          <p:cNvPr id="11" name="直線矢印コネクタ 10"/>
          <p:cNvCxnSpPr/>
          <p:nvPr/>
        </p:nvCxnSpPr>
        <p:spPr>
          <a:xfrm flipH="1" flipV="1">
            <a:off x="1355214" y="5868085"/>
            <a:ext cx="1408048" cy="213986"/>
          </a:xfrm>
          <a:prstGeom prst="straightConnector1">
            <a:avLst/>
          </a:prstGeom>
          <a:noFill/>
          <a:ln w="381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grpSp>
        <p:nvGrpSpPr>
          <p:cNvPr id="13" name="グループ化 12"/>
          <p:cNvGrpSpPr/>
          <p:nvPr/>
        </p:nvGrpSpPr>
        <p:grpSpPr>
          <a:xfrm>
            <a:off x="2763262" y="5560276"/>
            <a:ext cx="4018539" cy="944933"/>
            <a:chOff x="3929972" y="7907951"/>
            <a:chExt cx="5715254" cy="1343906"/>
          </a:xfrm>
        </p:grpSpPr>
        <p:sp>
          <p:nvSpPr>
            <p:cNvPr id="143" name="Shape 143"/>
            <p:cNvSpPr/>
            <p:nvPr/>
          </p:nvSpPr>
          <p:spPr>
            <a:xfrm>
              <a:off x="3929972" y="7907951"/>
              <a:ext cx="631512" cy="47183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pPr>
              <a:r>
                <a:rPr sz="1687" baseline="31999" dirty="0"/>
                <a:t>12</a:t>
              </a:r>
              <a:r>
                <a:rPr sz="1687" dirty="0"/>
                <a:t>Be</a:t>
              </a:r>
            </a:p>
          </p:txBody>
        </p:sp>
        <p:sp>
          <p:nvSpPr>
            <p:cNvPr id="144" name="Shape 144"/>
            <p:cNvSpPr/>
            <p:nvPr/>
          </p:nvSpPr>
          <p:spPr>
            <a:xfrm>
              <a:off x="3978111" y="8340860"/>
              <a:ext cx="551720" cy="47183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pPr>
              <a:r>
                <a:rPr sz="1687" baseline="31999" dirty="0"/>
                <a:t>8</a:t>
              </a:r>
              <a:r>
                <a:rPr sz="1687" dirty="0"/>
                <a:t>He</a:t>
              </a:r>
            </a:p>
          </p:txBody>
        </p:sp>
        <p:sp>
          <p:nvSpPr>
            <p:cNvPr id="146" name="Shape 146"/>
            <p:cNvSpPr/>
            <p:nvPr/>
          </p:nvSpPr>
          <p:spPr>
            <a:xfrm>
              <a:off x="4794598" y="7938731"/>
              <a:ext cx="1385954" cy="41027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000"/>
              </a:lvl1pPr>
            </a:lstStyle>
            <a:p>
              <a:pPr lvl="0">
                <a:defRPr sz="1800"/>
              </a:pPr>
              <a:r>
                <a:rPr sz="1406" dirty="0" err="1"/>
                <a:t>K.Yako</a:t>
              </a:r>
              <a:r>
                <a:rPr sz="1406" dirty="0"/>
                <a:t> et al.,</a:t>
              </a:r>
            </a:p>
          </p:txBody>
        </p:sp>
        <p:sp>
          <p:nvSpPr>
            <p:cNvPr id="149" name="Shape 149"/>
            <p:cNvSpPr/>
            <p:nvPr/>
          </p:nvSpPr>
          <p:spPr>
            <a:xfrm>
              <a:off x="4714726" y="8368719"/>
              <a:ext cx="1555937" cy="41027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000"/>
              </a:lvl1pPr>
            </a:lstStyle>
            <a:p>
              <a:pPr lvl="0">
                <a:defRPr sz="1800"/>
              </a:pPr>
              <a:r>
                <a:rPr sz="1406" dirty="0"/>
                <a:t>H. Sakai et al.,</a:t>
              </a:r>
            </a:p>
          </p:txBody>
        </p:sp>
        <p:sp>
          <p:nvSpPr>
            <p:cNvPr id="12" name="テキスト ボックス 11"/>
            <p:cNvSpPr txBox="1"/>
            <p:nvPr/>
          </p:nvSpPr>
          <p:spPr>
            <a:xfrm>
              <a:off x="4176834" y="8780023"/>
              <a:ext cx="5468392" cy="4718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latinLnBrk="1" hangingPunct="0"/>
              <a:r>
                <a:rPr lang="en-US" altLang="ja-JP" sz="1687" b="1" baseline="30000" dirty="0">
                  <a:solidFill>
                    <a:srgbClr val="FF0000"/>
                  </a:solidFill>
                  <a:latin typeface="Helvetica"/>
                  <a:ea typeface="Helvetica"/>
                  <a:cs typeface="Helvetica"/>
                  <a:sym typeface="Helvetica"/>
                </a:rPr>
                <a:t>11</a:t>
              </a:r>
              <a:r>
                <a:rPr lang="en-US" altLang="ja-JP" sz="1687" b="1" dirty="0">
                  <a:solidFill>
                    <a:srgbClr val="FF0000"/>
                  </a:solidFill>
                  <a:latin typeface="Helvetica"/>
                  <a:ea typeface="Helvetica"/>
                  <a:cs typeface="Helvetica"/>
                  <a:sym typeface="Helvetica"/>
                </a:rPr>
                <a:t>Li, </a:t>
              </a:r>
              <a:r>
                <a:rPr lang="en-US" altLang="ja-JP" sz="1687" b="1" baseline="30000" dirty="0">
                  <a:solidFill>
                    <a:srgbClr val="FF0000"/>
                  </a:solidFill>
                  <a:latin typeface="Helvetica"/>
                  <a:ea typeface="Helvetica"/>
                  <a:cs typeface="Helvetica"/>
                  <a:sym typeface="Helvetica"/>
                </a:rPr>
                <a:t>14</a:t>
              </a:r>
              <a:r>
                <a:rPr lang="en-US" altLang="ja-JP" sz="1687" b="1" dirty="0">
                  <a:solidFill>
                    <a:srgbClr val="FF0000"/>
                  </a:solidFill>
                  <a:latin typeface="Helvetica"/>
                  <a:ea typeface="Helvetica"/>
                  <a:cs typeface="Helvetica"/>
                  <a:sym typeface="Helvetica"/>
                </a:rPr>
                <a:t>Be, …, Stuhl et al. (exp</a:t>
              </a:r>
              <a:r>
                <a:rPr lang="en-US" altLang="ja-JP" sz="1266" b="1" dirty="0">
                  <a:solidFill>
                    <a:srgbClr val="FF0000"/>
                  </a:solidFill>
                </a:rPr>
                <a:t>. approved)</a:t>
              </a:r>
              <a:r>
                <a:rPr lang="en-US" altLang="ja-JP" sz="1687" b="1" dirty="0">
                  <a:solidFill>
                    <a:srgbClr val="FF0000"/>
                  </a:solidFill>
                  <a:latin typeface="Helvetica"/>
                  <a:ea typeface="Helvetica"/>
                  <a:cs typeface="Helvetica"/>
                  <a:sym typeface="Helvetica"/>
                </a:rPr>
                <a:t> </a:t>
              </a:r>
              <a:endParaRPr lang="ja-JP" altLang="en-US" sz="1687" b="1" dirty="0">
                <a:solidFill>
                  <a:srgbClr val="FF0000"/>
                </a:solidFill>
                <a:latin typeface="Helvetica"/>
                <a:ea typeface="Helvetica"/>
                <a:cs typeface="Helvetica"/>
                <a:sym typeface="Helvetica"/>
              </a:endParaRPr>
            </a:p>
          </p:txBody>
        </p:sp>
      </p:grpSp>
      <p:sp>
        <p:nvSpPr>
          <p:cNvPr id="42" name="Shape 137"/>
          <p:cNvSpPr/>
          <p:nvPr/>
        </p:nvSpPr>
        <p:spPr>
          <a:xfrm>
            <a:off x="1299541" y="4873288"/>
            <a:ext cx="236404" cy="211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00FDFF"/>
            </a:solidFill>
            <a:miter lim="400000"/>
          </a:ln>
          <a:effectLst>
            <a:outerShdw blurRad="50800" dist="63500" dir="2700000" rotWithShape="0">
              <a:srgbClr val="000000">
                <a:alpha val="50000"/>
              </a:srgbClr>
            </a:outerShdw>
          </a:effectLst>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812"/>
          </a:p>
        </p:txBody>
      </p:sp>
      <p:sp>
        <p:nvSpPr>
          <p:cNvPr id="43" name="Shape 137"/>
          <p:cNvSpPr/>
          <p:nvPr/>
        </p:nvSpPr>
        <p:spPr>
          <a:xfrm>
            <a:off x="1766331" y="4397178"/>
            <a:ext cx="236404" cy="211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00FDFF"/>
            </a:solidFill>
            <a:miter lim="400000"/>
          </a:ln>
          <a:effectLst>
            <a:outerShdw blurRad="50800" dist="63500" dir="2700000" rotWithShape="0">
              <a:srgbClr val="000000">
                <a:alpha val="50000"/>
              </a:srgbClr>
            </a:outerShdw>
          </a:effectLst>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812"/>
          </a:p>
        </p:txBody>
      </p:sp>
    </p:spTree>
    <p:extLst>
      <p:ext uri="{BB962C8B-B14F-4D97-AF65-F5344CB8AC3E}">
        <p14:creationId xmlns:p14="http://schemas.microsoft.com/office/powerpoint/2010/main" val="5736160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P spid="150" grpId="0" animBg="1"/>
      <p:bldP spid="154" grpId="0" animBg="1"/>
      <p:bldP spid="155" grpId="0" animBg="1"/>
      <p:bldP spid="7" grpId="0"/>
      <p:bldP spid="8"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132Sn(p,n) exp. </a:t>
            </a:r>
            <a:r>
              <a:rPr lang="en-US" dirty="0"/>
              <a:t>c</a:t>
            </a:r>
            <a:r>
              <a:rPr lang="en-US" dirty="0" smtClean="0"/>
              <a:t>ollaboration</a:t>
            </a:r>
            <a:br>
              <a:rPr lang="en-US" dirty="0" smtClean="0"/>
            </a:br>
            <a:endParaRPr lang="en-US" dirty="0"/>
          </a:p>
        </p:txBody>
      </p:sp>
      <p:sp>
        <p:nvSpPr>
          <p:cNvPr id="5" name="TextBox 4"/>
          <p:cNvSpPr txBox="1"/>
          <p:nvPr/>
        </p:nvSpPr>
        <p:spPr>
          <a:xfrm>
            <a:off x="228600" y="904988"/>
            <a:ext cx="8686800" cy="3785652"/>
          </a:xfrm>
          <a:prstGeom prst="rect">
            <a:avLst/>
          </a:prstGeom>
          <a:noFill/>
        </p:spPr>
        <p:txBody>
          <a:bodyPr wrap="square" rtlCol="0">
            <a:spAutoFit/>
          </a:bodyPr>
          <a:lstStyle/>
          <a:p>
            <a:pPr fontAlgn="t"/>
            <a:r>
              <a:rPr lang="en-US" sz="2000" b="1" dirty="0" smtClean="0">
                <a:solidFill>
                  <a:srgbClr val="FF0000"/>
                </a:solidFill>
              </a:rPr>
              <a:t>R. G. T. Zegers, </a:t>
            </a:r>
            <a:r>
              <a:rPr lang="en-US" sz="2000" dirty="0" smtClean="0"/>
              <a:t>S. Noji, M. Scott, C. Sullivan, S. </a:t>
            </a:r>
            <a:r>
              <a:rPr lang="en-US" sz="2000" dirty="0" err="1" smtClean="0"/>
              <a:t>Lipschutz</a:t>
            </a:r>
            <a:r>
              <a:rPr lang="en-US" sz="2000" dirty="0" smtClean="0"/>
              <a:t>, D. Bazin, S. Austin, A. Brown, E. Litvinova, D-L. Fang (NSCL, MSU), T. Uesaka, J. </a:t>
            </a:r>
            <a:r>
              <a:rPr lang="en-US" sz="2000" dirty="0" err="1" smtClean="0"/>
              <a:t>Zenihiro</a:t>
            </a:r>
            <a:r>
              <a:rPr lang="en-US" sz="2000" dirty="0" smtClean="0"/>
              <a:t>, M. Dozono, T. </a:t>
            </a:r>
            <a:r>
              <a:rPr lang="en-US" sz="2000" dirty="0" err="1" smtClean="0"/>
              <a:t>Motobayashi</a:t>
            </a:r>
            <a:r>
              <a:rPr lang="en-US" sz="2000" dirty="0" smtClean="0"/>
              <a:t>, K. </a:t>
            </a:r>
            <a:r>
              <a:rPr lang="en-US" sz="2000" dirty="0" err="1" smtClean="0"/>
              <a:t>Yoneda</a:t>
            </a:r>
            <a:r>
              <a:rPr lang="en-US" sz="2000" dirty="0" smtClean="0"/>
              <a:t>, H. Sato,</a:t>
            </a:r>
            <a:r>
              <a:rPr lang="en-US" sz="2000" dirty="0"/>
              <a:t> </a:t>
            </a:r>
            <a:r>
              <a:rPr lang="en-US" sz="2000" dirty="0" smtClean="0"/>
              <a:t>Y. Shimizu, H. Otsu, H. Baba, M. Nishimura, H. Sagawa, H. Sakai, </a:t>
            </a:r>
            <a:r>
              <a:rPr lang="en-US" sz="2000" dirty="0"/>
              <a:t>N. </a:t>
            </a:r>
            <a:r>
              <a:rPr lang="en-US" sz="2000" dirty="0" err="1"/>
              <a:t>Inabe</a:t>
            </a:r>
            <a:r>
              <a:rPr lang="en-US" sz="2000" dirty="0" smtClean="0"/>
              <a:t>, H. Hiroshi, N. Fukuda, T</a:t>
            </a:r>
            <a:r>
              <a:rPr lang="en-US" sz="2000" dirty="0"/>
              <a:t>. </a:t>
            </a:r>
            <a:r>
              <a:rPr lang="en-US" sz="2000" dirty="0" smtClean="0"/>
              <a:t>Kubo, </a:t>
            </a:r>
            <a:r>
              <a:rPr lang="en-US" sz="2000" dirty="0" err="1" smtClean="0"/>
              <a:t>Zhenyu</a:t>
            </a:r>
            <a:r>
              <a:rPr lang="en-US" sz="2000" dirty="0" smtClean="0"/>
              <a:t> </a:t>
            </a:r>
            <a:r>
              <a:rPr lang="en-US" sz="2000" dirty="0" err="1" smtClean="0"/>
              <a:t>Xu</a:t>
            </a:r>
            <a:r>
              <a:rPr lang="en-US" sz="2000" dirty="0" smtClean="0"/>
              <a:t> (RIKEN </a:t>
            </a:r>
            <a:r>
              <a:rPr lang="en-US" sz="2000" dirty="0" err="1" smtClean="0"/>
              <a:t>Nishina</a:t>
            </a:r>
            <a:r>
              <a:rPr lang="en-US" sz="2000" dirty="0" smtClean="0"/>
              <a:t> Center) ,</a:t>
            </a:r>
          </a:p>
          <a:p>
            <a:pPr fontAlgn="t"/>
            <a:r>
              <a:rPr lang="en-US" sz="2000" dirty="0" smtClean="0"/>
              <a:t>T. Kobayashi, </a:t>
            </a:r>
            <a:r>
              <a:rPr lang="en-US" sz="2000" dirty="0" err="1" smtClean="0"/>
              <a:t>Tako</a:t>
            </a:r>
            <a:r>
              <a:rPr lang="en-US" sz="2000" dirty="0" smtClean="0"/>
              <a:t> (Tohoku University), Koyama, N. Kobayashi (University of Tokyo)</a:t>
            </a:r>
          </a:p>
          <a:p>
            <a:pPr fontAlgn="t"/>
            <a:r>
              <a:rPr lang="en-US" sz="2000" dirty="0" smtClean="0"/>
              <a:t>T. Nakamura, Y. Kondo, </a:t>
            </a:r>
            <a:r>
              <a:rPr lang="en-US" sz="2000" dirty="0" err="1" smtClean="0"/>
              <a:t>Shikata</a:t>
            </a:r>
            <a:r>
              <a:rPr lang="en-US" sz="2000" dirty="0" smtClean="0"/>
              <a:t>, J. </a:t>
            </a:r>
            <a:r>
              <a:rPr lang="en-US" sz="2000" dirty="0" err="1" smtClean="0"/>
              <a:t>Tsubota</a:t>
            </a:r>
            <a:r>
              <a:rPr lang="en-US" sz="2000" dirty="0" smtClean="0"/>
              <a:t> (Tokyo Institute of Technology), </a:t>
            </a:r>
          </a:p>
          <a:p>
            <a:pPr fontAlgn="t"/>
            <a:r>
              <a:rPr lang="en-US" sz="2000" dirty="0" smtClean="0"/>
              <a:t>K. Yako, S. Shimoura,</a:t>
            </a:r>
            <a:r>
              <a:rPr lang="en-US" sz="2000" dirty="0"/>
              <a:t> </a:t>
            </a:r>
            <a:r>
              <a:rPr lang="en-US" sz="2000" dirty="0" smtClean="0"/>
              <a:t>S. Ota, S. </a:t>
            </a:r>
            <a:r>
              <a:rPr lang="en-US" sz="2000" dirty="0" err="1" smtClean="0"/>
              <a:t>Kawase</a:t>
            </a:r>
            <a:r>
              <a:rPr lang="en-US" sz="2000" dirty="0" smtClean="0"/>
              <a:t>, Y. Kubota, M. Takaki, S. </a:t>
            </a:r>
            <a:r>
              <a:rPr lang="en-US" sz="2000" dirty="0" err="1" smtClean="0"/>
              <a:t>Michimasa</a:t>
            </a:r>
            <a:r>
              <a:rPr lang="en-US" sz="2000" dirty="0" smtClean="0"/>
              <a:t>, K. Kisamori, C. Lee, H. </a:t>
            </a:r>
            <a:r>
              <a:rPr lang="en-US" sz="2000" dirty="0" err="1" smtClean="0"/>
              <a:t>Tokieda</a:t>
            </a:r>
            <a:r>
              <a:rPr lang="en-US" sz="2000" dirty="0" smtClean="0"/>
              <a:t> (CNS</a:t>
            </a:r>
            <a:r>
              <a:rPr lang="en-US" sz="2000" dirty="0"/>
              <a:t>, University of </a:t>
            </a:r>
            <a:r>
              <a:rPr lang="en-US" sz="2000" dirty="0" smtClean="0"/>
              <a:t>Tokyo), R. G. T. Zegers, S. </a:t>
            </a:r>
            <a:r>
              <a:rPr lang="en-US" sz="2000" dirty="0" err="1" smtClean="0"/>
              <a:t>Noji</a:t>
            </a:r>
            <a:r>
              <a:rPr lang="en-US" sz="2000" dirty="0" smtClean="0"/>
              <a:t> (NSCL</a:t>
            </a:r>
            <a:r>
              <a:rPr lang="en-US" sz="2000" dirty="0"/>
              <a:t>, Michigan State </a:t>
            </a:r>
            <a:r>
              <a:rPr lang="en-US" sz="2000" dirty="0" smtClean="0"/>
              <a:t>University),</a:t>
            </a:r>
          </a:p>
          <a:p>
            <a:pPr fontAlgn="t"/>
            <a:r>
              <a:rPr lang="en-US" sz="2000" b="1" dirty="0" smtClean="0">
                <a:solidFill>
                  <a:srgbClr val="FF0000"/>
                </a:solidFill>
              </a:rPr>
              <a:t>J. Yasuda,</a:t>
            </a:r>
            <a:r>
              <a:rPr lang="en-US" sz="2000" dirty="0" smtClean="0"/>
              <a:t> T. </a:t>
            </a:r>
            <a:r>
              <a:rPr lang="en-US" sz="2000" dirty="0" err="1" smtClean="0"/>
              <a:t>Wakasa</a:t>
            </a:r>
            <a:r>
              <a:rPr lang="en-US" sz="2000" dirty="0" smtClean="0"/>
              <a:t> (Kyushu University)</a:t>
            </a:r>
          </a:p>
          <a:p>
            <a:pPr fontAlgn="t"/>
            <a:r>
              <a:rPr lang="en-US" sz="2000" dirty="0" smtClean="0"/>
              <a:t>A. Krasznahorkay, Laszlo Stuhl (ATOMKI)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724400"/>
            <a:ext cx="2423555"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sasano\Desktop\atomk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358657"/>
            <a:ext cx="1630240" cy="10596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asano\Desktop\tite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616" y="4724400"/>
            <a:ext cx="2627599" cy="5667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asano\Desktop\cns-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5645944"/>
            <a:ext cx="1174750" cy="11723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372" r="55183" b="13439"/>
          <a:stretch/>
        </p:blipFill>
        <p:spPr bwMode="auto">
          <a:xfrm>
            <a:off x="4799112" y="3756616"/>
            <a:ext cx="2431190" cy="76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sasano\Desktop\nsc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2797" y="3803007"/>
            <a:ext cx="935403" cy="12047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asano\Desktop\tohoku.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3212" y="4693788"/>
            <a:ext cx="1469585" cy="14903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sasano\Desktop\kyush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7338" y="5410200"/>
            <a:ext cx="1069462" cy="11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61579"/>
      </p:ext>
    </p:extLst>
  </p:cSld>
  <p:clrMapOvr>
    <a:masterClrMapping/>
  </p:clrMapOvr>
  <mc:AlternateContent xmlns:mc="http://schemas.openxmlformats.org/markup-compatibility/2006" xmlns:p14="http://schemas.microsoft.com/office/powerpoint/2010/main">
    <mc:Choice Requires="p14">
      <p:transition spd="slow" p14:dur="2000" advTm="9554"/>
    </mc:Choice>
    <mc:Fallback xmlns="">
      <p:transition spd="slow" advTm="955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title"/>
          </p:nvPr>
        </p:nvSpPr>
        <p:spPr>
          <a:prstGeom prst="rect">
            <a:avLst/>
          </a:prstGeom>
        </p:spPr>
        <p:txBody>
          <a:bodyPr/>
          <a:lstStyle/>
          <a:p>
            <a:pPr lvl="0">
              <a:defRPr sz="1800" b="0">
                <a:solidFill>
                  <a:srgbClr val="000000"/>
                </a:solidFill>
              </a:defRPr>
            </a:pPr>
            <a:r>
              <a:rPr sz="3164" b="1">
                <a:solidFill>
                  <a:srgbClr val="0365C0"/>
                </a:solidFill>
              </a:rPr>
              <a:t>Summary &amp; perspective</a:t>
            </a:r>
          </a:p>
        </p:txBody>
      </p:sp>
      <p:sp>
        <p:nvSpPr>
          <p:cNvPr id="491" name="Shape 491"/>
          <p:cNvSpPr>
            <a:spLocks noGrp="1"/>
          </p:cNvSpPr>
          <p:nvPr>
            <p:ph type="body" idx="1"/>
          </p:nvPr>
        </p:nvSpPr>
        <p:spPr>
          <a:xfrm>
            <a:off x="152400" y="1219200"/>
            <a:ext cx="8534400" cy="5257800"/>
          </a:xfrm>
          <a:prstGeom prst="rect">
            <a:avLst/>
          </a:prstGeom>
        </p:spPr>
        <p:txBody>
          <a:bodyPr>
            <a:normAutofit lnSpcReduction="10000"/>
          </a:bodyPr>
          <a:lstStyle/>
          <a:p>
            <a:pPr marL="102049" indent="-102049">
              <a:defRPr sz="1800" b="0"/>
            </a:pPr>
            <a:r>
              <a:rPr lang="en-US" sz="1969" b="1" dirty="0"/>
              <a:t> </a:t>
            </a:r>
            <a:r>
              <a:rPr lang="en-US" sz="2400" b="1" dirty="0"/>
              <a:t>Gamow-Teller study at any Ex &amp; (A,Z</a:t>
            </a:r>
            <a:r>
              <a:rPr lang="en-US" sz="2400" b="1" dirty="0" smtClean="0"/>
              <a:t>)</a:t>
            </a:r>
          </a:p>
          <a:p>
            <a:pPr marL="102049" indent="-102049">
              <a:defRPr sz="1800" b="0"/>
            </a:pPr>
            <a:endParaRPr lang="en-US" sz="2400" b="1" dirty="0" smtClean="0"/>
          </a:p>
          <a:p>
            <a:pPr marL="102049" indent="-102049">
              <a:defRPr sz="1800" b="0"/>
            </a:pPr>
            <a:r>
              <a:rPr lang="en-US" sz="2400" b="1" dirty="0"/>
              <a:t> </a:t>
            </a:r>
            <a:r>
              <a:rPr lang="en-US" sz="2400" b="1" dirty="0" smtClean="0"/>
              <a:t>The first case is done on 56Ni at NSCL (A1900xLENDAxS800)</a:t>
            </a:r>
          </a:p>
          <a:p>
            <a:pPr marL="0" indent="0">
              <a:buNone/>
              <a:defRPr sz="1800" b="0"/>
            </a:pPr>
            <a:r>
              <a:rPr lang="en-US" sz="2400" b="1" dirty="0" smtClean="0"/>
              <a:t>       GXPF1A </a:t>
            </a:r>
            <a:r>
              <a:rPr lang="ja-JP" altLang="en-US" sz="2400" b="1" dirty="0" smtClean="0"/>
              <a:t>○、　</a:t>
            </a:r>
            <a:r>
              <a:rPr lang="en-US" altLang="ja-JP" sz="2400" b="1" dirty="0" smtClean="0"/>
              <a:t>KB3G X</a:t>
            </a:r>
            <a:endParaRPr lang="en-US" sz="2400" b="1" dirty="0" smtClean="0"/>
          </a:p>
          <a:p>
            <a:pPr marL="0" indent="0">
              <a:buNone/>
              <a:defRPr sz="1800" b="0"/>
            </a:pPr>
            <a:r>
              <a:rPr lang="en-US" sz="2400" b="1" dirty="0" smtClean="0"/>
              <a:t>       </a:t>
            </a:r>
            <a:r>
              <a:rPr lang="en-US" sz="2400" dirty="0"/>
              <a:t>Key (sometimes, unstable) nuclei</a:t>
            </a:r>
          </a:p>
          <a:p>
            <a:pPr>
              <a:buFont typeface="Wingdings" panose="05000000000000000000" pitchFamily="2" charset="2"/>
              <a:buChar char="à"/>
            </a:pPr>
            <a:r>
              <a:rPr lang="en-US" sz="2400" dirty="0">
                <a:sym typeface="Wingdings" panose="05000000000000000000" pitchFamily="2" charset="2"/>
              </a:rPr>
              <a:t>p</a:t>
            </a:r>
            <a:r>
              <a:rPr lang="en-US" sz="2400" dirty="0"/>
              <a:t>in down key parameters </a:t>
            </a:r>
            <a:r>
              <a:rPr lang="en-US" sz="2400" dirty="0" smtClean="0"/>
              <a:t>in nuclear model</a:t>
            </a:r>
            <a:endParaRPr lang="en-US" sz="2400" dirty="0"/>
          </a:p>
          <a:p>
            <a:pPr marL="0" indent="0">
              <a:buNone/>
            </a:pPr>
            <a:r>
              <a:rPr lang="en-US" sz="2400" dirty="0" smtClean="0"/>
              <a:t>       collectivity hidden in stable nuclei</a:t>
            </a:r>
          </a:p>
          <a:p>
            <a:pPr marL="0" indent="0">
              <a:buNone/>
              <a:defRPr sz="1800" b="0"/>
            </a:pPr>
            <a:endParaRPr sz="2400" b="1" dirty="0"/>
          </a:p>
          <a:p>
            <a:pPr marL="102049" indent="-102049">
              <a:defRPr sz="1800" b="0"/>
            </a:pPr>
            <a:r>
              <a:rPr sz="2400" b="1" dirty="0" smtClean="0"/>
              <a:t>Perspective</a:t>
            </a:r>
            <a:endParaRPr lang="en-US" sz="2400" b="1" dirty="0" smtClean="0"/>
          </a:p>
          <a:p>
            <a:pPr marL="0" indent="0">
              <a:buNone/>
              <a:defRPr sz="1800" b="0"/>
            </a:pPr>
            <a:r>
              <a:rPr lang="en-US" sz="2400" b="1" dirty="0"/>
              <a:t> </a:t>
            </a:r>
            <a:r>
              <a:rPr lang="en-US" sz="2400" b="1" dirty="0" smtClean="0"/>
              <a:t>   Expanding rapidly…</a:t>
            </a:r>
            <a:endParaRPr sz="2400" b="1" dirty="0"/>
          </a:p>
          <a:p>
            <a:pPr marL="342292" lvl="1" indent="-119058">
              <a:defRPr sz="1800" b="0"/>
            </a:pPr>
            <a:r>
              <a:rPr sz="2400" dirty="0"/>
              <a:t> </a:t>
            </a:r>
            <a:r>
              <a:rPr lang="en-US" sz="2400" dirty="0" smtClean="0"/>
              <a:t>N=Z nuclei, </a:t>
            </a:r>
            <a:r>
              <a:rPr lang="en-US" sz="2400" baseline="30000" dirty="0" smtClean="0"/>
              <a:t>48</a:t>
            </a:r>
            <a:r>
              <a:rPr lang="en-US" sz="2400" dirty="0" smtClean="0"/>
              <a:t>Cr and </a:t>
            </a:r>
            <a:r>
              <a:rPr lang="en-US" sz="2400" baseline="30000" dirty="0" smtClean="0"/>
              <a:t>64</a:t>
            </a:r>
            <a:r>
              <a:rPr lang="en-US" sz="2400" dirty="0" smtClean="0"/>
              <a:t>Ge</a:t>
            </a:r>
          </a:p>
          <a:p>
            <a:pPr marL="342292" lvl="1" indent="-119058">
              <a:defRPr sz="1800" b="0"/>
            </a:pPr>
            <a:r>
              <a:rPr lang="en-US" sz="2400" dirty="0" smtClean="0"/>
              <a:t> </a:t>
            </a:r>
            <a:r>
              <a:rPr sz="2400" baseline="30000" dirty="0" smtClean="0"/>
              <a:t>132</a:t>
            </a:r>
            <a:r>
              <a:rPr sz="2400" dirty="0" smtClean="0"/>
              <a:t>Sn(</a:t>
            </a:r>
            <a:r>
              <a:rPr sz="2400" dirty="0" err="1" smtClean="0"/>
              <a:t>p,n</a:t>
            </a:r>
            <a:r>
              <a:rPr sz="2400" dirty="0"/>
              <a:t>) study  </a:t>
            </a:r>
            <a:r>
              <a:rPr lang="en-US" sz="2400" dirty="0" smtClean="0"/>
              <a:t>at RIBF</a:t>
            </a:r>
            <a:endParaRPr sz="2400" dirty="0"/>
          </a:p>
          <a:p>
            <a:pPr marL="342292" lvl="1" indent="-119058">
              <a:defRPr sz="1800" b="0"/>
            </a:pPr>
            <a:r>
              <a:rPr sz="2400" dirty="0" smtClean="0"/>
              <a:t> </a:t>
            </a:r>
            <a:r>
              <a:rPr sz="2400" dirty="0"/>
              <a:t>(</a:t>
            </a:r>
            <a:r>
              <a:rPr sz="2400" dirty="0" err="1"/>
              <a:t>p,n</a:t>
            </a:r>
            <a:r>
              <a:rPr sz="2400" dirty="0"/>
              <a:t>) reactions on</a:t>
            </a:r>
            <a:r>
              <a:rPr lang="en-US" sz="2400" dirty="0"/>
              <a:t> </a:t>
            </a:r>
            <a:r>
              <a:rPr lang="en-US" sz="2400"/>
              <a:t>halo </a:t>
            </a:r>
            <a:r>
              <a:rPr lang="en-US" sz="2400" smtClean="0"/>
              <a:t>nuclei</a:t>
            </a:r>
            <a:endParaRPr sz="2400" dirty="0"/>
          </a:p>
        </p:txBody>
      </p:sp>
    </p:spTree>
    <p:extLst>
      <p:ext uri="{BB962C8B-B14F-4D97-AF65-F5344CB8AC3E}">
        <p14:creationId xmlns:p14="http://schemas.microsoft.com/office/powerpoint/2010/main" val="277492618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r>
              <a:rPr lang="en-US" altLang="ja-JP" dirty="0" smtClean="0"/>
              <a:t>GT studies on </a:t>
            </a:r>
            <a:r>
              <a:rPr lang="en-US" altLang="ja-JP" dirty="0" smtClean="0">
                <a:solidFill>
                  <a:srgbClr val="FF0000"/>
                </a:solidFill>
              </a:rPr>
              <a:t>stable</a:t>
            </a:r>
            <a:r>
              <a:rPr lang="en-US" altLang="ja-JP" dirty="0" smtClean="0"/>
              <a:t> nuclei via CE reactions</a:t>
            </a:r>
            <a:endParaRPr lang="en-US" dirty="0"/>
          </a:p>
        </p:txBody>
      </p:sp>
      <p:sp>
        <p:nvSpPr>
          <p:cNvPr id="3" name="Content Placeholder 2"/>
          <p:cNvSpPr>
            <a:spLocks noGrp="1"/>
          </p:cNvSpPr>
          <p:nvPr>
            <p:ph idx="1"/>
          </p:nvPr>
        </p:nvSpPr>
        <p:spPr>
          <a:xfrm>
            <a:off x="159639" y="1285207"/>
            <a:ext cx="5839405" cy="2350861"/>
          </a:xfrm>
        </p:spPr>
        <p:style>
          <a:lnRef idx="1">
            <a:schemeClr val="accent6"/>
          </a:lnRef>
          <a:fillRef idx="2">
            <a:schemeClr val="accent6"/>
          </a:fillRef>
          <a:effectRef idx="1">
            <a:schemeClr val="accent6"/>
          </a:effectRef>
          <a:fontRef idx="minor">
            <a:schemeClr val="dk1"/>
          </a:fontRef>
        </p:style>
        <p:txBody>
          <a:bodyPr>
            <a:normAutofit/>
          </a:bodyPr>
          <a:lstStyle/>
          <a:p>
            <a:r>
              <a:rPr lang="en-US" sz="1687" dirty="0">
                <a:solidFill>
                  <a:schemeClr val="tx1"/>
                </a:solidFill>
              </a:rPr>
              <a:t>Fundamental</a:t>
            </a:r>
          </a:p>
          <a:p>
            <a:pPr marL="0" indent="0">
              <a:buNone/>
            </a:pPr>
            <a:r>
              <a:rPr lang="ja-JP" altLang="en-US" sz="1687" dirty="0">
                <a:solidFill>
                  <a:schemeClr val="tx1"/>
                </a:solidFill>
              </a:rPr>
              <a:t>　　</a:t>
            </a:r>
            <a:r>
              <a:rPr lang="en-US" altLang="ja-JP" sz="1687" dirty="0">
                <a:solidFill>
                  <a:schemeClr val="tx1"/>
                </a:solidFill>
              </a:rPr>
              <a:t>GT quenching </a:t>
            </a:r>
            <a:r>
              <a:rPr lang="en-US" altLang="ja-JP" sz="1687" dirty="0">
                <a:solidFill>
                  <a:schemeClr val="tx1"/>
                </a:solidFill>
                <a:sym typeface="Wingdings" pitchFamily="2" charset="2"/>
              </a:rPr>
              <a:t> non-nucleonic (</a:t>
            </a:r>
            <a:r>
              <a:rPr lang="en-US" altLang="ja-JP" sz="1687" dirty="0">
                <a:solidFill>
                  <a:schemeClr val="tx1"/>
                </a:solidFill>
              </a:rPr>
              <a:t>Δ</a:t>
            </a:r>
            <a:r>
              <a:rPr lang="ja-JP" altLang="en-US" sz="1687" dirty="0">
                <a:solidFill>
                  <a:schemeClr val="tx1"/>
                </a:solidFill>
              </a:rPr>
              <a:t>） </a:t>
            </a:r>
            <a:endParaRPr lang="en-US" sz="1687" dirty="0">
              <a:solidFill>
                <a:schemeClr val="tx1"/>
              </a:solidFill>
            </a:endParaRPr>
          </a:p>
          <a:p>
            <a:r>
              <a:rPr lang="en-US" sz="1687" dirty="0">
                <a:solidFill>
                  <a:schemeClr val="tx1"/>
                </a:solidFill>
              </a:rPr>
              <a:t>Nuclear astrophysics</a:t>
            </a:r>
          </a:p>
          <a:p>
            <a:pPr marL="0" indent="0">
              <a:buNone/>
            </a:pPr>
            <a:r>
              <a:rPr lang="en-US" sz="1687" dirty="0">
                <a:solidFill>
                  <a:schemeClr val="tx1"/>
                </a:solidFill>
                <a:sym typeface="Wingdings" pitchFamily="2" charset="2"/>
              </a:rPr>
              <a:t> </a:t>
            </a:r>
            <a:r>
              <a:rPr lang="en-US" sz="1687" dirty="0">
                <a:solidFill>
                  <a:schemeClr val="tx1"/>
                </a:solidFill>
              </a:rPr>
              <a:t> Weak processes in Type </a:t>
            </a:r>
            <a:r>
              <a:rPr lang="en-US" sz="1687" dirty="0" err="1">
                <a:solidFill>
                  <a:schemeClr val="tx1"/>
                </a:solidFill>
              </a:rPr>
              <a:t>Ia</a:t>
            </a:r>
            <a:r>
              <a:rPr lang="en-US" sz="1687" dirty="0">
                <a:solidFill>
                  <a:schemeClr val="tx1"/>
                </a:solidFill>
              </a:rPr>
              <a:t> </a:t>
            </a:r>
            <a:r>
              <a:rPr lang="ja-JP" altLang="en-US" sz="1687" dirty="0">
                <a:solidFill>
                  <a:schemeClr val="tx1"/>
                </a:solidFill>
              </a:rPr>
              <a:t>、</a:t>
            </a:r>
            <a:r>
              <a:rPr lang="en-US" sz="1687" dirty="0">
                <a:solidFill>
                  <a:schemeClr val="tx1"/>
                </a:solidFill>
              </a:rPr>
              <a:t>II supernovae</a:t>
            </a:r>
          </a:p>
          <a:p>
            <a:r>
              <a:rPr lang="en-US" altLang="ja-JP" sz="1687" dirty="0">
                <a:solidFill>
                  <a:schemeClr val="tx1"/>
                </a:solidFill>
              </a:rPr>
              <a:t>Deeper understanding of nuclear structures and its applications </a:t>
            </a:r>
          </a:p>
          <a:p>
            <a:pPr marL="0" indent="0">
              <a:buNone/>
            </a:pPr>
            <a:r>
              <a:rPr lang="en-US" altLang="ja-JP" sz="1687" dirty="0">
                <a:solidFill>
                  <a:schemeClr val="tx1"/>
                </a:solidFill>
                <a:sym typeface="Wingdings" pitchFamily="2" charset="2"/>
              </a:rPr>
              <a:t> e.g., nuclear matrix elements in double beta decay </a:t>
            </a:r>
            <a:endParaRPr lang="en-US" altLang="ja-JP" sz="1687" dirty="0">
              <a:solidFill>
                <a:schemeClr val="tx1"/>
              </a:solidFill>
              <a:sym typeface="Symbol"/>
            </a:endParaRPr>
          </a:p>
          <a:p>
            <a:pPr>
              <a:buFont typeface="Wingdings" pitchFamily="2" charset="2"/>
              <a:buChar char="à"/>
            </a:pPr>
            <a:endParaRPr lang="en-US" altLang="ja-JP" sz="2000" dirty="0">
              <a:solidFill>
                <a:schemeClr val="tx1"/>
              </a:solidFill>
              <a:sym typeface="Symbol"/>
            </a:endParaRPr>
          </a:p>
          <a:p>
            <a:pPr marL="0" indent="0">
              <a:buNone/>
            </a:pPr>
            <a:endParaRPr lang="en-US" altLang="ja-JP" sz="2000" dirty="0">
              <a:solidFill>
                <a:schemeClr val="tx1"/>
              </a:solidFill>
              <a:sym typeface="Symbol"/>
            </a:endParaRPr>
          </a:p>
        </p:txBody>
      </p:sp>
      <p:pic>
        <p:nvPicPr>
          <p:cNvPr id="12" name="Content Placeholder 7" descr="toi2.png"/>
          <p:cNvPicPr>
            <a:picLocks noChangeAspect="1"/>
          </p:cNvPicPr>
          <p:nvPr/>
        </p:nvPicPr>
        <p:blipFill>
          <a:blip r:embed="rId3" cstate="print"/>
          <a:srcRect r="24503"/>
          <a:stretch>
            <a:fillRect/>
          </a:stretch>
        </p:blipFill>
        <p:spPr>
          <a:xfrm>
            <a:off x="6075122" y="3798734"/>
            <a:ext cx="2865450" cy="2906866"/>
          </a:xfrm>
          <a:prstGeom prst="rect">
            <a:avLst/>
          </a:prstGeom>
        </p:spPr>
        <p:style>
          <a:lnRef idx="2">
            <a:schemeClr val="accent3"/>
          </a:lnRef>
          <a:fillRef idx="1">
            <a:schemeClr val="lt1"/>
          </a:fillRef>
          <a:effectRef idx="0">
            <a:schemeClr val="accent3"/>
          </a:effectRef>
          <a:fontRef idx="minor">
            <a:schemeClr val="dk1"/>
          </a:fontRef>
        </p:style>
      </p:pic>
      <p:pic>
        <p:nvPicPr>
          <p:cNvPr id="6146" name="Picture 2" descr="C:\Users\sasano\Desktop\1-s2_0-S0370269305005320-gr0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7" y="1038885"/>
            <a:ext cx="2743200" cy="25431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810378" y="2859336"/>
            <a:ext cx="1929439" cy="461665"/>
          </a:xfrm>
          <a:prstGeom prst="rect">
            <a:avLst/>
          </a:prstGeom>
          <a:noFill/>
        </p:spPr>
        <p:txBody>
          <a:bodyPr wrap="none" rtlCol="0">
            <a:spAutoFit/>
          </a:bodyPr>
          <a:lstStyle/>
          <a:p>
            <a:r>
              <a:rPr lang="en-US" sz="1200" dirty="0"/>
              <a:t>Yako, </a:t>
            </a:r>
            <a:r>
              <a:rPr lang="en-US" sz="1200" dirty="0" err="1"/>
              <a:t>Wakasa</a:t>
            </a:r>
            <a:r>
              <a:rPr lang="en-US" sz="1200" dirty="0"/>
              <a:t>, Sakai et al., </a:t>
            </a:r>
          </a:p>
          <a:p>
            <a:r>
              <a:rPr lang="en-US" sz="1200" dirty="0"/>
              <a:t>Phys. </a:t>
            </a:r>
            <a:r>
              <a:rPr lang="en-US" sz="1200" dirty="0" err="1"/>
              <a:t>Lett</a:t>
            </a:r>
            <a:r>
              <a:rPr lang="en-US" sz="1200" dirty="0"/>
              <a:t>. B 615(2005) 193.</a:t>
            </a: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8130" y="4012759"/>
            <a:ext cx="27432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139948" y="3439192"/>
            <a:ext cx="1621470" cy="461665"/>
          </a:xfrm>
          <a:prstGeom prst="rect">
            <a:avLst/>
          </a:prstGeom>
          <a:noFill/>
        </p:spPr>
        <p:txBody>
          <a:bodyPr wrap="none" rtlCol="0">
            <a:spAutoFit/>
          </a:bodyPr>
          <a:lstStyle/>
          <a:p>
            <a:r>
              <a:rPr lang="en-US" sz="2400" dirty="0"/>
              <a:t>NSCL/RCNP</a:t>
            </a:r>
          </a:p>
        </p:txBody>
      </p:sp>
      <p:sp>
        <p:nvSpPr>
          <p:cNvPr id="15" name="TextBox 14"/>
          <p:cNvSpPr txBox="1"/>
          <p:nvPr/>
        </p:nvSpPr>
        <p:spPr>
          <a:xfrm>
            <a:off x="3084275" y="4104318"/>
            <a:ext cx="822661"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aseline="30000" dirty="0"/>
              <a:t>116</a:t>
            </a:r>
            <a:r>
              <a:rPr lang="en-US" sz="2400" dirty="0"/>
              <a:t>Cd</a:t>
            </a:r>
          </a:p>
        </p:txBody>
      </p:sp>
      <p:sp>
        <p:nvSpPr>
          <p:cNvPr id="16" name="TextBox 15"/>
          <p:cNvSpPr txBox="1"/>
          <p:nvPr/>
        </p:nvSpPr>
        <p:spPr>
          <a:xfrm>
            <a:off x="4327467" y="4086176"/>
            <a:ext cx="800219"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aseline="30000" dirty="0"/>
              <a:t>116</a:t>
            </a:r>
            <a:r>
              <a:rPr lang="en-US" sz="2400" dirty="0"/>
              <a:t>Sn</a:t>
            </a:r>
          </a:p>
        </p:txBody>
      </p:sp>
      <p:sp>
        <p:nvSpPr>
          <p:cNvPr id="17" name="TextBox 16"/>
          <p:cNvSpPr txBox="1"/>
          <p:nvPr/>
        </p:nvSpPr>
        <p:spPr>
          <a:xfrm>
            <a:off x="2813821" y="5062652"/>
            <a:ext cx="531043" cy="461665"/>
          </a:xfrm>
          <a:prstGeom prst="rect">
            <a:avLst/>
          </a:prstGeom>
          <a:noFill/>
        </p:spPr>
        <p:txBody>
          <a:bodyPr wrap="none" rtlCol="0">
            <a:spAutoFit/>
          </a:bodyPr>
          <a:lstStyle/>
          <a:p>
            <a:r>
              <a:rPr lang="en-US" sz="2400" b="1" dirty="0">
                <a:solidFill>
                  <a:srgbClr val="002060"/>
                </a:solidFill>
              </a:rPr>
              <a:t>GT</a:t>
            </a:r>
          </a:p>
        </p:txBody>
      </p:sp>
      <p:sp>
        <p:nvSpPr>
          <p:cNvPr id="18" name="TextBox 17"/>
          <p:cNvSpPr txBox="1"/>
          <p:nvPr/>
        </p:nvSpPr>
        <p:spPr>
          <a:xfrm rot="16200000">
            <a:off x="5252676" y="2032592"/>
            <a:ext cx="2087858" cy="308674"/>
          </a:xfrm>
          <a:prstGeom prst="rect">
            <a:avLst/>
          </a:prstGeom>
          <a:solidFill>
            <a:schemeClr val="bg1"/>
          </a:solidFill>
        </p:spPr>
        <p:txBody>
          <a:bodyPr wrap="square" rtlCol="0">
            <a:spAutoFit/>
          </a:bodyPr>
          <a:lstStyle/>
          <a:p>
            <a:r>
              <a:rPr lang="en-US" sz="1406" dirty="0"/>
              <a:t>Strength of coupling to </a:t>
            </a:r>
            <a:r>
              <a:rPr lang="en-US" altLang="ja-JP" sz="1406" dirty="0"/>
              <a:t>Δ</a:t>
            </a:r>
            <a:endParaRPr lang="en-US" sz="1406" dirty="0"/>
          </a:p>
        </p:txBody>
      </p:sp>
      <p:sp>
        <p:nvSpPr>
          <p:cNvPr id="21" name="TextBox 20"/>
          <p:cNvSpPr txBox="1"/>
          <p:nvPr/>
        </p:nvSpPr>
        <p:spPr>
          <a:xfrm>
            <a:off x="7427852" y="853344"/>
            <a:ext cx="162897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a:t>Exp. on </a:t>
            </a:r>
            <a:r>
              <a:rPr lang="en-US" sz="2400" baseline="30000" dirty="0"/>
              <a:t>90</a:t>
            </a:r>
            <a:r>
              <a:rPr lang="en-US" sz="2400" dirty="0"/>
              <a:t>Zr</a:t>
            </a:r>
          </a:p>
        </p:txBody>
      </p:sp>
      <p:sp>
        <p:nvSpPr>
          <p:cNvPr id="23" name="Rectangle 22"/>
          <p:cNvSpPr/>
          <p:nvPr/>
        </p:nvSpPr>
        <p:spPr>
          <a:xfrm>
            <a:off x="282567" y="5965384"/>
            <a:ext cx="1932196" cy="523220"/>
          </a:xfrm>
          <a:prstGeom prst="rect">
            <a:avLst/>
          </a:prstGeom>
          <a:solidFill>
            <a:schemeClr val="bg1"/>
          </a:solidFill>
        </p:spPr>
        <p:txBody>
          <a:bodyPr wrap="none">
            <a:spAutoFit/>
          </a:bodyPr>
          <a:lstStyle/>
          <a:p>
            <a:r>
              <a:rPr lang="en-US" sz="1400" dirty="0"/>
              <a:t>Sasano et al., </a:t>
            </a:r>
          </a:p>
          <a:p>
            <a:r>
              <a:rPr lang="en-US" sz="1400" dirty="0"/>
              <a:t>Phys. Rev. C </a:t>
            </a:r>
            <a:r>
              <a:rPr lang="en-US" sz="1400" b="1" dirty="0"/>
              <a:t>85</a:t>
            </a:r>
            <a:r>
              <a:rPr lang="en-US" sz="1400" dirty="0"/>
              <a:t>, 061301 </a:t>
            </a:r>
          </a:p>
        </p:txBody>
      </p:sp>
      <p:sp>
        <p:nvSpPr>
          <p:cNvPr id="24" name="TextBox 23"/>
          <p:cNvSpPr txBox="1"/>
          <p:nvPr/>
        </p:nvSpPr>
        <p:spPr>
          <a:xfrm>
            <a:off x="7437997" y="6400801"/>
            <a:ext cx="1413913" cy="307777"/>
          </a:xfrm>
          <a:prstGeom prst="rect">
            <a:avLst/>
          </a:prstGeom>
          <a:noFill/>
        </p:spPr>
        <p:txBody>
          <a:bodyPr wrap="none" rtlCol="0">
            <a:spAutoFit/>
          </a:bodyPr>
          <a:lstStyle/>
          <a:p>
            <a:r>
              <a:rPr lang="en-US" sz="1400" dirty="0"/>
              <a:t>By R. G. T. Zegers</a:t>
            </a:r>
          </a:p>
        </p:txBody>
      </p:sp>
    </p:spTree>
    <p:extLst>
      <p:ext uri="{BB962C8B-B14F-4D97-AF65-F5344CB8AC3E}">
        <p14:creationId xmlns:p14="http://schemas.microsoft.com/office/powerpoint/2010/main" val="2209081812"/>
      </p:ext>
    </p:extLst>
  </p:cSld>
  <p:clrMapOvr>
    <a:masterClrMapping/>
  </p:clrMapOvr>
  <mc:AlternateContent xmlns:mc="http://schemas.openxmlformats.org/markup-compatibility/2006" xmlns:p14="http://schemas.microsoft.com/office/powerpoint/2010/main">
    <mc:Choice Requires="p14">
      <p:transition spd="slow" p14:dur="2000" advTm="42030"/>
    </mc:Choice>
    <mc:Fallback xmlns="">
      <p:transition spd="slow" advTm="420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Why unstable nuclei?</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sz="2812" dirty="0"/>
              <a:t>spin isospin collectivity</a:t>
            </a:r>
          </a:p>
          <a:p>
            <a:pPr marL="0" indent="0">
              <a:buNone/>
            </a:pPr>
            <a:r>
              <a:rPr kumimoji="1" lang="en-US" altLang="ja-JP" sz="2812" dirty="0"/>
              <a:t>in terms of </a:t>
            </a:r>
          </a:p>
          <a:p>
            <a:pPr lvl="1"/>
            <a:r>
              <a:rPr kumimoji="1" lang="en-US" altLang="ja-JP" sz="2812" dirty="0"/>
              <a:t> Ratio of neutron and proton numbers</a:t>
            </a:r>
          </a:p>
          <a:p>
            <a:pPr lvl="1"/>
            <a:r>
              <a:rPr kumimoji="1" lang="en-US" altLang="ja-JP" sz="2812" dirty="0"/>
              <a:t> p-h vs. p-p</a:t>
            </a:r>
          </a:p>
          <a:p>
            <a:pPr lvl="1"/>
            <a:r>
              <a:rPr kumimoji="1" lang="en-US" altLang="ja-JP" sz="2812" dirty="0" smtClean="0"/>
              <a:t> density </a:t>
            </a:r>
            <a:r>
              <a:rPr kumimoji="1" lang="en-US" altLang="ja-JP" sz="2812" dirty="0"/>
              <a:t>(neutron skin, neutron halo)</a:t>
            </a:r>
          </a:p>
          <a:p>
            <a:pPr lvl="1"/>
            <a:r>
              <a:rPr kumimoji="1" lang="en-US" altLang="ja-JP" sz="2812" dirty="0"/>
              <a:t> double </a:t>
            </a:r>
            <a:r>
              <a:rPr kumimoji="1" lang="en-US" altLang="ja-JP" sz="2812" dirty="0" err="1"/>
              <a:t>magicity</a:t>
            </a:r>
            <a:r>
              <a:rPr kumimoji="1" lang="en-US" altLang="ja-JP" sz="2812" dirty="0"/>
              <a:t> far from the stability line</a:t>
            </a:r>
          </a:p>
          <a:p>
            <a:pPr lvl="1"/>
            <a:endParaRPr kumimoji="1" lang="en-US" altLang="ja-JP" sz="2812" dirty="0"/>
          </a:p>
          <a:p>
            <a:r>
              <a:rPr kumimoji="1" lang="en-US" altLang="ja-JP" sz="2812" dirty="0"/>
              <a:t>Nuclei of astrophysical interests (electron captures, neutrino responses, …)</a:t>
            </a:r>
            <a:endParaRPr kumimoji="1" lang="ja-JP" altLang="en-US" sz="2812" dirty="0"/>
          </a:p>
        </p:txBody>
      </p:sp>
    </p:spTree>
    <p:extLst>
      <p:ext uri="{BB962C8B-B14F-4D97-AF65-F5344CB8AC3E}">
        <p14:creationId xmlns:p14="http://schemas.microsoft.com/office/powerpoint/2010/main" val="422742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19400"/>
            <a:ext cx="8229600" cy="1143000"/>
          </a:xfrm>
        </p:spPr>
        <p:txBody>
          <a:bodyPr/>
          <a:lstStyle/>
          <a:p>
            <a:r>
              <a:rPr kumimoji="1" lang="en-US" altLang="ja-JP" dirty="0" smtClean="0"/>
              <a:t>How?</a:t>
            </a:r>
            <a:endParaRPr kumimoji="1" lang="ja-JP" altLang="en-US" dirty="0"/>
          </a:p>
        </p:txBody>
      </p:sp>
    </p:spTree>
    <p:extLst>
      <p:ext uri="{BB962C8B-B14F-4D97-AF65-F5344CB8AC3E}">
        <p14:creationId xmlns:p14="http://schemas.microsoft.com/office/powerpoint/2010/main" val="224174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Autofit/>
          </a:bodyPr>
          <a:lstStyle/>
          <a:p>
            <a:r>
              <a:rPr lang="en-US" sz="3600" dirty="0" smtClean="0"/>
              <a:t>The (</a:t>
            </a:r>
            <a:r>
              <a:rPr lang="en-US" sz="3600" dirty="0" err="1" smtClean="0"/>
              <a:t>p,n</a:t>
            </a:r>
            <a:r>
              <a:rPr lang="en-US" sz="3600" dirty="0" smtClean="0"/>
              <a:t>) reaction in inverse kinematics</a:t>
            </a:r>
            <a:endParaRPr lang="en-US" sz="3600" dirty="0"/>
          </a:p>
        </p:txBody>
      </p:sp>
      <p:sp>
        <p:nvSpPr>
          <p:cNvPr id="39" name="TextBox 38"/>
          <p:cNvSpPr txBox="1"/>
          <p:nvPr/>
        </p:nvSpPr>
        <p:spPr>
          <a:xfrm>
            <a:off x="3139119" y="1447800"/>
            <a:ext cx="5890132" cy="4062651"/>
          </a:xfrm>
          <a:prstGeom prst="rect">
            <a:avLst/>
          </a:prstGeom>
          <a:noFill/>
        </p:spPr>
        <p:txBody>
          <a:bodyPr wrap="square" rtlCol="0">
            <a:spAutoFit/>
          </a:bodyPr>
          <a:lstStyle/>
          <a:p>
            <a:pPr marL="106363" indent="-106363"/>
            <a:r>
              <a:rPr lang="en-US" sz="2400" b="1" i="1" u="sng" dirty="0"/>
              <a:t>Missing mass </a:t>
            </a:r>
            <a:r>
              <a:rPr lang="en-US" sz="2400" b="1" i="1" u="sng" dirty="0" smtClean="0"/>
              <a:t>with recoil neutron detection</a:t>
            </a:r>
            <a:r>
              <a:rPr lang="en-US" sz="2400" b="1" dirty="0" smtClean="0"/>
              <a:t>  </a:t>
            </a:r>
          </a:p>
          <a:p>
            <a:pPr marL="106363" indent="-106363"/>
            <a:endParaRPr lang="en-US" b="1" dirty="0" smtClean="0"/>
          </a:p>
          <a:p>
            <a:pPr marL="106363" indent="-106363"/>
            <a:r>
              <a:rPr lang="en-US" b="1" dirty="0" smtClean="0"/>
              <a:t>Advantages </a:t>
            </a:r>
          </a:p>
          <a:p>
            <a:r>
              <a:rPr lang="en-US" b="1" dirty="0" smtClean="0">
                <a:solidFill>
                  <a:srgbClr val="FF0000"/>
                </a:solidFill>
                <a:effectLst>
                  <a:outerShdw blurRad="38100" dist="38100" dir="2700000" algn="tl">
                    <a:srgbClr val="000000">
                      <a:alpha val="43137"/>
                    </a:srgbClr>
                  </a:outerShdw>
                </a:effectLst>
                <a:sym typeface="Wingdings" pitchFamily="2" charset="2"/>
              </a:rPr>
              <a:t>Efficient! </a:t>
            </a:r>
          </a:p>
          <a:p>
            <a:r>
              <a:rPr lang="en-US" dirty="0" smtClean="0">
                <a:sym typeface="Wingdings" pitchFamily="2" charset="2"/>
              </a:rPr>
              <a:t>        RI beam (10^6 </a:t>
            </a:r>
            <a:r>
              <a:rPr lang="en-US" dirty="0" err="1" smtClean="0">
                <a:sym typeface="Wingdings" pitchFamily="2" charset="2"/>
              </a:rPr>
              <a:t>pps</a:t>
            </a:r>
            <a:r>
              <a:rPr lang="en-US" dirty="0" smtClean="0">
                <a:sym typeface="Wingdings" pitchFamily="2" charset="2"/>
              </a:rPr>
              <a:t>) + Liq. H (100mg/cm^2)</a:t>
            </a:r>
          </a:p>
          <a:p>
            <a:r>
              <a:rPr lang="en-US" dirty="0">
                <a:sym typeface="Wingdings" pitchFamily="2" charset="2"/>
              </a:rPr>
              <a:t> </a:t>
            </a:r>
            <a:r>
              <a:rPr lang="en-US" dirty="0" smtClean="0">
                <a:sym typeface="Wingdings" pitchFamily="2" charset="2"/>
              </a:rPr>
              <a:t>        ~ stable p beam (160 </a:t>
            </a:r>
            <a:r>
              <a:rPr lang="en-US" dirty="0" err="1" smtClean="0">
                <a:sym typeface="Wingdings" pitchFamily="2" charset="2"/>
              </a:rPr>
              <a:t>nA</a:t>
            </a:r>
            <a:r>
              <a:rPr lang="en-US" dirty="0" smtClean="0">
                <a:sym typeface="Wingdings" pitchFamily="2" charset="2"/>
              </a:rPr>
              <a:t>) + 100 mg/cm^2 (A~100)</a:t>
            </a:r>
          </a:p>
          <a:p>
            <a:r>
              <a:rPr lang="en-US" dirty="0" smtClean="0"/>
              <a:t>        (after taking account detection eff. and acc.)</a:t>
            </a:r>
          </a:p>
          <a:p>
            <a:r>
              <a:rPr lang="en-US" b="1" dirty="0" smtClean="0">
                <a:solidFill>
                  <a:srgbClr val="FF0000"/>
                </a:solidFill>
                <a:effectLst>
                  <a:outerShdw blurRad="38100" dist="38100" dir="2700000" algn="tl">
                    <a:srgbClr val="000000">
                      <a:alpha val="43137"/>
                    </a:srgbClr>
                  </a:outerShdw>
                </a:effectLst>
              </a:rPr>
              <a:t>Simple!</a:t>
            </a:r>
          </a:p>
          <a:p>
            <a:r>
              <a:rPr lang="en-US" dirty="0"/>
              <a:t> </a:t>
            </a:r>
            <a:r>
              <a:rPr lang="en-US" dirty="0" smtClean="0"/>
              <a:t>       All kinematic information </a:t>
            </a:r>
          </a:p>
          <a:p>
            <a:r>
              <a:rPr lang="en-US" dirty="0"/>
              <a:t> </a:t>
            </a:r>
            <a:r>
              <a:rPr lang="en-US" dirty="0" smtClean="0"/>
              <a:t>       from measurement of the neutron </a:t>
            </a:r>
          </a:p>
          <a:p>
            <a:r>
              <a:rPr lang="en-US" dirty="0"/>
              <a:t> </a:t>
            </a:r>
            <a:r>
              <a:rPr lang="en-US" dirty="0" smtClean="0"/>
              <a:t>       (two-body kinematics)</a:t>
            </a:r>
          </a:p>
          <a:p>
            <a:r>
              <a:rPr lang="en-US" b="1" dirty="0" smtClean="0">
                <a:solidFill>
                  <a:srgbClr val="FF0000"/>
                </a:solidFill>
                <a:effectLst>
                  <a:outerShdw blurRad="38100" dist="38100" dir="2700000" algn="tl">
                    <a:srgbClr val="000000">
                      <a:alpha val="43137"/>
                    </a:srgbClr>
                  </a:outerShdw>
                </a:effectLst>
              </a:rPr>
              <a:t>Extensive!</a:t>
            </a:r>
          </a:p>
          <a:p>
            <a:r>
              <a:rPr lang="en-US" b="1" dirty="0">
                <a:solidFill>
                  <a:srgbClr val="FF0000"/>
                </a:solidFill>
                <a:effectLst>
                  <a:outerShdw blurRad="38100" dist="38100" dir="2700000" algn="tl">
                    <a:srgbClr val="000000">
                      <a:alpha val="43137"/>
                    </a:srgbClr>
                  </a:outerShdw>
                </a:effectLst>
              </a:rPr>
              <a:t>         </a:t>
            </a:r>
            <a:r>
              <a:rPr lang="en-US" dirty="0"/>
              <a:t>Can be applied to any mass region and to any  </a:t>
            </a:r>
            <a:r>
              <a:rPr lang="en-US" dirty="0" smtClean="0"/>
              <a:t>  </a:t>
            </a:r>
          </a:p>
          <a:p>
            <a:r>
              <a:rPr lang="en-US" dirty="0"/>
              <a:t> </a:t>
            </a:r>
            <a:r>
              <a:rPr lang="en-US" dirty="0" smtClean="0"/>
              <a:t>        excitation energy </a:t>
            </a:r>
          </a:p>
        </p:txBody>
      </p:sp>
      <p:grpSp>
        <p:nvGrpSpPr>
          <p:cNvPr id="41" name="Group 40"/>
          <p:cNvGrpSpPr/>
          <p:nvPr/>
        </p:nvGrpSpPr>
        <p:grpSpPr>
          <a:xfrm>
            <a:off x="457200" y="1644848"/>
            <a:ext cx="2681919" cy="3722914"/>
            <a:chOff x="1676400" y="-47430"/>
            <a:chExt cx="2209800" cy="3324030"/>
          </a:xfrm>
        </p:grpSpPr>
        <p:pic>
          <p:nvPicPr>
            <p:cNvPr id="36" name="Picture 35" descr="inverse2.png"/>
            <p:cNvPicPr>
              <a:picLocks noChangeAspect="1"/>
            </p:cNvPicPr>
            <p:nvPr/>
          </p:nvPicPr>
          <p:blipFill rotWithShape="1">
            <a:blip r:embed="rId3" cstate="print"/>
            <a:srcRect l="79477" t="12755"/>
            <a:stretch/>
          </p:blipFill>
          <p:spPr>
            <a:xfrm>
              <a:off x="1676400" y="-47430"/>
              <a:ext cx="2115991" cy="3324030"/>
            </a:xfrm>
            <a:prstGeom prst="rect">
              <a:avLst/>
            </a:prstGeom>
          </p:spPr>
        </p:pic>
        <p:sp>
          <p:nvSpPr>
            <p:cNvPr id="40" name="Rectangle 39"/>
            <p:cNvSpPr/>
            <p:nvPr/>
          </p:nvSpPr>
          <p:spPr>
            <a:xfrm>
              <a:off x="2971800" y="838200"/>
              <a:ext cx="914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テキスト ボックス 1"/>
          <p:cNvSpPr txBox="1"/>
          <p:nvPr/>
        </p:nvSpPr>
        <p:spPr>
          <a:xfrm>
            <a:off x="1288839" y="4845248"/>
            <a:ext cx="2590800" cy="369332"/>
          </a:xfrm>
          <a:prstGeom prst="rect">
            <a:avLst/>
          </a:prstGeom>
          <a:noFill/>
        </p:spPr>
        <p:txBody>
          <a:bodyPr wrap="square" rtlCol="0">
            <a:spAutoFit/>
          </a:bodyPr>
          <a:lstStyle/>
          <a:p>
            <a:r>
              <a:rPr lang="en-US" dirty="0" smtClean="0"/>
              <a:t>~100 – 300 MeV/u</a:t>
            </a:r>
            <a:endParaRPr lang="en-US" dirty="0"/>
          </a:p>
        </p:txBody>
      </p:sp>
    </p:spTree>
    <p:extLst>
      <p:ext uri="{BB962C8B-B14F-4D97-AF65-F5344CB8AC3E}">
        <p14:creationId xmlns:p14="http://schemas.microsoft.com/office/powerpoint/2010/main" val="4273061388"/>
      </p:ext>
    </p:extLst>
  </p:cSld>
  <p:clrMapOvr>
    <a:masterClrMapping/>
  </p:clrMapOvr>
  <mc:AlternateContent xmlns:mc="http://schemas.openxmlformats.org/markup-compatibility/2006" xmlns:p14="http://schemas.microsoft.com/office/powerpoint/2010/main">
    <mc:Choice Requires="p14">
      <p:transition spd="slow" p14:dur="2000" advTm="58489"/>
    </mc:Choice>
    <mc:Fallback xmlns="">
      <p:transition spd="slow" advTm="5848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a:t>
            </a:r>
            <a:br>
              <a:rPr lang="en-US" dirty="0" smtClean="0"/>
            </a:br>
            <a:endParaRPr lang="en-US" dirty="0"/>
          </a:p>
        </p:txBody>
      </p:sp>
      <p:cxnSp>
        <p:nvCxnSpPr>
          <p:cNvPr id="7" name="Straight Arrow Connector 6"/>
          <p:cNvCxnSpPr/>
          <p:nvPr/>
        </p:nvCxnSpPr>
        <p:spPr>
          <a:xfrm>
            <a:off x="2438401" y="5410200"/>
            <a:ext cx="4343401"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200613" y="2209803"/>
            <a:ext cx="0" cy="32003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3530723" y="2108079"/>
            <a:ext cx="623089" cy="369332"/>
          </a:xfrm>
          <a:prstGeom prst="rect">
            <a:avLst/>
          </a:prstGeom>
          <a:noFill/>
        </p:spPr>
        <p:txBody>
          <a:bodyPr wrap="square" rtlCol="0">
            <a:spAutoFit/>
          </a:bodyPr>
          <a:lstStyle/>
          <a:p>
            <a:r>
              <a:rPr lang="en-US" dirty="0" smtClean="0"/>
              <a:t>Ex</a:t>
            </a:r>
            <a:endParaRPr lang="en-US" dirty="0"/>
          </a:p>
        </p:txBody>
      </p:sp>
      <p:sp>
        <p:nvSpPr>
          <p:cNvPr id="23" name="TextBox 22"/>
          <p:cNvSpPr txBox="1"/>
          <p:nvPr/>
        </p:nvSpPr>
        <p:spPr>
          <a:xfrm>
            <a:off x="5582993" y="5421086"/>
            <a:ext cx="1522018" cy="830997"/>
          </a:xfrm>
          <a:prstGeom prst="rect">
            <a:avLst/>
          </a:prstGeom>
          <a:noFill/>
        </p:spPr>
        <p:txBody>
          <a:bodyPr wrap="square" rtlCol="0">
            <a:spAutoFit/>
          </a:bodyPr>
          <a:lstStyle/>
          <a:p>
            <a:r>
              <a:rPr lang="en-US" sz="2400" dirty="0" smtClean="0"/>
              <a:t>Neutron rich</a:t>
            </a:r>
            <a:endParaRPr lang="en-US" sz="2400" dirty="0"/>
          </a:p>
        </p:txBody>
      </p:sp>
      <p:sp>
        <p:nvSpPr>
          <p:cNvPr id="24" name="TextBox 23"/>
          <p:cNvSpPr txBox="1"/>
          <p:nvPr/>
        </p:nvSpPr>
        <p:spPr>
          <a:xfrm>
            <a:off x="2438401" y="5410200"/>
            <a:ext cx="1530264" cy="830997"/>
          </a:xfrm>
          <a:prstGeom prst="rect">
            <a:avLst/>
          </a:prstGeom>
          <a:noFill/>
        </p:spPr>
        <p:txBody>
          <a:bodyPr wrap="square" rtlCol="0">
            <a:spAutoFit/>
          </a:bodyPr>
          <a:lstStyle/>
          <a:p>
            <a:r>
              <a:rPr lang="en-US" sz="2400" dirty="0" smtClean="0"/>
              <a:t>Proton rich</a:t>
            </a:r>
            <a:endParaRPr lang="en-US" sz="2400" dirty="0"/>
          </a:p>
        </p:txBody>
      </p:sp>
      <p:sp>
        <p:nvSpPr>
          <p:cNvPr id="27" name="Oval 26"/>
          <p:cNvSpPr/>
          <p:nvPr/>
        </p:nvSpPr>
        <p:spPr>
          <a:xfrm>
            <a:off x="2590802" y="4362451"/>
            <a:ext cx="4191000" cy="895349"/>
          </a:xfrm>
          <a:prstGeom prst="ellipse">
            <a:avLst/>
          </a:prstGeom>
          <a:solidFill>
            <a:schemeClr val="accent6">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EC, beta-decays</a:t>
            </a:r>
            <a:endParaRPr lang="en-US" sz="2400" dirty="0">
              <a:solidFill>
                <a:srgbClr val="0000FF"/>
              </a:solidFill>
            </a:endParaRPr>
          </a:p>
        </p:txBody>
      </p:sp>
      <p:sp>
        <p:nvSpPr>
          <p:cNvPr id="28" name="Oval 27"/>
          <p:cNvSpPr/>
          <p:nvPr/>
        </p:nvSpPr>
        <p:spPr>
          <a:xfrm>
            <a:off x="4572001" y="3601106"/>
            <a:ext cx="1399945" cy="1275694"/>
          </a:xfrm>
          <a:prstGeom prst="ellipse">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GTGR</a:t>
            </a:r>
            <a:endParaRPr lang="en-US" sz="2400" dirty="0">
              <a:solidFill>
                <a:srgbClr val="FF0000"/>
              </a:solidFill>
            </a:endParaRPr>
          </a:p>
        </p:txBody>
      </p:sp>
      <p:sp>
        <p:nvSpPr>
          <p:cNvPr id="30" name="Oval 29"/>
          <p:cNvSpPr/>
          <p:nvPr/>
        </p:nvSpPr>
        <p:spPr>
          <a:xfrm>
            <a:off x="3581400" y="3048000"/>
            <a:ext cx="2667992" cy="990600"/>
          </a:xfrm>
          <a:prstGeom prst="ellipse">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SDR</a:t>
            </a:r>
          </a:p>
        </p:txBody>
      </p:sp>
      <p:sp>
        <p:nvSpPr>
          <p:cNvPr id="25" name="Oval 24"/>
          <p:cNvSpPr/>
          <p:nvPr/>
        </p:nvSpPr>
        <p:spPr>
          <a:xfrm>
            <a:off x="3300614" y="3543300"/>
            <a:ext cx="1728091" cy="1108582"/>
          </a:xfrm>
          <a:prstGeom prst="ellipse">
            <a:avLst/>
          </a:prstGeom>
          <a:solidFill>
            <a:schemeClr val="accent6">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a:t>
            </a:r>
            <a:r>
              <a:rPr lang="el-GR" sz="2400" dirty="0" smtClean="0">
                <a:solidFill>
                  <a:srgbClr val="0000FF"/>
                </a:solidFill>
                <a:latin typeface="Gulim"/>
                <a:ea typeface="Gulim"/>
              </a:rPr>
              <a:t>ν</a:t>
            </a:r>
            <a:r>
              <a:rPr lang="en-US" sz="2400" dirty="0" smtClean="0">
                <a:solidFill>
                  <a:srgbClr val="0000FF"/>
                </a:solidFill>
                <a:latin typeface="Gulim"/>
                <a:ea typeface="Gulim"/>
              </a:rPr>
              <a:t>,</a:t>
            </a:r>
            <a:r>
              <a:rPr lang="el-GR" sz="2400" dirty="0" smtClean="0">
                <a:solidFill>
                  <a:srgbClr val="0000FF"/>
                </a:solidFill>
                <a:latin typeface="Gulim"/>
                <a:ea typeface="Gulim"/>
              </a:rPr>
              <a:t>ν</a:t>
            </a:r>
            <a:r>
              <a:rPr lang="en-US" sz="2400" dirty="0" smtClean="0">
                <a:solidFill>
                  <a:srgbClr val="0000FF"/>
                </a:solidFill>
              </a:rPr>
              <a:t>,)</a:t>
            </a:r>
            <a:endParaRPr lang="en-US" sz="2400" dirty="0">
              <a:solidFill>
                <a:srgbClr val="0000FF"/>
              </a:solidFill>
            </a:endParaRPr>
          </a:p>
        </p:txBody>
      </p:sp>
      <p:sp>
        <p:nvSpPr>
          <p:cNvPr id="34" name="Oval 33"/>
          <p:cNvSpPr/>
          <p:nvPr/>
        </p:nvSpPr>
        <p:spPr>
          <a:xfrm rot="5400000">
            <a:off x="4452712" y="3338740"/>
            <a:ext cx="3333749" cy="809171"/>
          </a:xfrm>
          <a:prstGeom prst="ellipse">
            <a:avLst/>
          </a:prstGeom>
          <a:solidFill>
            <a:schemeClr val="accent6">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r-process?</a:t>
            </a:r>
            <a:endParaRPr lang="en-US" sz="2400" dirty="0">
              <a:solidFill>
                <a:srgbClr val="0000FF"/>
              </a:solidFill>
            </a:endParaRPr>
          </a:p>
        </p:txBody>
      </p:sp>
      <p:sp>
        <p:nvSpPr>
          <p:cNvPr id="3" name="Rectangle 2"/>
          <p:cNvSpPr/>
          <p:nvPr/>
        </p:nvSpPr>
        <p:spPr>
          <a:xfrm>
            <a:off x="5257801" y="6108613"/>
            <a:ext cx="1542410" cy="923330"/>
          </a:xfrm>
          <a:prstGeom prst="rect">
            <a:avLst/>
          </a:prstGeom>
        </p:spPr>
        <p:txBody>
          <a:bodyPr wrap="none">
            <a:spAutoFit/>
          </a:bodyPr>
          <a:lstStyle/>
          <a:p>
            <a:r>
              <a:rPr lang="en-US" baseline="30000" dirty="0"/>
              <a:t>6</a:t>
            </a:r>
            <a:r>
              <a:rPr lang="en-US" dirty="0" smtClean="0"/>
              <a:t>He, </a:t>
            </a:r>
            <a:r>
              <a:rPr lang="en-US" baseline="30000" dirty="0" smtClean="0"/>
              <a:t>11</a:t>
            </a:r>
            <a:r>
              <a:rPr lang="en-US" dirty="0" smtClean="0"/>
              <a:t>Li</a:t>
            </a:r>
            <a:r>
              <a:rPr lang="en-US" dirty="0"/>
              <a:t>, </a:t>
            </a:r>
            <a:r>
              <a:rPr lang="en-US" baseline="30000" dirty="0" smtClean="0"/>
              <a:t>14</a:t>
            </a:r>
            <a:r>
              <a:rPr lang="en-US" dirty="0" smtClean="0"/>
              <a:t>Be</a:t>
            </a:r>
            <a:r>
              <a:rPr lang="en-US" dirty="0"/>
              <a:t>,</a:t>
            </a:r>
            <a:r>
              <a:rPr lang="en-US" baseline="30000" dirty="0"/>
              <a:t> </a:t>
            </a:r>
            <a:endParaRPr lang="en-US" baseline="30000" dirty="0" smtClean="0"/>
          </a:p>
          <a:p>
            <a:r>
              <a:rPr lang="en-US" baseline="30000" dirty="0" smtClean="0"/>
              <a:t>70,72</a:t>
            </a:r>
            <a:r>
              <a:rPr lang="en-US" dirty="0" smtClean="0"/>
              <a:t>Ni</a:t>
            </a:r>
            <a:r>
              <a:rPr lang="en-US" dirty="0"/>
              <a:t>, </a:t>
            </a:r>
            <a:r>
              <a:rPr lang="en-US" baseline="30000" dirty="0"/>
              <a:t>132</a:t>
            </a:r>
            <a:r>
              <a:rPr lang="en-US" dirty="0"/>
              <a:t>Sn </a:t>
            </a:r>
            <a:endParaRPr lang="en-US" dirty="0" smtClean="0"/>
          </a:p>
          <a:p>
            <a:r>
              <a:rPr lang="en-US" dirty="0" smtClean="0"/>
              <a:t>at </a:t>
            </a:r>
            <a:r>
              <a:rPr lang="en-US" dirty="0"/>
              <a:t>RIKEN RIBF</a:t>
            </a:r>
          </a:p>
        </p:txBody>
      </p:sp>
      <p:sp>
        <p:nvSpPr>
          <p:cNvPr id="6" name="Rectangle 5"/>
          <p:cNvSpPr/>
          <p:nvPr/>
        </p:nvSpPr>
        <p:spPr>
          <a:xfrm>
            <a:off x="2349501" y="1183899"/>
            <a:ext cx="2362201" cy="8925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t>Possible to probe </a:t>
            </a:r>
          </a:p>
          <a:p>
            <a:r>
              <a:rPr lang="en-US" dirty="0"/>
              <a:t>any  Ex on any A/Z</a:t>
            </a:r>
          </a:p>
          <a:p>
            <a:r>
              <a:rPr lang="en-US" sz="1600" dirty="0"/>
              <a:t>(beam intensity 10</a:t>
            </a:r>
            <a:r>
              <a:rPr lang="en-US" sz="1600" baseline="30000" dirty="0"/>
              <a:t>4-5</a:t>
            </a:r>
            <a:r>
              <a:rPr lang="en-US" sz="1600" dirty="0"/>
              <a:t> </a:t>
            </a:r>
            <a:r>
              <a:rPr lang="en-US" sz="1600" dirty="0" err="1"/>
              <a:t>pps</a:t>
            </a:r>
            <a:r>
              <a:rPr lang="en-US" sz="1600" dirty="0"/>
              <a:t>)</a:t>
            </a:r>
            <a:endParaRPr lang="en-US" sz="1600" baseline="30000" dirty="0"/>
          </a:p>
        </p:txBody>
      </p:sp>
    </p:spTree>
    <p:extLst>
      <p:ext uri="{BB962C8B-B14F-4D97-AF65-F5344CB8AC3E}">
        <p14:creationId xmlns:p14="http://schemas.microsoft.com/office/powerpoint/2010/main" val="425332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aseline="30000" dirty="0" smtClean="0"/>
              <a:t>56</a:t>
            </a:r>
            <a:r>
              <a:rPr lang="en-US" dirty="0" smtClean="0"/>
              <a:t>Ni </a:t>
            </a:r>
            <a:endParaRPr lang="en-US" baseline="30000" dirty="0"/>
          </a:p>
        </p:txBody>
      </p:sp>
      <p:grpSp>
        <p:nvGrpSpPr>
          <p:cNvPr id="5" name="Group 4"/>
          <p:cNvGrpSpPr/>
          <p:nvPr/>
        </p:nvGrpSpPr>
        <p:grpSpPr>
          <a:xfrm>
            <a:off x="2152166" y="1981200"/>
            <a:ext cx="4989005" cy="3275433"/>
            <a:chOff x="3276600" y="1676400"/>
            <a:chExt cx="4241771" cy="3008531"/>
          </a:xfrm>
        </p:grpSpPr>
        <p:cxnSp>
          <p:nvCxnSpPr>
            <p:cNvPr id="6" name="Straight Connector 5"/>
            <p:cNvCxnSpPr/>
            <p:nvPr/>
          </p:nvCxnSpPr>
          <p:spPr>
            <a:xfrm>
              <a:off x="4724400" y="3200400"/>
              <a:ext cx="1143000" cy="0"/>
            </a:xfrm>
            <a:prstGeom prst="line">
              <a:avLst/>
            </a:prstGeom>
            <a:ln w="38100">
              <a:solidFill>
                <a:srgbClr val="06430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76600" y="2667000"/>
              <a:ext cx="1143000" cy="0"/>
            </a:xfrm>
            <a:prstGeom prst="line">
              <a:avLst/>
            </a:prstGeom>
            <a:ln w="38100">
              <a:solidFill>
                <a:srgbClr val="06430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8400" y="2819400"/>
              <a:ext cx="1143000" cy="0"/>
            </a:xfrm>
            <a:prstGeom prst="line">
              <a:avLst/>
            </a:prstGeom>
            <a:ln w="38100">
              <a:solidFill>
                <a:srgbClr val="06430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819400"/>
              <a:ext cx="1143000" cy="0"/>
            </a:xfrm>
            <a:prstGeom prst="line">
              <a:avLst/>
            </a:prstGeom>
            <a:ln w="38100">
              <a:solidFill>
                <a:srgbClr val="06430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48400" y="3200400"/>
              <a:ext cx="1143000" cy="0"/>
            </a:xfrm>
            <a:prstGeom prst="line">
              <a:avLst/>
            </a:prstGeom>
            <a:ln w="38100">
              <a:solidFill>
                <a:srgbClr val="06430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76600" y="3200400"/>
              <a:ext cx="1143000" cy="0"/>
            </a:xfrm>
            <a:prstGeom prst="line">
              <a:avLst/>
            </a:prstGeom>
            <a:ln w="38100">
              <a:solidFill>
                <a:srgbClr val="06430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2286000"/>
              <a:ext cx="1143000" cy="0"/>
            </a:xfrm>
            <a:prstGeom prst="line">
              <a:avLst/>
            </a:prstGeom>
            <a:ln w="38100">
              <a:solidFill>
                <a:srgbClr val="06430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2286000"/>
              <a:ext cx="1143000" cy="0"/>
            </a:xfrm>
            <a:prstGeom prst="line">
              <a:avLst/>
            </a:prstGeom>
            <a:ln w="38100">
              <a:solidFill>
                <a:srgbClr val="06430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48400" y="2667000"/>
              <a:ext cx="1143000" cy="0"/>
            </a:xfrm>
            <a:prstGeom prst="line">
              <a:avLst/>
            </a:prstGeom>
            <a:ln w="38100">
              <a:solidFill>
                <a:srgbClr val="064308"/>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4419600" y="32004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67400" y="3200400"/>
              <a:ext cx="381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4114800" y="2590800"/>
              <a:ext cx="9144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4305300" y="2781300"/>
              <a:ext cx="5334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4381500" y="2857500"/>
              <a:ext cx="3810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5600700" y="2552700"/>
              <a:ext cx="9144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867400" y="2819400"/>
              <a:ext cx="3810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791200" y="2743200"/>
              <a:ext cx="5334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29200" y="3200400"/>
              <a:ext cx="630301" cy="400110"/>
            </a:xfrm>
            <a:prstGeom prst="rect">
              <a:avLst/>
            </a:prstGeom>
            <a:noFill/>
          </p:spPr>
          <p:txBody>
            <a:bodyPr wrap="none" rtlCol="0">
              <a:spAutoFit/>
            </a:bodyPr>
            <a:lstStyle/>
            <a:p>
              <a:r>
                <a:rPr lang="en-US" sz="2000" b="1" baseline="30000" dirty="0" smtClean="0"/>
                <a:t>56</a:t>
              </a:r>
              <a:r>
                <a:rPr lang="en-US" sz="2000" b="1" dirty="0" smtClean="0"/>
                <a:t>Ni</a:t>
              </a:r>
              <a:endParaRPr lang="en-US" sz="2000" b="1" baseline="30000" dirty="0"/>
            </a:p>
          </p:txBody>
        </p:sp>
        <p:sp>
          <p:nvSpPr>
            <p:cNvPr id="24" name="TextBox 23"/>
            <p:cNvSpPr txBox="1"/>
            <p:nvPr/>
          </p:nvSpPr>
          <p:spPr>
            <a:xfrm>
              <a:off x="6460364" y="3200400"/>
              <a:ext cx="716863" cy="400110"/>
            </a:xfrm>
            <a:prstGeom prst="rect">
              <a:avLst/>
            </a:prstGeom>
            <a:noFill/>
          </p:spPr>
          <p:txBody>
            <a:bodyPr wrap="none" rtlCol="0">
              <a:spAutoFit/>
            </a:bodyPr>
            <a:lstStyle/>
            <a:p>
              <a:r>
                <a:rPr lang="en-US" sz="2000" b="1" baseline="30000" dirty="0" smtClean="0"/>
                <a:t>56</a:t>
              </a:r>
              <a:r>
                <a:rPr lang="en-US" sz="2000" b="1" dirty="0" smtClean="0"/>
                <a:t>Cu</a:t>
              </a:r>
              <a:endParaRPr lang="en-US" sz="2000" b="1" baseline="30000" dirty="0"/>
            </a:p>
          </p:txBody>
        </p:sp>
        <p:sp>
          <p:nvSpPr>
            <p:cNvPr id="25" name="TextBox 24"/>
            <p:cNvSpPr txBox="1"/>
            <p:nvPr/>
          </p:nvSpPr>
          <p:spPr>
            <a:xfrm>
              <a:off x="3505200" y="3200400"/>
              <a:ext cx="716863" cy="400110"/>
            </a:xfrm>
            <a:prstGeom prst="rect">
              <a:avLst/>
            </a:prstGeom>
            <a:noFill/>
          </p:spPr>
          <p:txBody>
            <a:bodyPr wrap="none" rtlCol="0">
              <a:spAutoFit/>
            </a:bodyPr>
            <a:lstStyle/>
            <a:p>
              <a:r>
                <a:rPr lang="en-US" sz="2000" b="1" baseline="30000" dirty="0" smtClean="0"/>
                <a:t>56</a:t>
              </a:r>
              <a:r>
                <a:rPr lang="en-US" sz="2000" b="1" dirty="0" smtClean="0"/>
                <a:t>Co</a:t>
              </a:r>
              <a:endParaRPr lang="en-US" sz="2000" b="1" baseline="30000" dirty="0"/>
            </a:p>
          </p:txBody>
        </p:sp>
        <p:sp>
          <p:nvSpPr>
            <p:cNvPr id="26" name="TextBox 25"/>
            <p:cNvSpPr txBox="1"/>
            <p:nvPr/>
          </p:nvSpPr>
          <p:spPr>
            <a:xfrm>
              <a:off x="3941751" y="3593069"/>
              <a:ext cx="3576620" cy="369332"/>
            </a:xfrm>
            <a:prstGeom prst="rect">
              <a:avLst/>
            </a:prstGeom>
            <a:noFill/>
          </p:spPr>
          <p:txBody>
            <a:bodyPr wrap="none" rtlCol="0">
              <a:spAutoFit/>
            </a:bodyPr>
            <a:lstStyle/>
            <a:p>
              <a:r>
                <a:rPr lang="en-US" b="1" dirty="0" smtClean="0"/>
                <a:t>T=1                 T=0                 T=1</a:t>
              </a:r>
              <a:endParaRPr lang="en-US" b="1" dirty="0"/>
            </a:p>
          </p:txBody>
        </p:sp>
        <p:sp>
          <p:nvSpPr>
            <p:cNvPr id="27" name="TextBox 26"/>
            <p:cNvSpPr txBox="1"/>
            <p:nvPr/>
          </p:nvSpPr>
          <p:spPr>
            <a:xfrm>
              <a:off x="4772604" y="2249269"/>
              <a:ext cx="1056700" cy="923330"/>
            </a:xfrm>
            <a:prstGeom prst="rect">
              <a:avLst/>
            </a:prstGeom>
            <a:noFill/>
          </p:spPr>
          <p:txBody>
            <a:bodyPr wrap="none" rtlCol="0">
              <a:spAutoFit/>
            </a:bodyPr>
            <a:lstStyle/>
            <a:p>
              <a:pPr algn="ctr"/>
              <a:r>
                <a:rPr lang="en-US" dirty="0" smtClean="0"/>
                <a:t>0</a:t>
              </a:r>
              <a:r>
                <a:rPr lang="en-US" baseline="30000" dirty="0" smtClean="0"/>
                <a:t>+</a:t>
              </a:r>
              <a:r>
                <a:rPr lang="en-US" dirty="0" smtClean="0">
                  <a:sym typeface="Symbol"/>
                </a:rPr>
                <a:t>1</a:t>
              </a:r>
              <a:r>
                <a:rPr lang="en-US" baseline="30000" dirty="0" smtClean="0">
                  <a:sym typeface="Symbol"/>
                </a:rPr>
                <a:t>+</a:t>
              </a:r>
            </a:p>
            <a:p>
              <a:pPr algn="ctr"/>
              <a:r>
                <a:rPr lang="en-US" dirty="0" smtClean="0">
                  <a:sym typeface="Symbol"/>
                </a:rPr>
                <a:t>Gamow-</a:t>
              </a:r>
            </a:p>
            <a:p>
              <a:pPr algn="ctr"/>
              <a:r>
                <a:rPr lang="en-US" dirty="0" smtClean="0">
                  <a:sym typeface="Symbol"/>
                </a:rPr>
                <a:t>Teller</a:t>
              </a:r>
              <a:endParaRPr lang="en-US" dirty="0"/>
            </a:p>
          </p:txBody>
        </p:sp>
        <p:cxnSp>
          <p:nvCxnSpPr>
            <p:cNvPr id="28" name="Straight Arrow Connector 27"/>
            <p:cNvCxnSpPr/>
            <p:nvPr/>
          </p:nvCxnSpPr>
          <p:spPr>
            <a:xfrm>
              <a:off x="5486400" y="4038600"/>
              <a:ext cx="1295400" cy="1588"/>
            </a:xfrm>
            <a:prstGeom prst="straightConnector1">
              <a:avLst/>
            </a:prstGeom>
            <a:ln w="28575">
              <a:solidFill>
                <a:srgbClr val="064308"/>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4038600" y="4037011"/>
              <a:ext cx="1295400" cy="1588"/>
            </a:xfrm>
            <a:prstGeom prst="straightConnector1">
              <a:avLst/>
            </a:prstGeom>
            <a:ln w="28575">
              <a:solidFill>
                <a:srgbClr val="064308"/>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52527" y="4038600"/>
              <a:ext cx="1082349" cy="646331"/>
            </a:xfrm>
            <a:prstGeom prst="rect">
              <a:avLst/>
            </a:prstGeom>
            <a:noFill/>
          </p:spPr>
          <p:txBody>
            <a:bodyPr wrap="none" rtlCol="0">
              <a:spAutoFit/>
            </a:bodyPr>
            <a:lstStyle/>
            <a:p>
              <a:pPr algn="ctr"/>
              <a:r>
                <a:rPr lang="en-US" b="1" dirty="0" smtClean="0"/>
                <a:t>electron</a:t>
              </a:r>
            </a:p>
            <a:p>
              <a:pPr algn="ctr"/>
              <a:r>
                <a:rPr lang="en-US" b="1" dirty="0" smtClean="0"/>
                <a:t>capture</a:t>
              </a:r>
              <a:endParaRPr lang="en-US" b="1" dirty="0"/>
            </a:p>
          </p:txBody>
        </p:sp>
        <p:sp>
          <p:nvSpPr>
            <p:cNvPr id="31" name="TextBox 30"/>
            <p:cNvSpPr txBox="1"/>
            <p:nvPr/>
          </p:nvSpPr>
          <p:spPr>
            <a:xfrm>
              <a:off x="5312534" y="4038600"/>
              <a:ext cx="1505540" cy="646331"/>
            </a:xfrm>
            <a:prstGeom prst="rect">
              <a:avLst/>
            </a:prstGeom>
            <a:noFill/>
          </p:spPr>
          <p:txBody>
            <a:bodyPr wrap="none" rtlCol="0">
              <a:spAutoFit/>
            </a:bodyPr>
            <a:lstStyle/>
            <a:p>
              <a:pPr algn="ctr"/>
              <a:r>
                <a:rPr lang="en-US" b="1" dirty="0" smtClean="0"/>
                <a:t>(</a:t>
              </a:r>
              <a:r>
                <a:rPr lang="en-US" b="1" dirty="0" err="1" smtClean="0"/>
                <a:t>p,n</a:t>
              </a:r>
              <a:r>
                <a:rPr lang="en-US" b="1" dirty="0" smtClean="0"/>
                <a:t>) charge</a:t>
              </a:r>
            </a:p>
            <a:p>
              <a:pPr algn="ctr"/>
              <a:r>
                <a:rPr lang="en-US" b="1" dirty="0" smtClean="0"/>
                <a:t>exchange</a:t>
              </a:r>
            </a:p>
          </p:txBody>
        </p:sp>
        <p:sp>
          <p:nvSpPr>
            <p:cNvPr id="32" name="TextBox 31"/>
            <p:cNvSpPr txBox="1"/>
            <p:nvPr/>
          </p:nvSpPr>
          <p:spPr>
            <a:xfrm>
              <a:off x="4191000" y="1676400"/>
              <a:ext cx="2146742" cy="369332"/>
            </a:xfrm>
            <a:prstGeom prst="rect">
              <a:avLst/>
            </a:prstGeom>
            <a:noFill/>
          </p:spPr>
          <p:txBody>
            <a:bodyPr wrap="none" rtlCol="0">
              <a:spAutoFit/>
            </a:bodyPr>
            <a:lstStyle/>
            <a:p>
              <a:r>
                <a:rPr lang="en-US" b="1" dirty="0" err="1" smtClean="0"/>
                <a:t>isospin</a:t>
              </a:r>
              <a:r>
                <a:rPr lang="en-US" b="1" dirty="0" smtClean="0"/>
                <a:t> symmetry</a:t>
              </a:r>
              <a:endParaRPr lang="en-US" b="1" dirty="0"/>
            </a:p>
          </p:txBody>
        </p:sp>
      </p:grpSp>
      <p:sp>
        <p:nvSpPr>
          <p:cNvPr id="2" name="TextBox 1"/>
          <p:cNvSpPr txBox="1"/>
          <p:nvPr/>
        </p:nvSpPr>
        <p:spPr>
          <a:xfrm>
            <a:off x="1866787" y="5562600"/>
            <a:ext cx="6690806" cy="1661993"/>
          </a:xfrm>
          <a:prstGeom prst="rect">
            <a:avLst/>
          </a:prstGeom>
          <a:noFill/>
        </p:spPr>
        <p:txBody>
          <a:bodyPr wrap="none" rtlCol="0">
            <a:spAutoFit/>
          </a:bodyPr>
          <a:lstStyle/>
          <a:p>
            <a:r>
              <a:rPr lang="en-US" sz="2800" dirty="0" smtClean="0"/>
              <a:t>One of the important cases</a:t>
            </a:r>
          </a:p>
          <a:p>
            <a:r>
              <a:rPr lang="en-US" sz="2800" dirty="0" smtClean="0"/>
              <a:t>in core collapse super novae of massive stars</a:t>
            </a:r>
          </a:p>
          <a:p>
            <a:r>
              <a:rPr lang="en-US" dirty="0" smtClean="0"/>
              <a:t>(Phys. Rev. </a:t>
            </a:r>
            <a:r>
              <a:rPr lang="en-US" dirty="0" err="1" smtClean="0"/>
              <a:t>Lett</a:t>
            </a:r>
            <a:r>
              <a:rPr lang="en-US" dirty="0" smtClean="0"/>
              <a:t>. 86, 1678 (2001))</a:t>
            </a:r>
          </a:p>
          <a:p>
            <a:endParaRPr lang="en-US" sz="2800" dirty="0"/>
          </a:p>
        </p:txBody>
      </p:sp>
    </p:spTree>
    <p:extLst>
      <p:ext uri="{BB962C8B-B14F-4D97-AF65-F5344CB8AC3E}">
        <p14:creationId xmlns:p14="http://schemas.microsoft.com/office/powerpoint/2010/main" val="40100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944562"/>
          </a:xfrm>
        </p:spPr>
        <p:txBody>
          <a:bodyPr/>
          <a:lstStyle/>
          <a:p>
            <a:r>
              <a:rPr lang="en-US" baseline="30000" dirty="0" smtClean="0"/>
              <a:t>56</a:t>
            </a:r>
            <a:r>
              <a:rPr lang="en-US" dirty="0" smtClean="0"/>
              <a:t>Ni is a key nucleus in Fe region</a:t>
            </a:r>
            <a:endParaRPr lang="en-US" baseline="30000" dirty="0"/>
          </a:p>
        </p:txBody>
      </p:sp>
      <p:grpSp>
        <p:nvGrpSpPr>
          <p:cNvPr id="120" name="Group 119"/>
          <p:cNvGrpSpPr/>
          <p:nvPr/>
        </p:nvGrpSpPr>
        <p:grpSpPr>
          <a:xfrm>
            <a:off x="4730091" y="1219200"/>
            <a:ext cx="4109109" cy="3981510"/>
            <a:chOff x="4572000" y="2590800"/>
            <a:chExt cx="4109109" cy="3981510"/>
          </a:xfrm>
        </p:grpSpPr>
        <p:grpSp>
          <p:nvGrpSpPr>
            <p:cNvPr id="80" name="Group 79"/>
            <p:cNvGrpSpPr/>
            <p:nvPr/>
          </p:nvGrpSpPr>
          <p:grpSpPr>
            <a:xfrm>
              <a:off x="4572000" y="2590800"/>
              <a:ext cx="3682418" cy="3981510"/>
              <a:chOff x="5029200" y="228600"/>
              <a:chExt cx="3682418" cy="3981510"/>
            </a:xfrm>
          </p:grpSpPr>
          <p:sp>
            <p:nvSpPr>
              <p:cNvPr id="71" name="Rounded Rectangle 70"/>
              <p:cNvSpPr/>
              <p:nvPr/>
            </p:nvSpPr>
            <p:spPr>
              <a:xfrm>
                <a:off x="7239000" y="1676400"/>
                <a:ext cx="838200" cy="2057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5638800" y="1676400"/>
                <a:ext cx="838200" cy="2057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5562600" y="3657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2600" y="3200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562600" y="2743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62600" y="2514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62600" y="1752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600" y="1066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62600" y="762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62600" y="457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62800" y="3657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162800" y="3200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62800" y="2743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162800" y="2514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2800" y="1752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62800" y="1066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62800" y="762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162800" y="457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233496" y="3429000"/>
                <a:ext cx="3300904" cy="369332"/>
              </a:xfrm>
              <a:prstGeom prst="rect">
                <a:avLst/>
              </a:prstGeom>
              <a:noFill/>
            </p:spPr>
            <p:txBody>
              <a:bodyPr wrap="none" rtlCol="0">
                <a:spAutoFit/>
              </a:bodyPr>
              <a:lstStyle/>
              <a:p>
                <a:r>
                  <a:rPr lang="en-US" dirty="0" smtClean="0"/>
                  <a:t>s                                            </a:t>
                </a:r>
                <a:r>
                  <a:rPr lang="en-US" dirty="0" err="1" smtClean="0"/>
                  <a:t>s</a:t>
                </a:r>
                <a:endParaRPr lang="en-US" dirty="0"/>
              </a:p>
            </p:txBody>
          </p:sp>
          <p:sp>
            <p:nvSpPr>
              <p:cNvPr id="61" name="TextBox 60"/>
              <p:cNvSpPr txBox="1"/>
              <p:nvPr/>
            </p:nvSpPr>
            <p:spPr>
              <a:xfrm>
                <a:off x="5257800" y="2971800"/>
                <a:ext cx="3249608" cy="369332"/>
              </a:xfrm>
              <a:prstGeom prst="rect">
                <a:avLst/>
              </a:prstGeom>
              <a:noFill/>
            </p:spPr>
            <p:txBody>
              <a:bodyPr wrap="none" rtlCol="0">
                <a:spAutoFit/>
              </a:bodyPr>
              <a:lstStyle/>
              <a:p>
                <a:r>
                  <a:rPr lang="en-US" dirty="0" smtClean="0"/>
                  <a:t>p                                            </a:t>
                </a:r>
                <a:r>
                  <a:rPr lang="en-US" dirty="0" err="1" smtClean="0"/>
                  <a:t>p</a:t>
                </a:r>
                <a:endParaRPr lang="en-US" dirty="0"/>
              </a:p>
            </p:txBody>
          </p:sp>
          <p:sp>
            <p:nvSpPr>
              <p:cNvPr id="62" name="TextBox 61"/>
              <p:cNvSpPr txBox="1"/>
              <p:nvPr/>
            </p:nvSpPr>
            <p:spPr>
              <a:xfrm>
                <a:off x="5105400" y="2362200"/>
                <a:ext cx="3557384" cy="369332"/>
              </a:xfrm>
              <a:prstGeom prst="rect">
                <a:avLst/>
              </a:prstGeom>
              <a:noFill/>
            </p:spPr>
            <p:txBody>
              <a:bodyPr wrap="none" rtlCol="0">
                <a:spAutoFit/>
              </a:bodyPr>
              <a:lstStyle/>
              <a:p>
                <a:r>
                  <a:rPr lang="en-US" dirty="0" err="1" smtClean="0"/>
                  <a:t>sd</a:t>
                </a:r>
                <a:r>
                  <a:rPr lang="en-US" dirty="0" smtClean="0"/>
                  <a:t>                                             </a:t>
                </a:r>
                <a:r>
                  <a:rPr lang="en-US" dirty="0" err="1" smtClean="0"/>
                  <a:t>sd</a:t>
                </a:r>
                <a:endParaRPr lang="en-US" dirty="0"/>
              </a:p>
            </p:txBody>
          </p:sp>
          <p:cxnSp>
            <p:nvCxnSpPr>
              <p:cNvPr id="63" name="Straight Connector 62"/>
              <p:cNvCxnSpPr/>
              <p:nvPr/>
            </p:nvCxnSpPr>
            <p:spPr>
              <a:xfrm>
                <a:off x="5562600" y="2286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162800" y="2286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105400" y="1600200"/>
                <a:ext cx="3544560" cy="369332"/>
              </a:xfrm>
              <a:prstGeom prst="rect">
                <a:avLst/>
              </a:prstGeom>
              <a:noFill/>
            </p:spPr>
            <p:txBody>
              <a:bodyPr wrap="none" rtlCol="0">
                <a:spAutoFit/>
              </a:bodyPr>
              <a:lstStyle/>
              <a:p>
                <a:r>
                  <a:rPr lang="en-US" dirty="0" smtClean="0"/>
                  <a:t>f</a:t>
                </a:r>
                <a:r>
                  <a:rPr lang="en-US" baseline="-25000" dirty="0" smtClean="0"/>
                  <a:t>7/2             </a:t>
                </a:r>
                <a:r>
                  <a:rPr lang="en-US" dirty="0" smtClean="0"/>
                  <a:t>                                            f</a:t>
                </a:r>
                <a:r>
                  <a:rPr lang="en-US" baseline="-25000" dirty="0" smtClean="0"/>
                  <a:t>7/2</a:t>
                </a:r>
                <a:endParaRPr lang="en-US" dirty="0"/>
              </a:p>
            </p:txBody>
          </p:sp>
          <p:sp>
            <p:nvSpPr>
              <p:cNvPr id="68" name="TextBox 67"/>
              <p:cNvSpPr txBox="1"/>
              <p:nvPr/>
            </p:nvSpPr>
            <p:spPr>
              <a:xfrm>
                <a:off x="5943600" y="3810000"/>
                <a:ext cx="1882247" cy="400110"/>
              </a:xfrm>
              <a:prstGeom prst="rect">
                <a:avLst/>
              </a:prstGeom>
              <a:noFill/>
            </p:spPr>
            <p:txBody>
              <a:bodyPr wrap="none" rtlCol="0">
                <a:spAutoFit/>
              </a:bodyPr>
              <a:lstStyle/>
              <a:p>
                <a:r>
                  <a:rPr lang="en-US" sz="2000" b="1" dirty="0" smtClean="0"/>
                  <a:t>N                   P</a:t>
                </a:r>
                <a:endParaRPr lang="en-US" sz="2000" b="1" dirty="0"/>
              </a:p>
            </p:txBody>
          </p:sp>
          <p:sp>
            <p:nvSpPr>
              <p:cNvPr id="72" name="TextBox 71"/>
              <p:cNvSpPr txBox="1"/>
              <p:nvPr/>
            </p:nvSpPr>
            <p:spPr>
              <a:xfrm>
                <a:off x="5105400" y="849868"/>
                <a:ext cx="3544560" cy="369332"/>
              </a:xfrm>
              <a:prstGeom prst="rect">
                <a:avLst/>
              </a:prstGeom>
              <a:noFill/>
            </p:spPr>
            <p:txBody>
              <a:bodyPr wrap="none" rtlCol="0">
                <a:spAutoFit/>
              </a:bodyPr>
              <a:lstStyle/>
              <a:p>
                <a:r>
                  <a:rPr lang="en-US" dirty="0" smtClean="0"/>
                  <a:t>f</a:t>
                </a:r>
                <a:r>
                  <a:rPr lang="en-US" baseline="-25000" dirty="0" smtClean="0"/>
                  <a:t>5/2            </a:t>
                </a:r>
                <a:r>
                  <a:rPr lang="en-US" dirty="0" smtClean="0"/>
                  <a:t>                                            f</a:t>
                </a:r>
                <a:r>
                  <a:rPr lang="en-US" baseline="-25000" dirty="0" smtClean="0"/>
                  <a:t>5/2</a:t>
                </a:r>
                <a:endParaRPr lang="en-US" dirty="0"/>
              </a:p>
            </p:txBody>
          </p:sp>
          <p:sp>
            <p:nvSpPr>
              <p:cNvPr id="73" name="TextBox 72"/>
              <p:cNvSpPr txBox="1"/>
              <p:nvPr/>
            </p:nvSpPr>
            <p:spPr>
              <a:xfrm>
                <a:off x="5029200" y="533400"/>
                <a:ext cx="3682418" cy="369332"/>
              </a:xfrm>
              <a:prstGeom prst="rect">
                <a:avLst/>
              </a:prstGeom>
              <a:noFill/>
            </p:spPr>
            <p:txBody>
              <a:bodyPr wrap="none" rtlCol="0">
                <a:spAutoFit/>
              </a:bodyPr>
              <a:lstStyle/>
              <a:p>
                <a:r>
                  <a:rPr lang="en-US" dirty="0" smtClean="0"/>
                  <a:t>p</a:t>
                </a:r>
                <a:r>
                  <a:rPr lang="en-US" baseline="-25000" dirty="0" smtClean="0"/>
                  <a:t>3/2             </a:t>
                </a:r>
                <a:r>
                  <a:rPr lang="en-US" dirty="0" smtClean="0"/>
                  <a:t>                                            p</a:t>
                </a:r>
                <a:r>
                  <a:rPr lang="en-US" baseline="-25000" dirty="0" smtClean="0"/>
                  <a:t>3/2</a:t>
                </a:r>
                <a:endParaRPr lang="en-US" dirty="0"/>
              </a:p>
            </p:txBody>
          </p:sp>
          <p:sp>
            <p:nvSpPr>
              <p:cNvPr id="74" name="TextBox 73"/>
              <p:cNvSpPr txBox="1"/>
              <p:nvPr/>
            </p:nvSpPr>
            <p:spPr>
              <a:xfrm>
                <a:off x="5029200" y="228600"/>
                <a:ext cx="3664786" cy="369332"/>
              </a:xfrm>
              <a:prstGeom prst="rect">
                <a:avLst/>
              </a:prstGeom>
              <a:noFill/>
            </p:spPr>
            <p:txBody>
              <a:bodyPr wrap="none" rtlCol="0">
                <a:spAutoFit/>
              </a:bodyPr>
              <a:lstStyle/>
              <a:p>
                <a:r>
                  <a:rPr lang="en-US" dirty="0" smtClean="0"/>
                  <a:t>p</a:t>
                </a:r>
                <a:r>
                  <a:rPr lang="en-US" baseline="-25000" dirty="0" smtClean="0"/>
                  <a:t>1/2</a:t>
                </a:r>
                <a:r>
                  <a:rPr lang="en-US" dirty="0" smtClean="0"/>
                  <a:t>                                                     p</a:t>
                </a:r>
                <a:r>
                  <a:rPr lang="en-US" baseline="-25000" dirty="0" smtClean="0"/>
                  <a:t>1/2</a:t>
                </a:r>
                <a:endParaRPr lang="en-US" dirty="0"/>
              </a:p>
            </p:txBody>
          </p:sp>
          <p:cxnSp>
            <p:nvCxnSpPr>
              <p:cNvPr id="76" name="Straight Arrow Connector 75"/>
              <p:cNvCxnSpPr/>
              <p:nvPr/>
            </p:nvCxnSpPr>
            <p:spPr>
              <a:xfrm>
                <a:off x="5029200" y="1371600"/>
                <a:ext cx="3657600" cy="1588"/>
              </a:xfrm>
              <a:prstGeom prst="straightConnector1">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6019800" y="1066800"/>
                <a:ext cx="16764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629400" y="990600"/>
                <a:ext cx="540533" cy="400110"/>
              </a:xfrm>
              <a:prstGeom prst="rect">
                <a:avLst/>
              </a:prstGeom>
              <a:noFill/>
            </p:spPr>
            <p:txBody>
              <a:bodyPr wrap="none" rtlCol="0">
                <a:spAutoFit/>
              </a:bodyPr>
              <a:lstStyle/>
              <a:p>
                <a:r>
                  <a:rPr lang="en-US" sz="2000" b="1" dirty="0" smtClean="0">
                    <a:solidFill>
                      <a:srgbClr val="FF0000"/>
                    </a:solidFill>
                  </a:rPr>
                  <a:t>GT</a:t>
                </a:r>
                <a:endParaRPr lang="en-US" sz="2000" b="1" dirty="0">
                  <a:solidFill>
                    <a:srgbClr val="FF0000"/>
                  </a:solidFill>
                </a:endParaRPr>
              </a:p>
            </p:txBody>
          </p:sp>
        </p:grpSp>
        <p:cxnSp>
          <p:nvCxnSpPr>
            <p:cNvPr id="118" name="Straight Arrow Connector 117"/>
            <p:cNvCxnSpPr/>
            <p:nvPr/>
          </p:nvCxnSpPr>
          <p:spPr>
            <a:xfrm>
              <a:off x="4572000" y="4494212"/>
              <a:ext cx="3657600" cy="1588"/>
            </a:xfrm>
            <a:prstGeom prst="straightConnector1">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8153400" y="3505200"/>
              <a:ext cx="527709" cy="1200329"/>
            </a:xfrm>
            <a:prstGeom prst="rect">
              <a:avLst/>
            </a:prstGeom>
            <a:noFill/>
          </p:spPr>
          <p:txBody>
            <a:bodyPr wrap="none" rtlCol="0">
              <a:spAutoFit/>
            </a:bodyPr>
            <a:lstStyle/>
            <a:p>
              <a:r>
                <a:rPr lang="en-US" sz="2400" b="1" dirty="0" smtClean="0"/>
                <a:t>28</a:t>
              </a:r>
            </a:p>
            <a:p>
              <a:endParaRPr lang="en-US" sz="2400" b="1" dirty="0" smtClean="0"/>
            </a:p>
            <a:p>
              <a:r>
                <a:rPr lang="en-US" sz="2400" b="1" dirty="0" smtClean="0"/>
                <a:t>20</a:t>
              </a:r>
              <a:endParaRPr lang="en-US" sz="2400" b="1" dirty="0"/>
            </a:p>
          </p:txBody>
        </p:sp>
      </p:grpSp>
      <p:grpSp>
        <p:nvGrpSpPr>
          <p:cNvPr id="123" name="Group 122"/>
          <p:cNvGrpSpPr/>
          <p:nvPr/>
        </p:nvGrpSpPr>
        <p:grpSpPr>
          <a:xfrm>
            <a:off x="4724400" y="1219200"/>
            <a:ext cx="4109109" cy="3981510"/>
            <a:chOff x="9144000" y="457200"/>
            <a:chExt cx="4109109" cy="3981510"/>
          </a:xfrm>
        </p:grpSpPr>
        <p:sp>
          <p:nvSpPr>
            <p:cNvPr id="114" name="Right Triangle 113"/>
            <p:cNvSpPr/>
            <p:nvPr/>
          </p:nvSpPr>
          <p:spPr>
            <a:xfrm flipH="1">
              <a:off x="9784830" y="838200"/>
              <a:ext cx="762000" cy="1600200"/>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ight Triangle 112"/>
            <p:cNvSpPr/>
            <p:nvPr/>
          </p:nvSpPr>
          <p:spPr>
            <a:xfrm>
              <a:off x="11385030" y="838200"/>
              <a:ext cx="762000" cy="1600200"/>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11353800" y="2362200"/>
              <a:ext cx="838200" cy="1600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9753600" y="2362200"/>
              <a:ext cx="838200" cy="1600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9677400" y="3886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9677400" y="3429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677400" y="2971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677400" y="2743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677400" y="1981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677400" y="1295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677400" y="990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677400" y="685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1277600" y="3886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1277600" y="3429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1277600" y="2971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277600" y="2743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1277600" y="1981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7600" y="1295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277600" y="990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1277600" y="685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9348296" y="3657600"/>
              <a:ext cx="3220753" cy="369332"/>
            </a:xfrm>
            <a:prstGeom prst="rect">
              <a:avLst/>
            </a:prstGeom>
            <a:noFill/>
          </p:spPr>
          <p:txBody>
            <a:bodyPr wrap="none" rtlCol="0">
              <a:spAutoFit/>
            </a:bodyPr>
            <a:lstStyle/>
            <a:p>
              <a:r>
                <a:rPr lang="en-US" dirty="0" smtClean="0"/>
                <a:t>s                                                      </a:t>
              </a:r>
              <a:r>
                <a:rPr lang="en-US" dirty="0" err="1" smtClean="0"/>
                <a:t>s</a:t>
              </a:r>
              <a:endParaRPr lang="en-US" dirty="0"/>
            </a:p>
          </p:txBody>
        </p:sp>
        <p:sp>
          <p:nvSpPr>
            <p:cNvPr id="101" name="TextBox 100"/>
            <p:cNvSpPr txBox="1"/>
            <p:nvPr/>
          </p:nvSpPr>
          <p:spPr>
            <a:xfrm>
              <a:off x="9372600" y="3200400"/>
              <a:ext cx="3179075" cy="369332"/>
            </a:xfrm>
            <a:prstGeom prst="rect">
              <a:avLst/>
            </a:prstGeom>
            <a:noFill/>
          </p:spPr>
          <p:txBody>
            <a:bodyPr wrap="none" rtlCol="0">
              <a:spAutoFit/>
            </a:bodyPr>
            <a:lstStyle/>
            <a:p>
              <a:r>
                <a:rPr lang="en-US" dirty="0" smtClean="0"/>
                <a:t>p                                                    </a:t>
              </a:r>
              <a:r>
                <a:rPr lang="en-US" dirty="0" err="1" smtClean="0"/>
                <a:t>p</a:t>
              </a:r>
              <a:endParaRPr lang="en-US" dirty="0"/>
            </a:p>
          </p:txBody>
        </p:sp>
        <p:sp>
          <p:nvSpPr>
            <p:cNvPr id="102" name="TextBox 101"/>
            <p:cNvSpPr txBox="1"/>
            <p:nvPr/>
          </p:nvSpPr>
          <p:spPr>
            <a:xfrm>
              <a:off x="9220200" y="2590800"/>
              <a:ext cx="3464410" cy="369332"/>
            </a:xfrm>
            <a:prstGeom prst="rect">
              <a:avLst/>
            </a:prstGeom>
            <a:noFill/>
          </p:spPr>
          <p:txBody>
            <a:bodyPr wrap="none" rtlCol="0">
              <a:spAutoFit/>
            </a:bodyPr>
            <a:lstStyle/>
            <a:p>
              <a:r>
                <a:rPr lang="en-US" dirty="0" err="1" smtClean="0"/>
                <a:t>sd</a:t>
              </a:r>
              <a:r>
                <a:rPr lang="en-US" dirty="0" smtClean="0"/>
                <a:t>                                                      </a:t>
              </a:r>
              <a:r>
                <a:rPr lang="en-US" dirty="0" err="1" smtClean="0"/>
                <a:t>sd</a:t>
              </a:r>
              <a:endParaRPr lang="en-US" dirty="0"/>
            </a:p>
          </p:txBody>
        </p:sp>
        <p:cxnSp>
          <p:nvCxnSpPr>
            <p:cNvPr id="103" name="Straight Connector 102"/>
            <p:cNvCxnSpPr/>
            <p:nvPr/>
          </p:nvCxnSpPr>
          <p:spPr>
            <a:xfrm>
              <a:off x="9677400" y="2514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9220200" y="1828800"/>
              <a:ext cx="3615092" cy="369332"/>
            </a:xfrm>
            <a:prstGeom prst="rect">
              <a:avLst/>
            </a:prstGeom>
            <a:noFill/>
          </p:spPr>
          <p:txBody>
            <a:bodyPr wrap="none" rtlCol="0">
              <a:spAutoFit/>
            </a:bodyPr>
            <a:lstStyle/>
            <a:p>
              <a:r>
                <a:rPr lang="en-US" dirty="0" smtClean="0"/>
                <a:t>f</a:t>
              </a:r>
              <a:r>
                <a:rPr lang="en-US" baseline="-25000" dirty="0" smtClean="0"/>
                <a:t>7/2</a:t>
              </a:r>
              <a:r>
                <a:rPr lang="en-US" dirty="0" smtClean="0"/>
                <a:t>                                                     f</a:t>
              </a:r>
              <a:r>
                <a:rPr lang="en-US" baseline="-25000" dirty="0" smtClean="0"/>
                <a:t>7/2</a:t>
              </a:r>
              <a:endParaRPr lang="en-US" dirty="0"/>
            </a:p>
          </p:txBody>
        </p:sp>
        <p:cxnSp>
          <p:nvCxnSpPr>
            <p:cNvPr id="104" name="Straight Connector 103"/>
            <p:cNvCxnSpPr/>
            <p:nvPr/>
          </p:nvCxnSpPr>
          <p:spPr>
            <a:xfrm>
              <a:off x="11277600" y="2514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0058400" y="4038600"/>
              <a:ext cx="1882247" cy="400110"/>
            </a:xfrm>
            <a:prstGeom prst="rect">
              <a:avLst/>
            </a:prstGeom>
            <a:noFill/>
          </p:spPr>
          <p:txBody>
            <a:bodyPr wrap="none" rtlCol="0">
              <a:spAutoFit/>
            </a:bodyPr>
            <a:lstStyle/>
            <a:p>
              <a:r>
                <a:rPr lang="en-US" sz="2000" b="1" dirty="0" smtClean="0"/>
                <a:t>N                   P</a:t>
              </a:r>
              <a:endParaRPr lang="en-US" sz="2000" b="1" dirty="0"/>
            </a:p>
          </p:txBody>
        </p:sp>
        <p:sp>
          <p:nvSpPr>
            <p:cNvPr id="107" name="TextBox 106"/>
            <p:cNvSpPr txBox="1"/>
            <p:nvPr/>
          </p:nvSpPr>
          <p:spPr>
            <a:xfrm>
              <a:off x="9220200" y="1066800"/>
              <a:ext cx="3562194" cy="369332"/>
            </a:xfrm>
            <a:prstGeom prst="rect">
              <a:avLst/>
            </a:prstGeom>
            <a:noFill/>
          </p:spPr>
          <p:txBody>
            <a:bodyPr wrap="none" rtlCol="0">
              <a:spAutoFit/>
            </a:bodyPr>
            <a:lstStyle/>
            <a:p>
              <a:r>
                <a:rPr lang="en-US" dirty="0" smtClean="0"/>
                <a:t>f</a:t>
              </a:r>
              <a:r>
                <a:rPr lang="en-US" baseline="-25000" dirty="0" smtClean="0"/>
                <a:t>5/2</a:t>
              </a:r>
              <a:r>
                <a:rPr lang="en-US" dirty="0" smtClean="0"/>
                <a:t>                                                     f</a:t>
              </a:r>
              <a:r>
                <a:rPr lang="en-US" baseline="-25000" dirty="0" smtClean="0"/>
                <a:t>5/2</a:t>
              </a:r>
              <a:endParaRPr lang="en-US" dirty="0"/>
            </a:p>
          </p:txBody>
        </p:sp>
        <p:sp>
          <p:nvSpPr>
            <p:cNvPr id="108" name="TextBox 107"/>
            <p:cNvSpPr txBox="1"/>
            <p:nvPr/>
          </p:nvSpPr>
          <p:spPr>
            <a:xfrm>
              <a:off x="9144000" y="762000"/>
              <a:ext cx="3664786" cy="369332"/>
            </a:xfrm>
            <a:prstGeom prst="rect">
              <a:avLst/>
            </a:prstGeom>
            <a:noFill/>
          </p:spPr>
          <p:txBody>
            <a:bodyPr wrap="none" rtlCol="0">
              <a:spAutoFit/>
            </a:bodyPr>
            <a:lstStyle/>
            <a:p>
              <a:r>
                <a:rPr lang="en-US" dirty="0" smtClean="0"/>
                <a:t>p</a:t>
              </a:r>
              <a:r>
                <a:rPr lang="en-US" baseline="-25000" dirty="0" smtClean="0"/>
                <a:t>3/2</a:t>
              </a:r>
              <a:r>
                <a:rPr lang="en-US" dirty="0" smtClean="0"/>
                <a:t>                                                     p</a:t>
              </a:r>
              <a:r>
                <a:rPr lang="en-US" baseline="-25000" dirty="0" smtClean="0"/>
                <a:t>3/2</a:t>
              </a:r>
              <a:endParaRPr lang="en-US" dirty="0"/>
            </a:p>
          </p:txBody>
        </p:sp>
        <p:sp>
          <p:nvSpPr>
            <p:cNvPr id="109" name="TextBox 108"/>
            <p:cNvSpPr txBox="1"/>
            <p:nvPr/>
          </p:nvSpPr>
          <p:spPr>
            <a:xfrm>
              <a:off x="9144000" y="457200"/>
              <a:ext cx="3664786" cy="369332"/>
            </a:xfrm>
            <a:prstGeom prst="rect">
              <a:avLst/>
            </a:prstGeom>
            <a:noFill/>
          </p:spPr>
          <p:txBody>
            <a:bodyPr wrap="none" rtlCol="0">
              <a:spAutoFit/>
            </a:bodyPr>
            <a:lstStyle/>
            <a:p>
              <a:r>
                <a:rPr lang="en-US" dirty="0" smtClean="0"/>
                <a:t>p</a:t>
              </a:r>
              <a:r>
                <a:rPr lang="en-US" baseline="-25000" dirty="0" smtClean="0"/>
                <a:t>1/2</a:t>
              </a:r>
              <a:r>
                <a:rPr lang="en-US" dirty="0" smtClean="0"/>
                <a:t>                                                     p</a:t>
              </a:r>
              <a:r>
                <a:rPr lang="en-US" baseline="-25000" dirty="0" smtClean="0"/>
                <a:t>1/2</a:t>
              </a:r>
              <a:endParaRPr lang="en-US" dirty="0"/>
            </a:p>
          </p:txBody>
        </p:sp>
        <p:cxnSp>
          <p:nvCxnSpPr>
            <p:cNvPr id="110" name="Straight Arrow Connector 109"/>
            <p:cNvCxnSpPr/>
            <p:nvPr/>
          </p:nvCxnSpPr>
          <p:spPr>
            <a:xfrm>
              <a:off x="9144000" y="2360612"/>
              <a:ext cx="3657600" cy="1588"/>
            </a:xfrm>
            <a:prstGeom prst="straightConnector1">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0692097" y="971490"/>
              <a:ext cx="540533" cy="400110"/>
            </a:xfrm>
            <a:prstGeom prst="rect">
              <a:avLst/>
            </a:prstGeom>
            <a:noFill/>
          </p:spPr>
          <p:txBody>
            <a:bodyPr wrap="none" rtlCol="0">
              <a:spAutoFit/>
            </a:bodyPr>
            <a:lstStyle/>
            <a:p>
              <a:r>
                <a:rPr lang="en-US" sz="2000" b="1" dirty="0" smtClean="0">
                  <a:solidFill>
                    <a:srgbClr val="FF0000"/>
                  </a:solidFill>
                </a:rPr>
                <a:t>GT</a:t>
              </a:r>
              <a:endParaRPr lang="en-US" sz="2000" b="1" dirty="0">
                <a:solidFill>
                  <a:srgbClr val="FF0000"/>
                </a:solidFill>
              </a:endParaRPr>
            </a:p>
          </p:txBody>
        </p:sp>
        <p:sp>
          <p:nvSpPr>
            <p:cNvPr id="116" name="Right Arrow 115"/>
            <p:cNvSpPr/>
            <p:nvPr/>
          </p:nvSpPr>
          <p:spPr>
            <a:xfrm>
              <a:off x="10699230" y="1371600"/>
              <a:ext cx="5334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2725400" y="2129135"/>
              <a:ext cx="527709" cy="461665"/>
            </a:xfrm>
            <a:prstGeom prst="rect">
              <a:avLst/>
            </a:prstGeom>
            <a:noFill/>
          </p:spPr>
          <p:txBody>
            <a:bodyPr wrap="none" rtlCol="0">
              <a:spAutoFit/>
            </a:bodyPr>
            <a:lstStyle/>
            <a:p>
              <a:r>
                <a:rPr lang="en-US" sz="2400" b="1" dirty="0" smtClean="0"/>
                <a:t>20</a:t>
              </a:r>
              <a:endParaRPr lang="en-US" sz="2400" b="1" dirty="0"/>
            </a:p>
          </p:txBody>
        </p:sp>
      </p:grpSp>
      <p:sp>
        <p:nvSpPr>
          <p:cNvPr id="127" name="TextBox 126"/>
          <p:cNvSpPr txBox="1"/>
          <p:nvPr/>
        </p:nvSpPr>
        <p:spPr>
          <a:xfrm>
            <a:off x="127070" y="1882676"/>
            <a:ext cx="4648200" cy="2308324"/>
          </a:xfrm>
          <a:prstGeom prst="rect">
            <a:avLst/>
          </a:prstGeom>
          <a:noFill/>
        </p:spPr>
        <p:txBody>
          <a:bodyPr wrap="square" rtlCol="0">
            <a:spAutoFit/>
          </a:bodyPr>
          <a:lstStyle/>
          <a:p>
            <a:r>
              <a:rPr lang="en-US" sz="2400" b="1" baseline="30000" dirty="0" smtClean="0"/>
              <a:t>56</a:t>
            </a:r>
            <a:r>
              <a:rPr lang="en-US" sz="2400" b="1" dirty="0" smtClean="0"/>
              <a:t>Ni (Z=N=28)</a:t>
            </a:r>
          </a:p>
          <a:p>
            <a:pPr marL="169863" indent="-169863">
              <a:buFont typeface="Arial" pitchFamily="34" charset="0"/>
              <a:buChar char="•"/>
            </a:pPr>
            <a:r>
              <a:rPr lang="en-US" sz="2400" dirty="0" smtClean="0"/>
              <a:t>independent particle model </a:t>
            </a:r>
          </a:p>
          <a:p>
            <a:r>
              <a:rPr lang="en-US" sz="2400" dirty="0">
                <a:sym typeface="Wingdings" pitchFamily="2" charset="2"/>
              </a:rPr>
              <a:t> </a:t>
            </a:r>
            <a:r>
              <a:rPr lang="en-US" sz="2400" dirty="0" smtClean="0">
                <a:sym typeface="Wingdings" pitchFamily="2" charset="2"/>
              </a:rPr>
              <a:t>  </a:t>
            </a:r>
            <a:r>
              <a:rPr lang="en-US" sz="2400" baseline="30000" dirty="0" smtClean="0"/>
              <a:t>56</a:t>
            </a:r>
            <a:r>
              <a:rPr lang="en-US" sz="2400" dirty="0" smtClean="0"/>
              <a:t>Ni is doubly magic</a:t>
            </a:r>
          </a:p>
          <a:p>
            <a:pPr marL="342900" indent="-342900">
              <a:buFont typeface="Arial" pitchFamily="34" charset="0"/>
              <a:buChar char="•"/>
            </a:pPr>
            <a:r>
              <a:rPr lang="en-US" sz="2400" dirty="0">
                <a:solidFill>
                  <a:srgbClr val="FF0000"/>
                </a:solidFill>
                <a:sym typeface="Symbol"/>
              </a:rPr>
              <a:t>L</a:t>
            </a:r>
            <a:r>
              <a:rPr lang="en-US" sz="2400" dirty="0" smtClean="0">
                <a:solidFill>
                  <a:srgbClr val="FF0000"/>
                </a:solidFill>
                <a:sym typeface="Symbol"/>
              </a:rPr>
              <a:t>arge p-n residual interaction</a:t>
            </a:r>
          </a:p>
          <a:p>
            <a:r>
              <a:rPr lang="en-US" sz="2400" dirty="0">
                <a:sym typeface="Symbol"/>
              </a:rPr>
              <a:t> </a:t>
            </a:r>
            <a:r>
              <a:rPr lang="en-US" sz="2400" dirty="0" smtClean="0">
                <a:sym typeface="Symbol"/>
              </a:rPr>
              <a:t> </a:t>
            </a:r>
            <a:r>
              <a:rPr lang="en-US" sz="2400" dirty="0" smtClean="0">
                <a:sym typeface="Wingdings" pitchFamily="2" charset="2"/>
              </a:rPr>
              <a:t></a:t>
            </a:r>
            <a:r>
              <a:rPr lang="en-US" sz="2400" dirty="0" smtClean="0">
                <a:sym typeface="Symbol"/>
              </a:rPr>
              <a:t> </a:t>
            </a:r>
            <a:r>
              <a:rPr lang="en-US" sz="2400" baseline="30000" dirty="0" smtClean="0">
                <a:sym typeface="Symbol"/>
              </a:rPr>
              <a:t>56</a:t>
            </a:r>
            <a:r>
              <a:rPr lang="en-US" sz="2400" dirty="0" smtClean="0">
                <a:sym typeface="Symbol"/>
              </a:rPr>
              <a:t>Ni is not magic</a:t>
            </a:r>
          </a:p>
          <a:p>
            <a:endParaRPr lang="en-US" sz="2400" dirty="0" smtClean="0">
              <a:sym typeface="Symbol"/>
            </a:endParaRPr>
          </a:p>
        </p:txBody>
      </p:sp>
      <p:sp>
        <p:nvSpPr>
          <p:cNvPr id="3" name="TextBox 2"/>
          <p:cNvSpPr txBox="1"/>
          <p:nvPr/>
        </p:nvSpPr>
        <p:spPr>
          <a:xfrm>
            <a:off x="5105400" y="5181600"/>
            <a:ext cx="3651909" cy="1292662"/>
          </a:xfrm>
          <a:prstGeom prst="rect">
            <a:avLst/>
          </a:prstGeom>
          <a:noFill/>
        </p:spPr>
        <p:txBody>
          <a:bodyPr wrap="square" rtlCol="0">
            <a:spAutoFit/>
          </a:bodyPr>
          <a:lstStyle/>
          <a:p>
            <a:r>
              <a:rPr lang="en-US" sz="2000" b="1" dirty="0">
                <a:sym typeface="Symbol"/>
              </a:rPr>
              <a:t> </a:t>
            </a:r>
            <a:r>
              <a:rPr lang="en-US" sz="2000" b="1" dirty="0">
                <a:sym typeface="Wingdings" pitchFamily="2" charset="2"/>
              </a:rPr>
              <a:t>f7/2 70% in </a:t>
            </a:r>
            <a:r>
              <a:rPr lang="en-US" sz="2000" b="1" baseline="30000" dirty="0">
                <a:sym typeface="Wingdings" pitchFamily="2" charset="2"/>
              </a:rPr>
              <a:t>56</a:t>
            </a:r>
            <a:r>
              <a:rPr lang="en-US" sz="2000" b="1" dirty="0">
                <a:sym typeface="Wingdings" pitchFamily="2" charset="2"/>
              </a:rPr>
              <a:t>Ni (</a:t>
            </a:r>
            <a:r>
              <a:rPr lang="en-US" sz="2000" b="1" dirty="0">
                <a:sym typeface="Symbol"/>
              </a:rPr>
              <a:t>GXPF1A, KB3G)</a:t>
            </a:r>
          </a:p>
          <a:p>
            <a:r>
              <a:rPr lang="en-US" sz="2000" b="1" dirty="0">
                <a:sym typeface="Symbol"/>
              </a:rPr>
              <a:t>   </a:t>
            </a:r>
            <a:r>
              <a:rPr lang="en-US" sz="2000" dirty="0">
                <a:sym typeface="Symbol"/>
              </a:rPr>
              <a:t>(e.g., </a:t>
            </a:r>
            <a:r>
              <a:rPr lang="en-US" sz="2000" dirty="0" err="1">
                <a:sym typeface="Symbol"/>
              </a:rPr>
              <a:t>Honma</a:t>
            </a:r>
            <a:r>
              <a:rPr lang="en-US" sz="2000" dirty="0">
                <a:sym typeface="Symbol"/>
              </a:rPr>
              <a:t> et al., Phys. Rev. C 69, 034335 (2004))</a:t>
            </a:r>
          </a:p>
          <a:p>
            <a:r>
              <a:rPr lang="en-US" dirty="0">
                <a:sym typeface="Symbol"/>
              </a:rPr>
              <a:t>  </a:t>
            </a:r>
            <a:endParaRPr lang="en-US" dirty="0"/>
          </a:p>
        </p:txBody>
      </p:sp>
    </p:spTree>
    <p:custDataLst>
      <p:tags r:id="rId1"/>
    </p:custDataLst>
    <p:extLst>
      <p:ext uri="{BB962C8B-B14F-4D97-AF65-F5344CB8AC3E}">
        <p14:creationId xmlns:p14="http://schemas.microsoft.com/office/powerpoint/2010/main" val="2970481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7.1"/>
</p:tagLst>
</file>

<file path=ppt/tags/tag2.xml><?xml version="1.0" encoding="utf-8"?>
<p:tagLst xmlns:a="http://schemas.openxmlformats.org/drawingml/2006/main" xmlns:r="http://schemas.openxmlformats.org/officeDocument/2006/relationships" xmlns:p="http://schemas.openxmlformats.org/presentationml/2006/main">
  <p:tag name="TIMING" val="|0.3|0.4"/>
</p:tagLst>
</file>

<file path=ppt/tags/tag3.xml><?xml version="1.0" encoding="utf-8"?>
<p:tagLst xmlns:a="http://schemas.openxmlformats.org/drawingml/2006/main" xmlns:r="http://schemas.openxmlformats.org/officeDocument/2006/relationships" xmlns:p="http://schemas.openxmlformats.org/presentationml/2006/main">
  <p:tag name="TIMING" val="|1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6159</TotalTime>
  <Words>2191</Words>
  <Application>Microsoft Office PowerPoint</Application>
  <PresentationFormat>画面に合わせる (4:3)</PresentationFormat>
  <Paragraphs>327</Paragraphs>
  <Slides>22</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Gill Sans</vt:lpstr>
      <vt:lpstr>Gulim</vt:lpstr>
      <vt:lpstr>ＭＳ Ｐゴシック</vt:lpstr>
      <vt:lpstr>Arial</vt:lpstr>
      <vt:lpstr>Calibri</vt:lpstr>
      <vt:lpstr>Cambria Math</vt:lpstr>
      <vt:lpstr>Helvetica</vt:lpstr>
      <vt:lpstr>Symbol</vt:lpstr>
      <vt:lpstr>Wingdings</vt:lpstr>
      <vt:lpstr>Office Theme</vt:lpstr>
      <vt:lpstr>Gamow-Teller transitions from 56Ni</vt:lpstr>
      <vt:lpstr>Charge-Exchange (CE) reactions:  a tool for studying Gamow-Teller strengths</vt:lpstr>
      <vt:lpstr>GT studies on stable nuclei via CE reactions</vt:lpstr>
      <vt:lpstr>Why unstable nuclei?</vt:lpstr>
      <vt:lpstr>How?</vt:lpstr>
      <vt:lpstr>The (p,n) reaction in inverse kinematics</vt:lpstr>
      <vt:lpstr>Applications </vt:lpstr>
      <vt:lpstr>56Ni </vt:lpstr>
      <vt:lpstr>56Ni is a key nucleus in Fe region</vt:lpstr>
      <vt:lpstr>Collaborators for the 56Ni(p,n) measurement</vt:lpstr>
      <vt:lpstr>56Ni beam production and experiment overview</vt:lpstr>
      <vt:lpstr>Set up of LENDA</vt:lpstr>
      <vt:lpstr>Double differential cross sections </vt:lpstr>
      <vt:lpstr>Results of MDA</vt:lpstr>
      <vt:lpstr>GT strengths from 56Ni(p,n) at 110 MeV/u</vt:lpstr>
      <vt:lpstr>A question (from nuclear structure)  </vt:lpstr>
      <vt:lpstr>A new picture of GT resonance </vt:lpstr>
      <vt:lpstr>pn (T=0) effect along N=Z </vt:lpstr>
      <vt:lpstr>Take-home messages </vt:lpstr>
      <vt:lpstr>Overview of (p,n) studies for unstable nuclei using RI beam</vt:lpstr>
      <vt:lpstr>132Sn(p,n) exp. collaboration </vt:lpstr>
      <vt:lpstr>Summary &amp; perspective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the collectivity coupled to isoscalor pairing state on N=Z nuclei</dc:title>
  <dc:creator>sasano</dc:creator>
  <cp:lastModifiedBy>M S</cp:lastModifiedBy>
  <cp:revision>470</cp:revision>
  <dcterms:created xsi:type="dcterms:W3CDTF">2006-08-16T00:00:00Z</dcterms:created>
  <dcterms:modified xsi:type="dcterms:W3CDTF">2015-11-17T04:41:17Z</dcterms:modified>
</cp:coreProperties>
</file>