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30"/>
  </p:notesMasterIdLst>
  <p:handoutMasterIdLst>
    <p:handoutMasterId r:id="rId31"/>
  </p:handoutMasterIdLst>
  <p:sldIdLst>
    <p:sldId id="712" r:id="rId2"/>
    <p:sldId id="758" r:id="rId3"/>
    <p:sldId id="719" r:id="rId4"/>
    <p:sldId id="720" r:id="rId5"/>
    <p:sldId id="617" r:id="rId6"/>
    <p:sldId id="721" r:id="rId7"/>
    <p:sldId id="737" r:id="rId8"/>
    <p:sldId id="722" r:id="rId9"/>
    <p:sldId id="736" r:id="rId10"/>
    <p:sldId id="723" r:id="rId11"/>
    <p:sldId id="724" r:id="rId12"/>
    <p:sldId id="726" r:id="rId13"/>
    <p:sldId id="727" r:id="rId14"/>
    <p:sldId id="744" r:id="rId15"/>
    <p:sldId id="766" r:id="rId16"/>
    <p:sldId id="747" r:id="rId17"/>
    <p:sldId id="748" r:id="rId18"/>
    <p:sldId id="749" r:id="rId19"/>
    <p:sldId id="761" r:id="rId20"/>
    <p:sldId id="762" r:id="rId21"/>
    <p:sldId id="770" r:id="rId22"/>
    <p:sldId id="760" r:id="rId23"/>
    <p:sldId id="750" r:id="rId24"/>
    <p:sldId id="764" r:id="rId25"/>
    <p:sldId id="767" r:id="rId26"/>
    <p:sldId id="763" r:id="rId27"/>
    <p:sldId id="752" r:id="rId28"/>
    <p:sldId id="729" r:id="rId29"/>
  </p:sldIdLst>
  <p:sldSz cx="9144000" cy="6858000" type="screen4x3"/>
  <p:notesSz cx="9937750" cy="68024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99FF99"/>
    <a:srgbClr val="FF9966"/>
    <a:srgbClr val="FFCCCC"/>
    <a:srgbClr val="FFFFFF"/>
    <a:srgbClr val="99CCFF"/>
    <a:srgbClr val="D9D9D9"/>
    <a:srgbClr val="FFCC66"/>
    <a:srgbClr val="6699FF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95" autoAdjust="0"/>
    <p:restoredTop sz="95000" autoAdjust="0"/>
  </p:normalViewPr>
  <p:slideViewPr>
    <p:cSldViewPr>
      <p:cViewPr varScale="1">
        <p:scale>
          <a:sx n="82" d="100"/>
          <a:sy n="82" d="100"/>
        </p:scale>
        <p:origin x="878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555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9638"/>
    </p:cViewPr>
  </p:sorterViewPr>
  <p:gridSpacing cx="45005" cy="450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306127" cy="339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47" tIns="45623" rIns="91247" bIns="45623" numCol="1" anchor="t" anchorCtr="0" compatLnSpc="1">
            <a:prstTxWarp prst="textNoShape">
              <a:avLst/>
            </a:prstTxWarp>
          </a:bodyPr>
          <a:lstStyle>
            <a:lvl1pPr defTabSz="910595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9303" y="0"/>
            <a:ext cx="4306125" cy="339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47" tIns="45623" rIns="91247" bIns="45623" numCol="1" anchor="t" anchorCtr="0" compatLnSpc="1">
            <a:prstTxWarp prst="textNoShape">
              <a:avLst/>
            </a:prstTxWarp>
          </a:bodyPr>
          <a:lstStyle>
            <a:lvl1pPr algn="r" defTabSz="910595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461881"/>
            <a:ext cx="4306127" cy="339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47" tIns="45623" rIns="91247" bIns="45623" numCol="1" anchor="b" anchorCtr="0" compatLnSpc="1">
            <a:prstTxWarp prst="textNoShape">
              <a:avLst/>
            </a:prstTxWarp>
          </a:bodyPr>
          <a:lstStyle>
            <a:lvl1pPr defTabSz="910595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9303" y="6461881"/>
            <a:ext cx="4306125" cy="339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47" tIns="45623" rIns="91247" bIns="45623" numCol="1" anchor="b" anchorCtr="0" compatLnSpc="1">
            <a:prstTxWarp prst="textNoShape">
              <a:avLst/>
            </a:prstTxWarp>
          </a:bodyPr>
          <a:lstStyle>
            <a:lvl1pPr algn="r" defTabSz="910595">
              <a:defRPr sz="1200"/>
            </a:lvl1pPr>
          </a:lstStyle>
          <a:p>
            <a:pPr>
              <a:defRPr/>
            </a:pPr>
            <a:fld id="{A51FB027-5305-401A-ADEC-0A2349438C8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70618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306127" cy="339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47" tIns="45623" rIns="91247" bIns="45623" numCol="1" anchor="t" anchorCtr="0" compatLnSpc="1">
            <a:prstTxWarp prst="textNoShape">
              <a:avLst/>
            </a:prstTxWarp>
          </a:bodyPr>
          <a:lstStyle>
            <a:lvl1pPr defTabSz="910595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9303" y="0"/>
            <a:ext cx="4306125" cy="339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47" tIns="45623" rIns="91247" bIns="45623" numCol="1" anchor="t" anchorCtr="0" compatLnSpc="1">
            <a:prstTxWarp prst="textNoShape">
              <a:avLst/>
            </a:prstTxWarp>
          </a:bodyPr>
          <a:lstStyle>
            <a:lvl1pPr algn="r" defTabSz="910595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73425" y="511175"/>
            <a:ext cx="3398838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5865" y="3230398"/>
            <a:ext cx="7946021" cy="30606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47" tIns="45623" rIns="91247" bIns="456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461881"/>
            <a:ext cx="4306127" cy="339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47" tIns="45623" rIns="91247" bIns="45623" numCol="1" anchor="b" anchorCtr="0" compatLnSpc="1">
            <a:prstTxWarp prst="textNoShape">
              <a:avLst/>
            </a:prstTxWarp>
          </a:bodyPr>
          <a:lstStyle>
            <a:lvl1pPr defTabSz="910595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9303" y="6461881"/>
            <a:ext cx="4306125" cy="339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47" tIns="45623" rIns="91247" bIns="45623" numCol="1" anchor="b" anchorCtr="0" compatLnSpc="1">
            <a:prstTxWarp prst="textNoShape">
              <a:avLst/>
            </a:prstTxWarp>
          </a:bodyPr>
          <a:lstStyle>
            <a:lvl1pPr algn="r" defTabSz="910595">
              <a:defRPr sz="1200"/>
            </a:lvl1pPr>
          </a:lstStyle>
          <a:p>
            <a:pPr>
              <a:defRPr/>
            </a:pPr>
            <a:fld id="{A58FEF1C-CCD0-40E9-91C8-60ECC6E1BC9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02364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60B3265-CFEC-4C8A-928E-2EBFBF017C3C}" type="slidenum">
              <a:rPr lang="en-US" altLang="ja-JP" smtClean="0"/>
              <a:pPr>
                <a:defRPr/>
              </a:pPr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20602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 txBox="1">
            <a:spLocks noGrp="1" noChangeArrowheads="1"/>
          </p:cNvSpPr>
          <p:nvPr/>
        </p:nvSpPr>
        <p:spPr bwMode="auto">
          <a:xfrm>
            <a:off x="5628580" y="6461525"/>
            <a:ext cx="4306951" cy="339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155" tIns="45576" rIns="91155" bIns="45576" anchor="b"/>
          <a:lstStyle/>
          <a:p>
            <a:pPr algn="r" defTabSz="911125"/>
            <a:fld id="{DFEE6C60-2EBA-40AA-9C3B-241B949A9E60}" type="slidenum">
              <a:rPr lang="en-US" altLang="ja-JP" sz="1200"/>
              <a:pPr algn="r" defTabSz="911125"/>
              <a:t>3</a:t>
            </a:fld>
            <a:endParaRPr lang="en-US" altLang="ja-JP" sz="1200" dirty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1155" tIns="45576" rIns="91155" bIns="45576"/>
          <a:lstStyle/>
          <a:p>
            <a:endParaRPr lang="ja-JP" altLang="ja-JP" smtClean="0"/>
          </a:p>
        </p:txBody>
      </p:sp>
    </p:spTree>
    <p:extLst>
      <p:ext uri="{BB962C8B-B14F-4D97-AF65-F5344CB8AC3E}">
        <p14:creationId xmlns:p14="http://schemas.microsoft.com/office/powerpoint/2010/main" val="744520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9E2B3F-17BC-41E2-9F67-1CF646C449CB}" type="slidenum">
              <a:rPr lang="en-US" altLang="ja-JP" smtClean="0"/>
              <a:pPr>
                <a:defRPr/>
              </a:pPr>
              <a:t>16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281832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ノート プレースホル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 lIns="91246" tIns="45622" rIns="91246" bIns="45622"/>
          <a:lstStyle/>
          <a:p>
            <a:endParaRPr lang="ja-JP" altLang="en-US" smtClean="0"/>
          </a:p>
        </p:txBody>
      </p:sp>
      <p:sp>
        <p:nvSpPr>
          <p:cNvPr id="36868" name="スライド番号プレースホルダ 3"/>
          <p:cNvSpPr txBox="1">
            <a:spLocks noGrp="1"/>
          </p:cNvSpPr>
          <p:nvPr/>
        </p:nvSpPr>
        <p:spPr bwMode="auto">
          <a:xfrm>
            <a:off x="5629303" y="6461881"/>
            <a:ext cx="4306125" cy="339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237" tIns="45620" rIns="91237" bIns="45620" anchor="b"/>
          <a:lstStyle/>
          <a:p>
            <a:pPr algn="r" defTabSz="901103"/>
            <a:fld id="{8C46CFB9-9DDD-4792-8F3C-67392881023C}" type="slidenum">
              <a:rPr lang="en-US" altLang="ja-JP" sz="1200"/>
              <a:pPr algn="r" defTabSz="901103"/>
              <a:t>28</a:t>
            </a:fld>
            <a:endParaRPr lang="en-US" altLang="ja-JP" sz="1200"/>
          </a:p>
        </p:txBody>
      </p:sp>
    </p:spTree>
    <p:extLst>
      <p:ext uri="{BB962C8B-B14F-4D97-AF65-F5344CB8AC3E}">
        <p14:creationId xmlns:p14="http://schemas.microsoft.com/office/powerpoint/2010/main" val="2943212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2006/9/21</a:t>
            </a: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Cluster and Nuclear force in light nuclei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0B7D03-CE1A-43F5-92BB-8283C92D9FE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2006/9/21</a:t>
            </a: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Cluster and Nuclear force in light nuclei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8ECA1B-527E-402D-A44C-B0C8A1E14D7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2006/9/21</a:t>
            </a: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Cluster and Nuclear force in light nuclei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F2132F-DFF5-4118-896C-1B2DB28F95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タイトル、テキスト、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2006/9/21</a:t>
            </a: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Cluster and Nuclear force in light nuclei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886751-FB35-4A46-A418-4B73BEA2BD9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ja-JP" alt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2006/9/21</a:t>
            </a: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Cluster and Nuclear force in light nuclei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272ADB-169A-4CEE-8B7A-951A3C50BA4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2006/9/21</a:t>
            </a: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Cluster and Nuclear force in light nuclei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F97CA1-4626-49FF-9301-A984BA326AF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2006/9/21</a:t>
            </a: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Cluster and Nuclear force in light nuclei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40937-E59B-4734-9E2A-E35FA8B8553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2006/9/21</a:t>
            </a: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Cluster and Nuclear force in light nuclei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5A0F6E-BBF8-47F2-824F-8DD33257930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2006/9/21</a:t>
            </a: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Cluster and Nuclear force in light nuclei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EB86FB-C069-4705-B23F-225595315D9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2006/9/21</a:t>
            </a: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Cluster and Nuclear force in light nuclei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038220-3933-4BB2-BF22-BAFF7CC70B0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2006/9/21</a:t>
            </a: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Cluster and Nuclear force in light nuclei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4212C5-08DA-4DFE-9B97-8FD9766D634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2006/9/21</a:t>
            </a: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Cluster and Nuclear force in light nuclei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11C8F8-C0BF-4D74-8437-614EFD82848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2006/9/21</a:t>
            </a: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Cluster and Nuclear force in light nuclei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DACAEC-559D-4267-9E4D-A32A79626B5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164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ja-JP" altLang="en-US"/>
              <a:t>2006/9/21</a:t>
            </a:r>
            <a:endParaRPr lang="en-US" altLang="ja-JP"/>
          </a:p>
        </p:txBody>
      </p:sp>
      <p:sp>
        <p:nvSpPr>
          <p:cNvPr id="3164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 altLang="ja-JP"/>
              <a:t>Cluster and Nuclear force in light nuclei</a:t>
            </a:r>
          </a:p>
        </p:txBody>
      </p:sp>
      <p:sp>
        <p:nvSpPr>
          <p:cNvPr id="3164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774D1C1D-9668-44DB-BDAD-0FF65882823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  <p:sldLayoutId id="2147483666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gif"/><Relationship Id="rId2" Type="http://schemas.openxmlformats.org/officeDocument/2006/relationships/image" Target="../media/image24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9.emf"/><Relationship Id="rId5" Type="http://schemas.openxmlformats.org/officeDocument/2006/relationships/image" Target="../media/image28.emf"/><Relationship Id="rId4" Type="http://schemas.openxmlformats.org/officeDocument/2006/relationships/image" Target="../media/image27.emf"/><Relationship Id="rId9" Type="http://schemas.openxmlformats.org/officeDocument/2006/relationships/image" Target="../media/image30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30.png"/><Relationship Id="rId4" Type="http://schemas.openxmlformats.org/officeDocument/2006/relationships/image" Target="../media/image31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image" Target="../media/image35.png"/><Relationship Id="rId7" Type="http://schemas.openxmlformats.org/officeDocument/2006/relationships/image" Target="../media/image3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32.wmf"/><Relationship Id="rId4" Type="http://schemas.openxmlformats.org/officeDocument/2006/relationships/oleObject" Target="../embeddings/oleObject12.bin"/><Relationship Id="rId9" Type="http://schemas.openxmlformats.org/officeDocument/2006/relationships/image" Target="../media/image34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35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36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7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0.png"/><Relationship Id="rId2" Type="http://schemas.openxmlformats.org/officeDocument/2006/relationships/image" Target="../media/image38.gif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gif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0.gif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8.bin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3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5" Type="http://schemas.openxmlformats.org/officeDocument/2006/relationships/oleObject" Target="../embeddings/oleObject9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12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4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0" y="928355"/>
            <a:ext cx="9144000" cy="1900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118800" bIns="118800" anchor="ctr"/>
          <a:lstStyle/>
          <a:p>
            <a:pPr algn="ctr">
              <a:lnSpc>
                <a:spcPts val="4000"/>
              </a:lnSpc>
            </a:pPr>
            <a:r>
              <a:rPr lang="en-US" altLang="ja-JP" sz="3200" b="1" dirty="0">
                <a:solidFill>
                  <a:srgbClr val="0033CC"/>
                </a:solidFill>
              </a:rPr>
              <a:t>Strong tensor correlation in light nuclei</a:t>
            </a:r>
          </a:p>
          <a:p>
            <a:pPr algn="ctr">
              <a:lnSpc>
                <a:spcPts val="4000"/>
              </a:lnSpc>
            </a:pPr>
            <a:r>
              <a:rPr lang="en-US" altLang="ja-JP" sz="3200" b="1" dirty="0" smtClean="0">
                <a:solidFill>
                  <a:srgbClr val="0033CC"/>
                </a:solidFill>
              </a:rPr>
              <a:t>with </a:t>
            </a:r>
            <a:r>
              <a:rPr lang="en-US" altLang="ja-JP" sz="3200" b="1" dirty="0">
                <a:solidFill>
                  <a:srgbClr val="0033CC"/>
                </a:solidFill>
              </a:rPr>
              <a:t>tensor-optimized </a:t>
            </a:r>
            <a:r>
              <a:rPr lang="en-US" altLang="ja-JP" sz="3200" b="1" dirty="0" err="1">
                <a:solidFill>
                  <a:srgbClr val="0033CC"/>
                </a:solidFill>
              </a:rPr>
              <a:t>antisymmetrized</a:t>
            </a:r>
            <a:r>
              <a:rPr lang="en-US" altLang="ja-JP" sz="3200" b="1" dirty="0">
                <a:solidFill>
                  <a:srgbClr val="0033CC"/>
                </a:solidFill>
              </a:rPr>
              <a:t> molecular </a:t>
            </a:r>
            <a:r>
              <a:rPr lang="en-US" altLang="ja-JP" sz="3200" b="1" dirty="0" smtClean="0">
                <a:solidFill>
                  <a:srgbClr val="0033CC"/>
                </a:solidFill>
              </a:rPr>
              <a:t>dynamics</a:t>
            </a:r>
            <a:r>
              <a:rPr lang="ja-JP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ja-JP" sz="3200" b="1" dirty="0" smtClean="0">
                <a:solidFill>
                  <a:srgbClr val="0033CC"/>
                </a:solidFill>
              </a:rPr>
              <a:t>(TOAMD)</a:t>
            </a:r>
            <a:endParaRPr lang="en-US" altLang="ja-JP" sz="3200" b="1" dirty="0">
              <a:solidFill>
                <a:srgbClr val="0033CC"/>
              </a:solidFill>
            </a:endParaRPr>
          </a:p>
        </p:txBody>
      </p:sp>
      <p:sp>
        <p:nvSpPr>
          <p:cNvPr id="16" name="Text Box 6" descr="新聞紙"/>
          <p:cNvSpPr txBox="1">
            <a:spLocks noChangeArrowheads="1"/>
          </p:cNvSpPr>
          <p:nvPr/>
        </p:nvSpPr>
        <p:spPr bwMode="auto">
          <a:xfrm>
            <a:off x="-18510" y="6465821"/>
            <a:ext cx="9162510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36000" rIns="36000">
            <a:spAutoFit/>
          </a:bodyPr>
          <a:lstStyle/>
          <a:p>
            <a:pPr algn="ctr"/>
            <a:r>
              <a:rPr lang="en-US" altLang="ja-JP" sz="1600" dirty="0" smtClean="0">
                <a:latin typeface="Times" panose="02020603050405020304" pitchFamily="18" charset="0"/>
                <a:cs typeface="Times" panose="02020603050405020304" pitchFamily="18" charset="0"/>
              </a:rPr>
              <a:t>International </a:t>
            </a:r>
            <a:r>
              <a:rPr lang="en-US" altLang="ja-JP" sz="1600" dirty="0">
                <a:latin typeface="Times" panose="02020603050405020304" pitchFamily="18" charset="0"/>
                <a:cs typeface="Times" panose="02020603050405020304" pitchFamily="18" charset="0"/>
              </a:rPr>
              <a:t>symposium on “High-resolution Spectroscopy and Tensor interactions” (HST15</a:t>
            </a:r>
            <a:r>
              <a:rPr lang="en-US" altLang="ja-JP" sz="1600" dirty="0" smtClean="0">
                <a:latin typeface="Times" panose="02020603050405020304" pitchFamily="18" charset="0"/>
                <a:cs typeface="Times" panose="02020603050405020304" pitchFamily="18" charset="0"/>
              </a:rPr>
              <a:t>),</a:t>
            </a:r>
            <a:r>
              <a:rPr lang="en-US" altLang="ja-JP" sz="1600" dirty="0" smtClean="0">
                <a:solidFill>
                  <a:srgbClr val="000000"/>
                </a:solidFill>
                <a:latin typeface="Times" panose="02020603050405020304" pitchFamily="18" charset="0"/>
                <a:ea typeface="ＭＳ Ｐ明朝" pitchFamily="18" charset="-128"/>
                <a:cs typeface="Times" panose="02020603050405020304" pitchFamily="18" charset="0"/>
              </a:rPr>
              <a:t> Osaka, </a:t>
            </a:r>
            <a:r>
              <a:rPr lang="en-US" altLang="ja-JP" sz="1600" dirty="0" smtClean="0">
                <a:latin typeface="Times" panose="02020603050405020304" pitchFamily="18" charset="0"/>
                <a:ea typeface="ＭＳ Ｐ明朝" pitchFamily="18" charset="-128"/>
                <a:cs typeface="Times" panose="02020603050405020304" pitchFamily="18" charset="0"/>
              </a:rPr>
              <a:t>2015.11</a:t>
            </a:r>
            <a:endParaRPr lang="en-US" altLang="ja-JP" sz="1600" dirty="0">
              <a:latin typeface="Times" panose="02020603050405020304" pitchFamily="18" charset="0"/>
              <a:ea typeface="ＭＳ Ｐ明朝" pitchFamily="18" charset="-128"/>
              <a:cs typeface="Times" panose="02020603050405020304" pitchFamily="18" charset="0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7606" y="4689140"/>
            <a:ext cx="2546775" cy="831849"/>
          </a:xfrm>
          <a:prstGeom prst="rect">
            <a:avLst/>
          </a:prstGeom>
        </p:spPr>
      </p:pic>
      <p:sp>
        <p:nvSpPr>
          <p:cNvPr id="10" name="Rectangle 15"/>
          <p:cNvSpPr>
            <a:spLocks noChangeArrowheads="1"/>
          </p:cNvSpPr>
          <p:nvPr/>
        </p:nvSpPr>
        <p:spPr bwMode="auto">
          <a:xfrm>
            <a:off x="2966093" y="3497295"/>
            <a:ext cx="30582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altLang="ja-JP" sz="2800" dirty="0"/>
              <a:t>Takayuki  </a:t>
            </a:r>
            <a:r>
              <a:rPr lang="en-US" altLang="ja-JP" sz="2800" dirty="0" smtClean="0"/>
              <a:t>MYO</a:t>
            </a:r>
            <a:endParaRPr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6174311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287" y="1673805"/>
            <a:ext cx="6769083" cy="4415504"/>
          </a:xfrm>
          <a:prstGeom prst="rect">
            <a:avLst/>
          </a:prstGeom>
        </p:spPr>
      </p:pic>
      <p:sp>
        <p:nvSpPr>
          <p:cNvPr id="17411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838200" y="188913"/>
            <a:ext cx="7289800" cy="520700"/>
          </a:xfrm>
        </p:spPr>
        <p:txBody>
          <a:bodyPr/>
          <a:lstStyle/>
          <a:p>
            <a:r>
              <a:rPr lang="en-US" altLang="ja-JP" sz="3600" baseline="40000" smtClean="0"/>
              <a:t>5-8</a:t>
            </a:r>
            <a:r>
              <a:rPr lang="en-US" altLang="ja-JP" sz="3600" smtClean="0"/>
              <a:t>He  with TOSM+UCOM</a:t>
            </a:r>
          </a:p>
        </p:txBody>
      </p:sp>
      <p:sp>
        <p:nvSpPr>
          <p:cNvPr id="17412" name="Text Box 5"/>
          <p:cNvSpPr txBox="1">
            <a:spLocks noChangeArrowheads="1"/>
          </p:cNvSpPr>
          <p:nvPr/>
        </p:nvSpPr>
        <p:spPr bwMode="auto">
          <a:xfrm>
            <a:off x="422275" y="949325"/>
            <a:ext cx="4667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altLang="ja-JP" sz="2800"/>
              <a:t> Excitation energies in MeV</a:t>
            </a:r>
          </a:p>
        </p:txBody>
      </p:sp>
      <p:sp>
        <p:nvSpPr>
          <p:cNvPr id="17414" name="テキスト ボックス 5"/>
          <p:cNvSpPr txBox="1">
            <a:spLocks noChangeArrowheads="1"/>
          </p:cNvSpPr>
          <p:nvPr/>
        </p:nvSpPr>
        <p:spPr bwMode="auto">
          <a:xfrm>
            <a:off x="1563082" y="6174305"/>
            <a:ext cx="65643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Arial" charset="0"/>
              <a:buChar char="•"/>
            </a:pPr>
            <a:r>
              <a:rPr lang="en-US" altLang="ja-JP" sz="2400" dirty="0">
                <a:solidFill>
                  <a:srgbClr val="0000CC"/>
                </a:solidFill>
              </a:rPr>
              <a:t> Excitation energy spectra are reproduced well</a:t>
            </a:r>
            <a:endParaRPr lang="ja-JP" altLang="en-US" sz="2400" dirty="0">
              <a:solidFill>
                <a:srgbClr val="0000CC"/>
              </a:solidFill>
            </a:endParaRPr>
          </a:p>
        </p:txBody>
      </p:sp>
      <p:sp>
        <p:nvSpPr>
          <p:cNvPr id="17415" name="正方形/長方形 6"/>
          <p:cNvSpPr>
            <a:spLocks noChangeArrowheads="1"/>
          </p:cNvSpPr>
          <p:nvPr/>
        </p:nvSpPr>
        <p:spPr bwMode="auto">
          <a:xfrm>
            <a:off x="5202070" y="836613"/>
            <a:ext cx="3806993" cy="701675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8775" indent="-358775" algn="r">
              <a:spcAft>
                <a:spcPct val="20000"/>
              </a:spcAft>
            </a:pPr>
            <a:r>
              <a:rPr lang="en-US" altLang="ja-JP" sz="2000" dirty="0">
                <a:solidFill>
                  <a:srgbClr val="002060"/>
                </a:solidFill>
              </a:rPr>
              <a:t>TM, A. </a:t>
            </a:r>
            <a:r>
              <a:rPr lang="en-US" altLang="ja-JP" sz="2000" dirty="0" err="1">
                <a:solidFill>
                  <a:srgbClr val="002060"/>
                </a:solidFill>
              </a:rPr>
              <a:t>Umeya</a:t>
            </a:r>
            <a:r>
              <a:rPr lang="en-US" altLang="ja-JP" sz="2000" dirty="0">
                <a:solidFill>
                  <a:srgbClr val="002060"/>
                </a:solidFill>
              </a:rPr>
              <a:t>, H. Toki, K. Ikeda PRC84 (2011) 034315</a:t>
            </a:r>
            <a:endParaRPr lang="ja-JP" altLang="en-US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4286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6" descr="D:\My_Documents\OHP\2012\GIF\Li_TOSM_AV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6613" y="1763713"/>
            <a:ext cx="7556500" cy="427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838200" y="252413"/>
            <a:ext cx="7289800" cy="520700"/>
          </a:xfrm>
        </p:spPr>
        <p:txBody>
          <a:bodyPr/>
          <a:lstStyle/>
          <a:p>
            <a:r>
              <a:rPr lang="en-US" altLang="ja-JP" sz="3600" baseline="40000" dirty="0" smtClean="0"/>
              <a:t>5-9</a:t>
            </a:r>
            <a:r>
              <a:rPr lang="en-US" altLang="ja-JP" sz="3600" dirty="0" smtClean="0"/>
              <a:t>Li  with TOSM+UCOM</a:t>
            </a:r>
          </a:p>
        </p:txBody>
      </p:sp>
      <p:sp>
        <p:nvSpPr>
          <p:cNvPr id="18436" name="Text Box 5"/>
          <p:cNvSpPr txBox="1">
            <a:spLocks noChangeArrowheads="1"/>
          </p:cNvSpPr>
          <p:nvPr/>
        </p:nvSpPr>
        <p:spPr bwMode="auto">
          <a:xfrm>
            <a:off x="385763" y="992188"/>
            <a:ext cx="4622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altLang="ja-JP" sz="2800"/>
              <a:t> Excitation energies in MeV</a:t>
            </a:r>
          </a:p>
        </p:txBody>
      </p:sp>
      <p:sp>
        <p:nvSpPr>
          <p:cNvPr id="18437" name="テキスト ボックス 5"/>
          <p:cNvSpPr txBox="1">
            <a:spLocks noChangeArrowheads="1"/>
          </p:cNvSpPr>
          <p:nvPr/>
        </p:nvSpPr>
        <p:spPr bwMode="auto">
          <a:xfrm>
            <a:off x="1601788" y="6264275"/>
            <a:ext cx="65643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Arial" charset="0"/>
              <a:buChar char="•"/>
            </a:pPr>
            <a:r>
              <a:rPr lang="en-US" altLang="ja-JP" sz="2400">
                <a:solidFill>
                  <a:srgbClr val="0000CC"/>
                </a:solidFill>
              </a:rPr>
              <a:t> Excitation energy spectra are reproduced well</a:t>
            </a:r>
            <a:endParaRPr lang="ja-JP" altLang="en-US" sz="2400">
              <a:solidFill>
                <a:srgbClr val="0000CC"/>
              </a:solidFill>
            </a:endParaRPr>
          </a:p>
        </p:txBody>
      </p:sp>
      <p:sp>
        <p:nvSpPr>
          <p:cNvPr id="18438" name="正方形/長方形 6"/>
          <p:cNvSpPr>
            <a:spLocks noChangeArrowheads="1"/>
          </p:cNvSpPr>
          <p:nvPr/>
        </p:nvSpPr>
        <p:spPr bwMode="auto">
          <a:xfrm>
            <a:off x="5246688" y="927100"/>
            <a:ext cx="3762375" cy="701675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 lIns="54000" rIns="54000">
            <a:spAutoFit/>
          </a:bodyPr>
          <a:lstStyle/>
          <a:p>
            <a:pPr marL="358775" indent="-358775" algn="r">
              <a:spcAft>
                <a:spcPct val="20000"/>
              </a:spcAft>
            </a:pPr>
            <a:r>
              <a:rPr lang="en-US" altLang="ja-JP" sz="2000">
                <a:solidFill>
                  <a:srgbClr val="002060"/>
                </a:solidFill>
              </a:rPr>
              <a:t>TM, A. Umeya, H. Toki, K. Ikeda PRC86(2012) 024318</a:t>
            </a:r>
            <a:endParaRPr lang="ja-JP" altLang="en-US" sz="200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103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610" y="953725"/>
            <a:ext cx="7220042" cy="4410490"/>
          </a:xfrm>
          <a:prstGeom prst="rect">
            <a:avLst/>
          </a:prstGeom>
        </p:spPr>
      </p:pic>
      <p:sp>
        <p:nvSpPr>
          <p:cNvPr id="19459" name="スライド番号プレースホルダ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D2688CF4-4AB5-434C-830E-1D63F0BD6112}" type="slidenum">
              <a:rPr lang="en-US" altLang="ja-JP" sz="1400"/>
              <a:pPr algn="r"/>
              <a:t>12</a:t>
            </a:fld>
            <a:endParaRPr lang="en-US" altLang="ja-JP" sz="1400"/>
          </a:p>
        </p:txBody>
      </p:sp>
      <p:sp>
        <p:nvSpPr>
          <p:cNvPr id="19460" name="スライド番号プレースホルダ 1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AD0A6E49-4F9B-454C-9D67-A52DD7C720AA}" type="slidenum">
              <a:rPr lang="en-US" altLang="ja-JP" sz="1400"/>
              <a:pPr algn="r"/>
              <a:t>12</a:t>
            </a:fld>
            <a:endParaRPr lang="en-US" altLang="ja-JP" sz="1400"/>
          </a:p>
        </p:txBody>
      </p:sp>
      <p:sp>
        <p:nvSpPr>
          <p:cNvPr id="19461" name="テキスト ボックス 2"/>
          <p:cNvSpPr txBox="1">
            <a:spLocks noChangeArrowheads="1"/>
          </p:cNvSpPr>
          <p:nvPr/>
        </p:nvSpPr>
        <p:spPr bwMode="auto">
          <a:xfrm>
            <a:off x="1875273" y="188640"/>
            <a:ext cx="562205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3600" dirty="0" smtClean="0"/>
              <a:t>Radius </a:t>
            </a:r>
            <a:r>
              <a:rPr lang="en-US" altLang="ja-JP" sz="3600" dirty="0"/>
              <a:t>of He</a:t>
            </a:r>
            <a:r>
              <a:rPr lang="ja-JP" altLang="en-US" sz="3600" dirty="0"/>
              <a:t> </a:t>
            </a:r>
            <a:r>
              <a:rPr lang="en-US" altLang="ja-JP" sz="3600" dirty="0"/>
              <a:t>&amp; Li isotopes</a:t>
            </a:r>
            <a:endParaRPr lang="ja-JP" altLang="en-US" sz="3600" dirty="0"/>
          </a:p>
        </p:txBody>
      </p:sp>
      <p:sp>
        <p:nvSpPr>
          <p:cNvPr id="19462" name="正方形/長方形 9"/>
          <p:cNvSpPr>
            <a:spLocks noChangeArrowheads="1"/>
          </p:cNvSpPr>
          <p:nvPr/>
        </p:nvSpPr>
        <p:spPr bwMode="auto">
          <a:xfrm>
            <a:off x="0" y="6129300"/>
            <a:ext cx="8686800" cy="6413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dirty="0">
                <a:latin typeface="Times New Roman" pitchFamily="18" charset="0"/>
              </a:rPr>
              <a:t> I. </a:t>
            </a:r>
            <a:r>
              <a:rPr lang="en-US" altLang="ja-JP" dirty="0" err="1">
                <a:latin typeface="Times New Roman" pitchFamily="18" charset="0"/>
              </a:rPr>
              <a:t>Tanihata</a:t>
            </a:r>
            <a:r>
              <a:rPr lang="en-US" altLang="ja-JP" dirty="0">
                <a:latin typeface="Times New Roman" pitchFamily="18" charset="0"/>
              </a:rPr>
              <a:t> et al., PLB289(‘92)261                          G. D. </a:t>
            </a:r>
            <a:r>
              <a:rPr lang="en-US" altLang="ja-JP" dirty="0" err="1">
                <a:latin typeface="Times New Roman" pitchFamily="18" charset="0"/>
              </a:rPr>
              <a:t>Alkhazov</a:t>
            </a:r>
            <a:r>
              <a:rPr lang="en-US" altLang="ja-JP" dirty="0">
                <a:latin typeface="Times New Roman" pitchFamily="18" charset="0"/>
              </a:rPr>
              <a:t> et al., PRL78(‘97)2313</a:t>
            </a:r>
          </a:p>
          <a:p>
            <a:r>
              <a:rPr lang="en-US" altLang="ja-JP" dirty="0">
                <a:latin typeface="Times New Roman" pitchFamily="18" charset="0"/>
              </a:rPr>
              <a:t>O. A. </a:t>
            </a:r>
            <a:r>
              <a:rPr lang="en-US" altLang="ja-JP" dirty="0" err="1">
                <a:latin typeface="Times New Roman" pitchFamily="18" charset="0"/>
              </a:rPr>
              <a:t>Kiselev</a:t>
            </a:r>
            <a:r>
              <a:rPr lang="en-US" altLang="ja-JP" dirty="0">
                <a:latin typeface="Times New Roman" pitchFamily="18" charset="0"/>
              </a:rPr>
              <a:t> et al., EPJA 25, Suppl. 1(‘05)215.      P. Mueller et al., PRL99(2007)252501</a:t>
            </a:r>
          </a:p>
        </p:txBody>
      </p:sp>
      <p:sp>
        <p:nvSpPr>
          <p:cNvPr id="19463" name="テキスト ボックス 8"/>
          <p:cNvSpPr txBox="1">
            <a:spLocks noChangeArrowheads="1"/>
          </p:cNvSpPr>
          <p:nvPr/>
        </p:nvSpPr>
        <p:spPr bwMode="auto">
          <a:xfrm>
            <a:off x="2141730" y="1313765"/>
            <a:ext cx="79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 dirty="0" err="1"/>
              <a:t>Expt</a:t>
            </a:r>
            <a:endParaRPr lang="en-US" altLang="ja-JP" dirty="0"/>
          </a:p>
        </p:txBody>
      </p:sp>
      <p:sp>
        <p:nvSpPr>
          <p:cNvPr id="19465" name="AutoShape 4"/>
          <p:cNvSpPr>
            <a:spLocks noChangeArrowheads="1"/>
          </p:cNvSpPr>
          <p:nvPr/>
        </p:nvSpPr>
        <p:spPr bwMode="auto">
          <a:xfrm>
            <a:off x="2501770" y="5319210"/>
            <a:ext cx="855663" cy="44926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8100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sz="2400" b="1" dirty="0">
                <a:solidFill>
                  <a:srgbClr val="0000FF"/>
                </a:solidFill>
              </a:rPr>
              <a:t>Halo</a:t>
            </a:r>
          </a:p>
        </p:txBody>
      </p:sp>
      <p:sp>
        <p:nvSpPr>
          <p:cNvPr id="19466" name="AutoShape 5"/>
          <p:cNvSpPr>
            <a:spLocks noChangeArrowheads="1"/>
          </p:cNvSpPr>
          <p:nvPr/>
        </p:nvSpPr>
        <p:spPr bwMode="auto">
          <a:xfrm>
            <a:off x="3491867" y="5319210"/>
            <a:ext cx="900113" cy="44926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8100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sz="2400" b="1" dirty="0">
                <a:solidFill>
                  <a:srgbClr val="0000FF"/>
                </a:solidFill>
              </a:rPr>
              <a:t>Skin</a:t>
            </a:r>
          </a:p>
        </p:txBody>
      </p:sp>
      <p:sp>
        <p:nvSpPr>
          <p:cNvPr id="19467" name="正方形/長方形 12"/>
          <p:cNvSpPr>
            <a:spLocks noChangeArrowheads="1"/>
          </p:cNvSpPr>
          <p:nvPr/>
        </p:nvSpPr>
        <p:spPr bwMode="auto">
          <a:xfrm>
            <a:off x="4706965" y="5859270"/>
            <a:ext cx="36004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dirty="0">
                <a:latin typeface="Times New Roman" pitchFamily="18" charset="0"/>
              </a:rPr>
              <a:t>A. </a:t>
            </a:r>
            <a:r>
              <a:rPr lang="en-US" altLang="ja-JP" dirty="0" err="1">
                <a:latin typeface="Times New Roman" pitchFamily="18" charset="0"/>
              </a:rPr>
              <a:t>Dobrovolsky</a:t>
            </a:r>
            <a:r>
              <a:rPr lang="en-US" altLang="ja-JP" dirty="0">
                <a:latin typeface="Times New Roman" pitchFamily="18" charset="0"/>
              </a:rPr>
              <a:t>, NPA 766(2006)1</a:t>
            </a:r>
            <a:endParaRPr lang="ja-JP" altLang="en-US" dirty="0">
              <a:latin typeface="Times New Roman" pitchFamily="18" charset="0"/>
            </a:endParaRPr>
          </a:p>
        </p:txBody>
      </p:sp>
      <p:sp>
        <p:nvSpPr>
          <p:cNvPr id="19468" name="テキスト ボックス 7"/>
          <p:cNvSpPr txBox="1">
            <a:spLocks noChangeArrowheads="1"/>
          </p:cNvSpPr>
          <p:nvPr/>
        </p:nvSpPr>
        <p:spPr bwMode="auto">
          <a:xfrm>
            <a:off x="4391980" y="3082862"/>
            <a:ext cx="2542347" cy="39114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tIns="10800" bIns="10800">
            <a:spAutoFit/>
          </a:bodyPr>
          <a:lstStyle/>
          <a:p>
            <a:pPr algn="r"/>
            <a:r>
              <a:rPr lang="en-US" altLang="ja-JP" sz="2400" dirty="0">
                <a:solidFill>
                  <a:srgbClr val="FF0000"/>
                </a:solidFill>
              </a:rPr>
              <a:t>TOSM with AV8’</a:t>
            </a:r>
            <a:endParaRPr lang="ja-JP" altLang="en-US" sz="2400" dirty="0">
              <a:solidFill>
                <a:srgbClr val="FF0000"/>
              </a:solidFill>
            </a:endParaRPr>
          </a:p>
        </p:txBody>
      </p:sp>
      <p:cxnSp>
        <p:nvCxnSpPr>
          <p:cNvPr id="19464" name="直線矢印コネクタ 17"/>
          <p:cNvCxnSpPr>
            <a:cxnSpLocks noChangeShapeType="1"/>
          </p:cNvCxnSpPr>
          <p:nvPr/>
        </p:nvCxnSpPr>
        <p:spPr bwMode="auto">
          <a:xfrm flipH="1" flipV="1">
            <a:off x="4842031" y="2754313"/>
            <a:ext cx="180019" cy="359652"/>
          </a:xfrm>
          <a:prstGeom prst="straightConnector1">
            <a:avLst/>
          </a:prstGeom>
          <a:noFill/>
          <a:ln w="38100" algn="ctr">
            <a:solidFill>
              <a:srgbClr val="FF0000"/>
            </a:solidFill>
            <a:round/>
            <a:headEnd/>
            <a:tailEnd type="arrow" w="med" len="med"/>
          </a:ln>
        </p:spPr>
      </p:cxnSp>
    </p:spTree>
    <p:extLst>
      <p:ext uri="{BB962C8B-B14F-4D97-AF65-F5344CB8AC3E}">
        <p14:creationId xmlns:p14="http://schemas.microsoft.com/office/powerpoint/2010/main" val="1750269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535" y="238541"/>
            <a:ext cx="3716071" cy="6350644"/>
          </a:xfrm>
          <a:prstGeom prst="rect">
            <a:avLst/>
          </a:prstGeom>
        </p:spPr>
      </p:pic>
      <p:sp>
        <p:nvSpPr>
          <p:cNvPr id="9218" name="タイトル 4"/>
          <p:cNvSpPr>
            <a:spLocks noGrp="1"/>
          </p:cNvSpPr>
          <p:nvPr>
            <p:ph type="title"/>
          </p:nvPr>
        </p:nvSpPr>
        <p:spPr>
          <a:xfrm>
            <a:off x="4662010" y="278650"/>
            <a:ext cx="4122925" cy="765085"/>
          </a:xfrm>
        </p:spPr>
        <p:txBody>
          <a:bodyPr/>
          <a:lstStyle/>
          <a:p>
            <a:r>
              <a:rPr lang="en-US" altLang="ja-JP" sz="4000" baseline="30000" dirty="0" smtClean="0"/>
              <a:t>8</a:t>
            </a:r>
            <a:r>
              <a:rPr lang="en-US" altLang="ja-JP" sz="4000" dirty="0" smtClean="0"/>
              <a:t>Be spectrum</a:t>
            </a:r>
            <a:endParaRPr lang="ja-JP" altLang="en-US" sz="4000" dirty="0" smtClean="0"/>
          </a:p>
        </p:txBody>
      </p:sp>
      <p:sp>
        <p:nvSpPr>
          <p:cNvPr id="9219" name="スライド番号プレースホルダ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/>
            <a:fld id="{9DEF82E5-C5AF-457A-9B75-1A6E73F54A0B}" type="slidenum">
              <a:rPr lang="en-US" altLang="ja-JP" smtClean="0"/>
              <a:pPr eaLnBrk="1" hangingPunct="1"/>
              <a:t>13</a:t>
            </a:fld>
            <a:endParaRPr lang="en-US" altLang="ja-JP" smtClean="0"/>
          </a:p>
        </p:txBody>
      </p:sp>
      <p:pic>
        <p:nvPicPr>
          <p:cNvPr id="9220" name="Picture 4" descr="8B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055" y="3098259"/>
            <a:ext cx="3420379" cy="2670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5741383" y="5925223"/>
            <a:ext cx="2386013" cy="519112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2800" dirty="0">
                <a:latin typeface="Symbol" pitchFamily="18" charset="2"/>
              </a:rPr>
              <a:t>a</a:t>
            </a:r>
            <a:r>
              <a:rPr lang="en-US" altLang="ja-JP" sz="2800" dirty="0"/>
              <a:t>-</a:t>
            </a:r>
            <a:r>
              <a:rPr lang="en-US" altLang="ja-JP" sz="2800" dirty="0">
                <a:latin typeface="Symbol" pitchFamily="18" charset="2"/>
              </a:rPr>
              <a:t>a</a:t>
            </a:r>
            <a:r>
              <a:rPr lang="en-US" altLang="ja-JP" sz="2800" dirty="0"/>
              <a:t> structure</a:t>
            </a:r>
          </a:p>
        </p:txBody>
      </p:sp>
      <p:sp>
        <p:nvSpPr>
          <p:cNvPr id="9222" name="コンテンツ プレースホルダ 5"/>
          <p:cNvSpPr>
            <a:spLocks noGrp="1"/>
          </p:cNvSpPr>
          <p:nvPr>
            <p:ph idx="1"/>
          </p:nvPr>
        </p:nvSpPr>
        <p:spPr>
          <a:xfrm>
            <a:off x="4526995" y="1448780"/>
            <a:ext cx="4365485" cy="1439927"/>
          </a:xfrm>
        </p:spPr>
        <p:txBody>
          <a:bodyPr/>
          <a:lstStyle/>
          <a:p>
            <a:pPr indent="-252000"/>
            <a:r>
              <a:rPr lang="en-US" altLang="ja-JP" sz="2400" dirty="0" smtClean="0"/>
              <a:t>Argonne Group</a:t>
            </a:r>
          </a:p>
          <a:p>
            <a:pPr lvl="1"/>
            <a:r>
              <a:rPr lang="en-US" altLang="ja-JP" sz="1800" dirty="0" smtClean="0"/>
              <a:t>Green’s function Monte Carlo</a:t>
            </a:r>
            <a:br>
              <a:rPr lang="en-US" altLang="ja-JP" sz="1800" dirty="0" smtClean="0"/>
            </a:br>
            <a:r>
              <a:rPr lang="en-US" altLang="ja-JP" sz="1800" dirty="0" smtClean="0"/>
              <a:t>C. Pieper, R. B. </a:t>
            </a:r>
            <a:r>
              <a:rPr lang="en-US" altLang="ja-JP" sz="1800" dirty="0" err="1" smtClean="0"/>
              <a:t>Wiringa</a:t>
            </a:r>
            <a:r>
              <a:rPr lang="en-US" altLang="ja-JP" sz="1800" dirty="0" smtClean="0"/>
              <a:t>, </a:t>
            </a:r>
            <a:br>
              <a:rPr lang="en-US" altLang="ja-JP" sz="1800" dirty="0" smtClean="0"/>
            </a:br>
            <a:r>
              <a:rPr lang="en-US" altLang="ja-JP" sz="1800" dirty="0" smtClean="0"/>
              <a:t>Annu.Rev.Nucl.Part.Sci.51 (2001)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951820" y="5189130"/>
            <a:ext cx="870751" cy="4001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Times New Roman" pitchFamily="18" charset="0"/>
                <a:cs typeface="Times New Roman" pitchFamily="18" charset="0"/>
              </a:rPr>
              <a:t>TUNL</a:t>
            </a:r>
            <a:endParaRPr kumimoji="1" lang="ja-JP" alt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86114" y="4795591"/>
            <a:ext cx="1460656" cy="369332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Symbol" pitchFamily="18" charset="2"/>
              </a:rPr>
              <a:t>G</a:t>
            </a:r>
            <a:r>
              <a:rPr kumimoji="1" lang="en-US" altLang="ja-JP" dirty="0" smtClean="0"/>
              <a:t>~ few MeV</a:t>
            </a:r>
            <a:endParaRPr kumimoji="1" lang="ja-JP" altLang="en-US" dirty="0"/>
          </a:p>
        </p:txBody>
      </p:sp>
      <p:cxnSp>
        <p:nvCxnSpPr>
          <p:cNvPr id="6" name="直線矢印コネクタ 5"/>
          <p:cNvCxnSpPr/>
          <p:nvPr/>
        </p:nvCxnSpPr>
        <p:spPr>
          <a:xfrm flipH="1">
            <a:off x="2576324" y="862458"/>
            <a:ext cx="360040" cy="27002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846354" y="548680"/>
            <a:ext cx="1125629" cy="369332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Symbol" pitchFamily="18" charset="2"/>
              </a:rPr>
              <a:t>G</a:t>
            </a:r>
            <a:r>
              <a:rPr lang="en-US" altLang="ja-JP" dirty="0" smtClean="0"/>
              <a:t>&lt; 1MeV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45891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図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535" y="53625"/>
            <a:ext cx="3572983" cy="6660193"/>
          </a:xfrm>
          <a:prstGeom prst="rect">
            <a:avLst/>
          </a:prstGeom>
        </p:spPr>
      </p:pic>
      <p:sp>
        <p:nvSpPr>
          <p:cNvPr id="5" name="タイトル 4"/>
          <p:cNvSpPr>
            <a:spLocks noGrp="1"/>
          </p:cNvSpPr>
          <p:nvPr>
            <p:ph type="title"/>
          </p:nvPr>
        </p:nvSpPr>
        <p:spPr>
          <a:xfrm>
            <a:off x="4887034" y="143635"/>
            <a:ext cx="3979785" cy="1350150"/>
          </a:xfrm>
        </p:spPr>
        <p:txBody>
          <a:bodyPr/>
          <a:lstStyle/>
          <a:p>
            <a:r>
              <a:rPr kumimoji="1" lang="en-US" altLang="ja-JP" sz="4000" baseline="30000" dirty="0" smtClean="0"/>
              <a:t>8</a:t>
            </a:r>
            <a:r>
              <a:rPr kumimoji="1" lang="en-US" altLang="ja-JP" sz="4000" dirty="0" smtClean="0"/>
              <a:t>Be in TOSM</a:t>
            </a:r>
            <a:br>
              <a:rPr kumimoji="1" lang="en-US" altLang="ja-JP" sz="4000" dirty="0" smtClean="0"/>
            </a:br>
            <a:r>
              <a:rPr lang="en-US" altLang="ja-JP" sz="4000" dirty="0" smtClean="0">
                <a:sym typeface="Symbol"/>
              </a:rPr>
              <a:t> </a:t>
            </a:r>
            <a:r>
              <a:rPr lang="en-US" altLang="ja-JP" sz="4000" dirty="0" smtClean="0"/>
              <a:t>AV8’</a:t>
            </a:r>
            <a:r>
              <a:rPr lang="en-US" altLang="ja-JP" sz="4000" dirty="0">
                <a:sym typeface="Symbol"/>
              </a:rPr>
              <a:t>  </a:t>
            </a:r>
            <a:endParaRPr kumimoji="1" lang="ja-JP" altLang="en-US" sz="4000" dirty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idx="1"/>
          </p:nvPr>
        </p:nvSpPr>
        <p:spPr>
          <a:xfrm>
            <a:off x="4319558" y="1457203"/>
            <a:ext cx="4824442" cy="5195619"/>
          </a:xfrm>
        </p:spPr>
        <p:txBody>
          <a:bodyPr lIns="36000" rIns="36000"/>
          <a:lstStyle/>
          <a:p>
            <a:pPr indent="-324000">
              <a:lnSpc>
                <a:spcPts val="3000"/>
              </a:lnSpc>
            </a:pPr>
            <a:r>
              <a:rPr lang="en-US" altLang="ja-JP" sz="2400" dirty="0"/>
              <a:t>V</a:t>
            </a:r>
            <a:r>
              <a:rPr lang="en-US" altLang="ja-JP" sz="2400" baseline="-25000" dirty="0"/>
              <a:t>T</a:t>
            </a:r>
            <a:r>
              <a:rPr lang="en-US" altLang="ja-JP" sz="2400" baseline="-25000" dirty="0">
                <a:sym typeface="Symbol"/>
              </a:rPr>
              <a:t> </a:t>
            </a:r>
            <a:r>
              <a:rPr lang="en-US" altLang="ja-JP" sz="2400" dirty="0">
                <a:sym typeface="Symbol"/>
              </a:rPr>
              <a:t></a:t>
            </a:r>
            <a:r>
              <a:rPr lang="en-US" altLang="ja-JP" sz="2400" baseline="-25000" dirty="0">
                <a:sym typeface="Symbol"/>
              </a:rPr>
              <a:t> </a:t>
            </a:r>
            <a:r>
              <a:rPr lang="en-US" altLang="ja-JP" sz="2400" dirty="0"/>
              <a:t>1.1, V</a:t>
            </a:r>
            <a:r>
              <a:rPr lang="en-US" altLang="ja-JP" sz="2400" baseline="-25000" dirty="0"/>
              <a:t>LS</a:t>
            </a:r>
            <a:r>
              <a:rPr lang="en-US" altLang="ja-JP" sz="2400" baseline="-25000" dirty="0">
                <a:sym typeface="Symbol"/>
              </a:rPr>
              <a:t> </a:t>
            </a:r>
            <a:r>
              <a:rPr lang="en-US" altLang="ja-JP" sz="2400" dirty="0">
                <a:sym typeface="Symbol"/>
              </a:rPr>
              <a:t></a:t>
            </a:r>
            <a:r>
              <a:rPr lang="en-US" altLang="ja-JP" sz="2400" baseline="-25000" dirty="0">
                <a:sym typeface="Symbol"/>
              </a:rPr>
              <a:t> </a:t>
            </a:r>
            <a:r>
              <a:rPr lang="en-US" altLang="ja-JP" sz="2400" dirty="0" smtClean="0"/>
              <a:t>1.4</a:t>
            </a:r>
          </a:p>
          <a:p>
            <a:pPr lvl="1" indent="-252000">
              <a:lnSpc>
                <a:spcPts val="3000"/>
              </a:lnSpc>
            </a:pPr>
            <a:r>
              <a:rPr lang="en-US" altLang="ja-JP" sz="2000" dirty="0" smtClean="0">
                <a:latin typeface="+mj-lt"/>
              </a:rPr>
              <a:t>simulate </a:t>
            </a:r>
            <a:r>
              <a:rPr lang="en-US" altLang="ja-JP" sz="2000" baseline="30000" dirty="0" smtClean="0">
                <a:latin typeface="+mj-lt"/>
              </a:rPr>
              <a:t>4</a:t>
            </a:r>
            <a:r>
              <a:rPr lang="en-US" altLang="ja-JP" sz="2000" dirty="0" smtClean="0">
                <a:latin typeface="+mj-lt"/>
              </a:rPr>
              <a:t>He benchmark</a:t>
            </a:r>
            <a:br>
              <a:rPr lang="en-US" altLang="ja-JP" sz="2000" dirty="0" smtClean="0">
                <a:latin typeface="+mj-lt"/>
              </a:rPr>
            </a:br>
            <a:r>
              <a:rPr lang="en-US" altLang="ja-JP" sz="2000" dirty="0" smtClean="0">
                <a:latin typeface="+mj-lt"/>
              </a:rPr>
              <a:t>(</a:t>
            </a:r>
            <a:r>
              <a:rPr lang="en-US" altLang="ja-JP" sz="2000" dirty="0" err="1" smtClean="0">
                <a:latin typeface="+mj-lt"/>
              </a:rPr>
              <a:t>Kamada</a:t>
            </a:r>
            <a:r>
              <a:rPr lang="en-US" altLang="ja-JP" sz="2000" dirty="0" smtClean="0">
                <a:latin typeface="+mj-lt"/>
              </a:rPr>
              <a:t> et al., PRC64) </a:t>
            </a:r>
          </a:p>
          <a:p>
            <a:pPr marL="247950">
              <a:lnSpc>
                <a:spcPts val="3000"/>
              </a:lnSpc>
            </a:pPr>
            <a:r>
              <a:rPr lang="en-US" altLang="ja-JP" sz="2400" dirty="0" smtClean="0"/>
              <a:t>correct </a:t>
            </a:r>
            <a:r>
              <a:rPr lang="en-US" altLang="ja-JP" sz="2400" dirty="0"/>
              <a:t>level order (</a:t>
            </a:r>
            <a:r>
              <a:rPr lang="en-US" altLang="ja-JP" sz="2400" i="1" dirty="0" smtClean="0"/>
              <a:t>T</a:t>
            </a:r>
            <a:r>
              <a:rPr lang="en-US" altLang="ja-JP" sz="2400" dirty="0" smtClean="0"/>
              <a:t>=0,1)</a:t>
            </a:r>
          </a:p>
          <a:p>
            <a:pPr marL="247950">
              <a:lnSpc>
                <a:spcPts val="3000"/>
              </a:lnSpc>
            </a:pPr>
            <a:r>
              <a:rPr lang="en-US" altLang="ja-JP" sz="2400" dirty="0" smtClean="0">
                <a:sym typeface="Symbol" panose="05050102010706020507" pitchFamily="18" charset="2"/>
              </a:rPr>
              <a:t>tensor contribution : </a:t>
            </a:r>
            <a:r>
              <a:rPr lang="en-US" altLang="ja-JP" sz="2400" i="1" dirty="0" smtClean="0"/>
              <a:t>T</a:t>
            </a:r>
            <a:r>
              <a:rPr lang="en-US" altLang="ja-JP" sz="2400" dirty="0" smtClean="0"/>
              <a:t>=0 &gt; </a:t>
            </a:r>
            <a:r>
              <a:rPr lang="en-US" altLang="ja-JP" sz="2400" i="1" dirty="0" smtClean="0"/>
              <a:t>T</a:t>
            </a:r>
            <a:r>
              <a:rPr lang="en-US" altLang="ja-JP" sz="2400" dirty="0" smtClean="0"/>
              <a:t>=1</a:t>
            </a:r>
          </a:p>
          <a:p>
            <a:pPr marL="247950">
              <a:lnSpc>
                <a:spcPts val="3000"/>
              </a:lnSpc>
            </a:pPr>
            <a:r>
              <a:rPr lang="en-US" altLang="ja-JP" sz="2400" b="1" dirty="0" smtClean="0">
                <a:latin typeface="+mj-lt"/>
              </a:rPr>
              <a:t> </a:t>
            </a:r>
            <a:r>
              <a:rPr lang="en-US" altLang="ja-JP" sz="2400" b="1" dirty="0" smtClean="0">
                <a:latin typeface="Symbol" pitchFamily="18" charset="2"/>
              </a:rPr>
              <a:t>a</a:t>
            </a:r>
            <a:r>
              <a:rPr lang="en-US" altLang="ja-JP" sz="2400" dirty="0" smtClean="0">
                <a:latin typeface="Symbol" pitchFamily="18" charset="2"/>
              </a:rPr>
              <a:t> : </a:t>
            </a:r>
            <a:r>
              <a:rPr lang="en-US" altLang="ja-JP" sz="2400" dirty="0"/>
              <a:t>0p0h+2p2h with </a:t>
            </a:r>
            <a:r>
              <a:rPr lang="en-US" altLang="ja-JP" sz="2400" dirty="0" smtClean="0"/>
              <a:t>high-</a:t>
            </a:r>
            <a:r>
              <a:rPr lang="en-US" altLang="ja-JP" sz="2400" i="1" dirty="0" smtClean="0">
                <a:latin typeface="Times New Roman" pitchFamily="18" charset="0"/>
                <a:cs typeface="Times New Roman" pitchFamily="18" charset="0"/>
              </a:rPr>
              <a:t>k</a:t>
            </a:r>
          </a:p>
          <a:p>
            <a:pPr marL="648000" lvl="1">
              <a:lnSpc>
                <a:spcPts val="3000"/>
              </a:lnSpc>
              <a:spcBef>
                <a:spcPts val="0"/>
              </a:spcBef>
            </a:pPr>
            <a:r>
              <a:rPr lang="en-US" altLang="ja-JP" sz="2000" dirty="0" smtClean="0"/>
              <a:t>2</a:t>
            </a:r>
            <a:r>
              <a:rPr lang="en-US" altLang="ja-JP" sz="2000" b="1" dirty="0" smtClean="0">
                <a:latin typeface="Symbol" pitchFamily="18" charset="2"/>
              </a:rPr>
              <a:t>a</a:t>
            </a:r>
            <a:r>
              <a:rPr lang="en-US" altLang="ja-JP" sz="2000" dirty="0" smtClean="0">
                <a:latin typeface="Symbol" pitchFamily="18" charset="2"/>
              </a:rPr>
              <a:t> </a:t>
            </a:r>
            <a:r>
              <a:rPr lang="en-US" altLang="ja-JP" sz="2000" dirty="0"/>
              <a:t>needs</a:t>
            </a:r>
            <a:r>
              <a:rPr lang="en-US" altLang="ja-JP" sz="2000" dirty="0">
                <a:latin typeface="Symbol" pitchFamily="18" charset="2"/>
              </a:rPr>
              <a:t> </a:t>
            </a:r>
            <a:r>
              <a:rPr lang="en-US" altLang="ja-JP" sz="2000" dirty="0" smtClean="0"/>
              <a:t>4p4h.</a:t>
            </a:r>
          </a:p>
          <a:p>
            <a:pPr marL="648000" lvl="1">
              <a:lnSpc>
                <a:spcPts val="3000"/>
              </a:lnSpc>
              <a:spcBef>
                <a:spcPts val="0"/>
              </a:spcBef>
            </a:pPr>
            <a:r>
              <a:rPr lang="en-US" altLang="ja-JP" sz="2000" dirty="0" smtClean="0"/>
              <a:t>spatial asymptotic form of 2</a:t>
            </a:r>
            <a:r>
              <a:rPr lang="en-US" altLang="ja-JP" sz="2000" b="1" dirty="0" smtClean="0">
                <a:latin typeface="Symbol" pitchFamily="18" charset="2"/>
              </a:rPr>
              <a:t>a</a:t>
            </a:r>
            <a:endParaRPr lang="en-US" altLang="ja-JP" sz="2000" b="1" dirty="0">
              <a:latin typeface="Symbol" pitchFamily="18" charset="2"/>
            </a:endParaRPr>
          </a:p>
          <a:p>
            <a:pPr marL="247950">
              <a:lnSpc>
                <a:spcPts val="3000"/>
              </a:lnSpc>
            </a:pPr>
            <a:endParaRPr lang="en-US" altLang="ja-JP" sz="2800" dirty="0" smtClean="0">
              <a:latin typeface="+mj-lt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F97CA1-4626-49FF-9301-A984BA326AFD}" type="slidenum">
              <a:rPr lang="en-US" altLang="ja-JP" smtClean="0"/>
              <a:pPr>
                <a:defRPr/>
              </a:pPr>
              <a:t>14</a:t>
            </a:fld>
            <a:endParaRPr lang="en-US" altLang="ja-JP" dirty="0"/>
          </a:p>
        </p:txBody>
      </p:sp>
      <p:grpSp>
        <p:nvGrpSpPr>
          <p:cNvPr id="3" name="グループ化 2"/>
          <p:cNvGrpSpPr/>
          <p:nvPr/>
        </p:nvGrpSpPr>
        <p:grpSpPr>
          <a:xfrm>
            <a:off x="4707015" y="4869160"/>
            <a:ext cx="2970330" cy="1665185"/>
            <a:chOff x="5110906" y="4621621"/>
            <a:chExt cx="3881820" cy="2266685"/>
          </a:xfrm>
        </p:grpSpPr>
        <p:pic>
          <p:nvPicPr>
            <p:cNvPr id="7171" name="Picture 3" descr="D:\Documents\スライド\2013\GIF\shell_8Be1.gi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10906" y="4621621"/>
              <a:ext cx="1620180" cy="1338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正方形/長方形 7"/>
            <p:cNvSpPr/>
            <p:nvPr/>
          </p:nvSpPr>
          <p:spPr>
            <a:xfrm>
              <a:off x="5744893" y="5748354"/>
              <a:ext cx="537372" cy="73660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3200" b="1" dirty="0">
                  <a:latin typeface="Symbol" pitchFamily="18" charset="2"/>
                </a:rPr>
                <a:t>a</a:t>
              </a:r>
              <a:endParaRPr lang="ja-JP" altLang="en-US" sz="4000" dirty="0"/>
            </a:p>
          </p:txBody>
        </p:sp>
        <p:sp>
          <p:nvSpPr>
            <p:cNvPr id="11" name="正方形/長方形 10"/>
            <p:cNvSpPr/>
            <p:nvPr/>
          </p:nvSpPr>
          <p:spPr>
            <a:xfrm>
              <a:off x="7725840" y="5744551"/>
              <a:ext cx="537372" cy="73660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3200" b="1" dirty="0">
                  <a:latin typeface="Symbol" pitchFamily="18" charset="2"/>
                </a:rPr>
                <a:t>a</a:t>
              </a:r>
              <a:endParaRPr lang="ja-JP" altLang="en-US" sz="4000" dirty="0"/>
            </a:p>
          </p:txBody>
        </p:sp>
        <p:pic>
          <p:nvPicPr>
            <p:cNvPr id="21" name="Picture 3" descr="D:\Documents\スライド\2013\GIF\shell_8Be1.gi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2547" y="4621621"/>
              <a:ext cx="1620179" cy="13385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23" name="直線矢印コネクタ 22"/>
            <p:cNvCxnSpPr/>
            <p:nvPr/>
          </p:nvCxnSpPr>
          <p:spPr>
            <a:xfrm>
              <a:off x="7984562" y="5184195"/>
              <a:ext cx="0" cy="450050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triangl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線矢印コネクタ 16"/>
            <p:cNvCxnSpPr/>
            <p:nvPr/>
          </p:nvCxnSpPr>
          <p:spPr>
            <a:xfrm>
              <a:off x="8345756" y="5184195"/>
              <a:ext cx="0" cy="450050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triangl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直線矢印コネクタ 17"/>
            <p:cNvCxnSpPr/>
            <p:nvPr/>
          </p:nvCxnSpPr>
          <p:spPr>
            <a:xfrm>
              <a:off x="6102169" y="5184195"/>
              <a:ext cx="0" cy="450050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triangl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直線矢印コネクタ 18"/>
            <p:cNvCxnSpPr/>
            <p:nvPr/>
          </p:nvCxnSpPr>
          <p:spPr>
            <a:xfrm>
              <a:off x="5742130" y="5184195"/>
              <a:ext cx="0" cy="450050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triangl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直線矢印コネクタ 24"/>
            <p:cNvCxnSpPr/>
            <p:nvPr/>
          </p:nvCxnSpPr>
          <p:spPr>
            <a:xfrm flipH="1">
              <a:off x="6389145" y="6214425"/>
              <a:ext cx="1336694" cy="0"/>
            </a:xfrm>
            <a:prstGeom prst="straightConnector1">
              <a:avLst/>
            </a:prstGeom>
            <a:ln w="53975">
              <a:solidFill>
                <a:schemeClr val="accent6"/>
              </a:solidFill>
              <a:headEnd type="triangl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テキスト ボックス 12"/>
            <p:cNvSpPr txBox="1"/>
            <p:nvPr/>
          </p:nvSpPr>
          <p:spPr>
            <a:xfrm>
              <a:off x="6115279" y="6306776"/>
              <a:ext cx="1818769" cy="5815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/>
                <a:t>clustering</a:t>
              </a:r>
              <a:endParaRPr kumimoji="1" lang="ja-JP" altLang="en-US" sz="2400" dirty="0"/>
            </a:p>
          </p:txBody>
        </p:sp>
      </p:grpSp>
      <p:grpSp>
        <p:nvGrpSpPr>
          <p:cNvPr id="9" name="グループ化 8"/>
          <p:cNvGrpSpPr/>
          <p:nvPr/>
        </p:nvGrpSpPr>
        <p:grpSpPr>
          <a:xfrm>
            <a:off x="1660912" y="2618910"/>
            <a:ext cx="1080120" cy="1215135"/>
            <a:chOff x="1556666" y="2663915"/>
            <a:chExt cx="1080120" cy="1215135"/>
          </a:xfrm>
        </p:grpSpPr>
        <p:cxnSp>
          <p:nvCxnSpPr>
            <p:cNvPr id="22" name="直線矢印コネクタ 21"/>
            <p:cNvCxnSpPr/>
            <p:nvPr/>
          </p:nvCxnSpPr>
          <p:spPr>
            <a:xfrm>
              <a:off x="1556666" y="2708920"/>
              <a:ext cx="0" cy="1170130"/>
            </a:xfrm>
            <a:prstGeom prst="straightConnector1">
              <a:avLst/>
            </a:prstGeom>
            <a:ln w="57150">
              <a:solidFill>
                <a:schemeClr val="accent6"/>
              </a:solidFill>
              <a:headEnd type="triangl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直線矢印コネクタ 23"/>
            <p:cNvCxnSpPr/>
            <p:nvPr/>
          </p:nvCxnSpPr>
          <p:spPr>
            <a:xfrm>
              <a:off x="2636786" y="2663915"/>
              <a:ext cx="0" cy="450050"/>
            </a:xfrm>
            <a:prstGeom prst="straightConnector1">
              <a:avLst/>
            </a:prstGeom>
            <a:ln w="57150">
              <a:solidFill>
                <a:schemeClr val="accent6"/>
              </a:solidFill>
              <a:headEnd type="triangl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角丸四角形 1"/>
          <p:cNvSpPr/>
          <p:nvPr/>
        </p:nvSpPr>
        <p:spPr>
          <a:xfrm>
            <a:off x="2591780" y="5904275"/>
            <a:ext cx="990110" cy="405045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b="1" dirty="0" smtClean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TOSM</a:t>
            </a:r>
            <a:endParaRPr kumimoji="1" lang="ja-JP" altLang="en-US" b="1" dirty="0">
              <a:solidFill>
                <a:srgbClr val="FF000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26" name="角丸四角形 25"/>
          <p:cNvSpPr/>
          <p:nvPr/>
        </p:nvSpPr>
        <p:spPr>
          <a:xfrm>
            <a:off x="251520" y="4638009"/>
            <a:ext cx="1800200" cy="405045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b="1" dirty="0" smtClean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Expt.</a:t>
            </a:r>
            <a:r>
              <a:rPr lang="ja-JP" altLang="en-US" sz="2000" b="1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ja-JP" sz="2000" b="1" dirty="0" smtClean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(TUNL)</a:t>
            </a:r>
            <a:endParaRPr kumimoji="1" lang="ja-JP" altLang="en-US" sz="2000" b="1" dirty="0">
              <a:solidFill>
                <a:schemeClr val="tx1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7047275" y="6192341"/>
            <a:ext cx="1819543" cy="435605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 </a:t>
            </a:r>
            <a:r>
              <a:rPr kumimoji="1" lang="en-US" altLang="ja-JP" sz="2400" dirty="0" smtClean="0">
                <a:solidFill>
                  <a:schemeClr val="tx1"/>
                </a:solidFill>
              </a:rPr>
              <a:t>TOAMD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1613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>
          <a:xfrm>
            <a:off x="457200" y="2646040"/>
            <a:ext cx="8229600" cy="1143000"/>
          </a:xfrm>
        </p:spPr>
        <p:txBody>
          <a:bodyPr/>
          <a:lstStyle/>
          <a:p>
            <a:r>
              <a:rPr lang="en-US" altLang="ja-JP" sz="3600" b="1" dirty="0" smtClean="0"/>
              <a:t>T</a:t>
            </a:r>
            <a:r>
              <a:rPr lang="en-US" altLang="ja-JP" sz="3600" dirty="0" smtClean="0"/>
              <a:t>ensor-</a:t>
            </a:r>
            <a:r>
              <a:rPr lang="en-US" altLang="ja-JP" sz="3600" b="1" dirty="0" smtClean="0"/>
              <a:t>O</a:t>
            </a:r>
            <a:r>
              <a:rPr lang="en-US" altLang="ja-JP" sz="3600" dirty="0" smtClean="0"/>
              <a:t>ptimized </a:t>
            </a:r>
            <a:r>
              <a:rPr lang="en-US" altLang="ja-JP" sz="3600" b="1" dirty="0" err="1" smtClean="0"/>
              <a:t>A</a:t>
            </a:r>
            <a:r>
              <a:rPr lang="en-US" altLang="ja-JP" sz="3600" dirty="0" err="1" smtClean="0"/>
              <a:t>ntisymmetrized</a:t>
            </a:r>
            <a:r>
              <a:rPr lang="en-US" altLang="ja-JP" sz="3600" dirty="0" smtClean="0"/>
              <a:t> </a:t>
            </a:r>
            <a:r>
              <a:rPr lang="en-US" altLang="ja-JP" sz="3600" b="1" dirty="0" smtClean="0"/>
              <a:t>M</a:t>
            </a:r>
            <a:r>
              <a:rPr lang="en-US" altLang="ja-JP" sz="3600" dirty="0" smtClean="0"/>
              <a:t>olecular </a:t>
            </a:r>
            <a:r>
              <a:rPr lang="en-US" altLang="ja-JP" sz="3600" b="1" dirty="0" smtClean="0"/>
              <a:t>D</a:t>
            </a:r>
            <a:r>
              <a:rPr lang="en-US" altLang="ja-JP" sz="3600" dirty="0" smtClean="0"/>
              <a:t>ynamics </a:t>
            </a:r>
            <a:r>
              <a:rPr lang="en-US" altLang="ja-JP" sz="3600" dirty="0"/>
              <a:t>(TOAMD)</a:t>
            </a:r>
            <a:endParaRPr lang="en-US" altLang="ja-JP" sz="5400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4212C5-08DA-4DFE-9B97-8FD9766D6343}" type="slidenum">
              <a:rPr lang="en-US" altLang="ja-JP" smtClean="0"/>
              <a:pPr>
                <a:defRPr/>
              </a:pPr>
              <a:t>15</a:t>
            </a:fld>
            <a:endParaRPr lang="en-US" altLang="ja-JP"/>
          </a:p>
        </p:txBody>
      </p:sp>
      <p:sp>
        <p:nvSpPr>
          <p:cNvPr id="4" name="正方形/長方形 6"/>
          <p:cNvSpPr>
            <a:spLocks noChangeArrowheads="1"/>
          </p:cNvSpPr>
          <p:nvPr/>
        </p:nvSpPr>
        <p:spPr bwMode="auto">
          <a:xfrm>
            <a:off x="1010741" y="4149080"/>
            <a:ext cx="72966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Ins="0">
            <a:spAutoFit/>
          </a:bodyPr>
          <a:lstStyle/>
          <a:p>
            <a:pPr marL="358775" indent="-358775"/>
            <a:r>
              <a:rPr lang="en-US" altLang="ja-JP" sz="2000" dirty="0" smtClean="0">
                <a:latin typeface="Times New Roman" pitchFamily="18" charset="0"/>
              </a:rPr>
              <a:t>TM, H. </a:t>
            </a:r>
            <a:r>
              <a:rPr lang="en-US" altLang="ja-JP" sz="2000" dirty="0">
                <a:latin typeface="Times New Roman" pitchFamily="18" charset="0"/>
              </a:rPr>
              <a:t>Toki, </a:t>
            </a:r>
            <a:r>
              <a:rPr lang="en-US" altLang="ja-JP" sz="2000" dirty="0" smtClean="0">
                <a:latin typeface="Times New Roman" pitchFamily="18" charset="0"/>
              </a:rPr>
              <a:t>K. Ikeda</a:t>
            </a:r>
            <a:r>
              <a:rPr lang="en-US" altLang="ja-JP" sz="2000" dirty="0">
                <a:latin typeface="Times New Roman" pitchFamily="18" charset="0"/>
              </a:rPr>
              <a:t>, </a:t>
            </a:r>
            <a:r>
              <a:rPr lang="en-US" altLang="ja-JP" sz="2000" dirty="0" smtClean="0">
                <a:latin typeface="Times New Roman" pitchFamily="18" charset="0"/>
              </a:rPr>
              <a:t>H. </a:t>
            </a:r>
            <a:r>
              <a:rPr lang="en-US" altLang="ja-JP" sz="2000" dirty="0" err="1" smtClean="0">
                <a:latin typeface="Times New Roman" pitchFamily="18" charset="0"/>
              </a:rPr>
              <a:t>Horiuchi</a:t>
            </a:r>
            <a:r>
              <a:rPr lang="en-US" altLang="ja-JP" sz="2000" dirty="0" smtClean="0">
                <a:latin typeface="Times New Roman" pitchFamily="18" charset="0"/>
              </a:rPr>
              <a:t>, T. </a:t>
            </a:r>
            <a:r>
              <a:rPr lang="en-US" altLang="ja-JP" sz="2000" dirty="0" err="1" smtClean="0">
                <a:latin typeface="Times New Roman" pitchFamily="18" charset="0"/>
              </a:rPr>
              <a:t>Suhara</a:t>
            </a:r>
            <a:r>
              <a:rPr lang="en-US" altLang="ja-JP" sz="2000" dirty="0" smtClean="0">
                <a:latin typeface="Times New Roman" pitchFamily="18" charset="0"/>
              </a:rPr>
              <a:t>,  PTEP </a:t>
            </a:r>
            <a:r>
              <a:rPr lang="en-US" altLang="ja-JP" sz="2000" dirty="0">
                <a:latin typeface="Times New Roman" pitchFamily="18" charset="0"/>
              </a:rPr>
              <a:t>2015, </a:t>
            </a:r>
            <a:r>
              <a:rPr lang="en-US" altLang="ja-JP" sz="2000" dirty="0" smtClean="0">
                <a:latin typeface="Times New Roman" pitchFamily="18" charset="0"/>
              </a:rPr>
              <a:t>073D02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1094514" y="4909230"/>
            <a:ext cx="73929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/>
              <a:t>Toward </a:t>
            </a:r>
            <a:r>
              <a:rPr lang="en-US" altLang="ja-JP" sz="2400" dirty="0" smtClean="0"/>
              <a:t>the clustering </a:t>
            </a:r>
            <a:r>
              <a:rPr lang="en-US" altLang="ja-JP" sz="2400" dirty="0"/>
              <a:t>with tensor </a:t>
            </a:r>
            <a:r>
              <a:rPr lang="en-US" altLang="ja-JP" sz="2400" dirty="0" smtClean="0"/>
              <a:t>correlation explicitly</a:t>
            </a:r>
            <a:endParaRPr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446470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角丸四角形 17"/>
          <p:cNvSpPr>
            <a:spLocks noChangeArrowheads="1"/>
          </p:cNvSpPr>
          <p:nvPr/>
        </p:nvSpPr>
        <p:spPr bwMode="auto">
          <a:xfrm>
            <a:off x="1206628" y="3118406"/>
            <a:ext cx="6965772" cy="3280924"/>
          </a:xfrm>
          <a:prstGeom prst="roundRect">
            <a:avLst>
              <a:gd name="adj" fmla="val 9021"/>
            </a:avLst>
          </a:prstGeom>
          <a:solidFill>
            <a:srgbClr val="9ED3D7">
              <a:alpha val="50195"/>
            </a:srgbClr>
          </a:solidFill>
          <a:ln w="25400" algn="ctr">
            <a:noFill/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pic>
        <p:nvPicPr>
          <p:cNvPr id="21" name="図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6616" y="629059"/>
            <a:ext cx="7003479" cy="716823"/>
          </a:xfrm>
          <a:prstGeom prst="rect">
            <a:avLst/>
          </a:prstGeom>
        </p:spPr>
      </p:pic>
      <p:pic>
        <p:nvPicPr>
          <p:cNvPr id="22" name="図 2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86624" y="1451791"/>
            <a:ext cx="6833463" cy="769824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06615" y="2277158"/>
            <a:ext cx="7065785" cy="700903"/>
          </a:xfrm>
          <a:prstGeom prst="rect">
            <a:avLst/>
          </a:prstGeom>
        </p:spPr>
      </p:pic>
      <p:sp>
        <p:nvSpPr>
          <p:cNvPr id="2" name="テキスト ボックス 1"/>
          <p:cNvSpPr txBox="1"/>
          <p:nvPr/>
        </p:nvSpPr>
        <p:spPr>
          <a:xfrm>
            <a:off x="5555904" y="1730155"/>
            <a:ext cx="15640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="1" dirty="0" smtClean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(TOAMD)</a:t>
            </a:r>
            <a:endParaRPr kumimoji="1" lang="ja-JP" altLang="en-US" sz="2400" b="1" dirty="0">
              <a:solidFill>
                <a:srgbClr val="FF000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graphicFrame>
        <p:nvGraphicFramePr>
          <p:cNvPr id="16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9648040"/>
              </p:ext>
            </p:extLst>
          </p:nvPr>
        </p:nvGraphicFramePr>
        <p:xfrm>
          <a:off x="1378034" y="3293985"/>
          <a:ext cx="6659351" cy="29703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656" name="Equation" r:id="rId7" imgW="3416040" imgH="1523880" progId="Equation.DSMT4">
                  <p:embed/>
                </p:oleObj>
              </mc:Choice>
              <mc:Fallback>
                <p:oleObj name="Equation" r:id="rId7" imgW="3416040" imgH="1523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8034" y="3293985"/>
                        <a:ext cx="6659351" cy="297033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角丸四角形 5"/>
          <p:cNvSpPr/>
          <p:nvPr/>
        </p:nvSpPr>
        <p:spPr bwMode="auto">
          <a:xfrm>
            <a:off x="6230309" y="5004175"/>
            <a:ext cx="2245435" cy="388248"/>
          </a:xfrm>
          <a:prstGeom prst="roundRect">
            <a:avLst/>
          </a:prstGeom>
          <a:solidFill>
            <a:srgbClr val="FFE1E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ja-JP" sz="2000" dirty="0"/>
              <a:t>tensor </a:t>
            </a:r>
            <a:r>
              <a:rPr lang="en-US" altLang="ja-JP" sz="2000" dirty="0" smtClean="0"/>
              <a:t>correlation</a:t>
            </a:r>
            <a:endParaRPr kumimoji="1" lang="ja-JP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</a:endParaRPr>
          </a:p>
        </p:txBody>
      </p:sp>
      <p:sp>
        <p:nvSpPr>
          <p:cNvPr id="13" name="角丸四角形 12"/>
          <p:cNvSpPr/>
          <p:nvPr/>
        </p:nvSpPr>
        <p:spPr bwMode="auto">
          <a:xfrm>
            <a:off x="5686456" y="6056087"/>
            <a:ext cx="2789288" cy="388248"/>
          </a:xfrm>
          <a:prstGeom prst="roundRect">
            <a:avLst/>
          </a:prstGeom>
          <a:solidFill>
            <a:srgbClr val="FFE1E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ja-JP" sz="2000" dirty="0" smtClean="0"/>
              <a:t>short-range correlation</a:t>
            </a:r>
            <a:endParaRPr kumimoji="1" lang="ja-JP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5912" y="593685"/>
            <a:ext cx="4814184" cy="579880"/>
          </a:xfrm>
          <a:prstGeom prst="rect">
            <a:avLst/>
          </a:prstGeom>
        </p:spPr>
      </p:pic>
      <p:sp>
        <p:nvSpPr>
          <p:cNvPr id="14" name="角丸四角形 9"/>
          <p:cNvSpPr>
            <a:spLocks noChangeArrowheads="1"/>
          </p:cNvSpPr>
          <p:nvPr/>
        </p:nvSpPr>
        <p:spPr bwMode="auto">
          <a:xfrm>
            <a:off x="4121950" y="3791414"/>
            <a:ext cx="889544" cy="312661"/>
          </a:xfrm>
          <a:prstGeom prst="roundRect">
            <a:avLst>
              <a:gd name="adj" fmla="val 16667"/>
            </a:avLst>
          </a:prstGeom>
          <a:solidFill>
            <a:srgbClr val="FFE6E6"/>
          </a:solidFill>
          <a:ln w="19050" algn="ctr">
            <a:noFill/>
            <a:round/>
            <a:headEnd/>
            <a:tailEnd/>
          </a:ln>
        </p:spPr>
        <p:txBody>
          <a:bodyPr tIns="0" bIns="0"/>
          <a:lstStyle/>
          <a:p>
            <a:pPr marL="72000"/>
            <a:r>
              <a:rPr lang="en-US" altLang="ja-JP" sz="2000" dirty="0" smtClean="0">
                <a:latin typeface="+mj-lt"/>
              </a:rPr>
              <a:t>2p2h</a:t>
            </a:r>
            <a:endParaRPr lang="ja-JP" altLang="en-US" sz="1600" b="1" dirty="0"/>
          </a:p>
        </p:txBody>
      </p:sp>
      <p:sp>
        <p:nvSpPr>
          <p:cNvPr id="15" name="角丸四角形 14"/>
          <p:cNvSpPr>
            <a:spLocks noChangeArrowheads="1"/>
          </p:cNvSpPr>
          <p:nvPr/>
        </p:nvSpPr>
        <p:spPr bwMode="auto">
          <a:xfrm>
            <a:off x="2861810" y="3791414"/>
            <a:ext cx="914079" cy="291600"/>
          </a:xfrm>
          <a:prstGeom prst="roundRect">
            <a:avLst>
              <a:gd name="adj" fmla="val 16667"/>
            </a:avLst>
          </a:prstGeom>
          <a:solidFill>
            <a:srgbClr val="FFE6E6"/>
          </a:solidFill>
          <a:ln w="19050" algn="ctr">
            <a:noFill/>
            <a:round/>
            <a:headEnd/>
            <a:tailEnd/>
          </a:ln>
        </p:spPr>
        <p:txBody>
          <a:bodyPr tIns="0" bIns="0"/>
          <a:lstStyle/>
          <a:p>
            <a:pPr marL="72000"/>
            <a:r>
              <a:rPr lang="en-US" altLang="ja-JP" sz="2000" dirty="0" smtClean="0">
                <a:latin typeface="+mj-lt"/>
              </a:rPr>
              <a:t>0p0h</a:t>
            </a:r>
            <a:endParaRPr lang="ja-JP" altLang="en-US" sz="1600" b="1" dirty="0"/>
          </a:p>
        </p:txBody>
      </p:sp>
      <p:sp>
        <p:nvSpPr>
          <p:cNvPr id="17" name="角丸四角形 16"/>
          <p:cNvSpPr/>
          <p:nvPr/>
        </p:nvSpPr>
        <p:spPr bwMode="auto">
          <a:xfrm>
            <a:off x="6070682" y="3985857"/>
            <a:ext cx="2416753" cy="388248"/>
          </a:xfrm>
          <a:prstGeom prst="roundRect">
            <a:avLst/>
          </a:prstGeom>
          <a:solidFill>
            <a:srgbClr val="FFE1E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45720" rIns="36000" bIns="45720" numCol="1" rtlCol="0" anchor="ctr" anchorCtr="1" compatLnSpc="1">
            <a:prstTxWarp prst="textNoShape">
              <a:avLst/>
            </a:prstTxWarp>
          </a:bodyPr>
          <a:lstStyle/>
          <a:p>
            <a:r>
              <a:rPr lang="en-US" altLang="ja-JP" sz="2000" dirty="0" smtClean="0"/>
              <a:t>Gaussian expansion</a:t>
            </a:r>
            <a:endParaRPr kumimoji="1" lang="ja-JP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99774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角丸四角形 6"/>
          <p:cNvSpPr>
            <a:spLocks noChangeArrowheads="1"/>
          </p:cNvSpPr>
          <p:nvPr/>
        </p:nvSpPr>
        <p:spPr bwMode="auto">
          <a:xfrm>
            <a:off x="457200" y="1224118"/>
            <a:ext cx="8300265" cy="2654932"/>
          </a:xfrm>
          <a:prstGeom prst="roundRect">
            <a:avLst>
              <a:gd name="adj" fmla="val 6561"/>
            </a:avLst>
          </a:prstGeom>
          <a:solidFill>
            <a:srgbClr val="9ED3D7">
              <a:alpha val="50195"/>
            </a:srgbClr>
          </a:solidFill>
          <a:ln w="25400" algn="ctr">
            <a:noFill/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028" name="タイトル 1"/>
          <p:cNvSpPr>
            <a:spLocks noGrp="1"/>
          </p:cNvSpPr>
          <p:nvPr>
            <p:ph type="title"/>
          </p:nvPr>
        </p:nvSpPr>
        <p:spPr>
          <a:xfrm>
            <a:off x="457200" y="98425"/>
            <a:ext cx="8229600" cy="855663"/>
          </a:xfrm>
        </p:spPr>
        <p:txBody>
          <a:bodyPr/>
          <a:lstStyle/>
          <a:p>
            <a:r>
              <a:rPr lang="en-US" altLang="ja-JP" sz="3600" dirty="0" smtClean="0"/>
              <a:t>Formulation of TOAMD</a:t>
            </a:r>
            <a:endParaRPr lang="ja-JP" altLang="en-US" sz="3600" dirty="0" smtClean="0"/>
          </a:p>
        </p:txBody>
      </p:sp>
      <p:sp>
        <p:nvSpPr>
          <p:cNvPr id="1030" name="スライド番号プレースホルダ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3C1A26-A5CC-4C12-90FB-E62DE06E9503}" type="slidenum">
              <a:rPr lang="en-US" altLang="ja-JP" smtClean="0"/>
              <a:pPr/>
              <a:t>17</a:t>
            </a:fld>
            <a:endParaRPr lang="en-US" altLang="ja-JP" smtClean="0"/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8971272"/>
              </p:ext>
            </p:extLst>
          </p:nvPr>
        </p:nvGraphicFramePr>
        <p:xfrm>
          <a:off x="608013" y="1365250"/>
          <a:ext cx="8001000" cy="2468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678" name="Equation" r:id="rId3" imgW="3784320" imgH="1168200" progId="Equation.DSMT4">
                  <p:embed/>
                </p:oleObj>
              </mc:Choice>
              <mc:Fallback>
                <p:oleObj name="Equation" r:id="rId3" imgW="3784320" imgH="1168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013" y="1365250"/>
                        <a:ext cx="8001000" cy="246856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角丸四角形 9"/>
          <p:cNvSpPr>
            <a:spLocks noChangeArrowheads="1"/>
          </p:cNvSpPr>
          <p:nvPr/>
        </p:nvSpPr>
        <p:spPr bwMode="auto">
          <a:xfrm>
            <a:off x="4301970" y="963496"/>
            <a:ext cx="900100" cy="411162"/>
          </a:xfrm>
          <a:prstGeom prst="roundRect">
            <a:avLst>
              <a:gd name="adj" fmla="val 16667"/>
            </a:avLst>
          </a:prstGeom>
          <a:solidFill>
            <a:srgbClr val="FFE6E6"/>
          </a:solidFill>
          <a:ln w="19050" algn="ctr">
            <a:noFill/>
            <a:round/>
            <a:headEnd/>
            <a:tailEnd/>
          </a:ln>
        </p:spPr>
        <p:txBody>
          <a:bodyPr lIns="36000" tIns="0" rIns="36000" bIns="0"/>
          <a:lstStyle/>
          <a:p>
            <a:pPr marL="72000"/>
            <a:r>
              <a:rPr lang="en-US" altLang="ja-JP" sz="2400" dirty="0" smtClean="0">
                <a:latin typeface="+mj-lt"/>
              </a:rPr>
              <a:t>2p2h</a:t>
            </a:r>
            <a:endParaRPr lang="ja-JP" altLang="en-US" b="1" dirty="0"/>
          </a:p>
        </p:txBody>
      </p:sp>
      <p:sp>
        <p:nvSpPr>
          <p:cNvPr id="9" name="角丸四角形 9"/>
          <p:cNvSpPr>
            <a:spLocks noChangeArrowheads="1"/>
          </p:cNvSpPr>
          <p:nvPr/>
        </p:nvSpPr>
        <p:spPr bwMode="auto">
          <a:xfrm>
            <a:off x="4076945" y="2528901"/>
            <a:ext cx="900099" cy="405044"/>
          </a:xfrm>
          <a:prstGeom prst="roundRect">
            <a:avLst>
              <a:gd name="adj" fmla="val 16667"/>
            </a:avLst>
          </a:prstGeom>
          <a:solidFill>
            <a:srgbClr val="FFE6E6"/>
          </a:solidFill>
          <a:ln w="19050" algn="ctr">
            <a:noFill/>
            <a:round/>
            <a:headEnd/>
            <a:tailEnd/>
          </a:ln>
        </p:spPr>
        <p:txBody>
          <a:bodyPr lIns="36000" tIns="0" rIns="36000" bIns="0"/>
          <a:lstStyle/>
          <a:p>
            <a:pPr marL="72000"/>
            <a:r>
              <a:rPr lang="en-US" altLang="ja-JP" sz="2400" dirty="0" smtClean="0">
                <a:latin typeface="+mj-lt"/>
              </a:rPr>
              <a:t>4p4h</a:t>
            </a:r>
            <a:endParaRPr lang="ja-JP" altLang="en-US" b="1" dirty="0"/>
          </a:p>
        </p:txBody>
      </p:sp>
      <p:sp>
        <p:nvSpPr>
          <p:cNvPr id="10" name="角丸四角形 9"/>
          <p:cNvSpPr>
            <a:spLocks noChangeArrowheads="1"/>
          </p:cNvSpPr>
          <p:nvPr/>
        </p:nvSpPr>
        <p:spPr bwMode="auto">
          <a:xfrm>
            <a:off x="2591780" y="963496"/>
            <a:ext cx="900099" cy="410721"/>
          </a:xfrm>
          <a:prstGeom prst="roundRect">
            <a:avLst>
              <a:gd name="adj" fmla="val 16667"/>
            </a:avLst>
          </a:prstGeom>
          <a:solidFill>
            <a:srgbClr val="FFE6E6"/>
          </a:solidFill>
          <a:ln w="19050" algn="ctr">
            <a:noFill/>
            <a:round/>
            <a:headEnd/>
            <a:tailEnd/>
          </a:ln>
        </p:spPr>
        <p:txBody>
          <a:bodyPr lIns="36000" tIns="0" rIns="36000" bIns="0"/>
          <a:lstStyle/>
          <a:p>
            <a:pPr marL="72000"/>
            <a:r>
              <a:rPr lang="en-US" altLang="ja-JP" sz="2400" dirty="0" smtClean="0">
                <a:latin typeface="+mj-lt"/>
              </a:rPr>
              <a:t>0p0h</a:t>
            </a:r>
            <a:endParaRPr lang="ja-JP" alt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29" name="コンテンツ プレースホルダ 5"/>
              <p:cNvSpPr>
                <a:spLocks noGrp="1"/>
              </p:cNvSpPr>
              <p:nvPr>
                <p:ph idx="1"/>
              </p:nvPr>
            </p:nvSpPr>
            <p:spPr>
              <a:xfrm>
                <a:off x="251520" y="4045187"/>
                <a:ext cx="8820980" cy="2579168"/>
              </a:xfrm>
              <a:solidFill>
                <a:schemeClr val="bg1"/>
              </a:solidFill>
            </p:spPr>
            <p:txBody>
              <a:bodyPr/>
              <a:lstStyle/>
              <a:p>
                <a:pPr>
                  <a:lnSpc>
                    <a:spcPts val="3600"/>
                  </a:lnSpc>
                  <a:spcBef>
                    <a:spcPts val="600"/>
                  </a:spcBef>
                </a:pPr>
                <a:r>
                  <a:rPr lang="en-US" altLang="ja-JP" sz="2800" dirty="0" smtClean="0"/>
                  <a:t>Variational parameters</a:t>
                </a:r>
              </a:p>
              <a:p>
                <a:pPr lvl="1">
                  <a:lnSpc>
                    <a:spcPts val="3600"/>
                  </a:lnSpc>
                  <a:spcBef>
                    <a:spcPts val="600"/>
                  </a:spcBef>
                </a:pPr>
                <a:r>
                  <a:rPr lang="en-US" altLang="ja-JP" b="1" dirty="0" smtClean="0">
                    <a:latin typeface="Times" pitchFamily="18" charset="0"/>
                  </a:rPr>
                  <a:t> </a:t>
                </a:r>
                <a:r>
                  <a:rPr lang="en-US" altLang="ja-JP" i="1" dirty="0" smtClean="0">
                    <a:latin typeface="Symbol" pitchFamily="18" charset="2"/>
                  </a:rPr>
                  <a:t>n</a:t>
                </a:r>
                <a:r>
                  <a:rPr lang="en-US" altLang="ja-JP" dirty="0" smtClean="0">
                    <a:latin typeface="Times" pitchFamily="18" charset="0"/>
                  </a:rPr>
                  <a:t>,</a:t>
                </a:r>
                <a:r>
                  <a:rPr lang="en-US" altLang="ja-JP" b="1" dirty="0" smtClean="0">
                    <a:latin typeface="Times" pitchFamily="18" charset="0"/>
                  </a:rPr>
                  <a:t> </a:t>
                </a:r>
                <a:r>
                  <a:rPr lang="en-US" altLang="ja-JP" b="1" dirty="0" err="1" smtClean="0">
                    <a:latin typeface="Times" pitchFamily="18" charset="0"/>
                  </a:rPr>
                  <a:t>Z</a:t>
                </a:r>
                <a:r>
                  <a:rPr lang="en-US" altLang="ja-JP" i="1" baseline="-25000" dirty="0" err="1" smtClean="0">
                    <a:latin typeface="Times" pitchFamily="18" charset="0"/>
                  </a:rPr>
                  <a:t>i</a:t>
                </a:r>
                <a:r>
                  <a:rPr lang="en-US" altLang="ja-JP" i="1" baseline="-25000" dirty="0" smtClean="0">
                    <a:latin typeface="Times" pitchFamily="18" charset="0"/>
                  </a:rPr>
                  <a:t>  </a:t>
                </a:r>
                <a:r>
                  <a:rPr lang="en-US" altLang="ja-JP" dirty="0" smtClean="0">
                    <a:latin typeface="Times" pitchFamily="18" charset="0"/>
                  </a:rPr>
                  <a:t>(</a:t>
                </a:r>
                <a:r>
                  <a:rPr lang="en-US" altLang="ja-JP" i="1" dirty="0" err="1" smtClean="0">
                    <a:latin typeface="Times" pitchFamily="18" charset="0"/>
                  </a:rPr>
                  <a:t>i</a:t>
                </a:r>
                <a:r>
                  <a:rPr lang="en-US" altLang="ja-JP" i="1" dirty="0" smtClean="0">
                    <a:latin typeface="Times" pitchFamily="18" charset="0"/>
                  </a:rPr>
                  <a:t>=</a:t>
                </a:r>
                <a:r>
                  <a:rPr lang="en-US" altLang="ja-JP" dirty="0" smtClean="0">
                    <a:latin typeface="Times" pitchFamily="18" charset="0"/>
                  </a:rPr>
                  <a:t>1</a:t>
                </a:r>
                <a:r>
                  <a:rPr lang="en-US" altLang="ja-JP" i="1" dirty="0" smtClean="0">
                    <a:latin typeface="Times" pitchFamily="18" charset="0"/>
                  </a:rPr>
                  <a:t>,…, A</a:t>
                </a:r>
                <a:r>
                  <a:rPr lang="en-US" altLang="ja-JP" dirty="0" smtClean="0">
                    <a:latin typeface="Times" pitchFamily="18" charset="0"/>
                  </a:rPr>
                  <a:t>) , spin-direction (up/down) in AMD</a:t>
                </a:r>
                <a:r>
                  <a:rPr lang="en-US" altLang="ja-JP" i="1" dirty="0" smtClean="0">
                    <a:latin typeface="Times" pitchFamily="18" charset="0"/>
                  </a:rPr>
                  <a:t> </a:t>
                </a:r>
                <a:r>
                  <a:rPr lang="en-US" altLang="ja-JP" i="1" baseline="-25000" dirty="0" smtClean="0">
                    <a:latin typeface="Times" pitchFamily="18" charset="0"/>
                  </a:rPr>
                  <a:t>  </a:t>
                </a:r>
              </a:p>
              <a:p>
                <a:pPr lvl="1">
                  <a:lnSpc>
                    <a:spcPts val="3600"/>
                  </a:lnSpc>
                  <a:spcBef>
                    <a:spcPts val="600"/>
                  </a:spcBef>
                </a:pPr>
                <a:r>
                  <a:rPr lang="en-US" altLang="ja-JP" i="1" dirty="0" smtClean="0">
                    <a:latin typeface="Times" pitchFamily="18" charset="0"/>
                  </a:rPr>
                  <a:t>C</a:t>
                </a:r>
                <a:r>
                  <a:rPr lang="en-US" altLang="ja-JP" baseline="-25000" dirty="0" smtClean="0">
                    <a:latin typeface="Times" pitchFamily="18" charset="0"/>
                  </a:rPr>
                  <a:t>0</a:t>
                </a:r>
                <a:r>
                  <a:rPr lang="en-US" altLang="ja-JP" dirty="0" smtClean="0">
                    <a:latin typeface="Times" pitchFamily="18" charset="0"/>
                  </a:rPr>
                  <a:t> , </a:t>
                </a:r>
                <a:r>
                  <a:rPr lang="en-US" altLang="ja-JP" i="1" dirty="0" smtClean="0">
                    <a:latin typeface="Times" pitchFamily="18" charset="0"/>
                  </a:rPr>
                  <a:t>C</a:t>
                </a:r>
                <a:r>
                  <a:rPr lang="en-US" altLang="ja-JP" i="1" baseline="-25000" dirty="0" smtClean="0">
                    <a:latin typeface="Times" pitchFamily="18" charset="0"/>
                  </a:rPr>
                  <a:t>n  </a:t>
                </a:r>
                <a:r>
                  <a:rPr lang="en-US" altLang="ja-JP" i="1" dirty="0" smtClean="0">
                    <a:latin typeface="Times" pitchFamily="18" charset="0"/>
                  </a:rPr>
                  <a:t>, a</a:t>
                </a:r>
                <a:r>
                  <a:rPr lang="en-US" altLang="ja-JP" i="1" baseline="-25000" dirty="0" smtClean="0">
                    <a:latin typeface="Times" pitchFamily="18" charset="0"/>
                  </a:rPr>
                  <a:t>n</a:t>
                </a:r>
                <a:r>
                  <a:rPr lang="en-US" altLang="ja-JP" i="1" dirty="0" smtClean="0">
                    <a:latin typeface="Times" pitchFamily="18" charset="0"/>
                  </a:rPr>
                  <a:t> , N</a:t>
                </a:r>
                <a:r>
                  <a:rPr lang="en-US" altLang="ja-JP" i="1" baseline="-25000" dirty="0" smtClean="0">
                    <a:latin typeface="Times" pitchFamily="18" charset="0"/>
                  </a:rPr>
                  <a:t>G</a:t>
                </a:r>
                <a:r>
                  <a:rPr lang="en-US" altLang="ja-JP" i="1" dirty="0" smtClean="0">
                    <a:latin typeface="Times" pitchFamily="18" charset="0"/>
                  </a:rPr>
                  <a:t> </a:t>
                </a:r>
                <a:r>
                  <a:rPr lang="en-US" altLang="ja-JP" dirty="0" smtClean="0">
                    <a:latin typeface="Times" pitchFamily="18" charset="0"/>
                  </a:rPr>
                  <a:t>in Gaussian expansion</a:t>
                </a:r>
              </a:p>
              <a:p>
                <a:pPr lvl="1">
                  <a:lnSpc>
                    <a:spcPts val="5000"/>
                  </a:lnSpc>
                  <a:spcBef>
                    <a:spcPts val="600"/>
                  </a:spcBef>
                </a:pPr>
                <a:r>
                  <a:rPr lang="en-US" altLang="ja-JP" dirty="0" smtClean="0">
                    <a:latin typeface="Times" pitchFamily="18" charset="0"/>
                  </a:rPr>
                  <a:t>Solve cooling equation for </a:t>
                </a:r>
                <a14:m>
                  <m:oMath xmlns:m="http://schemas.openxmlformats.org/officeDocument/2006/math"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altLang="ja-JP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ja-JP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⟨"/>
                            <m:endChr m:val="⟩"/>
                            <m:ctrlPr>
                              <a:rPr lang="en-US" altLang="ja-JP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ja-JP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l-GR" altLang="ja-JP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Φ</m:t>
                                </m:r>
                              </m:e>
                              <m:sub>
                                <m:r>
                                  <m:rPr>
                                    <m:sty m:val="p"/>
                                  </m:rPr>
                                  <a:rPr lang="en-US" altLang="ja-JP" b="0" i="0" smtClean="0">
                                    <a:latin typeface="Cambria Math" panose="02040503050406030204" pitchFamily="18" charset="0"/>
                                  </a:rPr>
                                  <m:t>TOAMD</m:t>
                                </m:r>
                              </m:sub>
                            </m:sSub>
                          </m:e>
                          <m:e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e>
                            <m:sSub>
                              <m:sSubPr>
                                <m:ctrlP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l-GR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Φ</m:t>
                                </m:r>
                              </m:e>
                              <m:sub>
                                <m:r>
                                  <m:rPr>
                                    <m:sty m:val="p"/>
                                  </m:rPr>
                                  <a:rPr lang="en-US" altLang="ja-JP">
                                    <a:latin typeface="Cambria Math" panose="02040503050406030204" pitchFamily="18" charset="0"/>
                                  </a:rPr>
                                  <m:t>TOAMD</m:t>
                                </m:r>
                              </m:sub>
                            </m:sSub>
                          </m:e>
                        </m:d>
                      </m:num>
                      <m:den>
                        <m:d>
                          <m:dPr>
                            <m:begChr m:val="⟨"/>
                            <m:endChr m:val="⟩"/>
                            <m:ctrlPr>
                              <a:rPr lang="en-US" altLang="ja-JP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l-GR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Φ</m:t>
                                </m:r>
                              </m:e>
                              <m:sub>
                                <m:r>
                                  <m:rPr>
                                    <m:sty m:val="p"/>
                                  </m:rPr>
                                  <a:rPr lang="en-US" altLang="ja-JP">
                                    <a:latin typeface="Cambria Math" panose="02040503050406030204" pitchFamily="18" charset="0"/>
                                  </a:rPr>
                                  <m:t>TOAMD</m:t>
                                </m:r>
                              </m:sub>
                            </m:sSub>
                          </m:e>
                          <m:e>
                            <m:sSub>
                              <m:sSubPr>
                                <m:ctrlP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l-GR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Φ</m:t>
                                </m:r>
                              </m:e>
                              <m:sub>
                                <m:r>
                                  <m:rPr>
                                    <m:sty m:val="p"/>
                                  </m:rPr>
                                  <a:rPr lang="en-US" altLang="ja-JP">
                                    <a:latin typeface="Cambria Math" panose="02040503050406030204" pitchFamily="18" charset="0"/>
                                  </a:rPr>
                                  <m:t>TOAMD</m:t>
                                </m:r>
                              </m:sub>
                            </m:sSub>
                          </m:e>
                        </m:d>
                      </m:den>
                    </m:f>
                  </m:oMath>
                </a14:m>
                <a:endParaRPr lang="en-US" altLang="ja-JP" sz="3200" baseline="-25000" dirty="0" smtClean="0">
                  <a:latin typeface="Times" pitchFamily="18" charset="0"/>
                </a:endParaRPr>
              </a:p>
            </p:txBody>
          </p:sp>
        </mc:Choice>
        <mc:Fallback xmlns="">
          <p:sp>
            <p:nvSpPr>
              <p:cNvPr id="1029" name="コンテンツ プレースホルダ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4045187"/>
                <a:ext cx="8820980" cy="2579168"/>
              </a:xfrm>
              <a:blipFill rotWithShape="0">
                <a:blip r:embed="rId5"/>
                <a:stretch>
                  <a:fillRect l="-1244" t="-283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48866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タイトル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90550"/>
          </a:xfrm>
        </p:spPr>
        <p:txBody>
          <a:bodyPr/>
          <a:lstStyle/>
          <a:p>
            <a:r>
              <a:rPr lang="en-US" altLang="ja-JP" sz="3600" dirty="0" smtClean="0"/>
              <a:t>Matrix elements</a:t>
            </a:r>
            <a:r>
              <a:rPr lang="ja-JP" altLang="en-US" sz="3600" dirty="0"/>
              <a:t> </a:t>
            </a:r>
            <a:r>
              <a:rPr lang="en-US" altLang="ja-JP" sz="3600" dirty="0" smtClean="0"/>
              <a:t>of multi-body operator</a:t>
            </a:r>
            <a:endParaRPr lang="ja-JP" altLang="en-US" sz="3600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54" name="コンテンツ プレースホルダ 5"/>
              <p:cNvSpPr>
                <a:spLocks noGrp="1"/>
              </p:cNvSpPr>
              <p:nvPr>
                <p:ph idx="1"/>
              </p:nvPr>
            </p:nvSpPr>
            <p:spPr>
              <a:xfrm>
                <a:off x="227890" y="4035521"/>
                <a:ext cx="4723234" cy="2003769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2800" i="1" smtClean="0">
                            <a:latin typeface="Cambria Math" panose="02040503050406030204" pitchFamily="18" charset="0"/>
                            <a:cs typeface="Times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ja-JP" sz="2800" b="0" i="1" smtClean="0">
                            <a:latin typeface="Cambria Math" panose="02040503050406030204" pitchFamily="18" charset="0"/>
                            <a:cs typeface="Times" panose="02020603050405020304" pitchFamily="18" charset="0"/>
                          </a:rPr>
                          <m:t>𝐹</m:t>
                        </m:r>
                      </m:e>
                      <m:sub>
                        <m:r>
                          <a:rPr lang="en-US" altLang="ja-JP" sz="2800" b="0" i="1" smtClean="0">
                            <a:latin typeface="Cambria Math" panose="02040503050406030204" pitchFamily="18" charset="0"/>
                            <a:cs typeface="Times" panose="02020603050405020304" pitchFamily="18" charset="0"/>
                          </a:rPr>
                          <m:t>𝐷</m:t>
                        </m:r>
                      </m:sub>
                    </m:sSub>
                    <m:sSub>
                      <m:sSubPr>
                        <m:ctrlPr>
                          <a:rPr lang="en-US" altLang="ja-JP" sz="2800" i="1">
                            <a:latin typeface="Cambria Math" panose="02040503050406030204" pitchFamily="18" charset="0"/>
                            <a:cs typeface="Times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ja-JP" sz="2800" b="0" i="1" smtClean="0">
                            <a:latin typeface="Cambria Math" panose="02040503050406030204" pitchFamily="18" charset="0"/>
                            <a:cs typeface="Times" panose="02020603050405020304" pitchFamily="18" charset="0"/>
                          </a:rPr>
                          <m:t>𝑉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ja-JP" sz="2800" b="0" i="0" smtClean="0">
                            <a:latin typeface="Cambria Math" panose="02040503050406030204" pitchFamily="18" charset="0"/>
                            <a:cs typeface="Times" panose="02020603050405020304" pitchFamily="18" charset="0"/>
                          </a:rPr>
                          <m:t>T</m:t>
                        </m:r>
                      </m:sub>
                    </m:sSub>
                    <m:sSub>
                      <m:sSubPr>
                        <m:ctrlPr>
                          <a:rPr lang="en-US" altLang="ja-JP" sz="2800" i="1">
                            <a:latin typeface="Cambria Math" panose="02040503050406030204" pitchFamily="18" charset="0"/>
                            <a:cs typeface="Times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ja-JP" sz="2800" i="1">
                            <a:latin typeface="Cambria Math" panose="02040503050406030204" pitchFamily="18" charset="0"/>
                            <a:cs typeface="Times" panose="02020603050405020304" pitchFamily="18" charset="0"/>
                          </a:rPr>
                          <m:t>𝐹</m:t>
                        </m:r>
                      </m:e>
                      <m:sub>
                        <m:r>
                          <a:rPr lang="en-US" altLang="ja-JP" sz="2800" i="1">
                            <a:latin typeface="Cambria Math" panose="02040503050406030204" pitchFamily="18" charset="0"/>
                            <a:cs typeface="Times" panose="02020603050405020304" pitchFamily="18" charset="0"/>
                          </a:rPr>
                          <m:t>𝐷</m:t>
                        </m:r>
                      </m:sub>
                    </m:sSub>
                  </m:oMath>
                </a14:m>
                <a:r>
                  <a:rPr lang="en-US" altLang="ja-JP" sz="2800" dirty="0" smtClean="0"/>
                  <a:t> generates at most 6-body matrix elements.</a:t>
                </a:r>
              </a:p>
              <a:p>
                <a:r>
                  <a:rPr lang="en-US" altLang="ja-JP" sz="2800" dirty="0" smtClean="0"/>
                  <a:t>Classify the connections between the operators. </a:t>
                </a:r>
              </a:p>
            </p:txBody>
          </p:sp>
        </mc:Choice>
        <mc:Fallback xmlns="">
          <p:sp>
            <p:nvSpPr>
              <p:cNvPr id="2054" name="コンテンツ プレースホルダ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7890" y="4035521"/>
                <a:ext cx="4723234" cy="2003769"/>
              </a:xfrm>
              <a:blipFill rotWithShape="0">
                <a:blip r:embed="rId3"/>
                <a:stretch>
                  <a:fillRect l="-2323" t="-3343" r="-2194" b="-2432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050" name="Object 4"/>
          <p:cNvGraphicFramePr>
            <a:graphicFrameLocks noChangeAspect="1"/>
          </p:cNvGraphicFramePr>
          <p:nvPr>
            <p:extLst/>
          </p:nvPr>
        </p:nvGraphicFramePr>
        <p:xfrm>
          <a:off x="5220487" y="1712481"/>
          <a:ext cx="2683883" cy="6360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366" name="Equation" r:id="rId4" imgW="1231560" imgH="291960" progId="Equation.DSMT4">
                  <p:embed/>
                </p:oleObj>
              </mc:Choice>
              <mc:Fallback>
                <p:oleObj name="Equation" r:id="rId4" imgW="123156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487" y="1712481"/>
                        <a:ext cx="2683883" cy="63602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5"/>
          <p:cNvGraphicFramePr>
            <a:graphicFrameLocks noChangeAspect="1"/>
          </p:cNvGraphicFramePr>
          <p:nvPr>
            <p:extLst/>
          </p:nvPr>
        </p:nvGraphicFramePr>
        <p:xfrm>
          <a:off x="566555" y="1242167"/>
          <a:ext cx="3868687" cy="20459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367" name="Equation" r:id="rId6" imgW="1803240" imgH="952200" progId="Equation.DSMT4">
                  <p:embed/>
                </p:oleObj>
              </mc:Choice>
              <mc:Fallback>
                <p:oleObj name="Equation" r:id="rId6" imgW="1803240" imgH="952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555" y="1242167"/>
                        <a:ext cx="3868687" cy="204595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>
            <p:extLst/>
          </p:nvPr>
        </p:nvGraphicFramePr>
        <p:xfrm>
          <a:off x="5220487" y="2419350"/>
          <a:ext cx="3446968" cy="10056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368" name="Equation" r:id="rId8" imgW="1650960" imgH="482400" progId="Equation.DSMT4">
                  <p:embed/>
                </p:oleObj>
              </mc:Choice>
              <mc:Fallback>
                <p:oleObj name="Equation" r:id="rId8" imgW="1650960" imgH="482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487" y="2419350"/>
                        <a:ext cx="3446968" cy="100561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直線コネクタ 4"/>
          <p:cNvCxnSpPr/>
          <p:nvPr/>
        </p:nvCxnSpPr>
        <p:spPr>
          <a:xfrm>
            <a:off x="5553801" y="5499230"/>
            <a:ext cx="5328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正方形/長方形 8"/>
          <p:cNvSpPr/>
          <p:nvPr/>
        </p:nvSpPr>
        <p:spPr>
          <a:xfrm>
            <a:off x="5067770" y="5249694"/>
            <a:ext cx="497252" cy="46166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r>
              <a:rPr lang="en-US" altLang="ja-JP" sz="2400" i="1" dirty="0" smtClean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V</a:t>
            </a:r>
            <a:r>
              <a:rPr lang="en-US" altLang="ja-JP" sz="2400" baseline="-20000" dirty="0" smtClean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T</a:t>
            </a:r>
            <a:endParaRPr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5586170" y="4689140"/>
            <a:ext cx="5196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i="1" dirty="0" smtClean="0">
                <a:latin typeface="Times" panose="02020603050405020304" pitchFamily="18" charset="0"/>
                <a:cs typeface="Times" panose="02020603050405020304" pitchFamily="18" charset="0"/>
              </a:rPr>
              <a:t>F</a:t>
            </a:r>
            <a:r>
              <a:rPr lang="en-US" altLang="ja-JP" sz="2400" i="1" baseline="-20000" dirty="0" smtClean="0">
                <a:latin typeface="Times" panose="02020603050405020304" pitchFamily="18" charset="0"/>
                <a:cs typeface="Times" panose="02020603050405020304" pitchFamily="18" charset="0"/>
              </a:rPr>
              <a:t>D</a:t>
            </a:r>
            <a:endParaRPr lang="ja-JP" altLang="en-US" sz="2400" dirty="0"/>
          </a:p>
        </p:txBody>
      </p:sp>
      <p:cxnSp>
        <p:nvCxnSpPr>
          <p:cNvPr id="30" name="直線コネクタ 29"/>
          <p:cNvCxnSpPr/>
          <p:nvPr/>
        </p:nvCxnSpPr>
        <p:spPr>
          <a:xfrm>
            <a:off x="5553801" y="5802650"/>
            <a:ext cx="5328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/>
          <p:cNvCxnSpPr/>
          <p:nvPr/>
        </p:nvCxnSpPr>
        <p:spPr>
          <a:xfrm>
            <a:off x="5553801" y="5170375"/>
            <a:ext cx="5328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正方形/長方形 31"/>
          <p:cNvSpPr/>
          <p:nvPr/>
        </p:nvSpPr>
        <p:spPr>
          <a:xfrm>
            <a:off x="5574167" y="5802650"/>
            <a:ext cx="5196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i="1" dirty="0" smtClean="0">
                <a:latin typeface="Times" panose="02020603050405020304" pitchFamily="18" charset="0"/>
                <a:cs typeface="Times" panose="02020603050405020304" pitchFamily="18" charset="0"/>
              </a:rPr>
              <a:t>F</a:t>
            </a:r>
            <a:r>
              <a:rPr lang="en-US" altLang="ja-JP" sz="2400" i="1" baseline="-20000" dirty="0" smtClean="0">
                <a:latin typeface="Times" panose="02020603050405020304" pitchFamily="18" charset="0"/>
                <a:cs typeface="Times" panose="02020603050405020304" pitchFamily="18" charset="0"/>
              </a:rPr>
              <a:t>D</a:t>
            </a:r>
            <a:endParaRPr lang="ja-JP" altLang="en-US" sz="2400" dirty="0"/>
          </a:p>
        </p:txBody>
      </p:sp>
      <p:sp>
        <p:nvSpPr>
          <p:cNvPr id="15" name="角丸四角形 14"/>
          <p:cNvSpPr/>
          <p:nvPr/>
        </p:nvSpPr>
        <p:spPr>
          <a:xfrm>
            <a:off x="5227730" y="3963253"/>
            <a:ext cx="1189475" cy="40574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/>
                </a:solidFill>
              </a:rPr>
              <a:t>2-body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cxnSp>
        <p:nvCxnSpPr>
          <p:cNvPr id="3" name="直線コネクタ 2"/>
          <p:cNvCxnSpPr/>
          <p:nvPr/>
        </p:nvCxnSpPr>
        <p:spPr>
          <a:xfrm>
            <a:off x="5553801" y="4599130"/>
            <a:ext cx="0" cy="1800200"/>
          </a:xfrm>
          <a:prstGeom prst="line">
            <a:avLst/>
          </a:prstGeom>
          <a:ln w="127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/>
          <p:cNvCxnSpPr/>
          <p:nvPr/>
        </p:nvCxnSpPr>
        <p:spPr>
          <a:xfrm>
            <a:off x="6082825" y="4599130"/>
            <a:ext cx="0" cy="1800200"/>
          </a:xfrm>
          <a:prstGeom prst="line">
            <a:avLst/>
          </a:prstGeom>
          <a:ln w="127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/>
        </p:nvCxnSpPr>
        <p:spPr>
          <a:xfrm>
            <a:off x="7504585" y="5499230"/>
            <a:ext cx="5328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正方形/長方形 35"/>
          <p:cNvSpPr/>
          <p:nvPr/>
        </p:nvSpPr>
        <p:spPr>
          <a:xfrm>
            <a:off x="7539157" y="5018840"/>
            <a:ext cx="497252" cy="46166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r>
              <a:rPr lang="en-US" altLang="ja-JP" sz="2400" i="1" dirty="0" smtClean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V</a:t>
            </a:r>
            <a:r>
              <a:rPr lang="en-US" altLang="ja-JP" sz="2400" baseline="-20000" dirty="0" smtClean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T</a:t>
            </a:r>
            <a:endParaRPr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6965628" y="4689140"/>
            <a:ext cx="5196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i="1" dirty="0" smtClean="0">
                <a:latin typeface="Times" panose="02020603050405020304" pitchFamily="18" charset="0"/>
                <a:cs typeface="Times" panose="02020603050405020304" pitchFamily="18" charset="0"/>
              </a:rPr>
              <a:t>F</a:t>
            </a:r>
            <a:r>
              <a:rPr lang="en-US" altLang="ja-JP" sz="2400" i="1" baseline="-20000" dirty="0" smtClean="0">
                <a:latin typeface="Times" panose="02020603050405020304" pitchFamily="18" charset="0"/>
                <a:cs typeface="Times" panose="02020603050405020304" pitchFamily="18" charset="0"/>
              </a:rPr>
              <a:t>D</a:t>
            </a:r>
            <a:endParaRPr lang="ja-JP" altLang="en-US" sz="2400" dirty="0"/>
          </a:p>
        </p:txBody>
      </p:sp>
      <p:cxnSp>
        <p:nvCxnSpPr>
          <p:cNvPr id="38" name="直線コネクタ 37"/>
          <p:cNvCxnSpPr/>
          <p:nvPr/>
        </p:nvCxnSpPr>
        <p:spPr>
          <a:xfrm>
            <a:off x="8037385" y="5847655"/>
            <a:ext cx="5328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コネクタ 38"/>
          <p:cNvCxnSpPr/>
          <p:nvPr/>
        </p:nvCxnSpPr>
        <p:spPr>
          <a:xfrm>
            <a:off x="6964525" y="5170375"/>
            <a:ext cx="5328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>
            <a:off x="8045748" y="5847655"/>
            <a:ext cx="5196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i="1" dirty="0" smtClean="0">
                <a:latin typeface="Times" panose="02020603050405020304" pitchFamily="18" charset="0"/>
                <a:cs typeface="Times" panose="02020603050405020304" pitchFamily="18" charset="0"/>
              </a:rPr>
              <a:t>F</a:t>
            </a:r>
            <a:r>
              <a:rPr lang="en-US" altLang="ja-JP" sz="2400" i="1" baseline="-20000" dirty="0" smtClean="0">
                <a:latin typeface="Times" panose="02020603050405020304" pitchFamily="18" charset="0"/>
                <a:cs typeface="Times" panose="02020603050405020304" pitchFamily="18" charset="0"/>
              </a:rPr>
              <a:t>D</a:t>
            </a:r>
            <a:endParaRPr lang="ja-JP" altLang="en-US" sz="2400" dirty="0"/>
          </a:p>
        </p:txBody>
      </p:sp>
      <p:cxnSp>
        <p:nvCxnSpPr>
          <p:cNvPr id="41" name="直線コネクタ 40"/>
          <p:cNvCxnSpPr/>
          <p:nvPr/>
        </p:nvCxnSpPr>
        <p:spPr>
          <a:xfrm>
            <a:off x="6957265" y="4599130"/>
            <a:ext cx="0" cy="1800200"/>
          </a:xfrm>
          <a:prstGeom prst="line">
            <a:avLst/>
          </a:prstGeom>
          <a:ln w="127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コネクタ 41"/>
          <p:cNvCxnSpPr/>
          <p:nvPr/>
        </p:nvCxnSpPr>
        <p:spPr>
          <a:xfrm>
            <a:off x="7497325" y="4599130"/>
            <a:ext cx="0" cy="1800200"/>
          </a:xfrm>
          <a:prstGeom prst="line">
            <a:avLst/>
          </a:prstGeom>
          <a:ln w="127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コネクタ 42"/>
          <p:cNvCxnSpPr/>
          <p:nvPr/>
        </p:nvCxnSpPr>
        <p:spPr>
          <a:xfrm>
            <a:off x="8037385" y="4599130"/>
            <a:ext cx="0" cy="1800200"/>
          </a:xfrm>
          <a:prstGeom prst="line">
            <a:avLst/>
          </a:prstGeom>
          <a:ln w="127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/>
          <p:cNvCxnSpPr/>
          <p:nvPr/>
        </p:nvCxnSpPr>
        <p:spPr>
          <a:xfrm>
            <a:off x="8577445" y="4599130"/>
            <a:ext cx="0" cy="1800200"/>
          </a:xfrm>
          <a:prstGeom prst="line">
            <a:avLst/>
          </a:prstGeom>
          <a:ln w="127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角丸四角形 46"/>
          <p:cNvSpPr/>
          <p:nvPr/>
        </p:nvSpPr>
        <p:spPr>
          <a:xfrm>
            <a:off x="7137285" y="3968362"/>
            <a:ext cx="1262940" cy="40574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/>
                </a:solidFill>
              </a:rPr>
              <a:t>4-body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5220487" y="1122569"/>
            <a:ext cx="2456858" cy="51059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/>
                </a:solidFill>
              </a:rPr>
              <a:t>Matrix elements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2184991" y="3342399"/>
            <a:ext cx="1261884" cy="646331"/>
          </a:xfrm>
          <a:prstGeom prst="rect">
            <a:avLst/>
          </a:prstGeom>
          <a:solidFill>
            <a:srgbClr val="FFE6E6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particle</a:t>
            </a:r>
          </a:p>
          <a:p>
            <a:r>
              <a:rPr kumimoji="1" lang="en-US" altLang="ja-JP" dirty="0" smtClean="0"/>
              <a:t>coordinate</a:t>
            </a:r>
            <a:endParaRPr kumimoji="1" lang="ja-JP" altLang="en-US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3566597" y="3341805"/>
            <a:ext cx="1005403" cy="369332"/>
          </a:xfrm>
          <a:prstGeom prst="rect">
            <a:avLst/>
          </a:prstGeom>
          <a:solidFill>
            <a:srgbClr val="FFE6E6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centroid</a:t>
            </a:r>
            <a:endParaRPr kumimoji="1" lang="ja-JP" altLang="en-US" dirty="0"/>
          </a:p>
        </p:txBody>
      </p:sp>
      <p:sp>
        <p:nvSpPr>
          <p:cNvPr id="8" name="フリーフォーム 7"/>
          <p:cNvSpPr/>
          <p:nvPr/>
        </p:nvSpPr>
        <p:spPr>
          <a:xfrm>
            <a:off x="2951820" y="2438890"/>
            <a:ext cx="652343" cy="465364"/>
          </a:xfrm>
          <a:custGeom>
            <a:avLst/>
            <a:gdLst>
              <a:gd name="connsiteX0" fmla="*/ 729342 w 729342"/>
              <a:gd name="connsiteY0" fmla="*/ 0 h 598714"/>
              <a:gd name="connsiteX1" fmla="*/ 195942 w 729342"/>
              <a:gd name="connsiteY1" fmla="*/ 250371 h 598714"/>
              <a:gd name="connsiteX2" fmla="*/ 0 w 729342"/>
              <a:gd name="connsiteY2" fmla="*/ 598714 h 598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29342" h="598714">
                <a:moveTo>
                  <a:pt x="729342" y="0"/>
                </a:moveTo>
                <a:cubicBezTo>
                  <a:pt x="523420" y="75292"/>
                  <a:pt x="317499" y="150585"/>
                  <a:pt x="195942" y="250371"/>
                </a:cubicBezTo>
                <a:cubicBezTo>
                  <a:pt x="74385" y="350157"/>
                  <a:pt x="37192" y="474435"/>
                  <a:pt x="0" y="598714"/>
                </a:cubicBezTo>
              </a:path>
            </a:pathLst>
          </a:custGeom>
          <a:noFill/>
          <a:ln w="12700">
            <a:solidFill>
              <a:schemeClr val="tx1"/>
            </a:solidFill>
            <a:tailEnd type="stealth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3477130" y="2265143"/>
            <a:ext cx="774571" cy="369332"/>
          </a:xfrm>
          <a:prstGeom prst="rect">
            <a:avLst/>
          </a:prstGeom>
          <a:solidFill>
            <a:srgbClr val="FFE6E6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range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58717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タイトル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90550"/>
          </a:xfrm>
        </p:spPr>
        <p:txBody>
          <a:bodyPr/>
          <a:lstStyle/>
          <a:p>
            <a:r>
              <a:rPr lang="en-US" altLang="ja-JP" sz="3600" dirty="0" smtClean="0"/>
              <a:t>Matrix elements with Fourier trans.</a:t>
            </a:r>
            <a:endParaRPr lang="ja-JP" altLang="en-US" sz="3600" dirty="0" smtClean="0"/>
          </a:p>
        </p:txBody>
      </p:sp>
      <p:sp>
        <p:nvSpPr>
          <p:cNvPr id="2054" name="コンテンツ プレースホルダ 5"/>
          <p:cNvSpPr>
            <a:spLocks noGrp="1"/>
          </p:cNvSpPr>
          <p:nvPr>
            <p:ph idx="1"/>
          </p:nvPr>
        </p:nvSpPr>
        <p:spPr>
          <a:xfrm>
            <a:off x="71500" y="1088739"/>
            <a:ext cx="8982490" cy="2855551"/>
          </a:xfrm>
        </p:spPr>
        <p:txBody>
          <a:bodyPr/>
          <a:lstStyle/>
          <a:p>
            <a:pPr>
              <a:lnSpc>
                <a:spcPts val="3200"/>
              </a:lnSpc>
              <a:spcBef>
                <a:spcPts val="600"/>
              </a:spcBef>
            </a:pPr>
            <a:r>
              <a:rPr lang="en-US" altLang="ja-JP" sz="2800" dirty="0" smtClean="0"/>
              <a:t>Fourier transformation of the interaction </a:t>
            </a:r>
            <a:r>
              <a:rPr lang="en-US" altLang="ja-JP" sz="2800" i="1" dirty="0" smtClean="0">
                <a:latin typeface="Times" panose="02020603050405020304" pitchFamily="18" charset="0"/>
                <a:cs typeface="Times" panose="02020603050405020304" pitchFamily="18" charset="0"/>
              </a:rPr>
              <a:t>V</a:t>
            </a:r>
            <a:r>
              <a:rPr lang="en-US" altLang="ja-JP" sz="2800" dirty="0" smtClean="0"/>
              <a:t> &amp; </a:t>
            </a:r>
            <a:r>
              <a:rPr lang="en-US" altLang="ja-JP" sz="2800" i="1" dirty="0" smtClean="0">
                <a:latin typeface="Times" panose="02020603050405020304" pitchFamily="18" charset="0"/>
                <a:cs typeface="Times" panose="02020603050405020304" pitchFamily="18" charset="0"/>
              </a:rPr>
              <a:t>F</a:t>
            </a:r>
            <a:r>
              <a:rPr lang="en-US" altLang="ja-JP" sz="2800" i="1" baseline="-20000" dirty="0" smtClean="0">
                <a:latin typeface="Times" panose="02020603050405020304" pitchFamily="18" charset="0"/>
                <a:cs typeface="Times" panose="02020603050405020304" pitchFamily="18" charset="0"/>
              </a:rPr>
              <a:t>D</a:t>
            </a:r>
            <a:r>
              <a:rPr lang="en-US" altLang="ja-JP" sz="2800" dirty="0" smtClean="0"/>
              <a:t>, </a:t>
            </a:r>
            <a:r>
              <a:rPr lang="en-US" altLang="ja-JP" sz="2800" i="1" dirty="0" smtClean="0">
                <a:latin typeface="Times" panose="02020603050405020304" pitchFamily="18" charset="0"/>
                <a:cs typeface="Times" panose="02020603050405020304" pitchFamily="18" charset="0"/>
              </a:rPr>
              <a:t>F</a:t>
            </a:r>
            <a:r>
              <a:rPr lang="en-US" altLang="ja-JP" sz="2800" i="1" baseline="-20000" dirty="0" smtClean="0">
                <a:latin typeface="Times" panose="02020603050405020304" pitchFamily="18" charset="0"/>
                <a:cs typeface="Times" panose="02020603050405020304" pitchFamily="18" charset="0"/>
              </a:rPr>
              <a:t>S.</a:t>
            </a:r>
            <a:endParaRPr lang="en-US" altLang="ja-JP" sz="2800" dirty="0" smtClean="0"/>
          </a:p>
          <a:p>
            <a:pPr lvl="1">
              <a:lnSpc>
                <a:spcPts val="3200"/>
              </a:lnSpc>
              <a:spcBef>
                <a:spcPts val="600"/>
              </a:spcBef>
            </a:pPr>
            <a:r>
              <a:rPr lang="en-US" altLang="ja-JP" sz="2400" dirty="0" smtClean="0"/>
              <a:t>Y</a:t>
            </a:r>
            <a:r>
              <a:rPr lang="en-US" altLang="ja-JP" sz="2400" dirty="0"/>
              <a:t>. </a:t>
            </a:r>
            <a:r>
              <a:rPr lang="en-US" altLang="ja-JP" sz="2400" dirty="0" err="1"/>
              <a:t>Goto</a:t>
            </a:r>
            <a:r>
              <a:rPr lang="en-US" altLang="ja-JP" sz="2400" dirty="0"/>
              <a:t> and H. </a:t>
            </a:r>
            <a:r>
              <a:rPr lang="en-US" altLang="ja-JP" sz="2400" dirty="0" err="1"/>
              <a:t>Horiuchi</a:t>
            </a:r>
            <a:r>
              <a:rPr lang="en-US" altLang="ja-JP" sz="2400" dirty="0"/>
              <a:t>, </a:t>
            </a:r>
            <a:r>
              <a:rPr lang="en-US" altLang="ja-JP" sz="2400" dirty="0" err="1"/>
              <a:t>Prog</a:t>
            </a:r>
            <a:r>
              <a:rPr lang="en-US" altLang="ja-JP" sz="2400" dirty="0"/>
              <a:t>. </a:t>
            </a:r>
            <a:r>
              <a:rPr lang="en-US" altLang="ja-JP" sz="2400" dirty="0" err="1"/>
              <a:t>Theor</a:t>
            </a:r>
            <a:r>
              <a:rPr lang="en-US" altLang="ja-JP" sz="2400" dirty="0"/>
              <a:t>. Phys., </a:t>
            </a:r>
            <a:r>
              <a:rPr lang="en-US" altLang="ja-JP" sz="2400" b="1" dirty="0" smtClean="0"/>
              <a:t>62</a:t>
            </a:r>
            <a:r>
              <a:rPr lang="en-US" altLang="ja-JP" sz="2400" dirty="0" smtClean="0"/>
              <a:t> (</a:t>
            </a:r>
            <a:r>
              <a:rPr lang="en-US" altLang="ja-JP" sz="2400" dirty="0"/>
              <a:t>1979) 662</a:t>
            </a:r>
            <a:endParaRPr lang="en-US" altLang="ja-JP" sz="2400" dirty="0" smtClean="0"/>
          </a:p>
          <a:p>
            <a:pPr lvl="1">
              <a:lnSpc>
                <a:spcPts val="3200"/>
              </a:lnSpc>
              <a:spcBef>
                <a:spcPts val="600"/>
              </a:spcBef>
            </a:pPr>
            <a:r>
              <a:rPr lang="en-US" altLang="ja-JP" sz="2400" dirty="0" smtClean="0"/>
              <a:t>Gaussian expansion of </a:t>
            </a:r>
            <a:r>
              <a:rPr lang="en-US" altLang="ja-JP" sz="2400" i="1" dirty="0" smtClean="0">
                <a:latin typeface="Times" panose="02020603050405020304" pitchFamily="18" charset="0"/>
                <a:cs typeface="Times" panose="02020603050405020304" pitchFamily="18" charset="0"/>
              </a:rPr>
              <a:t>V</a:t>
            </a:r>
            <a:r>
              <a:rPr lang="en-US" altLang="ja-JP" sz="2400" dirty="0" smtClean="0">
                <a:cs typeface="Times" panose="02020603050405020304" pitchFamily="18" charset="0"/>
              </a:rPr>
              <a:t>, </a:t>
            </a:r>
            <a:r>
              <a:rPr lang="en-US" altLang="ja-JP" sz="2400" i="1" dirty="0" smtClean="0">
                <a:latin typeface="Times" panose="02020603050405020304" pitchFamily="18" charset="0"/>
                <a:cs typeface="Times" panose="02020603050405020304" pitchFamily="18" charset="0"/>
              </a:rPr>
              <a:t>F</a:t>
            </a:r>
            <a:r>
              <a:rPr lang="en-US" altLang="ja-JP" sz="2400" i="1" baseline="-20000" dirty="0" smtClean="0">
                <a:latin typeface="Times" panose="02020603050405020304" pitchFamily="18" charset="0"/>
                <a:cs typeface="Times" panose="02020603050405020304" pitchFamily="18" charset="0"/>
              </a:rPr>
              <a:t>D</a:t>
            </a:r>
            <a:r>
              <a:rPr lang="en-US" altLang="ja-JP" sz="2400" dirty="0"/>
              <a:t>, </a:t>
            </a:r>
            <a:r>
              <a:rPr lang="en-US" altLang="ja-JP" sz="2400" i="1" dirty="0" smtClean="0">
                <a:latin typeface="Times" panose="02020603050405020304" pitchFamily="18" charset="0"/>
                <a:cs typeface="Times" panose="02020603050405020304" pitchFamily="18" charset="0"/>
              </a:rPr>
              <a:t>F</a:t>
            </a:r>
            <a:r>
              <a:rPr lang="en-US" altLang="ja-JP" sz="2400" i="1" baseline="-20000" dirty="0" smtClean="0">
                <a:latin typeface="Times" panose="02020603050405020304" pitchFamily="18" charset="0"/>
                <a:cs typeface="Times" panose="02020603050405020304" pitchFamily="18" charset="0"/>
              </a:rPr>
              <a:t>S</a:t>
            </a:r>
            <a:r>
              <a:rPr lang="en-US" altLang="ja-JP" sz="2400" dirty="0"/>
              <a:t> </a:t>
            </a:r>
            <a:r>
              <a:rPr lang="en-US" altLang="ja-JP" sz="2400" dirty="0" smtClean="0"/>
              <a:t>for </a:t>
            </a:r>
            <a:r>
              <a:rPr lang="en-US" altLang="ja-JP" sz="2400" dirty="0"/>
              <a:t>relative motion</a:t>
            </a:r>
            <a:endParaRPr lang="en-US" altLang="ja-JP" sz="2400" dirty="0" smtClean="0"/>
          </a:p>
          <a:p>
            <a:pPr lvl="1">
              <a:lnSpc>
                <a:spcPts val="3200"/>
              </a:lnSpc>
              <a:spcBef>
                <a:spcPts val="600"/>
              </a:spcBef>
            </a:pPr>
            <a:r>
              <a:rPr lang="en-US" altLang="ja-JP" sz="2400" dirty="0" smtClean="0"/>
              <a:t>Multi-body operators are represented in the separable form for particle coordinates.</a:t>
            </a:r>
          </a:p>
          <a:p>
            <a:pPr lvl="1">
              <a:lnSpc>
                <a:spcPts val="3200"/>
              </a:lnSpc>
              <a:spcBef>
                <a:spcPts val="600"/>
              </a:spcBef>
            </a:pPr>
            <a:r>
              <a:rPr lang="en-US" altLang="ja-JP" sz="2400" dirty="0" smtClean="0"/>
              <a:t>Three-body interaction can be treated in the same manner.</a:t>
            </a:r>
          </a:p>
        </p:txBody>
      </p:sp>
      <p:sp>
        <p:nvSpPr>
          <p:cNvPr id="2055" name="スライド番号プレースホルダ 2"/>
          <p:cNvSpPr>
            <a:spLocks noGrp="1"/>
          </p:cNvSpPr>
          <p:nvPr>
            <p:ph type="sldNum" sz="quarter" idx="12"/>
          </p:nvPr>
        </p:nvSpPr>
        <p:spPr>
          <a:xfrm>
            <a:off x="6553200" y="6179544"/>
            <a:ext cx="2133600" cy="476250"/>
          </a:xfrm>
          <a:noFill/>
        </p:spPr>
        <p:txBody>
          <a:bodyPr/>
          <a:lstStyle/>
          <a:p>
            <a:fld id="{74FBBB4B-A5D3-488B-B138-D6DB03A8A74F}" type="slidenum">
              <a:rPr lang="en-US" altLang="ja-JP" smtClean="0"/>
              <a:pPr/>
              <a:t>19</a:t>
            </a:fld>
            <a:endParaRPr lang="en-US" altLang="ja-JP" dirty="0" smtClean="0"/>
          </a:p>
        </p:txBody>
      </p:sp>
      <p:sp>
        <p:nvSpPr>
          <p:cNvPr id="4" name="正方形/長方形 3"/>
          <p:cNvSpPr/>
          <p:nvPr/>
        </p:nvSpPr>
        <p:spPr>
          <a:xfrm>
            <a:off x="5787136" y="4059239"/>
            <a:ext cx="1125124" cy="660373"/>
          </a:xfrm>
          <a:prstGeom prst="rect">
            <a:avLst/>
          </a:prstGeom>
          <a:solidFill>
            <a:srgbClr val="BBE0E3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6507215" y="4959170"/>
            <a:ext cx="1169150" cy="631220"/>
          </a:xfrm>
          <a:prstGeom prst="rect">
            <a:avLst/>
          </a:prstGeom>
          <a:solidFill>
            <a:srgbClr val="BBE0E3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7845373"/>
              </p:ext>
            </p:extLst>
          </p:nvPr>
        </p:nvGraphicFramePr>
        <p:xfrm>
          <a:off x="576263" y="4048125"/>
          <a:ext cx="8140700" cy="2300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2" name="Equation" r:id="rId3" imgW="4495680" imgH="1269720" progId="Equation.DSMT4">
                  <p:embed/>
                </p:oleObj>
              </mc:Choice>
              <mc:Fallback>
                <p:oleObj name="Equation" r:id="rId3" imgW="4495680" imgH="1269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76263" y="4048125"/>
                        <a:ext cx="8140700" cy="2300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597992" y="4614897"/>
            <a:ext cx="928459" cy="369332"/>
          </a:xfrm>
          <a:prstGeom prst="rect">
            <a:avLst/>
          </a:prstGeom>
          <a:solidFill>
            <a:srgbClr val="FFE6E6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relative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203746" y="4373124"/>
            <a:ext cx="1633781" cy="369332"/>
          </a:xfrm>
          <a:prstGeom prst="rect">
            <a:avLst/>
          </a:prstGeom>
          <a:solidFill>
            <a:srgbClr val="FFE6E6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single particle</a:t>
            </a:r>
            <a:endParaRPr kumimoji="1" lang="ja-JP" altLang="en-US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7439091" y="5624953"/>
            <a:ext cx="1390188" cy="369332"/>
          </a:xfrm>
          <a:prstGeom prst="rect">
            <a:avLst/>
          </a:prstGeom>
          <a:solidFill>
            <a:srgbClr val="FFE6E6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tensor-type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861810" y="6266940"/>
            <a:ext cx="945105" cy="369332"/>
          </a:xfrm>
          <a:prstGeom prst="rect">
            <a:avLst/>
          </a:prstGeom>
          <a:solidFill>
            <a:srgbClr val="FFE6E6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overlap</a:t>
            </a:r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166955" y="6277860"/>
            <a:ext cx="3137120" cy="369332"/>
          </a:xfrm>
          <a:prstGeom prst="rect">
            <a:avLst/>
          </a:prstGeom>
          <a:solidFill>
            <a:srgbClr val="FFE6E6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Quadratic + Linear terms of </a:t>
            </a:r>
            <a:r>
              <a:rPr kumimoji="1" lang="en-US" altLang="ja-JP" i="1" dirty="0" smtClean="0">
                <a:latin typeface="Times" panose="02020603050405020304" pitchFamily="18" charset="0"/>
                <a:cs typeface="Times" panose="02020603050405020304" pitchFamily="18" charset="0"/>
              </a:rPr>
              <a:t>k</a:t>
            </a:r>
            <a:endParaRPr kumimoji="1" lang="ja-JP" altLang="en-US" i="1" dirty="0"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921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C5C74B3-3BA3-4F7B-B167-02898E2D346D}" type="slidenum">
              <a:rPr lang="en-US" altLang="ja-JP" smtClean="0"/>
              <a:pPr/>
              <a:t>2</a:t>
            </a:fld>
            <a:endParaRPr lang="en-US" altLang="ja-JP" dirty="0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90500"/>
            <a:ext cx="8229600" cy="628650"/>
          </a:xfrm>
        </p:spPr>
        <p:txBody>
          <a:bodyPr/>
          <a:lstStyle/>
          <a:p>
            <a:pPr eaLnBrk="1" hangingPunct="1"/>
            <a:r>
              <a:rPr lang="en-US" altLang="ja-JP" sz="3600" dirty="0" smtClean="0">
                <a:solidFill>
                  <a:schemeClr val="tx1"/>
                </a:solidFill>
              </a:rPr>
              <a:t>Outline</a:t>
            </a:r>
          </a:p>
        </p:txBody>
      </p:sp>
      <p:sp>
        <p:nvSpPr>
          <p:cNvPr id="8196" name="Rectangle 12"/>
          <p:cNvSpPr>
            <a:spLocks noChangeArrowheads="1"/>
          </p:cNvSpPr>
          <p:nvPr/>
        </p:nvSpPr>
        <p:spPr bwMode="auto">
          <a:xfrm>
            <a:off x="521550" y="1223755"/>
            <a:ext cx="8001820" cy="391543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FFFFCC"/>
            </a:solidFill>
            <a:miter lim="800000"/>
            <a:headEnd/>
            <a:tailEnd/>
          </a:ln>
        </p:spPr>
        <p:txBody>
          <a:bodyPr lIns="72000" tIns="144000" rIns="72000" bIns="144000"/>
          <a:lstStyle/>
          <a:p>
            <a:pPr marL="636588" lvl="1" indent="-288000">
              <a:lnSpc>
                <a:spcPts val="36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ja-JP" sz="2800" dirty="0" smtClean="0"/>
              <a:t>Tensor </a:t>
            </a:r>
            <a:r>
              <a:rPr lang="en-US" altLang="ja-JP" sz="2800" dirty="0"/>
              <a:t>Optimized Shell Model (</a:t>
            </a:r>
            <a:r>
              <a:rPr lang="en-US" altLang="ja-JP" sz="2800" b="1" dirty="0" smtClean="0">
                <a:solidFill>
                  <a:srgbClr val="C00000"/>
                </a:solidFill>
              </a:rPr>
              <a:t>TOSM</a:t>
            </a:r>
            <a:r>
              <a:rPr lang="en-US" altLang="ja-JP" sz="2800" dirty="0" smtClean="0"/>
              <a:t>)</a:t>
            </a:r>
          </a:p>
          <a:p>
            <a:pPr marL="1093788" lvl="2" indent="-288000">
              <a:lnSpc>
                <a:spcPts val="36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ja-JP" sz="2400" dirty="0" smtClean="0"/>
              <a:t>Importance of 2p2h excitation involving high-momentum component </a:t>
            </a:r>
            <a:r>
              <a:rPr lang="en-US" altLang="ja-JP" sz="2400" dirty="0" smtClean="0">
                <a:latin typeface="+mj-lt"/>
                <a:cs typeface="Times" panose="02020603050405020304" pitchFamily="18" charset="0"/>
              </a:rPr>
              <a:t>for tensor correlation</a:t>
            </a:r>
            <a:endParaRPr lang="en-US" altLang="ja-JP" sz="2400" i="1" dirty="0" smtClean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marL="1093788" lvl="2" indent="-288000">
              <a:lnSpc>
                <a:spcPts val="36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ja-JP" sz="2400" dirty="0" smtClean="0"/>
              <a:t>Applications to He</a:t>
            </a:r>
            <a:r>
              <a:rPr lang="en-US" altLang="ja-JP" sz="2400" dirty="0"/>
              <a:t>, Li, Be </a:t>
            </a:r>
            <a:r>
              <a:rPr lang="en-US" altLang="ja-JP" sz="2400" dirty="0" smtClean="0"/>
              <a:t>isotopes</a:t>
            </a:r>
            <a:endParaRPr lang="ja-JP" altLang="en-US" sz="2400" i="1" dirty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marL="636588" lvl="1" indent="-288000">
              <a:lnSpc>
                <a:spcPts val="36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ja-JP" sz="2800" dirty="0" smtClean="0"/>
              <a:t>Tensor </a:t>
            </a:r>
            <a:r>
              <a:rPr lang="en-US" altLang="ja-JP" sz="2800" dirty="0"/>
              <a:t>Optimized AMD </a:t>
            </a:r>
            <a:r>
              <a:rPr lang="en-US" altLang="ja-JP" sz="2800" b="1" dirty="0"/>
              <a:t>(</a:t>
            </a:r>
            <a:r>
              <a:rPr lang="en-US" altLang="ja-JP" sz="2800" b="1" dirty="0" smtClean="0">
                <a:solidFill>
                  <a:srgbClr val="C00000"/>
                </a:solidFill>
              </a:rPr>
              <a:t>TOAMD</a:t>
            </a:r>
            <a:r>
              <a:rPr lang="en-US" altLang="ja-JP" sz="2800" b="1" dirty="0" smtClean="0"/>
              <a:t>)</a:t>
            </a:r>
          </a:p>
          <a:p>
            <a:pPr marL="1093788" lvl="2" indent="-288000">
              <a:lnSpc>
                <a:spcPts val="36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ja-JP" sz="2400" dirty="0" smtClean="0"/>
              <a:t>Toward clustering with tensor correlation</a:t>
            </a:r>
          </a:p>
          <a:p>
            <a:pPr marL="1093788" lvl="2" indent="-288000">
              <a:lnSpc>
                <a:spcPts val="36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ja-JP" sz="2400" dirty="0" smtClean="0"/>
              <a:t>Formulation given in PTEP 2015, 073D02</a:t>
            </a:r>
          </a:p>
          <a:p>
            <a:pPr marL="1093788" lvl="2" indent="-288000">
              <a:lnSpc>
                <a:spcPts val="36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2591591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タイトル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90550"/>
          </a:xfrm>
        </p:spPr>
        <p:txBody>
          <a:bodyPr/>
          <a:lstStyle/>
          <a:p>
            <a:r>
              <a:rPr lang="en-US" altLang="ja-JP" sz="3600" dirty="0" smtClean="0"/>
              <a:t>Matrix elements with Fourier trans.</a:t>
            </a:r>
            <a:endParaRPr lang="ja-JP" altLang="en-US" sz="3600" dirty="0" smtClean="0"/>
          </a:p>
        </p:txBody>
      </p:sp>
      <p:sp>
        <p:nvSpPr>
          <p:cNvPr id="2054" name="コンテンツ プレースホルダ 5"/>
          <p:cNvSpPr>
            <a:spLocks noGrp="1"/>
          </p:cNvSpPr>
          <p:nvPr>
            <p:ph idx="1"/>
          </p:nvPr>
        </p:nvSpPr>
        <p:spPr>
          <a:xfrm>
            <a:off x="521550" y="1223755"/>
            <a:ext cx="3409293" cy="565862"/>
          </a:xfrm>
        </p:spPr>
        <p:txBody>
          <a:bodyPr/>
          <a:lstStyle/>
          <a:p>
            <a:r>
              <a:rPr lang="en-US" altLang="ja-JP" sz="2800" dirty="0" smtClean="0"/>
              <a:t>Example : </a:t>
            </a:r>
            <a:r>
              <a:rPr lang="en-US" altLang="ja-JP" sz="2800" i="1" dirty="0" smtClean="0">
                <a:latin typeface="Times" panose="02020603050405020304" pitchFamily="18" charset="0"/>
                <a:cs typeface="Times" panose="02020603050405020304" pitchFamily="18" charset="0"/>
              </a:rPr>
              <a:t>F</a:t>
            </a:r>
            <a:r>
              <a:rPr lang="en-US" altLang="ja-JP" sz="2800" i="1" baseline="-20000" dirty="0" smtClean="0">
                <a:latin typeface="Times" panose="02020603050405020304" pitchFamily="18" charset="0"/>
                <a:cs typeface="Times" panose="02020603050405020304" pitchFamily="18" charset="0"/>
              </a:rPr>
              <a:t>D</a:t>
            </a:r>
            <a:r>
              <a:rPr lang="en-US" altLang="ja-JP" sz="2800" dirty="0" smtClean="0">
                <a:sym typeface="Symbol" panose="05050102010706020507" pitchFamily="18" charset="2"/>
              </a:rPr>
              <a:t></a:t>
            </a:r>
            <a:r>
              <a:rPr lang="en-US" altLang="ja-JP" sz="2800" i="1" dirty="0" smtClean="0">
                <a:latin typeface="Times" panose="02020603050405020304" pitchFamily="18" charset="0"/>
                <a:cs typeface="Times" panose="02020603050405020304" pitchFamily="18" charset="0"/>
              </a:rPr>
              <a:t>V</a:t>
            </a:r>
            <a:r>
              <a:rPr lang="en-US" altLang="ja-JP" sz="2800" baseline="-20000" dirty="0" smtClean="0">
                <a:latin typeface="Times" panose="02020603050405020304" pitchFamily="18" charset="0"/>
                <a:cs typeface="Times" panose="02020603050405020304" pitchFamily="18" charset="0"/>
              </a:rPr>
              <a:t>T</a:t>
            </a:r>
            <a:endParaRPr lang="en-US" altLang="ja-JP" sz="2400" dirty="0" smtClean="0"/>
          </a:p>
        </p:txBody>
      </p:sp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1895453"/>
              </p:ext>
            </p:extLst>
          </p:nvPr>
        </p:nvGraphicFramePr>
        <p:xfrm>
          <a:off x="468000" y="3277071"/>
          <a:ext cx="6532039" cy="28522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56" name="Equation" r:id="rId3" imgW="3352680" imgH="1460160" progId="Equation.DSMT4">
                  <p:embed/>
                </p:oleObj>
              </mc:Choice>
              <mc:Fallback>
                <p:oleObj name="Equation" r:id="rId3" imgW="3352680" imgH="1460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8000" y="3277071"/>
                        <a:ext cx="6532039" cy="285222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直線コネクタ 8"/>
          <p:cNvCxnSpPr/>
          <p:nvPr/>
        </p:nvCxnSpPr>
        <p:spPr>
          <a:xfrm>
            <a:off x="7279449" y="2216972"/>
            <a:ext cx="5400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7282482" y="2198367"/>
            <a:ext cx="497252" cy="46166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r>
              <a:rPr lang="en-US" altLang="ja-JP" sz="2400" i="1" dirty="0" smtClean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V</a:t>
            </a:r>
            <a:r>
              <a:rPr lang="en-US" altLang="ja-JP" sz="2400" baseline="-20000" dirty="0" smtClean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T</a:t>
            </a:r>
            <a:endParaRPr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7272300" y="1219420"/>
            <a:ext cx="5196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i="1" dirty="0" smtClean="0">
                <a:latin typeface="Times" panose="02020603050405020304" pitchFamily="18" charset="0"/>
                <a:cs typeface="Times" panose="02020603050405020304" pitchFamily="18" charset="0"/>
              </a:rPr>
              <a:t>F</a:t>
            </a:r>
            <a:r>
              <a:rPr lang="en-US" altLang="ja-JP" sz="2400" i="1" baseline="-20000" dirty="0" smtClean="0">
                <a:latin typeface="Times" panose="02020603050405020304" pitchFamily="18" charset="0"/>
                <a:cs typeface="Times" panose="02020603050405020304" pitchFamily="18" charset="0"/>
              </a:rPr>
              <a:t>D</a:t>
            </a:r>
            <a:endParaRPr lang="ja-JP" altLang="en-US" sz="2400" dirty="0"/>
          </a:p>
        </p:txBody>
      </p:sp>
      <p:cxnSp>
        <p:nvCxnSpPr>
          <p:cNvPr id="13" name="直線コネクタ 12"/>
          <p:cNvCxnSpPr/>
          <p:nvPr/>
        </p:nvCxnSpPr>
        <p:spPr>
          <a:xfrm>
            <a:off x="7279449" y="1714475"/>
            <a:ext cx="540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>
            <a:off x="7279449" y="1133745"/>
            <a:ext cx="0" cy="1615845"/>
          </a:xfrm>
          <a:prstGeom prst="line">
            <a:avLst/>
          </a:prstGeom>
          <a:ln w="127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>
            <a:off x="7812360" y="1133745"/>
            <a:ext cx="0" cy="1615845"/>
          </a:xfrm>
          <a:prstGeom prst="line">
            <a:avLst/>
          </a:prstGeom>
          <a:ln w="127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角丸四角形 18"/>
          <p:cNvSpPr/>
          <p:nvPr/>
        </p:nvSpPr>
        <p:spPr>
          <a:xfrm>
            <a:off x="5303909" y="2136942"/>
            <a:ext cx="1262940" cy="40574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/>
                </a:solidFill>
              </a:rPr>
              <a:t>2-body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01445" y="1787913"/>
            <a:ext cx="4402167" cy="9130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3200"/>
              </a:lnSpc>
            </a:pPr>
            <a:r>
              <a:rPr kumimoji="1" lang="en-US" altLang="ja-JP" sz="2400" dirty="0" smtClean="0"/>
              <a:t>    (2-body)</a:t>
            </a:r>
            <a:r>
              <a:rPr kumimoji="1" lang="en-US" altLang="ja-JP" sz="2400" dirty="0" smtClean="0">
                <a:sym typeface="Symbol" panose="05050102010706020507" pitchFamily="18" charset="2"/>
              </a:rPr>
              <a:t>(2-body)</a:t>
            </a:r>
          </a:p>
          <a:p>
            <a:pPr>
              <a:lnSpc>
                <a:spcPts val="3200"/>
              </a:lnSpc>
            </a:pPr>
            <a:r>
              <a:rPr lang="en-US" altLang="ja-JP" sz="2400" dirty="0" smtClean="0">
                <a:sym typeface="Symbol" panose="05050102010706020507" pitchFamily="18" charset="2"/>
              </a:rPr>
              <a:t> = (2-body)+(3-body)+(4-body)</a:t>
            </a:r>
            <a:endParaRPr kumimoji="1" lang="ja-JP" altLang="en-US" sz="2400" dirty="0"/>
          </a:p>
        </p:txBody>
      </p:sp>
      <p:sp>
        <p:nvSpPr>
          <p:cNvPr id="8" name="角丸四角形 7"/>
          <p:cNvSpPr/>
          <p:nvPr/>
        </p:nvSpPr>
        <p:spPr>
          <a:xfrm>
            <a:off x="7246640" y="3323102"/>
            <a:ext cx="1350150" cy="405045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i="1" dirty="0" smtClean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k</a:t>
            </a:r>
            <a:r>
              <a:rPr kumimoji="1" lang="en-US" altLang="ja-JP" sz="2000" dirty="0" smtClean="0">
                <a:solidFill>
                  <a:schemeClr val="tx1"/>
                </a:solidFill>
              </a:rPr>
              <a:t>-integral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25" name="角丸四角形 24"/>
          <p:cNvSpPr/>
          <p:nvPr/>
        </p:nvSpPr>
        <p:spPr>
          <a:xfrm>
            <a:off x="7002270" y="4059070"/>
            <a:ext cx="1594520" cy="405045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 smtClean="0">
                <a:solidFill>
                  <a:schemeClr val="tx1"/>
                </a:solidFill>
                <a:latin typeface="+mj-lt"/>
                <a:cs typeface="Times" panose="02020603050405020304" pitchFamily="18" charset="0"/>
              </a:rPr>
              <a:t>spatial part</a:t>
            </a:r>
            <a:endParaRPr kumimoji="1" lang="ja-JP" altLang="en-US" sz="20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8" name="角丸四角形 27"/>
          <p:cNvSpPr/>
          <p:nvPr/>
        </p:nvSpPr>
        <p:spPr>
          <a:xfrm>
            <a:off x="7341853" y="4779150"/>
            <a:ext cx="1254937" cy="405045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 smtClean="0">
                <a:solidFill>
                  <a:schemeClr val="tx1"/>
                </a:solidFill>
                <a:latin typeface="+mj-lt"/>
                <a:cs typeface="Times" panose="02020603050405020304" pitchFamily="18" charset="0"/>
              </a:rPr>
              <a:t>(tensor)</a:t>
            </a:r>
            <a:r>
              <a:rPr lang="en-US" altLang="ja-JP" sz="2000" baseline="30000" dirty="0" smtClean="0">
                <a:solidFill>
                  <a:schemeClr val="tx1"/>
                </a:solidFill>
                <a:latin typeface="+mj-lt"/>
                <a:cs typeface="Times" panose="02020603050405020304" pitchFamily="18" charset="0"/>
              </a:rPr>
              <a:t>2</a:t>
            </a:r>
            <a:endParaRPr kumimoji="1" lang="ja-JP" altLang="en-US" sz="2000" baseline="300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1190310" y="6174305"/>
            <a:ext cx="2250250" cy="405045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 smtClean="0">
                <a:solidFill>
                  <a:schemeClr val="tx1"/>
                </a:solidFill>
                <a:latin typeface="+mj-lt"/>
                <a:cs typeface="Times" panose="02020603050405020304" pitchFamily="18" charset="0"/>
              </a:rPr>
              <a:t>spin-isospin part</a:t>
            </a:r>
            <a:endParaRPr kumimoji="1" lang="ja-JP" altLang="en-US" sz="2000" baseline="300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0" name="角丸四角形 29"/>
          <p:cNvSpPr/>
          <p:nvPr/>
        </p:nvSpPr>
        <p:spPr>
          <a:xfrm>
            <a:off x="4113165" y="6174305"/>
            <a:ext cx="2367659" cy="405045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 err="1" smtClean="0">
                <a:solidFill>
                  <a:schemeClr val="tx1"/>
                </a:solidFill>
                <a:latin typeface="+mj-lt"/>
                <a:cs typeface="Times" panose="02020603050405020304" pitchFamily="18" charset="0"/>
              </a:rPr>
              <a:t>antisymmetrization</a:t>
            </a:r>
            <a:endParaRPr kumimoji="1" lang="ja-JP" altLang="en-US" sz="2000" baseline="30000" dirty="0">
              <a:solidFill>
                <a:schemeClr val="tx1"/>
              </a:solidFill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テキスト ボックス 3"/>
              <p:cNvSpPr txBox="1"/>
              <p:nvPr/>
            </p:nvSpPr>
            <p:spPr>
              <a:xfrm>
                <a:off x="6822250" y="1986417"/>
                <a:ext cx="397480" cy="4238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kumimoji="1" lang="en-US" altLang="ja-JP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kumimoji="1" lang="en-US" altLang="ja-JP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acc>
                        </m:e>
                        <m:sub>
                          <m:r>
                            <a:rPr kumimoji="1" lang="en-US" altLang="ja-JP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kumimoji="1" lang="ja-JP" alt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" name="テキスト ボックス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2250" y="1986417"/>
                <a:ext cx="397480" cy="423899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テキスト ボックス 22"/>
              <p:cNvSpPr txBox="1"/>
              <p:nvPr/>
            </p:nvSpPr>
            <p:spPr>
              <a:xfrm>
                <a:off x="6823082" y="1444445"/>
                <a:ext cx="390363" cy="4238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acc>
                        </m:e>
                        <m:sub>
                          <m:r>
                            <a:rPr kumimoji="1" lang="en-US" altLang="ja-JP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kumimoji="1" lang="ja-JP" altLang="en-US" sz="2400" dirty="0">
                  <a:solidFill>
                    <a:srgbClr val="0033CC"/>
                  </a:solidFill>
                </a:endParaRPr>
              </a:p>
            </p:txBody>
          </p:sp>
        </mc:Choice>
        <mc:Fallback xmlns="">
          <p:sp>
            <p:nvSpPr>
              <p:cNvPr id="23" name="テキスト ボックス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3082" y="1444445"/>
                <a:ext cx="390363" cy="423899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テキスト ボックス 4"/>
          <p:cNvSpPr txBox="1"/>
          <p:nvPr/>
        </p:nvSpPr>
        <p:spPr>
          <a:xfrm>
            <a:off x="7861147" y="1429240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>
                <a:latin typeface="Times" panose="02020603050405020304" pitchFamily="18" charset="0"/>
                <a:cs typeface="Times" panose="02020603050405020304" pitchFamily="18" charset="0"/>
              </a:rPr>
              <a:t>a</a:t>
            </a:r>
            <a:r>
              <a:rPr kumimoji="1" lang="en-US" altLang="ja-JP" sz="2400" baseline="-25000" dirty="0" smtClean="0">
                <a:latin typeface="Times" panose="02020603050405020304" pitchFamily="18" charset="0"/>
                <a:cs typeface="Times" panose="02020603050405020304" pitchFamily="18" charset="0"/>
              </a:rPr>
              <a:t>1</a:t>
            </a:r>
            <a:endParaRPr kumimoji="1" lang="ja-JP" altLang="en-US" baseline="-25000" dirty="0"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7866269" y="1986139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a</a:t>
            </a:r>
            <a:r>
              <a:rPr kumimoji="1" lang="en-US" altLang="ja-JP" sz="2400" baseline="-25000" dirty="0" smtClean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2</a:t>
            </a:r>
            <a:endParaRPr kumimoji="1" lang="ja-JP" altLang="en-US" baseline="-25000" dirty="0">
              <a:solidFill>
                <a:srgbClr val="FF000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7520260" y="5544235"/>
            <a:ext cx="1462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i="1" dirty="0" err="1" smtClean="0">
                <a:latin typeface="Times" panose="02020603050405020304" pitchFamily="18" charset="0"/>
                <a:cs typeface="Times" panose="02020603050405020304" pitchFamily="18" charset="0"/>
              </a:rPr>
              <a:t>B</a:t>
            </a:r>
            <a:r>
              <a:rPr kumimoji="1" lang="en-US" altLang="ja-JP" sz="2400" i="1" baseline="-250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ij</a:t>
            </a:r>
            <a:r>
              <a:rPr kumimoji="1" lang="en-US" altLang="ja-JP" sz="2400" dirty="0" smtClean="0"/>
              <a:t>=</a:t>
            </a:r>
            <a:r>
              <a:rPr kumimoji="1" lang="en-US" altLang="ja-JP" sz="2400" dirty="0" smtClean="0">
                <a:sym typeface="Symbol" panose="05050102010706020507" pitchFamily="18" charset="2"/>
              </a:rPr>
              <a:t></a:t>
            </a:r>
            <a:r>
              <a:rPr kumimoji="1" lang="en-US" altLang="ja-JP" sz="2400" i="1" dirty="0" smtClean="0">
                <a:sym typeface="Symbol" panose="05050102010706020507" pitchFamily="18" charset="2"/>
              </a:rPr>
              <a:t></a:t>
            </a:r>
            <a:r>
              <a:rPr kumimoji="1" lang="en-US" altLang="ja-JP" sz="2400" i="1" baseline="-25000" dirty="0" err="1" smtClean="0">
                <a:latin typeface="Times" panose="02020603050405020304" pitchFamily="18" charset="0"/>
                <a:cs typeface="Times" panose="02020603050405020304" pitchFamily="18" charset="0"/>
                <a:sym typeface="Symbol" panose="05050102010706020507" pitchFamily="18" charset="2"/>
              </a:rPr>
              <a:t>i</a:t>
            </a:r>
            <a:r>
              <a:rPr kumimoji="1" lang="en-US" altLang="ja-JP" sz="2400" dirty="0" smtClean="0">
                <a:sym typeface="Symbol" panose="05050102010706020507" pitchFamily="18" charset="2"/>
              </a:rPr>
              <a:t></a:t>
            </a:r>
            <a:r>
              <a:rPr lang="en-US" altLang="ja-JP" sz="2400" i="1" dirty="0" smtClean="0">
                <a:sym typeface="Symbol" panose="05050102010706020507" pitchFamily="18" charset="2"/>
              </a:rPr>
              <a:t></a:t>
            </a:r>
            <a:r>
              <a:rPr lang="en-US" altLang="ja-JP" sz="2400" i="1" baseline="-25000" dirty="0" smtClean="0">
                <a:latin typeface="Times" panose="02020603050405020304" pitchFamily="18" charset="0"/>
                <a:sym typeface="Symbol" panose="05050102010706020507" pitchFamily="18" charset="2"/>
              </a:rPr>
              <a:t>j</a:t>
            </a:r>
            <a:r>
              <a:rPr kumimoji="1" lang="en-US" altLang="ja-JP" sz="2400" dirty="0" smtClean="0">
                <a:sym typeface="Symbol" panose="05050102010706020507" pitchFamily="18" charset="2"/>
              </a:rPr>
              <a:t></a:t>
            </a:r>
            <a:endParaRPr kumimoji="1" lang="ja-JP" altLang="en-US" sz="2400" dirty="0"/>
          </a:p>
        </p:txBody>
      </p:sp>
      <p:sp>
        <p:nvSpPr>
          <p:cNvPr id="27" name="角丸四角形 26"/>
          <p:cNvSpPr/>
          <p:nvPr/>
        </p:nvSpPr>
        <p:spPr>
          <a:xfrm>
            <a:off x="7703025" y="6084295"/>
            <a:ext cx="1138980" cy="405045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 smtClean="0">
                <a:solidFill>
                  <a:schemeClr val="tx1"/>
                </a:solidFill>
                <a:latin typeface="+mj-lt"/>
                <a:cs typeface="Times" panose="02020603050405020304" pitchFamily="18" charset="0"/>
              </a:rPr>
              <a:t>overlap</a:t>
            </a:r>
            <a:endParaRPr kumimoji="1" lang="ja-JP" altLang="en-US" sz="20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37892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タイトル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90550"/>
          </a:xfrm>
        </p:spPr>
        <p:txBody>
          <a:bodyPr/>
          <a:lstStyle/>
          <a:p>
            <a:r>
              <a:rPr lang="en-US" altLang="ja-JP" sz="3600" dirty="0" smtClean="0"/>
              <a:t>Matrix elements with Fourier trans.</a:t>
            </a:r>
            <a:endParaRPr lang="ja-JP" altLang="en-US" sz="3600" dirty="0" smtClean="0"/>
          </a:p>
        </p:txBody>
      </p:sp>
      <p:sp>
        <p:nvSpPr>
          <p:cNvPr id="2054" name="コンテンツ プレースホルダ 5"/>
          <p:cNvSpPr>
            <a:spLocks noGrp="1"/>
          </p:cNvSpPr>
          <p:nvPr>
            <p:ph idx="1"/>
          </p:nvPr>
        </p:nvSpPr>
        <p:spPr>
          <a:xfrm>
            <a:off x="521550" y="1223755"/>
            <a:ext cx="3409293" cy="565862"/>
          </a:xfrm>
        </p:spPr>
        <p:txBody>
          <a:bodyPr/>
          <a:lstStyle/>
          <a:p>
            <a:r>
              <a:rPr lang="en-US" altLang="ja-JP" sz="2800" dirty="0" smtClean="0"/>
              <a:t>Example : </a:t>
            </a:r>
            <a:r>
              <a:rPr lang="en-US" altLang="ja-JP" sz="2800" i="1" dirty="0" smtClean="0">
                <a:latin typeface="Times" panose="02020603050405020304" pitchFamily="18" charset="0"/>
                <a:cs typeface="Times" panose="02020603050405020304" pitchFamily="18" charset="0"/>
              </a:rPr>
              <a:t>F</a:t>
            </a:r>
            <a:r>
              <a:rPr lang="en-US" altLang="ja-JP" sz="2800" i="1" baseline="-20000" dirty="0" smtClean="0">
                <a:latin typeface="Times" panose="02020603050405020304" pitchFamily="18" charset="0"/>
                <a:cs typeface="Times" panose="02020603050405020304" pitchFamily="18" charset="0"/>
              </a:rPr>
              <a:t>D</a:t>
            </a:r>
            <a:r>
              <a:rPr lang="en-US" altLang="ja-JP" sz="2800" dirty="0" smtClean="0">
                <a:sym typeface="Symbol" panose="05050102010706020507" pitchFamily="18" charset="2"/>
              </a:rPr>
              <a:t></a:t>
            </a:r>
            <a:r>
              <a:rPr lang="en-US" altLang="ja-JP" sz="2800" i="1" dirty="0" smtClean="0">
                <a:latin typeface="Times" panose="02020603050405020304" pitchFamily="18" charset="0"/>
                <a:cs typeface="Times" panose="02020603050405020304" pitchFamily="18" charset="0"/>
              </a:rPr>
              <a:t>V</a:t>
            </a:r>
            <a:r>
              <a:rPr lang="en-US" altLang="ja-JP" sz="2800" baseline="-20000" dirty="0" smtClean="0">
                <a:latin typeface="Times" panose="02020603050405020304" pitchFamily="18" charset="0"/>
                <a:cs typeface="Times" panose="02020603050405020304" pitchFamily="18" charset="0"/>
              </a:rPr>
              <a:t>T</a:t>
            </a:r>
            <a:endParaRPr lang="en-US" altLang="ja-JP" sz="2400" dirty="0" smtClean="0"/>
          </a:p>
        </p:txBody>
      </p:sp>
      <p:sp>
        <p:nvSpPr>
          <p:cNvPr id="2055" name="スライド番号プレースホルダ 2"/>
          <p:cNvSpPr>
            <a:spLocks noGrp="1"/>
          </p:cNvSpPr>
          <p:nvPr>
            <p:ph type="sldNum" sz="quarter" idx="12"/>
          </p:nvPr>
        </p:nvSpPr>
        <p:spPr>
          <a:xfrm>
            <a:off x="6553200" y="6179544"/>
            <a:ext cx="2133600" cy="476250"/>
          </a:xfrm>
          <a:noFill/>
        </p:spPr>
        <p:txBody>
          <a:bodyPr/>
          <a:lstStyle/>
          <a:p>
            <a:fld id="{74FBBB4B-A5D3-488B-B138-D6DB03A8A74F}" type="slidenum">
              <a:rPr lang="en-US" altLang="ja-JP" smtClean="0"/>
              <a:pPr/>
              <a:t>21</a:t>
            </a:fld>
            <a:endParaRPr lang="en-US" altLang="ja-JP" smtClean="0"/>
          </a:p>
        </p:txBody>
      </p:sp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4878110"/>
              </p:ext>
            </p:extLst>
          </p:nvPr>
        </p:nvGraphicFramePr>
        <p:xfrm>
          <a:off x="468000" y="3275334"/>
          <a:ext cx="6734397" cy="28539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50" name="Equation" r:id="rId3" imgW="3454200" imgH="1460160" progId="Equation.DSMT4">
                  <p:embed/>
                </p:oleObj>
              </mc:Choice>
              <mc:Fallback>
                <p:oleObj name="Equation" r:id="rId3" imgW="3454200" imgH="1460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8000" y="3275334"/>
                        <a:ext cx="6734397" cy="285396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直線コネクタ 8"/>
          <p:cNvCxnSpPr/>
          <p:nvPr/>
        </p:nvCxnSpPr>
        <p:spPr>
          <a:xfrm>
            <a:off x="7560020" y="2209530"/>
            <a:ext cx="5400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7585138" y="1729140"/>
            <a:ext cx="497252" cy="46166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r>
              <a:rPr lang="en-US" altLang="ja-JP" sz="2400" i="1" dirty="0" smtClean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V</a:t>
            </a:r>
            <a:r>
              <a:rPr lang="en-US" altLang="ja-JP" sz="2400" baseline="-20000" dirty="0" smtClean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T</a:t>
            </a:r>
            <a:endParaRPr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7022636" y="1219420"/>
            <a:ext cx="5196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i="1" dirty="0" smtClean="0">
                <a:latin typeface="Times" panose="02020603050405020304" pitchFamily="18" charset="0"/>
                <a:cs typeface="Times" panose="02020603050405020304" pitchFamily="18" charset="0"/>
              </a:rPr>
              <a:t>F</a:t>
            </a:r>
            <a:r>
              <a:rPr lang="en-US" altLang="ja-JP" sz="2400" i="1" baseline="-20000" dirty="0" smtClean="0">
                <a:latin typeface="Times" panose="02020603050405020304" pitchFamily="18" charset="0"/>
                <a:cs typeface="Times" panose="02020603050405020304" pitchFamily="18" charset="0"/>
              </a:rPr>
              <a:t>D</a:t>
            </a:r>
            <a:endParaRPr lang="ja-JP" altLang="en-US" sz="2400" dirty="0"/>
          </a:p>
        </p:txBody>
      </p:sp>
      <p:cxnSp>
        <p:nvCxnSpPr>
          <p:cNvPr id="13" name="直線コネクタ 12"/>
          <p:cNvCxnSpPr/>
          <p:nvPr/>
        </p:nvCxnSpPr>
        <p:spPr>
          <a:xfrm>
            <a:off x="7023269" y="1714475"/>
            <a:ext cx="540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>
            <a:off x="7023269" y="1133745"/>
            <a:ext cx="0" cy="1615845"/>
          </a:xfrm>
          <a:prstGeom prst="line">
            <a:avLst/>
          </a:prstGeom>
          <a:ln w="127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>
            <a:off x="7560020" y="1133745"/>
            <a:ext cx="0" cy="1615845"/>
          </a:xfrm>
          <a:prstGeom prst="line">
            <a:avLst/>
          </a:prstGeom>
          <a:ln w="127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/>
          <p:cNvCxnSpPr/>
          <p:nvPr/>
        </p:nvCxnSpPr>
        <p:spPr>
          <a:xfrm>
            <a:off x="8100020" y="1133745"/>
            <a:ext cx="0" cy="1615845"/>
          </a:xfrm>
          <a:prstGeom prst="line">
            <a:avLst/>
          </a:prstGeom>
          <a:ln w="127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角丸四角形 18"/>
          <p:cNvSpPr/>
          <p:nvPr/>
        </p:nvSpPr>
        <p:spPr>
          <a:xfrm>
            <a:off x="5303909" y="2136942"/>
            <a:ext cx="1262940" cy="40574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>
                <a:solidFill>
                  <a:schemeClr val="tx1"/>
                </a:solidFill>
              </a:rPr>
              <a:t>3</a:t>
            </a:r>
            <a:r>
              <a:rPr lang="en-US" altLang="ja-JP" sz="2400" dirty="0" smtClean="0">
                <a:solidFill>
                  <a:schemeClr val="tx1"/>
                </a:solidFill>
              </a:rPr>
              <a:t>-body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01445" y="1787913"/>
            <a:ext cx="4336444" cy="9130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3200"/>
              </a:lnSpc>
            </a:pPr>
            <a:r>
              <a:rPr kumimoji="1" lang="en-US" altLang="ja-JP" sz="2400" dirty="0" smtClean="0"/>
              <a:t>    (2-body)</a:t>
            </a:r>
            <a:r>
              <a:rPr kumimoji="1" lang="en-US" altLang="ja-JP" sz="2400" dirty="0" smtClean="0">
                <a:sym typeface="Symbol" panose="05050102010706020507" pitchFamily="18" charset="2"/>
              </a:rPr>
              <a:t>(2-body)</a:t>
            </a:r>
          </a:p>
          <a:p>
            <a:pPr>
              <a:lnSpc>
                <a:spcPts val="3200"/>
              </a:lnSpc>
            </a:pPr>
            <a:r>
              <a:rPr lang="en-US" altLang="ja-JP" sz="2400" dirty="0" smtClean="0">
                <a:sym typeface="Symbol" panose="05050102010706020507" pitchFamily="18" charset="2"/>
              </a:rPr>
              <a:t> = (2-body)+(3-body)+(4-body)</a:t>
            </a:r>
            <a:endParaRPr kumimoji="1" lang="ja-JP" altLang="en-US" sz="2400" dirty="0"/>
          </a:p>
        </p:txBody>
      </p:sp>
      <p:sp>
        <p:nvSpPr>
          <p:cNvPr id="8" name="角丸四角形 7"/>
          <p:cNvSpPr/>
          <p:nvPr/>
        </p:nvSpPr>
        <p:spPr>
          <a:xfrm>
            <a:off x="7246640" y="3323102"/>
            <a:ext cx="1350150" cy="405045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i="1" dirty="0" smtClean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k</a:t>
            </a:r>
            <a:r>
              <a:rPr kumimoji="1" lang="en-US" altLang="ja-JP" sz="2000" dirty="0" smtClean="0">
                <a:solidFill>
                  <a:schemeClr val="tx1"/>
                </a:solidFill>
              </a:rPr>
              <a:t>-integral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25" name="角丸四角形 24"/>
          <p:cNvSpPr/>
          <p:nvPr/>
        </p:nvSpPr>
        <p:spPr>
          <a:xfrm>
            <a:off x="7002270" y="4059070"/>
            <a:ext cx="1594520" cy="405045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 smtClean="0">
                <a:solidFill>
                  <a:schemeClr val="tx1"/>
                </a:solidFill>
                <a:latin typeface="+mj-lt"/>
                <a:cs typeface="Times" panose="02020603050405020304" pitchFamily="18" charset="0"/>
              </a:rPr>
              <a:t>spatial part</a:t>
            </a:r>
            <a:endParaRPr kumimoji="1" lang="ja-JP" altLang="en-US" sz="20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8" name="角丸四角形 27"/>
          <p:cNvSpPr/>
          <p:nvPr/>
        </p:nvSpPr>
        <p:spPr>
          <a:xfrm>
            <a:off x="7341853" y="4779150"/>
            <a:ext cx="1254937" cy="405045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 smtClean="0">
                <a:solidFill>
                  <a:schemeClr val="tx1"/>
                </a:solidFill>
                <a:latin typeface="+mj-lt"/>
                <a:cs typeface="Times" panose="02020603050405020304" pitchFamily="18" charset="0"/>
              </a:rPr>
              <a:t>(tensor)</a:t>
            </a:r>
            <a:r>
              <a:rPr lang="en-US" altLang="ja-JP" sz="2000" baseline="30000" dirty="0" smtClean="0">
                <a:solidFill>
                  <a:schemeClr val="tx1"/>
                </a:solidFill>
                <a:latin typeface="+mj-lt"/>
                <a:cs typeface="Times" panose="02020603050405020304" pitchFamily="18" charset="0"/>
              </a:rPr>
              <a:t>2</a:t>
            </a:r>
            <a:endParaRPr kumimoji="1" lang="ja-JP" altLang="en-US" sz="2000" baseline="300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1167973" y="6174305"/>
            <a:ext cx="2250250" cy="405045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 smtClean="0">
                <a:solidFill>
                  <a:schemeClr val="tx1"/>
                </a:solidFill>
                <a:latin typeface="+mj-lt"/>
                <a:cs typeface="Times" panose="02020603050405020304" pitchFamily="18" charset="0"/>
              </a:rPr>
              <a:t>spin-isospin part</a:t>
            </a:r>
            <a:endParaRPr kumimoji="1" lang="ja-JP" altLang="en-US" sz="2000" baseline="300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0" name="角丸四角形 29"/>
          <p:cNvSpPr/>
          <p:nvPr/>
        </p:nvSpPr>
        <p:spPr>
          <a:xfrm>
            <a:off x="4813378" y="6174305"/>
            <a:ext cx="2367659" cy="405045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 err="1" smtClean="0">
                <a:solidFill>
                  <a:schemeClr val="tx1"/>
                </a:solidFill>
                <a:latin typeface="+mj-lt"/>
                <a:cs typeface="Times" panose="02020603050405020304" pitchFamily="18" charset="0"/>
              </a:rPr>
              <a:t>antisymmetrization</a:t>
            </a:r>
            <a:endParaRPr kumimoji="1" lang="ja-JP" altLang="en-US" sz="2000" baseline="30000" dirty="0">
              <a:solidFill>
                <a:schemeClr val="tx1"/>
              </a:solidFill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テキスト ボックス 3"/>
              <p:cNvSpPr txBox="1"/>
              <p:nvPr/>
            </p:nvSpPr>
            <p:spPr>
              <a:xfrm>
                <a:off x="8179965" y="1959972"/>
                <a:ext cx="397480" cy="4238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kumimoji="1" lang="en-US" altLang="ja-JP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kumimoji="1" lang="en-US" altLang="ja-JP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acc>
                        </m:e>
                        <m:sub>
                          <m:r>
                            <a:rPr kumimoji="1" lang="en-US" altLang="ja-JP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kumimoji="1" lang="ja-JP" alt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" name="テキスト ボックス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79965" y="1959972"/>
                <a:ext cx="397480" cy="423899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テキスト ボックス 22"/>
              <p:cNvSpPr txBox="1"/>
              <p:nvPr/>
            </p:nvSpPr>
            <p:spPr>
              <a:xfrm>
                <a:off x="6611907" y="1444445"/>
                <a:ext cx="390363" cy="4238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kumimoji="1"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acc>
                        </m:e>
                        <m:sub>
                          <m:r>
                            <a:rPr kumimoji="1" lang="en-US" altLang="ja-JP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kumimoji="1" lang="ja-JP" altLang="en-US" sz="2400" dirty="0">
                  <a:solidFill>
                    <a:srgbClr val="0033CC"/>
                  </a:solidFill>
                </a:endParaRPr>
              </a:p>
            </p:txBody>
          </p:sp>
        </mc:Choice>
        <mc:Fallback xmlns="">
          <p:sp>
            <p:nvSpPr>
              <p:cNvPr id="23" name="テキスト ボックス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1907" y="1444445"/>
                <a:ext cx="390363" cy="423899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テキスト ボックス 4"/>
          <p:cNvSpPr txBox="1"/>
          <p:nvPr/>
        </p:nvSpPr>
        <p:spPr>
          <a:xfrm>
            <a:off x="7092280" y="1617185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>
                <a:latin typeface="Times" panose="02020603050405020304" pitchFamily="18" charset="0"/>
                <a:cs typeface="Times" panose="02020603050405020304" pitchFamily="18" charset="0"/>
              </a:rPr>
              <a:t>a</a:t>
            </a:r>
            <a:r>
              <a:rPr kumimoji="1" lang="en-US" altLang="ja-JP" sz="2400" baseline="-25000" dirty="0" smtClean="0">
                <a:latin typeface="Times" panose="02020603050405020304" pitchFamily="18" charset="0"/>
                <a:cs typeface="Times" panose="02020603050405020304" pitchFamily="18" charset="0"/>
              </a:rPr>
              <a:t>1</a:t>
            </a:r>
            <a:endParaRPr kumimoji="1" lang="ja-JP" altLang="en-US" baseline="-25000" dirty="0"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7641244" y="2123855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a</a:t>
            </a:r>
            <a:r>
              <a:rPr kumimoji="1" lang="en-US" altLang="ja-JP" sz="2400" baseline="-25000" dirty="0" smtClean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2</a:t>
            </a:r>
            <a:endParaRPr kumimoji="1" lang="ja-JP" altLang="en-US" baseline="-25000" dirty="0">
              <a:solidFill>
                <a:srgbClr val="FF000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7520260" y="5544235"/>
            <a:ext cx="1462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i="1" dirty="0" err="1" smtClean="0">
                <a:latin typeface="Times" panose="02020603050405020304" pitchFamily="18" charset="0"/>
                <a:cs typeface="Times" panose="02020603050405020304" pitchFamily="18" charset="0"/>
              </a:rPr>
              <a:t>B</a:t>
            </a:r>
            <a:r>
              <a:rPr kumimoji="1" lang="en-US" altLang="ja-JP" sz="2400" i="1" baseline="-250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ij</a:t>
            </a:r>
            <a:r>
              <a:rPr kumimoji="1" lang="en-US" altLang="ja-JP" sz="2400" dirty="0" smtClean="0"/>
              <a:t>=</a:t>
            </a:r>
            <a:r>
              <a:rPr kumimoji="1" lang="en-US" altLang="ja-JP" sz="2400" dirty="0" smtClean="0">
                <a:sym typeface="Symbol" panose="05050102010706020507" pitchFamily="18" charset="2"/>
              </a:rPr>
              <a:t></a:t>
            </a:r>
            <a:r>
              <a:rPr kumimoji="1" lang="en-US" altLang="ja-JP" sz="2400" i="1" dirty="0" smtClean="0">
                <a:sym typeface="Symbol" panose="05050102010706020507" pitchFamily="18" charset="2"/>
              </a:rPr>
              <a:t></a:t>
            </a:r>
            <a:r>
              <a:rPr kumimoji="1" lang="en-US" altLang="ja-JP" sz="2400" i="1" baseline="-25000" dirty="0" err="1" smtClean="0">
                <a:latin typeface="Times" panose="02020603050405020304" pitchFamily="18" charset="0"/>
                <a:cs typeface="Times" panose="02020603050405020304" pitchFamily="18" charset="0"/>
                <a:sym typeface="Symbol" panose="05050102010706020507" pitchFamily="18" charset="2"/>
              </a:rPr>
              <a:t>i</a:t>
            </a:r>
            <a:r>
              <a:rPr kumimoji="1" lang="en-US" altLang="ja-JP" sz="2400" dirty="0" smtClean="0">
                <a:sym typeface="Symbol" panose="05050102010706020507" pitchFamily="18" charset="2"/>
              </a:rPr>
              <a:t></a:t>
            </a:r>
            <a:r>
              <a:rPr lang="en-US" altLang="ja-JP" sz="2400" i="1" dirty="0" smtClean="0">
                <a:sym typeface="Symbol" panose="05050102010706020507" pitchFamily="18" charset="2"/>
              </a:rPr>
              <a:t></a:t>
            </a:r>
            <a:r>
              <a:rPr lang="en-US" altLang="ja-JP" sz="2400" i="1" baseline="-25000" dirty="0" smtClean="0">
                <a:latin typeface="Times" panose="02020603050405020304" pitchFamily="18" charset="0"/>
                <a:sym typeface="Symbol" panose="05050102010706020507" pitchFamily="18" charset="2"/>
              </a:rPr>
              <a:t>j</a:t>
            </a:r>
            <a:r>
              <a:rPr kumimoji="1" lang="en-US" altLang="ja-JP" sz="2400" dirty="0" smtClean="0">
                <a:sym typeface="Symbol" panose="05050102010706020507" pitchFamily="18" charset="2"/>
              </a:rPr>
              <a:t></a:t>
            </a:r>
            <a:endParaRPr kumimoji="1" lang="ja-JP" altLang="en-US" sz="2400" dirty="0"/>
          </a:p>
        </p:txBody>
      </p:sp>
      <p:sp>
        <p:nvSpPr>
          <p:cNvPr id="27" name="角丸四角形 26"/>
          <p:cNvSpPr/>
          <p:nvPr/>
        </p:nvSpPr>
        <p:spPr>
          <a:xfrm>
            <a:off x="7703025" y="6084295"/>
            <a:ext cx="1138980" cy="405045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 smtClean="0">
                <a:solidFill>
                  <a:schemeClr val="tx1"/>
                </a:solidFill>
                <a:latin typeface="+mj-lt"/>
                <a:cs typeface="Times" panose="02020603050405020304" pitchFamily="18" charset="0"/>
              </a:rPr>
              <a:t>overlap</a:t>
            </a:r>
            <a:endParaRPr kumimoji="1" lang="ja-JP" altLang="en-US" sz="20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95092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タイトル 1"/>
          <p:cNvSpPr>
            <a:spLocks noGrp="1"/>
          </p:cNvSpPr>
          <p:nvPr>
            <p:ph type="title"/>
          </p:nvPr>
        </p:nvSpPr>
        <p:spPr>
          <a:xfrm>
            <a:off x="385763" y="188913"/>
            <a:ext cx="8229600" cy="633412"/>
          </a:xfrm>
        </p:spPr>
        <p:txBody>
          <a:bodyPr/>
          <a:lstStyle/>
          <a:p>
            <a:r>
              <a:rPr lang="en-US" altLang="ja-JP" sz="4000" dirty="0" smtClean="0"/>
              <a:t>TOSM vs. TOAMD</a:t>
            </a:r>
            <a:endParaRPr lang="ja-JP" altLang="en-US" sz="4000" dirty="0" smtClean="0"/>
          </a:p>
        </p:txBody>
      </p:sp>
      <p:sp>
        <p:nvSpPr>
          <p:cNvPr id="13315" name="スライド番号プレースホルダ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74D9618-FB3A-499A-865A-34EB1E13AA42}" type="slidenum">
              <a:rPr lang="en-US" altLang="ja-JP" smtClean="0"/>
              <a:pPr/>
              <a:t>22</a:t>
            </a:fld>
            <a:endParaRPr lang="en-US" altLang="ja-JP" smtClean="0"/>
          </a:p>
        </p:txBody>
      </p:sp>
      <p:graphicFrame>
        <p:nvGraphicFramePr>
          <p:cNvPr id="13449" name="Group 1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0157851"/>
              </p:ext>
            </p:extLst>
          </p:nvPr>
        </p:nvGraphicFramePr>
        <p:xfrm>
          <a:off x="341313" y="1089025"/>
          <a:ext cx="8461375" cy="4885056"/>
        </p:xfrm>
        <a:graphic>
          <a:graphicData uri="http://schemas.openxmlformats.org/drawingml/2006/table">
            <a:tbl>
              <a:tblPr/>
              <a:tblGrid>
                <a:gridCol w="2565502"/>
                <a:gridCol w="2970330"/>
                <a:gridCol w="2925543"/>
              </a:tblGrid>
              <a:tr h="519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TOSM</a:t>
                      </a:r>
                      <a:endParaRPr kumimoji="1" lang="ja-JP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TOAMD</a:t>
                      </a:r>
                      <a:endParaRPr kumimoji="1" lang="ja-JP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133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Correlation</a:t>
                      </a:r>
                      <a:endParaRPr kumimoji="1" lang="ja-JP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1p1h, 2p2h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(single particle)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Relative motion in </a:t>
                      </a:r>
                      <a:r>
                        <a:rPr kumimoji="1" lang="en-US" altLang="ja-JP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ＭＳ Ｐゴシック" pitchFamily="50" charset="-128"/>
                          <a:cs typeface="Times" panose="02020603050405020304" pitchFamily="18" charset="0"/>
                        </a:rPr>
                        <a:t>F</a:t>
                      </a:r>
                      <a:r>
                        <a:rPr kumimoji="1" lang="en-US" altLang="ja-JP" sz="3200" b="0" i="1" u="none" strike="noStrike" cap="none" normalizeH="0" baseline="-16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ＭＳ Ｐゴシック" pitchFamily="50" charset="-128"/>
                          <a:cs typeface="Times" panose="02020603050405020304" pitchFamily="18" charset="0"/>
                        </a:rPr>
                        <a:t>D, </a:t>
                      </a:r>
                      <a:r>
                        <a:rPr kumimoji="1" lang="en-US" altLang="ja-JP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ＭＳ Ｐゴシック" pitchFamily="50" charset="-128"/>
                          <a:cs typeface="Times" panose="02020603050405020304" pitchFamily="18" charset="0"/>
                        </a:rPr>
                        <a:t>F</a:t>
                      </a:r>
                      <a:r>
                        <a:rPr kumimoji="1" lang="en-US" altLang="ja-JP" sz="3200" b="0" i="1" u="none" strike="noStrike" cap="none" normalizeH="0" baseline="-16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ＭＳ Ｐゴシック" pitchFamily="50" charset="-128"/>
                          <a:cs typeface="Times" panose="02020603050405020304" pitchFamily="18" charset="0"/>
                        </a:rPr>
                        <a:t>S</a:t>
                      </a:r>
                      <a:endParaRPr kumimoji="1" lang="en-US" altLang="ja-JP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</a:tr>
              <a:tr h="739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CM excitation</a:t>
                      </a:r>
                      <a:endParaRPr kumimoji="1" lang="ja-JP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Lawson method</a:t>
                      </a:r>
                      <a:endParaRPr kumimoji="1" lang="ja-JP" alt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Nothing with single </a:t>
                      </a:r>
                      <a:r>
                        <a:rPr kumimoji="1" lang="en-US" altLang="ja-JP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anose="05050102010706020507" pitchFamily="18" charset="2"/>
                          <a:ea typeface="ＭＳ Ｐゴシック" pitchFamily="50" charset="-128"/>
                        </a:rPr>
                        <a:t>n</a:t>
                      </a:r>
                      <a:endParaRPr kumimoji="1" lang="ja-JP" altLang="en-US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ymbol" panose="05050102010706020507" pitchFamily="18" charset="2"/>
                        <a:ea typeface="ＭＳ Ｐゴシック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</a:tr>
              <a:tr h="1084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Hole states</a:t>
                      </a:r>
                      <a:endParaRPr kumimoji="1" lang="ja-JP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harmonic </a:t>
                      </a:r>
                      <a:r>
                        <a:rPr kumimoji="1" lang="en-US" altLang="ja-JP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oscillator basis</a:t>
                      </a:r>
                      <a:endParaRPr kumimoji="1" lang="ja-JP" alt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Can optimize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in each basis</a:t>
                      </a:r>
                      <a:endParaRPr kumimoji="1" lang="ja-JP" alt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</a:tr>
              <a:tr h="1203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Short-range repulsion</a:t>
                      </a:r>
                      <a:endParaRPr kumimoji="1" lang="ja-JP" altLang="en-US" sz="2800" b="1" i="1" u="none" strike="noStrike" cap="none" normalizeH="0" baseline="-2500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central-UCOM</a:t>
                      </a:r>
                      <a:endParaRPr kumimoji="1" lang="ja-JP" alt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Correlation function, </a:t>
                      </a:r>
                      <a:r>
                        <a:rPr kumimoji="1" lang="en-US" altLang="ja-JP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ＭＳ Ｐゴシック" pitchFamily="50" charset="-128"/>
                          <a:cs typeface="Times" panose="02020603050405020304" pitchFamily="18" charset="0"/>
                        </a:rPr>
                        <a:t>F</a:t>
                      </a:r>
                      <a:r>
                        <a:rPr kumimoji="1" lang="en-US" altLang="ja-JP" sz="3200" b="0" i="1" u="none" strike="noStrike" cap="none" normalizeH="0" baseline="-16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ＭＳ Ｐゴシック" pitchFamily="50" charset="-128"/>
                          <a:cs typeface="Times" panose="02020603050405020304" pitchFamily="18" charset="0"/>
                        </a:rPr>
                        <a:t>S</a:t>
                      </a:r>
                      <a:endParaRPr kumimoji="1" lang="ja-JP" altLang="en-US" sz="4800" b="0" i="1" u="none" strike="noStrike" cap="none" normalizeH="0" baseline="-1600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" panose="02020603050405020304" pitchFamily="18" charset="0"/>
                        <a:ea typeface="ＭＳ Ｐゴシック" pitchFamily="50" charset="-128"/>
                        <a:cs typeface="Times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3824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46250" y="51424"/>
            <a:ext cx="8229600" cy="890288"/>
          </a:xfrm>
        </p:spPr>
        <p:txBody>
          <a:bodyPr/>
          <a:lstStyle/>
          <a:p>
            <a:r>
              <a:rPr kumimoji="1" lang="en-US" altLang="ja-JP" sz="3600" dirty="0" smtClean="0"/>
              <a:t>Results</a:t>
            </a:r>
            <a:endParaRPr kumimoji="1" lang="ja-JP" alt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コンテンツ プレースホルダー 3"/>
              <p:cNvSpPr>
                <a:spLocks noGrp="1"/>
              </p:cNvSpPr>
              <p:nvPr>
                <p:ph idx="1"/>
              </p:nvPr>
            </p:nvSpPr>
            <p:spPr>
              <a:xfrm>
                <a:off x="611560" y="1077422"/>
                <a:ext cx="7822920" cy="2136720"/>
              </a:xfrm>
            </p:spPr>
            <p:txBody>
              <a:bodyPr/>
              <a:lstStyle/>
              <a:p>
                <a:r>
                  <a:rPr kumimoji="1" lang="en-US" altLang="ja-JP" sz="2800" baseline="30000" dirty="0" smtClean="0"/>
                  <a:t>3</a:t>
                </a:r>
                <a:r>
                  <a:rPr kumimoji="1" lang="en-US" altLang="ja-JP" sz="2800" dirty="0" smtClean="0"/>
                  <a:t>H, </a:t>
                </a:r>
                <a:r>
                  <a:rPr kumimoji="1" lang="en-US" altLang="ja-JP" sz="2800" baseline="30000" dirty="0" smtClean="0"/>
                  <a:t>4</a:t>
                </a:r>
                <a:r>
                  <a:rPr kumimoji="1" lang="en-US" altLang="ja-JP" sz="2800" dirty="0" smtClean="0"/>
                  <a:t>He, </a:t>
                </a:r>
                <a:r>
                  <a:rPr kumimoji="1" lang="en-US" altLang="ja-JP" sz="2800" baseline="30000" dirty="0" smtClean="0"/>
                  <a:t>8</a:t>
                </a:r>
                <a:r>
                  <a:rPr kumimoji="1" lang="en-US" altLang="ja-JP" sz="2800" dirty="0" smtClean="0"/>
                  <a:t>Be (preliminary)</a:t>
                </a:r>
              </a:p>
              <a:p>
                <a:r>
                  <a:rPr lang="en-US" altLang="ja-JP" sz="2800" dirty="0"/>
                  <a:t>AV8’ (</a:t>
                </a:r>
                <a:r>
                  <a:rPr lang="en-US" altLang="ja-JP" sz="2800" dirty="0" err="1"/>
                  <a:t>central+LS+tensor</a:t>
                </a:r>
                <a:r>
                  <a:rPr lang="en-US" altLang="ja-JP" sz="2800" dirty="0"/>
                  <a:t>) </a:t>
                </a:r>
                <a:endParaRPr lang="en-US" altLang="ja-JP" sz="2800" dirty="0" smtClean="0"/>
              </a:p>
              <a:p>
                <a:r>
                  <a:rPr lang="en-US" altLang="ja-JP" sz="2800" dirty="0" smtClean="0"/>
                  <a:t>|</a:t>
                </a:r>
                <a:r>
                  <a:rPr lang="en-US" altLang="ja-JP" sz="2800" dirty="0" smtClean="0">
                    <a:latin typeface="Symbol" panose="05050102010706020507" pitchFamily="18" charset="2"/>
                  </a:rPr>
                  <a:t>F</a:t>
                </a:r>
                <a:r>
                  <a:rPr lang="en-US" altLang="ja-JP" sz="2800" baseline="-20000" dirty="0" smtClean="0">
                    <a:latin typeface="Times" pitchFamily="18" charset="0"/>
                  </a:rPr>
                  <a:t>TOAMD</a:t>
                </a:r>
                <a:r>
                  <a:rPr lang="en-US" altLang="ja-JP" sz="2800" dirty="0" smtClean="0">
                    <a:sym typeface="Symbol" panose="05050102010706020507" pitchFamily="18" charset="2"/>
                  </a:rPr>
                  <a:t>=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28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altLang="ja-JP" sz="28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𝐶</m:t>
                        </m:r>
                      </m:e>
                      <m:sub>
                        <m:r>
                          <a:rPr lang="en-US" altLang="ja-JP" sz="28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altLang="ja-JP" sz="2800" dirty="0"/>
                  <a:t> |</a:t>
                </a:r>
                <a:r>
                  <a:rPr lang="en-US" altLang="ja-JP" sz="2800" dirty="0">
                    <a:latin typeface="Symbol" panose="05050102010706020507" pitchFamily="18" charset="2"/>
                  </a:rPr>
                  <a:t>F</a:t>
                </a:r>
                <a:r>
                  <a:rPr lang="en-US" altLang="ja-JP" sz="2800" baseline="-20000" dirty="0">
                    <a:latin typeface="Times" pitchFamily="18" charset="0"/>
                  </a:rPr>
                  <a:t>AMD</a:t>
                </a:r>
                <a:r>
                  <a:rPr lang="en-US" altLang="ja-JP" sz="2800" dirty="0" smtClean="0">
                    <a:sym typeface="Symbol" panose="05050102010706020507" pitchFamily="18" charset="2"/>
                  </a:rPr>
                  <a:t>+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28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altLang="ja-JP" sz="28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𝐹</m:t>
                        </m:r>
                      </m:e>
                      <m:sub>
                        <m:r>
                          <a:rPr lang="en-US" altLang="ja-JP" sz="28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𝐷</m:t>
                        </m:r>
                      </m:sub>
                    </m:sSub>
                  </m:oMath>
                </a14:m>
                <a:r>
                  <a:rPr lang="en-US" altLang="ja-JP" sz="2800" dirty="0"/>
                  <a:t> |</a:t>
                </a:r>
                <a:r>
                  <a:rPr lang="en-US" altLang="ja-JP" sz="2800" dirty="0">
                    <a:latin typeface="Symbol" panose="05050102010706020507" pitchFamily="18" charset="2"/>
                  </a:rPr>
                  <a:t>F</a:t>
                </a:r>
                <a:r>
                  <a:rPr lang="en-US" altLang="ja-JP" sz="2800" baseline="-20000" dirty="0">
                    <a:latin typeface="Times" pitchFamily="18" charset="0"/>
                  </a:rPr>
                  <a:t>AMD</a:t>
                </a:r>
                <a:r>
                  <a:rPr lang="en-US" altLang="ja-JP" sz="2800" dirty="0" smtClean="0">
                    <a:sym typeface="Symbol" panose="05050102010706020507" pitchFamily="18" charset="2"/>
                  </a:rPr>
                  <a:t>+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28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altLang="ja-JP" sz="28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𝐹</m:t>
                        </m:r>
                      </m:e>
                      <m:sub>
                        <m:r>
                          <a:rPr lang="en-US" altLang="ja-JP" sz="28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𝑆</m:t>
                        </m:r>
                      </m:sub>
                    </m:sSub>
                  </m:oMath>
                </a14:m>
                <a:r>
                  <a:rPr lang="en-US" altLang="ja-JP" sz="2800" dirty="0"/>
                  <a:t> |</a:t>
                </a:r>
                <a:r>
                  <a:rPr lang="en-US" altLang="ja-JP" sz="2800" dirty="0">
                    <a:latin typeface="Symbol" panose="05050102010706020507" pitchFamily="18" charset="2"/>
                  </a:rPr>
                  <a:t>F</a:t>
                </a:r>
                <a:r>
                  <a:rPr lang="en-US" altLang="ja-JP" sz="2800" baseline="-20000" dirty="0">
                    <a:latin typeface="Times" pitchFamily="18" charset="0"/>
                  </a:rPr>
                  <a:t>AMD</a:t>
                </a:r>
                <a:r>
                  <a:rPr lang="en-US" altLang="ja-JP" sz="2800" dirty="0">
                    <a:sym typeface="Symbol" panose="05050102010706020507" pitchFamily="18" charset="2"/>
                  </a:rPr>
                  <a:t></a:t>
                </a:r>
                <a:endParaRPr lang="en-US" altLang="ja-JP" sz="2800" dirty="0" smtClean="0"/>
              </a:p>
              <a:p>
                <a:r>
                  <a:rPr lang="en-US" altLang="ja-JP" sz="2800" dirty="0" smtClean="0"/>
                  <a:t>Up to 3-body term of the products of </a:t>
                </a:r>
                <a:r>
                  <a:rPr lang="en-US" altLang="ja-JP" sz="2800" i="1" dirty="0" smtClean="0">
                    <a:latin typeface="Times" panose="02020603050405020304" pitchFamily="18" charset="0"/>
                    <a:cs typeface="Times" panose="02020603050405020304" pitchFamily="18" charset="0"/>
                  </a:rPr>
                  <a:t>H, F</a:t>
                </a:r>
                <a:r>
                  <a:rPr lang="en-US" altLang="ja-JP" sz="2800" i="1" baseline="-20000" dirty="0" smtClean="0">
                    <a:latin typeface="Times" panose="02020603050405020304" pitchFamily="18" charset="0"/>
                    <a:cs typeface="Times" panose="02020603050405020304" pitchFamily="18" charset="0"/>
                  </a:rPr>
                  <a:t>D</a:t>
                </a:r>
                <a:r>
                  <a:rPr lang="en-US" altLang="ja-JP" sz="2800" dirty="0"/>
                  <a:t>, </a:t>
                </a:r>
                <a:r>
                  <a:rPr lang="en-US" altLang="ja-JP" sz="2800" i="1" dirty="0" smtClean="0">
                    <a:latin typeface="Times" panose="02020603050405020304" pitchFamily="18" charset="0"/>
                    <a:cs typeface="Times" panose="02020603050405020304" pitchFamily="18" charset="0"/>
                  </a:rPr>
                  <a:t>F</a:t>
                </a:r>
                <a:r>
                  <a:rPr lang="en-US" altLang="ja-JP" sz="2800" i="1" baseline="-20000" dirty="0" smtClean="0">
                    <a:latin typeface="Times" panose="02020603050405020304" pitchFamily="18" charset="0"/>
                    <a:cs typeface="Times" panose="02020603050405020304" pitchFamily="18" charset="0"/>
                  </a:rPr>
                  <a:t>S</a:t>
                </a:r>
              </a:p>
            </p:txBody>
          </p:sp>
        </mc:Choice>
        <mc:Fallback xmlns="">
          <p:sp>
            <p:nvSpPr>
              <p:cNvPr id="4" name="コンテンツ プレースホルダー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11560" y="1077422"/>
                <a:ext cx="7822920" cy="2136720"/>
              </a:xfrm>
              <a:blipFill rotWithShape="0">
                <a:blip r:embed="rId2"/>
                <a:stretch>
                  <a:fillRect l="-1402" t="-3143" b="-428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角丸四角形 26"/>
          <p:cNvSpPr/>
          <p:nvPr/>
        </p:nvSpPr>
        <p:spPr>
          <a:xfrm>
            <a:off x="3581890" y="3644088"/>
            <a:ext cx="1230009" cy="40574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/>
                </a:solidFill>
              </a:rPr>
              <a:t>3-body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52" name="角丸四角形 51"/>
          <p:cNvSpPr/>
          <p:nvPr/>
        </p:nvSpPr>
        <p:spPr>
          <a:xfrm>
            <a:off x="1196625" y="3643376"/>
            <a:ext cx="1189475" cy="40574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/>
                </a:solidFill>
              </a:rPr>
              <a:t>2-body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grpSp>
        <p:nvGrpSpPr>
          <p:cNvPr id="6" name="グループ化 5"/>
          <p:cNvGrpSpPr/>
          <p:nvPr/>
        </p:nvGrpSpPr>
        <p:grpSpPr>
          <a:xfrm>
            <a:off x="1643696" y="4323560"/>
            <a:ext cx="1038094" cy="1800200"/>
            <a:chOff x="1197340" y="4604937"/>
            <a:chExt cx="1038094" cy="1800200"/>
          </a:xfrm>
        </p:grpSpPr>
        <p:cxnSp>
          <p:nvCxnSpPr>
            <p:cNvPr id="46" name="直線コネクタ 45"/>
            <p:cNvCxnSpPr/>
            <p:nvPr/>
          </p:nvCxnSpPr>
          <p:spPr>
            <a:xfrm>
              <a:off x="1683371" y="5505037"/>
              <a:ext cx="552063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正方形/長方形 46"/>
            <p:cNvSpPr/>
            <p:nvPr/>
          </p:nvSpPr>
          <p:spPr>
            <a:xfrm>
              <a:off x="1197340" y="5255501"/>
              <a:ext cx="49725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ja-JP" sz="2400" i="1" dirty="0" smtClean="0">
                  <a:solidFill>
                    <a:srgbClr val="FF0000"/>
                  </a:solidFill>
                  <a:latin typeface="Times" panose="02020603050405020304" pitchFamily="18" charset="0"/>
                  <a:cs typeface="Times" panose="02020603050405020304" pitchFamily="18" charset="0"/>
                </a:rPr>
                <a:t>V</a:t>
              </a:r>
              <a:r>
                <a:rPr lang="en-US" altLang="ja-JP" sz="2400" baseline="-20000" dirty="0" smtClean="0">
                  <a:solidFill>
                    <a:srgbClr val="FF0000"/>
                  </a:solidFill>
                  <a:latin typeface="Times" panose="02020603050405020304" pitchFamily="18" charset="0"/>
                  <a:cs typeface="Times" panose="02020603050405020304" pitchFamily="18" charset="0"/>
                </a:rPr>
                <a:t>T</a:t>
              </a:r>
              <a:endParaRPr lang="ja-JP" altLang="en-US" sz="2400" dirty="0">
                <a:solidFill>
                  <a:srgbClr val="FF0000"/>
                </a:solidFill>
              </a:endParaRPr>
            </a:p>
          </p:txBody>
        </p:sp>
        <p:sp>
          <p:nvSpPr>
            <p:cNvPr id="48" name="正方形/長方形 47"/>
            <p:cNvSpPr/>
            <p:nvPr/>
          </p:nvSpPr>
          <p:spPr>
            <a:xfrm>
              <a:off x="1715740" y="4694947"/>
              <a:ext cx="51969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2400" i="1" dirty="0" smtClean="0">
                  <a:latin typeface="Times" panose="02020603050405020304" pitchFamily="18" charset="0"/>
                  <a:cs typeface="Times" panose="02020603050405020304" pitchFamily="18" charset="0"/>
                </a:rPr>
                <a:t>F</a:t>
              </a:r>
              <a:r>
                <a:rPr lang="en-US" altLang="ja-JP" sz="2400" i="1" baseline="-20000" dirty="0" smtClean="0">
                  <a:latin typeface="Times" panose="02020603050405020304" pitchFamily="18" charset="0"/>
                  <a:cs typeface="Times" panose="02020603050405020304" pitchFamily="18" charset="0"/>
                </a:rPr>
                <a:t>D</a:t>
              </a:r>
              <a:endParaRPr lang="ja-JP" altLang="en-US" sz="2400" dirty="0"/>
            </a:p>
          </p:txBody>
        </p:sp>
        <p:cxnSp>
          <p:nvCxnSpPr>
            <p:cNvPr id="49" name="直線コネクタ 48"/>
            <p:cNvCxnSpPr/>
            <p:nvPr/>
          </p:nvCxnSpPr>
          <p:spPr>
            <a:xfrm>
              <a:off x="1683371" y="5808457"/>
              <a:ext cx="552063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/>
            <p:cNvCxnSpPr/>
            <p:nvPr/>
          </p:nvCxnSpPr>
          <p:spPr>
            <a:xfrm>
              <a:off x="1683371" y="5176182"/>
              <a:ext cx="552063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正方形/長方形 50"/>
            <p:cNvSpPr/>
            <p:nvPr/>
          </p:nvSpPr>
          <p:spPr>
            <a:xfrm>
              <a:off x="1703737" y="5808457"/>
              <a:ext cx="51969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2400" i="1" dirty="0" smtClean="0">
                  <a:latin typeface="Times" panose="02020603050405020304" pitchFamily="18" charset="0"/>
                  <a:cs typeface="Times" panose="02020603050405020304" pitchFamily="18" charset="0"/>
                </a:rPr>
                <a:t>F</a:t>
              </a:r>
              <a:r>
                <a:rPr lang="en-US" altLang="ja-JP" sz="2400" i="1" baseline="-20000" dirty="0" smtClean="0">
                  <a:latin typeface="Times" panose="02020603050405020304" pitchFamily="18" charset="0"/>
                  <a:cs typeface="Times" panose="02020603050405020304" pitchFamily="18" charset="0"/>
                </a:rPr>
                <a:t>D</a:t>
              </a:r>
              <a:endParaRPr lang="ja-JP" altLang="en-US" sz="2400" dirty="0"/>
            </a:p>
          </p:txBody>
        </p:sp>
        <p:cxnSp>
          <p:nvCxnSpPr>
            <p:cNvPr id="53" name="直線コネクタ 52"/>
            <p:cNvCxnSpPr/>
            <p:nvPr/>
          </p:nvCxnSpPr>
          <p:spPr>
            <a:xfrm>
              <a:off x="1683371" y="4604937"/>
              <a:ext cx="0" cy="1800200"/>
            </a:xfrm>
            <a:prstGeom prst="line">
              <a:avLst/>
            </a:prstGeom>
            <a:ln w="12700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/>
            <p:cNvCxnSpPr/>
            <p:nvPr/>
          </p:nvCxnSpPr>
          <p:spPr>
            <a:xfrm>
              <a:off x="2231740" y="4604937"/>
              <a:ext cx="0" cy="1800200"/>
            </a:xfrm>
            <a:prstGeom prst="line">
              <a:avLst/>
            </a:prstGeom>
            <a:ln w="12700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グループ化 4"/>
          <p:cNvGrpSpPr/>
          <p:nvPr/>
        </p:nvGrpSpPr>
        <p:grpSpPr>
          <a:xfrm>
            <a:off x="7340379" y="4272748"/>
            <a:ext cx="1098989" cy="1805740"/>
            <a:chOff x="5498236" y="4593590"/>
            <a:chExt cx="1098989" cy="1805740"/>
          </a:xfrm>
        </p:grpSpPr>
        <p:sp>
          <p:nvSpPr>
            <p:cNvPr id="57" name="正方形/長方形 56"/>
            <p:cNvSpPr/>
            <p:nvPr/>
          </p:nvSpPr>
          <p:spPr>
            <a:xfrm>
              <a:off x="5530605" y="4689140"/>
              <a:ext cx="51969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2400" i="1" dirty="0" smtClean="0">
                  <a:latin typeface="Times" panose="02020603050405020304" pitchFamily="18" charset="0"/>
                  <a:cs typeface="Times" panose="02020603050405020304" pitchFamily="18" charset="0"/>
                </a:rPr>
                <a:t>F</a:t>
              </a:r>
              <a:r>
                <a:rPr lang="en-US" altLang="ja-JP" sz="2400" i="1" baseline="-20000" dirty="0" smtClean="0">
                  <a:latin typeface="Times" panose="02020603050405020304" pitchFamily="18" charset="0"/>
                  <a:cs typeface="Times" panose="02020603050405020304" pitchFamily="18" charset="0"/>
                </a:rPr>
                <a:t>D</a:t>
              </a:r>
              <a:endParaRPr lang="ja-JP" altLang="en-US" sz="2400" dirty="0"/>
            </a:p>
          </p:txBody>
        </p:sp>
        <p:cxnSp>
          <p:nvCxnSpPr>
            <p:cNvPr id="64" name="直線コネクタ 63"/>
            <p:cNvCxnSpPr/>
            <p:nvPr/>
          </p:nvCxnSpPr>
          <p:spPr>
            <a:xfrm>
              <a:off x="5498236" y="5170375"/>
              <a:ext cx="552063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正方形/長方形 66"/>
            <p:cNvSpPr/>
            <p:nvPr/>
          </p:nvSpPr>
          <p:spPr>
            <a:xfrm>
              <a:off x="5539150" y="5781688"/>
              <a:ext cx="51969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2400" i="1" dirty="0" smtClean="0">
                  <a:latin typeface="Times" panose="02020603050405020304" pitchFamily="18" charset="0"/>
                  <a:cs typeface="Times" panose="02020603050405020304" pitchFamily="18" charset="0"/>
                </a:rPr>
                <a:t>F</a:t>
              </a:r>
              <a:r>
                <a:rPr lang="en-US" altLang="ja-JP" sz="2400" i="1" baseline="-20000" dirty="0" smtClean="0">
                  <a:latin typeface="Times" panose="02020603050405020304" pitchFamily="18" charset="0"/>
                  <a:cs typeface="Times" panose="02020603050405020304" pitchFamily="18" charset="0"/>
                </a:rPr>
                <a:t>D</a:t>
              </a:r>
              <a:endParaRPr lang="ja-JP" altLang="en-US" sz="2400" dirty="0"/>
            </a:p>
          </p:txBody>
        </p:sp>
        <p:cxnSp>
          <p:nvCxnSpPr>
            <p:cNvPr id="68" name="直線コネクタ 67"/>
            <p:cNvCxnSpPr/>
            <p:nvPr/>
          </p:nvCxnSpPr>
          <p:spPr>
            <a:xfrm>
              <a:off x="5498236" y="4599130"/>
              <a:ext cx="0" cy="1800200"/>
            </a:xfrm>
            <a:prstGeom prst="line">
              <a:avLst/>
            </a:prstGeom>
            <a:ln w="12700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/>
            <p:cNvCxnSpPr/>
            <p:nvPr/>
          </p:nvCxnSpPr>
          <p:spPr>
            <a:xfrm>
              <a:off x="6050299" y="4599130"/>
              <a:ext cx="0" cy="1800200"/>
            </a:xfrm>
            <a:prstGeom prst="line">
              <a:avLst/>
            </a:prstGeom>
            <a:ln w="12700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/>
            <p:cNvCxnSpPr/>
            <p:nvPr/>
          </p:nvCxnSpPr>
          <p:spPr>
            <a:xfrm>
              <a:off x="6597225" y="4593590"/>
              <a:ext cx="0" cy="1800200"/>
            </a:xfrm>
            <a:prstGeom prst="line">
              <a:avLst/>
            </a:prstGeom>
            <a:ln w="12700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/>
            <p:cNvCxnSpPr/>
            <p:nvPr/>
          </p:nvCxnSpPr>
          <p:spPr>
            <a:xfrm>
              <a:off x="5505102" y="5808725"/>
              <a:ext cx="552063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正方形/長方形 71"/>
            <p:cNvSpPr/>
            <p:nvPr/>
          </p:nvSpPr>
          <p:spPr>
            <a:xfrm>
              <a:off x="6095085" y="5029820"/>
              <a:ext cx="49725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ja-JP" sz="2400" i="1" dirty="0" smtClean="0">
                  <a:solidFill>
                    <a:srgbClr val="FF0000"/>
                  </a:solidFill>
                  <a:latin typeface="Times" panose="02020603050405020304" pitchFamily="18" charset="0"/>
                  <a:cs typeface="Times" panose="02020603050405020304" pitchFamily="18" charset="0"/>
                </a:rPr>
                <a:t>V</a:t>
              </a:r>
              <a:r>
                <a:rPr lang="en-US" altLang="ja-JP" sz="2400" baseline="-20000" dirty="0" smtClean="0">
                  <a:solidFill>
                    <a:srgbClr val="FF0000"/>
                  </a:solidFill>
                  <a:latin typeface="Times" panose="02020603050405020304" pitchFamily="18" charset="0"/>
                  <a:cs typeface="Times" panose="02020603050405020304" pitchFamily="18" charset="0"/>
                </a:rPr>
                <a:t>T</a:t>
              </a:r>
              <a:endParaRPr lang="ja-JP" altLang="en-US" sz="2400" dirty="0">
                <a:solidFill>
                  <a:srgbClr val="FF0000"/>
                </a:solidFill>
              </a:endParaRPr>
            </a:p>
          </p:txBody>
        </p:sp>
        <p:cxnSp>
          <p:nvCxnSpPr>
            <p:cNvPr id="74" name="直線コネクタ 73"/>
            <p:cNvCxnSpPr/>
            <p:nvPr/>
          </p:nvCxnSpPr>
          <p:spPr>
            <a:xfrm>
              <a:off x="6057165" y="5491485"/>
              <a:ext cx="540060" cy="7745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テキスト ボックス 6"/>
          <p:cNvSpPr txBox="1"/>
          <p:nvPr/>
        </p:nvSpPr>
        <p:spPr>
          <a:xfrm>
            <a:off x="7227295" y="3571114"/>
            <a:ext cx="12955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others...</a:t>
            </a:r>
            <a:endParaRPr kumimoji="1" lang="ja-JP" altLang="en-US" sz="2400" dirty="0"/>
          </a:p>
        </p:txBody>
      </p:sp>
      <p:grpSp>
        <p:nvGrpSpPr>
          <p:cNvPr id="37" name="グループ化 36"/>
          <p:cNvGrpSpPr/>
          <p:nvPr/>
        </p:nvGrpSpPr>
        <p:grpSpPr>
          <a:xfrm>
            <a:off x="5514043" y="4299778"/>
            <a:ext cx="1100668" cy="1805740"/>
            <a:chOff x="3536885" y="4596557"/>
            <a:chExt cx="1100668" cy="1805740"/>
          </a:xfrm>
        </p:grpSpPr>
        <p:sp>
          <p:nvSpPr>
            <p:cNvPr id="38" name="正方形/長方形 37"/>
            <p:cNvSpPr/>
            <p:nvPr/>
          </p:nvSpPr>
          <p:spPr>
            <a:xfrm>
              <a:off x="3569254" y="4692107"/>
              <a:ext cx="51969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2400" i="1" dirty="0" smtClean="0">
                  <a:latin typeface="Times" panose="02020603050405020304" pitchFamily="18" charset="0"/>
                  <a:cs typeface="Times" panose="02020603050405020304" pitchFamily="18" charset="0"/>
                </a:rPr>
                <a:t>F</a:t>
              </a:r>
              <a:r>
                <a:rPr lang="en-US" altLang="ja-JP" sz="2400" i="1" baseline="-20000" dirty="0" smtClean="0">
                  <a:latin typeface="Times" panose="02020603050405020304" pitchFamily="18" charset="0"/>
                  <a:cs typeface="Times" panose="02020603050405020304" pitchFamily="18" charset="0"/>
                </a:rPr>
                <a:t>D</a:t>
              </a:r>
              <a:endParaRPr lang="ja-JP" altLang="en-US" sz="2400" dirty="0"/>
            </a:p>
          </p:txBody>
        </p:sp>
        <p:cxnSp>
          <p:nvCxnSpPr>
            <p:cNvPr id="39" name="直線コネクタ 38"/>
            <p:cNvCxnSpPr/>
            <p:nvPr/>
          </p:nvCxnSpPr>
          <p:spPr>
            <a:xfrm>
              <a:off x="3536885" y="5173342"/>
              <a:ext cx="552063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正方形/長方形 39"/>
            <p:cNvSpPr/>
            <p:nvPr/>
          </p:nvSpPr>
          <p:spPr>
            <a:xfrm>
              <a:off x="4117859" y="5784655"/>
              <a:ext cx="51969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2400" i="1" dirty="0" smtClean="0">
                  <a:latin typeface="Times" panose="02020603050405020304" pitchFamily="18" charset="0"/>
                  <a:cs typeface="Times" panose="02020603050405020304" pitchFamily="18" charset="0"/>
                </a:rPr>
                <a:t>F</a:t>
              </a:r>
              <a:r>
                <a:rPr lang="en-US" altLang="ja-JP" sz="2400" i="1" baseline="-20000" dirty="0" smtClean="0">
                  <a:latin typeface="Times" panose="02020603050405020304" pitchFamily="18" charset="0"/>
                  <a:cs typeface="Times" panose="02020603050405020304" pitchFamily="18" charset="0"/>
                </a:rPr>
                <a:t>D</a:t>
              </a:r>
              <a:endParaRPr lang="ja-JP" altLang="en-US" sz="2400" dirty="0"/>
            </a:p>
          </p:txBody>
        </p:sp>
        <p:cxnSp>
          <p:nvCxnSpPr>
            <p:cNvPr id="41" name="直線コネクタ 40"/>
            <p:cNvCxnSpPr/>
            <p:nvPr/>
          </p:nvCxnSpPr>
          <p:spPr>
            <a:xfrm>
              <a:off x="3536885" y="4602097"/>
              <a:ext cx="0" cy="1800200"/>
            </a:xfrm>
            <a:prstGeom prst="line">
              <a:avLst/>
            </a:prstGeom>
            <a:ln w="12700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線コネクタ 41"/>
            <p:cNvCxnSpPr/>
            <p:nvPr/>
          </p:nvCxnSpPr>
          <p:spPr>
            <a:xfrm>
              <a:off x="4088948" y="4602097"/>
              <a:ext cx="0" cy="1800200"/>
            </a:xfrm>
            <a:prstGeom prst="line">
              <a:avLst/>
            </a:prstGeom>
            <a:ln w="12700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線コネクタ 43"/>
            <p:cNvCxnSpPr/>
            <p:nvPr/>
          </p:nvCxnSpPr>
          <p:spPr>
            <a:xfrm>
              <a:off x="4083811" y="5811692"/>
              <a:ext cx="552063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正方形/長方形 44"/>
            <p:cNvSpPr/>
            <p:nvPr/>
          </p:nvSpPr>
          <p:spPr>
            <a:xfrm>
              <a:off x="4133734" y="5032787"/>
              <a:ext cx="49725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ja-JP" sz="2400" i="1" dirty="0" smtClean="0">
                  <a:solidFill>
                    <a:srgbClr val="FF0000"/>
                  </a:solidFill>
                  <a:latin typeface="Times" panose="02020603050405020304" pitchFamily="18" charset="0"/>
                  <a:cs typeface="Times" panose="02020603050405020304" pitchFamily="18" charset="0"/>
                </a:rPr>
                <a:t>V</a:t>
              </a:r>
              <a:r>
                <a:rPr lang="en-US" altLang="ja-JP" sz="2400" baseline="-20000" dirty="0" smtClean="0">
                  <a:solidFill>
                    <a:srgbClr val="FF0000"/>
                  </a:solidFill>
                  <a:latin typeface="Times" panose="02020603050405020304" pitchFamily="18" charset="0"/>
                  <a:cs typeface="Times" panose="02020603050405020304" pitchFamily="18" charset="0"/>
                </a:rPr>
                <a:t>T</a:t>
              </a:r>
              <a:endParaRPr lang="ja-JP" altLang="en-US" sz="2400" dirty="0">
                <a:solidFill>
                  <a:srgbClr val="FF0000"/>
                </a:solidFill>
              </a:endParaRPr>
            </a:p>
          </p:txBody>
        </p:sp>
        <p:sp>
          <p:nvSpPr>
            <p:cNvPr id="73" name="正方形/長方形 72"/>
            <p:cNvSpPr/>
            <p:nvPr/>
          </p:nvSpPr>
          <p:spPr>
            <a:xfrm>
              <a:off x="4056579" y="5424411"/>
              <a:ext cx="68611" cy="1493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75" name="直線コネクタ 74"/>
            <p:cNvCxnSpPr/>
            <p:nvPr/>
          </p:nvCxnSpPr>
          <p:spPr>
            <a:xfrm>
              <a:off x="3536885" y="5502197"/>
              <a:ext cx="1098989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コネクタ 42"/>
            <p:cNvCxnSpPr/>
            <p:nvPr/>
          </p:nvCxnSpPr>
          <p:spPr>
            <a:xfrm>
              <a:off x="4635874" y="4596557"/>
              <a:ext cx="0" cy="1800200"/>
            </a:xfrm>
            <a:prstGeom prst="line">
              <a:avLst/>
            </a:prstGeom>
            <a:ln w="12700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グループ化 8"/>
          <p:cNvGrpSpPr/>
          <p:nvPr/>
        </p:nvGrpSpPr>
        <p:grpSpPr>
          <a:xfrm>
            <a:off x="3649969" y="4323560"/>
            <a:ext cx="1098989" cy="1805740"/>
            <a:chOff x="3401870" y="4604937"/>
            <a:chExt cx="1098989" cy="1805740"/>
          </a:xfrm>
        </p:grpSpPr>
        <p:sp>
          <p:nvSpPr>
            <p:cNvPr id="56" name="正方形/長方形 55"/>
            <p:cNvSpPr/>
            <p:nvPr/>
          </p:nvSpPr>
          <p:spPr>
            <a:xfrm>
              <a:off x="3434239" y="4700487"/>
              <a:ext cx="47481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2400" i="1" dirty="0" smtClean="0">
                  <a:latin typeface="Times" panose="02020603050405020304" pitchFamily="18" charset="0"/>
                  <a:cs typeface="Times" panose="02020603050405020304" pitchFamily="18" charset="0"/>
                </a:rPr>
                <a:t>F</a:t>
              </a:r>
              <a:r>
                <a:rPr lang="en-US" altLang="ja-JP" sz="2400" i="1" baseline="-20000" dirty="0" smtClean="0">
                  <a:latin typeface="Times" panose="02020603050405020304" pitchFamily="18" charset="0"/>
                  <a:cs typeface="Times" panose="02020603050405020304" pitchFamily="18" charset="0"/>
                </a:rPr>
                <a:t>S</a:t>
              </a:r>
              <a:endParaRPr lang="ja-JP" altLang="en-US" sz="2400" dirty="0"/>
            </a:p>
          </p:txBody>
        </p:sp>
        <p:cxnSp>
          <p:nvCxnSpPr>
            <p:cNvPr id="58" name="直線コネクタ 57"/>
            <p:cNvCxnSpPr/>
            <p:nvPr/>
          </p:nvCxnSpPr>
          <p:spPr>
            <a:xfrm>
              <a:off x="3401870" y="5181722"/>
              <a:ext cx="552063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正方形/長方形 58"/>
            <p:cNvSpPr/>
            <p:nvPr/>
          </p:nvSpPr>
          <p:spPr>
            <a:xfrm>
              <a:off x="3982844" y="5793035"/>
              <a:ext cx="47481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2400" i="1" dirty="0" smtClean="0">
                  <a:latin typeface="Times" panose="02020603050405020304" pitchFamily="18" charset="0"/>
                  <a:cs typeface="Times" panose="02020603050405020304" pitchFamily="18" charset="0"/>
                </a:rPr>
                <a:t>F</a:t>
              </a:r>
              <a:r>
                <a:rPr lang="en-US" altLang="ja-JP" sz="2400" i="1" baseline="-20000" dirty="0" smtClean="0">
                  <a:latin typeface="Times" panose="02020603050405020304" pitchFamily="18" charset="0"/>
                  <a:cs typeface="Times" panose="02020603050405020304" pitchFamily="18" charset="0"/>
                </a:rPr>
                <a:t>S</a:t>
              </a:r>
              <a:endParaRPr lang="ja-JP" altLang="en-US" sz="2400" dirty="0"/>
            </a:p>
          </p:txBody>
        </p:sp>
        <p:cxnSp>
          <p:nvCxnSpPr>
            <p:cNvPr id="60" name="直線コネクタ 59"/>
            <p:cNvCxnSpPr/>
            <p:nvPr/>
          </p:nvCxnSpPr>
          <p:spPr>
            <a:xfrm>
              <a:off x="3401870" y="4610477"/>
              <a:ext cx="0" cy="1800200"/>
            </a:xfrm>
            <a:prstGeom prst="line">
              <a:avLst/>
            </a:prstGeom>
            <a:ln w="12700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/>
            <p:cNvCxnSpPr/>
            <p:nvPr/>
          </p:nvCxnSpPr>
          <p:spPr>
            <a:xfrm>
              <a:off x="3953933" y="4610477"/>
              <a:ext cx="0" cy="1800200"/>
            </a:xfrm>
            <a:prstGeom prst="line">
              <a:avLst/>
            </a:prstGeom>
            <a:ln w="12700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コネクタ 61"/>
            <p:cNvCxnSpPr/>
            <p:nvPr/>
          </p:nvCxnSpPr>
          <p:spPr>
            <a:xfrm>
              <a:off x="4500859" y="4604937"/>
              <a:ext cx="0" cy="1800200"/>
            </a:xfrm>
            <a:prstGeom prst="line">
              <a:avLst/>
            </a:prstGeom>
            <a:ln w="12700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/>
            <p:cNvCxnSpPr/>
            <p:nvPr/>
          </p:nvCxnSpPr>
          <p:spPr>
            <a:xfrm>
              <a:off x="3948796" y="5820072"/>
              <a:ext cx="552063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円/楕円 7"/>
            <p:cNvSpPr/>
            <p:nvPr/>
          </p:nvSpPr>
          <p:spPr>
            <a:xfrm>
              <a:off x="3883993" y="5409010"/>
              <a:ext cx="149321" cy="14932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6" name="正方形/長方形 75"/>
            <p:cNvSpPr/>
            <p:nvPr/>
          </p:nvSpPr>
          <p:spPr>
            <a:xfrm>
              <a:off x="4008866" y="5217585"/>
              <a:ext cx="35618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2400" i="1" dirty="0" smtClean="0">
                  <a:solidFill>
                    <a:srgbClr val="FF0000"/>
                  </a:solidFill>
                  <a:latin typeface="Times" panose="02020603050405020304" pitchFamily="18" charset="0"/>
                  <a:cs typeface="Times" panose="02020603050405020304" pitchFamily="18" charset="0"/>
                </a:rPr>
                <a:t>T</a:t>
              </a:r>
              <a:endParaRPr lang="ja-JP" altLang="en-US" sz="24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82" name="グループ化 81"/>
          <p:cNvGrpSpPr/>
          <p:nvPr/>
        </p:nvGrpSpPr>
        <p:grpSpPr>
          <a:xfrm>
            <a:off x="792505" y="4323293"/>
            <a:ext cx="629145" cy="1800200"/>
            <a:chOff x="3331654" y="4610477"/>
            <a:chExt cx="629145" cy="1800200"/>
          </a:xfrm>
        </p:grpSpPr>
        <p:sp>
          <p:nvSpPr>
            <p:cNvPr id="83" name="正方形/長方形 82"/>
            <p:cNvSpPr/>
            <p:nvPr/>
          </p:nvSpPr>
          <p:spPr>
            <a:xfrm>
              <a:off x="3434239" y="4700487"/>
              <a:ext cx="47481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2400" i="1" dirty="0" smtClean="0">
                  <a:latin typeface="Times" panose="02020603050405020304" pitchFamily="18" charset="0"/>
                  <a:cs typeface="Times" panose="02020603050405020304" pitchFamily="18" charset="0"/>
                </a:rPr>
                <a:t>F</a:t>
              </a:r>
              <a:r>
                <a:rPr lang="en-US" altLang="ja-JP" sz="2400" i="1" baseline="-20000" dirty="0" smtClean="0">
                  <a:latin typeface="Times" panose="02020603050405020304" pitchFamily="18" charset="0"/>
                  <a:cs typeface="Times" panose="02020603050405020304" pitchFamily="18" charset="0"/>
                </a:rPr>
                <a:t>S</a:t>
              </a:r>
              <a:endParaRPr lang="ja-JP" altLang="en-US" sz="2400" dirty="0"/>
            </a:p>
          </p:txBody>
        </p:sp>
        <p:cxnSp>
          <p:nvCxnSpPr>
            <p:cNvPr id="84" name="直線コネクタ 83"/>
            <p:cNvCxnSpPr/>
            <p:nvPr/>
          </p:nvCxnSpPr>
          <p:spPr>
            <a:xfrm>
              <a:off x="3401870" y="5181722"/>
              <a:ext cx="552063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正方形/長方形 84"/>
            <p:cNvSpPr/>
            <p:nvPr/>
          </p:nvSpPr>
          <p:spPr>
            <a:xfrm>
              <a:off x="3465744" y="5793035"/>
              <a:ext cx="47481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2400" i="1" dirty="0" smtClean="0">
                  <a:latin typeface="Times" panose="02020603050405020304" pitchFamily="18" charset="0"/>
                  <a:cs typeface="Times" panose="02020603050405020304" pitchFamily="18" charset="0"/>
                </a:rPr>
                <a:t>F</a:t>
              </a:r>
              <a:r>
                <a:rPr lang="en-US" altLang="ja-JP" sz="2400" i="1" baseline="-20000" dirty="0" smtClean="0">
                  <a:latin typeface="Times" panose="02020603050405020304" pitchFamily="18" charset="0"/>
                  <a:cs typeface="Times" panose="02020603050405020304" pitchFamily="18" charset="0"/>
                </a:rPr>
                <a:t>S</a:t>
              </a:r>
              <a:endParaRPr lang="ja-JP" altLang="en-US" sz="2400" dirty="0"/>
            </a:p>
          </p:txBody>
        </p:sp>
        <p:cxnSp>
          <p:nvCxnSpPr>
            <p:cNvPr id="86" name="直線コネクタ 85"/>
            <p:cNvCxnSpPr/>
            <p:nvPr/>
          </p:nvCxnSpPr>
          <p:spPr>
            <a:xfrm>
              <a:off x="3401870" y="4610477"/>
              <a:ext cx="0" cy="1800200"/>
            </a:xfrm>
            <a:prstGeom prst="line">
              <a:avLst/>
            </a:prstGeom>
            <a:ln w="12700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直線コネクタ 86"/>
            <p:cNvCxnSpPr/>
            <p:nvPr/>
          </p:nvCxnSpPr>
          <p:spPr>
            <a:xfrm>
              <a:off x="3960799" y="4610477"/>
              <a:ext cx="0" cy="1800200"/>
            </a:xfrm>
            <a:prstGeom prst="line">
              <a:avLst/>
            </a:prstGeom>
            <a:ln w="12700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直線コネクタ 88"/>
            <p:cNvCxnSpPr/>
            <p:nvPr/>
          </p:nvCxnSpPr>
          <p:spPr>
            <a:xfrm>
              <a:off x="3408736" y="5820072"/>
              <a:ext cx="552063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円/楕円 89"/>
            <p:cNvSpPr/>
            <p:nvPr/>
          </p:nvSpPr>
          <p:spPr>
            <a:xfrm>
              <a:off x="3331654" y="5409010"/>
              <a:ext cx="149321" cy="14932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1" name="正方形/長方形 90"/>
            <p:cNvSpPr/>
            <p:nvPr/>
          </p:nvSpPr>
          <p:spPr>
            <a:xfrm>
              <a:off x="3448249" y="5235007"/>
              <a:ext cx="35618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2400" i="1" dirty="0" smtClean="0">
                  <a:solidFill>
                    <a:srgbClr val="FF0000"/>
                  </a:solidFill>
                  <a:latin typeface="Times" panose="02020603050405020304" pitchFamily="18" charset="0"/>
                  <a:cs typeface="Times" panose="02020603050405020304" pitchFamily="18" charset="0"/>
                </a:rPr>
                <a:t>T</a:t>
              </a:r>
              <a:endParaRPr lang="ja-JP" altLang="en-US" sz="2400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71176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コンテンツ プレースホルダー 8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24" y="909200"/>
            <a:ext cx="6318806" cy="4320000"/>
          </a:xfrm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6993" y="108971"/>
            <a:ext cx="8229600" cy="718939"/>
          </a:xfrm>
        </p:spPr>
        <p:txBody>
          <a:bodyPr/>
          <a:lstStyle/>
          <a:p>
            <a:r>
              <a:rPr kumimoji="1" lang="en-US" altLang="ja-JP" sz="3600" baseline="30000" dirty="0" smtClean="0"/>
              <a:t>3</a:t>
            </a:r>
            <a:r>
              <a:rPr kumimoji="1" lang="en-US" altLang="ja-JP" sz="3600" dirty="0" smtClean="0"/>
              <a:t>H energy surface</a:t>
            </a:r>
            <a:endParaRPr kumimoji="1" lang="ja-JP" altLang="en-US" sz="36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999992-E8FB-4E1B-88F5-E719DD5B5B0D}" type="slidenum">
              <a:rPr lang="en-US" altLang="ja-JP" smtClean="0"/>
              <a:pPr>
                <a:defRPr/>
              </a:pPr>
              <a:t>24</a:t>
            </a:fld>
            <a:endParaRPr lang="en-US" altLang="ja-JP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テキスト ボックス 7"/>
              <p:cNvSpPr txBox="1"/>
              <p:nvPr/>
            </p:nvSpPr>
            <p:spPr>
              <a:xfrm>
                <a:off x="6956921" y="1459400"/>
                <a:ext cx="2025568" cy="121155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kumimoji="1" lang="pt-BR" altLang="ja-JP" sz="28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kumimoji="1" lang="pt-BR" altLang="ja-JP" sz="280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kumimoji="1" lang="pt-BR" altLang="ja-JP" sz="280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kumimoji="1" lang="en-US" altLang="ja-JP" sz="2800" b="0" i="1" baseline="-20000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sup>
                        <m:e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kumimoji="1" lang="en-US" altLang="ja-JP" sz="2800" b="0" i="1" baseline="-20000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nary>
                      <m:sSup>
                        <m:sSupPr>
                          <m:ctrlPr>
                            <a:rPr kumimoji="1" lang="en-US" altLang="ja-JP" sz="280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ja-JP" sz="2800" i="1" dirty="0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kumimoji="1" lang="en-US" altLang="ja-JP" sz="2800" b="0" i="1" dirty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kumimoji="1" lang="en-US" altLang="ja-JP" sz="28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ja-JP" sz="2800" b="0" i="1" dirty="0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kumimoji="1" lang="en-US" altLang="ja-JP" sz="2800" b="0" i="1" dirty="0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sSup>
                            <m:sSupPr>
                              <m:ctrlPr>
                                <a:rPr kumimoji="1" lang="en-US" altLang="ja-JP" sz="28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kumimoji="1" lang="en-US" altLang="ja-JP" sz="2800" b="0" i="1" dirty="0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kumimoji="1" lang="en-US" altLang="ja-JP" sz="2800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sup>
                      </m:sSup>
                    </m:oMath>
                  </m:oMathPara>
                </a14:m>
                <a:endParaRPr kumimoji="1" lang="ja-JP" altLang="en-US" sz="2400" dirty="0"/>
              </a:p>
            </p:txBody>
          </p:sp>
        </mc:Choice>
        <mc:Fallback xmlns="">
          <p:sp>
            <p:nvSpPr>
              <p:cNvPr id="8" name="テキスト ボックス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6921" y="1459400"/>
                <a:ext cx="2025568" cy="121155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コンテンツ プレースホルダー 5"/>
          <p:cNvSpPr>
            <a:spLocks noGrp="1"/>
          </p:cNvSpPr>
          <p:nvPr>
            <p:ph sz="half" idx="2"/>
          </p:nvPr>
        </p:nvSpPr>
        <p:spPr>
          <a:xfrm>
            <a:off x="1120822" y="5613735"/>
            <a:ext cx="6961568" cy="992995"/>
          </a:xfrm>
          <a:solidFill>
            <a:schemeClr val="accent1"/>
          </a:solidFill>
        </p:spPr>
        <p:txBody>
          <a:bodyPr/>
          <a:lstStyle/>
          <a:p>
            <a:pPr marL="252000" indent="-252000"/>
            <a:r>
              <a:rPr kumimoji="1" lang="en-US" altLang="ja-JP" sz="2400" dirty="0" smtClean="0"/>
              <a:t>Good convergence for Gaussian numbers </a:t>
            </a:r>
            <a:r>
              <a:rPr kumimoji="1" lang="en-US" altLang="ja-JP" sz="2400" i="1" dirty="0" smtClean="0">
                <a:latin typeface="Times" panose="02020603050405020304" pitchFamily="18" charset="0"/>
                <a:cs typeface="Times" panose="02020603050405020304" pitchFamily="18" charset="0"/>
              </a:rPr>
              <a:t>N</a:t>
            </a:r>
            <a:r>
              <a:rPr kumimoji="1" lang="en-US" altLang="ja-JP" sz="2400" baseline="-20000" dirty="0" smtClean="0">
                <a:latin typeface="Times" panose="02020603050405020304" pitchFamily="18" charset="0"/>
                <a:cs typeface="Times" panose="02020603050405020304" pitchFamily="18" charset="0"/>
              </a:rPr>
              <a:t>G</a:t>
            </a:r>
            <a:r>
              <a:rPr kumimoji="1" lang="en-US" altLang="ja-JP" sz="2400" dirty="0" smtClean="0"/>
              <a:t>.</a:t>
            </a:r>
          </a:p>
          <a:p>
            <a:pPr marL="252000" indent="-252000"/>
            <a:r>
              <a:rPr lang="en-US" altLang="ja-JP" sz="2400" dirty="0" smtClean="0"/>
              <a:t>Obtain the saturation property with good radius.</a:t>
            </a:r>
            <a:endParaRPr kumimoji="1" lang="ja-JP" altLang="en-US" sz="2400" dirty="0"/>
          </a:p>
        </p:txBody>
      </p:sp>
      <p:sp>
        <p:nvSpPr>
          <p:cNvPr id="7" name="正方形/長方形 6"/>
          <p:cNvSpPr/>
          <p:nvPr/>
        </p:nvSpPr>
        <p:spPr>
          <a:xfrm>
            <a:off x="6012160" y="869725"/>
            <a:ext cx="3049553" cy="461665"/>
          </a:xfrm>
          <a:prstGeom prst="rect">
            <a:avLst/>
          </a:prstGeom>
          <a:solidFill>
            <a:schemeClr val="bg1">
              <a:lumMod val="95000"/>
              <a:alpha val="90000"/>
            </a:schemeClr>
          </a:solidFill>
        </p:spPr>
        <p:txBody>
          <a:bodyPr wrap="none">
            <a:spAutoFit/>
          </a:bodyPr>
          <a:lstStyle/>
          <a:p>
            <a:pPr marL="72000"/>
            <a:r>
              <a:rPr lang="en-US" altLang="ja-JP" sz="2400" dirty="0"/>
              <a:t>Gaussian expansion</a:t>
            </a:r>
            <a:endParaRPr lang="ja-JP" altLang="en-US" sz="2400" dirty="0"/>
          </a:p>
        </p:txBody>
      </p:sp>
      <p:sp>
        <p:nvSpPr>
          <p:cNvPr id="3" name="角丸四角形 2"/>
          <p:cNvSpPr/>
          <p:nvPr/>
        </p:nvSpPr>
        <p:spPr>
          <a:xfrm>
            <a:off x="5551689" y="4824155"/>
            <a:ext cx="1470080" cy="450050"/>
          </a:xfrm>
          <a:prstGeom prst="roundRect">
            <a:avLst/>
          </a:prstGeom>
          <a:solidFill>
            <a:srgbClr val="FF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>
                <a:solidFill>
                  <a:srgbClr val="000000"/>
                </a:solidFill>
                <a:latin typeface="Arial" charset="0"/>
                <a:ea typeface="ＭＳ Ｐゴシック" pitchFamily="50" charset="-128"/>
              </a:rPr>
              <a:t>compact</a:t>
            </a:r>
            <a:endParaRPr kumimoji="1" lang="ja-JP" altLang="en-US" dirty="0"/>
          </a:p>
        </p:txBody>
      </p:sp>
      <p:sp>
        <p:nvSpPr>
          <p:cNvPr id="12" name="角丸四角形 11"/>
          <p:cNvSpPr/>
          <p:nvPr/>
        </p:nvSpPr>
        <p:spPr>
          <a:xfrm>
            <a:off x="881590" y="4824155"/>
            <a:ext cx="990110" cy="450050"/>
          </a:xfrm>
          <a:prstGeom prst="roundRect">
            <a:avLst/>
          </a:prstGeom>
          <a:solidFill>
            <a:srgbClr val="FF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rgbClr val="000000"/>
                </a:solidFill>
                <a:latin typeface="Arial" charset="0"/>
                <a:ea typeface="ＭＳ Ｐゴシック" pitchFamily="50" charset="-128"/>
              </a:rPr>
              <a:t>wide</a:t>
            </a:r>
            <a:endParaRPr kumimoji="1" lang="ja-JP" altLang="en-US" sz="2000" dirty="0"/>
          </a:p>
        </p:txBody>
      </p:sp>
      <p:cxnSp>
        <p:nvCxnSpPr>
          <p:cNvPr id="14" name="直線矢印コネクタ 13"/>
          <p:cNvCxnSpPr/>
          <p:nvPr/>
        </p:nvCxnSpPr>
        <p:spPr>
          <a:xfrm>
            <a:off x="2366755" y="2519966"/>
            <a:ext cx="0" cy="593999"/>
          </a:xfrm>
          <a:prstGeom prst="straightConnector1">
            <a:avLst/>
          </a:prstGeom>
          <a:ln w="63500">
            <a:solidFill>
              <a:schemeClr val="tx1">
                <a:lumMod val="50000"/>
                <a:lumOff val="50000"/>
              </a:schemeClr>
            </a:solidFill>
            <a:tailEnd type="stealth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円/楕円 14"/>
          <p:cNvSpPr/>
          <p:nvPr/>
        </p:nvSpPr>
        <p:spPr>
          <a:xfrm>
            <a:off x="3401870" y="3474005"/>
            <a:ext cx="135015" cy="13501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675085" y="3744035"/>
            <a:ext cx="180690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Radius</a:t>
            </a:r>
            <a:r>
              <a:rPr kumimoji="1" lang="en-US" altLang="ja-JP" dirty="0" smtClean="0"/>
              <a:t>=1.76 fm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0779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コンテンツ プレースホルダー 9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24" y="909200"/>
            <a:ext cx="6318806" cy="4320000"/>
          </a:xfrm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6993" y="108971"/>
            <a:ext cx="8229600" cy="718939"/>
          </a:xfrm>
        </p:spPr>
        <p:txBody>
          <a:bodyPr/>
          <a:lstStyle/>
          <a:p>
            <a:r>
              <a:rPr kumimoji="1" lang="en-US" altLang="ja-JP" sz="3600" dirty="0" smtClean="0"/>
              <a:t>Three-body term in energy of </a:t>
            </a:r>
            <a:r>
              <a:rPr kumimoji="1" lang="en-US" altLang="ja-JP" sz="3600" baseline="30000" dirty="0" smtClean="0"/>
              <a:t>3</a:t>
            </a:r>
            <a:r>
              <a:rPr kumimoji="1" lang="en-US" altLang="ja-JP" sz="3600" dirty="0" smtClean="0"/>
              <a:t>H</a:t>
            </a:r>
            <a:endParaRPr kumimoji="1" lang="ja-JP" altLang="en-US" sz="36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999992-E8FB-4E1B-88F5-E719DD5B5B0D}" type="slidenum">
              <a:rPr lang="en-US" altLang="ja-JP" smtClean="0"/>
              <a:pPr>
                <a:defRPr/>
              </a:pPr>
              <a:t>25</a:t>
            </a:fld>
            <a:endParaRPr lang="en-US" altLang="ja-JP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half" idx="2"/>
          </p:nvPr>
        </p:nvSpPr>
        <p:spPr>
          <a:xfrm>
            <a:off x="1120823" y="5613735"/>
            <a:ext cx="6961568" cy="965615"/>
          </a:xfrm>
          <a:solidFill>
            <a:schemeClr val="accent1"/>
          </a:solidFill>
        </p:spPr>
        <p:txBody>
          <a:bodyPr/>
          <a:lstStyle/>
          <a:p>
            <a:pPr marL="252000" indent="-252000"/>
            <a:r>
              <a:rPr lang="en-US" altLang="ja-JP" sz="2400" dirty="0" smtClean="0"/>
              <a:t>No saturation point with one- &amp; two-body terms</a:t>
            </a:r>
            <a:r>
              <a:rPr kumimoji="1" lang="en-US" altLang="ja-JP" sz="2400" dirty="0" smtClean="0"/>
              <a:t>.</a:t>
            </a:r>
          </a:p>
          <a:p>
            <a:pPr marL="252000" indent="-252000"/>
            <a:r>
              <a:rPr lang="en-US" altLang="ja-JP" sz="2400" dirty="0" smtClean="0"/>
              <a:t>Three-body term has a saturation behavior.</a:t>
            </a:r>
            <a:endParaRPr kumimoji="1" lang="ja-JP" altLang="en-US" sz="2400" dirty="0"/>
          </a:p>
        </p:txBody>
      </p:sp>
      <p:sp>
        <p:nvSpPr>
          <p:cNvPr id="3" name="角丸四角形 2"/>
          <p:cNvSpPr/>
          <p:nvPr/>
        </p:nvSpPr>
        <p:spPr>
          <a:xfrm>
            <a:off x="5551689" y="4824155"/>
            <a:ext cx="1470080" cy="450050"/>
          </a:xfrm>
          <a:prstGeom prst="roundRect">
            <a:avLst/>
          </a:prstGeom>
          <a:solidFill>
            <a:srgbClr val="FF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>
                <a:solidFill>
                  <a:srgbClr val="000000"/>
                </a:solidFill>
                <a:latin typeface="Arial" charset="0"/>
                <a:ea typeface="ＭＳ Ｐゴシック" pitchFamily="50" charset="-128"/>
              </a:rPr>
              <a:t>compact</a:t>
            </a:r>
            <a:endParaRPr kumimoji="1" lang="ja-JP" altLang="en-US" dirty="0"/>
          </a:p>
        </p:txBody>
      </p:sp>
      <p:sp>
        <p:nvSpPr>
          <p:cNvPr id="12" name="角丸四角形 11"/>
          <p:cNvSpPr/>
          <p:nvPr/>
        </p:nvSpPr>
        <p:spPr>
          <a:xfrm>
            <a:off x="881590" y="4824155"/>
            <a:ext cx="990110" cy="450050"/>
          </a:xfrm>
          <a:prstGeom prst="roundRect">
            <a:avLst/>
          </a:prstGeom>
          <a:solidFill>
            <a:srgbClr val="FF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rgbClr val="000000"/>
                </a:solidFill>
                <a:latin typeface="Arial" charset="0"/>
                <a:ea typeface="ＭＳ Ｐゴシック" pitchFamily="50" charset="-128"/>
              </a:rPr>
              <a:t>wide</a:t>
            </a:r>
            <a:endParaRPr kumimoji="1" lang="ja-JP" altLang="en-US" sz="2000" dirty="0"/>
          </a:p>
        </p:txBody>
      </p:sp>
      <p:sp>
        <p:nvSpPr>
          <p:cNvPr id="15" name="円/楕円 14"/>
          <p:cNvSpPr/>
          <p:nvPr/>
        </p:nvSpPr>
        <p:spPr>
          <a:xfrm>
            <a:off x="3401870" y="3474005"/>
            <a:ext cx="135015" cy="13501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1646675" y="1403775"/>
            <a:ext cx="1575176" cy="9451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角丸四角形 16"/>
          <p:cNvSpPr/>
          <p:nvPr/>
        </p:nvSpPr>
        <p:spPr>
          <a:xfrm>
            <a:off x="6507180" y="1073437"/>
            <a:ext cx="1909867" cy="555363"/>
          </a:xfrm>
          <a:prstGeom prst="roundRect">
            <a:avLst/>
          </a:prstGeom>
          <a:solidFill>
            <a:srgbClr val="99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dirty="0" smtClean="0">
                <a:solidFill>
                  <a:schemeClr val="tx1"/>
                </a:solidFill>
              </a:rPr>
              <a:t>3-body term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6508195" y="3564015"/>
            <a:ext cx="2429290" cy="565166"/>
          </a:xfrm>
          <a:prstGeom prst="roundRect">
            <a:avLst/>
          </a:prstGeom>
          <a:solidFill>
            <a:srgbClr val="99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kumimoji="1" lang="en-US" altLang="ja-JP" sz="2400" dirty="0" smtClean="0">
                <a:solidFill>
                  <a:schemeClr val="tx1"/>
                </a:solidFill>
              </a:rPr>
              <a:t>1&amp; 2-body terms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19" name="角丸四角形 18"/>
          <p:cNvSpPr/>
          <p:nvPr/>
        </p:nvSpPr>
        <p:spPr>
          <a:xfrm>
            <a:off x="6507180" y="2254697"/>
            <a:ext cx="899837" cy="564132"/>
          </a:xfrm>
          <a:prstGeom prst="roundRect">
            <a:avLst/>
          </a:prstGeom>
          <a:solidFill>
            <a:srgbClr val="FF9966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dirty="0" smtClean="0">
                <a:solidFill>
                  <a:schemeClr val="tx1"/>
                </a:solidFill>
              </a:rPr>
              <a:t>Full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421651" y="1088740"/>
            <a:ext cx="1710190" cy="4113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681790" y="3734533"/>
            <a:ext cx="180690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Radius</a:t>
            </a:r>
            <a:r>
              <a:rPr kumimoji="1" lang="en-US" altLang="ja-JP" dirty="0" smtClean="0"/>
              <a:t>=1.76 fm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84361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143635"/>
            <a:ext cx="8229600" cy="679087"/>
          </a:xfrm>
        </p:spPr>
        <p:txBody>
          <a:bodyPr/>
          <a:lstStyle/>
          <a:p>
            <a:r>
              <a:rPr lang="en-US" altLang="ja-JP" sz="3600" dirty="0" smtClean="0"/>
              <a:t>Energy components</a:t>
            </a:r>
            <a:endParaRPr kumimoji="1" lang="ja-JP" altLang="en-US" sz="3600" dirty="0"/>
          </a:p>
        </p:txBody>
      </p:sp>
      <p:graphicFrame>
        <p:nvGraphicFramePr>
          <p:cNvPr id="6" name="コンテンツ プレースホルダー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233403293"/>
              </p:ext>
            </p:extLst>
          </p:nvPr>
        </p:nvGraphicFramePr>
        <p:xfrm>
          <a:off x="457201" y="1402638"/>
          <a:ext cx="8120243" cy="309769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87412"/>
                <a:gridCol w="1031851"/>
                <a:gridCol w="1162295"/>
                <a:gridCol w="991781"/>
                <a:gridCol w="1116160"/>
                <a:gridCol w="1116160"/>
                <a:gridCol w="999265"/>
                <a:gridCol w="915319"/>
              </a:tblGrid>
              <a:tr h="648142">
                <a:tc>
                  <a:txBody>
                    <a:bodyPr/>
                    <a:lstStyle/>
                    <a:p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L="72000" marR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E</a:t>
                      </a:r>
                      <a:r>
                        <a:rPr kumimoji="1" lang="en-US" altLang="ja-JP" sz="2400" baseline="-20000" dirty="0" smtClean="0"/>
                        <a:t>AMD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L="72000" marR="360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i="0" dirty="0" smtClean="0"/>
                        <a:t>E</a:t>
                      </a:r>
                      <a:r>
                        <a:rPr kumimoji="1" lang="en-US" altLang="ja-JP" sz="2400" i="0" baseline="-20000" dirty="0" smtClean="0"/>
                        <a:t>TOAMD</a:t>
                      </a:r>
                      <a:endParaRPr kumimoji="1" lang="ja-JP" altLang="en-US" sz="2400" b="1" i="0" dirty="0">
                        <a:solidFill>
                          <a:schemeClr val="tx1"/>
                        </a:solidFill>
                      </a:endParaRPr>
                    </a:p>
                  </a:txBody>
                  <a:tcPr marL="72000" marR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T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L="72000" marR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V</a:t>
                      </a:r>
                      <a:r>
                        <a:rPr kumimoji="1" lang="en-US" altLang="ja-JP" sz="2800" baseline="-20000" dirty="0" smtClean="0"/>
                        <a:t>C</a:t>
                      </a:r>
                      <a:endParaRPr kumimoji="1" lang="ja-JP" altLang="en-US" sz="2800" baseline="-20000" dirty="0">
                        <a:solidFill>
                          <a:schemeClr val="tx1"/>
                        </a:solidFill>
                      </a:endParaRPr>
                    </a:p>
                  </a:txBody>
                  <a:tcPr marL="72000" marR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V</a:t>
                      </a:r>
                      <a:r>
                        <a:rPr kumimoji="1" lang="en-US" altLang="ja-JP" sz="2800" baseline="-20000" dirty="0" smtClean="0"/>
                        <a:t>T</a:t>
                      </a:r>
                      <a:endParaRPr kumimoji="1" lang="ja-JP" altLang="en-US" sz="2800" baseline="-20000" dirty="0">
                        <a:solidFill>
                          <a:schemeClr val="tx1"/>
                        </a:solidFill>
                      </a:endParaRPr>
                    </a:p>
                  </a:txBody>
                  <a:tcPr marL="72000" marR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V</a:t>
                      </a:r>
                      <a:r>
                        <a:rPr kumimoji="1" lang="en-US" altLang="ja-JP" sz="2800" baseline="-20000" dirty="0" smtClean="0"/>
                        <a:t>LS</a:t>
                      </a:r>
                      <a:endParaRPr kumimoji="1" lang="ja-JP" altLang="en-US" sz="2800" baseline="-20000" dirty="0">
                        <a:solidFill>
                          <a:schemeClr val="tx1"/>
                        </a:solidFill>
                      </a:endParaRPr>
                    </a:p>
                  </a:txBody>
                  <a:tcPr marL="72000" marR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P</a:t>
                      </a:r>
                      <a:r>
                        <a:rPr kumimoji="1" lang="en-US" altLang="ja-JP" sz="2800" baseline="-25000" dirty="0" smtClean="0"/>
                        <a:t>D</a:t>
                      </a:r>
                      <a:endParaRPr kumimoji="1" lang="ja-JP" altLang="en-US" sz="240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72000" marR="36000" anchor="ctr"/>
                </a:tc>
              </a:tr>
              <a:tr h="816518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aseline="30000" dirty="0" smtClean="0"/>
                        <a:t> </a:t>
                      </a:r>
                      <a:r>
                        <a:rPr kumimoji="1" lang="en-US" altLang="ja-JP" sz="2400" baseline="30000" dirty="0" smtClean="0"/>
                        <a:t>3</a:t>
                      </a:r>
                      <a:r>
                        <a:rPr kumimoji="1" lang="en-US" altLang="ja-JP" sz="2400" dirty="0" smtClean="0"/>
                        <a:t>H</a:t>
                      </a:r>
                      <a:endParaRPr kumimoji="1" lang="ja-JP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16.9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b="1" dirty="0" smtClean="0"/>
                        <a:t>-5.0</a:t>
                      </a:r>
                      <a:endParaRPr kumimoji="1" lang="ja-JP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37.9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-17.4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-24.1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-1.3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6.4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816518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400" baseline="30000" dirty="0" smtClean="0"/>
                        <a:t> 4</a:t>
                      </a:r>
                      <a:r>
                        <a:rPr kumimoji="1" lang="en-US" altLang="ja-JP" sz="2400" dirty="0" smtClean="0"/>
                        <a:t>He</a:t>
                      </a:r>
                      <a:endParaRPr kumimoji="1" lang="ja-JP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41.4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b="1" dirty="0" smtClean="0"/>
                        <a:t>-13.3</a:t>
                      </a:r>
                      <a:endParaRPr kumimoji="1" lang="ja-JP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61.5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-34.9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-38.3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-1.6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7.3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816518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400" baseline="30000" dirty="0" smtClean="0"/>
                        <a:t> 8</a:t>
                      </a:r>
                      <a:r>
                        <a:rPr kumimoji="1" lang="en-US" altLang="ja-JP" sz="2400" dirty="0" smtClean="0"/>
                        <a:t>Be</a:t>
                      </a:r>
                      <a:endParaRPr kumimoji="1" lang="ja-JP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110.3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b="1" dirty="0" smtClean="0"/>
                        <a:t>-27.6</a:t>
                      </a:r>
                      <a:endParaRPr kumimoji="1" lang="ja-JP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134.7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>
                          <a:solidFill>
                            <a:schemeClr val="dk1"/>
                          </a:solidFill>
                        </a:rPr>
                        <a:t>-91.0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-69.1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-2.2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9.4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" name="コンテンツ プレースホルダー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11560" y="4689140"/>
                <a:ext cx="8075240" cy="2013530"/>
              </a:xfrm>
            </p:spPr>
            <p:txBody>
              <a:bodyPr/>
              <a:lstStyle/>
              <a:p>
                <a:pPr marL="342900" lvl="1" indent="-252000">
                  <a:lnSpc>
                    <a:spcPts val="3200"/>
                  </a:lnSpc>
                  <a:buFontTx/>
                  <a:buChar char="•"/>
                </a:pPr>
                <a:r>
                  <a:rPr kumimoji="1" lang="en-US" altLang="ja-JP" dirty="0" smtClean="0"/>
                  <a:t>P</a:t>
                </a:r>
                <a:r>
                  <a:rPr kumimoji="1" lang="en-US" altLang="ja-JP" baseline="-25000" dirty="0" smtClean="0"/>
                  <a:t>D</a:t>
                </a:r>
                <a:r>
                  <a:rPr lang="en-US" altLang="ja-JP" dirty="0" smtClean="0"/>
                  <a:t> ... </a:t>
                </a:r>
                <a:r>
                  <a:rPr kumimoji="1" lang="en-US" altLang="ja-JP" dirty="0" smtClean="0"/>
                  <a:t>D-state probability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|</m:t>
                        </m:r>
                        <m:sSub>
                          <m:sSubPr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𝐷</m:t>
                            </m:r>
                          </m:sub>
                        </m:sSub>
                        <m:sSub>
                          <m:sSubPr>
                            <m:ctrlPr>
                              <a:rPr lang="el-GR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Φ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altLang="ja-JP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AMD</m:t>
                            </m:r>
                          </m:sub>
                        </m:sSub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|</m:t>
                        </m:r>
                      </m:e>
                      <m:sup>
                        <m: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kumimoji="1" lang="en-US" altLang="ja-JP" dirty="0" smtClean="0"/>
                  <a:t>  [%] </a:t>
                </a:r>
              </a:p>
              <a:p>
                <a:pPr indent="-252000">
                  <a:lnSpc>
                    <a:spcPts val="3200"/>
                  </a:lnSpc>
                </a:pPr>
                <a:r>
                  <a:rPr kumimoji="1" lang="en-US" altLang="ja-JP" sz="2400" baseline="30000" dirty="0" smtClean="0"/>
                  <a:t>3</a:t>
                </a:r>
                <a:r>
                  <a:rPr kumimoji="1" lang="en-US" altLang="ja-JP" sz="2400" dirty="0" smtClean="0"/>
                  <a:t>H, </a:t>
                </a:r>
                <a:r>
                  <a:rPr kumimoji="1" lang="en-US" altLang="ja-JP" sz="2400" baseline="30000" dirty="0" smtClean="0"/>
                  <a:t>4</a:t>
                </a:r>
                <a:r>
                  <a:rPr kumimoji="1" lang="en-US" altLang="ja-JP" sz="2400" dirty="0" smtClean="0"/>
                  <a:t>He </a:t>
                </a:r>
                <a:r>
                  <a:rPr lang="en-US" altLang="ja-JP" sz="2400" dirty="0" smtClean="0">
                    <a:sym typeface="Symbol" panose="05050102010706020507" pitchFamily="18" charset="2"/>
                  </a:rPr>
                  <a:t>...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altLang="ja-JP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altLang="ja-JP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ja-JP" sz="24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AMD</m:t>
                        </m:r>
                      </m:sub>
                    </m:sSub>
                  </m:oMath>
                </a14:m>
                <a:r>
                  <a:rPr lang="en-US" altLang="ja-JP" sz="2400" dirty="0" smtClean="0"/>
                  <a:t> are </a:t>
                </a:r>
                <a:r>
                  <a:rPr lang="en-US" altLang="ja-JP" sz="2400" dirty="0" smtClean="0">
                    <a:sym typeface="Symbol" panose="05050102010706020507" pitchFamily="18" charset="2"/>
                  </a:rPr>
                  <a:t>(0s)</a:t>
                </a:r>
                <a:r>
                  <a:rPr lang="en-US" altLang="ja-JP" sz="2400" baseline="30000" dirty="0" smtClean="0">
                    <a:sym typeface="Symbol" panose="05050102010706020507" pitchFamily="18" charset="2"/>
                  </a:rPr>
                  <a:t>3 </a:t>
                </a:r>
                <a:r>
                  <a:rPr lang="en-US" altLang="ja-JP" sz="2400" dirty="0" smtClean="0">
                    <a:sym typeface="Symbol" panose="05050102010706020507" pitchFamily="18" charset="2"/>
                  </a:rPr>
                  <a:t> &amp; (0s)</a:t>
                </a:r>
                <a:r>
                  <a:rPr lang="en-US" altLang="ja-JP" sz="2400" baseline="30000" dirty="0" smtClean="0">
                    <a:sym typeface="Symbol" panose="05050102010706020507" pitchFamily="18" charset="2"/>
                  </a:rPr>
                  <a:t>4</a:t>
                </a:r>
                <a:r>
                  <a:rPr lang="en-US" altLang="ja-JP" sz="2400" dirty="0" smtClean="0">
                    <a:sym typeface="Symbol" panose="05050102010706020507" pitchFamily="18" charset="2"/>
                  </a:rPr>
                  <a:t> with </a:t>
                </a:r>
                <a:r>
                  <a:rPr lang="en-US" altLang="ja-JP" sz="2400" b="1" dirty="0" smtClean="0">
                    <a:latin typeface="Times" panose="02020603050405020304" pitchFamily="18" charset="0"/>
                    <a:cs typeface="Times" panose="02020603050405020304" pitchFamily="18" charset="0"/>
                    <a:sym typeface="Symbol" panose="05050102010706020507" pitchFamily="18" charset="2"/>
                  </a:rPr>
                  <a:t>Z</a:t>
                </a:r>
                <a:r>
                  <a:rPr lang="en-US" altLang="ja-JP" sz="2400" dirty="0" smtClean="0">
                    <a:sym typeface="Symbol" panose="05050102010706020507" pitchFamily="18" charset="2"/>
                  </a:rPr>
                  <a:t>=0</a:t>
                </a:r>
                <a:r>
                  <a:rPr lang="ja-JP" altLang="en-US" sz="2400" dirty="0">
                    <a:sym typeface="Symbol" panose="05050102010706020507" pitchFamily="18" charset="2"/>
                  </a:rPr>
                  <a:t> </a:t>
                </a:r>
                <a:r>
                  <a:rPr lang="ja-JP" altLang="en-US" sz="2400" dirty="0" smtClean="0">
                    <a:sym typeface="Symbol" panose="05050102010706020507" pitchFamily="18" charset="2"/>
                  </a:rPr>
                  <a:t> </a:t>
                </a:r>
                <a:r>
                  <a:rPr lang="en-US" altLang="ja-JP" sz="2400" dirty="0" smtClean="0">
                    <a:sym typeface="Symbol" panose="05050102010706020507" pitchFamily="18" charset="2"/>
                  </a:rPr>
                  <a:t>(spherical)</a:t>
                </a:r>
              </a:p>
              <a:p>
                <a:pPr indent="-252000">
                  <a:lnSpc>
                    <a:spcPts val="3200"/>
                  </a:lnSpc>
                </a:pPr>
                <a:r>
                  <a:rPr kumimoji="1" lang="en-US" altLang="ja-JP" sz="2400" baseline="30000" dirty="0" smtClean="0"/>
                  <a:t>8</a:t>
                </a:r>
                <a:r>
                  <a:rPr kumimoji="1" lang="en-US" altLang="ja-JP" sz="2400" dirty="0" smtClean="0"/>
                  <a:t>Be ...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altLang="ja-JP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altLang="ja-JP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ja-JP" sz="24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AMD</m:t>
                        </m:r>
                      </m:sub>
                    </m:sSub>
                  </m:oMath>
                </a14:m>
                <a:r>
                  <a:rPr lang="en-US" altLang="ja-JP" sz="2400" baseline="-20000" dirty="0" smtClean="0">
                    <a:latin typeface="Times" pitchFamily="18" charset="0"/>
                  </a:rPr>
                  <a:t>  </a:t>
                </a:r>
                <a:r>
                  <a:rPr lang="en-US" altLang="ja-JP" sz="2400" dirty="0" smtClean="0"/>
                  <a:t>is </a:t>
                </a:r>
                <a:r>
                  <a:rPr lang="en-US" altLang="ja-JP" sz="2400" dirty="0" smtClean="0">
                    <a:latin typeface="Symbol" panose="05050102010706020507" pitchFamily="18" charset="2"/>
                  </a:rPr>
                  <a:t>a</a:t>
                </a:r>
                <a:r>
                  <a:rPr lang="en-US" altLang="ja-JP" sz="2400" dirty="0" smtClean="0"/>
                  <a:t>-</a:t>
                </a:r>
                <a:r>
                  <a:rPr lang="en-US" altLang="ja-JP" sz="2400" dirty="0" smtClean="0">
                    <a:latin typeface="Symbol" panose="05050102010706020507" pitchFamily="18" charset="2"/>
                  </a:rPr>
                  <a:t>a</a:t>
                </a:r>
                <a:r>
                  <a:rPr lang="en-US" altLang="ja-JP" sz="2400" dirty="0" smtClean="0"/>
                  <a:t> structure.</a:t>
                </a:r>
              </a:p>
              <a:p>
                <a:pPr indent="-252000">
                  <a:lnSpc>
                    <a:spcPts val="3200"/>
                  </a:lnSpc>
                </a:pPr>
                <a:r>
                  <a:rPr lang="en-US" altLang="ja-JP" sz="2400" dirty="0"/>
                  <a:t>Need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altLang="ja-JP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sz="2400" i="1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altLang="ja-JP" sz="2400" i="1">
                                <a:latin typeface="Cambria Math" panose="02040503050406030204" pitchFamily="18" charset="0"/>
                              </a:rPr>
                              <m:t>𝐷</m:t>
                            </m:r>
                          </m:sub>
                        </m:sSub>
                        <m:r>
                          <a:rPr lang="en-US" altLang="ja-JP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altLang="ja-JP" sz="2400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altLang="ja-JP" sz="2400" i="1">
                            <a:latin typeface="Cambria Math" panose="02040503050406030204" pitchFamily="18" charset="0"/>
                          </a:rPr>
                          <m:t>𝑆</m:t>
                        </m:r>
                      </m:sub>
                    </m:sSub>
                  </m:oMath>
                </a14:m>
                <a:r>
                  <a:rPr lang="en-US" altLang="ja-JP" sz="2400" dirty="0" smtClean="0"/>
                  <a:t>-type correlation</a:t>
                </a:r>
                <a:r>
                  <a:rPr lang="ja-JP" altLang="en-US" sz="2400" dirty="0"/>
                  <a:t> </a:t>
                </a:r>
                <a:r>
                  <a:rPr lang="en-US" altLang="ja-JP" sz="2400" dirty="0" smtClean="0"/>
                  <a:t>to gain the energy more.</a:t>
                </a:r>
                <a:endParaRPr kumimoji="1" lang="ja-JP" altLang="en-US" sz="2400" dirty="0"/>
              </a:p>
            </p:txBody>
          </p:sp>
        </mc:Choice>
        <mc:Fallback xmlns="">
          <p:sp>
            <p:nvSpPr>
              <p:cNvPr id="4" name="コンテンツ プレースホルダー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11560" y="4689140"/>
                <a:ext cx="8075240" cy="2013530"/>
              </a:xfrm>
              <a:blipFill rotWithShape="0">
                <a:blip r:embed="rId2"/>
                <a:stretch>
                  <a:fillRect t="-1813" b="-151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C6CB2A-7574-42D4-BFFF-ECE9642A438C}" type="slidenum">
              <a:rPr lang="en-US" altLang="ja-JP" smtClean="0"/>
              <a:pPr>
                <a:defRPr/>
              </a:pPr>
              <a:t>26</a:t>
            </a:fld>
            <a:endParaRPr lang="en-US" altLang="ja-JP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642230" y="902656"/>
            <a:ext cx="11432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in MeV</a:t>
            </a:r>
            <a:endParaRPr kumimoji="1" lang="ja-JP" altLang="en-US" sz="24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96525" y="714057"/>
            <a:ext cx="2395207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3200" b="1" i="1" dirty="0" smtClean="0">
                <a:solidFill>
                  <a:schemeClr val="bg1">
                    <a:lumMod val="50000"/>
                  </a:schemeClr>
                </a:solidFill>
              </a:rPr>
              <a:t>preliminary</a:t>
            </a:r>
            <a:endParaRPr kumimoji="1" lang="ja-JP" altLang="en-US" sz="2800" b="1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014706" y="5814265"/>
            <a:ext cx="1326004" cy="369332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in progress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8697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コンテンツ プレースホルダー 5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00" y="863715"/>
            <a:ext cx="6806599" cy="4320000"/>
          </a:xfrm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154607"/>
            <a:ext cx="8229600" cy="693707"/>
          </a:xfrm>
        </p:spPr>
        <p:txBody>
          <a:bodyPr/>
          <a:lstStyle/>
          <a:p>
            <a:r>
              <a:rPr kumimoji="1" lang="en-US" altLang="ja-JP" sz="3600" dirty="0" smtClean="0"/>
              <a:t>Correlation functions</a:t>
            </a:r>
            <a:r>
              <a:rPr lang="en-US" altLang="ja-JP" sz="3600" i="1" dirty="0">
                <a:latin typeface="Times" panose="02020603050405020304" pitchFamily="18" charset="0"/>
                <a:cs typeface="Times" panose="02020603050405020304" pitchFamily="18" charset="0"/>
              </a:rPr>
              <a:t> F</a:t>
            </a:r>
            <a:r>
              <a:rPr lang="en-US" altLang="ja-JP" sz="3600" i="1" baseline="-20000" dirty="0">
                <a:latin typeface="Times" panose="02020603050405020304" pitchFamily="18" charset="0"/>
                <a:cs typeface="Times" panose="02020603050405020304" pitchFamily="18" charset="0"/>
              </a:rPr>
              <a:t>D</a:t>
            </a:r>
            <a:r>
              <a:rPr lang="en-US" altLang="ja-JP" sz="3600" dirty="0"/>
              <a:t>, </a:t>
            </a:r>
            <a:r>
              <a:rPr lang="en-US" altLang="ja-JP" sz="3600" i="1" dirty="0">
                <a:latin typeface="Times" panose="02020603050405020304" pitchFamily="18" charset="0"/>
                <a:cs typeface="Times" panose="02020603050405020304" pitchFamily="18" charset="0"/>
              </a:rPr>
              <a:t>F</a:t>
            </a:r>
            <a:r>
              <a:rPr lang="en-US" altLang="ja-JP" sz="3600" i="1" baseline="-20000" dirty="0">
                <a:latin typeface="Times" panose="02020603050405020304" pitchFamily="18" charset="0"/>
                <a:cs typeface="Times" panose="02020603050405020304" pitchFamily="18" charset="0"/>
              </a:rPr>
              <a:t>S</a:t>
            </a:r>
            <a:r>
              <a:rPr kumimoji="1" lang="en-US" altLang="ja-JP" sz="3600" dirty="0" smtClean="0"/>
              <a:t> in </a:t>
            </a:r>
            <a:r>
              <a:rPr kumimoji="1" lang="en-US" altLang="ja-JP" sz="3600" baseline="30000" dirty="0" smtClean="0"/>
              <a:t>3</a:t>
            </a:r>
            <a:r>
              <a:rPr kumimoji="1" lang="en-US" altLang="ja-JP" sz="3600" dirty="0" smtClean="0"/>
              <a:t>H</a:t>
            </a:r>
            <a:endParaRPr kumimoji="1" lang="ja-JP" altLang="en-US" sz="3600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6540798" y="6254916"/>
            <a:ext cx="2133600" cy="476250"/>
          </a:xfrm>
        </p:spPr>
        <p:txBody>
          <a:bodyPr/>
          <a:lstStyle/>
          <a:p>
            <a:pPr>
              <a:defRPr/>
            </a:pPr>
            <a:fld id="{96C6CB2A-7574-42D4-BFFF-ECE9642A438C}" type="slidenum">
              <a:rPr lang="en-US" altLang="ja-JP" smtClean="0"/>
              <a:pPr>
                <a:defRPr/>
              </a:pPr>
              <a:t>27</a:t>
            </a:fld>
            <a:endParaRPr lang="en-US" altLang="ja-JP"/>
          </a:p>
        </p:txBody>
      </p:sp>
      <p:sp>
        <p:nvSpPr>
          <p:cNvPr id="9" name="正方形/長方形 8"/>
          <p:cNvSpPr/>
          <p:nvPr/>
        </p:nvSpPr>
        <p:spPr>
          <a:xfrm>
            <a:off x="6744216" y="1389284"/>
            <a:ext cx="1457450" cy="461665"/>
          </a:xfrm>
          <a:prstGeom prst="rect">
            <a:avLst/>
          </a:prstGeom>
          <a:solidFill>
            <a:srgbClr val="FFFFFF">
              <a:alpha val="89804"/>
            </a:srgbClr>
          </a:solidFill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Times" panose="02020603050405020304" pitchFamily="18" charset="0"/>
                <a:cs typeface="Times" panose="02020603050405020304" pitchFamily="18" charset="0"/>
              </a:rPr>
              <a:t>2</a:t>
            </a:r>
            <a:r>
              <a:rPr lang="en-US" altLang="ja-JP" sz="2400" dirty="0" smtClean="0">
                <a:latin typeface="Times" panose="02020603050405020304" pitchFamily="18" charset="0"/>
                <a:cs typeface="Times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US" altLang="ja-JP" sz="2400" i="1" dirty="0" smtClean="0">
                <a:latin typeface="Times" panose="02020603050405020304" pitchFamily="18" charset="0"/>
                <a:cs typeface="Times" panose="02020603050405020304" pitchFamily="18" charset="0"/>
              </a:rPr>
              <a:t>r</a:t>
            </a:r>
            <a:r>
              <a:rPr lang="en-US" altLang="ja-JP" sz="2400" baseline="20000" dirty="0" smtClean="0">
                <a:latin typeface="Times" panose="02020603050405020304" pitchFamily="18" charset="0"/>
                <a:cs typeface="Times" panose="02020603050405020304" pitchFamily="18" charset="0"/>
              </a:rPr>
              <a:t>2</a:t>
            </a:r>
            <a:r>
              <a:rPr lang="en-US" altLang="ja-JP" sz="2400" i="1" dirty="0" smtClean="0">
                <a:latin typeface="Times" panose="02020603050405020304" pitchFamily="18" charset="0"/>
                <a:cs typeface="Times" panose="02020603050405020304" pitchFamily="18" charset="0"/>
              </a:rPr>
              <a:t>F</a:t>
            </a:r>
            <a:r>
              <a:rPr lang="en-US" altLang="ja-JP" sz="2400" i="1" baseline="-20000" dirty="0" smtClean="0">
                <a:latin typeface="Times" panose="02020603050405020304" pitchFamily="18" charset="0"/>
                <a:cs typeface="Times" panose="02020603050405020304" pitchFamily="18" charset="0"/>
              </a:rPr>
              <a:t>D  </a:t>
            </a:r>
            <a:r>
              <a:rPr lang="en-US" altLang="ja-JP" sz="2400" baseline="30000" dirty="0" smtClean="0">
                <a:latin typeface="Times" panose="02020603050405020304" pitchFamily="18" charset="0"/>
                <a:cs typeface="Times" panose="02020603050405020304" pitchFamily="18" charset="0"/>
              </a:rPr>
              <a:t>3</a:t>
            </a:r>
            <a:r>
              <a:rPr lang="en-US" altLang="ja-JP" sz="2400" dirty="0" smtClean="0">
                <a:latin typeface="Times" panose="02020603050405020304" pitchFamily="18" charset="0"/>
                <a:cs typeface="Times" panose="02020603050405020304" pitchFamily="18" charset="0"/>
              </a:rPr>
              <a:t>E</a:t>
            </a:r>
            <a:endParaRPr lang="ja-JP" altLang="en-US" sz="2400" dirty="0"/>
          </a:p>
        </p:txBody>
      </p:sp>
      <p:sp>
        <p:nvSpPr>
          <p:cNvPr id="12" name="正方形/長方形 11"/>
          <p:cNvSpPr/>
          <p:nvPr/>
        </p:nvSpPr>
        <p:spPr>
          <a:xfrm>
            <a:off x="2366755" y="3480326"/>
            <a:ext cx="8675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i="1" dirty="0" smtClean="0">
                <a:latin typeface="Times" panose="02020603050405020304" pitchFamily="18" charset="0"/>
                <a:cs typeface="Times" panose="02020603050405020304" pitchFamily="18" charset="0"/>
              </a:rPr>
              <a:t>F</a:t>
            </a:r>
            <a:r>
              <a:rPr lang="en-US" altLang="ja-JP" sz="2400" i="1" baseline="-20000" dirty="0" smtClean="0">
                <a:latin typeface="Times" panose="02020603050405020304" pitchFamily="18" charset="0"/>
                <a:cs typeface="Times" panose="02020603050405020304" pitchFamily="18" charset="0"/>
              </a:rPr>
              <a:t>S  </a:t>
            </a:r>
            <a:r>
              <a:rPr lang="en-US" altLang="ja-JP" sz="2400" baseline="30000" dirty="0" smtClean="0">
                <a:latin typeface="Times" panose="02020603050405020304" pitchFamily="18" charset="0"/>
                <a:cs typeface="Times" panose="02020603050405020304" pitchFamily="18" charset="0"/>
              </a:rPr>
              <a:t>1</a:t>
            </a:r>
            <a:r>
              <a:rPr lang="en-US" altLang="ja-JP" sz="2400" dirty="0" smtClean="0">
                <a:latin typeface="Times" panose="02020603050405020304" pitchFamily="18" charset="0"/>
                <a:cs typeface="Times" panose="02020603050405020304" pitchFamily="18" charset="0"/>
              </a:rPr>
              <a:t>E</a:t>
            </a:r>
            <a:endParaRPr lang="ja-JP" altLang="en-US" sz="2400" dirty="0"/>
          </a:p>
        </p:txBody>
      </p:sp>
      <p:cxnSp>
        <p:nvCxnSpPr>
          <p:cNvPr id="13" name="直線矢印コネクタ 12"/>
          <p:cNvCxnSpPr/>
          <p:nvPr/>
        </p:nvCxnSpPr>
        <p:spPr>
          <a:xfrm flipH="1" flipV="1">
            <a:off x="1997902" y="3345312"/>
            <a:ext cx="442344" cy="27002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正方形/長方形 15"/>
          <p:cNvSpPr/>
          <p:nvPr/>
        </p:nvSpPr>
        <p:spPr>
          <a:xfrm>
            <a:off x="3698028" y="1081184"/>
            <a:ext cx="8675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i="1" dirty="0" smtClean="0">
                <a:latin typeface="Times" panose="02020603050405020304" pitchFamily="18" charset="0"/>
                <a:cs typeface="Times" panose="02020603050405020304" pitchFamily="18" charset="0"/>
              </a:rPr>
              <a:t>F</a:t>
            </a:r>
            <a:r>
              <a:rPr lang="en-US" altLang="ja-JP" sz="2400" i="1" baseline="-20000" dirty="0" smtClean="0">
                <a:latin typeface="Times" panose="02020603050405020304" pitchFamily="18" charset="0"/>
                <a:cs typeface="Times" panose="02020603050405020304" pitchFamily="18" charset="0"/>
              </a:rPr>
              <a:t>S  </a:t>
            </a:r>
            <a:r>
              <a:rPr lang="en-US" altLang="ja-JP" sz="2400" baseline="30000" dirty="0" smtClean="0">
                <a:latin typeface="Times" panose="02020603050405020304" pitchFamily="18" charset="0"/>
                <a:cs typeface="Times" panose="02020603050405020304" pitchFamily="18" charset="0"/>
              </a:rPr>
              <a:t>3</a:t>
            </a:r>
            <a:r>
              <a:rPr lang="en-US" altLang="ja-JP" sz="2400" dirty="0" smtClean="0">
                <a:latin typeface="Times" panose="02020603050405020304" pitchFamily="18" charset="0"/>
                <a:cs typeface="Times" panose="02020603050405020304" pitchFamily="18" charset="0"/>
              </a:rPr>
              <a:t>E</a:t>
            </a:r>
            <a:endParaRPr lang="ja-JP" altLang="en-US" sz="2400" dirty="0"/>
          </a:p>
        </p:txBody>
      </p:sp>
      <p:cxnSp>
        <p:nvCxnSpPr>
          <p:cNvPr id="17" name="直線矢印コネクタ 16"/>
          <p:cNvCxnSpPr/>
          <p:nvPr/>
        </p:nvCxnSpPr>
        <p:spPr>
          <a:xfrm flipH="1">
            <a:off x="3743033" y="1493785"/>
            <a:ext cx="172545" cy="31097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矢印コネクタ 7"/>
          <p:cNvCxnSpPr/>
          <p:nvPr/>
        </p:nvCxnSpPr>
        <p:spPr>
          <a:xfrm flipH="1">
            <a:off x="6338788" y="1812584"/>
            <a:ext cx="404020" cy="45907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角丸四角形 19"/>
          <p:cNvSpPr/>
          <p:nvPr/>
        </p:nvSpPr>
        <p:spPr>
          <a:xfrm>
            <a:off x="6083663" y="3364053"/>
            <a:ext cx="2326577" cy="810090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rIns="108000" rtlCol="0" anchor="ctr"/>
          <a:lstStyle/>
          <a:p>
            <a:r>
              <a:rPr lang="en-US" altLang="ja-JP" sz="2400" dirty="0" smtClean="0">
                <a:solidFill>
                  <a:schemeClr val="tx1"/>
                </a:solidFill>
              </a:rPr>
              <a:t>same trend</a:t>
            </a:r>
          </a:p>
          <a:p>
            <a:r>
              <a:rPr lang="en-US" altLang="ja-JP" sz="2400" dirty="0" smtClean="0">
                <a:solidFill>
                  <a:schemeClr val="tx1"/>
                </a:solidFill>
              </a:rPr>
              <a:t>in </a:t>
            </a:r>
            <a:r>
              <a:rPr lang="en-US" altLang="ja-JP" sz="2400" baseline="30000" dirty="0">
                <a:solidFill>
                  <a:schemeClr val="tx1"/>
                </a:solidFill>
              </a:rPr>
              <a:t>3</a:t>
            </a:r>
            <a:r>
              <a:rPr lang="en-US" altLang="ja-JP" sz="2400" dirty="0">
                <a:solidFill>
                  <a:schemeClr val="tx1"/>
                </a:solidFill>
              </a:rPr>
              <a:t>H, </a:t>
            </a:r>
            <a:r>
              <a:rPr lang="en-US" altLang="ja-JP" sz="2400" baseline="30000" dirty="0">
                <a:solidFill>
                  <a:schemeClr val="tx1"/>
                </a:solidFill>
              </a:rPr>
              <a:t>4</a:t>
            </a:r>
            <a:r>
              <a:rPr lang="en-US" altLang="ja-JP" sz="2400" dirty="0">
                <a:solidFill>
                  <a:schemeClr val="tx1"/>
                </a:solidFill>
              </a:rPr>
              <a:t>He, </a:t>
            </a:r>
            <a:r>
              <a:rPr lang="en-US" altLang="ja-JP" sz="2400" baseline="30000" dirty="0">
                <a:solidFill>
                  <a:schemeClr val="tx1"/>
                </a:solidFill>
              </a:rPr>
              <a:t>8</a:t>
            </a:r>
            <a:r>
              <a:rPr lang="en-US" altLang="ja-JP" sz="2400" dirty="0">
                <a:solidFill>
                  <a:schemeClr val="tx1"/>
                </a:solidFill>
              </a:rPr>
              <a:t>Be</a:t>
            </a:r>
            <a:endParaRPr lang="ja-JP" altLang="en-US" sz="24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コンテンツ プレースホルダー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341530" y="5342638"/>
                <a:ext cx="8530701" cy="1330568"/>
              </a:xfrm>
              <a:solidFill>
                <a:schemeClr val="accent1"/>
              </a:solidFill>
            </p:spPr>
            <p:txBody>
              <a:bodyPr/>
              <a:lstStyle/>
              <a:p>
                <a:pPr indent="-252000"/>
                <a:r>
                  <a:rPr lang="en-US" altLang="ja-JP" sz="2400" dirty="0" smtClean="0"/>
                  <a:t>Ranges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400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altLang="ja-JP" sz="2400" i="1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</m:oMath>
                </a14:m>
                <a:r>
                  <a:rPr lang="en-US" altLang="ja-JP" sz="2400" i="1" baseline="-20000" dirty="0">
                    <a:latin typeface="Times" panose="02020603050405020304" pitchFamily="18" charset="0"/>
                    <a:cs typeface="Times" panose="02020603050405020304" pitchFamily="18" charset="0"/>
                  </a:rPr>
                  <a:t> </a:t>
                </a:r>
                <a:r>
                  <a:rPr lang="en-US" altLang="ja-JP" sz="2400" dirty="0" smtClean="0"/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400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altLang="ja-JP" sz="2400" i="1">
                            <a:latin typeface="Cambria Math" panose="02040503050406030204" pitchFamily="18" charset="0"/>
                          </a:rPr>
                          <m:t>𝑆</m:t>
                        </m:r>
                      </m:sub>
                    </m:sSub>
                  </m:oMath>
                </a14:m>
                <a:r>
                  <a:rPr lang="en-US" altLang="ja-JP" sz="2400" dirty="0" smtClean="0"/>
                  <a:t> are not short. </a:t>
                </a:r>
              </a:p>
              <a:p>
                <a:pPr indent="-252000"/>
                <a:r>
                  <a:rPr lang="en-US" altLang="ja-JP" sz="2400" dirty="0" smtClean="0"/>
                  <a:t>Range </a:t>
                </a:r>
                <a:r>
                  <a:rPr lang="en-US" altLang="ja-JP" sz="2400" i="1" dirty="0" smtClean="0">
                    <a:latin typeface="Times" panose="02020603050405020304" pitchFamily="18" charset="0"/>
                    <a:cs typeface="Times" panose="02020603050405020304" pitchFamily="18" charset="0"/>
                  </a:rPr>
                  <a:t>b </a:t>
                </a:r>
                <a:r>
                  <a:rPr lang="en-US" altLang="ja-JP" sz="2400" dirty="0" smtClean="0"/>
                  <a:t>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400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altLang="ja-JP" sz="2400" i="1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  <m:sSub>
                      <m:sSubPr>
                        <m:ctrlPr>
                          <a:rPr lang="el-GR" altLang="ja-JP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altLang="ja-JP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ja-JP" sz="24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AMD</m:t>
                        </m:r>
                      </m:sub>
                    </m:sSub>
                  </m:oMath>
                </a14:m>
                <a:r>
                  <a:rPr lang="en-US" altLang="ja-JP" sz="2400" baseline="-20000" dirty="0" smtClean="0">
                    <a:latin typeface="Times" pitchFamily="18" charset="0"/>
                  </a:rPr>
                  <a:t>  </a:t>
                </a:r>
                <a:r>
                  <a:rPr lang="en-US" altLang="ja-JP" sz="2400" dirty="0" smtClean="0"/>
                  <a:t>~ 0.6 </a:t>
                </a:r>
                <a:r>
                  <a:rPr lang="en-US" altLang="ja-JP" sz="2400" i="1" dirty="0" err="1" smtClean="0">
                    <a:latin typeface="Times" panose="02020603050405020304" pitchFamily="18" charset="0"/>
                    <a:cs typeface="Times" panose="02020603050405020304" pitchFamily="18" charset="0"/>
                  </a:rPr>
                  <a:t>b</a:t>
                </a:r>
                <a:r>
                  <a:rPr lang="en-US" altLang="ja-JP" sz="2400" baseline="-20000" dirty="0" err="1" smtClean="0">
                    <a:latin typeface="Times" panose="02020603050405020304" pitchFamily="18" charset="0"/>
                    <a:cs typeface="Times" panose="02020603050405020304" pitchFamily="18" charset="0"/>
                  </a:rPr>
                  <a:t>AMD</a:t>
                </a:r>
                <a:r>
                  <a:rPr lang="en-US" altLang="ja-JP" sz="2400" dirty="0" smtClean="0"/>
                  <a:t>  </a:t>
                </a:r>
                <a:r>
                  <a:rPr lang="en-US" altLang="ja-JP" sz="2400" dirty="0" smtClean="0">
                    <a:sym typeface="Symbol" panose="05050102010706020507" pitchFamily="18" charset="2"/>
                  </a:rPr>
                  <a:t></a:t>
                </a:r>
                <a:r>
                  <a:rPr lang="en-US" altLang="ja-JP" sz="2400" dirty="0" smtClean="0"/>
                  <a:t> spatially compact  </a:t>
                </a:r>
                <a:br>
                  <a:rPr lang="en-US" altLang="ja-JP" sz="2400" dirty="0" smtClean="0"/>
                </a:br>
                <a:r>
                  <a:rPr lang="en-US" altLang="ja-JP" sz="2400" dirty="0" smtClean="0"/>
                  <a:t>        </a:t>
                </a:r>
                <a14:m>
                  <m:oMath xmlns:m="http://schemas.openxmlformats.org/officeDocument/2006/math">
                    <m:r>
                      <a:rPr lang="en-US" altLang="ja-JP" sz="2400" b="0" i="1" smtClean="0">
                        <a:latin typeface="Cambria Math" panose="02040503050406030204" pitchFamily="18" charset="0"/>
                      </a:rPr>
                      <m:t>(=1/</m:t>
                    </m:r>
                    <m:rad>
                      <m:radPr>
                        <m:degHide m:val="on"/>
                        <m:ctrlPr>
                          <a:rPr lang="en-US" altLang="ja-JP" sz="24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altLang="ja-JP" sz="24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altLang="ja-JP" sz="24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altLang="ja-JP" sz="2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ja-JP" altLang="en-US" sz="2400" b="0" i="1" smtClean="0">
                            <a:latin typeface="Cambria Math" panose="02040503050406030204" pitchFamily="18" charset="0"/>
                          </a:rPr>
                          <m:t>𝜈</m:t>
                        </m:r>
                      </m:e>
                    </m:rad>
                    <m:r>
                      <a:rPr lang="en-US" altLang="ja-JP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ja-JP" sz="2400" dirty="0" smtClean="0"/>
                  <a:t>         </a:t>
                </a:r>
                <a14:m>
                  <m:oMath xmlns:m="http://schemas.openxmlformats.org/officeDocument/2006/math">
                    <m:r>
                      <a:rPr lang="en-US" altLang="ja-JP" sz="2400" i="1">
                        <a:latin typeface="Cambria Math" panose="02040503050406030204" pitchFamily="18" charset="0"/>
                      </a:rPr>
                      <m:t>(1/</m:t>
                    </m:r>
                    <m:rad>
                      <m:radPr>
                        <m:degHide m:val="on"/>
                        <m:ctrlPr>
                          <a:rPr lang="en-US" altLang="ja-JP" sz="24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ja-JP" altLang="en-US" sz="2400" i="1">
                            <a:latin typeface="Cambria Math" panose="02040503050406030204" pitchFamily="18" charset="0"/>
                          </a:rPr>
                          <m:t>𝜈</m:t>
                        </m:r>
                      </m:e>
                    </m:rad>
                    <m:r>
                      <a:rPr lang="en-US" altLang="ja-JP" sz="24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ja-JP" sz="2400" dirty="0" smtClean="0"/>
                  <a:t>     high-</a:t>
                </a:r>
                <a:r>
                  <a:rPr lang="en-US" altLang="ja-JP" sz="2400" i="1" dirty="0" smtClean="0">
                    <a:latin typeface="Times" panose="02020603050405020304" pitchFamily="18" charset="0"/>
                    <a:cs typeface="Times" panose="02020603050405020304" pitchFamily="18" charset="0"/>
                  </a:rPr>
                  <a:t>k, </a:t>
                </a:r>
                <a:r>
                  <a:rPr lang="en-US" altLang="ja-JP" sz="2400" dirty="0" smtClean="0">
                    <a:latin typeface="+mj-lt"/>
                    <a:cs typeface="Times" panose="02020603050405020304" pitchFamily="18" charset="0"/>
                  </a:rPr>
                  <a:t>similar to </a:t>
                </a:r>
                <a:r>
                  <a:rPr lang="en-US" altLang="ja-JP" sz="2400" dirty="0" smtClean="0"/>
                  <a:t>TOSM</a:t>
                </a:r>
              </a:p>
            </p:txBody>
          </p:sp>
        </mc:Choice>
        <mc:Fallback xmlns="">
          <p:sp>
            <p:nvSpPr>
              <p:cNvPr id="4" name="コンテンツ プレースホルダー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341530" y="5342638"/>
                <a:ext cx="8530701" cy="1330568"/>
              </a:xfrm>
              <a:blipFill rotWithShape="0">
                <a:blip r:embed="rId3"/>
                <a:stretch>
                  <a:fillRect t="-3196" b="-776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正方形/長方形 26"/>
          <p:cNvSpPr/>
          <p:nvPr/>
        </p:nvSpPr>
        <p:spPr>
          <a:xfrm>
            <a:off x="71499" y="1748854"/>
            <a:ext cx="602835" cy="19515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581890" y="2680868"/>
            <a:ext cx="2395207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3200" b="1" i="1" dirty="0" smtClean="0">
                <a:solidFill>
                  <a:schemeClr val="bg1">
                    <a:lumMod val="50000"/>
                  </a:schemeClr>
                </a:solidFill>
              </a:rPr>
              <a:t>preliminary</a:t>
            </a:r>
            <a:endParaRPr kumimoji="1" lang="ja-JP" altLang="en-US" sz="2800" b="1" i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910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スライド番号プレースホルダ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59E13F60-3D7F-413E-8B66-E8A4A882AF1E}" type="slidenum">
              <a:rPr lang="en-US" altLang="ja-JP" sz="1400"/>
              <a:pPr algn="r"/>
              <a:t>28</a:t>
            </a:fld>
            <a:endParaRPr lang="en-US" altLang="ja-JP" sz="140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42875"/>
            <a:ext cx="8229600" cy="647700"/>
          </a:xfrm>
        </p:spPr>
        <p:txBody>
          <a:bodyPr/>
          <a:lstStyle/>
          <a:p>
            <a:pPr eaLnBrk="1" hangingPunct="1"/>
            <a:r>
              <a:rPr lang="en-US" altLang="ja-JP" sz="3600" dirty="0" smtClean="0">
                <a:solidFill>
                  <a:schemeClr val="tx1"/>
                </a:solidFill>
              </a:rPr>
              <a:t>Summary</a:t>
            </a:r>
            <a:endParaRPr lang="en-US" altLang="ja-JP" sz="4000" dirty="0" smtClean="0">
              <a:solidFill>
                <a:schemeClr val="tx1"/>
              </a:solidFill>
            </a:endParaRP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6535" y="1069650"/>
            <a:ext cx="8329032" cy="5014645"/>
          </a:xfrm>
          <a:solidFill>
            <a:schemeClr val="bg1">
              <a:lumMod val="95000"/>
            </a:schemeClr>
          </a:solidFill>
        </p:spPr>
        <p:txBody>
          <a:bodyPr lIns="144000" tIns="180000" rIns="144000" bIns="72000"/>
          <a:lstStyle/>
          <a:p>
            <a:pPr indent="-288000" eaLnBrk="1" hangingPunct="1">
              <a:lnSpc>
                <a:spcPts val="24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ja-JP" sz="2400" b="1" dirty="0" smtClean="0">
                <a:solidFill>
                  <a:srgbClr val="CC0000"/>
                </a:solidFill>
              </a:rPr>
              <a:t>Tensor-Optimized Shell Model (TOSM) </a:t>
            </a:r>
            <a:r>
              <a:rPr lang="en-US" altLang="ja-JP" sz="2400" dirty="0" smtClean="0"/>
              <a:t>using </a:t>
            </a:r>
            <a:r>
              <a:rPr lang="en-US" altLang="ja-JP" sz="2400" i="1" dirty="0" err="1" smtClean="0"/>
              <a:t>V</a:t>
            </a:r>
            <a:r>
              <a:rPr lang="en-US" altLang="ja-JP" sz="2400" baseline="-25000" dirty="0" err="1" smtClean="0"/>
              <a:t>bare</a:t>
            </a:r>
            <a:r>
              <a:rPr lang="en-US" altLang="ja-JP" sz="2400" dirty="0" smtClean="0"/>
              <a:t>.</a:t>
            </a:r>
          </a:p>
          <a:p>
            <a:pPr lvl="1" indent="-288000" eaLnBrk="1" hangingPunct="1">
              <a:lnSpc>
                <a:spcPts val="24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ja-JP" sz="2000" dirty="0" smtClean="0"/>
              <a:t>Strong tensor correlation from 0p0h-2p2h involving high-</a:t>
            </a:r>
            <a:r>
              <a:rPr lang="en-US" altLang="ja-JP" sz="2000" i="1" dirty="0" smtClean="0">
                <a:latin typeface="Times" panose="02020603050405020304" pitchFamily="18" charset="0"/>
                <a:cs typeface="Times" panose="02020603050405020304" pitchFamily="18" charset="0"/>
              </a:rPr>
              <a:t>k </a:t>
            </a:r>
            <a:r>
              <a:rPr lang="en-US" altLang="ja-JP" sz="2000" dirty="0" smtClean="0">
                <a:latin typeface="+mj-lt"/>
                <a:cs typeface="Times" panose="02020603050405020304" pitchFamily="18" charset="0"/>
              </a:rPr>
              <a:t>components</a:t>
            </a:r>
            <a:r>
              <a:rPr lang="en-US" altLang="ja-JP" sz="2000" dirty="0" smtClean="0"/>
              <a:t>.</a:t>
            </a:r>
          </a:p>
          <a:p>
            <a:pPr lvl="1" indent="-288000" eaLnBrk="1" hangingPunct="1">
              <a:lnSpc>
                <a:spcPts val="24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ja-JP" sz="2000" dirty="0" smtClean="0"/>
              <a:t>He, Li, Be isotopes :  Energy spectra, Radius of </a:t>
            </a:r>
            <a:r>
              <a:rPr lang="en-US" altLang="ja-JP" sz="2000" i="1" dirty="0" smtClean="0">
                <a:latin typeface="Cambria" panose="02040503050406030204" pitchFamily="18" charset="0"/>
              </a:rPr>
              <a:t>n</a:t>
            </a:r>
            <a:r>
              <a:rPr lang="en-US" altLang="ja-JP" sz="2000" dirty="0" smtClean="0"/>
              <a:t>-rich nuclei.</a:t>
            </a:r>
            <a:endParaRPr lang="en-US" altLang="ja-JP" sz="2400" dirty="0" smtClean="0"/>
          </a:p>
          <a:p>
            <a:pPr lvl="1" indent="-288000" eaLnBrk="1" hangingPunct="1">
              <a:lnSpc>
                <a:spcPts val="24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ja-JP" sz="2000" dirty="0" smtClean="0"/>
              <a:t>For </a:t>
            </a:r>
            <a:r>
              <a:rPr lang="en-US" altLang="ja-JP" sz="2400" baseline="30000" dirty="0" smtClean="0"/>
              <a:t>8</a:t>
            </a:r>
            <a:r>
              <a:rPr lang="en-US" altLang="ja-JP" sz="2000" dirty="0" smtClean="0"/>
              <a:t>Be, two aspects : grand state region &amp; highly excited states, which indicates of more configurations, such as </a:t>
            </a:r>
            <a:r>
              <a:rPr lang="en-US" altLang="ja-JP" sz="2000" b="1" dirty="0" smtClean="0">
                <a:latin typeface="Symbol" pitchFamily="18" charset="2"/>
              </a:rPr>
              <a:t>a-a</a:t>
            </a:r>
            <a:r>
              <a:rPr lang="en-US" altLang="ja-JP" sz="2000" dirty="0" smtClean="0"/>
              <a:t> states.</a:t>
            </a:r>
            <a:endParaRPr lang="en-US" altLang="ja-JP" sz="2400" dirty="0" smtClean="0"/>
          </a:p>
          <a:p>
            <a:pPr eaLnBrk="1" hangingPunct="1">
              <a:lnSpc>
                <a:spcPts val="24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ja-JP" sz="2400" b="1" dirty="0" smtClean="0">
                <a:solidFill>
                  <a:srgbClr val="CC0000"/>
                </a:solidFill>
              </a:rPr>
              <a:t>Tensor-Optimized AMD (TOAMD)</a:t>
            </a:r>
            <a:r>
              <a:rPr lang="en-US" altLang="ja-JP" sz="2400" dirty="0" smtClean="0"/>
              <a:t>.</a:t>
            </a:r>
            <a:endParaRPr lang="en-US" altLang="ja-JP" sz="2400" dirty="0"/>
          </a:p>
          <a:p>
            <a:pPr lvl="1" eaLnBrk="1" hangingPunct="1">
              <a:lnSpc>
                <a:spcPts val="24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ja-JP" sz="2000" dirty="0" smtClean="0"/>
              <a:t>Two-kinds of correlation functions </a:t>
            </a:r>
            <a:r>
              <a:rPr lang="en-US" altLang="ja-JP" sz="2000" i="1" dirty="0" smtClean="0">
                <a:latin typeface="Times" panose="02020603050405020304" pitchFamily="18" charset="0"/>
                <a:cs typeface="Times" panose="02020603050405020304" pitchFamily="18" charset="0"/>
              </a:rPr>
              <a:t>F</a:t>
            </a:r>
            <a:r>
              <a:rPr lang="en-US" altLang="ja-JP" sz="2000" i="1" baseline="-20000" dirty="0" smtClean="0">
                <a:latin typeface="Times" panose="02020603050405020304" pitchFamily="18" charset="0"/>
                <a:cs typeface="Times" panose="02020603050405020304" pitchFamily="18" charset="0"/>
              </a:rPr>
              <a:t>D</a:t>
            </a:r>
            <a:r>
              <a:rPr lang="en-US" altLang="ja-JP" sz="2000" i="1" dirty="0" smtClean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ja-JP" sz="2000" dirty="0"/>
              <a:t>(tensor</a:t>
            </a:r>
            <a:r>
              <a:rPr lang="en-US" altLang="ja-JP" sz="2000" dirty="0" smtClean="0"/>
              <a:t>) &amp; </a:t>
            </a:r>
            <a:r>
              <a:rPr lang="en-US" altLang="ja-JP" sz="2000" i="1" dirty="0" smtClean="0">
                <a:latin typeface="Times" panose="02020603050405020304" pitchFamily="18" charset="0"/>
                <a:cs typeface="Times" panose="02020603050405020304" pitchFamily="18" charset="0"/>
              </a:rPr>
              <a:t>F</a:t>
            </a:r>
            <a:r>
              <a:rPr lang="en-US" altLang="ja-JP" sz="2000" i="1" baseline="-20000" dirty="0" smtClean="0">
                <a:latin typeface="Times" panose="02020603050405020304" pitchFamily="18" charset="0"/>
                <a:cs typeface="Times" panose="02020603050405020304" pitchFamily="18" charset="0"/>
              </a:rPr>
              <a:t>S </a:t>
            </a:r>
            <a:r>
              <a:rPr lang="en-US" altLang="ja-JP" sz="2000" dirty="0" smtClean="0"/>
              <a:t>(short-range)</a:t>
            </a:r>
          </a:p>
          <a:p>
            <a:pPr lvl="1" eaLnBrk="1" hangingPunct="1">
              <a:lnSpc>
                <a:spcPts val="24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ja-JP" sz="2000" dirty="0"/>
              <a:t>Three-body term contributes to </a:t>
            </a:r>
            <a:r>
              <a:rPr lang="en-US" altLang="ja-JP" sz="2000" dirty="0" smtClean="0"/>
              <a:t>the </a:t>
            </a:r>
            <a:r>
              <a:rPr lang="en-US" altLang="ja-JP" sz="2000" dirty="0"/>
              <a:t>energy saturation. </a:t>
            </a:r>
          </a:p>
          <a:p>
            <a:pPr lvl="1" eaLnBrk="1" hangingPunct="1">
              <a:lnSpc>
                <a:spcPts val="24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ja-JP" sz="2000" dirty="0" smtClean="0"/>
              <a:t>Ranges of </a:t>
            </a:r>
            <a:r>
              <a:rPr lang="en-US" altLang="ja-JP" sz="2000" i="1" dirty="0" smtClean="0">
                <a:latin typeface="Times" panose="02020603050405020304" pitchFamily="18" charset="0"/>
                <a:cs typeface="Times" panose="02020603050405020304" pitchFamily="18" charset="0"/>
              </a:rPr>
              <a:t>F</a:t>
            </a:r>
            <a:r>
              <a:rPr lang="en-US" altLang="ja-JP" sz="2000" i="1" baseline="-20000" dirty="0" smtClean="0">
                <a:latin typeface="Times" panose="02020603050405020304" pitchFamily="18" charset="0"/>
                <a:cs typeface="Times" panose="02020603050405020304" pitchFamily="18" charset="0"/>
              </a:rPr>
              <a:t>D</a:t>
            </a:r>
            <a:r>
              <a:rPr lang="en-US" altLang="ja-JP" sz="2000" i="1" dirty="0" smtClean="0">
                <a:latin typeface="Times" panose="02020603050405020304" pitchFamily="18" charset="0"/>
                <a:cs typeface="Times" panose="02020603050405020304" pitchFamily="18" charset="0"/>
              </a:rPr>
              <a:t> , F</a:t>
            </a:r>
            <a:r>
              <a:rPr lang="en-US" altLang="ja-JP" sz="2000" i="1" baseline="-20000" dirty="0" smtClean="0">
                <a:latin typeface="Times" panose="02020603050405020304" pitchFamily="18" charset="0"/>
                <a:cs typeface="Times" panose="02020603050405020304" pitchFamily="18" charset="0"/>
              </a:rPr>
              <a:t>S</a:t>
            </a:r>
            <a:r>
              <a:rPr lang="en-US" altLang="ja-JP" sz="2000" dirty="0" smtClean="0"/>
              <a:t> are not short.</a:t>
            </a:r>
          </a:p>
          <a:p>
            <a:pPr lvl="1" eaLnBrk="1" hangingPunct="1">
              <a:lnSpc>
                <a:spcPts val="24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ja-JP" sz="2000" dirty="0" smtClean="0"/>
              <a:t>Spatially </a:t>
            </a:r>
            <a:r>
              <a:rPr lang="en-US" altLang="ja-JP" sz="2000" dirty="0"/>
              <a:t>compact behavior of </a:t>
            </a:r>
            <a:r>
              <a:rPr lang="en-US" altLang="ja-JP" sz="2000" i="1" dirty="0">
                <a:latin typeface="Times" panose="02020603050405020304" pitchFamily="18" charset="0"/>
                <a:cs typeface="Times" panose="02020603050405020304" pitchFamily="18" charset="0"/>
              </a:rPr>
              <a:t>F</a:t>
            </a:r>
            <a:r>
              <a:rPr lang="en-US" altLang="ja-JP" sz="2000" i="1" baseline="-20000" dirty="0">
                <a:latin typeface="Times" panose="02020603050405020304" pitchFamily="18" charset="0"/>
                <a:cs typeface="Times" panose="02020603050405020304" pitchFamily="18" charset="0"/>
              </a:rPr>
              <a:t>D </a:t>
            </a:r>
            <a:r>
              <a:rPr lang="en-US" altLang="ja-JP" sz="2000" dirty="0"/>
              <a:t> </a:t>
            </a:r>
            <a:r>
              <a:rPr lang="en-US" altLang="ja-JP" sz="2000" dirty="0" smtClean="0"/>
              <a:t>produces high-</a:t>
            </a:r>
            <a:r>
              <a:rPr lang="en-US" altLang="ja-JP" sz="2000" i="1" dirty="0" smtClean="0">
                <a:latin typeface="Times" panose="02020603050405020304" pitchFamily="18" charset="0"/>
                <a:cs typeface="Times" panose="02020603050405020304" pitchFamily="18" charset="0"/>
              </a:rPr>
              <a:t>k</a:t>
            </a:r>
            <a:r>
              <a:rPr lang="en-US" altLang="ja-JP" sz="2000" dirty="0" smtClean="0"/>
              <a:t> component.</a:t>
            </a:r>
            <a:endParaRPr lang="en-US" altLang="ja-JP" sz="2000" baseline="-25000" dirty="0"/>
          </a:p>
        </p:txBody>
      </p:sp>
    </p:spTree>
    <p:extLst>
      <p:ext uri="{BB962C8B-B14F-4D97-AF65-F5344CB8AC3E}">
        <p14:creationId xmlns:p14="http://schemas.microsoft.com/office/powerpoint/2010/main" val="599635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スライド番号プレースホルダ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2690B11B-68BB-4D40-A3C2-BD1F2EC921F7}" type="slidenum">
              <a:rPr lang="en-US" altLang="ja-JP" sz="1400"/>
              <a:pPr algn="r"/>
              <a:t>3</a:t>
            </a:fld>
            <a:endParaRPr lang="en-US" altLang="ja-JP" sz="1400"/>
          </a:p>
        </p:txBody>
      </p:sp>
      <p:sp>
        <p:nvSpPr>
          <p:cNvPr id="1029" name="Text Box 2"/>
          <p:cNvSpPr txBox="1">
            <a:spLocks noChangeArrowheads="1"/>
          </p:cNvSpPr>
          <p:nvPr/>
        </p:nvSpPr>
        <p:spPr bwMode="auto">
          <a:xfrm>
            <a:off x="746125" y="188913"/>
            <a:ext cx="76501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3600" dirty="0"/>
              <a:t>Pion exchange interaction </a:t>
            </a:r>
            <a:r>
              <a:rPr lang="en-US" altLang="ja-JP" sz="3600" dirty="0" smtClean="0"/>
              <a:t>&amp; </a:t>
            </a:r>
            <a:r>
              <a:rPr lang="en-US" altLang="ja-JP" sz="3600" dirty="0" err="1"/>
              <a:t>V</a:t>
            </a:r>
            <a:r>
              <a:rPr lang="en-US" altLang="ja-JP" sz="3600" baseline="-10000" dirty="0" err="1"/>
              <a:t>tensor</a:t>
            </a:r>
            <a:r>
              <a:rPr lang="en-US" altLang="ja-JP" sz="3600" dirty="0"/>
              <a:t> </a:t>
            </a:r>
          </a:p>
        </p:txBody>
      </p:sp>
      <p:sp>
        <p:nvSpPr>
          <p:cNvPr id="1030" name="Line 3"/>
          <p:cNvSpPr>
            <a:spLocks noChangeShapeType="1"/>
          </p:cNvSpPr>
          <p:nvPr/>
        </p:nvSpPr>
        <p:spPr bwMode="auto">
          <a:xfrm flipV="1">
            <a:off x="5202238" y="3159048"/>
            <a:ext cx="0" cy="44997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1" name="Text Box 4"/>
          <p:cNvSpPr txBox="1">
            <a:spLocks noChangeArrowheads="1"/>
          </p:cNvSpPr>
          <p:nvPr/>
        </p:nvSpPr>
        <p:spPr bwMode="auto">
          <a:xfrm>
            <a:off x="4284164" y="3552400"/>
            <a:ext cx="186301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 u="sng" dirty="0" smtClean="0">
                <a:latin typeface="Symbol" pitchFamily="18" charset="2"/>
              </a:rPr>
              <a:t>d</a:t>
            </a:r>
            <a:r>
              <a:rPr lang="en-US" altLang="ja-JP" sz="2400" u="sng" dirty="0" smtClean="0"/>
              <a:t> </a:t>
            </a:r>
            <a:r>
              <a:rPr lang="en-US" altLang="ja-JP" sz="2400" u="sng" dirty="0"/>
              <a:t>interaction</a:t>
            </a:r>
          </a:p>
        </p:txBody>
      </p:sp>
      <p:sp>
        <p:nvSpPr>
          <p:cNvPr id="1032" name="Line 5"/>
          <p:cNvSpPr>
            <a:spLocks noChangeShapeType="1"/>
          </p:cNvSpPr>
          <p:nvPr/>
        </p:nvSpPr>
        <p:spPr bwMode="auto">
          <a:xfrm flipH="1" flipV="1">
            <a:off x="6462713" y="3113965"/>
            <a:ext cx="0" cy="112504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3" name="Text Box 6"/>
          <p:cNvSpPr txBox="1">
            <a:spLocks noChangeArrowheads="1"/>
          </p:cNvSpPr>
          <p:nvPr/>
        </p:nvSpPr>
        <p:spPr bwMode="auto">
          <a:xfrm>
            <a:off x="5275135" y="4194085"/>
            <a:ext cx="2762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 u="sng" dirty="0"/>
              <a:t>Yukawa interaction</a:t>
            </a:r>
          </a:p>
        </p:txBody>
      </p:sp>
      <p:sp>
        <p:nvSpPr>
          <p:cNvPr id="1034" name="Text Box 7"/>
          <p:cNvSpPr txBox="1">
            <a:spLocks noChangeArrowheads="1"/>
          </p:cNvSpPr>
          <p:nvPr/>
        </p:nvSpPr>
        <p:spPr bwMode="auto">
          <a:xfrm>
            <a:off x="7092280" y="3183068"/>
            <a:ext cx="1915909" cy="830997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 dirty="0" smtClean="0"/>
              <a:t>involve </a:t>
            </a:r>
            <a:r>
              <a:rPr lang="en-US" altLang="ja-JP" sz="2400" dirty="0"/>
              <a:t>large</a:t>
            </a:r>
          </a:p>
          <a:p>
            <a:r>
              <a:rPr lang="en-US" altLang="ja-JP" sz="2400" dirty="0"/>
              <a:t>momentum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1465927"/>
              </p:ext>
            </p:extLst>
          </p:nvPr>
        </p:nvGraphicFramePr>
        <p:xfrm>
          <a:off x="566555" y="1175577"/>
          <a:ext cx="8190910" cy="18483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834" name="Equation" r:id="rId4" imgW="4165560" imgH="939600" progId="Equation.DSMT4">
                  <p:embed/>
                </p:oleObj>
              </mc:Choice>
              <mc:Fallback>
                <p:oleObj name="Equation" r:id="rId4" imgW="4165560" imgH="939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555" y="1175577"/>
                        <a:ext cx="8190910" cy="184837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9167940"/>
              </p:ext>
            </p:extLst>
          </p:nvPr>
        </p:nvGraphicFramePr>
        <p:xfrm>
          <a:off x="881591" y="5314218"/>
          <a:ext cx="3735414" cy="455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835" name="Equation" r:id="rId6" imgW="1879560" imgH="228600" progId="">
                  <p:embed/>
                </p:oleObj>
              </mc:Choice>
              <mc:Fallback>
                <p:oleObj name="Equation" r:id="rId6" imgW="1879560" imgH="22860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1591" y="5314218"/>
                        <a:ext cx="3735414" cy="45504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5" name="Text Box 10"/>
          <p:cNvSpPr txBox="1">
            <a:spLocks noChangeArrowheads="1"/>
          </p:cNvSpPr>
          <p:nvPr/>
        </p:nvSpPr>
        <p:spPr bwMode="auto">
          <a:xfrm>
            <a:off x="566555" y="4779150"/>
            <a:ext cx="252145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 b="1" dirty="0"/>
              <a:t>Tensor</a:t>
            </a:r>
            <a:r>
              <a:rPr lang="en-US" altLang="ja-JP" sz="2400" dirty="0"/>
              <a:t> </a:t>
            </a:r>
            <a:r>
              <a:rPr lang="en-US" altLang="ja-JP" sz="2400" b="1" dirty="0"/>
              <a:t>operator</a:t>
            </a:r>
          </a:p>
        </p:txBody>
      </p:sp>
      <p:sp>
        <p:nvSpPr>
          <p:cNvPr id="1036" name="Text Box 11"/>
          <p:cNvSpPr txBox="1">
            <a:spLocks noChangeArrowheads="1"/>
          </p:cNvSpPr>
          <p:nvPr/>
        </p:nvSpPr>
        <p:spPr bwMode="auto">
          <a:xfrm>
            <a:off x="1030069" y="5757645"/>
            <a:ext cx="777240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Aft>
                <a:spcPts val="600"/>
              </a:spcAft>
              <a:buFontTx/>
              <a:buChar char="-"/>
            </a:pPr>
            <a:r>
              <a:rPr lang="en-US" altLang="ja-JP" sz="2400" dirty="0" err="1" smtClean="0"/>
              <a:t>V</a:t>
            </a:r>
            <a:r>
              <a:rPr lang="en-US" altLang="ja-JP" sz="2400" baseline="-25000" dirty="0" err="1" smtClean="0"/>
              <a:t>tensor</a:t>
            </a:r>
            <a:r>
              <a:rPr lang="en-US" altLang="ja-JP" sz="2400" dirty="0" smtClean="0"/>
              <a:t> </a:t>
            </a:r>
            <a:r>
              <a:rPr lang="en-US" altLang="ja-JP" sz="2400" dirty="0"/>
              <a:t>produces the high momentum </a:t>
            </a:r>
            <a:r>
              <a:rPr lang="en-US" altLang="ja-JP" sz="2400" dirty="0" smtClean="0"/>
              <a:t>component.</a:t>
            </a:r>
            <a:endParaRPr lang="en-US" altLang="ja-JP" sz="2400" dirty="0"/>
          </a:p>
        </p:txBody>
      </p:sp>
      <p:pic>
        <p:nvPicPr>
          <p:cNvPr id="1038" name="Picture 3"/>
          <p:cNvPicPr>
            <a:picLocks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41530" y="2528900"/>
            <a:ext cx="2520280" cy="1653310"/>
          </a:xfrm>
          <a:prstGeom prst="rect">
            <a:avLst/>
          </a:prstGeom>
          <a:solidFill>
            <a:srgbClr val="FFDEBD"/>
          </a:solidFill>
          <a:ln w="9525">
            <a:noFill/>
            <a:miter lim="800000"/>
            <a:headEnd/>
            <a:tailEnd/>
          </a:ln>
        </p:spPr>
      </p:pic>
      <p:sp>
        <p:nvSpPr>
          <p:cNvPr id="15" name="角丸四角形 14"/>
          <p:cNvSpPr/>
          <p:nvPr/>
        </p:nvSpPr>
        <p:spPr>
          <a:xfrm>
            <a:off x="7272300" y="2090404"/>
            <a:ext cx="1530170" cy="933552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7294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38" descr="D:\My_Documents\OHP\2012\GIF\deuteron_WF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0143" y="1114010"/>
            <a:ext cx="4921948" cy="3272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テキスト ボックス 9"/>
          <p:cNvSpPr txBox="1">
            <a:spLocks noChangeArrowheads="1"/>
          </p:cNvSpPr>
          <p:nvPr/>
        </p:nvSpPr>
        <p:spPr bwMode="auto">
          <a:xfrm>
            <a:off x="2501770" y="1649748"/>
            <a:ext cx="4206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 b="1" dirty="0">
                <a:solidFill>
                  <a:srgbClr val="0000FF"/>
                </a:solidFill>
              </a:rPr>
              <a:t>S</a:t>
            </a:r>
            <a:endParaRPr lang="ja-JP" altLang="en-US" sz="2800" b="1" dirty="0">
              <a:solidFill>
                <a:srgbClr val="0000FF"/>
              </a:solidFill>
            </a:endParaRPr>
          </a:p>
        </p:txBody>
      </p:sp>
      <p:sp>
        <p:nvSpPr>
          <p:cNvPr id="12292" name="テキスト ボックス 10"/>
          <p:cNvSpPr txBox="1">
            <a:spLocks noChangeArrowheads="1"/>
          </p:cNvSpPr>
          <p:nvPr/>
        </p:nvSpPr>
        <p:spPr bwMode="auto">
          <a:xfrm>
            <a:off x="2366963" y="2595563"/>
            <a:ext cx="4413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 b="1">
                <a:solidFill>
                  <a:srgbClr val="FF0000"/>
                </a:solidFill>
              </a:rPr>
              <a:t>D</a:t>
            </a:r>
            <a:endParaRPr lang="ja-JP" altLang="en-US" sz="2800" b="1">
              <a:solidFill>
                <a:srgbClr val="FF0000"/>
              </a:solidFill>
            </a:endParaRPr>
          </a:p>
        </p:txBody>
      </p:sp>
      <p:graphicFrame>
        <p:nvGraphicFramePr>
          <p:cNvPr id="16425" name="Group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385457"/>
              </p:ext>
            </p:extLst>
          </p:nvPr>
        </p:nvGraphicFramePr>
        <p:xfrm>
          <a:off x="6011863" y="954088"/>
          <a:ext cx="2940050" cy="4400551"/>
        </p:xfrm>
        <a:graphic>
          <a:graphicData uri="http://schemas.openxmlformats.org/drawingml/2006/table">
            <a:tbl>
              <a:tblPr/>
              <a:tblGrid>
                <a:gridCol w="1216025"/>
                <a:gridCol w="1724025"/>
              </a:tblGrid>
              <a:tr h="68421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Energy 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 -2.24 MeV</a:t>
                      </a:r>
                      <a:endParaRPr kumimoji="1" lang="en-US" altLang="ja-JP" sz="2400" b="0" i="0" u="none" strike="noStrike" cap="none" normalizeH="0" baseline="-10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70000"/>
                      </a:schemeClr>
                    </a:solidFill>
                  </a:tcPr>
                </a:tc>
              </a:tr>
              <a:tr h="6318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Kinetic </a:t>
                      </a:r>
                      <a:endParaRPr kumimoji="1" lang="en-US" altLang="ja-JP" sz="24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50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19.88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70000"/>
                      </a:schemeClr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Central </a:t>
                      </a:r>
                      <a:endParaRPr kumimoji="1" lang="en-US" altLang="ja-JP" sz="24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50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 -4.46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70000"/>
                      </a:schemeClr>
                    </a:solidFill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Tensor </a:t>
                      </a:r>
                      <a:endParaRPr kumimoji="1" lang="en-US" altLang="ja-JP" sz="2400" b="1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50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-16.64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70000"/>
                      </a:schemeClr>
                    </a:solidFill>
                  </a:tcPr>
                </a:tc>
              </a:tr>
              <a:tr h="582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LS </a:t>
                      </a:r>
                      <a:endParaRPr kumimoji="1" lang="en-US" altLang="ja-JP" sz="24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50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 -1.02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70000"/>
                      </a:schemeClr>
                    </a:solidFill>
                  </a:tcPr>
                </a:tc>
              </a:tr>
              <a:tr h="67945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P(</a:t>
                      </a:r>
                      <a:r>
                        <a:rPr kumimoji="1" lang="en-US" altLang="ja-JP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50" charset="-128"/>
                        </a:rPr>
                        <a:t>L</a:t>
                      </a: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50" charset="-128"/>
                        </a:rPr>
                        <a:t>=2</a:t>
                      </a: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) </a:t>
                      </a:r>
                      <a:endParaRPr kumimoji="1" lang="en-US" altLang="ja-JP" sz="24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50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  5.77%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70000"/>
                      </a:schemeClr>
                    </a:solidFill>
                  </a:tcPr>
                </a:tc>
              </a:tr>
              <a:tr h="64135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Radius </a:t>
                      </a:r>
                      <a:endParaRPr kumimoji="1" lang="en-US" altLang="ja-JP" sz="24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50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  1.96 fm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7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2314" name="Picture 9" descr="av8_pot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6515" y="4465639"/>
            <a:ext cx="2750998" cy="2144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15" name="Text Box 10"/>
          <p:cNvSpPr txBox="1">
            <a:spLocks noChangeArrowheads="1"/>
          </p:cNvSpPr>
          <p:nvPr/>
        </p:nvSpPr>
        <p:spPr bwMode="auto">
          <a:xfrm>
            <a:off x="1105648" y="4967340"/>
            <a:ext cx="1081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 dirty="0" err="1">
                <a:solidFill>
                  <a:schemeClr val="accent2"/>
                </a:solidFill>
              </a:rPr>
              <a:t>V</a:t>
            </a:r>
            <a:r>
              <a:rPr lang="en-US" altLang="ja-JP" sz="2800" baseline="-25000" dirty="0" err="1">
                <a:solidFill>
                  <a:schemeClr val="accent2"/>
                </a:solidFill>
              </a:rPr>
              <a:t>central</a:t>
            </a:r>
            <a:endParaRPr lang="en-US" altLang="ja-JP" sz="2400" baseline="-25000" dirty="0">
              <a:solidFill>
                <a:schemeClr val="accent2"/>
              </a:solidFill>
            </a:endParaRPr>
          </a:p>
        </p:txBody>
      </p:sp>
      <p:sp>
        <p:nvSpPr>
          <p:cNvPr id="12316" name="Text Box 11"/>
          <p:cNvSpPr txBox="1">
            <a:spLocks noChangeArrowheads="1"/>
          </p:cNvSpPr>
          <p:nvPr/>
        </p:nvSpPr>
        <p:spPr bwMode="auto">
          <a:xfrm>
            <a:off x="881063" y="6173788"/>
            <a:ext cx="10271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 dirty="0" err="1">
                <a:solidFill>
                  <a:srgbClr val="CC0000"/>
                </a:solidFill>
              </a:rPr>
              <a:t>V</a:t>
            </a:r>
            <a:r>
              <a:rPr lang="en-US" altLang="ja-JP" sz="2800" baseline="-25000" dirty="0" err="1">
                <a:solidFill>
                  <a:srgbClr val="CC0000"/>
                </a:solidFill>
              </a:rPr>
              <a:t>tensor</a:t>
            </a:r>
            <a:endParaRPr lang="en-US" altLang="ja-JP" sz="2400" baseline="-25000" dirty="0">
              <a:solidFill>
                <a:srgbClr val="CC0000"/>
              </a:solidFill>
            </a:endParaRPr>
          </a:p>
        </p:txBody>
      </p:sp>
      <p:sp>
        <p:nvSpPr>
          <p:cNvPr id="12317" name="Text Box 12"/>
          <p:cNvSpPr txBox="1">
            <a:spLocks noChangeArrowheads="1"/>
          </p:cNvSpPr>
          <p:nvPr/>
        </p:nvSpPr>
        <p:spPr bwMode="auto">
          <a:xfrm>
            <a:off x="1736685" y="4501970"/>
            <a:ext cx="828675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 u="sng" dirty="0"/>
              <a:t>AV8’</a:t>
            </a:r>
          </a:p>
        </p:txBody>
      </p:sp>
      <p:sp>
        <p:nvSpPr>
          <p:cNvPr id="123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98425"/>
            <a:ext cx="8229600" cy="679450"/>
          </a:xfrm>
        </p:spPr>
        <p:txBody>
          <a:bodyPr/>
          <a:lstStyle/>
          <a:p>
            <a:r>
              <a:rPr lang="en-US" altLang="ja-JP" sz="3600" dirty="0" smtClean="0">
                <a:solidFill>
                  <a:schemeClr val="tx1"/>
                </a:solidFill>
              </a:rPr>
              <a:t>Deuteron properties</a:t>
            </a:r>
            <a:r>
              <a:rPr lang="ja-JP" altLang="en-US" sz="3600" dirty="0" smtClean="0">
                <a:solidFill>
                  <a:schemeClr val="tx1"/>
                </a:solidFill>
              </a:rPr>
              <a:t> </a:t>
            </a:r>
            <a:r>
              <a:rPr lang="en-US" altLang="ja-JP" sz="3600" dirty="0" smtClean="0">
                <a:solidFill>
                  <a:schemeClr val="tx1"/>
                </a:solidFill>
              </a:rPr>
              <a:t>&amp; tensor force</a:t>
            </a:r>
          </a:p>
        </p:txBody>
      </p:sp>
      <p:sp>
        <p:nvSpPr>
          <p:cNvPr id="10272" name="Text Box 36"/>
          <p:cNvSpPr txBox="1">
            <a:spLocks noChangeArrowheads="1"/>
          </p:cNvSpPr>
          <p:nvPr/>
        </p:nvSpPr>
        <p:spPr bwMode="auto">
          <a:xfrm>
            <a:off x="3311860" y="4863317"/>
            <a:ext cx="2229842" cy="1175973"/>
          </a:xfrm>
          <a:prstGeom prst="rect">
            <a:avLst/>
          </a:prstGeom>
          <a:solidFill>
            <a:srgbClr val="BBE0E3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wrap="square" tIns="10800" bIns="10800">
            <a:spAutoFit/>
          </a:bodyPr>
          <a:lstStyle/>
          <a:p>
            <a:pPr>
              <a:lnSpc>
                <a:spcPts val="4500"/>
              </a:lnSpc>
            </a:pPr>
            <a:r>
              <a:rPr lang="en-US" altLang="ja-JP" sz="2400" dirty="0"/>
              <a:t>R</a:t>
            </a:r>
            <a:r>
              <a:rPr lang="en-US" altLang="ja-JP" sz="2400" baseline="-25000" dirty="0"/>
              <a:t>m</a:t>
            </a:r>
            <a:r>
              <a:rPr lang="en-US" altLang="ja-JP" sz="2400" dirty="0"/>
              <a:t>(</a:t>
            </a:r>
            <a:r>
              <a:rPr lang="en-US" altLang="ja-JP" sz="2400" i="1" dirty="0"/>
              <a:t>s</a:t>
            </a:r>
            <a:r>
              <a:rPr lang="en-US" altLang="ja-JP" sz="2400" dirty="0"/>
              <a:t>)=2.00 fm</a:t>
            </a:r>
          </a:p>
          <a:p>
            <a:pPr>
              <a:lnSpc>
                <a:spcPts val="4500"/>
              </a:lnSpc>
            </a:pPr>
            <a:r>
              <a:rPr lang="en-US" altLang="ja-JP" sz="2400" dirty="0"/>
              <a:t>R</a:t>
            </a:r>
            <a:r>
              <a:rPr lang="en-US" altLang="ja-JP" sz="2400" baseline="-25000" dirty="0"/>
              <a:t>m</a:t>
            </a:r>
            <a:r>
              <a:rPr lang="en-US" altLang="ja-JP" sz="2400" dirty="0"/>
              <a:t>(</a:t>
            </a:r>
            <a:r>
              <a:rPr lang="en-US" altLang="ja-JP" sz="2400" i="1" dirty="0"/>
              <a:t>d</a:t>
            </a:r>
            <a:r>
              <a:rPr lang="en-US" altLang="ja-JP" sz="2400" dirty="0"/>
              <a:t>)=1.22 fm</a:t>
            </a:r>
          </a:p>
        </p:txBody>
      </p:sp>
      <p:sp>
        <p:nvSpPr>
          <p:cNvPr id="10273" name="Text Box 34"/>
          <p:cNvSpPr txBox="1">
            <a:spLocks noChangeArrowheads="1"/>
          </p:cNvSpPr>
          <p:nvPr/>
        </p:nvSpPr>
        <p:spPr bwMode="auto">
          <a:xfrm>
            <a:off x="5978525" y="5541963"/>
            <a:ext cx="2972289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 i="1" dirty="0"/>
              <a:t>d</a:t>
            </a:r>
            <a:r>
              <a:rPr lang="en-US" altLang="ja-JP" sz="2400" dirty="0"/>
              <a:t>-wave is </a:t>
            </a:r>
          </a:p>
          <a:p>
            <a:r>
              <a:rPr lang="en-US" altLang="ja-JP" sz="2400" dirty="0"/>
              <a:t>“</a:t>
            </a:r>
            <a:r>
              <a:rPr lang="en-US" altLang="ja-JP" sz="2400" b="1" dirty="0"/>
              <a:t>spatially compact</a:t>
            </a:r>
            <a:r>
              <a:rPr lang="en-US" altLang="ja-JP" sz="2400" dirty="0"/>
              <a:t>”</a:t>
            </a:r>
          </a:p>
          <a:p>
            <a:r>
              <a:rPr lang="ja-JP" altLang="en-US" sz="2400" dirty="0"/>
              <a:t> </a:t>
            </a:r>
            <a:r>
              <a:rPr lang="en-US" altLang="ja-JP" sz="2400" dirty="0" smtClean="0"/>
              <a:t>(</a:t>
            </a:r>
            <a:r>
              <a:rPr lang="en-US" altLang="ja-JP" sz="2400" dirty="0"/>
              <a:t>high momentum)</a:t>
            </a:r>
          </a:p>
        </p:txBody>
      </p:sp>
      <p:cxnSp>
        <p:nvCxnSpPr>
          <p:cNvPr id="10274" name="直線コネクタ 15"/>
          <p:cNvCxnSpPr>
            <a:cxnSpLocks noChangeShapeType="1"/>
          </p:cNvCxnSpPr>
          <p:nvPr/>
        </p:nvCxnSpPr>
        <p:spPr bwMode="auto">
          <a:xfrm>
            <a:off x="6065838" y="3405188"/>
            <a:ext cx="2217737" cy="0"/>
          </a:xfrm>
          <a:prstGeom prst="line">
            <a:avLst/>
          </a:prstGeom>
          <a:noFill/>
          <a:ln w="571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12322" name="Text Box 13"/>
          <p:cNvSpPr txBox="1">
            <a:spLocks noChangeArrowheads="1"/>
          </p:cNvSpPr>
          <p:nvPr/>
        </p:nvSpPr>
        <p:spPr bwMode="auto">
          <a:xfrm>
            <a:off x="2765425" y="5330825"/>
            <a:ext cx="430213" cy="46166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2400" i="1" dirty="0"/>
              <a:t>r</a:t>
            </a:r>
            <a:endParaRPr lang="en-US" altLang="ja-JP" sz="2800" i="1" dirty="0"/>
          </a:p>
        </p:txBody>
      </p:sp>
      <p:cxnSp>
        <p:nvCxnSpPr>
          <p:cNvPr id="3" name="直線矢印コネクタ 2"/>
          <p:cNvCxnSpPr/>
          <p:nvPr/>
        </p:nvCxnSpPr>
        <p:spPr>
          <a:xfrm flipH="1">
            <a:off x="5517105" y="5094185"/>
            <a:ext cx="548734" cy="180020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9485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2" grpId="0" animBg="1"/>
      <p:bldP spid="1027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7" name="Freeform 24"/>
          <p:cNvSpPr>
            <a:spLocks/>
          </p:cNvSpPr>
          <p:nvPr/>
        </p:nvSpPr>
        <p:spPr bwMode="auto">
          <a:xfrm>
            <a:off x="431800" y="3474005"/>
            <a:ext cx="142875" cy="449263"/>
          </a:xfrm>
          <a:custGeom>
            <a:avLst/>
            <a:gdLst>
              <a:gd name="T0" fmla="*/ 2147483647 w 62"/>
              <a:gd name="T1" fmla="*/ 0 h 283"/>
              <a:gd name="T2" fmla="*/ 2147483647 w 62"/>
              <a:gd name="T3" fmla="*/ 2147483647 h 283"/>
              <a:gd name="T4" fmla="*/ 2147483647 w 62"/>
              <a:gd name="T5" fmla="*/ 2147483647 h 283"/>
              <a:gd name="T6" fmla="*/ 0 60000 65536"/>
              <a:gd name="T7" fmla="*/ 0 60000 65536"/>
              <a:gd name="T8" fmla="*/ 0 60000 65536"/>
              <a:gd name="T9" fmla="*/ 0 w 62"/>
              <a:gd name="T10" fmla="*/ 0 h 283"/>
              <a:gd name="T11" fmla="*/ 62 w 62"/>
              <a:gd name="T12" fmla="*/ 283 h 28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2" h="283">
                <a:moveTo>
                  <a:pt x="62" y="0"/>
                </a:moveTo>
                <a:cubicBezTo>
                  <a:pt x="36" y="47"/>
                  <a:pt x="10" y="94"/>
                  <a:pt x="5" y="141"/>
                </a:cubicBezTo>
                <a:cubicBezTo>
                  <a:pt x="0" y="188"/>
                  <a:pt x="16" y="235"/>
                  <a:pt x="33" y="283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058" name="Rectangle 25"/>
          <p:cNvSpPr>
            <a:spLocks noChangeArrowheads="1"/>
          </p:cNvSpPr>
          <p:nvPr/>
        </p:nvSpPr>
        <p:spPr bwMode="auto">
          <a:xfrm>
            <a:off x="522288" y="3159758"/>
            <a:ext cx="1935162" cy="449262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graphicFrame>
        <p:nvGraphicFramePr>
          <p:cNvPr id="2050" name="Object 9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628043509"/>
              </p:ext>
            </p:extLst>
          </p:nvPr>
        </p:nvGraphicFramePr>
        <p:xfrm>
          <a:off x="431801" y="5543939"/>
          <a:ext cx="1709929" cy="9016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096" name="Equation" r:id="rId3" imgW="914400" imgH="482400" progId="Equation.DSMT4">
                  <p:embed/>
                </p:oleObj>
              </mc:Choice>
              <mc:Fallback>
                <p:oleObj name="Equation" r:id="rId3" imgW="914400" imgH="4824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1" y="5543939"/>
                        <a:ext cx="1709929" cy="9016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Grp="1" noChangeAspect="1"/>
          </p:cNvGraphicFramePr>
          <p:nvPr>
            <p:ph type="body" idx="4294967295"/>
            <p:extLst>
              <p:ext uri="{D42A27DB-BD31-4B8C-83A1-F6EECF244321}">
                <p14:modId xmlns:p14="http://schemas.microsoft.com/office/powerpoint/2010/main" val="2307865662"/>
              </p:ext>
            </p:extLst>
          </p:nvPr>
        </p:nvGraphicFramePr>
        <p:xfrm>
          <a:off x="841376" y="1048134"/>
          <a:ext cx="2785519" cy="8957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097" name="Equation" r:id="rId5" imgW="1384200" imgH="444240" progId="Equation.DSMT4">
                  <p:embed/>
                </p:oleObj>
              </mc:Choice>
              <mc:Fallback>
                <p:oleObj name="Equation" r:id="rId5" imgW="1384200" imgH="4442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1376" y="1048134"/>
                        <a:ext cx="2785519" cy="895701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8066391"/>
              </p:ext>
            </p:extLst>
          </p:nvPr>
        </p:nvGraphicFramePr>
        <p:xfrm>
          <a:off x="522288" y="2017926"/>
          <a:ext cx="2699562" cy="6909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098" name="Equation" r:id="rId7" imgW="1333440" imgH="342720" progId="Equation.DSMT4">
                  <p:embed/>
                </p:oleObj>
              </mc:Choice>
              <mc:Fallback>
                <p:oleObj name="Equation" r:id="rId7" imgW="1333440" imgH="3427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288" y="2017926"/>
                        <a:ext cx="2699562" cy="69099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6299927"/>
              </p:ext>
            </p:extLst>
          </p:nvPr>
        </p:nvGraphicFramePr>
        <p:xfrm>
          <a:off x="2503489" y="5543938"/>
          <a:ext cx="1667693" cy="906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099" name="Equation" r:id="rId9" imgW="888840" imgH="482400" progId="Equation.DSMT4">
                  <p:embed/>
                </p:oleObj>
              </mc:Choice>
              <mc:Fallback>
                <p:oleObj name="Equation" r:id="rId9" imgW="888840" imgH="4824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3489" y="5543938"/>
                        <a:ext cx="1667693" cy="90638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0" name="Text Box 15"/>
          <p:cNvSpPr txBox="1">
            <a:spLocks noChangeArrowheads="1"/>
          </p:cNvSpPr>
          <p:nvPr/>
        </p:nvSpPr>
        <p:spPr bwMode="auto">
          <a:xfrm>
            <a:off x="4795044" y="5994751"/>
            <a:ext cx="3821112" cy="707886"/>
          </a:xfrm>
          <a:prstGeom prst="rect">
            <a:avLst/>
          </a:prstGeom>
          <a:solidFill>
            <a:srgbClr val="BBE0E3">
              <a:alpha val="79999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2000" dirty="0" err="1"/>
              <a:t>c.m</a:t>
            </a:r>
            <a:r>
              <a:rPr lang="en-US" altLang="ja-JP" sz="2000" dirty="0"/>
              <a:t>. excitation is excluded by Lawson’s method</a:t>
            </a:r>
          </a:p>
        </p:txBody>
      </p:sp>
      <p:sp>
        <p:nvSpPr>
          <p:cNvPr id="2061" name="Text Box 16"/>
          <p:cNvSpPr txBox="1">
            <a:spLocks noChangeArrowheads="1"/>
          </p:cNvSpPr>
          <p:nvPr/>
        </p:nvSpPr>
        <p:spPr bwMode="auto">
          <a:xfrm>
            <a:off x="4256965" y="2563431"/>
            <a:ext cx="2781300" cy="4572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 dirty="0"/>
              <a:t>(0p0h+1p1h+2p2h)</a:t>
            </a:r>
          </a:p>
        </p:txBody>
      </p:sp>
      <p:graphicFrame>
        <p:nvGraphicFramePr>
          <p:cNvPr id="205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8066441"/>
              </p:ext>
            </p:extLst>
          </p:nvPr>
        </p:nvGraphicFramePr>
        <p:xfrm>
          <a:off x="450556" y="3779413"/>
          <a:ext cx="2861304" cy="8197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100" name="Equation" r:id="rId11" imgW="1549080" imgH="444240" progId="Equation.DSMT4">
                  <p:embed/>
                </p:oleObj>
              </mc:Choice>
              <mc:Fallback>
                <p:oleObj name="Equation" r:id="rId11" imgW="1549080" imgH="4442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556" y="3779413"/>
                        <a:ext cx="2861304" cy="81971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4117306"/>
              </p:ext>
            </p:extLst>
          </p:nvPr>
        </p:nvGraphicFramePr>
        <p:xfrm>
          <a:off x="3986935" y="3680998"/>
          <a:ext cx="4899719" cy="10081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101" name="Equation" r:id="rId13" imgW="2705040" imgH="558720" progId="Equation.DSMT4">
                  <p:embed/>
                </p:oleObj>
              </mc:Choice>
              <mc:Fallback>
                <p:oleObj name="Equation" r:id="rId13" imgW="2705040" imgH="5587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6935" y="3680998"/>
                        <a:ext cx="4899719" cy="100814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2" name="Text Box 21"/>
          <p:cNvSpPr txBox="1">
            <a:spLocks noChangeArrowheads="1"/>
          </p:cNvSpPr>
          <p:nvPr/>
        </p:nvSpPr>
        <p:spPr bwMode="auto">
          <a:xfrm>
            <a:off x="566738" y="3151820"/>
            <a:ext cx="69797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+mj-lt"/>
              </a:rPr>
              <a:t>particle </a:t>
            </a:r>
            <a:r>
              <a:rPr lang="en-US" altLang="ja-JP" sz="2400" dirty="0">
                <a:latin typeface="+mj-lt"/>
              </a:rPr>
              <a:t>state </a:t>
            </a:r>
            <a:r>
              <a:rPr lang="en-US" altLang="ja-JP" sz="2400" dirty="0" smtClean="0">
                <a:latin typeface="+mj-lt"/>
              </a:rPr>
              <a:t> </a:t>
            </a:r>
            <a:r>
              <a:rPr lang="ja-JP" altLang="en-US" sz="2400" dirty="0">
                <a:latin typeface="+mj-lt"/>
              </a:rPr>
              <a:t> </a:t>
            </a:r>
            <a:r>
              <a:rPr lang="en-US" altLang="ja-JP" sz="2400" dirty="0" smtClean="0">
                <a:latin typeface="+mj-lt"/>
              </a:rPr>
              <a:t>Gaussian </a:t>
            </a:r>
            <a:r>
              <a:rPr lang="en-US" altLang="ja-JP" sz="2400" dirty="0">
                <a:latin typeface="+mj-lt"/>
              </a:rPr>
              <a:t>expansion for each orbit</a:t>
            </a:r>
          </a:p>
        </p:txBody>
      </p:sp>
      <p:sp>
        <p:nvSpPr>
          <p:cNvPr id="2063" name="Text Box 16"/>
          <p:cNvSpPr txBox="1">
            <a:spLocks noChangeArrowheads="1"/>
          </p:cNvSpPr>
          <p:nvPr/>
        </p:nvSpPr>
        <p:spPr bwMode="auto">
          <a:xfrm>
            <a:off x="4749800" y="4695093"/>
            <a:ext cx="3422650" cy="4572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Gaussian basis function</a:t>
            </a:r>
          </a:p>
        </p:txBody>
      </p:sp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4945778"/>
              </p:ext>
            </p:extLst>
          </p:nvPr>
        </p:nvGraphicFramePr>
        <p:xfrm>
          <a:off x="566738" y="4740098"/>
          <a:ext cx="1936751" cy="570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102" name="Equation" r:id="rId15" imgW="1117440" imgH="330120" progId="Equation.DSMT4">
                  <p:embed/>
                </p:oleObj>
              </mc:Choice>
              <mc:Fallback>
                <p:oleObj name="Equation" r:id="rId15" imgW="1117440" imgH="3301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738" y="4740098"/>
                        <a:ext cx="1936751" cy="57031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4" name="Rectangle 19"/>
          <p:cNvSpPr>
            <a:spLocks noChangeArrowheads="1"/>
          </p:cNvSpPr>
          <p:nvPr/>
        </p:nvSpPr>
        <p:spPr bwMode="auto">
          <a:xfrm>
            <a:off x="5337085" y="5178868"/>
            <a:ext cx="28797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altLang="ja-JP" dirty="0" err="1"/>
              <a:t>Hiyama</a:t>
            </a:r>
            <a:r>
              <a:rPr lang="en-US" altLang="ja-JP" dirty="0"/>
              <a:t>, Kino, </a:t>
            </a:r>
            <a:r>
              <a:rPr lang="en-US" altLang="ja-JP" dirty="0" err="1"/>
              <a:t>Kamimura</a:t>
            </a:r>
            <a:r>
              <a:rPr lang="en-US" altLang="ja-JP" dirty="0"/>
              <a:t> PPNP51(2003)223</a:t>
            </a:r>
            <a:endParaRPr lang="ja-JP" altLang="en-US" dirty="0"/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4171182" y="1758005"/>
            <a:ext cx="43561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 dirty="0"/>
              <a:t>Shell model type configuration </a:t>
            </a:r>
          </a:p>
          <a:p>
            <a:r>
              <a:rPr lang="en-US" altLang="ja-JP" sz="2400" dirty="0"/>
              <a:t>with mass number </a:t>
            </a:r>
            <a:r>
              <a:rPr lang="en-US" altLang="ja-JP" sz="2400" i="1" dirty="0">
                <a:latin typeface="Times New Roman" pitchFamily="18" charset="0"/>
              </a:rPr>
              <a:t>A</a:t>
            </a:r>
          </a:p>
        </p:txBody>
      </p:sp>
      <p:sp>
        <p:nvSpPr>
          <p:cNvPr id="2067" name="Freeform 19"/>
          <p:cNvSpPr>
            <a:spLocks/>
          </p:cNvSpPr>
          <p:nvPr/>
        </p:nvSpPr>
        <p:spPr bwMode="auto">
          <a:xfrm>
            <a:off x="3221850" y="1975737"/>
            <a:ext cx="949332" cy="286865"/>
          </a:xfrm>
          <a:custGeom>
            <a:avLst/>
            <a:gdLst>
              <a:gd name="T0" fmla="*/ 2147483647 w 737"/>
              <a:gd name="T1" fmla="*/ 2147483647 h 161"/>
              <a:gd name="T2" fmla="*/ 2147483647 w 737"/>
              <a:gd name="T3" fmla="*/ 2147483647 h 161"/>
              <a:gd name="T4" fmla="*/ 0 w 737"/>
              <a:gd name="T5" fmla="*/ 2147483647 h 161"/>
              <a:gd name="T6" fmla="*/ 0 60000 65536"/>
              <a:gd name="T7" fmla="*/ 0 60000 65536"/>
              <a:gd name="T8" fmla="*/ 0 60000 65536"/>
              <a:gd name="T9" fmla="*/ 0 w 737"/>
              <a:gd name="T10" fmla="*/ 0 h 161"/>
              <a:gd name="T11" fmla="*/ 737 w 737"/>
              <a:gd name="T12" fmla="*/ 161 h 16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37" h="161">
                <a:moveTo>
                  <a:pt x="737" y="47"/>
                </a:moveTo>
                <a:cubicBezTo>
                  <a:pt x="586" y="23"/>
                  <a:pt x="435" y="0"/>
                  <a:pt x="312" y="19"/>
                </a:cubicBezTo>
                <a:cubicBezTo>
                  <a:pt x="189" y="38"/>
                  <a:pt x="94" y="99"/>
                  <a:pt x="0" y="161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0" name="Rectangle 5"/>
          <p:cNvSpPr txBox="1">
            <a:spLocks noChangeArrowheads="1"/>
          </p:cNvSpPr>
          <p:nvPr/>
        </p:nvSpPr>
        <p:spPr bwMode="auto">
          <a:xfrm>
            <a:off x="115888" y="98425"/>
            <a:ext cx="902811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sz="3600" kern="0" smtClean="0">
                <a:solidFill>
                  <a:schemeClr val="tx1"/>
                </a:solidFill>
              </a:rPr>
              <a:t>Tensor-optimized shell model (TOSM)</a:t>
            </a:r>
            <a:endParaRPr lang="en-US" altLang="ja-JP" sz="3600" kern="0" dirty="0" smtClean="0">
              <a:solidFill>
                <a:schemeClr val="tx1"/>
              </a:solidFill>
            </a:endParaRPr>
          </a:p>
        </p:txBody>
      </p:sp>
      <p:sp>
        <p:nvSpPr>
          <p:cNvPr id="21" name="正方形/長方形 9"/>
          <p:cNvSpPr>
            <a:spLocks noChangeArrowheads="1"/>
          </p:cNvSpPr>
          <p:nvPr/>
        </p:nvSpPr>
        <p:spPr bwMode="auto">
          <a:xfrm>
            <a:off x="4966653" y="847178"/>
            <a:ext cx="4001755" cy="76944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r">
              <a:spcAft>
                <a:spcPct val="20000"/>
              </a:spcAft>
            </a:pPr>
            <a:r>
              <a:rPr lang="en-US" altLang="ja-JP" sz="2000" b="1" dirty="0"/>
              <a:t>TM, Sugimoto, Kato, Toki, </a:t>
            </a:r>
            <a:r>
              <a:rPr lang="en-US" altLang="ja-JP" sz="2000" b="1" dirty="0" smtClean="0"/>
              <a:t>Ikeda</a:t>
            </a:r>
          </a:p>
          <a:p>
            <a:pPr marL="457200" indent="-457200" algn="r">
              <a:spcAft>
                <a:spcPct val="20000"/>
              </a:spcAft>
            </a:pPr>
            <a:r>
              <a:rPr lang="en-US" altLang="ja-JP" sz="2000" b="1" dirty="0" smtClean="0"/>
              <a:t>PTP117(2007)257</a:t>
            </a:r>
            <a:endParaRPr lang="en-US" altLang="ja-JP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831490" y="1133745"/>
            <a:ext cx="10118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particle</a:t>
            </a:r>
            <a:endParaRPr kumimoji="1" lang="ja-JP" altLang="en-US" sz="2000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964342" y="3293985"/>
            <a:ext cx="6703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hole</a:t>
            </a:r>
            <a:endParaRPr kumimoji="1" lang="ja-JP" altLang="en-US" sz="2000" dirty="0"/>
          </a:p>
        </p:txBody>
      </p:sp>
      <p:pic>
        <p:nvPicPr>
          <p:cNvPr id="15362" name="Picture 15" descr="D:\My_Documents\OHP\2010\GIF\pot13_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438" y="2259013"/>
            <a:ext cx="4421187" cy="379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48" name="Picture 16" descr="D:\My_Documents\OHP\2010\GIF\pot13_4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2260600"/>
            <a:ext cx="4429125" cy="380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Rectangle 6"/>
          <p:cNvSpPr txBox="1">
            <a:spLocks noGrp="1"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D137C665-5D42-43AD-B11E-FFD0A30AA74C}" type="slidenum">
              <a:rPr lang="en-US" altLang="ja-JP" sz="1400"/>
              <a:pPr algn="r"/>
              <a:t>6</a:t>
            </a:fld>
            <a:endParaRPr lang="en-US" altLang="ja-JP" sz="1400"/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5763" y="139700"/>
            <a:ext cx="8229600" cy="633413"/>
          </a:xfrm>
        </p:spPr>
        <p:txBody>
          <a:bodyPr/>
          <a:lstStyle/>
          <a:p>
            <a:pPr eaLnBrk="1" hangingPunct="1"/>
            <a:r>
              <a:rPr lang="en-US" altLang="ja-JP" sz="3600" smtClean="0">
                <a:solidFill>
                  <a:schemeClr val="tx1"/>
                </a:solidFill>
              </a:rPr>
              <a:t>Tensor force matrix elements</a:t>
            </a:r>
            <a:endParaRPr lang="ja-JP" altLang="en-US" sz="3600" smtClean="0">
              <a:solidFill>
                <a:schemeClr val="tx1"/>
              </a:solidFill>
            </a:endParaRPr>
          </a:p>
        </p:txBody>
      </p:sp>
      <p:sp>
        <p:nvSpPr>
          <p:cNvPr id="15366" name="スライド番号プレースホルダ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DC1F7DC9-261C-4C10-95DF-0599A4335331}" type="slidenum">
              <a:rPr lang="en-US" altLang="ja-JP" sz="1400"/>
              <a:pPr algn="r"/>
              <a:t>6</a:t>
            </a:fld>
            <a:endParaRPr lang="en-US" altLang="ja-JP" sz="1400"/>
          </a:p>
        </p:txBody>
      </p:sp>
      <p:sp>
        <p:nvSpPr>
          <p:cNvPr id="1536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80975" y="6310313"/>
            <a:ext cx="8712200" cy="449262"/>
          </a:xfrm>
          <a:solidFill>
            <a:schemeClr val="bg1"/>
          </a:solidFill>
        </p:spPr>
        <p:txBody>
          <a:bodyPr tIns="82800" bIns="82800" anchor="ctr" anchorCtr="1"/>
          <a:lstStyle/>
          <a:p>
            <a:pPr eaLnBrk="1" hangingPunct="1">
              <a:lnSpc>
                <a:spcPct val="80000"/>
              </a:lnSpc>
            </a:pPr>
            <a:r>
              <a:rPr lang="en-US" altLang="ja-JP" sz="2000" dirty="0" smtClean="0"/>
              <a:t>Centrifugal potential (1GeV@0.5fm) pushes away </a:t>
            </a:r>
            <a:r>
              <a:rPr lang="en-US" altLang="ja-JP" sz="2000" i="1" dirty="0" smtClean="0"/>
              <a:t>D</a:t>
            </a:r>
            <a:r>
              <a:rPr lang="en-US" altLang="ja-JP" sz="2000" dirty="0" smtClean="0"/>
              <a:t>-wave.</a:t>
            </a:r>
          </a:p>
        </p:txBody>
      </p:sp>
      <p:sp>
        <p:nvSpPr>
          <p:cNvPr id="15368" name="Line 6"/>
          <p:cNvSpPr>
            <a:spLocks noChangeShapeType="1"/>
          </p:cNvSpPr>
          <p:nvPr/>
        </p:nvSpPr>
        <p:spPr bwMode="auto">
          <a:xfrm flipV="1">
            <a:off x="6084888" y="2765425"/>
            <a:ext cx="0" cy="260985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15369" name="Picture 18" descr="shell_5He4_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1800" y="1495165"/>
            <a:ext cx="1719263" cy="1843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0" name="Picture 19" descr="shell_5He4_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1801" y="4092745"/>
            <a:ext cx="1735458" cy="1856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1061609" y="5048355"/>
            <a:ext cx="447779" cy="675900"/>
            <a:chOff x="782" y="3067"/>
            <a:chExt cx="284" cy="454"/>
          </a:xfrm>
        </p:grpSpPr>
        <p:sp>
          <p:nvSpPr>
            <p:cNvPr id="15387" name="Line 23"/>
            <p:cNvSpPr>
              <a:spLocks noChangeShapeType="1"/>
            </p:cNvSpPr>
            <p:nvPr/>
          </p:nvSpPr>
          <p:spPr bwMode="auto">
            <a:xfrm flipV="1">
              <a:off x="782" y="3067"/>
              <a:ext cx="0" cy="45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lg" len="lg"/>
              <a:tailEnd type="triangle" w="lg" len="lg"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5388" name="Line 24"/>
            <p:cNvSpPr>
              <a:spLocks noChangeShapeType="1"/>
            </p:cNvSpPr>
            <p:nvPr/>
          </p:nvSpPr>
          <p:spPr bwMode="auto">
            <a:xfrm flipV="1">
              <a:off x="1066" y="3067"/>
              <a:ext cx="0" cy="45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lg" len="lg"/>
              <a:tailEnd type="triangle" w="lg" len="lg"/>
            </a:ln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68636" name="Freeform 28"/>
          <p:cNvSpPr>
            <a:spLocks/>
          </p:cNvSpPr>
          <p:nvPr/>
        </p:nvSpPr>
        <p:spPr bwMode="auto">
          <a:xfrm rot="-1407542">
            <a:off x="643248" y="2729899"/>
            <a:ext cx="786734" cy="96439"/>
          </a:xfrm>
          <a:custGeom>
            <a:avLst/>
            <a:gdLst>
              <a:gd name="T0" fmla="*/ 0 w 1451"/>
              <a:gd name="T1" fmla="*/ 2147483647 h 91"/>
              <a:gd name="T2" fmla="*/ 2147483647 w 1451"/>
              <a:gd name="T3" fmla="*/ 0 h 91"/>
              <a:gd name="T4" fmla="*/ 2147483647 w 1451"/>
              <a:gd name="T5" fmla="*/ 2147483647 h 91"/>
              <a:gd name="T6" fmla="*/ 2147483647 w 1451"/>
              <a:gd name="T7" fmla="*/ 0 h 91"/>
              <a:gd name="T8" fmla="*/ 2147483647 w 1451"/>
              <a:gd name="T9" fmla="*/ 2147483647 h 91"/>
              <a:gd name="T10" fmla="*/ 2147483647 w 1451"/>
              <a:gd name="T11" fmla="*/ 0 h 91"/>
              <a:gd name="T12" fmla="*/ 2147483647 w 1451"/>
              <a:gd name="T13" fmla="*/ 2147483647 h 91"/>
              <a:gd name="T14" fmla="*/ 2147483647 w 1451"/>
              <a:gd name="T15" fmla="*/ 0 h 91"/>
              <a:gd name="T16" fmla="*/ 2147483647 w 1451"/>
              <a:gd name="T17" fmla="*/ 2147483647 h 9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451"/>
              <a:gd name="T28" fmla="*/ 0 h 91"/>
              <a:gd name="T29" fmla="*/ 1451 w 1451"/>
              <a:gd name="T30" fmla="*/ 91 h 9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451" h="91">
                <a:moveTo>
                  <a:pt x="0" y="91"/>
                </a:moveTo>
                <a:cubicBezTo>
                  <a:pt x="60" y="45"/>
                  <a:pt x="121" y="0"/>
                  <a:pt x="181" y="0"/>
                </a:cubicBezTo>
                <a:cubicBezTo>
                  <a:pt x="241" y="0"/>
                  <a:pt x="303" y="91"/>
                  <a:pt x="363" y="91"/>
                </a:cubicBezTo>
                <a:cubicBezTo>
                  <a:pt x="423" y="91"/>
                  <a:pt x="484" y="0"/>
                  <a:pt x="544" y="0"/>
                </a:cubicBezTo>
                <a:cubicBezTo>
                  <a:pt x="604" y="0"/>
                  <a:pt x="666" y="91"/>
                  <a:pt x="726" y="91"/>
                </a:cubicBezTo>
                <a:cubicBezTo>
                  <a:pt x="786" y="91"/>
                  <a:pt x="847" y="0"/>
                  <a:pt x="907" y="0"/>
                </a:cubicBezTo>
                <a:cubicBezTo>
                  <a:pt x="967" y="0"/>
                  <a:pt x="1029" y="91"/>
                  <a:pt x="1089" y="91"/>
                </a:cubicBezTo>
                <a:cubicBezTo>
                  <a:pt x="1149" y="91"/>
                  <a:pt x="1210" y="0"/>
                  <a:pt x="1270" y="0"/>
                </a:cubicBezTo>
                <a:cubicBezTo>
                  <a:pt x="1330" y="0"/>
                  <a:pt x="1390" y="45"/>
                  <a:pt x="1451" y="91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68637" name="Freeform 29"/>
          <p:cNvSpPr>
            <a:spLocks/>
          </p:cNvSpPr>
          <p:nvPr/>
        </p:nvSpPr>
        <p:spPr bwMode="auto">
          <a:xfrm rot="-2144970">
            <a:off x="997386" y="2825018"/>
            <a:ext cx="483103" cy="90011"/>
          </a:xfrm>
          <a:custGeom>
            <a:avLst/>
            <a:gdLst>
              <a:gd name="T0" fmla="*/ 0 w 1451"/>
              <a:gd name="T1" fmla="*/ 2147483647 h 91"/>
              <a:gd name="T2" fmla="*/ 2147483647 w 1451"/>
              <a:gd name="T3" fmla="*/ 0 h 91"/>
              <a:gd name="T4" fmla="*/ 2147483647 w 1451"/>
              <a:gd name="T5" fmla="*/ 2147483647 h 91"/>
              <a:gd name="T6" fmla="*/ 2147483647 w 1451"/>
              <a:gd name="T7" fmla="*/ 0 h 91"/>
              <a:gd name="T8" fmla="*/ 2147483647 w 1451"/>
              <a:gd name="T9" fmla="*/ 2147483647 h 91"/>
              <a:gd name="T10" fmla="*/ 2147483647 w 1451"/>
              <a:gd name="T11" fmla="*/ 0 h 91"/>
              <a:gd name="T12" fmla="*/ 2147483647 w 1451"/>
              <a:gd name="T13" fmla="*/ 2147483647 h 91"/>
              <a:gd name="T14" fmla="*/ 2147483647 w 1451"/>
              <a:gd name="T15" fmla="*/ 0 h 91"/>
              <a:gd name="T16" fmla="*/ 2147483647 w 1451"/>
              <a:gd name="T17" fmla="*/ 2147483647 h 9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451"/>
              <a:gd name="T28" fmla="*/ 0 h 91"/>
              <a:gd name="T29" fmla="*/ 1451 w 1451"/>
              <a:gd name="T30" fmla="*/ 91 h 9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451" h="91">
                <a:moveTo>
                  <a:pt x="0" y="91"/>
                </a:moveTo>
                <a:cubicBezTo>
                  <a:pt x="60" y="45"/>
                  <a:pt x="121" y="0"/>
                  <a:pt x="181" y="0"/>
                </a:cubicBezTo>
                <a:cubicBezTo>
                  <a:pt x="241" y="0"/>
                  <a:pt x="303" y="91"/>
                  <a:pt x="363" y="91"/>
                </a:cubicBezTo>
                <a:cubicBezTo>
                  <a:pt x="423" y="91"/>
                  <a:pt x="484" y="0"/>
                  <a:pt x="544" y="0"/>
                </a:cubicBezTo>
                <a:cubicBezTo>
                  <a:pt x="604" y="0"/>
                  <a:pt x="666" y="91"/>
                  <a:pt x="726" y="91"/>
                </a:cubicBezTo>
                <a:cubicBezTo>
                  <a:pt x="786" y="91"/>
                  <a:pt x="847" y="0"/>
                  <a:pt x="907" y="0"/>
                </a:cubicBezTo>
                <a:cubicBezTo>
                  <a:pt x="967" y="0"/>
                  <a:pt x="1029" y="91"/>
                  <a:pt x="1089" y="91"/>
                </a:cubicBezTo>
                <a:cubicBezTo>
                  <a:pt x="1149" y="91"/>
                  <a:pt x="1210" y="0"/>
                  <a:pt x="1270" y="0"/>
                </a:cubicBezTo>
                <a:cubicBezTo>
                  <a:pt x="1330" y="0"/>
                  <a:pt x="1390" y="45"/>
                  <a:pt x="1451" y="91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5374" name="テキスト ボックス 12"/>
          <p:cNvSpPr txBox="1">
            <a:spLocks noChangeArrowheads="1"/>
          </p:cNvSpPr>
          <p:nvPr/>
        </p:nvSpPr>
        <p:spPr bwMode="auto">
          <a:xfrm>
            <a:off x="6072188" y="2814638"/>
            <a:ext cx="1695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>
                <a:solidFill>
                  <a:srgbClr val="FF0000"/>
                </a:solidFill>
                <a:latin typeface="Symbol" pitchFamily="18" charset="2"/>
              </a:rPr>
              <a:t>p</a:t>
            </a:r>
            <a:r>
              <a:rPr lang="en-US" altLang="ja-JP" sz="2400">
                <a:solidFill>
                  <a:srgbClr val="FF0000"/>
                </a:solidFill>
              </a:rPr>
              <a:t>+</a:t>
            </a:r>
            <a:r>
              <a:rPr lang="en-US" altLang="ja-JP" sz="2400">
                <a:solidFill>
                  <a:srgbClr val="FF0000"/>
                </a:solidFill>
                <a:latin typeface="Symbol" pitchFamily="18" charset="2"/>
              </a:rPr>
              <a:t>r</a:t>
            </a:r>
            <a:r>
              <a:rPr lang="en-US" altLang="ja-JP" sz="2400">
                <a:solidFill>
                  <a:srgbClr val="FF0000"/>
                </a:solidFill>
              </a:rPr>
              <a:t> (Bonn)</a:t>
            </a:r>
            <a:endParaRPr lang="ja-JP" altLang="en-US" sz="2400">
              <a:solidFill>
                <a:srgbClr val="FF0000"/>
              </a:solidFill>
            </a:endParaRPr>
          </a:p>
        </p:txBody>
      </p:sp>
      <p:sp>
        <p:nvSpPr>
          <p:cNvPr id="15375" name="テキスト ボックス 13"/>
          <p:cNvSpPr txBox="1">
            <a:spLocks noChangeArrowheads="1"/>
          </p:cNvSpPr>
          <p:nvPr/>
        </p:nvSpPr>
        <p:spPr bwMode="auto">
          <a:xfrm>
            <a:off x="7929563" y="2820988"/>
            <a:ext cx="828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>
                <a:solidFill>
                  <a:srgbClr val="0000FF"/>
                </a:solidFill>
              </a:rPr>
              <a:t>AV8’</a:t>
            </a:r>
            <a:endParaRPr lang="ja-JP" altLang="en-US">
              <a:solidFill>
                <a:srgbClr val="0000FF"/>
              </a:solidFill>
            </a:endParaRPr>
          </a:p>
        </p:txBody>
      </p:sp>
      <p:sp>
        <p:nvSpPr>
          <p:cNvPr id="68629" name="AutoShape 21"/>
          <p:cNvSpPr>
            <a:spLocks noChangeArrowheads="1"/>
          </p:cNvSpPr>
          <p:nvPr/>
        </p:nvSpPr>
        <p:spPr bwMode="auto">
          <a:xfrm>
            <a:off x="250825" y="1223755"/>
            <a:ext cx="3989389" cy="2159209"/>
          </a:xfrm>
          <a:prstGeom prst="roundRect">
            <a:avLst>
              <a:gd name="adj" fmla="val 8139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8640" name="Line 32"/>
          <p:cNvSpPr>
            <a:spLocks noChangeShapeType="1"/>
          </p:cNvSpPr>
          <p:nvPr/>
        </p:nvSpPr>
        <p:spPr bwMode="auto">
          <a:xfrm>
            <a:off x="4256965" y="2528887"/>
            <a:ext cx="810090" cy="63023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68630" name="AutoShape 22"/>
          <p:cNvSpPr>
            <a:spLocks noChangeArrowheads="1"/>
          </p:cNvSpPr>
          <p:nvPr/>
        </p:nvSpPr>
        <p:spPr bwMode="auto">
          <a:xfrm>
            <a:off x="250825" y="3880295"/>
            <a:ext cx="4025693" cy="2339529"/>
          </a:xfrm>
          <a:prstGeom prst="roundRect">
            <a:avLst>
              <a:gd name="adj" fmla="val 8139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8645" name="Line 37"/>
          <p:cNvSpPr>
            <a:spLocks noChangeShapeType="1"/>
          </p:cNvSpPr>
          <p:nvPr/>
        </p:nvSpPr>
        <p:spPr bwMode="auto">
          <a:xfrm flipV="1">
            <a:off x="4269265" y="4717395"/>
            <a:ext cx="797790" cy="421794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5380" name="Text Box 40"/>
          <p:cNvSpPr txBox="1">
            <a:spLocks noChangeArrowheads="1"/>
          </p:cNvSpPr>
          <p:nvPr/>
        </p:nvSpPr>
        <p:spPr bwMode="auto">
          <a:xfrm>
            <a:off x="2299023" y="2105025"/>
            <a:ext cx="19129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altLang="ja-JP" sz="2800" baseline="-25000" dirty="0"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en-US" altLang="ja-JP" sz="240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altLang="ja-JP" sz="2400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altLang="ja-JP" sz="2800" baseline="-25000" dirty="0" err="1"/>
              <a:t>residual</a:t>
            </a:r>
            <a:endParaRPr lang="en-US" altLang="ja-JP" sz="2800" baseline="-25000" dirty="0"/>
          </a:p>
        </p:txBody>
      </p:sp>
      <p:sp>
        <p:nvSpPr>
          <p:cNvPr id="15381" name="Text Box 41"/>
          <p:cNvSpPr txBox="1">
            <a:spLocks noChangeArrowheads="1"/>
          </p:cNvSpPr>
          <p:nvPr/>
        </p:nvSpPr>
        <p:spPr bwMode="auto">
          <a:xfrm>
            <a:off x="2366755" y="4948238"/>
            <a:ext cx="19097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altLang="ja-JP" sz="2800" baseline="-25000" dirty="0"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en-US" altLang="ja-JP" sz="2400" dirty="0">
                <a:latin typeface="Times New Roman" pitchFamily="18" charset="0"/>
                <a:cs typeface="Times New Roman" pitchFamily="18" charset="0"/>
              </a:rPr>
              <a:t>≠ </a:t>
            </a:r>
            <a:r>
              <a:rPr lang="en-US" altLang="ja-JP" sz="2400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altLang="ja-JP" sz="2800" baseline="-25000" dirty="0" err="1"/>
              <a:t>residual</a:t>
            </a:r>
            <a:endParaRPr lang="en-US" altLang="ja-JP" sz="2800" baseline="-25000" dirty="0"/>
          </a:p>
        </p:txBody>
      </p:sp>
      <p:sp>
        <p:nvSpPr>
          <p:cNvPr id="15382" name="Text Box 42"/>
          <p:cNvSpPr txBox="1">
            <a:spLocks noChangeArrowheads="1"/>
          </p:cNvSpPr>
          <p:nvPr/>
        </p:nvSpPr>
        <p:spPr bwMode="auto">
          <a:xfrm>
            <a:off x="4797025" y="998730"/>
            <a:ext cx="4120039" cy="1054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ts val="3500"/>
              </a:lnSpc>
            </a:pPr>
            <a:r>
              <a:rPr lang="en-US" altLang="ja-JP" sz="2400" i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ja-JP" sz="2400" i="1" baseline="-25000" dirty="0">
                <a:latin typeface="Times New Roman" pitchFamily="18" charset="0"/>
                <a:cs typeface="Times New Roman" pitchFamily="18" charset="0"/>
              </a:rPr>
              <a:t>SD</a:t>
            </a:r>
            <a:r>
              <a:rPr lang="en-US" altLang="ja-JP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ja-JP" sz="2400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altLang="ja-JP" sz="2400" dirty="0"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en-US" altLang="ja-JP" sz="2400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altLang="ja-JP" sz="24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ja-JP" sz="2400" dirty="0">
                <a:cs typeface="Arial" charset="0"/>
              </a:rPr>
              <a:t>·</a:t>
            </a:r>
            <a:r>
              <a:rPr lang="en-US" altLang="ja-JP" sz="2400" i="1" dirty="0" smtClean="0">
                <a:latin typeface="Symbol" pitchFamily="18" charset="2"/>
                <a:cs typeface="Times New Roman" pitchFamily="18" charset="0"/>
              </a:rPr>
              <a:t>f</a:t>
            </a:r>
            <a:r>
              <a:rPr lang="en-US" altLang="ja-JP" sz="2400" i="1" baseline="-250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ja-JP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ja-JP" sz="2400" i="1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altLang="ja-JP" sz="2400" dirty="0" err="1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altLang="ja-JP" sz="2400" i="1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altLang="ja-JP" sz="2400" i="1" baseline="-25000" dirty="0" err="1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ja-JP" sz="24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altLang="ja-JP" sz="2400" dirty="0">
                <a:cs typeface="Arial" charset="0"/>
              </a:rPr>
              <a:t>·</a:t>
            </a:r>
            <a:r>
              <a:rPr lang="en-US" altLang="ja-JP" sz="2400" i="1" dirty="0" err="1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altLang="ja-JP" sz="2400" baseline="-250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ja-JP" sz="2400" dirty="0" err="1" smtClean="0">
                <a:cs typeface="Arial" charset="0"/>
              </a:rPr>
              <a:t>·</a:t>
            </a:r>
            <a:r>
              <a:rPr lang="en-US" altLang="ja-JP" sz="2400" i="1" dirty="0" err="1" smtClean="0">
                <a:latin typeface="Symbol" pitchFamily="18" charset="2"/>
                <a:cs typeface="Times New Roman" pitchFamily="18" charset="0"/>
              </a:rPr>
              <a:t>f</a:t>
            </a:r>
            <a:r>
              <a:rPr lang="en-US" altLang="ja-JP" sz="2400" i="1" baseline="-25000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altLang="ja-JP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ja-JP" sz="2400" i="1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altLang="ja-JP" sz="2400" dirty="0" err="1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altLang="ja-JP" sz="2400" i="1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altLang="ja-JP" sz="2400" i="1" baseline="-25000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altLang="ja-JP" sz="24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lnSpc>
                <a:spcPts val="4000"/>
              </a:lnSpc>
            </a:pPr>
            <a:r>
              <a:rPr lang="en-US" altLang="ja-JP" sz="2400" dirty="0" smtClean="0"/>
              <a:t>       Integrand </a:t>
            </a:r>
            <a:r>
              <a:rPr lang="en-US" altLang="ja-JP" sz="2400" dirty="0"/>
              <a:t>of Tensor ME</a:t>
            </a:r>
          </a:p>
        </p:txBody>
      </p:sp>
      <p:sp>
        <p:nvSpPr>
          <p:cNvPr id="15383" name="正方形/長方形 29"/>
          <p:cNvSpPr>
            <a:spLocks noChangeArrowheads="1"/>
          </p:cNvSpPr>
          <p:nvPr/>
        </p:nvSpPr>
        <p:spPr bwMode="auto">
          <a:xfrm>
            <a:off x="2356754" y="1465620"/>
            <a:ext cx="1180131" cy="52322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altLang="ja-JP" sz="2800" i="1" baseline="-250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altLang="ja-JP" sz="2800" i="1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ja-JP" sz="2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~</a:t>
            </a:r>
            <a:r>
              <a:rPr lang="ja-JP" altLang="en-US" sz="2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ja-JP" sz="28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altLang="ja-JP" sz="2800" i="1" baseline="-250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ja-JP" altLang="en-US" sz="2000" dirty="0"/>
          </a:p>
        </p:txBody>
      </p:sp>
      <p:sp>
        <p:nvSpPr>
          <p:cNvPr id="15384" name="正方形/長方形 30"/>
          <p:cNvSpPr>
            <a:spLocks noChangeArrowheads="1"/>
          </p:cNvSpPr>
          <p:nvPr/>
        </p:nvSpPr>
        <p:spPr bwMode="auto">
          <a:xfrm>
            <a:off x="2340814" y="4194175"/>
            <a:ext cx="1826141" cy="52322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altLang="ja-JP" sz="2800" i="1" baseline="-250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altLang="ja-JP" sz="2800" i="1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ja-JP" sz="2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~</a:t>
            </a:r>
            <a:r>
              <a:rPr lang="ja-JP" altLang="en-US" sz="2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ja-JP" sz="2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altLang="ja-JP" sz="2800" i="1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ja-JP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0.5</a:t>
            </a:r>
            <a:endParaRPr lang="ja-JP" altLang="en-US" sz="2000" dirty="0"/>
          </a:p>
        </p:txBody>
      </p:sp>
      <p:sp>
        <p:nvSpPr>
          <p:cNvPr id="15385" name="テキスト ボックス 26"/>
          <p:cNvSpPr txBox="1">
            <a:spLocks noChangeArrowheads="1"/>
          </p:cNvSpPr>
          <p:nvPr/>
        </p:nvSpPr>
        <p:spPr bwMode="auto">
          <a:xfrm>
            <a:off x="2366755" y="2742013"/>
            <a:ext cx="1320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 dirty="0"/>
              <a:t>1</a:t>
            </a:r>
            <a:r>
              <a:rPr lang="en-US" altLang="ja-JP" sz="2400" baseline="30000" dirty="0"/>
              <a:t>st</a:t>
            </a:r>
            <a:r>
              <a:rPr lang="en-US" altLang="ja-JP" sz="2400" dirty="0"/>
              <a:t> order</a:t>
            </a:r>
            <a:endParaRPr lang="ja-JP" altLang="en-US" sz="2400" dirty="0"/>
          </a:p>
        </p:txBody>
      </p:sp>
      <p:sp>
        <p:nvSpPr>
          <p:cNvPr id="15386" name="テキスト ボックス 27"/>
          <p:cNvSpPr txBox="1">
            <a:spLocks noChangeArrowheads="1"/>
          </p:cNvSpPr>
          <p:nvPr/>
        </p:nvSpPr>
        <p:spPr bwMode="auto">
          <a:xfrm>
            <a:off x="2366755" y="5544235"/>
            <a:ext cx="16589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 dirty="0"/>
              <a:t>0p0h-2p2h</a:t>
            </a:r>
            <a:endParaRPr lang="ja-JP" altLang="en-US" sz="24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7548347" y="4548128"/>
            <a:ext cx="11384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3.8 MeV</a:t>
            </a:r>
            <a:endParaRPr kumimoji="1" lang="ja-JP" altLang="en-US" sz="2000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7407315" y="4869160"/>
            <a:ext cx="12811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15.0 MeV</a:t>
            </a:r>
            <a:endParaRPr kumimoji="1" lang="ja-JP" altLang="en-US" sz="2000" dirty="0"/>
          </a:p>
        </p:txBody>
      </p:sp>
      <p:sp>
        <p:nvSpPr>
          <p:cNvPr id="4" name="角丸四角形 3"/>
          <p:cNvSpPr/>
          <p:nvPr/>
        </p:nvSpPr>
        <p:spPr>
          <a:xfrm>
            <a:off x="4436985" y="5850676"/>
            <a:ext cx="1846262" cy="413639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high momentum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5032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8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8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8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8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440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8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8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686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686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36" grpId="0" animBg="1"/>
      <p:bldP spid="68637" grpId="0" animBg="1"/>
      <p:bldP spid="68629" grpId="0" animBg="1"/>
      <p:bldP spid="68640" grpId="0" animBg="1"/>
      <p:bldP spid="68640" grpId="1" animBg="1"/>
      <p:bldP spid="68645" grpId="0" animBg="1"/>
      <p:bldP spid="3" grpId="0"/>
      <p:bldP spid="30" grpId="0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>
          <a:xfrm>
            <a:off x="296525" y="2466020"/>
            <a:ext cx="8595955" cy="1143000"/>
          </a:xfrm>
        </p:spPr>
        <p:txBody>
          <a:bodyPr/>
          <a:lstStyle/>
          <a:p>
            <a:r>
              <a:rPr kumimoji="1" lang="en-US" altLang="ja-JP" sz="4000" dirty="0" smtClean="0"/>
              <a:t>He, Li, Be isotopes in TOSM</a:t>
            </a:r>
            <a:endParaRPr kumimoji="1" lang="ja-JP" altLang="en-US" sz="4000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4212C5-08DA-4DFE-9B97-8FD9766D6343}" type="slidenum">
              <a:rPr lang="en-US" altLang="ja-JP" smtClean="0"/>
              <a:pPr>
                <a:defRPr/>
              </a:pPr>
              <a:t>7</a:t>
            </a:fld>
            <a:endParaRPr lang="en-US" altLang="ja-JP"/>
          </a:p>
        </p:txBody>
      </p:sp>
      <p:sp>
        <p:nvSpPr>
          <p:cNvPr id="4" name="正方形/長方形 6"/>
          <p:cNvSpPr>
            <a:spLocks noChangeArrowheads="1"/>
          </p:cNvSpPr>
          <p:nvPr/>
        </p:nvSpPr>
        <p:spPr bwMode="auto">
          <a:xfrm>
            <a:off x="1286635" y="3744035"/>
            <a:ext cx="7181455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Ins="0">
            <a:spAutoFit/>
          </a:bodyPr>
          <a:lstStyle/>
          <a:p>
            <a:pPr marL="358775" indent="-358775"/>
            <a:r>
              <a:rPr lang="en-US" altLang="ja-JP" sz="2000" dirty="0" smtClean="0">
                <a:latin typeface="Times New Roman" pitchFamily="18" charset="0"/>
              </a:rPr>
              <a:t>TM, A. </a:t>
            </a:r>
            <a:r>
              <a:rPr lang="en-US" altLang="ja-JP" sz="2000" dirty="0" err="1" smtClean="0">
                <a:latin typeface="Times New Roman" pitchFamily="18" charset="0"/>
              </a:rPr>
              <a:t>Umeya</a:t>
            </a:r>
            <a:r>
              <a:rPr lang="en-US" altLang="ja-JP" sz="2000" dirty="0" smtClean="0">
                <a:latin typeface="Times New Roman" pitchFamily="18" charset="0"/>
              </a:rPr>
              <a:t>, H. Toki, K. Ikeda                   PRC84 (2011) 034315</a:t>
            </a:r>
          </a:p>
          <a:p>
            <a:pPr marL="358775" indent="-358775"/>
            <a:r>
              <a:rPr lang="en-US" altLang="ja-JP" sz="2000" dirty="0" smtClean="0">
                <a:latin typeface="Times New Roman" pitchFamily="18" charset="0"/>
              </a:rPr>
              <a:t>TM, A. </a:t>
            </a:r>
            <a:r>
              <a:rPr lang="en-US" altLang="ja-JP" sz="2000" dirty="0" err="1" smtClean="0">
                <a:latin typeface="Times New Roman" pitchFamily="18" charset="0"/>
              </a:rPr>
              <a:t>Umeya</a:t>
            </a:r>
            <a:r>
              <a:rPr lang="en-US" altLang="ja-JP" sz="2000" dirty="0" smtClean="0">
                <a:latin typeface="Times New Roman" pitchFamily="18" charset="0"/>
              </a:rPr>
              <a:t>, H. Toki, K. Ikeda       </a:t>
            </a:r>
            <a:r>
              <a:rPr lang="ja-JP" altLang="en-US" sz="2000" dirty="0">
                <a:latin typeface="Times New Roman" pitchFamily="18" charset="0"/>
              </a:rPr>
              <a:t> </a:t>
            </a:r>
            <a:r>
              <a:rPr lang="ja-JP" altLang="en-US" sz="2000" dirty="0" smtClean="0">
                <a:latin typeface="Times New Roman" pitchFamily="18" charset="0"/>
              </a:rPr>
              <a:t>         </a:t>
            </a:r>
            <a:r>
              <a:rPr lang="en-US" altLang="ja-JP" sz="2000" dirty="0" smtClean="0">
                <a:latin typeface="Times New Roman" pitchFamily="18" charset="0"/>
              </a:rPr>
              <a:t>  PRC86 (2012) 024318</a:t>
            </a:r>
          </a:p>
          <a:p>
            <a:pPr marL="358775" indent="-358775"/>
            <a:r>
              <a:rPr lang="en-US" altLang="ja-JP" sz="2000" dirty="0" smtClean="0">
                <a:latin typeface="Times New Roman" pitchFamily="18" charset="0"/>
              </a:rPr>
              <a:t>TM</a:t>
            </a:r>
            <a:r>
              <a:rPr lang="en-US" altLang="ja-JP" sz="2000" dirty="0">
                <a:latin typeface="Times New Roman" pitchFamily="18" charset="0"/>
              </a:rPr>
              <a:t>, A. </a:t>
            </a:r>
            <a:r>
              <a:rPr lang="en-US" altLang="ja-JP" sz="2000" dirty="0" err="1">
                <a:latin typeface="Times New Roman" pitchFamily="18" charset="0"/>
              </a:rPr>
              <a:t>Umeya</a:t>
            </a:r>
            <a:r>
              <a:rPr lang="en-US" altLang="ja-JP" sz="2000" dirty="0">
                <a:latin typeface="Times New Roman" pitchFamily="18" charset="0"/>
              </a:rPr>
              <a:t>, K. Horii, H. Toki, K. Ikeda    PTEP (2014) 033D01</a:t>
            </a:r>
          </a:p>
          <a:p>
            <a:pPr marL="358775" indent="-358775"/>
            <a:r>
              <a:rPr lang="en-US" altLang="ja-JP" sz="2000" dirty="0">
                <a:latin typeface="Times New Roman" pitchFamily="18" charset="0"/>
              </a:rPr>
              <a:t>TM, A. </a:t>
            </a:r>
            <a:r>
              <a:rPr lang="en-US" altLang="ja-JP" sz="2000" dirty="0" err="1">
                <a:latin typeface="Times New Roman" pitchFamily="18" charset="0"/>
              </a:rPr>
              <a:t>Umeya</a:t>
            </a:r>
            <a:r>
              <a:rPr lang="en-US" altLang="ja-JP" sz="2000" dirty="0">
                <a:latin typeface="Times New Roman" pitchFamily="18" charset="0"/>
              </a:rPr>
              <a:t>, H. Toki, K. Ikeda                </a:t>
            </a:r>
            <a:r>
              <a:rPr lang="en-US" altLang="ja-JP" sz="2000" dirty="0" smtClean="0">
                <a:latin typeface="Times New Roman" pitchFamily="18" charset="0"/>
              </a:rPr>
              <a:t>   </a:t>
            </a:r>
            <a:r>
              <a:rPr lang="en-US" altLang="ja-JP" sz="2000" dirty="0">
                <a:latin typeface="Times New Roman" pitchFamily="18" charset="0"/>
              </a:rPr>
              <a:t>PTEP (2015) </a:t>
            </a:r>
            <a:r>
              <a:rPr lang="en-US" altLang="ja-JP" sz="2000" dirty="0" smtClean="0">
                <a:latin typeface="Times New Roman" pitchFamily="18" charset="0"/>
              </a:rPr>
              <a:t>073D02</a:t>
            </a:r>
          </a:p>
        </p:txBody>
      </p:sp>
    </p:spTree>
    <p:extLst>
      <p:ext uri="{BB962C8B-B14F-4D97-AF65-F5344CB8AC3E}">
        <p14:creationId xmlns:p14="http://schemas.microsoft.com/office/powerpoint/2010/main" val="1671967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14" descr="C:\Users\myo\Documents\OHP\2008\GIF\4He_AV8_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166019"/>
            <a:ext cx="5241958" cy="5316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テキスト ボックス 8"/>
          <p:cNvSpPr txBox="1">
            <a:spLocks noChangeArrowheads="1"/>
          </p:cNvSpPr>
          <p:nvPr/>
        </p:nvSpPr>
        <p:spPr bwMode="auto">
          <a:xfrm>
            <a:off x="5510097" y="1109688"/>
            <a:ext cx="4445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2800"/>
              <a:t>T</a:t>
            </a:r>
            <a:endParaRPr lang="ja-JP" altLang="en-US" sz="2800"/>
          </a:p>
        </p:txBody>
      </p:sp>
      <p:sp>
        <p:nvSpPr>
          <p:cNvPr id="16389" name="テキスト ボックス 9"/>
          <p:cNvSpPr txBox="1">
            <a:spLocks noChangeArrowheads="1"/>
          </p:cNvSpPr>
          <p:nvPr/>
        </p:nvSpPr>
        <p:spPr bwMode="auto">
          <a:xfrm>
            <a:off x="5472100" y="5385162"/>
            <a:ext cx="5683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/>
              <a:t>V</a:t>
            </a:r>
            <a:r>
              <a:rPr lang="en-US" altLang="ja-JP" sz="2800" baseline="-25000"/>
              <a:t>T</a:t>
            </a:r>
            <a:endParaRPr lang="ja-JP" altLang="en-US" sz="2800" baseline="-25000"/>
          </a:p>
        </p:txBody>
      </p:sp>
      <p:sp>
        <p:nvSpPr>
          <p:cNvPr id="16390" name="テキスト ボックス 10"/>
          <p:cNvSpPr txBox="1">
            <a:spLocks noChangeArrowheads="1"/>
          </p:cNvSpPr>
          <p:nvPr/>
        </p:nvSpPr>
        <p:spPr bwMode="auto">
          <a:xfrm>
            <a:off x="5472100" y="3764982"/>
            <a:ext cx="7159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 dirty="0"/>
              <a:t>V</a:t>
            </a:r>
            <a:r>
              <a:rPr lang="en-US" altLang="ja-JP" sz="2800" baseline="-25000" dirty="0"/>
              <a:t>LS</a:t>
            </a:r>
            <a:endParaRPr lang="ja-JP" altLang="en-US" sz="2800" baseline="-25000" dirty="0"/>
          </a:p>
        </p:txBody>
      </p:sp>
      <p:sp>
        <p:nvSpPr>
          <p:cNvPr id="16391" name="テキスト ボックス 11"/>
          <p:cNvSpPr txBox="1">
            <a:spLocks noChangeArrowheads="1"/>
          </p:cNvSpPr>
          <p:nvPr/>
        </p:nvSpPr>
        <p:spPr bwMode="auto">
          <a:xfrm>
            <a:off x="5472100" y="4980118"/>
            <a:ext cx="5953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 dirty="0"/>
              <a:t>V</a:t>
            </a:r>
            <a:r>
              <a:rPr lang="en-US" altLang="ja-JP" sz="2800" baseline="-25000" dirty="0"/>
              <a:t>C</a:t>
            </a:r>
            <a:endParaRPr lang="ja-JP" altLang="en-US" sz="2800" baseline="-25000" dirty="0"/>
          </a:p>
        </p:txBody>
      </p:sp>
      <p:sp>
        <p:nvSpPr>
          <p:cNvPr id="16392" name="テキスト ボックス 12"/>
          <p:cNvSpPr txBox="1">
            <a:spLocks noChangeArrowheads="1"/>
          </p:cNvSpPr>
          <p:nvPr/>
        </p:nvSpPr>
        <p:spPr bwMode="auto">
          <a:xfrm>
            <a:off x="5472100" y="4235812"/>
            <a:ext cx="4206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/>
              <a:t>E</a:t>
            </a:r>
            <a:endParaRPr lang="ja-JP" altLang="en-US" sz="2800"/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5864110" y="1109688"/>
            <a:ext cx="12731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/>
              <a:t>(exact)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5967155" y="1572515"/>
            <a:ext cx="2165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dirty="0" err="1"/>
              <a:t>Kamada</a:t>
            </a:r>
            <a:r>
              <a:rPr lang="en-US" altLang="ja-JP" dirty="0"/>
              <a:t> et al.</a:t>
            </a:r>
          </a:p>
          <a:p>
            <a:r>
              <a:rPr lang="en-US" altLang="ja-JP" dirty="0"/>
              <a:t>PRC64  (Jacobi)</a:t>
            </a:r>
          </a:p>
        </p:txBody>
      </p:sp>
      <p:sp>
        <p:nvSpPr>
          <p:cNvPr id="16395" name="Text Box 7"/>
          <p:cNvSpPr txBox="1">
            <a:spLocks noChangeArrowheads="1"/>
          </p:cNvSpPr>
          <p:nvPr/>
        </p:nvSpPr>
        <p:spPr bwMode="auto">
          <a:xfrm>
            <a:off x="6198880" y="3865999"/>
            <a:ext cx="2783610" cy="70788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Arial" charset="0"/>
              <a:buChar char="•"/>
            </a:pPr>
            <a:r>
              <a:rPr lang="ja-JP" altLang="en-US" sz="2000" dirty="0"/>
              <a:t> </a:t>
            </a:r>
            <a:r>
              <a:rPr lang="en-US" altLang="ja-JP" sz="2000" dirty="0"/>
              <a:t>Gaussian expansion</a:t>
            </a:r>
          </a:p>
          <a:p>
            <a:r>
              <a:rPr lang="en-US" altLang="ja-JP" sz="2000" dirty="0"/>
              <a:t> </a:t>
            </a:r>
            <a:r>
              <a:rPr lang="en-US" altLang="ja-JP" sz="2000" dirty="0" smtClean="0"/>
              <a:t> at most with </a:t>
            </a:r>
            <a:r>
              <a:rPr lang="en-US" altLang="ja-JP" sz="2000" dirty="0"/>
              <a:t>9</a:t>
            </a:r>
            <a:r>
              <a:rPr lang="ja-JP" altLang="en-US" sz="2000" dirty="0"/>
              <a:t> </a:t>
            </a:r>
            <a:r>
              <a:rPr lang="en-US" altLang="ja-JP" sz="2000" dirty="0" smtClean="0"/>
              <a:t>bases</a:t>
            </a:r>
            <a:endParaRPr lang="en-US" altLang="ja-JP" sz="2000" dirty="0"/>
          </a:p>
        </p:txBody>
      </p:sp>
      <p:sp>
        <p:nvSpPr>
          <p:cNvPr id="16396" name="テキスト ボックス 13"/>
          <p:cNvSpPr txBox="1">
            <a:spLocks noChangeArrowheads="1"/>
          </p:cNvSpPr>
          <p:nvPr/>
        </p:nvSpPr>
        <p:spPr bwMode="auto">
          <a:xfrm>
            <a:off x="6198880" y="3419524"/>
            <a:ext cx="2895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Arial" charset="0"/>
              <a:buChar char="•"/>
            </a:pPr>
            <a:r>
              <a:rPr lang="en-US" altLang="ja-JP" sz="2000" dirty="0"/>
              <a:t> </a:t>
            </a:r>
            <a:r>
              <a:rPr lang="en-US" altLang="ja-JP" sz="2000" dirty="0" err="1" smtClean="0"/>
              <a:t>variational</a:t>
            </a:r>
            <a:r>
              <a:rPr lang="en-US" altLang="ja-JP" sz="2000" dirty="0" smtClean="0"/>
              <a:t> calculation</a:t>
            </a:r>
            <a:endParaRPr lang="ja-JP" altLang="en-US" sz="2000" dirty="0"/>
          </a:p>
        </p:txBody>
      </p:sp>
      <p:sp>
        <p:nvSpPr>
          <p:cNvPr id="16397" name="Rectangle 16"/>
          <p:cNvSpPr>
            <a:spLocks noChangeArrowheads="1"/>
          </p:cNvSpPr>
          <p:nvPr/>
        </p:nvSpPr>
        <p:spPr bwMode="auto">
          <a:xfrm>
            <a:off x="6248400" y="2367285"/>
            <a:ext cx="2565400" cy="701675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altLang="ja-JP" sz="2000"/>
              <a:t>TM, H. Toki, K. Ikeda</a:t>
            </a:r>
          </a:p>
          <a:p>
            <a:pPr algn="r"/>
            <a:r>
              <a:rPr lang="en-US" altLang="ja-JP" sz="2000"/>
              <a:t>PTP121(2009)511</a:t>
            </a:r>
            <a:endParaRPr lang="ja-JP" altLang="en-US" sz="2000"/>
          </a:p>
        </p:txBody>
      </p:sp>
      <p:sp>
        <p:nvSpPr>
          <p:cNvPr id="1639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446088" y="88900"/>
            <a:ext cx="8266112" cy="684213"/>
          </a:xfrm>
        </p:spPr>
        <p:txBody>
          <a:bodyPr/>
          <a:lstStyle/>
          <a:p>
            <a:r>
              <a:rPr lang="en-US" altLang="ja-JP" sz="3600" baseline="30000" dirty="0" smtClean="0">
                <a:solidFill>
                  <a:schemeClr val="tx1"/>
                </a:solidFill>
              </a:rPr>
              <a:t>4</a:t>
            </a:r>
            <a:r>
              <a:rPr lang="en-US" altLang="ja-JP" sz="3600" dirty="0" smtClean="0">
                <a:solidFill>
                  <a:schemeClr val="tx1"/>
                </a:solidFill>
              </a:rPr>
              <a:t>He in TOSM + central UCOM</a:t>
            </a:r>
            <a:endParaRPr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16399" name="Text Box 42"/>
          <p:cNvSpPr txBox="1">
            <a:spLocks noChangeArrowheads="1"/>
          </p:cNvSpPr>
          <p:nvPr/>
        </p:nvSpPr>
        <p:spPr bwMode="auto">
          <a:xfrm>
            <a:off x="6248400" y="5897125"/>
            <a:ext cx="2695575" cy="457200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 dirty="0"/>
              <a:t>good convergence</a:t>
            </a:r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6188063" y="4573577"/>
            <a:ext cx="2944140" cy="10156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Arial" charset="0"/>
              <a:buChar char="•"/>
            </a:pPr>
            <a:r>
              <a:rPr lang="ja-JP" altLang="en-US" sz="2000" dirty="0" smtClean="0"/>
              <a:t> </a:t>
            </a:r>
            <a:r>
              <a:rPr lang="en-US" altLang="ja-JP" sz="2000" dirty="0" smtClean="0"/>
              <a:t>High-</a:t>
            </a:r>
            <a:r>
              <a:rPr lang="en-US" altLang="ja-JP" sz="2000" i="1" dirty="0" smtClean="0">
                <a:latin typeface="Times" panose="02020603050405020304" pitchFamily="18" charset="0"/>
                <a:cs typeface="Times" panose="02020603050405020304" pitchFamily="18" charset="0"/>
              </a:rPr>
              <a:t>k</a:t>
            </a:r>
            <a:r>
              <a:rPr lang="en-US" altLang="ja-JP" sz="2000" dirty="0" smtClean="0"/>
              <a:t> components </a:t>
            </a:r>
            <a:br>
              <a:rPr lang="en-US" altLang="ja-JP" sz="2000" dirty="0" smtClean="0"/>
            </a:br>
            <a:r>
              <a:rPr lang="en-US" altLang="ja-JP" sz="2000" dirty="0" smtClean="0"/>
              <a:t>  bring large kinetic</a:t>
            </a:r>
            <a:br>
              <a:rPr lang="en-US" altLang="ja-JP" sz="2000" dirty="0" smtClean="0"/>
            </a:br>
            <a:r>
              <a:rPr lang="en-US" altLang="ja-JP" sz="2000" dirty="0" smtClean="0"/>
              <a:t>  energy</a:t>
            </a:r>
            <a:endParaRPr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4107487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角丸四角形 58"/>
          <p:cNvSpPr/>
          <p:nvPr/>
        </p:nvSpPr>
        <p:spPr>
          <a:xfrm>
            <a:off x="431540" y="1169032"/>
            <a:ext cx="3104390" cy="3397674"/>
          </a:xfrm>
          <a:prstGeom prst="roundRect">
            <a:avLst>
              <a:gd name="adj" fmla="val 6940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6" name="角丸四角形 15"/>
          <p:cNvSpPr>
            <a:spLocks noChangeArrowheads="1"/>
          </p:cNvSpPr>
          <p:nvPr/>
        </p:nvSpPr>
        <p:spPr bwMode="auto">
          <a:xfrm>
            <a:off x="605848" y="5059554"/>
            <a:ext cx="2808548" cy="1080121"/>
          </a:xfrm>
          <a:prstGeom prst="roundRect">
            <a:avLst>
              <a:gd name="adj" fmla="val 8306"/>
            </a:avLst>
          </a:prstGeom>
          <a:solidFill>
            <a:schemeClr val="accent1"/>
          </a:solidFill>
          <a:ln w="6350" algn="ctr">
            <a:noFill/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6156" name="タイトル 2"/>
          <p:cNvSpPr>
            <a:spLocks noGrp="1"/>
          </p:cNvSpPr>
          <p:nvPr>
            <p:ph type="title" idx="4294967295"/>
          </p:nvPr>
        </p:nvSpPr>
        <p:spPr>
          <a:xfrm>
            <a:off x="457200" y="142875"/>
            <a:ext cx="8229600" cy="588963"/>
          </a:xfrm>
        </p:spPr>
        <p:txBody>
          <a:bodyPr/>
          <a:lstStyle/>
          <a:p>
            <a:r>
              <a:rPr lang="en-US" altLang="ja-JP" sz="3600" dirty="0" smtClean="0"/>
              <a:t>Selectivity of the tensor coupling in </a:t>
            </a:r>
            <a:r>
              <a:rPr lang="en-US" altLang="ja-JP" sz="3600" baseline="30000" dirty="0" smtClean="0"/>
              <a:t>4</a:t>
            </a:r>
            <a:r>
              <a:rPr lang="en-US" altLang="ja-JP" sz="3600" dirty="0" smtClean="0"/>
              <a:t>He</a:t>
            </a:r>
            <a:endParaRPr lang="ja-JP" altLang="en-US" sz="3600" dirty="0" smtClean="0"/>
          </a:p>
        </p:txBody>
      </p:sp>
      <p:sp>
        <p:nvSpPr>
          <p:cNvPr id="6157" name="スライド番号プレースホルダ 1"/>
          <p:cNvSpPr txBox="1">
            <a:spLocks noGrp="1"/>
          </p:cNvSpPr>
          <p:nvPr/>
        </p:nvSpPr>
        <p:spPr bwMode="auto">
          <a:xfrm>
            <a:off x="6553200" y="635476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F477A027-22BF-49E1-9A9C-036F93C26243}" type="slidenum">
              <a:rPr lang="en-US" altLang="ja-JP" sz="1400"/>
              <a:pPr algn="r"/>
              <a:t>9</a:t>
            </a:fld>
            <a:endParaRPr lang="en-US" altLang="ja-JP" sz="1400"/>
          </a:p>
        </p:txBody>
      </p:sp>
      <p:sp>
        <p:nvSpPr>
          <p:cNvPr id="6158" name="テキスト ボックス 13"/>
          <p:cNvSpPr txBox="1">
            <a:spLocks noChangeArrowheads="1"/>
          </p:cNvSpPr>
          <p:nvPr/>
        </p:nvSpPr>
        <p:spPr bwMode="auto">
          <a:xfrm>
            <a:off x="695858" y="5599615"/>
            <a:ext cx="261475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 dirty="0" smtClean="0">
                <a:solidFill>
                  <a:srgbClr val="0000FF"/>
                </a:solidFill>
                <a:latin typeface="Symbol" pitchFamily="18" charset="2"/>
              </a:rPr>
              <a:t>D</a:t>
            </a:r>
            <a:r>
              <a:rPr lang="en-US" altLang="ja-JP" sz="2800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n-US" altLang="ja-JP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2</a:t>
            </a:r>
            <a:r>
              <a:rPr lang="en-US" altLang="ja-JP" sz="2800" dirty="0" smtClean="0"/>
              <a:t>   </a:t>
            </a:r>
            <a:r>
              <a:rPr lang="en-US" altLang="ja-JP" sz="2800" dirty="0" smtClean="0">
                <a:solidFill>
                  <a:srgbClr val="FF0000"/>
                </a:solidFill>
                <a:latin typeface="Symbol" pitchFamily="18" charset="2"/>
              </a:rPr>
              <a:t>D</a:t>
            </a:r>
            <a:r>
              <a:rPr lang="en-US" altLang="ja-JP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altLang="ja-JP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ja-JP" sz="2800" dirty="0" smtClean="0">
                <a:solidFill>
                  <a:srgbClr val="FF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-</a:t>
            </a:r>
            <a:r>
              <a:rPr lang="en-US" altLang="ja-JP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ja-JP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59" name="テキスト ボックス 14"/>
          <p:cNvSpPr txBox="1">
            <a:spLocks noChangeArrowheads="1"/>
          </p:cNvSpPr>
          <p:nvPr/>
        </p:nvSpPr>
        <p:spPr bwMode="auto">
          <a:xfrm>
            <a:off x="740863" y="5149565"/>
            <a:ext cx="24323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sz="2400" dirty="0"/>
              <a:t>Selectivity </a:t>
            </a:r>
            <a:r>
              <a:rPr lang="en-US" altLang="ja-JP" sz="2400" dirty="0" smtClean="0"/>
              <a:t>of </a:t>
            </a:r>
            <a:r>
              <a:rPr lang="en-US" altLang="ja-JP" sz="2400" i="1" dirty="0" smtClean="0">
                <a:latin typeface="Times" pitchFamily="18" charset="0"/>
                <a:cs typeface="Times" pitchFamily="18" charset="0"/>
              </a:rPr>
              <a:t>S</a:t>
            </a:r>
            <a:r>
              <a:rPr lang="en-US" altLang="ja-JP" sz="2800" baseline="-25000" dirty="0" smtClean="0">
                <a:latin typeface="Times" pitchFamily="18" charset="0"/>
                <a:cs typeface="Times" pitchFamily="18" charset="0"/>
              </a:rPr>
              <a:t>12</a:t>
            </a:r>
            <a:endParaRPr lang="ja-JP" altLang="en-US" sz="2400" baseline="-25000" dirty="0">
              <a:latin typeface="Times" pitchFamily="18" charset="0"/>
              <a:cs typeface="Times" pitchFamily="18" charset="0"/>
            </a:endParaRPr>
          </a:p>
        </p:txBody>
      </p:sp>
      <p:grpSp>
        <p:nvGrpSpPr>
          <p:cNvPr id="2" name="グループ化 24"/>
          <p:cNvGrpSpPr>
            <a:grpSpLocks/>
          </p:cNvGrpSpPr>
          <p:nvPr/>
        </p:nvGrpSpPr>
        <p:grpSpPr bwMode="auto">
          <a:xfrm>
            <a:off x="2528151" y="3062209"/>
            <a:ext cx="449263" cy="792163"/>
            <a:chOff x="1109791" y="3383995"/>
            <a:chExt cx="450050" cy="792000"/>
          </a:xfrm>
        </p:grpSpPr>
        <p:cxnSp>
          <p:nvCxnSpPr>
            <p:cNvPr id="18" name="直線矢印コネクタ 17"/>
            <p:cNvCxnSpPr/>
            <p:nvPr/>
          </p:nvCxnSpPr>
          <p:spPr>
            <a:xfrm rot="5400000" flipH="1" flipV="1">
              <a:off x="936430" y="3779995"/>
              <a:ext cx="792000" cy="0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直線矢印コネクタ 21"/>
            <p:cNvCxnSpPr/>
            <p:nvPr/>
          </p:nvCxnSpPr>
          <p:spPr>
            <a:xfrm rot="5400000" flipH="1" flipV="1">
              <a:off x="908222" y="3945853"/>
              <a:ext cx="404729" cy="1591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直線矢印コネクタ 23"/>
            <p:cNvCxnSpPr/>
            <p:nvPr/>
          </p:nvCxnSpPr>
          <p:spPr>
            <a:xfrm rot="5400000" flipH="1" flipV="1">
              <a:off x="1356681" y="3945853"/>
              <a:ext cx="404729" cy="1591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" name="グループ化 29"/>
          <p:cNvGrpSpPr>
            <a:grpSpLocks/>
          </p:cNvGrpSpPr>
          <p:nvPr/>
        </p:nvGrpSpPr>
        <p:grpSpPr bwMode="auto">
          <a:xfrm>
            <a:off x="954939" y="3062209"/>
            <a:ext cx="495300" cy="792163"/>
            <a:chOff x="1061610" y="3383995"/>
            <a:chExt cx="495055" cy="792000"/>
          </a:xfrm>
        </p:grpSpPr>
        <p:cxnSp>
          <p:nvCxnSpPr>
            <p:cNvPr id="27" name="直線矢印コネクタ 26"/>
            <p:cNvCxnSpPr/>
            <p:nvPr/>
          </p:nvCxnSpPr>
          <p:spPr>
            <a:xfrm rot="5400000" flipH="1" flipV="1">
              <a:off x="935351" y="3779995"/>
              <a:ext cx="792000" cy="0"/>
            </a:xfrm>
            <a:prstGeom prst="straightConnector1">
              <a:avLst/>
            </a:prstGeom>
            <a:ln w="5715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直線矢印コネクタ 27"/>
            <p:cNvCxnSpPr/>
            <p:nvPr/>
          </p:nvCxnSpPr>
          <p:spPr>
            <a:xfrm rot="5400000" flipH="1" flipV="1">
              <a:off x="860039" y="3945855"/>
              <a:ext cx="404729" cy="1586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直線矢印コネクタ 28"/>
            <p:cNvCxnSpPr/>
            <p:nvPr/>
          </p:nvCxnSpPr>
          <p:spPr>
            <a:xfrm rot="5400000" flipH="1" flipV="1">
              <a:off x="1353507" y="3945855"/>
              <a:ext cx="404729" cy="1587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162" name="テキスト ボックス 30"/>
          <p:cNvSpPr txBox="1">
            <a:spLocks noChangeArrowheads="1"/>
          </p:cNvSpPr>
          <p:nvPr/>
        </p:nvSpPr>
        <p:spPr bwMode="auto">
          <a:xfrm>
            <a:off x="457236" y="3338989"/>
            <a:ext cx="47160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 dirty="0">
                <a:solidFill>
                  <a:srgbClr val="FF0000"/>
                </a:solidFill>
                <a:latin typeface="Cambria" panose="02040503050406030204" pitchFamily="18" charset="0"/>
              </a:rPr>
              <a:t>s</a:t>
            </a:r>
            <a:r>
              <a:rPr lang="en-US" altLang="ja-JP" sz="2800" baseline="-25000" dirty="0">
                <a:solidFill>
                  <a:srgbClr val="FF0000"/>
                </a:solidFill>
                <a:latin typeface="Cambria" panose="02040503050406030204" pitchFamily="18" charset="0"/>
              </a:rPr>
              <a:t>1</a:t>
            </a:r>
            <a:endParaRPr lang="ja-JP" altLang="en-US" sz="2000" baseline="-25000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  <p:sp>
        <p:nvSpPr>
          <p:cNvPr id="6163" name="テキスト ボックス 31"/>
          <p:cNvSpPr txBox="1">
            <a:spLocks noChangeArrowheads="1"/>
          </p:cNvSpPr>
          <p:nvPr/>
        </p:nvSpPr>
        <p:spPr bwMode="auto">
          <a:xfrm>
            <a:off x="1493101" y="3359694"/>
            <a:ext cx="47160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n-US" altLang="ja-JP" sz="2800" baseline="-2500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endParaRPr lang="ja-JP" altLang="en-US" sz="2000" baseline="-25000" dirty="0">
              <a:solidFill>
                <a:srgbClr val="FF0000"/>
              </a:solidFill>
              <a:latin typeface="Cambria Math" panose="02040503050406030204" pitchFamily="18" charset="0"/>
            </a:endParaRPr>
          </a:p>
        </p:txBody>
      </p:sp>
      <p:sp>
        <p:nvSpPr>
          <p:cNvPr id="6164" name="テキスト ボックス 38"/>
          <p:cNvSpPr txBox="1">
            <a:spLocks noChangeArrowheads="1"/>
          </p:cNvSpPr>
          <p:nvPr/>
        </p:nvSpPr>
        <p:spPr bwMode="auto">
          <a:xfrm>
            <a:off x="2032851" y="3376534"/>
            <a:ext cx="47160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n-US" altLang="ja-JP" sz="2800" baseline="-2500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</a:t>
            </a:r>
            <a:endParaRPr lang="ja-JP" altLang="en-US" sz="2000" baseline="-25000" dirty="0">
              <a:solidFill>
                <a:srgbClr val="FF0000"/>
              </a:solidFill>
              <a:latin typeface="Cambria Math" panose="02040503050406030204" pitchFamily="18" charset="0"/>
            </a:endParaRPr>
          </a:p>
        </p:txBody>
      </p:sp>
      <p:sp>
        <p:nvSpPr>
          <p:cNvPr id="6165" name="テキスト ボックス 39"/>
          <p:cNvSpPr txBox="1">
            <a:spLocks noChangeArrowheads="1"/>
          </p:cNvSpPr>
          <p:nvPr/>
        </p:nvSpPr>
        <p:spPr bwMode="auto">
          <a:xfrm>
            <a:off x="3020276" y="3376534"/>
            <a:ext cx="47160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n-US" altLang="ja-JP" sz="2800" baseline="-2500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</a:t>
            </a:r>
            <a:endParaRPr lang="ja-JP" altLang="en-US" sz="2000" baseline="-25000" dirty="0">
              <a:solidFill>
                <a:srgbClr val="FF0000"/>
              </a:solidFill>
              <a:latin typeface="Cambria Math" panose="02040503050406030204" pitchFamily="18" charset="0"/>
            </a:endParaRPr>
          </a:p>
        </p:txBody>
      </p:sp>
      <p:sp>
        <p:nvSpPr>
          <p:cNvPr id="6166" name="テキスト ボックス 40"/>
          <p:cNvSpPr txBox="1">
            <a:spLocks noChangeArrowheads="1"/>
          </p:cNvSpPr>
          <p:nvPr/>
        </p:nvSpPr>
        <p:spPr bwMode="auto">
          <a:xfrm>
            <a:off x="681889" y="3933747"/>
            <a:ext cx="1066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 dirty="0">
                <a:latin typeface="Cambria" panose="02040503050406030204" pitchFamily="18" charset="0"/>
              </a:rPr>
              <a:t>1</a:t>
            </a:r>
            <a:r>
              <a:rPr lang="en-US" altLang="ja-JP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altLang="ja-JP" sz="2400" dirty="0"/>
              <a:t>(</a:t>
            </a:r>
            <a:r>
              <a:rPr lang="en-US" altLang="ja-JP" sz="2400" i="1" dirty="0" err="1"/>
              <a:t>pn</a:t>
            </a:r>
            <a:r>
              <a:rPr lang="en-US" altLang="ja-JP" sz="2400" dirty="0"/>
              <a:t>)</a:t>
            </a:r>
            <a:endParaRPr lang="ja-JP" altLang="en-US" sz="2400" dirty="0"/>
          </a:p>
        </p:txBody>
      </p:sp>
      <p:sp>
        <p:nvSpPr>
          <p:cNvPr id="6167" name="テキスト ボックス 41"/>
          <p:cNvSpPr txBox="1">
            <a:spLocks noChangeArrowheads="1"/>
          </p:cNvSpPr>
          <p:nvPr/>
        </p:nvSpPr>
        <p:spPr bwMode="auto">
          <a:xfrm>
            <a:off x="2226526" y="3916284"/>
            <a:ext cx="106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 dirty="0">
                <a:latin typeface="Cambria" panose="02040503050406030204" pitchFamily="18" charset="0"/>
              </a:rPr>
              <a:t>1</a:t>
            </a:r>
            <a:r>
              <a:rPr lang="en-US" altLang="ja-JP" sz="2800" baseline="30000" dirty="0"/>
              <a:t>+</a:t>
            </a:r>
            <a:r>
              <a:rPr lang="en-US" altLang="ja-JP" sz="2400" dirty="0"/>
              <a:t>(</a:t>
            </a:r>
            <a:r>
              <a:rPr lang="en-US" altLang="ja-JP" sz="2400" i="1" dirty="0" err="1"/>
              <a:t>pn</a:t>
            </a:r>
            <a:r>
              <a:rPr lang="en-US" altLang="ja-JP" sz="2400" dirty="0"/>
              <a:t>)</a:t>
            </a:r>
            <a:endParaRPr lang="ja-JP" altLang="en-US" sz="2400" dirty="0"/>
          </a:p>
        </p:txBody>
      </p:sp>
      <p:grpSp>
        <p:nvGrpSpPr>
          <p:cNvPr id="4" name="グループ化 42"/>
          <p:cNvGrpSpPr>
            <a:grpSpLocks/>
          </p:cNvGrpSpPr>
          <p:nvPr/>
        </p:nvGrpSpPr>
        <p:grpSpPr bwMode="auto">
          <a:xfrm>
            <a:off x="6642100" y="2565270"/>
            <a:ext cx="538163" cy="792163"/>
            <a:chOff x="1066981" y="3383995"/>
            <a:chExt cx="537863" cy="792000"/>
          </a:xfrm>
        </p:grpSpPr>
        <p:cxnSp>
          <p:nvCxnSpPr>
            <p:cNvPr id="44" name="直線矢印コネクタ 43"/>
            <p:cNvCxnSpPr/>
            <p:nvPr/>
          </p:nvCxnSpPr>
          <p:spPr>
            <a:xfrm rot="5400000" flipH="1" flipV="1">
              <a:off x="935946" y="3779995"/>
              <a:ext cx="792000" cy="0"/>
            </a:xfrm>
            <a:prstGeom prst="straightConnector1">
              <a:avLst/>
            </a:prstGeom>
            <a:ln w="5715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直線矢印コネクタ 44"/>
            <p:cNvCxnSpPr/>
            <p:nvPr/>
          </p:nvCxnSpPr>
          <p:spPr>
            <a:xfrm rot="5400000" flipH="1" flipV="1">
              <a:off x="865410" y="3945855"/>
              <a:ext cx="404729" cy="1587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直線矢印コネクタ 45"/>
            <p:cNvCxnSpPr/>
            <p:nvPr/>
          </p:nvCxnSpPr>
          <p:spPr>
            <a:xfrm rot="5400000" flipH="1" flipV="1">
              <a:off x="1401686" y="3945855"/>
              <a:ext cx="404729" cy="1587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" name="グループ化 46"/>
          <p:cNvGrpSpPr>
            <a:grpSpLocks/>
          </p:cNvGrpSpPr>
          <p:nvPr/>
        </p:nvGrpSpPr>
        <p:grpSpPr bwMode="auto">
          <a:xfrm>
            <a:off x="4975225" y="2565270"/>
            <a:ext cx="495300" cy="792163"/>
            <a:chOff x="1061610" y="3383995"/>
            <a:chExt cx="495055" cy="792000"/>
          </a:xfrm>
        </p:grpSpPr>
        <p:cxnSp>
          <p:nvCxnSpPr>
            <p:cNvPr id="48" name="直線矢印コネクタ 47"/>
            <p:cNvCxnSpPr/>
            <p:nvPr/>
          </p:nvCxnSpPr>
          <p:spPr>
            <a:xfrm rot="5400000" flipH="1" flipV="1">
              <a:off x="935351" y="3779995"/>
              <a:ext cx="792000" cy="0"/>
            </a:xfrm>
            <a:prstGeom prst="straightConnector1">
              <a:avLst/>
            </a:prstGeom>
            <a:ln w="5715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直線矢印コネクタ 48"/>
            <p:cNvCxnSpPr/>
            <p:nvPr/>
          </p:nvCxnSpPr>
          <p:spPr>
            <a:xfrm rot="5400000" flipH="1" flipV="1">
              <a:off x="860039" y="3945855"/>
              <a:ext cx="404729" cy="1587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直線矢印コネクタ 49"/>
            <p:cNvCxnSpPr/>
            <p:nvPr/>
          </p:nvCxnSpPr>
          <p:spPr>
            <a:xfrm rot="5400000" flipH="1" flipV="1">
              <a:off x="1353508" y="3945855"/>
              <a:ext cx="404729" cy="1586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170" name="テキスト ボックス 50"/>
          <p:cNvSpPr txBox="1">
            <a:spLocks noChangeArrowheads="1"/>
          </p:cNvSpPr>
          <p:nvPr/>
        </p:nvSpPr>
        <p:spPr bwMode="auto">
          <a:xfrm>
            <a:off x="4481513" y="2842695"/>
            <a:ext cx="47160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n-US" altLang="ja-JP" sz="2800" baseline="-2500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endParaRPr lang="ja-JP" altLang="en-US" sz="2000" baseline="-25000" dirty="0">
              <a:solidFill>
                <a:srgbClr val="FF0000"/>
              </a:solidFill>
              <a:latin typeface="Cambria Math" panose="02040503050406030204" pitchFamily="18" charset="0"/>
            </a:endParaRPr>
          </a:p>
        </p:txBody>
      </p:sp>
      <p:sp>
        <p:nvSpPr>
          <p:cNvPr id="6171" name="テキスト ボックス 51"/>
          <p:cNvSpPr txBox="1">
            <a:spLocks noChangeArrowheads="1"/>
          </p:cNvSpPr>
          <p:nvPr/>
        </p:nvSpPr>
        <p:spPr bwMode="auto">
          <a:xfrm>
            <a:off x="5559425" y="2842695"/>
            <a:ext cx="47160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n-US" altLang="ja-JP" sz="2800" baseline="-2500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endParaRPr lang="ja-JP" altLang="en-US" sz="2000" baseline="-25000" dirty="0">
              <a:solidFill>
                <a:srgbClr val="FF0000"/>
              </a:solidFill>
              <a:latin typeface="Cambria Math" panose="02040503050406030204" pitchFamily="18" charset="0"/>
            </a:endParaRPr>
          </a:p>
        </p:txBody>
      </p:sp>
      <p:sp>
        <p:nvSpPr>
          <p:cNvPr id="6172" name="テキスト ボックス 52"/>
          <p:cNvSpPr txBox="1">
            <a:spLocks noChangeArrowheads="1"/>
          </p:cNvSpPr>
          <p:nvPr/>
        </p:nvSpPr>
        <p:spPr bwMode="auto">
          <a:xfrm>
            <a:off x="6102350" y="2842695"/>
            <a:ext cx="47160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n-US" altLang="ja-JP" sz="2800" baseline="-2500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</a:t>
            </a:r>
            <a:endParaRPr lang="ja-JP" altLang="en-US" sz="2000" baseline="-25000" dirty="0">
              <a:solidFill>
                <a:srgbClr val="FF0000"/>
              </a:solidFill>
              <a:latin typeface="Cambria Math" panose="02040503050406030204" pitchFamily="18" charset="0"/>
            </a:endParaRPr>
          </a:p>
        </p:txBody>
      </p:sp>
      <p:sp>
        <p:nvSpPr>
          <p:cNvPr id="6173" name="テキスト ボックス 53"/>
          <p:cNvSpPr txBox="1">
            <a:spLocks noChangeArrowheads="1"/>
          </p:cNvSpPr>
          <p:nvPr/>
        </p:nvSpPr>
        <p:spPr bwMode="auto">
          <a:xfrm>
            <a:off x="7224713" y="2842695"/>
            <a:ext cx="47160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n-US" altLang="ja-JP" sz="2800" baseline="-2500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</a:t>
            </a:r>
            <a:endParaRPr lang="ja-JP" altLang="en-US" sz="2000" baseline="-25000" dirty="0">
              <a:solidFill>
                <a:srgbClr val="FF0000"/>
              </a:solidFill>
              <a:latin typeface="Cambria Math" panose="02040503050406030204" pitchFamily="18" charset="0"/>
            </a:endParaRPr>
          </a:p>
        </p:txBody>
      </p:sp>
      <p:cxnSp>
        <p:nvCxnSpPr>
          <p:cNvPr id="57" name="直線矢印コネクタ 56"/>
          <p:cNvCxnSpPr/>
          <p:nvPr/>
        </p:nvCxnSpPr>
        <p:spPr>
          <a:xfrm rot="5400000" flipH="1" flipV="1">
            <a:off x="7011194" y="2556539"/>
            <a:ext cx="1511300" cy="1588"/>
          </a:xfrm>
          <a:prstGeom prst="straightConnector1">
            <a:avLst/>
          </a:prstGeom>
          <a:ln w="57150">
            <a:solidFill>
              <a:srgbClr val="0000FF"/>
            </a:solidFill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175" name="テキスト ボックス 59"/>
          <p:cNvSpPr txBox="1">
            <a:spLocks noChangeArrowheads="1"/>
          </p:cNvSpPr>
          <p:nvPr/>
        </p:nvSpPr>
        <p:spPr bwMode="auto">
          <a:xfrm>
            <a:off x="7858125" y="2908647"/>
            <a:ext cx="683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 i="1" dirty="0">
                <a:solidFill>
                  <a:srgbClr val="0000FF"/>
                </a:solidFill>
                <a:latin typeface="Times" pitchFamily="18" charset="0"/>
              </a:rPr>
              <a:t>L</a:t>
            </a:r>
            <a:r>
              <a:rPr lang="en-US" altLang="ja-JP" sz="2400" dirty="0">
                <a:solidFill>
                  <a:srgbClr val="0000FF"/>
                </a:solidFill>
                <a:latin typeface="Times" pitchFamily="18" charset="0"/>
              </a:rPr>
              <a:t>=2</a:t>
            </a:r>
            <a:endParaRPr lang="ja-JP" altLang="en-US" sz="1600" dirty="0">
              <a:solidFill>
                <a:srgbClr val="0000FF"/>
              </a:solidFill>
              <a:latin typeface="Times" pitchFamily="18" charset="0"/>
            </a:endParaRPr>
          </a:p>
        </p:txBody>
      </p:sp>
      <p:sp>
        <p:nvSpPr>
          <p:cNvPr id="61" name="角丸四角形 60"/>
          <p:cNvSpPr/>
          <p:nvPr/>
        </p:nvSpPr>
        <p:spPr>
          <a:xfrm>
            <a:off x="4391580" y="1169032"/>
            <a:ext cx="4365885" cy="2394983"/>
          </a:xfrm>
          <a:prstGeom prst="roundRect">
            <a:avLst>
              <a:gd name="adj" fmla="val 6950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grpSp>
        <p:nvGrpSpPr>
          <p:cNvPr id="6" name="グループ化 63"/>
          <p:cNvGrpSpPr>
            <a:grpSpLocks/>
          </p:cNvGrpSpPr>
          <p:nvPr/>
        </p:nvGrpSpPr>
        <p:grpSpPr bwMode="auto">
          <a:xfrm>
            <a:off x="6551613" y="5330295"/>
            <a:ext cx="541337" cy="792162"/>
            <a:chOff x="1064784" y="3383995"/>
            <a:chExt cx="540060" cy="792000"/>
          </a:xfrm>
        </p:grpSpPr>
        <p:cxnSp>
          <p:nvCxnSpPr>
            <p:cNvPr id="65" name="直線矢印コネクタ 64"/>
            <p:cNvCxnSpPr/>
            <p:nvPr/>
          </p:nvCxnSpPr>
          <p:spPr>
            <a:xfrm rot="5400000" flipH="1" flipV="1">
              <a:off x="934855" y="3779995"/>
              <a:ext cx="792000" cy="0"/>
            </a:xfrm>
            <a:prstGeom prst="straightConnector1">
              <a:avLst/>
            </a:prstGeom>
            <a:ln w="5715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直線矢印コネクタ 65"/>
            <p:cNvCxnSpPr/>
            <p:nvPr/>
          </p:nvCxnSpPr>
          <p:spPr>
            <a:xfrm rot="5400000" flipH="1" flipV="1">
              <a:off x="863211" y="3945857"/>
              <a:ext cx="404730" cy="1583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直線矢印コネクタ 66"/>
            <p:cNvCxnSpPr/>
            <p:nvPr/>
          </p:nvCxnSpPr>
          <p:spPr>
            <a:xfrm rot="5400000" flipH="1" flipV="1">
              <a:off x="1401687" y="3945857"/>
              <a:ext cx="404730" cy="1583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" name="グループ化 67"/>
          <p:cNvGrpSpPr>
            <a:grpSpLocks/>
          </p:cNvGrpSpPr>
          <p:nvPr/>
        </p:nvGrpSpPr>
        <p:grpSpPr bwMode="auto">
          <a:xfrm>
            <a:off x="4887913" y="5330295"/>
            <a:ext cx="539750" cy="792162"/>
            <a:chOff x="1061610" y="3383995"/>
            <a:chExt cx="540060" cy="792000"/>
          </a:xfrm>
        </p:grpSpPr>
        <p:cxnSp>
          <p:nvCxnSpPr>
            <p:cNvPr id="69" name="直線矢印コネクタ 68"/>
            <p:cNvCxnSpPr/>
            <p:nvPr/>
          </p:nvCxnSpPr>
          <p:spPr>
            <a:xfrm rot="5400000" flipH="1" flipV="1">
              <a:off x="935640" y="3779995"/>
              <a:ext cx="792000" cy="0"/>
            </a:xfrm>
            <a:prstGeom prst="straightConnector1">
              <a:avLst/>
            </a:prstGeom>
            <a:ln w="5715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0" name="直線矢印コネクタ 69"/>
            <p:cNvCxnSpPr/>
            <p:nvPr/>
          </p:nvCxnSpPr>
          <p:spPr>
            <a:xfrm rot="5400000" flipH="1" flipV="1">
              <a:off x="860039" y="3945854"/>
              <a:ext cx="404730" cy="1588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1" name="直線矢印コネクタ 70"/>
            <p:cNvCxnSpPr/>
            <p:nvPr/>
          </p:nvCxnSpPr>
          <p:spPr>
            <a:xfrm rot="5400000" flipH="1" flipV="1">
              <a:off x="1398510" y="3945854"/>
              <a:ext cx="404730" cy="1589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179" name="テキスト ボックス 71"/>
          <p:cNvSpPr txBox="1">
            <a:spLocks noChangeArrowheads="1"/>
          </p:cNvSpPr>
          <p:nvPr/>
        </p:nvSpPr>
        <p:spPr bwMode="auto">
          <a:xfrm>
            <a:off x="4415431" y="5562277"/>
            <a:ext cx="47160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n-US" altLang="ja-JP" sz="2800" baseline="-2500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endParaRPr lang="ja-JP" altLang="en-US" sz="2000" baseline="-25000" dirty="0">
              <a:solidFill>
                <a:srgbClr val="FF0000"/>
              </a:solidFill>
              <a:latin typeface="Cambria Math" panose="02040503050406030204" pitchFamily="18" charset="0"/>
            </a:endParaRPr>
          </a:p>
        </p:txBody>
      </p:sp>
      <p:sp>
        <p:nvSpPr>
          <p:cNvPr id="6180" name="テキスト ボックス 72"/>
          <p:cNvSpPr txBox="1">
            <a:spLocks noChangeArrowheads="1"/>
          </p:cNvSpPr>
          <p:nvPr/>
        </p:nvSpPr>
        <p:spPr bwMode="auto">
          <a:xfrm>
            <a:off x="5470525" y="5599615"/>
            <a:ext cx="47160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 dirty="0" smtClean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n-US" altLang="ja-JP" sz="2800" baseline="-25000" dirty="0" smtClean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endParaRPr lang="ja-JP" altLang="en-US" sz="2000" baseline="-25000" dirty="0">
              <a:solidFill>
                <a:srgbClr val="FF0000"/>
              </a:solidFill>
              <a:latin typeface="Cambria Math" panose="02040503050406030204" pitchFamily="18" charset="0"/>
            </a:endParaRPr>
          </a:p>
        </p:txBody>
      </p:sp>
      <p:sp>
        <p:nvSpPr>
          <p:cNvPr id="6181" name="テキスト ボックス 73"/>
          <p:cNvSpPr txBox="1">
            <a:spLocks noChangeArrowheads="1"/>
          </p:cNvSpPr>
          <p:nvPr/>
        </p:nvSpPr>
        <p:spPr bwMode="auto">
          <a:xfrm>
            <a:off x="6080616" y="5599615"/>
            <a:ext cx="47160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n-US" altLang="ja-JP" sz="2800" baseline="-2500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</a:t>
            </a:r>
            <a:endParaRPr lang="ja-JP" altLang="en-US" sz="2000" baseline="-25000" dirty="0">
              <a:solidFill>
                <a:srgbClr val="FF0000"/>
              </a:solidFill>
              <a:latin typeface="Cambria Math" panose="02040503050406030204" pitchFamily="18" charset="0"/>
            </a:endParaRPr>
          </a:p>
        </p:txBody>
      </p:sp>
      <p:sp>
        <p:nvSpPr>
          <p:cNvPr id="6182" name="テキスト ボックス 74"/>
          <p:cNvSpPr txBox="1">
            <a:spLocks noChangeArrowheads="1"/>
          </p:cNvSpPr>
          <p:nvPr/>
        </p:nvSpPr>
        <p:spPr bwMode="auto">
          <a:xfrm>
            <a:off x="7137285" y="5599615"/>
            <a:ext cx="47160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n-US" altLang="ja-JP" sz="2800" baseline="-2500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</a:t>
            </a:r>
            <a:endParaRPr lang="ja-JP" altLang="en-US" sz="2000" baseline="-25000" dirty="0">
              <a:solidFill>
                <a:srgbClr val="FF0000"/>
              </a:solidFill>
              <a:latin typeface="Cambria Math" panose="02040503050406030204" pitchFamily="18" charset="0"/>
            </a:endParaRPr>
          </a:p>
        </p:txBody>
      </p:sp>
      <p:cxnSp>
        <p:nvCxnSpPr>
          <p:cNvPr id="78" name="直線矢印コネクタ 77"/>
          <p:cNvCxnSpPr/>
          <p:nvPr/>
        </p:nvCxnSpPr>
        <p:spPr>
          <a:xfrm rot="5400000" flipH="1" flipV="1">
            <a:off x="6965157" y="5321563"/>
            <a:ext cx="1511300" cy="1587"/>
          </a:xfrm>
          <a:prstGeom prst="straightConnector1">
            <a:avLst/>
          </a:prstGeom>
          <a:ln w="57150">
            <a:solidFill>
              <a:srgbClr val="0000FF"/>
            </a:solidFill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184" name="テキスト ボックス 78"/>
          <p:cNvSpPr txBox="1">
            <a:spLocks noChangeArrowheads="1"/>
          </p:cNvSpPr>
          <p:nvPr/>
        </p:nvSpPr>
        <p:spPr bwMode="auto">
          <a:xfrm>
            <a:off x="7810500" y="5673234"/>
            <a:ext cx="683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 i="1" dirty="0">
                <a:solidFill>
                  <a:srgbClr val="0000FF"/>
                </a:solidFill>
                <a:latin typeface="Times" pitchFamily="18" charset="0"/>
              </a:rPr>
              <a:t>L</a:t>
            </a:r>
            <a:r>
              <a:rPr lang="en-US" altLang="ja-JP" sz="2400" dirty="0">
                <a:solidFill>
                  <a:srgbClr val="0000FF"/>
                </a:solidFill>
                <a:latin typeface="Times" pitchFamily="18" charset="0"/>
              </a:rPr>
              <a:t>=2</a:t>
            </a:r>
            <a:endParaRPr lang="ja-JP" altLang="en-US" sz="1600" dirty="0">
              <a:solidFill>
                <a:srgbClr val="0000FF"/>
              </a:solidFill>
              <a:latin typeface="Times" pitchFamily="18" charset="0"/>
            </a:endParaRPr>
          </a:p>
        </p:txBody>
      </p:sp>
      <p:sp>
        <p:nvSpPr>
          <p:cNvPr id="80" name="角丸四角形 79"/>
          <p:cNvSpPr/>
          <p:nvPr/>
        </p:nvSpPr>
        <p:spPr>
          <a:xfrm>
            <a:off x="4410968" y="3834045"/>
            <a:ext cx="4346498" cy="2486850"/>
          </a:xfrm>
          <a:prstGeom prst="roundRect">
            <a:avLst>
              <a:gd name="adj" fmla="val 7747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3" name="円/楕円 82"/>
          <p:cNvSpPr/>
          <p:nvPr/>
        </p:nvSpPr>
        <p:spPr>
          <a:xfrm>
            <a:off x="3490835" y="2252664"/>
            <a:ext cx="946150" cy="655984"/>
          </a:xfrm>
          <a:prstGeom prst="ellipse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400" dirty="0" smtClean="0">
                <a:solidFill>
                  <a:srgbClr val="C00000"/>
                </a:solidFill>
              </a:rPr>
              <a:t>V</a:t>
            </a:r>
            <a:r>
              <a:rPr lang="en-US" altLang="ja-JP" sz="2400" baseline="-25000" dirty="0" smtClean="0">
                <a:solidFill>
                  <a:srgbClr val="C00000"/>
                </a:solidFill>
              </a:rPr>
              <a:t>T</a:t>
            </a:r>
            <a:endParaRPr lang="ja-JP" altLang="en-US" sz="1600" dirty="0">
              <a:solidFill>
                <a:srgbClr val="C00000"/>
              </a:solidFill>
            </a:endParaRPr>
          </a:p>
        </p:txBody>
      </p:sp>
      <p:sp>
        <p:nvSpPr>
          <p:cNvPr id="84" name="円/楕円 83"/>
          <p:cNvSpPr/>
          <p:nvPr/>
        </p:nvSpPr>
        <p:spPr>
          <a:xfrm>
            <a:off x="3492423" y="3934988"/>
            <a:ext cx="944562" cy="664142"/>
          </a:xfrm>
          <a:prstGeom prst="ellipse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400" dirty="0">
                <a:solidFill>
                  <a:srgbClr val="C00000"/>
                </a:solidFill>
              </a:rPr>
              <a:t>V</a:t>
            </a:r>
            <a:r>
              <a:rPr lang="en-US" altLang="ja-JP" sz="2400" baseline="-25000" dirty="0">
                <a:solidFill>
                  <a:srgbClr val="C00000"/>
                </a:solidFill>
              </a:rPr>
              <a:t>T</a:t>
            </a:r>
            <a:endParaRPr lang="ja-JP" altLang="en-US" sz="1600" dirty="0">
              <a:solidFill>
                <a:srgbClr val="C00000"/>
              </a:solidFill>
            </a:endParaRPr>
          </a:p>
        </p:txBody>
      </p:sp>
      <p:sp>
        <p:nvSpPr>
          <p:cNvPr id="62" name="角丸四角形 61"/>
          <p:cNvSpPr/>
          <p:nvPr/>
        </p:nvSpPr>
        <p:spPr>
          <a:xfrm>
            <a:off x="2032412" y="2908647"/>
            <a:ext cx="1439206" cy="1555466"/>
          </a:xfrm>
          <a:prstGeom prst="roundRect">
            <a:avLst/>
          </a:prstGeom>
          <a:noFill/>
          <a:ln w="38100">
            <a:solidFill>
              <a:srgbClr val="0000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テキスト ボックス 11"/>
              <p:cNvSpPr txBox="1"/>
              <p:nvPr/>
            </p:nvSpPr>
            <p:spPr>
              <a:xfrm>
                <a:off x="4778128" y="3897092"/>
                <a:ext cx="3787704" cy="5716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40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altLang="ja-JP" sz="240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altLang="ja-JP" sz="240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altLang="ja-JP" sz="2400" i="1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altLang="ja-JP" sz="2400" i="1" smtClean="0">
                          <a:latin typeface="Cambria Math" panose="02040503050406030204" pitchFamily="18" charset="0"/>
                        </a:rPr>
                        <m:t>:</m:t>
                      </m:r>
                      <m:sSubSup>
                        <m:sSubSup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ja-JP" sz="2400" i="1">
                              <a:latin typeface="Cambria Math" panose="02040503050406030204" pitchFamily="18" charset="0"/>
                            </a:rPr>
                            <m:t>(0</m:t>
                          </m:r>
                          <m:r>
                            <a:rPr lang="en-US" altLang="ja-JP" sz="2400" i="1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n-US" altLang="ja-JP" sz="2400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b>
                          <m:r>
                            <a:rPr lang="en-US" altLang="ja-JP" sz="2400" i="1">
                              <a:latin typeface="Cambria Math" panose="02040503050406030204" pitchFamily="18" charset="0"/>
                            </a:rPr>
                            <m:t>10</m:t>
                          </m:r>
                        </m:sub>
                        <m:sup>
                          <m:r>
                            <a:rPr lang="en-US" altLang="ja-JP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sSub>
                        <m:sSubPr>
                          <m:ctrlPr>
                            <a:rPr lang="en-US" altLang="ja-JP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ctrlPr>
                                    <a:rPr lang="en-US" altLang="ja-JP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altLang="ja-JP" sz="2400" i="1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US" altLang="ja-JP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altLang="ja-JP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ja-JP" sz="2400" i="1">
                                          <a:latin typeface="Cambria Math" panose="02040503050406030204" pitchFamily="18" charset="0"/>
                                        </a:rPr>
                                        <m:t>𝑑</m:t>
                                      </m:r>
                                    </m:e>
                                    <m:sub>
                                      <m:r>
                                        <a:rPr lang="en-US" altLang="ja-JP" sz="2400" i="1">
                                          <a:latin typeface="Cambria Math" panose="02040503050406030204" pitchFamily="18" charset="0"/>
                                        </a:rPr>
                                        <m:t>3/2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</m:e>
                        <m:sub>
                          <m:r>
                            <a:rPr lang="en-US" altLang="ja-JP" sz="24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sub>
                      </m:sSub>
                    </m:oMath>
                  </m:oMathPara>
                </a14:m>
                <a:endParaRPr kumimoji="1" lang="ja-JP" altLang="en-US" sz="2400" baseline="-25000" dirty="0">
                  <a:latin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2" name="テキスト ボックス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8128" y="3897092"/>
                <a:ext cx="3787704" cy="571631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テキスト ボックス 67"/>
              <p:cNvSpPr txBox="1"/>
              <p:nvPr/>
            </p:nvSpPr>
            <p:spPr>
              <a:xfrm>
                <a:off x="4831058" y="1210900"/>
                <a:ext cx="2950936" cy="5080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:</m:t>
                      </m:r>
                      <m:sSubSup>
                        <m:sSubSup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(0</m:t>
                          </m:r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b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sub>
                        <m:sup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sSubSup>
                        <m:sSubSup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1/2</m:t>
                              </m:r>
                            </m:sub>
                          </m:sSub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b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sub>
                        <m:sup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kumimoji="1" lang="ja-JP" altLang="en-US" sz="2400" baseline="-25000" dirty="0">
                  <a:latin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68" name="テキスト ボックス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1058" y="1210900"/>
                <a:ext cx="2950936" cy="508024"/>
              </a:xfrm>
              <a:prstGeom prst="rect">
                <a:avLst/>
              </a:prstGeom>
              <a:blipFill rotWithShape="0">
                <a:blip r:embed="rId3"/>
                <a:stretch>
                  <a:fillRect l="-412" b="-1204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テキスト ボックス 71"/>
              <p:cNvSpPr txBox="1"/>
              <p:nvPr/>
            </p:nvSpPr>
            <p:spPr>
              <a:xfrm>
                <a:off x="538513" y="1247853"/>
                <a:ext cx="2896819" cy="8383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 :</m:t>
                      </m:r>
                      <m:sSup>
                        <m:sSup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</m:d>
                        </m:e>
                        <m:sup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</m:oMath>
                    <m:oMath xmlns:m="http://schemas.openxmlformats.org/officeDocument/2006/math">
                      <m:r>
                        <a:rPr kumimoji="1" lang="en-US" altLang="ja-JP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  </m:t>
                      </m:r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⊃</m:t>
                      </m:r>
                      <m:sSubSup>
                        <m:sSubSupPr>
                          <m:ctrlPr>
                            <a:rPr lang="en-US" altLang="ja-JP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  <m:r>
                                <a:rPr lang="en-US" altLang="ja-JP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</m:t>
                              </m:r>
                            </m:e>
                          </m:d>
                        </m:e>
                        <m:sub>
                          <m:r>
                            <a:rPr lang="en-US" altLang="ja-JP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sub>
                        <m:sup>
                          <m:r>
                            <a:rPr lang="en-US" altLang="ja-JP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sSubSup>
                        <m:sSubSupPr>
                          <m:ctrlPr>
                            <a:rPr lang="en-US" altLang="ja-JP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  <m:r>
                                <a:rPr lang="en-US" altLang="ja-JP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</m:t>
                              </m:r>
                            </m:e>
                          </m:d>
                        </m:e>
                        <m:sub>
                          <m:r>
                            <a:rPr lang="en-US" altLang="ja-JP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sub>
                        <m:sup>
                          <m:r>
                            <a:rPr lang="en-US" altLang="ja-JP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kumimoji="1" lang="ja-JP" altLang="en-US" sz="2400" baseline="-25000" dirty="0">
                  <a:latin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72" name="テキスト ボックス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513" y="1247853"/>
                <a:ext cx="2896819" cy="838306"/>
              </a:xfrm>
              <a:prstGeom prst="rect">
                <a:avLst/>
              </a:prstGeom>
              <a:blipFill rotWithShape="0">
                <a:blip r:embed="rId4"/>
                <a:stretch>
                  <a:fillRect l="-420" b="-219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テキスト ボックス 12"/>
          <p:cNvSpPr txBox="1"/>
          <p:nvPr/>
        </p:nvSpPr>
        <p:spPr>
          <a:xfrm>
            <a:off x="747453" y="2347234"/>
            <a:ext cx="2002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latin typeface="Euclid Extra" panose="02050502000505020303" pitchFamily="18" charset="2"/>
                <a:cs typeface="Arial" panose="020B0604020202020204" pitchFamily="34" charset="0"/>
              </a:rPr>
              <a:t>l</a:t>
            </a:r>
            <a:r>
              <a:rPr kumimoji="1" lang="en-US" altLang="ja-JP" sz="2400" baseline="-25000" dirty="0" smtClean="0">
                <a:latin typeface="Cambria" panose="02040503050406030204" pitchFamily="18" charset="0"/>
                <a:cs typeface="Arial" panose="020B0604020202020204" pitchFamily="34" charset="0"/>
              </a:rPr>
              <a:t>1</a:t>
            </a:r>
            <a:r>
              <a:rPr kumimoji="1" lang="en-US" altLang="ja-JP" sz="2400" dirty="0" smtClean="0">
                <a:latin typeface="Cambria" panose="02040503050406030204" pitchFamily="18" charset="0"/>
                <a:cs typeface="Arial" panose="020B0604020202020204" pitchFamily="34" charset="0"/>
              </a:rPr>
              <a:t>=</a:t>
            </a:r>
            <a:r>
              <a:rPr kumimoji="1" lang="en-US" altLang="ja-JP" sz="2400" dirty="0" smtClean="0">
                <a:latin typeface="Euclid Extra" panose="02050502000505020303" pitchFamily="18" charset="2"/>
                <a:cs typeface="Arial" panose="020B0604020202020204" pitchFamily="34" charset="0"/>
              </a:rPr>
              <a:t>l</a:t>
            </a:r>
            <a:r>
              <a:rPr lang="en-US" altLang="ja-JP" sz="2400" baseline="-25000" dirty="0" smtClean="0">
                <a:latin typeface="Cambria" panose="02040503050406030204" pitchFamily="18" charset="0"/>
                <a:cs typeface="Arial" panose="020B0604020202020204" pitchFamily="34" charset="0"/>
              </a:rPr>
              <a:t>2</a:t>
            </a:r>
            <a:r>
              <a:rPr lang="en-US" altLang="ja-JP" sz="2400" dirty="0" smtClean="0">
                <a:latin typeface="Cambria" panose="02040503050406030204" pitchFamily="18" charset="0"/>
                <a:cs typeface="Arial" panose="020B0604020202020204" pitchFamily="34" charset="0"/>
              </a:rPr>
              <a:t>=</a:t>
            </a:r>
            <a:r>
              <a:rPr kumimoji="1" lang="en-US" altLang="ja-JP" sz="2400" dirty="0" smtClean="0">
                <a:latin typeface="Euclid Extra" panose="02050502000505020303" pitchFamily="18" charset="2"/>
                <a:cs typeface="Arial" panose="020B0604020202020204" pitchFamily="34" charset="0"/>
              </a:rPr>
              <a:t>l</a:t>
            </a:r>
            <a:r>
              <a:rPr lang="en-US" altLang="ja-JP" sz="2400" baseline="-25000" dirty="0" smtClean="0">
                <a:latin typeface="Cambria" panose="02040503050406030204" pitchFamily="18" charset="0"/>
                <a:cs typeface="Arial" panose="020B0604020202020204" pitchFamily="34" charset="0"/>
              </a:rPr>
              <a:t>3</a:t>
            </a:r>
            <a:r>
              <a:rPr lang="en-US" altLang="ja-JP" sz="2400" dirty="0" smtClean="0">
                <a:latin typeface="Cambria" panose="02040503050406030204" pitchFamily="18" charset="0"/>
                <a:cs typeface="Arial" panose="020B0604020202020204" pitchFamily="34" charset="0"/>
              </a:rPr>
              <a:t>=</a:t>
            </a:r>
            <a:r>
              <a:rPr kumimoji="1" lang="en-US" altLang="ja-JP" sz="2400" dirty="0" smtClean="0">
                <a:latin typeface="Euclid Extra" panose="02050502000505020303" pitchFamily="18" charset="2"/>
                <a:cs typeface="Arial" panose="020B0604020202020204" pitchFamily="34" charset="0"/>
              </a:rPr>
              <a:t>l</a:t>
            </a:r>
            <a:r>
              <a:rPr lang="en-US" altLang="ja-JP" sz="2400" baseline="-25000" dirty="0" smtClean="0">
                <a:latin typeface="Cambria" panose="02040503050406030204" pitchFamily="18" charset="0"/>
                <a:cs typeface="Arial" panose="020B0604020202020204" pitchFamily="34" charset="0"/>
              </a:rPr>
              <a:t>4</a:t>
            </a:r>
            <a:r>
              <a:rPr lang="en-US" altLang="ja-JP" sz="2400" dirty="0" smtClean="0">
                <a:latin typeface="Cambria" panose="02040503050406030204" pitchFamily="18" charset="0"/>
                <a:cs typeface="Arial" panose="020B0604020202020204" pitchFamily="34" charset="0"/>
              </a:rPr>
              <a:t>=0</a:t>
            </a:r>
            <a:endParaRPr kumimoji="1" lang="ja-JP" altLang="en-US" sz="2800" dirty="0">
              <a:latin typeface="Euclid Extra" panose="02050502000505020303" pitchFamily="18" charset="2"/>
              <a:cs typeface="Arial" panose="020B0604020202020204" pitchFamily="34" charset="0"/>
            </a:endParaRPr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4630192" y="1967809"/>
            <a:ext cx="11785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latin typeface="Euclid Extra" panose="02050502000505020303" pitchFamily="18" charset="2"/>
                <a:cs typeface="Arial" panose="020B0604020202020204" pitchFamily="34" charset="0"/>
              </a:rPr>
              <a:t>l</a:t>
            </a:r>
            <a:r>
              <a:rPr kumimoji="1" lang="en-US" altLang="ja-JP" sz="2400" baseline="-25000" dirty="0" smtClean="0">
                <a:latin typeface="Cambria" panose="02040503050406030204" pitchFamily="18" charset="0"/>
                <a:cs typeface="Arial" panose="020B0604020202020204" pitchFamily="34" charset="0"/>
              </a:rPr>
              <a:t>1</a:t>
            </a:r>
            <a:r>
              <a:rPr kumimoji="1" lang="en-US" altLang="ja-JP" sz="2400" dirty="0" smtClean="0">
                <a:latin typeface="Cambria" panose="02040503050406030204" pitchFamily="18" charset="0"/>
                <a:cs typeface="Arial" panose="020B0604020202020204" pitchFamily="34" charset="0"/>
              </a:rPr>
              <a:t>=</a:t>
            </a:r>
            <a:r>
              <a:rPr kumimoji="1" lang="en-US" altLang="ja-JP" sz="2400" dirty="0" smtClean="0">
                <a:latin typeface="Euclid Extra" panose="02050502000505020303" pitchFamily="18" charset="2"/>
                <a:cs typeface="Arial" panose="020B0604020202020204" pitchFamily="34" charset="0"/>
              </a:rPr>
              <a:t>l</a:t>
            </a:r>
            <a:r>
              <a:rPr lang="en-US" altLang="ja-JP" sz="2400" baseline="-25000" dirty="0" smtClean="0">
                <a:latin typeface="Cambria" panose="02040503050406030204" pitchFamily="18" charset="0"/>
                <a:cs typeface="Arial" panose="020B0604020202020204" pitchFamily="34" charset="0"/>
              </a:rPr>
              <a:t>2</a:t>
            </a:r>
            <a:r>
              <a:rPr lang="en-US" altLang="ja-JP" sz="2400" dirty="0" smtClean="0">
                <a:latin typeface="Cambria" panose="02040503050406030204" pitchFamily="18" charset="0"/>
                <a:cs typeface="Arial" panose="020B0604020202020204" pitchFamily="34" charset="0"/>
              </a:rPr>
              <a:t>=0</a:t>
            </a:r>
            <a:endParaRPr kumimoji="1" lang="ja-JP" altLang="en-US" sz="2800" dirty="0">
              <a:latin typeface="Euclid Extra" panose="02050502000505020303" pitchFamily="18" charset="2"/>
              <a:cs typeface="Arial" panose="020B0604020202020204" pitchFamily="34" charset="0"/>
            </a:endParaRP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4653847" y="4723414"/>
            <a:ext cx="11785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latin typeface="Euclid Extra" panose="02050502000505020303" pitchFamily="18" charset="2"/>
                <a:cs typeface="Arial" panose="020B0604020202020204" pitchFamily="34" charset="0"/>
              </a:rPr>
              <a:t>l</a:t>
            </a:r>
            <a:r>
              <a:rPr kumimoji="1" lang="en-US" altLang="ja-JP" sz="2400" baseline="-25000" dirty="0" smtClean="0">
                <a:latin typeface="Cambria" panose="02040503050406030204" pitchFamily="18" charset="0"/>
                <a:cs typeface="Arial" panose="020B0604020202020204" pitchFamily="34" charset="0"/>
              </a:rPr>
              <a:t>1</a:t>
            </a:r>
            <a:r>
              <a:rPr kumimoji="1" lang="en-US" altLang="ja-JP" sz="2400" dirty="0" smtClean="0">
                <a:latin typeface="Cambria" panose="02040503050406030204" pitchFamily="18" charset="0"/>
                <a:cs typeface="Arial" panose="020B0604020202020204" pitchFamily="34" charset="0"/>
              </a:rPr>
              <a:t>=</a:t>
            </a:r>
            <a:r>
              <a:rPr kumimoji="1" lang="en-US" altLang="ja-JP" sz="2400" dirty="0" smtClean="0">
                <a:latin typeface="Euclid Extra" panose="02050502000505020303" pitchFamily="18" charset="2"/>
                <a:cs typeface="Arial" panose="020B0604020202020204" pitchFamily="34" charset="0"/>
              </a:rPr>
              <a:t>l</a:t>
            </a:r>
            <a:r>
              <a:rPr lang="en-US" altLang="ja-JP" sz="2400" baseline="-25000" dirty="0" smtClean="0">
                <a:latin typeface="Cambria" panose="02040503050406030204" pitchFamily="18" charset="0"/>
                <a:cs typeface="Arial" panose="020B0604020202020204" pitchFamily="34" charset="0"/>
              </a:rPr>
              <a:t>2</a:t>
            </a:r>
            <a:r>
              <a:rPr lang="en-US" altLang="ja-JP" sz="2400" dirty="0" smtClean="0">
                <a:latin typeface="Cambria" panose="02040503050406030204" pitchFamily="18" charset="0"/>
                <a:cs typeface="Arial" panose="020B0604020202020204" pitchFamily="34" charset="0"/>
              </a:rPr>
              <a:t>=0</a:t>
            </a:r>
            <a:endParaRPr kumimoji="1" lang="ja-JP" altLang="en-US" sz="2800" dirty="0">
              <a:latin typeface="Euclid Extra" panose="02050502000505020303" pitchFamily="18" charset="2"/>
              <a:cs typeface="Arial" panose="020B0604020202020204" pitchFamily="34" charset="0"/>
            </a:endParaRP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7945903" y="1966227"/>
            <a:ext cx="76655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latin typeface="Euclid Extra" panose="02050502000505020303" pitchFamily="18" charset="2"/>
                <a:cs typeface="Arial" panose="020B0604020202020204" pitchFamily="34" charset="0"/>
              </a:rPr>
              <a:t>l</a:t>
            </a:r>
            <a:r>
              <a:rPr kumimoji="1" lang="en-US" altLang="ja-JP" sz="2400" baseline="-25000" dirty="0" smtClean="0">
                <a:latin typeface="Cambria" panose="02040503050406030204" pitchFamily="18" charset="0"/>
                <a:cs typeface="Arial" panose="020B0604020202020204" pitchFamily="34" charset="0"/>
              </a:rPr>
              <a:t>3</a:t>
            </a:r>
            <a:r>
              <a:rPr kumimoji="1" lang="en-US" altLang="ja-JP" sz="2400" dirty="0" smtClean="0">
                <a:latin typeface="Cambria" panose="02040503050406030204" pitchFamily="18" charset="0"/>
                <a:cs typeface="Arial" panose="020B0604020202020204" pitchFamily="34" charset="0"/>
              </a:rPr>
              <a:t>=1</a:t>
            </a:r>
          </a:p>
          <a:p>
            <a:r>
              <a:rPr kumimoji="1" lang="en-US" altLang="ja-JP" sz="2400" dirty="0" smtClean="0">
                <a:latin typeface="Euclid Extra" panose="02050502000505020303" pitchFamily="18" charset="2"/>
                <a:cs typeface="Arial" panose="020B0604020202020204" pitchFamily="34" charset="0"/>
              </a:rPr>
              <a:t>l</a:t>
            </a:r>
            <a:r>
              <a:rPr lang="en-US" altLang="ja-JP" sz="2400" baseline="-25000" dirty="0" smtClean="0">
                <a:latin typeface="Cambria" panose="02040503050406030204" pitchFamily="18" charset="0"/>
                <a:cs typeface="Arial" panose="020B0604020202020204" pitchFamily="34" charset="0"/>
              </a:rPr>
              <a:t>4</a:t>
            </a:r>
            <a:r>
              <a:rPr lang="en-US" altLang="ja-JP" sz="2400" dirty="0" smtClean="0">
                <a:latin typeface="Cambria" panose="02040503050406030204" pitchFamily="18" charset="0"/>
                <a:cs typeface="Arial" panose="020B0604020202020204" pitchFamily="34" charset="0"/>
              </a:rPr>
              <a:t>=1</a:t>
            </a:r>
            <a:endParaRPr kumimoji="1" lang="ja-JP" altLang="en-US" sz="2800" dirty="0">
              <a:latin typeface="Euclid Extra" panose="02050502000505020303" pitchFamily="18" charset="2"/>
              <a:cs typeface="Arial" panose="020B0604020202020204" pitchFamily="34" charset="0"/>
            </a:endParaRPr>
          </a:p>
        </p:txBody>
      </p:sp>
      <p:sp>
        <p:nvSpPr>
          <p:cNvPr id="76" name="テキスト ボックス 75"/>
          <p:cNvSpPr txBox="1"/>
          <p:nvPr/>
        </p:nvSpPr>
        <p:spPr>
          <a:xfrm>
            <a:off x="7855893" y="4731280"/>
            <a:ext cx="76655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latin typeface="Euclid Extra" panose="02050502000505020303" pitchFamily="18" charset="2"/>
                <a:cs typeface="Arial" panose="020B0604020202020204" pitchFamily="34" charset="0"/>
              </a:rPr>
              <a:t>l</a:t>
            </a:r>
            <a:r>
              <a:rPr kumimoji="1" lang="en-US" altLang="ja-JP" sz="2400" baseline="-25000" dirty="0" smtClean="0">
                <a:latin typeface="Cambria" panose="02040503050406030204" pitchFamily="18" charset="0"/>
                <a:cs typeface="Arial" panose="020B0604020202020204" pitchFamily="34" charset="0"/>
              </a:rPr>
              <a:t>3</a:t>
            </a:r>
            <a:r>
              <a:rPr kumimoji="1" lang="en-US" altLang="ja-JP" sz="2400" dirty="0" smtClean="0">
                <a:latin typeface="Cambria" panose="02040503050406030204" pitchFamily="18" charset="0"/>
                <a:cs typeface="Arial" panose="020B0604020202020204" pitchFamily="34" charset="0"/>
              </a:rPr>
              <a:t>=0</a:t>
            </a:r>
          </a:p>
          <a:p>
            <a:r>
              <a:rPr kumimoji="1" lang="en-US" altLang="ja-JP" sz="2400" dirty="0" smtClean="0">
                <a:latin typeface="Euclid Extra" panose="02050502000505020303" pitchFamily="18" charset="2"/>
                <a:cs typeface="Arial" panose="020B0604020202020204" pitchFamily="34" charset="0"/>
              </a:rPr>
              <a:t>l</a:t>
            </a:r>
            <a:r>
              <a:rPr lang="en-US" altLang="ja-JP" sz="2400" baseline="-25000" dirty="0" smtClean="0">
                <a:latin typeface="Cambria" panose="02040503050406030204" pitchFamily="18" charset="0"/>
                <a:cs typeface="Arial" panose="020B0604020202020204" pitchFamily="34" charset="0"/>
              </a:rPr>
              <a:t>4</a:t>
            </a:r>
            <a:r>
              <a:rPr lang="en-US" altLang="ja-JP" sz="2400" dirty="0" smtClean="0">
                <a:latin typeface="Cambria" panose="02040503050406030204" pitchFamily="18" charset="0"/>
                <a:cs typeface="Arial" panose="020B0604020202020204" pitchFamily="34" charset="0"/>
              </a:rPr>
              <a:t>=2</a:t>
            </a:r>
            <a:endParaRPr kumimoji="1" lang="ja-JP" altLang="en-US" sz="2800" dirty="0">
              <a:latin typeface="Euclid Extra" panose="02050502000505020303" pitchFamily="18" charset="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8061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</p:bld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10477</TotalTime>
  <Words>1277</Words>
  <Application>Microsoft Office PowerPoint</Application>
  <PresentationFormat>画面に合わせる (4:3)</PresentationFormat>
  <Paragraphs>379</Paragraphs>
  <Slides>28</Slides>
  <Notes>4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28</vt:i4>
      </vt:variant>
    </vt:vector>
  </HeadingPairs>
  <TitlesOfParts>
    <vt:vector size="39" baseType="lpstr">
      <vt:lpstr>ＭＳ Ｐゴシック</vt:lpstr>
      <vt:lpstr>ＭＳ Ｐ明朝</vt:lpstr>
      <vt:lpstr>Arial</vt:lpstr>
      <vt:lpstr>Cambria</vt:lpstr>
      <vt:lpstr>Cambria Math</vt:lpstr>
      <vt:lpstr>Euclid Extra</vt:lpstr>
      <vt:lpstr>Symbol</vt:lpstr>
      <vt:lpstr>Times</vt:lpstr>
      <vt:lpstr>Times New Roman</vt:lpstr>
      <vt:lpstr>標準デザイン</vt:lpstr>
      <vt:lpstr>Equation</vt:lpstr>
      <vt:lpstr>PowerPoint プレゼンテーション</vt:lpstr>
      <vt:lpstr>Outline</vt:lpstr>
      <vt:lpstr>PowerPoint プレゼンテーション</vt:lpstr>
      <vt:lpstr>Deuteron properties &amp; tensor force</vt:lpstr>
      <vt:lpstr>PowerPoint プレゼンテーション</vt:lpstr>
      <vt:lpstr>Tensor force matrix elements</vt:lpstr>
      <vt:lpstr>He, Li, Be isotopes in TOSM</vt:lpstr>
      <vt:lpstr>4He in TOSM + central UCOM</vt:lpstr>
      <vt:lpstr>Selectivity of the tensor coupling in 4He</vt:lpstr>
      <vt:lpstr>5-8He  with TOSM+UCOM</vt:lpstr>
      <vt:lpstr>5-9Li  with TOSM+UCOM</vt:lpstr>
      <vt:lpstr>PowerPoint プレゼンテーション</vt:lpstr>
      <vt:lpstr>8Be spectrum</vt:lpstr>
      <vt:lpstr>8Be in TOSM  AV8’  </vt:lpstr>
      <vt:lpstr>Tensor-Optimized Antisymmetrized Molecular Dynamics (TOAMD)</vt:lpstr>
      <vt:lpstr>PowerPoint プレゼンテーション</vt:lpstr>
      <vt:lpstr>Formulation of TOAMD</vt:lpstr>
      <vt:lpstr>Matrix elements of multi-body operator</vt:lpstr>
      <vt:lpstr>Matrix elements with Fourier trans.</vt:lpstr>
      <vt:lpstr>Matrix elements with Fourier trans.</vt:lpstr>
      <vt:lpstr>Matrix elements with Fourier trans.</vt:lpstr>
      <vt:lpstr>TOSM vs. TOAMD</vt:lpstr>
      <vt:lpstr>Results</vt:lpstr>
      <vt:lpstr>3H energy surface</vt:lpstr>
      <vt:lpstr>Three-body term in energy of 3H</vt:lpstr>
      <vt:lpstr>Energy components</vt:lpstr>
      <vt:lpstr>Correlation functions FD, FS in 3H</vt:lpstr>
      <vt:lpstr>Summary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CANHP2015_TOSM</dc:title>
  <dc:creator>myo</dc:creator>
  <cp:lastModifiedBy>myo</cp:lastModifiedBy>
  <cp:revision>4568</cp:revision>
  <cp:lastPrinted>2013-07-09T07:16:05Z</cp:lastPrinted>
  <dcterms:created xsi:type="dcterms:W3CDTF">2006-08-28T15:46:00Z</dcterms:created>
  <dcterms:modified xsi:type="dcterms:W3CDTF">2015-11-21T10:58:46Z</dcterms:modified>
</cp:coreProperties>
</file>