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66" r:id="rId6"/>
    <p:sldId id="267" r:id="rId7"/>
    <p:sldId id="268" r:id="rId8"/>
    <p:sldId id="269" r:id="rId9"/>
    <p:sldId id="271" r:id="rId10"/>
    <p:sldId id="272" r:id="rId11"/>
    <p:sldId id="279" r:id="rId12"/>
    <p:sldId id="265" r:id="rId13"/>
    <p:sldId id="280" r:id="rId14"/>
    <p:sldId id="281" r:id="rId15"/>
    <p:sldId id="263" r:id="rId16"/>
    <p:sldId id="264" r:id="rId17"/>
    <p:sldId id="260" r:id="rId18"/>
    <p:sldId id="261" r:id="rId19"/>
    <p:sldId id="262" r:id="rId20"/>
    <p:sldId id="258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30622"/>
            <a:ext cx="8928992" cy="70609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2015/11/17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2015/11/17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734839"/>
            <a:ext cx="7772400" cy="1470025"/>
          </a:xfrm>
        </p:spPr>
        <p:txBody>
          <a:bodyPr>
            <a:noAutofit/>
          </a:bodyPr>
          <a:lstStyle/>
          <a:p>
            <a:r>
              <a:rPr lang="en-US" altLang="ja-JP" sz="4000" b="1" dirty="0" smtClean="0">
                <a:solidFill>
                  <a:srgbClr val="002060"/>
                </a:solidFill>
              </a:rPr>
              <a:t>Large-scale shell-model study of </a:t>
            </a:r>
            <a:r>
              <a:rPr lang="en-US" altLang="ja-JP" sz="4000" b="1" i="1" dirty="0" smtClean="0">
                <a:solidFill>
                  <a:srgbClr val="002060"/>
                </a:solidFill>
              </a:rPr>
              <a:t>E</a:t>
            </a:r>
            <a:r>
              <a:rPr lang="en-US" altLang="ja-JP" sz="4000" b="1" dirty="0" smtClean="0">
                <a:solidFill>
                  <a:srgbClr val="002060"/>
                </a:solidFill>
              </a:rPr>
              <a:t>1 strength </a:t>
            </a:r>
            <a:r>
              <a:rPr lang="en-US" altLang="ja-JP" sz="4000" b="1" dirty="0" smtClean="0">
                <a:solidFill>
                  <a:srgbClr val="002060"/>
                </a:solidFill>
              </a:rPr>
              <a:t>function and level density </a:t>
            </a:r>
            <a:endParaRPr kumimoji="1" lang="ja-JP" alt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0070" y="2924944"/>
            <a:ext cx="8928992" cy="324036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solidFill>
                  <a:schemeClr val="tx1"/>
                </a:solidFill>
              </a:rPr>
              <a:t>Yutaka </a:t>
            </a:r>
            <a:r>
              <a:rPr kumimoji="1" lang="en-US" altLang="ja-JP" sz="2400" dirty="0" err="1" smtClean="0">
                <a:solidFill>
                  <a:schemeClr val="tx1"/>
                </a:solidFill>
              </a:rPr>
              <a:t>Utsuno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lang="en-US" altLang="ja-JP" sz="2400" i="1" dirty="0" smtClean="0">
                <a:solidFill>
                  <a:schemeClr val="tx1"/>
                </a:solidFill>
              </a:rPr>
              <a:t>Advanced Science Research Center, Japan Atomic Energy Agency</a:t>
            </a:r>
          </a:p>
          <a:p>
            <a:r>
              <a:rPr kumimoji="1" lang="en-US" altLang="ja-JP" sz="2400" i="1" dirty="0" smtClean="0">
                <a:solidFill>
                  <a:schemeClr val="tx1"/>
                </a:solidFill>
              </a:rPr>
              <a:t>Center for Nuclear Study, University of Tokyo</a:t>
            </a:r>
          </a:p>
          <a:p>
            <a:endParaRPr lang="en-US" altLang="ja-JP" sz="2400" i="1" dirty="0">
              <a:solidFill>
                <a:schemeClr val="tx1"/>
              </a:solidFill>
            </a:endParaRPr>
          </a:p>
          <a:p>
            <a:r>
              <a:rPr kumimoji="1" lang="en-US" altLang="ja-JP" sz="2400" dirty="0" smtClean="0">
                <a:solidFill>
                  <a:schemeClr val="tx1"/>
                </a:solidFill>
              </a:rPr>
              <a:t>Collaborators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N. Shimizu</a:t>
            </a:r>
            <a:r>
              <a:rPr lang="en-US" altLang="ja-JP" sz="2000" dirty="0" smtClean="0">
                <a:solidFill>
                  <a:schemeClr val="tx1"/>
                </a:solidFill>
              </a:rPr>
              <a:t> (CNS), T. Otsuka (Tokyo), M.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Honma</a:t>
            </a:r>
            <a:r>
              <a:rPr lang="en-US" altLang="ja-JP" sz="2000" dirty="0" smtClean="0">
                <a:solidFill>
                  <a:schemeClr val="tx1"/>
                </a:solidFill>
              </a:rPr>
              <a:t> (Aizu), S. Ebata (Hokkaido), </a:t>
            </a:r>
            <a:br>
              <a:rPr lang="en-US" altLang="ja-JP" sz="2000" dirty="0" smtClean="0">
                <a:solidFill>
                  <a:schemeClr val="tx1"/>
                </a:solidFill>
              </a:rPr>
            </a:br>
            <a:r>
              <a:rPr lang="en-US" altLang="ja-JP" sz="2000" dirty="0" smtClean="0">
                <a:solidFill>
                  <a:schemeClr val="tx1"/>
                </a:solidFill>
              </a:rPr>
              <a:t>T.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Mizusaki</a:t>
            </a:r>
            <a:r>
              <a:rPr lang="en-US" altLang="ja-JP" sz="2000" dirty="0" smtClean="0">
                <a:solidFill>
                  <a:schemeClr val="tx1"/>
                </a:solidFill>
              </a:rPr>
              <a:t> (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Senshu</a:t>
            </a:r>
            <a:r>
              <a:rPr lang="en-US" altLang="ja-JP" sz="2000" dirty="0" smtClean="0">
                <a:solidFill>
                  <a:schemeClr val="tx1"/>
                </a:solidFill>
              </a:rPr>
              <a:t>), Y.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Futamura</a:t>
            </a:r>
            <a:r>
              <a:rPr lang="en-US" altLang="ja-JP" sz="2000" dirty="0" smtClean="0">
                <a:solidFill>
                  <a:schemeClr val="tx1"/>
                </a:solidFill>
              </a:rPr>
              <a:t> (Tsukuba), T. Sakurai (Tsukuba)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677" y="6402814"/>
            <a:ext cx="8183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“High-resolution Spectroscopy and Tensor interactions” (HST15</a:t>
            </a:r>
            <a:r>
              <a:rPr lang="en-US" altLang="ja-JP" sz="1600" dirty="0" smtClean="0"/>
              <a:t>), Osaka, November 16-19, 2015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794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Probing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⊗</m:t>
                    </m:r>
                    <m:sSup>
                      <m:sSup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kumimoji="1" lang="en-US" altLang="ja-JP" dirty="0" smtClean="0"/>
                  <a:t>two-phonon character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7759" b="-284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/>
          <p:cNvCxnSpPr/>
          <p:nvPr/>
        </p:nvCxnSpPr>
        <p:spPr>
          <a:xfrm>
            <a:off x="1515084" y="5861303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515084" y="5285239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515084" y="5101809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上矢印 5"/>
          <p:cNvSpPr/>
          <p:nvPr/>
        </p:nvSpPr>
        <p:spPr>
          <a:xfrm>
            <a:off x="2217162" y="4565159"/>
            <a:ext cx="252028" cy="72008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19719" y="5664713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0</a:t>
            </a:r>
            <a:r>
              <a:rPr kumimoji="1" lang="en-US" altLang="ja-JP" sz="2000" baseline="30000" dirty="0" smtClean="0"/>
              <a:t>+</a:t>
            </a:r>
            <a:endParaRPr kumimoji="1" lang="ja-JP" altLang="en-US" sz="2000" baseline="30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15616" y="5077841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2</a:t>
            </a:r>
            <a:r>
              <a:rPr kumimoji="1" lang="en-US" altLang="ja-JP" sz="2000" baseline="30000" dirty="0" smtClean="0">
                <a:solidFill>
                  <a:srgbClr val="0070C0"/>
                </a:solidFill>
              </a:rPr>
              <a:t>+</a:t>
            </a:r>
            <a:endParaRPr kumimoji="1" lang="ja-JP" altLang="en-US" sz="2000" baseline="30000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19719" y="4885785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3</a:t>
            </a:r>
            <a:r>
              <a:rPr kumimoji="1" lang="en-US" altLang="ja-JP" sz="2000" baseline="30000" dirty="0" smtClean="0"/>
              <a:t>-</a:t>
            </a:r>
            <a:endParaRPr kumimoji="1" lang="ja-JP" altLang="en-US" sz="2000" baseline="30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84261" y="4365104"/>
            <a:ext cx="174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00B050"/>
                </a:solidFill>
              </a:rPr>
              <a:t>E</a:t>
            </a:r>
            <a:r>
              <a:rPr kumimoji="1" lang="en-US" altLang="ja-JP" sz="2000" b="1" dirty="0" smtClean="0">
                <a:solidFill>
                  <a:srgbClr val="00B050"/>
                </a:solidFill>
              </a:rPr>
              <a:t>3 distribution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1515084" y="4149080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515084" y="3573016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1515084" y="3356992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上矢印 16"/>
          <p:cNvSpPr/>
          <p:nvPr/>
        </p:nvSpPr>
        <p:spPr>
          <a:xfrm>
            <a:off x="2196229" y="2776250"/>
            <a:ext cx="263993" cy="580741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19719" y="3964994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0</a:t>
            </a:r>
            <a:r>
              <a:rPr kumimoji="1" lang="en-US" altLang="ja-JP" sz="2000" baseline="30000" dirty="0" smtClean="0"/>
              <a:t>+</a:t>
            </a:r>
            <a:endParaRPr kumimoji="1" lang="ja-JP" altLang="en-US" sz="2000" baseline="30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15616" y="3365618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</a:t>
            </a:r>
            <a:r>
              <a:rPr kumimoji="1" lang="en-US" altLang="ja-JP" sz="2000" baseline="30000" dirty="0" smtClean="0"/>
              <a:t>+</a:t>
            </a:r>
            <a:endParaRPr kumimoji="1" lang="ja-JP" altLang="en-US" sz="2000" baseline="30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19719" y="3100898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3</a:t>
            </a:r>
            <a:r>
              <a:rPr kumimoji="1" lang="en-US" altLang="ja-JP" sz="2000" baseline="30000" dirty="0" smtClean="0">
                <a:solidFill>
                  <a:srgbClr val="0070C0"/>
                </a:solidFill>
              </a:rPr>
              <a:t>-</a:t>
            </a:r>
            <a:endParaRPr kumimoji="1" lang="ja-JP" altLang="en-US" sz="2000" baseline="30000" dirty="0">
              <a:solidFill>
                <a:srgbClr val="0070C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484261" y="2666510"/>
            <a:ext cx="174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00B050"/>
                </a:solidFill>
              </a:rPr>
              <a:t>E</a:t>
            </a:r>
            <a:r>
              <a:rPr kumimoji="1" lang="en-US" altLang="ja-JP" sz="2000" b="1" dirty="0" smtClean="0">
                <a:solidFill>
                  <a:srgbClr val="00B050"/>
                </a:solidFill>
              </a:rPr>
              <a:t>2 distribution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idx="1"/>
          </p:nvPr>
        </p:nvSpPr>
        <p:spPr>
          <a:xfrm>
            <a:off x="395536" y="6165304"/>
            <a:ext cx="8496944" cy="57606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two-phonon-like state: very small </a:t>
            </a:r>
            <a:r>
              <a:rPr lang="en-US" altLang="ja-JP" i="1" dirty="0" smtClean="0"/>
              <a:t>E</a:t>
            </a:r>
            <a:r>
              <a:rPr lang="en-US" altLang="ja-JP" dirty="0" smtClean="0"/>
              <a:t>1 strength from the </a:t>
            </a:r>
            <a:r>
              <a:rPr lang="en-US" altLang="ja-JP" dirty="0" err="1" smtClean="0"/>
              <a:t>g.s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376117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直線コネクタ 21"/>
          <p:cNvCxnSpPr/>
          <p:nvPr/>
        </p:nvCxnSpPr>
        <p:spPr>
          <a:xfrm>
            <a:off x="1510981" y="2244934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115616" y="2060848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0</a:t>
            </a:r>
            <a:r>
              <a:rPr kumimoji="1" lang="en-US" altLang="ja-JP" sz="2000" baseline="30000" dirty="0" smtClean="0"/>
              <a:t>+</a:t>
            </a:r>
            <a:endParaRPr kumimoji="1" lang="ja-JP" altLang="en-US" sz="2000" baseline="30000" dirty="0"/>
          </a:p>
        </p:txBody>
      </p:sp>
      <p:sp>
        <p:nvSpPr>
          <p:cNvPr id="24" name="上矢印 23"/>
          <p:cNvSpPr/>
          <p:nvPr/>
        </p:nvSpPr>
        <p:spPr>
          <a:xfrm>
            <a:off x="2196228" y="1664193"/>
            <a:ext cx="263993" cy="580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98939" y="1340768"/>
            <a:ext cx="174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0070C0"/>
                </a:solidFill>
              </a:rPr>
              <a:t>E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1 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distribution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/>
          <a:lstStyle/>
          <a:p>
            <a:r>
              <a:rPr kumimoji="1" lang="en-US" altLang="ja-JP" dirty="0" smtClean="0"/>
              <a:t>Development of pygmy dipole resonance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t="33890" b="10325"/>
          <a:stretch/>
        </p:blipFill>
        <p:spPr>
          <a:xfrm>
            <a:off x="3363002" y="735052"/>
            <a:ext cx="4863476" cy="3801500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7506398" y="2547652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8172400" y="1844824"/>
            <a:ext cx="623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</a:t>
            </a:r>
            <a:r>
              <a:rPr kumimoji="1" lang="en-US" altLang="ja-JP" dirty="0" smtClean="0"/>
              <a:t>olid</a:t>
            </a:r>
          </a:p>
          <a:p>
            <a:r>
              <a:rPr lang="en-US" altLang="ja-JP" dirty="0" smtClean="0"/>
              <a:t>lines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78123" y="2719676"/>
            <a:ext cx="86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dashe</a:t>
            </a:r>
            <a:r>
              <a:rPr kumimoji="1" lang="en-US" altLang="ja-JP" dirty="0" smtClean="0"/>
              <a:t>d</a:t>
            </a:r>
          </a:p>
          <a:p>
            <a:r>
              <a:rPr lang="en-US" altLang="ja-JP" dirty="0" smtClean="0"/>
              <a:t>lines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794740" y="5473228"/>
            <a:ext cx="3051263" cy="11961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ja-JP" sz="2000" dirty="0"/>
              <a:t>p</a:t>
            </a:r>
            <a:r>
              <a:rPr lang="en-US" altLang="ja-JP" sz="2000" dirty="0" smtClean="0"/>
              <a:t>ointed out</a:t>
            </a:r>
            <a:r>
              <a:rPr lang="ja-JP" altLang="en-US" sz="2000" dirty="0" smtClean="0"/>
              <a:t> </a:t>
            </a:r>
            <a:r>
              <a:rPr lang="en-US" altLang="ja-JP" sz="2000" smtClean="0"/>
              <a:t>s</a:t>
            </a:r>
            <a:r>
              <a:rPr kumimoji="1" lang="en-US" altLang="ja-JP" sz="2000" smtClean="0"/>
              <a:t>trong </a:t>
            </a:r>
            <a:r>
              <a:rPr kumimoji="1" lang="en-US" altLang="ja-JP" sz="2000" dirty="0" smtClean="0"/>
              <a:t>correlation with the occupation of the </a:t>
            </a:r>
            <a:r>
              <a:rPr kumimoji="1" lang="en-US" altLang="ja-JP" sz="2000" i="1" dirty="0" smtClean="0"/>
              <a:t>p</a:t>
            </a:r>
            <a:r>
              <a:rPr kumimoji="1" lang="en-US" altLang="ja-JP" sz="2000" dirty="0" smtClean="0"/>
              <a:t> orbitals</a:t>
            </a:r>
            <a:endParaRPr kumimoji="1" lang="ja-JP" alt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12511"/>
            <a:ext cx="5244852" cy="210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784404" y="4869160"/>
            <a:ext cx="286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T. </a:t>
            </a:r>
            <a:r>
              <a:rPr kumimoji="1" lang="en-US" altLang="ja-JP" sz="1600" dirty="0" err="1" smtClean="0"/>
              <a:t>Inakura</a:t>
            </a:r>
            <a:r>
              <a:rPr kumimoji="1" lang="en-US" altLang="ja-JP" sz="1600" dirty="0" smtClean="0"/>
              <a:t> et al.,</a:t>
            </a:r>
            <a:r>
              <a:rPr lang="en-US" altLang="ja-JP" sz="1600" b="1" dirty="0"/>
              <a:t> </a:t>
            </a:r>
            <a:r>
              <a:rPr lang="en-US" altLang="ja-JP" sz="1600" dirty="0" smtClean="0"/>
              <a:t>Phys. Rev. C 84</a:t>
            </a:r>
            <a:r>
              <a:rPr lang="en-US" altLang="ja-JP" sz="1600" dirty="0"/>
              <a:t>, </a:t>
            </a:r>
            <a:endParaRPr lang="en-US" altLang="ja-JP" sz="1600" dirty="0" smtClean="0"/>
          </a:p>
          <a:p>
            <a:r>
              <a:rPr lang="en-US" altLang="ja-JP" sz="1600" dirty="0" smtClean="0"/>
              <a:t>021302(R</a:t>
            </a:r>
            <a:r>
              <a:rPr lang="en-US" altLang="ja-JP" sz="1600" dirty="0"/>
              <a:t>) (2011</a:t>
            </a:r>
            <a:r>
              <a:rPr lang="en-US" altLang="ja-JP" sz="1600" dirty="0" smtClean="0"/>
              <a:t>)</a:t>
            </a:r>
            <a:endParaRPr kumimoji="1" lang="ja-JP" altLang="en-US" sz="1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6" y="855772"/>
            <a:ext cx="2942590" cy="366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円/楕円 9"/>
          <p:cNvSpPr/>
          <p:nvPr/>
        </p:nvSpPr>
        <p:spPr>
          <a:xfrm>
            <a:off x="1619672" y="2924944"/>
            <a:ext cx="720080" cy="720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-500508" y="5453710"/>
            <a:ext cx="171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PDR fraction (%)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52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線コネクタ 22"/>
          <p:cNvCxnSpPr/>
          <p:nvPr/>
        </p:nvCxnSpPr>
        <p:spPr>
          <a:xfrm>
            <a:off x="5709982" y="4003095"/>
            <a:ext cx="0" cy="19442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Validating the Brink-Axel hypothesis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08720"/>
            <a:ext cx="4464496" cy="5832648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GDR built on excited states</a:t>
            </a:r>
          </a:p>
          <a:p>
            <a:pPr lvl="1"/>
            <a:r>
              <a:rPr lang="en-US" altLang="ja-JP" dirty="0" smtClean="0"/>
              <a:t>Presumed to be identical with that of the ground state (except energy shift)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Reflecting geometric nature of GDR</a:t>
            </a:r>
          </a:p>
          <a:p>
            <a:pPr lvl="1"/>
            <a:r>
              <a:rPr lang="en-US" altLang="ja-JP" dirty="0" smtClean="0"/>
              <a:t>Practically very important to theoretically evaluate (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, </a:t>
            </a:r>
            <a:r>
              <a:rPr lang="el-GR" altLang="ja-JP" dirty="0" smtClean="0"/>
              <a:t>γ</a:t>
            </a:r>
            <a:r>
              <a:rPr lang="en-US" altLang="ja-JP" dirty="0" smtClean="0"/>
              <a:t>) cross sections </a:t>
            </a:r>
          </a:p>
          <a:p>
            <a:pPr lvl="1"/>
            <a:r>
              <a:rPr kumimoji="1" lang="en-US" altLang="ja-JP" dirty="0" smtClean="0"/>
              <a:t>Not easy to verify from experiment (few data available)</a:t>
            </a:r>
            <a:endParaRPr kumimoji="1" lang="ja-JP" alt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00" y="1764578"/>
            <a:ext cx="2881908" cy="161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72" y="4321458"/>
            <a:ext cx="2881908" cy="161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5076056" y="3384162"/>
            <a:ext cx="3816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076056" y="5941042"/>
            <a:ext cx="3816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6803454" y="1548554"/>
            <a:ext cx="0" cy="22723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13" idx="3"/>
            <a:endCxn id="5" idx="2"/>
          </p:cNvCxnSpPr>
          <p:nvPr/>
        </p:nvCxnSpPr>
        <p:spPr>
          <a:xfrm>
            <a:off x="7451526" y="3672790"/>
            <a:ext cx="0" cy="22682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右矢印 12"/>
          <p:cNvSpPr/>
          <p:nvPr/>
        </p:nvSpPr>
        <p:spPr>
          <a:xfrm>
            <a:off x="6803454" y="3564778"/>
            <a:ext cx="648072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5076056" y="1548554"/>
            <a:ext cx="0" cy="1835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5057655" y="4105434"/>
            <a:ext cx="0" cy="1835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5001383" y="3289146"/>
            <a:ext cx="180000" cy="18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627450" y="5869034"/>
            <a:ext cx="180000" cy="18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>
            <a:off x="5072045" y="5436986"/>
            <a:ext cx="648072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20709" y="3420762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B050"/>
                </a:solidFill>
              </a:rPr>
              <a:t>initial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326419" y="6053226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B050"/>
                </a:solidFill>
              </a:rPr>
              <a:t>initial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00505" y="3771529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sz="2000" dirty="0" smtClean="0"/>
              <a:t>Δ</a:t>
            </a:r>
            <a:r>
              <a:rPr kumimoji="1" lang="en-US" altLang="ja-JP" sz="2000" i="1" dirty="0" smtClean="0"/>
              <a:t>E</a:t>
            </a:r>
            <a:endParaRPr kumimoji="1" lang="ja-JP" altLang="en-US" sz="2000" i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55401" y="4975203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sz="2000" dirty="0" smtClean="0"/>
              <a:t>Δ</a:t>
            </a:r>
            <a:r>
              <a:rPr kumimoji="1" lang="en-US" altLang="ja-JP" sz="2000" i="1" dirty="0" smtClean="0"/>
              <a:t>E</a:t>
            </a:r>
            <a:endParaRPr kumimoji="1" lang="ja-JP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9188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48</a:t>
            </a:r>
            <a:r>
              <a:rPr kumimoji="1" lang="en-US" altLang="ja-JP" dirty="0" smtClean="0"/>
              <a:t>Ca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93" y="760460"/>
            <a:ext cx="5416799" cy="397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コネクタ 4"/>
          <p:cNvCxnSpPr>
            <a:cxnSpLocks noChangeAspect="1"/>
          </p:cNvCxnSpPr>
          <p:nvPr/>
        </p:nvCxnSpPr>
        <p:spPr>
          <a:xfrm>
            <a:off x="1518507" y="6215405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円/楕円 5"/>
          <p:cNvSpPr>
            <a:spLocks noChangeAspect="1"/>
          </p:cNvSpPr>
          <p:nvPr/>
        </p:nvSpPr>
        <p:spPr>
          <a:xfrm>
            <a:off x="1704120" y="6138664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1920136" y="6146880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2130599" y="6147247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>
            <a:spLocks noChangeAspect="1"/>
          </p:cNvSpPr>
          <p:nvPr/>
        </p:nvSpPr>
        <p:spPr>
          <a:xfrm>
            <a:off x="2346615" y="6155463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2567921" y="6135189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>
            <a:spLocks noChangeAspect="1"/>
          </p:cNvSpPr>
          <p:nvPr/>
        </p:nvSpPr>
        <p:spPr>
          <a:xfrm>
            <a:off x="2783937" y="6143405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2994400" y="6143772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3210416" y="6151988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cxnSpLocks noChangeAspect="1"/>
          </p:cNvCxnSpPr>
          <p:nvPr/>
        </p:nvCxnSpPr>
        <p:spPr>
          <a:xfrm>
            <a:off x="1533057" y="5523053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cxnSpLocks noChangeAspect="1"/>
          </p:cNvCxnSpPr>
          <p:nvPr/>
        </p:nvCxnSpPr>
        <p:spPr>
          <a:xfrm>
            <a:off x="1533057" y="5281970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cxnSpLocks noChangeAspect="1"/>
          </p:cNvCxnSpPr>
          <p:nvPr/>
        </p:nvCxnSpPr>
        <p:spPr>
          <a:xfrm>
            <a:off x="1533057" y="4994380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cxnSpLocks noChangeAspect="1"/>
          </p:cNvCxnSpPr>
          <p:nvPr/>
        </p:nvCxnSpPr>
        <p:spPr>
          <a:xfrm>
            <a:off x="3909321" y="6215405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>
            <a:spLocks noChangeAspect="1"/>
          </p:cNvSpPr>
          <p:nvPr/>
        </p:nvSpPr>
        <p:spPr>
          <a:xfrm>
            <a:off x="4094934" y="6138664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4310950" y="6146880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4521413" y="6147247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4737429" y="6155463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4958735" y="6135189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5174751" y="6143405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5385214" y="6143772"/>
            <a:ext cx="144000" cy="14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5601230" y="6151988"/>
            <a:ext cx="144000" cy="14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>
            <a:cxnSpLocks noChangeAspect="1"/>
          </p:cNvCxnSpPr>
          <p:nvPr/>
        </p:nvCxnSpPr>
        <p:spPr>
          <a:xfrm>
            <a:off x="3923871" y="5523053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cxnSpLocks noChangeAspect="1"/>
          </p:cNvCxnSpPr>
          <p:nvPr/>
        </p:nvCxnSpPr>
        <p:spPr>
          <a:xfrm>
            <a:off x="3923871" y="5281970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cxnSpLocks noChangeAspect="1"/>
          </p:cNvCxnSpPr>
          <p:nvPr/>
        </p:nvCxnSpPr>
        <p:spPr>
          <a:xfrm>
            <a:off x="3923871" y="4994380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>
            <a:spLocks noChangeAspect="1"/>
          </p:cNvSpPr>
          <p:nvPr/>
        </p:nvSpPr>
        <p:spPr>
          <a:xfrm>
            <a:off x="4508118" y="5451053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>
            <a:spLocks noChangeAspect="1"/>
          </p:cNvSpPr>
          <p:nvPr/>
        </p:nvSpPr>
        <p:spPr>
          <a:xfrm>
            <a:off x="4958735" y="5452076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>
            <a:cxnSpLocks noChangeAspect="1"/>
          </p:cNvCxnSpPr>
          <p:nvPr/>
        </p:nvCxnSpPr>
        <p:spPr>
          <a:xfrm>
            <a:off x="6199027" y="6214963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円/楕円 31"/>
          <p:cNvSpPr>
            <a:spLocks noChangeAspect="1"/>
          </p:cNvSpPr>
          <p:nvPr/>
        </p:nvSpPr>
        <p:spPr>
          <a:xfrm>
            <a:off x="6384640" y="6138222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>
            <a:spLocks noChangeAspect="1"/>
          </p:cNvSpPr>
          <p:nvPr/>
        </p:nvSpPr>
        <p:spPr>
          <a:xfrm>
            <a:off x="6600656" y="6146438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>
            <a:spLocks noChangeAspect="1"/>
          </p:cNvSpPr>
          <p:nvPr/>
        </p:nvSpPr>
        <p:spPr>
          <a:xfrm>
            <a:off x="6811119" y="6146805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>
            <a:spLocks noChangeAspect="1"/>
          </p:cNvSpPr>
          <p:nvPr/>
        </p:nvSpPr>
        <p:spPr>
          <a:xfrm>
            <a:off x="7027135" y="6155021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>
            <a:spLocks noChangeAspect="1"/>
          </p:cNvSpPr>
          <p:nvPr/>
        </p:nvSpPr>
        <p:spPr>
          <a:xfrm>
            <a:off x="7248441" y="6134747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>
            <a:spLocks noChangeAspect="1"/>
          </p:cNvSpPr>
          <p:nvPr/>
        </p:nvSpPr>
        <p:spPr>
          <a:xfrm>
            <a:off x="7464457" y="6142963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>
            <a:spLocks noChangeAspect="1"/>
          </p:cNvSpPr>
          <p:nvPr/>
        </p:nvSpPr>
        <p:spPr>
          <a:xfrm>
            <a:off x="7674920" y="6143330"/>
            <a:ext cx="144000" cy="14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>
            <a:spLocks noChangeAspect="1"/>
          </p:cNvSpPr>
          <p:nvPr/>
        </p:nvSpPr>
        <p:spPr>
          <a:xfrm>
            <a:off x="7890936" y="6151546"/>
            <a:ext cx="144000" cy="14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/>
          <p:cNvCxnSpPr>
            <a:cxnSpLocks noChangeAspect="1"/>
          </p:cNvCxnSpPr>
          <p:nvPr/>
        </p:nvCxnSpPr>
        <p:spPr>
          <a:xfrm>
            <a:off x="6213577" y="5522611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cxnSpLocks noChangeAspect="1"/>
          </p:cNvCxnSpPr>
          <p:nvPr/>
        </p:nvCxnSpPr>
        <p:spPr>
          <a:xfrm>
            <a:off x="6213577" y="5281528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cxnSpLocks noChangeAspect="1"/>
          </p:cNvCxnSpPr>
          <p:nvPr/>
        </p:nvCxnSpPr>
        <p:spPr>
          <a:xfrm>
            <a:off x="6213577" y="4993938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42"/>
          <p:cNvSpPr>
            <a:spLocks noChangeAspect="1"/>
          </p:cNvSpPr>
          <p:nvPr/>
        </p:nvSpPr>
        <p:spPr>
          <a:xfrm>
            <a:off x="6797824" y="5450611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>
            <a:spLocks noChangeAspect="1"/>
          </p:cNvSpPr>
          <p:nvPr/>
        </p:nvSpPr>
        <p:spPr>
          <a:xfrm>
            <a:off x="7248441" y="5451634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>
            <a:spLocks noChangeAspect="1"/>
          </p:cNvSpPr>
          <p:nvPr/>
        </p:nvSpPr>
        <p:spPr>
          <a:xfrm>
            <a:off x="753984" y="5949280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0</a:t>
            </a:r>
            <a:r>
              <a:rPr lang="en-US" altLang="ja-JP" sz="2400" i="1" dirty="0" smtClean="0"/>
              <a:t>f</a:t>
            </a:r>
            <a:r>
              <a:rPr lang="en-US" altLang="ja-JP" sz="2400" baseline="-25000" dirty="0" smtClean="0"/>
              <a:t>7/2</a:t>
            </a:r>
            <a:endParaRPr kumimoji="1" lang="ja-JP" altLang="en-US" sz="2400" baseline="-25000" dirty="0"/>
          </a:p>
        </p:txBody>
      </p:sp>
      <p:sp>
        <p:nvSpPr>
          <p:cNvPr id="51" name="テキスト ボックス 50"/>
          <p:cNvSpPr txBox="1">
            <a:spLocks noChangeAspect="1"/>
          </p:cNvSpPr>
          <p:nvPr/>
        </p:nvSpPr>
        <p:spPr>
          <a:xfrm>
            <a:off x="6977383" y="6322094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0</a:t>
            </a:r>
            <a:r>
              <a:rPr lang="en-US" altLang="ja-JP" sz="2400" baseline="30000" dirty="0" smtClean="0"/>
              <a:t>+</a:t>
            </a:r>
            <a:r>
              <a:rPr lang="en-US" altLang="ja-JP" sz="2400" baseline="-25000" dirty="0" smtClean="0"/>
              <a:t>3</a:t>
            </a:r>
            <a:endParaRPr kumimoji="1" lang="ja-JP" altLang="en-US" sz="2400" dirty="0"/>
          </a:p>
        </p:txBody>
      </p:sp>
      <p:sp>
        <p:nvSpPr>
          <p:cNvPr id="52" name="円/楕円 51"/>
          <p:cNvSpPr>
            <a:spLocks noChangeAspect="1"/>
          </p:cNvSpPr>
          <p:nvPr/>
        </p:nvSpPr>
        <p:spPr>
          <a:xfrm>
            <a:off x="4421602" y="5236076"/>
            <a:ext cx="808886" cy="576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>
            <a:spLocks noChangeAspect="1"/>
          </p:cNvSpPr>
          <p:nvPr/>
        </p:nvSpPr>
        <p:spPr>
          <a:xfrm>
            <a:off x="5148064" y="5549170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J=0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56" name="テキスト ボックス 55"/>
          <p:cNvSpPr txBox="1">
            <a:spLocks noChangeAspect="1"/>
          </p:cNvSpPr>
          <p:nvPr/>
        </p:nvSpPr>
        <p:spPr>
          <a:xfrm>
            <a:off x="4662679" y="6351711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0</a:t>
            </a:r>
            <a:r>
              <a:rPr lang="en-US" altLang="ja-JP" sz="2400" baseline="30000" dirty="0" smtClean="0"/>
              <a:t>+</a:t>
            </a:r>
            <a:r>
              <a:rPr lang="en-US" altLang="ja-JP" sz="2400" baseline="-25000" dirty="0" smtClean="0"/>
              <a:t>2</a:t>
            </a:r>
            <a:endParaRPr kumimoji="1" lang="ja-JP" altLang="en-US" sz="2400" dirty="0"/>
          </a:p>
        </p:txBody>
      </p:sp>
      <p:sp>
        <p:nvSpPr>
          <p:cNvPr id="57" name="テキスト ボックス 56"/>
          <p:cNvSpPr txBox="1">
            <a:spLocks noChangeAspect="1"/>
          </p:cNvSpPr>
          <p:nvPr/>
        </p:nvSpPr>
        <p:spPr>
          <a:xfrm>
            <a:off x="2174878" y="6351711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0</a:t>
            </a:r>
            <a:r>
              <a:rPr lang="en-US" altLang="ja-JP" sz="2400" baseline="30000" dirty="0" smtClean="0"/>
              <a:t>+</a:t>
            </a:r>
            <a:r>
              <a:rPr lang="en-US" altLang="ja-JP" sz="2400" baseline="-25000" dirty="0" smtClean="0"/>
              <a:t>1</a:t>
            </a:r>
            <a:endParaRPr kumimoji="1" lang="ja-JP" altLang="en-US" sz="2400" dirty="0"/>
          </a:p>
        </p:txBody>
      </p:sp>
      <p:sp>
        <p:nvSpPr>
          <p:cNvPr id="58" name="テキスト ボックス 57"/>
          <p:cNvSpPr txBox="1">
            <a:spLocks noChangeAspect="1"/>
          </p:cNvSpPr>
          <p:nvPr/>
        </p:nvSpPr>
        <p:spPr>
          <a:xfrm>
            <a:off x="811385" y="4663515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0</a:t>
            </a:r>
            <a:r>
              <a:rPr lang="en-US" altLang="ja-JP" sz="2400" i="1" dirty="0" smtClean="0"/>
              <a:t>f</a:t>
            </a:r>
            <a:r>
              <a:rPr lang="en-US" altLang="ja-JP" sz="2400" baseline="-25000" dirty="0" smtClean="0"/>
              <a:t>5/2</a:t>
            </a:r>
            <a:endParaRPr kumimoji="1" lang="ja-JP" altLang="en-US" sz="2400" baseline="-25000" dirty="0"/>
          </a:p>
        </p:txBody>
      </p:sp>
      <p:sp>
        <p:nvSpPr>
          <p:cNvPr id="59" name="テキスト ボックス 58"/>
          <p:cNvSpPr txBox="1">
            <a:spLocks noChangeAspect="1"/>
          </p:cNvSpPr>
          <p:nvPr/>
        </p:nvSpPr>
        <p:spPr>
          <a:xfrm>
            <a:off x="779324" y="5311587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1</a:t>
            </a:r>
            <a:r>
              <a:rPr lang="en-US" altLang="ja-JP" sz="2400" i="1" dirty="0" smtClean="0"/>
              <a:t>p</a:t>
            </a:r>
            <a:r>
              <a:rPr lang="en-US" altLang="ja-JP" sz="2400" baseline="-25000" dirty="0" smtClean="0"/>
              <a:t>3/2</a:t>
            </a:r>
            <a:endParaRPr kumimoji="1" lang="ja-JP" altLang="en-US" sz="2400" baseline="-25000" dirty="0"/>
          </a:p>
        </p:txBody>
      </p:sp>
      <p:sp>
        <p:nvSpPr>
          <p:cNvPr id="60" name="テキスト ボックス 59"/>
          <p:cNvSpPr txBox="1">
            <a:spLocks noChangeAspect="1"/>
          </p:cNvSpPr>
          <p:nvPr/>
        </p:nvSpPr>
        <p:spPr>
          <a:xfrm>
            <a:off x="802721" y="4993938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1</a:t>
            </a:r>
            <a:r>
              <a:rPr lang="en-US" altLang="ja-JP" sz="2400" i="1" dirty="0" smtClean="0"/>
              <a:t>p</a:t>
            </a:r>
            <a:r>
              <a:rPr lang="en-US" altLang="ja-JP" sz="2400" baseline="-25000" dirty="0"/>
              <a:t>1</a:t>
            </a:r>
            <a:r>
              <a:rPr lang="en-US" altLang="ja-JP" sz="2400" baseline="-25000" dirty="0" smtClean="0"/>
              <a:t>/2</a:t>
            </a:r>
            <a:endParaRPr kumimoji="1" lang="ja-JP" altLang="en-US" sz="2400" baseline="-25000" dirty="0"/>
          </a:p>
        </p:txBody>
      </p:sp>
      <p:sp>
        <p:nvSpPr>
          <p:cNvPr id="61" name="円/楕円 60"/>
          <p:cNvSpPr>
            <a:spLocks noChangeAspect="1"/>
          </p:cNvSpPr>
          <p:nvPr/>
        </p:nvSpPr>
        <p:spPr>
          <a:xfrm>
            <a:off x="6694692" y="5229200"/>
            <a:ext cx="808886" cy="576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>
            <a:spLocks noChangeAspect="1"/>
          </p:cNvSpPr>
          <p:nvPr/>
        </p:nvSpPr>
        <p:spPr>
          <a:xfrm>
            <a:off x="7518470" y="5523634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J=2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cxnSp>
        <p:nvCxnSpPr>
          <p:cNvPr id="63" name="直線矢印コネクタ 62"/>
          <p:cNvCxnSpPr>
            <a:stCxn id="52" idx="7"/>
          </p:cNvCxnSpPr>
          <p:nvPr/>
        </p:nvCxnSpPr>
        <p:spPr>
          <a:xfrm flipV="1">
            <a:off x="5112029" y="4149080"/>
            <a:ext cx="1771090" cy="1171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0" name="テキスト ボックス 10239"/>
          <p:cNvSpPr txBox="1"/>
          <p:nvPr/>
        </p:nvSpPr>
        <p:spPr>
          <a:xfrm>
            <a:off x="6660232" y="3390091"/>
            <a:ext cx="2303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“</a:t>
            </a:r>
            <a:r>
              <a:rPr lang="en-US" altLang="ja-JP" sz="2400" dirty="0" smtClean="0"/>
              <a:t>p</a:t>
            </a:r>
            <a:r>
              <a:rPr kumimoji="1" lang="en-US" altLang="ja-JP" sz="2400" dirty="0" smtClean="0"/>
              <a:t>ygmy-</a:t>
            </a:r>
            <a:r>
              <a:rPr lang="en-US" altLang="ja-JP" sz="2400" dirty="0" smtClean="0"/>
              <a:t>favored</a:t>
            </a:r>
            <a:r>
              <a:rPr kumimoji="1" lang="en-US" altLang="ja-JP" sz="2400" dirty="0" smtClean="0"/>
              <a:t>”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configuration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cxnSp>
        <p:nvCxnSpPr>
          <p:cNvPr id="67" name="直線矢印コネクタ 66"/>
          <p:cNvCxnSpPr/>
          <p:nvPr/>
        </p:nvCxnSpPr>
        <p:spPr>
          <a:xfrm flipH="1" flipV="1">
            <a:off x="7320441" y="4149080"/>
            <a:ext cx="8884" cy="1100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9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50</a:t>
            </a:r>
            <a:r>
              <a:rPr kumimoji="1" lang="en-US" altLang="ja-JP" dirty="0" smtClean="0"/>
              <a:t>Ca</a:t>
            </a:r>
            <a:endParaRPr kumimoji="1"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3"/>
            <a:ext cx="5319160" cy="389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コネクタ 4"/>
          <p:cNvCxnSpPr>
            <a:cxnSpLocks noChangeAspect="1"/>
          </p:cNvCxnSpPr>
          <p:nvPr/>
        </p:nvCxnSpPr>
        <p:spPr>
          <a:xfrm>
            <a:off x="800019" y="6215405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円/楕円 5"/>
          <p:cNvSpPr>
            <a:spLocks noChangeAspect="1"/>
          </p:cNvSpPr>
          <p:nvPr/>
        </p:nvSpPr>
        <p:spPr>
          <a:xfrm>
            <a:off x="985632" y="6138664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1201648" y="6146880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1412111" y="6147247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>
            <a:spLocks noChangeAspect="1"/>
          </p:cNvSpPr>
          <p:nvPr/>
        </p:nvSpPr>
        <p:spPr>
          <a:xfrm>
            <a:off x="1628127" y="6155463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1849433" y="6135189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>
            <a:spLocks noChangeAspect="1"/>
          </p:cNvSpPr>
          <p:nvPr/>
        </p:nvSpPr>
        <p:spPr>
          <a:xfrm>
            <a:off x="2065449" y="6143405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2275912" y="6143772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2491928" y="6151988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cxnSpLocks noChangeAspect="1"/>
          </p:cNvCxnSpPr>
          <p:nvPr/>
        </p:nvCxnSpPr>
        <p:spPr>
          <a:xfrm>
            <a:off x="814569" y="5523053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cxnSpLocks noChangeAspect="1"/>
          </p:cNvCxnSpPr>
          <p:nvPr/>
        </p:nvCxnSpPr>
        <p:spPr>
          <a:xfrm>
            <a:off x="814569" y="5281970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cxnSpLocks noChangeAspect="1"/>
          </p:cNvCxnSpPr>
          <p:nvPr/>
        </p:nvCxnSpPr>
        <p:spPr>
          <a:xfrm>
            <a:off x="814569" y="4994380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cxnSpLocks noChangeAspect="1"/>
          </p:cNvCxnSpPr>
          <p:nvPr/>
        </p:nvCxnSpPr>
        <p:spPr>
          <a:xfrm>
            <a:off x="2915816" y="6215405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cxnSpLocks noChangeAspect="1"/>
          </p:cNvCxnSpPr>
          <p:nvPr/>
        </p:nvCxnSpPr>
        <p:spPr>
          <a:xfrm>
            <a:off x="2930366" y="5523053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cxnSpLocks noChangeAspect="1"/>
          </p:cNvCxnSpPr>
          <p:nvPr/>
        </p:nvCxnSpPr>
        <p:spPr>
          <a:xfrm>
            <a:off x="2930366" y="5281970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cxnSpLocks noChangeAspect="1"/>
          </p:cNvCxnSpPr>
          <p:nvPr/>
        </p:nvCxnSpPr>
        <p:spPr>
          <a:xfrm>
            <a:off x="2930366" y="4994380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>
            <a:spLocks noChangeAspect="1"/>
          </p:cNvSpPr>
          <p:nvPr/>
        </p:nvSpPr>
        <p:spPr>
          <a:xfrm>
            <a:off x="3586233" y="5224332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>
            <a:spLocks noChangeAspect="1"/>
          </p:cNvSpPr>
          <p:nvPr/>
        </p:nvSpPr>
        <p:spPr>
          <a:xfrm>
            <a:off x="4036850" y="5225355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>
            <a:cxnSpLocks noChangeAspect="1"/>
          </p:cNvCxnSpPr>
          <p:nvPr/>
        </p:nvCxnSpPr>
        <p:spPr>
          <a:xfrm>
            <a:off x="5004048" y="6214963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円/楕円 31"/>
          <p:cNvSpPr>
            <a:spLocks noChangeAspect="1"/>
          </p:cNvSpPr>
          <p:nvPr/>
        </p:nvSpPr>
        <p:spPr>
          <a:xfrm>
            <a:off x="5189661" y="6138222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>
            <a:spLocks noChangeAspect="1"/>
          </p:cNvSpPr>
          <p:nvPr/>
        </p:nvSpPr>
        <p:spPr>
          <a:xfrm>
            <a:off x="5405677" y="6146438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>
            <a:spLocks noChangeAspect="1"/>
          </p:cNvSpPr>
          <p:nvPr/>
        </p:nvSpPr>
        <p:spPr>
          <a:xfrm>
            <a:off x="5616140" y="6146805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>
            <a:spLocks noChangeAspect="1"/>
          </p:cNvSpPr>
          <p:nvPr/>
        </p:nvSpPr>
        <p:spPr>
          <a:xfrm>
            <a:off x="5832156" y="6155021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>
            <a:spLocks noChangeAspect="1"/>
          </p:cNvSpPr>
          <p:nvPr/>
        </p:nvSpPr>
        <p:spPr>
          <a:xfrm>
            <a:off x="6053462" y="6134747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>
            <a:spLocks noChangeAspect="1"/>
          </p:cNvSpPr>
          <p:nvPr/>
        </p:nvSpPr>
        <p:spPr>
          <a:xfrm>
            <a:off x="6269478" y="6142963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>
            <a:spLocks noChangeAspect="1"/>
          </p:cNvSpPr>
          <p:nvPr/>
        </p:nvSpPr>
        <p:spPr>
          <a:xfrm>
            <a:off x="6479941" y="6143330"/>
            <a:ext cx="144000" cy="14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>
            <a:spLocks noChangeAspect="1"/>
          </p:cNvSpPr>
          <p:nvPr/>
        </p:nvSpPr>
        <p:spPr>
          <a:xfrm>
            <a:off x="6695957" y="6151546"/>
            <a:ext cx="144000" cy="14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/>
          <p:cNvCxnSpPr>
            <a:cxnSpLocks noChangeAspect="1"/>
          </p:cNvCxnSpPr>
          <p:nvPr/>
        </p:nvCxnSpPr>
        <p:spPr>
          <a:xfrm>
            <a:off x="5018598" y="5522611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cxnSpLocks noChangeAspect="1"/>
          </p:cNvCxnSpPr>
          <p:nvPr/>
        </p:nvCxnSpPr>
        <p:spPr>
          <a:xfrm>
            <a:off x="5018598" y="5281528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cxnSpLocks noChangeAspect="1"/>
          </p:cNvCxnSpPr>
          <p:nvPr/>
        </p:nvCxnSpPr>
        <p:spPr>
          <a:xfrm>
            <a:off x="5018598" y="4993938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42"/>
          <p:cNvSpPr>
            <a:spLocks noChangeAspect="1"/>
          </p:cNvSpPr>
          <p:nvPr/>
        </p:nvSpPr>
        <p:spPr>
          <a:xfrm>
            <a:off x="5292080" y="5450611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>
            <a:spLocks noChangeAspect="1"/>
          </p:cNvSpPr>
          <p:nvPr/>
        </p:nvSpPr>
        <p:spPr>
          <a:xfrm>
            <a:off x="5742697" y="5451634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>
            <a:spLocks noChangeAspect="1"/>
          </p:cNvSpPr>
          <p:nvPr/>
        </p:nvSpPr>
        <p:spPr>
          <a:xfrm>
            <a:off x="47371" y="5949280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0</a:t>
            </a:r>
            <a:r>
              <a:rPr lang="en-US" altLang="ja-JP" sz="2400" i="1" dirty="0" smtClean="0"/>
              <a:t>f</a:t>
            </a:r>
            <a:r>
              <a:rPr lang="en-US" altLang="ja-JP" sz="2400" baseline="-25000" dirty="0" smtClean="0"/>
              <a:t>7/2</a:t>
            </a:r>
            <a:endParaRPr kumimoji="1" lang="ja-JP" altLang="en-US" sz="2400" baseline="-25000" dirty="0"/>
          </a:p>
        </p:txBody>
      </p:sp>
      <p:sp>
        <p:nvSpPr>
          <p:cNvPr id="46" name="テキスト ボックス 45"/>
          <p:cNvSpPr txBox="1">
            <a:spLocks noChangeAspect="1"/>
          </p:cNvSpPr>
          <p:nvPr/>
        </p:nvSpPr>
        <p:spPr>
          <a:xfrm>
            <a:off x="5782404" y="6322094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0</a:t>
            </a:r>
            <a:r>
              <a:rPr lang="en-US" altLang="ja-JP" sz="2400" baseline="30000" dirty="0" smtClean="0"/>
              <a:t>+</a:t>
            </a:r>
            <a:r>
              <a:rPr lang="en-US" altLang="ja-JP" sz="2400" baseline="-25000" dirty="0" smtClean="0"/>
              <a:t>3</a:t>
            </a:r>
            <a:endParaRPr kumimoji="1" lang="ja-JP" altLang="en-US" sz="2400" dirty="0"/>
          </a:p>
        </p:txBody>
      </p:sp>
      <p:sp>
        <p:nvSpPr>
          <p:cNvPr id="49" name="テキスト ボックス 48"/>
          <p:cNvSpPr txBox="1">
            <a:spLocks noChangeAspect="1"/>
          </p:cNvSpPr>
          <p:nvPr/>
        </p:nvSpPr>
        <p:spPr>
          <a:xfrm>
            <a:off x="3669174" y="6309320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0</a:t>
            </a:r>
            <a:r>
              <a:rPr lang="en-US" altLang="ja-JP" sz="2400" baseline="30000" dirty="0" smtClean="0"/>
              <a:t>+</a:t>
            </a:r>
            <a:r>
              <a:rPr lang="en-US" altLang="ja-JP" sz="2400" baseline="-25000" dirty="0" smtClean="0"/>
              <a:t>2</a:t>
            </a:r>
            <a:endParaRPr kumimoji="1" lang="ja-JP" altLang="en-US" sz="2400" dirty="0"/>
          </a:p>
        </p:txBody>
      </p:sp>
      <p:sp>
        <p:nvSpPr>
          <p:cNvPr id="50" name="テキスト ボックス 49"/>
          <p:cNvSpPr txBox="1">
            <a:spLocks noChangeAspect="1"/>
          </p:cNvSpPr>
          <p:nvPr/>
        </p:nvSpPr>
        <p:spPr>
          <a:xfrm>
            <a:off x="1456390" y="6309320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0</a:t>
            </a:r>
            <a:r>
              <a:rPr lang="en-US" altLang="ja-JP" sz="2400" baseline="30000" dirty="0" smtClean="0"/>
              <a:t>+</a:t>
            </a:r>
            <a:r>
              <a:rPr lang="en-US" altLang="ja-JP" sz="2400" baseline="-25000" dirty="0" smtClean="0"/>
              <a:t>1</a:t>
            </a:r>
            <a:endParaRPr kumimoji="1" lang="ja-JP" altLang="en-US" sz="2400" dirty="0"/>
          </a:p>
        </p:txBody>
      </p:sp>
      <p:sp>
        <p:nvSpPr>
          <p:cNvPr id="51" name="テキスト ボックス 50"/>
          <p:cNvSpPr txBox="1">
            <a:spLocks noChangeAspect="1"/>
          </p:cNvSpPr>
          <p:nvPr/>
        </p:nvSpPr>
        <p:spPr>
          <a:xfrm>
            <a:off x="105912" y="4663515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0</a:t>
            </a:r>
            <a:r>
              <a:rPr lang="en-US" altLang="ja-JP" sz="2400" i="1" dirty="0" smtClean="0"/>
              <a:t>f</a:t>
            </a:r>
            <a:r>
              <a:rPr lang="en-US" altLang="ja-JP" sz="2400" baseline="-25000" dirty="0" smtClean="0"/>
              <a:t>5/2</a:t>
            </a:r>
            <a:endParaRPr kumimoji="1" lang="ja-JP" altLang="en-US" sz="2400" baseline="-25000" dirty="0"/>
          </a:p>
        </p:txBody>
      </p:sp>
      <p:sp>
        <p:nvSpPr>
          <p:cNvPr id="52" name="テキスト ボックス 51"/>
          <p:cNvSpPr txBox="1">
            <a:spLocks noChangeAspect="1"/>
          </p:cNvSpPr>
          <p:nvPr/>
        </p:nvSpPr>
        <p:spPr>
          <a:xfrm>
            <a:off x="82996" y="5311587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1</a:t>
            </a:r>
            <a:r>
              <a:rPr lang="en-US" altLang="ja-JP" sz="2400" i="1" dirty="0" smtClean="0"/>
              <a:t>p</a:t>
            </a:r>
            <a:r>
              <a:rPr lang="en-US" altLang="ja-JP" sz="2400" baseline="-25000" dirty="0" smtClean="0"/>
              <a:t>3/2</a:t>
            </a:r>
            <a:endParaRPr kumimoji="1" lang="ja-JP" altLang="en-US" sz="2400" baseline="-25000" dirty="0"/>
          </a:p>
        </p:txBody>
      </p:sp>
      <p:sp>
        <p:nvSpPr>
          <p:cNvPr id="53" name="テキスト ボックス 52"/>
          <p:cNvSpPr txBox="1">
            <a:spLocks noChangeAspect="1"/>
          </p:cNvSpPr>
          <p:nvPr/>
        </p:nvSpPr>
        <p:spPr>
          <a:xfrm>
            <a:off x="84233" y="4993938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1</a:t>
            </a:r>
            <a:r>
              <a:rPr lang="en-US" altLang="ja-JP" sz="2400" i="1" dirty="0" smtClean="0"/>
              <a:t>p</a:t>
            </a:r>
            <a:r>
              <a:rPr lang="en-US" altLang="ja-JP" sz="2400" baseline="-25000" dirty="0"/>
              <a:t>1</a:t>
            </a:r>
            <a:r>
              <a:rPr lang="en-US" altLang="ja-JP" sz="2400" baseline="-25000" dirty="0" smtClean="0"/>
              <a:t>/2</a:t>
            </a:r>
            <a:endParaRPr kumimoji="1" lang="ja-JP" altLang="en-US" sz="2400" baseline="-25000" dirty="0"/>
          </a:p>
        </p:txBody>
      </p:sp>
      <p:cxnSp>
        <p:nvCxnSpPr>
          <p:cNvPr id="56" name="直線コネクタ 55"/>
          <p:cNvCxnSpPr>
            <a:cxnSpLocks noChangeAspect="1"/>
          </p:cNvCxnSpPr>
          <p:nvPr/>
        </p:nvCxnSpPr>
        <p:spPr>
          <a:xfrm>
            <a:off x="7164288" y="6234201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cxnSpLocks noChangeAspect="1"/>
          </p:cNvCxnSpPr>
          <p:nvPr/>
        </p:nvCxnSpPr>
        <p:spPr>
          <a:xfrm>
            <a:off x="7092280" y="5518099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cxnSpLocks noChangeAspect="1"/>
          </p:cNvCxnSpPr>
          <p:nvPr/>
        </p:nvCxnSpPr>
        <p:spPr>
          <a:xfrm>
            <a:off x="7092280" y="5277016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>
            <a:cxnSpLocks noChangeAspect="1"/>
          </p:cNvCxnSpPr>
          <p:nvPr/>
        </p:nvCxnSpPr>
        <p:spPr>
          <a:xfrm>
            <a:off x="7092280" y="4989426"/>
            <a:ext cx="194421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>
            <a:spLocks noChangeAspect="1"/>
          </p:cNvSpPr>
          <p:nvPr/>
        </p:nvSpPr>
        <p:spPr>
          <a:xfrm>
            <a:off x="7856086" y="6317582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0</a:t>
            </a:r>
            <a:r>
              <a:rPr lang="en-US" altLang="ja-JP" sz="2400" baseline="30000" dirty="0" smtClean="0"/>
              <a:t>+</a:t>
            </a:r>
            <a:r>
              <a:rPr lang="en-US" altLang="ja-JP" sz="2400" baseline="-25000" dirty="0" smtClean="0"/>
              <a:t>4</a:t>
            </a:r>
            <a:endParaRPr kumimoji="1" lang="ja-JP" altLang="en-US" sz="2400" dirty="0"/>
          </a:p>
        </p:txBody>
      </p:sp>
      <p:sp>
        <p:nvSpPr>
          <p:cNvPr id="73" name="円/楕円 72"/>
          <p:cNvSpPr>
            <a:spLocks noChangeAspect="1"/>
          </p:cNvSpPr>
          <p:nvPr/>
        </p:nvSpPr>
        <p:spPr>
          <a:xfrm>
            <a:off x="1468644" y="5449588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>
            <a:spLocks noChangeAspect="1"/>
          </p:cNvSpPr>
          <p:nvPr/>
        </p:nvSpPr>
        <p:spPr>
          <a:xfrm>
            <a:off x="1919261" y="5450611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>
            <a:spLocks noChangeAspect="1"/>
          </p:cNvSpPr>
          <p:nvPr/>
        </p:nvSpPr>
        <p:spPr>
          <a:xfrm>
            <a:off x="6209631" y="5445224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>
            <a:spLocks noChangeAspect="1"/>
          </p:cNvSpPr>
          <p:nvPr/>
        </p:nvSpPr>
        <p:spPr>
          <a:xfrm>
            <a:off x="6660248" y="5446247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>
            <a:spLocks noChangeAspect="1"/>
          </p:cNvSpPr>
          <p:nvPr/>
        </p:nvSpPr>
        <p:spPr>
          <a:xfrm>
            <a:off x="3059832" y="6145029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>
            <a:spLocks noChangeAspect="1"/>
          </p:cNvSpPr>
          <p:nvPr/>
        </p:nvSpPr>
        <p:spPr>
          <a:xfrm>
            <a:off x="3275848" y="6153245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>
            <a:spLocks noChangeAspect="1"/>
          </p:cNvSpPr>
          <p:nvPr/>
        </p:nvSpPr>
        <p:spPr>
          <a:xfrm>
            <a:off x="3486311" y="6153612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3702327" y="6161828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3923633" y="6141554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4139649" y="6149770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4350112" y="6150137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4566128" y="6158353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7314192" y="6148521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7530208" y="6156737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7740671" y="6157104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7956687" y="6165320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8177993" y="6145046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8394009" y="6153262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>
            <a:spLocks noChangeAspect="1"/>
          </p:cNvSpPr>
          <p:nvPr/>
        </p:nvSpPr>
        <p:spPr>
          <a:xfrm>
            <a:off x="8604472" y="6153629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>
            <a:spLocks noChangeAspect="1"/>
          </p:cNvSpPr>
          <p:nvPr/>
        </p:nvSpPr>
        <p:spPr>
          <a:xfrm>
            <a:off x="8820488" y="6161845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7740352" y="4941168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8190969" y="4942191"/>
            <a:ext cx="144000" cy="14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5063568" y="5256344"/>
            <a:ext cx="1899245" cy="5489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6695536" y="3284984"/>
            <a:ext cx="2303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“</a:t>
            </a:r>
            <a:r>
              <a:rPr lang="en-US" altLang="ja-JP" sz="2400" dirty="0" smtClean="0"/>
              <a:t>p</a:t>
            </a:r>
            <a:r>
              <a:rPr kumimoji="1" lang="en-US" altLang="ja-JP" sz="2400" dirty="0" smtClean="0"/>
              <a:t>ygmy-</a:t>
            </a:r>
            <a:r>
              <a:rPr lang="en-US" altLang="ja-JP" sz="2400" dirty="0" smtClean="0"/>
              <a:t>favored</a:t>
            </a:r>
            <a:r>
              <a:rPr kumimoji="1" lang="en-US" altLang="ja-JP" sz="2400" dirty="0" smtClean="0"/>
              <a:t>”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configuration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cxnSp>
        <p:nvCxnSpPr>
          <p:cNvPr id="97" name="直線矢印コネクタ 96"/>
          <p:cNvCxnSpPr/>
          <p:nvPr/>
        </p:nvCxnSpPr>
        <p:spPr>
          <a:xfrm flipV="1">
            <a:off x="6000775" y="4113000"/>
            <a:ext cx="1771090" cy="1171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6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Shell-model calculation for level density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36712"/>
                <a:ext cx="5184576" cy="5904656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>
                    <a:solidFill>
                      <a:srgbClr val="0070C0"/>
                    </a:solidFill>
                  </a:rPr>
                  <a:t>Direct counting </a:t>
                </a:r>
                <a:r>
                  <a:rPr lang="en-US" altLang="ja-JP" dirty="0" smtClean="0"/>
                  <a:t>with </a:t>
                </a:r>
                <a:r>
                  <a:rPr lang="en-US" altLang="ja-JP" dirty="0" err="1" smtClean="0"/>
                  <a:t>Lanczos</a:t>
                </a:r>
                <a:r>
                  <a:rPr lang="en-US" altLang="ja-JP" dirty="0" smtClean="0"/>
                  <a:t> diag.</a:t>
                </a:r>
              </a:p>
              <a:p>
                <a:pPr lvl="1"/>
                <a:r>
                  <a:rPr lang="en-US" altLang="ja-JP" dirty="0"/>
                  <a:t>P</a:t>
                </a:r>
                <a:r>
                  <a:rPr lang="en-US" altLang="ja-JP" dirty="0" smtClean="0"/>
                  <a:t>ractically impossible because high-lying levels are very slow to converge</a:t>
                </a:r>
              </a:p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New method</a:t>
                </a:r>
                <a:r>
                  <a:rPr lang="en-US" altLang="ja-JP" dirty="0" smtClean="0"/>
                  <a:t> </a:t>
                </a:r>
                <a:r>
                  <a:rPr lang="en-US" altLang="ja-JP" sz="2000" dirty="0" smtClean="0"/>
                  <a:t>(Shimizu, </a:t>
                </a:r>
                <a:r>
                  <a:rPr lang="en-US" altLang="ja-JP" sz="2000" dirty="0" err="1" smtClean="0"/>
                  <a:t>Futamura</a:t>
                </a:r>
                <a:r>
                  <a:rPr lang="en-US" altLang="ja-JP" sz="2000" dirty="0" smtClean="0"/>
                  <a:t>, Sakurai)</a:t>
                </a:r>
              </a:p>
              <a:p>
                <a:pPr lvl="1"/>
                <a:r>
                  <a:rPr lang="en-US" altLang="ja-JP" dirty="0" smtClean="0"/>
                  <a:t>Utilizing contour integral</a:t>
                </a:r>
                <a:br>
                  <a:rPr lang="en-US" altLang="ja-JP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  <m:r>
                          <a:rPr lang="en-US" altLang="ja-JP" i="1">
                            <a:latin typeface="Cambria Math"/>
                          </a:rPr>
                          <m:t>𝜋</m:t>
                        </m:r>
                        <m:r>
                          <a:rPr lang="en-US" altLang="ja-JP" i="1">
                            <a:latin typeface="Cambria Math"/>
                          </a:rPr>
                          <m:t>𝑖</m:t>
                        </m:r>
                      </m:den>
                    </m:f>
                    <m:nary>
                      <m:naryPr>
                        <m:chr m:val="∮"/>
                        <m:ctrlPr>
                          <a:rPr lang="en-US" altLang="ja-JP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𝑑𝑧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ja-JP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𝐷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altLang="ja-JP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ja-JP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latin typeface="Cambria Math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nary>
                      </m:e>
                    </m:nary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𝜋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𝑖</m:t>
                        </m:r>
                      </m:den>
                    </m:f>
                    <m:nary>
                      <m:naryPr>
                        <m:chr m:val="∮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𝑑𝑧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i="0" smtClean="0">
                                <a:latin typeface="Cambria Math"/>
                              </a:rPr>
                              <m:t>tr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𝐻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endParaRPr lang="en-US" altLang="ja-JP" b="0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36712"/>
                <a:ext cx="5184576" cy="5904656"/>
              </a:xfrm>
              <a:blipFill rotWithShape="1">
                <a:blip r:embed="rId2"/>
                <a:stretch>
                  <a:fillRect l="-1647" t="-103" r="-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29097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743803" y="995363"/>
            <a:ext cx="3078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T</a:t>
            </a:r>
            <a:r>
              <a:rPr kumimoji="1" lang="en-US" altLang="ja-JP" sz="2000" dirty="0" smtClean="0"/>
              <a:t>ypical convergence pattern</a:t>
            </a:r>
            <a:endParaRPr kumimoji="1" lang="ja-JP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6860"/>
            <a:ext cx="5462364" cy="187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2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Stochastic estimate </a:t>
            </a:r>
            <a:r>
              <a:rPr lang="en-US" altLang="ja-JP" dirty="0" smtClean="0"/>
              <a:t>of the trace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36712"/>
                <a:ext cx="4680520" cy="5904656"/>
              </a:xfrm>
            </p:spPr>
            <p:txBody>
              <a:bodyPr/>
              <a:lstStyle/>
              <a:p>
                <a:r>
                  <a:rPr kumimoji="1" lang="en-US" altLang="ja-JP" dirty="0" smtClean="0"/>
                  <a:t>Remaining task: </a:t>
                </a:r>
                <a:r>
                  <a:rPr lang="en-US" altLang="ja-JP" dirty="0"/>
                  <a:t>e</a:t>
                </a:r>
                <a:r>
                  <a:rPr lang="en-US" altLang="ja-JP" dirty="0" smtClean="0"/>
                  <a:t>stimating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tr</m:t>
                        </m:r>
                        <m:r>
                          <a:rPr lang="en-US" altLang="ja-JP" i="1">
                            <a:latin typeface="Cambria Math"/>
                          </a:rPr>
                          <m:t>(</m:t>
                        </m:r>
                        <m:r>
                          <a:rPr lang="en-US" altLang="ja-JP" i="1">
                            <a:latin typeface="Cambria Math"/>
                          </a:rPr>
                          <m:t>𝑧</m:t>
                        </m:r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  <m:r>
                          <a:rPr lang="en-US" altLang="ja-JP" i="1">
                            <a:latin typeface="Cambria Math"/>
                          </a:rPr>
                          <m:t>𝐻</m:t>
                        </m:r>
                        <m:r>
                          <a:rPr lang="en-US" altLang="ja-JP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ja-JP" i="1" dirty="0" smtClean="0">
                    <a:latin typeface="Cambria Math"/>
                  </a:rPr>
                  <a:t/>
                </a:r>
                <a:br>
                  <a:rPr lang="en-US" altLang="ja-JP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ja-JP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ja-JP" i="1">
                            <a:latin typeface="Cambria Math"/>
                          </a:rPr>
                          <m:t>𝐷</m:t>
                        </m:r>
                      </m:sup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b="1" i="1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altLang="ja-JP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ja-JP" i="1">
                                    <a:latin typeface="Cambria Math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ja-JP" dirty="0" smtClean="0"/>
              </a:p>
              <a:p>
                <a:r>
                  <a:rPr lang="en-US" altLang="ja-JP" dirty="0" smtClean="0"/>
                  <a:t>Stochastic sampling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/>
                          <a:ea typeface="Cambria Math"/>
                        </a:rPr>
                        <m:t>≃</m:t>
                      </m:r>
                      <m:f>
                        <m:fPr>
                          <m:ctrlPr>
                            <a:rPr lang="en-US" altLang="ja-JP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altLang="ja-JP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US" altLang="ja-JP" b="0" i="1" smtClean="0">
                              <a:latin typeface="Cambria Math"/>
                            </a:rPr>
                            <m:t>𝑠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ja-JP" dirty="0" smtClean="0"/>
              </a:p>
              <a:p>
                <a:pPr lvl="1"/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36712"/>
                <a:ext cx="4680520" cy="5904656"/>
              </a:xfrm>
              <a:blipFill rotWithShape="1">
                <a:blip r:embed="rId2"/>
                <a:stretch>
                  <a:fillRect l="-1825" t="-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33" y="1730066"/>
            <a:ext cx="3893201" cy="227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1532390" y="188424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1820422" y="2011008"/>
            <a:ext cx="156692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371999" y="1843594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dimension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52833" y="98072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Exact vs. stochastic estimate (</a:t>
            </a:r>
            <a:r>
              <a:rPr kumimoji="1" lang="en-US" altLang="ja-JP" sz="2000" i="1" dirty="0" smtClean="0"/>
              <a:t>N</a:t>
            </a:r>
            <a:r>
              <a:rPr kumimoji="1" lang="en-US" altLang="ja-JP" sz="2000" baseline="-25000" dirty="0" smtClean="0"/>
              <a:t>s</a:t>
            </a:r>
            <a:r>
              <a:rPr kumimoji="1" lang="en-US" altLang="ja-JP" sz="2000" dirty="0" smtClean="0"/>
              <a:t>=32) </a:t>
            </a:r>
            <a:r>
              <a:rPr lang="en-US" altLang="ja-JP" sz="2000" dirty="0" smtClean="0"/>
              <a:t>for the level density in </a:t>
            </a:r>
            <a:r>
              <a:rPr lang="en-US" altLang="ja-JP" sz="2000" baseline="30000" dirty="0" smtClean="0"/>
              <a:t>28</a:t>
            </a:r>
            <a:r>
              <a:rPr lang="en-US" altLang="ja-JP" sz="2000" dirty="0" smtClean="0"/>
              <a:t>Si</a:t>
            </a:r>
            <a:endParaRPr kumimoji="1" lang="ja-JP" altLang="en-US" sz="2000" dirty="0"/>
          </a:p>
        </p:txBody>
      </p:sp>
      <p:sp>
        <p:nvSpPr>
          <p:cNvPr id="10" name="円/楕円 9"/>
          <p:cNvSpPr/>
          <p:nvPr/>
        </p:nvSpPr>
        <p:spPr>
          <a:xfrm>
            <a:off x="1684790" y="328498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1972822" y="3356992"/>
            <a:ext cx="156692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524398" y="3172326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# sampling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349" y="5517232"/>
            <a:ext cx="9098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The trace can be excellently estimated with a small number of sampling</a:t>
            </a:r>
          </a:p>
          <a:p>
            <a:r>
              <a:rPr lang="en-US" altLang="ja-JP" sz="2400" dirty="0" smtClean="0">
                <a:solidFill>
                  <a:srgbClr val="0070C0"/>
                </a:solidFill>
              </a:rPr>
              <a:t>(known in computational mathematics).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2267744" y="3861048"/>
            <a:ext cx="127200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下矢印 14"/>
          <p:cNvSpPr/>
          <p:nvPr/>
        </p:nvSpPr>
        <p:spPr>
          <a:xfrm>
            <a:off x="2903745" y="3861048"/>
            <a:ext cx="15608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686700" y="4315196"/>
                <a:ext cx="63383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/>
                  <a:t>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/>
                          </a:rPr>
                          <m:t>𝑧</m:t>
                        </m:r>
                        <m:r>
                          <a:rPr kumimoji="1" lang="en-US" altLang="ja-JP" sz="2000" b="0" i="1" smtClean="0">
                            <a:latin typeface="Cambria Math"/>
                          </a:rPr>
                          <m:t>−</m:t>
                        </m:r>
                        <m:r>
                          <a:rPr kumimoji="1" lang="en-US" altLang="ja-JP" sz="2000" b="0" i="1" smtClean="0">
                            <a:latin typeface="Cambria Math"/>
                          </a:rPr>
                          <m:t>𝐻</m:t>
                        </m:r>
                      </m:e>
                    </m:d>
                    <m:sSub>
                      <m:sSub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using the conjugate gradient method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700" y="4315196"/>
                <a:ext cx="6338338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059" t="-7576" r="-192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179512" y="4763039"/>
                <a:ext cx="88476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’s are chosen to have good quantum numbers (</a:t>
                </a:r>
                <a:r>
                  <a:rPr kumimoji="1" lang="en-US" altLang="ja-JP" sz="2000" i="1" dirty="0" smtClean="0"/>
                  <a:t>J</a:t>
                </a:r>
                <a:r>
                  <a:rPr kumimoji="1" lang="en-US" altLang="ja-JP" sz="2000" dirty="0" smtClean="0"/>
                  <a:t>, </a:t>
                </a:r>
                <a:r>
                  <a:rPr kumimoji="1" lang="el-GR" altLang="ja-JP" sz="2000" dirty="0" smtClean="0"/>
                  <a:t>π</a:t>
                </a:r>
                <a:r>
                  <a:rPr kumimoji="1" lang="en-US" altLang="ja-JP" sz="2000" dirty="0" smtClean="0"/>
                  <a:t>), spin-parity dependent</a:t>
                </a:r>
              </a:p>
              <a:p>
                <a:r>
                  <a:rPr lang="en-US" altLang="ja-JP" sz="2000" dirty="0"/>
                  <a:t>l</a:t>
                </a:r>
                <a:r>
                  <a:rPr lang="en-US" altLang="ja-JP" sz="2000" dirty="0" smtClean="0"/>
                  <a:t>evel densities are obtained.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63039"/>
                <a:ext cx="8847678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689" t="-4310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3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Spin-p</a:t>
            </a:r>
            <a:r>
              <a:rPr kumimoji="1" lang="en-US" altLang="ja-JP" dirty="0" smtClean="0"/>
              <a:t>arity dependence </a:t>
            </a:r>
            <a:r>
              <a:rPr lang="en-US" altLang="ja-JP" dirty="0" smtClean="0"/>
              <a:t>in </a:t>
            </a:r>
            <a:r>
              <a:rPr lang="en-US" altLang="ja-JP" dirty="0"/>
              <a:t>level </a:t>
            </a:r>
            <a:r>
              <a:rPr lang="en-US" altLang="ja-JP" dirty="0" smtClean="0"/>
              <a:t>density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008" y="980728"/>
            <a:ext cx="4572000" cy="583264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Important, especially from application point of view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Parity equilibration </a:t>
            </a:r>
            <a:r>
              <a:rPr lang="en-US" altLang="ja-JP" dirty="0" smtClean="0"/>
              <a:t>is often assumed (e.g. BSFG model).</a:t>
            </a:r>
          </a:p>
          <a:p>
            <a:pPr lvl="1"/>
            <a:r>
              <a:rPr lang="en-US" altLang="ja-JP" dirty="0" smtClean="0"/>
              <a:t>This assumption clearly breaks down for low-lying states.</a:t>
            </a:r>
          </a:p>
          <a:p>
            <a:r>
              <a:rPr lang="en-US" altLang="ja-JP" dirty="0" smtClean="0"/>
              <a:t>Recent measurement of 2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and 2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level densities in </a:t>
            </a:r>
            <a:r>
              <a:rPr lang="en-US" altLang="ja-JP" baseline="30000" dirty="0" smtClean="0"/>
              <a:t>58</a:t>
            </a:r>
            <a:r>
              <a:rPr lang="en-US" altLang="ja-JP" dirty="0" smtClean="0"/>
              <a:t>Ni based on </a:t>
            </a:r>
            <a:r>
              <a:rPr lang="en-US" altLang="ja-JP" dirty="0" smtClean="0">
                <a:solidFill>
                  <a:srgbClr val="0070C0"/>
                </a:solidFill>
              </a:rPr>
              <a:t>high-resolution spectroscopy</a:t>
            </a:r>
          </a:p>
          <a:p>
            <a:pPr lvl="1"/>
            <a:r>
              <a:rPr lang="en-US" altLang="ja-JP" dirty="0" smtClean="0"/>
              <a:t>Early onset of parity equilibration in contrast to existing calculations</a:t>
            </a:r>
          </a:p>
          <a:p>
            <a:pPr marL="457200" lvl="1" indent="0">
              <a:buNone/>
            </a:pP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04" y="1442393"/>
            <a:ext cx="4365992" cy="34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913645" y="980728"/>
            <a:ext cx="3955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2</a:t>
            </a:r>
            <a:r>
              <a:rPr kumimoji="1" lang="en-US" altLang="ja-JP" sz="2400" baseline="30000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and 2</a:t>
            </a:r>
            <a:r>
              <a:rPr kumimoji="1" lang="en-US" altLang="ja-JP" sz="2400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level densities in </a:t>
            </a:r>
            <a:r>
              <a:rPr kumimoji="1" lang="en-US" altLang="ja-JP" sz="2400" baseline="30000" dirty="0" smtClean="0">
                <a:solidFill>
                  <a:srgbClr val="0070C0"/>
                </a:solidFill>
              </a:rPr>
              <a:t>58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Ni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99548" y="5517232"/>
            <a:ext cx="39019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Y. </a:t>
            </a:r>
            <a:r>
              <a:rPr lang="en-US" altLang="ja-JP" sz="1600" dirty="0" err="1" smtClean="0"/>
              <a:t>Kalmykov</a:t>
            </a:r>
            <a:r>
              <a:rPr lang="en-US" altLang="ja-JP" sz="1600" dirty="0" smtClean="0"/>
              <a:t>, </a:t>
            </a:r>
            <a:r>
              <a:rPr lang="en-US" altLang="ja-JP" sz="1600" dirty="0"/>
              <a:t>C. </a:t>
            </a:r>
            <a:r>
              <a:rPr lang="en-US" altLang="ja-JP" sz="1600" dirty="0" err="1" smtClean="0"/>
              <a:t>Özen</a:t>
            </a:r>
            <a:r>
              <a:rPr lang="en-US" altLang="ja-JP" sz="1600" dirty="0" smtClean="0"/>
              <a:t>, </a:t>
            </a:r>
            <a:r>
              <a:rPr lang="en-US" altLang="ja-JP" sz="1600" dirty="0"/>
              <a:t>K. </a:t>
            </a:r>
            <a:r>
              <a:rPr lang="en-US" altLang="ja-JP" sz="1600" dirty="0" err="1"/>
              <a:t>Langanke</a:t>
            </a:r>
            <a:r>
              <a:rPr lang="en-US" altLang="ja-JP" sz="1600" dirty="0" smtClean="0"/>
              <a:t>, </a:t>
            </a:r>
          </a:p>
          <a:p>
            <a:r>
              <a:rPr lang="en-US" altLang="ja-JP" sz="1600" dirty="0" smtClean="0"/>
              <a:t>G</a:t>
            </a:r>
            <a:r>
              <a:rPr lang="en-US" altLang="ja-JP" sz="1600" dirty="0"/>
              <a:t>. </a:t>
            </a:r>
            <a:r>
              <a:rPr lang="en-US" altLang="ja-JP" sz="1600" dirty="0" err="1" smtClean="0"/>
              <a:t>Marítnez-Pinedo</a:t>
            </a:r>
            <a:r>
              <a:rPr lang="en-US" altLang="ja-JP" sz="1600" dirty="0" smtClean="0"/>
              <a:t>,  P</a:t>
            </a:r>
            <a:r>
              <a:rPr lang="en-US" altLang="ja-JP" sz="1600" dirty="0"/>
              <a:t>. von </a:t>
            </a:r>
            <a:r>
              <a:rPr lang="en-US" altLang="ja-JP" sz="1600" dirty="0" smtClean="0"/>
              <a:t>Neumann-</a:t>
            </a:r>
            <a:r>
              <a:rPr lang="en-US" altLang="ja-JP" sz="1600" dirty="0" err="1" smtClean="0"/>
              <a:t>Cosel</a:t>
            </a:r>
            <a:r>
              <a:rPr lang="en-US" altLang="ja-JP" sz="1600" dirty="0" smtClean="0"/>
              <a:t>, </a:t>
            </a:r>
          </a:p>
          <a:p>
            <a:r>
              <a:rPr lang="en-US" altLang="ja-JP" sz="1600" dirty="0" smtClean="0"/>
              <a:t>and </a:t>
            </a:r>
            <a:r>
              <a:rPr lang="en-US" altLang="ja-JP" sz="1600" dirty="0"/>
              <a:t>A. </a:t>
            </a:r>
            <a:r>
              <a:rPr lang="en-US" altLang="ja-JP" sz="1600" dirty="0" smtClean="0"/>
              <a:t>Richter,</a:t>
            </a:r>
          </a:p>
          <a:p>
            <a:r>
              <a:rPr kumimoji="1" lang="en-US" altLang="ja-JP" sz="1600" dirty="0" smtClean="0"/>
              <a:t>Phys. Rev. Lett. </a:t>
            </a:r>
            <a:r>
              <a:rPr lang="en-US" altLang="ja-JP" sz="1600" dirty="0"/>
              <a:t>99,</a:t>
            </a:r>
            <a:r>
              <a:rPr lang="en-US" altLang="ja-JP" sz="1600" b="1" dirty="0"/>
              <a:t> </a:t>
            </a:r>
            <a:r>
              <a:rPr lang="en-US" altLang="ja-JP" sz="1600" dirty="0"/>
              <a:t>202502 (2007</a:t>
            </a:r>
            <a:r>
              <a:rPr lang="en-US" altLang="ja-JP" sz="1600" dirty="0" smtClean="0"/>
              <a:t>).</a:t>
            </a:r>
            <a:endParaRPr kumimoji="1" lang="ja-JP" altLang="en-US" sz="1600" dirty="0"/>
          </a:p>
        </p:txBody>
      </p:sp>
      <p:sp>
        <p:nvSpPr>
          <p:cNvPr id="7" name="円/楕円 6"/>
          <p:cNvSpPr/>
          <p:nvPr/>
        </p:nvSpPr>
        <p:spPr>
          <a:xfrm>
            <a:off x="5709226" y="5195383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17226" y="5060801"/>
            <a:ext cx="6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Expt.</a:t>
            </a:r>
            <a:endParaRPr kumimoji="1" lang="ja-JP" altLang="en-US" dirty="0"/>
          </a:p>
        </p:txBody>
      </p:sp>
      <p:sp>
        <p:nvSpPr>
          <p:cNvPr id="9" name="二等辺三角形 8"/>
          <p:cNvSpPr/>
          <p:nvPr/>
        </p:nvSpPr>
        <p:spPr>
          <a:xfrm>
            <a:off x="6662615" y="5195383"/>
            <a:ext cx="108000" cy="108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70615" y="506575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HFB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7514234" y="5197769"/>
            <a:ext cx="108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02928" y="5067604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SMMC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2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is the issue in </a:t>
            </a:r>
            <a:r>
              <a:rPr kumimoji="1" lang="en-US" altLang="ja-JP" baseline="30000" dirty="0" smtClean="0"/>
              <a:t>58</a:t>
            </a:r>
            <a:r>
              <a:rPr kumimoji="1" lang="en-US" altLang="ja-JP" dirty="0" smtClean="0"/>
              <a:t>Ni level densities?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41" y="908720"/>
            <a:ext cx="4417251" cy="5930848"/>
          </a:xfrm>
        </p:spPr>
        <p:txBody>
          <a:bodyPr>
            <a:noAutofit/>
          </a:bodyPr>
          <a:lstStyle/>
          <a:p>
            <a:r>
              <a:rPr lang="en-US" altLang="ja-JP" baseline="30000" dirty="0" smtClean="0"/>
              <a:t>58</a:t>
            </a:r>
            <a:r>
              <a:rPr lang="en-US" altLang="ja-JP" dirty="0" smtClean="0"/>
              <a:t>Ni: middle of the </a:t>
            </a:r>
            <a:r>
              <a:rPr lang="en-US" altLang="ja-JP" i="1" dirty="0" smtClean="0"/>
              <a:t>pf</a:t>
            </a:r>
            <a:r>
              <a:rPr lang="en-US" altLang="ja-JP" dirty="0" smtClean="0"/>
              <a:t> shell</a:t>
            </a:r>
          </a:p>
          <a:p>
            <a:pPr lvl="1"/>
            <a:r>
              <a:rPr kumimoji="1" lang="en-US" altLang="ja-JP" dirty="0" smtClean="0"/>
              <a:t>Large energy is needed to cross the </a:t>
            </a:r>
            <a:r>
              <a:rPr lang="en-US" altLang="ja-JP" dirty="0" smtClean="0">
                <a:solidFill>
                  <a:srgbClr val="FF0000"/>
                </a:solidFill>
              </a:rPr>
              <a:t>1</a:t>
            </a:r>
            <a:r>
              <a:rPr lang="en-US" altLang="ja-JP" i="1" dirty="0" smtClean="0">
                <a:solidFill>
                  <a:srgbClr val="FF0000"/>
                </a:solidFill>
              </a:rPr>
              <a:t>ħ</a:t>
            </a:r>
            <a:r>
              <a:rPr lang="el-GR" altLang="ja-JP" i="1" dirty="0" smtClean="0">
                <a:solidFill>
                  <a:srgbClr val="FF0000"/>
                </a:solidFill>
              </a:rPr>
              <a:t>ω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shell gap</a:t>
            </a:r>
            <a:r>
              <a:rPr lang="en-US" altLang="ja-JP" dirty="0" smtClean="0"/>
              <a:t>, and therefore parity equilibration at low energy appears unlikely.</a:t>
            </a:r>
          </a:p>
          <a:p>
            <a:r>
              <a:rPr lang="en-US" altLang="ja-JP" dirty="0" smtClean="0"/>
              <a:t>Consistent description of </a:t>
            </a:r>
            <a:r>
              <a:rPr lang="en-US" altLang="ja-JP" dirty="0"/>
              <a:t>1</a:t>
            </a:r>
            <a:r>
              <a:rPr lang="en-US" altLang="ja-JP" i="1" dirty="0"/>
              <a:t>ħ</a:t>
            </a:r>
            <a:r>
              <a:rPr lang="el-GR" altLang="ja-JP" i="1" dirty="0"/>
              <a:t>ω</a:t>
            </a:r>
            <a:r>
              <a:rPr lang="ja-JP" altLang="en-US" dirty="0"/>
              <a:t> </a:t>
            </a:r>
            <a:r>
              <a:rPr lang="en-US" altLang="ja-JP" dirty="0" smtClean="0"/>
              <a:t>shell gaps and parity equilibration in level density?</a:t>
            </a:r>
          </a:p>
          <a:p>
            <a:pPr lvl="1"/>
            <a:r>
              <a:rPr lang="en-US" altLang="ja-JP" dirty="0" smtClean="0"/>
              <a:t>Probing </a:t>
            </a:r>
            <a:r>
              <a:rPr lang="en-US" altLang="ja-JP" dirty="0"/>
              <a:t>1</a:t>
            </a:r>
            <a:r>
              <a:rPr lang="en-US" altLang="ja-JP" i="1" dirty="0"/>
              <a:t>ħ</a:t>
            </a:r>
            <a:r>
              <a:rPr lang="el-GR" altLang="ja-JP" i="1" dirty="0"/>
              <a:t>ω</a:t>
            </a:r>
            <a:r>
              <a:rPr lang="ja-JP" altLang="en-US" dirty="0"/>
              <a:t> </a:t>
            </a:r>
            <a:r>
              <a:rPr lang="en-US" altLang="ja-JP" dirty="0" smtClean="0"/>
              <a:t>shell gaps: spectroscopic strengths </a:t>
            </a:r>
          </a:p>
          <a:p>
            <a:pPr marL="1085850" lvl="2"/>
            <a:r>
              <a:rPr lang="en-US" altLang="ja-JP" sz="1800" dirty="0">
                <a:solidFill>
                  <a:srgbClr val="0070C0"/>
                </a:solidFill>
              </a:rPr>
              <a:t>-1</a:t>
            </a:r>
            <a:r>
              <a:rPr lang="en-US" altLang="ja-JP" sz="1800" i="1" dirty="0">
                <a:solidFill>
                  <a:srgbClr val="0070C0"/>
                </a:solidFill>
              </a:rPr>
              <a:t>p</a:t>
            </a:r>
            <a:r>
              <a:rPr lang="en-US" altLang="ja-JP" sz="1800" dirty="0">
                <a:solidFill>
                  <a:srgbClr val="0070C0"/>
                </a:solidFill>
              </a:rPr>
              <a:t> → proton hole</a:t>
            </a:r>
          </a:p>
          <a:p>
            <a:pPr marL="1085850" lvl="2"/>
            <a:r>
              <a:rPr lang="en-US" altLang="ja-JP" sz="1800" dirty="0">
                <a:solidFill>
                  <a:srgbClr val="0070C0"/>
                </a:solidFill>
              </a:rPr>
              <a:t>+1</a:t>
            </a:r>
            <a:r>
              <a:rPr lang="en-US" altLang="ja-JP" sz="1800" i="1" dirty="0">
                <a:solidFill>
                  <a:srgbClr val="0070C0"/>
                </a:solidFill>
              </a:rPr>
              <a:t>p</a:t>
            </a:r>
            <a:r>
              <a:rPr lang="en-US" altLang="ja-JP" sz="1800" dirty="0">
                <a:solidFill>
                  <a:srgbClr val="0070C0"/>
                </a:solidFill>
              </a:rPr>
              <a:t> → proton particle</a:t>
            </a:r>
          </a:p>
          <a:p>
            <a:pPr marL="1085850" lvl="2"/>
            <a:r>
              <a:rPr lang="en-US" altLang="ja-JP" sz="1800" dirty="0">
                <a:solidFill>
                  <a:srgbClr val="0070C0"/>
                </a:solidFill>
              </a:rPr>
              <a:t>-1</a:t>
            </a:r>
            <a:r>
              <a:rPr lang="en-US" altLang="ja-JP" sz="1800" i="1" dirty="0">
                <a:solidFill>
                  <a:srgbClr val="0070C0"/>
                </a:solidFill>
              </a:rPr>
              <a:t>n</a:t>
            </a:r>
            <a:r>
              <a:rPr lang="en-US" altLang="ja-JP" sz="1800" dirty="0">
                <a:solidFill>
                  <a:srgbClr val="0070C0"/>
                </a:solidFill>
              </a:rPr>
              <a:t> → neutron hole</a:t>
            </a:r>
          </a:p>
          <a:p>
            <a:pPr marL="1085850" lvl="2"/>
            <a:r>
              <a:rPr lang="en-US" altLang="ja-JP" sz="1800" dirty="0">
                <a:solidFill>
                  <a:srgbClr val="0070C0"/>
                </a:solidFill>
              </a:rPr>
              <a:t>+1</a:t>
            </a:r>
            <a:r>
              <a:rPr lang="en-US" altLang="ja-JP" sz="1800" i="1" dirty="0">
                <a:solidFill>
                  <a:srgbClr val="0070C0"/>
                </a:solidFill>
              </a:rPr>
              <a:t>n</a:t>
            </a:r>
            <a:r>
              <a:rPr lang="en-US" altLang="ja-JP" sz="1800" dirty="0">
                <a:solidFill>
                  <a:srgbClr val="0070C0"/>
                </a:solidFill>
              </a:rPr>
              <a:t> → neutron particle</a:t>
            </a:r>
            <a:endParaRPr lang="ja-JP" altLang="en-US" sz="1800" dirty="0">
              <a:solidFill>
                <a:srgbClr val="0070C0"/>
              </a:solidFill>
            </a:endParaRPr>
          </a:p>
          <a:p>
            <a:pPr lvl="2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cxnSp>
        <p:nvCxnSpPr>
          <p:cNvPr id="6" name="直線コネクタ 5"/>
          <p:cNvCxnSpPr/>
          <p:nvPr/>
        </p:nvCxnSpPr>
        <p:spPr>
          <a:xfrm>
            <a:off x="7362582" y="3590813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7362582" y="3158765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7362582" y="2942741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362582" y="2726717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7375651" y="4238885"/>
            <a:ext cx="13681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7375651" y="4454909"/>
            <a:ext cx="13681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7362582" y="4742941"/>
            <a:ext cx="13681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362582" y="2294669"/>
            <a:ext cx="13681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7358652" y="1862621"/>
            <a:ext cx="13681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7358652" y="1718605"/>
            <a:ext cx="13681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7362582" y="4238885"/>
            <a:ext cx="13681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7375651" y="1574589"/>
            <a:ext cx="13681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7362582" y="1430573"/>
            <a:ext cx="13681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5706398" y="3590813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706398" y="3158765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5706398" y="2942741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5706398" y="2726717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719467" y="4238885"/>
            <a:ext cx="13681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719467" y="4454909"/>
            <a:ext cx="13681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706398" y="4742941"/>
            <a:ext cx="13681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5706398" y="2294669"/>
            <a:ext cx="13681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702468" y="1862621"/>
            <a:ext cx="13681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702468" y="1718605"/>
            <a:ext cx="13681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5706398" y="4238885"/>
            <a:ext cx="13681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5719467" y="1574589"/>
            <a:ext cx="13681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5706398" y="1430573"/>
            <a:ext cx="13681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左中かっこ 34"/>
          <p:cNvSpPr/>
          <p:nvPr/>
        </p:nvSpPr>
        <p:spPr>
          <a:xfrm>
            <a:off x="5267815" y="2654709"/>
            <a:ext cx="301101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851128" y="2994714"/>
            <a:ext cx="394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0070C0"/>
                </a:solidFill>
              </a:rPr>
              <a:t>pf</a:t>
            </a:r>
            <a:endParaRPr kumimoji="1" lang="ja-JP" altLang="en-US" sz="2000" i="1" dirty="0">
              <a:solidFill>
                <a:srgbClr val="0070C0"/>
              </a:solidFill>
            </a:endParaRPr>
          </a:p>
        </p:txBody>
      </p:sp>
      <p:sp>
        <p:nvSpPr>
          <p:cNvPr id="37" name="左中かっこ 36"/>
          <p:cNvSpPr/>
          <p:nvPr/>
        </p:nvSpPr>
        <p:spPr>
          <a:xfrm>
            <a:off x="5259100" y="1322561"/>
            <a:ext cx="301101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774921" y="1662566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err="1" smtClean="0">
                <a:solidFill>
                  <a:srgbClr val="00B050"/>
                </a:solidFill>
              </a:rPr>
              <a:t>sdg</a:t>
            </a:r>
            <a:endParaRPr kumimoji="1" lang="ja-JP" altLang="en-US" sz="2000" i="1" dirty="0">
              <a:solidFill>
                <a:srgbClr val="00B050"/>
              </a:solidFill>
            </a:endParaRPr>
          </a:p>
        </p:txBody>
      </p:sp>
      <p:sp>
        <p:nvSpPr>
          <p:cNvPr id="39" name="左中かっこ 38"/>
          <p:cNvSpPr/>
          <p:nvPr/>
        </p:nvSpPr>
        <p:spPr>
          <a:xfrm>
            <a:off x="5259099" y="4022861"/>
            <a:ext cx="309817" cy="8640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852317" y="4254854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err="1" smtClean="0">
                <a:solidFill>
                  <a:srgbClr val="00B050"/>
                </a:solidFill>
              </a:rPr>
              <a:t>sd</a:t>
            </a:r>
            <a:endParaRPr kumimoji="1" lang="ja-JP" altLang="en-US" sz="2000" i="1" dirty="0">
              <a:solidFill>
                <a:srgbClr val="00B050"/>
              </a:solidFill>
            </a:endParaRPr>
          </a:p>
        </p:txBody>
      </p:sp>
      <p:sp>
        <p:nvSpPr>
          <p:cNvPr id="41" name="上下矢印 40"/>
          <p:cNvSpPr/>
          <p:nvPr/>
        </p:nvSpPr>
        <p:spPr>
          <a:xfrm>
            <a:off x="7176028" y="2294669"/>
            <a:ext cx="108012" cy="432048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290302" y="2326027"/>
            <a:ext cx="164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solidFill>
                  <a:srgbClr val="FF0000"/>
                </a:solidFill>
              </a:rPr>
              <a:t>p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f-</a:t>
            </a:r>
            <a:r>
              <a:rPr kumimoji="1" lang="en-US" altLang="ja-JP" i="1" dirty="0" err="1" smtClean="0">
                <a:solidFill>
                  <a:srgbClr val="FF0000"/>
                </a:solidFill>
              </a:rPr>
              <a:t>sdg</a:t>
            </a:r>
            <a:r>
              <a:rPr kumimoji="1" lang="en-US" altLang="ja-JP" dirty="0" smtClean="0">
                <a:solidFill>
                  <a:srgbClr val="FF0000"/>
                </a:solidFill>
              </a:rPr>
              <a:t> shell gap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3" name="上下矢印 42"/>
          <p:cNvSpPr/>
          <p:nvPr/>
        </p:nvSpPr>
        <p:spPr>
          <a:xfrm>
            <a:off x="7176028" y="3590813"/>
            <a:ext cx="108012" cy="648072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375651" y="3724331"/>
            <a:ext cx="152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err="1" smtClean="0">
                <a:solidFill>
                  <a:srgbClr val="FF0000"/>
                </a:solidFill>
              </a:rPr>
              <a:t>sd</a:t>
            </a:r>
            <a:r>
              <a:rPr lang="en-US" altLang="ja-JP" i="1" dirty="0" smtClean="0">
                <a:solidFill>
                  <a:srgbClr val="FF0000"/>
                </a:solidFill>
              </a:rPr>
              <a:t>-p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f</a:t>
            </a:r>
            <a:r>
              <a:rPr kumimoji="1" lang="en-US" altLang="ja-JP" dirty="0" smtClean="0">
                <a:solidFill>
                  <a:srgbClr val="FF0000"/>
                </a:solidFill>
              </a:rPr>
              <a:t> shell gap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5505890" y="3394824"/>
            <a:ext cx="1702256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7205907" y="3192498"/>
            <a:ext cx="1454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Fermi </a:t>
            </a:r>
            <a:r>
              <a:rPr lang="en-US" altLang="ja-JP" dirty="0" smtClean="0"/>
              <a:t>surface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62163" y="4742941"/>
            <a:ext cx="82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proton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640911" y="4742941"/>
            <a:ext cx="94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neutr</a:t>
            </a:r>
            <a:r>
              <a:rPr kumimoji="1" lang="en-US" altLang="ja-JP" dirty="0" smtClean="0"/>
              <a:t>on</a:t>
            </a:r>
            <a:endParaRPr kumimoji="1" lang="ja-JP" altLang="en-US" dirty="0"/>
          </a:p>
        </p:txBody>
      </p:sp>
      <p:sp>
        <p:nvSpPr>
          <p:cNvPr id="54" name="下カーブ矢印 53"/>
          <p:cNvSpPr/>
          <p:nvPr/>
        </p:nvSpPr>
        <p:spPr>
          <a:xfrm rot="16200000">
            <a:off x="5136868" y="3503706"/>
            <a:ext cx="1224136" cy="360040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5997188" y="4187795"/>
            <a:ext cx="108000" cy="10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6555244" y="3536813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下カーブ矢印 56"/>
          <p:cNvSpPr/>
          <p:nvPr/>
        </p:nvSpPr>
        <p:spPr>
          <a:xfrm rot="16200000">
            <a:off x="5677101" y="2728639"/>
            <a:ext cx="1396246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>
            <a:off x="7191600" y="3071657"/>
            <a:ext cx="1702256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右中かっこ 65"/>
          <p:cNvSpPr/>
          <p:nvPr/>
        </p:nvSpPr>
        <p:spPr>
          <a:xfrm>
            <a:off x="3419872" y="5229200"/>
            <a:ext cx="432048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058392" y="5323564"/>
            <a:ext cx="48738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Fine-tune the single-particle energies</a:t>
            </a:r>
          </a:p>
          <a:p>
            <a:r>
              <a:rPr lang="en-US" altLang="ja-JP" sz="2000" dirty="0"/>
              <a:t>o</a:t>
            </a:r>
            <a:r>
              <a:rPr lang="en-US" altLang="ja-JP" sz="2000" dirty="0" smtClean="0"/>
              <a:t>f the </a:t>
            </a:r>
            <a:r>
              <a:rPr lang="en-US" altLang="ja-JP" sz="2000" i="1" dirty="0" err="1" smtClean="0"/>
              <a:t>sdg</a:t>
            </a:r>
            <a:r>
              <a:rPr lang="en-US" altLang="ja-JP" sz="2000" dirty="0" smtClean="0"/>
              <a:t> orbits in the </a:t>
            </a:r>
            <a:r>
              <a:rPr lang="en-US" altLang="ja-JP" sz="2000" i="1" dirty="0" err="1" smtClean="0"/>
              <a:t>sd</a:t>
            </a:r>
            <a:r>
              <a:rPr lang="en-US" altLang="ja-JP" sz="2000" i="1" dirty="0" smtClean="0"/>
              <a:t>-pf-</a:t>
            </a:r>
            <a:r>
              <a:rPr lang="en-US" altLang="ja-JP" sz="2000" i="1" dirty="0" err="1" smtClean="0"/>
              <a:t>sdg</a:t>
            </a:r>
            <a:r>
              <a:rPr lang="en-US" altLang="ja-JP" sz="2000" dirty="0" smtClean="0"/>
              <a:t> shell</a:t>
            </a:r>
          </a:p>
          <a:p>
            <a:r>
              <a:rPr kumimoji="1" lang="en-US" altLang="ja-JP" sz="2000" dirty="0" smtClean="0"/>
              <a:t>calculation (two-body force is left unchanged</a:t>
            </a:r>
          </a:p>
          <a:p>
            <a:r>
              <a:rPr lang="en-US" altLang="ja-JP" sz="2000" dirty="0"/>
              <a:t>f</a:t>
            </a:r>
            <a:r>
              <a:rPr lang="en-US" altLang="ja-JP" sz="2000" dirty="0" smtClean="0"/>
              <a:t>rom the </a:t>
            </a:r>
            <a:r>
              <a:rPr lang="en-US" altLang="ja-JP" sz="2000" i="1" dirty="0" smtClean="0"/>
              <a:t>E</a:t>
            </a:r>
            <a:r>
              <a:rPr lang="en-US" altLang="ja-JP" sz="2000" dirty="0" smtClean="0"/>
              <a:t>1 calculations</a:t>
            </a:r>
            <a:r>
              <a:rPr kumimoji="1" lang="en-US" altLang="ja-JP" sz="2000" dirty="0" smtClean="0"/>
              <a:t>).</a:t>
            </a:r>
            <a:endParaRPr kumimoji="1" lang="ja-JP" altLang="en-US" sz="2000" dirty="0"/>
          </a:p>
        </p:txBody>
      </p:sp>
      <p:sp>
        <p:nvSpPr>
          <p:cNvPr id="68" name="右矢印 67"/>
          <p:cNvSpPr/>
          <p:nvPr/>
        </p:nvSpPr>
        <p:spPr>
          <a:xfrm>
            <a:off x="3752942" y="5841268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9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 of the shell-model calculation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 flipH="1">
            <a:off x="179512" y="980728"/>
            <a:ext cx="8784976" cy="1728192"/>
          </a:xfrm>
        </p:spPr>
        <p:txBody>
          <a:bodyPr/>
          <a:lstStyle/>
          <a:p>
            <a:r>
              <a:rPr kumimoji="1" lang="en-US" altLang="ja-JP" dirty="0" smtClean="0"/>
              <a:t>Very large-scale shell-model calculation</a:t>
            </a:r>
          </a:p>
          <a:p>
            <a:pPr lvl="1"/>
            <a:r>
              <a:rPr lang="en-US" altLang="ja-JP" dirty="0" smtClean="0"/>
              <a:t>M-scheme dimension = 1.5</a:t>
            </a:r>
            <a:r>
              <a:rPr lang="en-US" altLang="ja-JP" dirty="0" smtClean="0">
                <a:latin typeface="Calibri"/>
              </a:rPr>
              <a:t>×10</a:t>
            </a:r>
            <a:r>
              <a:rPr lang="en-US" altLang="ja-JP" baseline="30000" dirty="0" smtClean="0">
                <a:latin typeface="Calibri"/>
              </a:rPr>
              <a:t>10</a:t>
            </a:r>
            <a:endParaRPr kumimoji="1" lang="en-US" altLang="ja-JP" baseline="300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66069"/>
            <a:ext cx="4292155" cy="37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451659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27584" y="2132857"/>
            <a:ext cx="3141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Spectroscopic strengths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32040" y="2132856"/>
            <a:ext cx="3955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2</a:t>
            </a:r>
            <a:r>
              <a:rPr kumimoji="1" lang="en-US" altLang="ja-JP" sz="2400" baseline="30000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and 2</a:t>
            </a:r>
            <a:r>
              <a:rPr kumimoji="1" lang="en-US" altLang="ja-JP" sz="2400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level densities in </a:t>
            </a:r>
            <a:r>
              <a:rPr kumimoji="1" lang="en-US" altLang="ja-JP" sz="2400" baseline="30000" dirty="0" smtClean="0">
                <a:solidFill>
                  <a:srgbClr val="0070C0"/>
                </a:solidFill>
              </a:rPr>
              <a:t>58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Ni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2969" y="3259106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-1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p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4934" y="3871267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-1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n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1215" y="471585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+</a:t>
            </a:r>
            <a:r>
              <a:rPr kumimoji="1" lang="en-US" altLang="ja-JP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p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3657" y="515719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+</a:t>
            </a:r>
            <a:r>
              <a:rPr kumimoji="1" lang="en-US" altLang="ja-JP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n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16016" y="5877272"/>
            <a:ext cx="4349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Early onset of parity equilibration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is well reproduced.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Fine structure by high-resolution spectroscopy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"/>
          <a:stretch/>
        </p:blipFill>
        <p:spPr bwMode="auto">
          <a:xfrm>
            <a:off x="107504" y="836712"/>
            <a:ext cx="4968552" cy="314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46" y="3917391"/>
            <a:ext cx="3974778" cy="289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672345" y="868070"/>
            <a:ext cx="2925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Taken from a slide</a:t>
            </a:r>
            <a:r>
              <a:rPr kumimoji="1" lang="en-US" altLang="ja-JP" dirty="0" smtClean="0"/>
              <a:t> by Y. Fujita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48064" y="2564904"/>
            <a:ext cx="3981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Gamow-Teller giant resonance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2345" y="6474822"/>
            <a:ext cx="435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A. </a:t>
            </a:r>
            <a:r>
              <a:rPr kumimoji="1" lang="en-US" altLang="ja-JP" sz="1600" dirty="0" err="1" smtClean="0"/>
              <a:t>Tamii</a:t>
            </a:r>
            <a:r>
              <a:rPr kumimoji="1" lang="en-US" altLang="ja-JP" sz="1600" dirty="0" smtClean="0"/>
              <a:t> et al., Phys. Rev. Lett. </a:t>
            </a:r>
            <a:r>
              <a:rPr lang="en-US" altLang="ja-JP" sz="1600" dirty="0"/>
              <a:t>107, 062502 (2011</a:t>
            </a:r>
            <a:r>
              <a:rPr lang="en-US" altLang="ja-JP" sz="1600" dirty="0" smtClean="0"/>
              <a:t>).</a:t>
            </a:r>
            <a:endParaRPr kumimoji="1" lang="ja-JP" altLang="en-US" sz="1600" dirty="0"/>
          </a:p>
        </p:txBody>
      </p:sp>
      <p:sp>
        <p:nvSpPr>
          <p:cNvPr id="7" name="正方形/長方形 6"/>
          <p:cNvSpPr/>
          <p:nvPr/>
        </p:nvSpPr>
        <p:spPr>
          <a:xfrm>
            <a:off x="4932040" y="4778217"/>
            <a:ext cx="3021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</a:rPr>
              <a:t>g</a:t>
            </a:r>
            <a:r>
              <a:rPr lang="en-US" altLang="ja-JP" sz="2400" dirty="0" smtClean="0">
                <a:solidFill>
                  <a:srgbClr val="0070C0"/>
                </a:solidFill>
              </a:rPr>
              <a:t>iant dipole </a:t>
            </a:r>
            <a:r>
              <a:rPr lang="en-US" altLang="ja-JP" sz="2400" dirty="0">
                <a:solidFill>
                  <a:srgbClr val="0070C0"/>
                </a:solidFill>
              </a:rPr>
              <a:t>resonance</a:t>
            </a:r>
            <a:endParaRPr lang="ja-JP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36712"/>
                <a:ext cx="8928992" cy="6021288"/>
              </a:xfrm>
            </p:spPr>
            <p:txBody>
              <a:bodyPr>
                <a:noAutofit/>
              </a:bodyPr>
              <a:lstStyle/>
              <a:p>
                <a:r>
                  <a:rPr lang="en-US" altLang="ja-JP" i="1" dirty="0" smtClean="0"/>
                  <a:t>E</a:t>
                </a:r>
                <a:r>
                  <a:rPr lang="en-US" altLang="ja-JP" dirty="0" smtClean="0"/>
                  <a:t>1 strength function and level density for </a:t>
                </a:r>
                <a:r>
                  <a:rPr lang="en-US" altLang="ja-JP" i="1" dirty="0" smtClean="0"/>
                  <a:t>pf</a:t>
                </a:r>
                <a:r>
                  <a:rPr lang="en-US" altLang="ja-JP" dirty="0" smtClean="0"/>
                  <a:t>-shell nuclei are investigated with shell-model calculations adopting the </a:t>
                </a:r>
                <a:r>
                  <a:rPr lang="en-US" altLang="ja-JP" i="1" dirty="0" err="1" smtClean="0"/>
                  <a:t>sd</a:t>
                </a:r>
                <a:r>
                  <a:rPr lang="en-US" altLang="ja-JP" i="1" dirty="0" smtClean="0"/>
                  <a:t>-pf-</a:t>
                </a:r>
                <a:r>
                  <a:rPr lang="en-US" altLang="ja-JP" i="1" dirty="0" err="1" smtClean="0"/>
                  <a:t>sdg</a:t>
                </a:r>
                <a:r>
                  <a:rPr lang="en-US" altLang="ja-JP" dirty="0" smtClean="0"/>
                  <a:t> valence shell.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kumimoji="1" lang="en-US" altLang="ja-JP" dirty="0" smtClean="0">
                    <a:solidFill>
                      <a:srgbClr val="0070C0"/>
                    </a:solidFill>
                  </a:rPr>
                  <a:t>Coupling to non-collective states such as compound states is automatically taken into account.</a:t>
                </a:r>
              </a:p>
              <a:p>
                <a:pPr lvl="2"/>
                <a:r>
                  <a:rPr lang="en-US" altLang="ja-JP" dirty="0" smtClean="0"/>
                  <a:t>Damping of GDR is well reproduced independently of the choice of </a:t>
                </a:r>
                <a:r>
                  <a:rPr lang="el-GR" altLang="ja-JP" dirty="0" smtClean="0"/>
                  <a:t>Γ</a:t>
                </a:r>
                <a:r>
                  <a:rPr lang="en-US" altLang="ja-JP" dirty="0" smtClean="0"/>
                  <a:t>.</a:t>
                </a:r>
                <a:endParaRPr lang="en-US" altLang="ja-JP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dirty="0" smtClean="0">
                    <a:solidFill>
                      <a:srgbClr val="0070C0"/>
                    </a:solidFill>
                  </a:rPr>
                  <a:t>Transitions between excited states can be calculated.</a:t>
                </a:r>
              </a:p>
              <a:p>
                <a:pPr lvl="2"/>
                <a:r>
                  <a:rPr lang="en-US" altLang="ja-JP" dirty="0" smtClean="0"/>
                  <a:t>Analysis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i="1">
                        <a:latin typeface="Cambria Math"/>
                        <a:ea typeface="Cambria Math"/>
                      </a:rPr>
                      <m:t>⊗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n-US" altLang="ja-JP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ja-JP" dirty="0" smtClean="0"/>
                  <a:t>two-phonon state in </a:t>
                </a:r>
                <a:r>
                  <a:rPr lang="en-US" altLang="ja-JP" baseline="30000" dirty="0" smtClean="0"/>
                  <a:t>48</a:t>
                </a:r>
                <a:r>
                  <a:rPr lang="en-US" altLang="ja-JP" dirty="0" smtClean="0"/>
                  <a:t>Ca</a:t>
                </a:r>
              </a:p>
              <a:p>
                <a:pPr lvl="2"/>
                <a:r>
                  <a:rPr lang="en-US" altLang="ja-JP" dirty="0" smtClean="0"/>
                  <a:t>Validating the Brink-Axel hypothesis</a:t>
                </a:r>
              </a:p>
              <a:p>
                <a:pPr lvl="3"/>
                <a:r>
                  <a:rPr lang="en-US" altLang="ja-JP" dirty="0" smtClean="0"/>
                  <a:t>Similar GDR shapes are obtained, but some difference in low-energy </a:t>
                </a:r>
                <a:r>
                  <a:rPr lang="en-US" altLang="ja-JP" i="1" dirty="0" smtClean="0"/>
                  <a:t>E</a:t>
                </a:r>
                <a:r>
                  <a:rPr lang="en-US" altLang="ja-JP" dirty="0" smtClean="0"/>
                  <a:t>1 strength can arise</a:t>
                </a:r>
                <a:r>
                  <a:rPr lang="en-US" altLang="ja-JP" dirty="0" smtClean="0"/>
                  <a:t> </a:t>
                </a:r>
                <a:r>
                  <a:rPr lang="en-US" altLang="ja-JP" dirty="0" smtClean="0"/>
                  <a:t>probably due to pygmy-favored configurations.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dirty="0" smtClean="0">
                    <a:solidFill>
                      <a:srgbClr val="0070C0"/>
                    </a:solidFill>
                  </a:rPr>
                  <a:t>A new method of calculating level density in the shell model is successfully applied to parity-dependent level densities in </a:t>
                </a:r>
                <a:r>
                  <a:rPr lang="en-US" altLang="ja-JP" baseline="30000" dirty="0" smtClean="0">
                    <a:solidFill>
                      <a:srgbClr val="0070C0"/>
                    </a:solidFill>
                  </a:rPr>
                  <a:t>58</a:t>
                </a:r>
                <a:r>
                  <a:rPr lang="en-US" altLang="ja-JP" dirty="0" smtClean="0">
                    <a:solidFill>
                      <a:srgbClr val="0070C0"/>
                    </a:solidFill>
                  </a:rPr>
                  <a:t>Ni.</a:t>
                </a:r>
              </a:p>
              <a:p>
                <a:pPr lvl="2"/>
                <a:r>
                  <a:rPr lang="en-US" altLang="ja-JP" dirty="0" smtClean="0"/>
                  <a:t>Consistent description </a:t>
                </a:r>
                <a:r>
                  <a:rPr lang="en-US" altLang="ja-JP" dirty="0"/>
                  <a:t>of 1</a:t>
                </a:r>
                <a:r>
                  <a:rPr lang="en-US" altLang="ja-JP" i="1" dirty="0"/>
                  <a:t>ħ</a:t>
                </a:r>
                <a:r>
                  <a:rPr lang="el-GR" altLang="ja-JP" i="1" dirty="0"/>
                  <a:t>ω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shell </a:t>
                </a:r>
                <a:r>
                  <a:rPr lang="en-US" altLang="ja-JP" dirty="0" smtClean="0"/>
                  <a:t>gaps and parity equilibration</a:t>
                </a:r>
                <a:endParaRPr lang="en-US" altLang="ja-JP" dirty="0" smtClean="0"/>
              </a:p>
              <a:p>
                <a:pPr lvl="1"/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36712"/>
                <a:ext cx="8928992" cy="6021288"/>
              </a:xfrm>
              <a:blipFill rotWithShape="1">
                <a:blip r:embed="rId2"/>
                <a:stretch>
                  <a:fillRect l="-956" t="-101" r="-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2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Formation of fine structure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5112568" cy="521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51520" y="6381328"/>
            <a:ext cx="3233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Taken from a </a:t>
            </a:r>
            <a:r>
              <a:rPr lang="en-US" altLang="ja-JP" dirty="0" smtClean="0"/>
              <a:t>figure </a:t>
            </a:r>
            <a:r>
              <a:rPr lang="en-US" altLang="ja-JP" dirty="0"/>
              <a:t>by </a:t>
            </a:r>
            <a:r>
              <a:rPr lang="en-US" altLang="ja-JP" dirty="0" smtClean="0"/>
              <a:t>A. Richter</a:t>
            </a:r>
            <a:endParaRPr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468254" y="1124744"/>
            <a:ext cx="3496234" cy="216024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dirty="0" smtClean="0"/>
              <a:t>Interplay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among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0070C0"/>
                </a:solidFill>
              </a:rPr>
              <a:t>Fine structure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0070C0"/>
                </a:solidFill>
              </a:rPr>
              <a:t>Damping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of GDR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0070C0"/>
                </a:solidFill>
              </a:rPr>
              <a:t>Level density</a:t>
            </a:r>
            <a:endParaRPr kumimoji="1" lang="en-US" altLang="ja-JP" sz="2400" dirty="0" smtClean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10" name="コンテンツ プレースホルダー 4"/>
          <p:cNvSpPr txBox="1">
            <a:spLocks/>
          </p:cNvSpPr>
          <p:nvPr/>
        </p:nvSpPr>
        <p:spPr>
          <a:xfrm>
            <a:off x="5459846" y="3802431"/>
            <a:ext cx="3496234" cy="25068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rgbClr val="FF0000"/>
                </a:solidFill>
              </a:rPr>
              <a:t>Shell </a:t>
            </a:r>
            <a:r>
              <a:rPr lang="en-US" altLang="ja-JP" dirty="0">
                <a:solidFill>
                  <a:srgbClr val="FF0000"/>
                </a:solidFill>
              </a:rPr>
              <a:t>m</a:t>
            </a:r>
            <a:r>
              <a:rPr lang="en-US" altLang="ja-JP" dirty="0" smtClean="0">
                <a:solidFill>
                  <a:srgbClr val="FF0000"/>
                </a:solidFill>
              </a:rPr>
              <a:t>odel (CI)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400" dirty="0"/>
              <a:t>A</a:t>
            </a:r>
            <a:r>
              <a:rPr lang="en-US" altLang="ja-JP" sz="2400" dirty="0" smtClean="0"/>
              <a:t>ll the levels in a given model space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Transitions between excited states</a:t>
            </a:r>
          </a:p>
        </p:txBody>
      </p:sp>
      <p:sp>
        <p:nvSpPr>
          <p:cNvPr id="9" name="上矢印 8"/>
          <p:cNvSpPr/>
          <p:nvPr/>
        </p:nvSpPr>
        <p:spPr>
          <a:xfrm>
            <a:off x="7020272" y="3284984"/>
            <a:ext cx="576064" cy="504056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4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Framework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36712"/>
                <a:ext cx="8928992" cy="5904656"/>
              </a:xfrm>
            </p:spPr>
            <p:txBody>
              <a:bodyPr>
                <a:noAutofit/>
              </a:bodyPr>
              <a:lstStyle/>
              <a:p>
                <a:r>
                  <a:rPr lang="en-US" altLang="ja-JP" dirty="0" smtClean="0"/>
                  <a:t>Objectives</a:t>
                </a:r>
              </a:p>
              <a:p>
                <a:pPr lvl="1"/>
                <a:r>
                  <a:rPr lang="en-US" altLang="ja-JP" i="1" dirty="0" smtClean="0"/>
                  <a:t>pf</a:t>
                </a:r>
                <a:r>
                  <a:rPr lang="en-US" altLang="ja-JP" dirty="0" smtClean="0"/>
                  <a:t>-shell nuclei (e.g. Ca isotopes)</a:t>
                </a:r>
              </a:p>
              <a:p>
                <a:r>
                  <a:rPr lang="en-US" altLang="ja-JP" dirty="0" smtClean="0"/>
                  <a:t>Valence shell</a:t>
                </a:r>
                <a:endParaRPr kumimoji="1" lang="en-US" altLang="ja-JP" dirty="0" smtClean="0"/>
              </a:p>
              <a:p>
                <a:pPr lvl="1"/>
                <a:r>
                  <a:rPr lang="en-US" altLang="ja-JP" dirty="0" smtClean="0"/>
                  <a:t>Full </a:t>
                </a:r>
                <a:r>
                  <a:rPr lang="en-US" altLang="ja-JP" i="1" dirty="0" err="1" smtClean="0"/>
                  <a:t>sd</a:t>
                </a:r>
                <a:r>
                  <a:rPr lang="en-US" altLang="ja-JP" i="1" dirty="0" smtClean="0"/>
                  <a:t>-pf-</a:t>
                </a:r>
                <a:r>
                  <a:rPr lang="en-US" altLang="ja-JP" i="1" dirty="0" err="1" smtClean="0"/>
                  <a:t>sdg</a:t>
                </a:r>
                <a:r>
                  <a:rPr lang="en-US" altLang="ja-JP" dirty="0" smtClean="0"/>
                  <a:t> shell</a:t>
                </a:r>
              </a:p>
              <a:p>
                <a:pPr lvl="1"/>
                <a:r>
                  <a:rPr lang="en-US" altLang="ja-JP" dirty="0" smtClean="0"/>
                  <a:t>0</a:t>
                </a:r>
                <a:r>
                  <a:rPr lang="en-US" altLang="ja-JP" i="1" dirty="0" smtClean="0"/>
                  <a:t>ħ</a:t>
                </a:r>
                <a:r>
                  <a:rPr lang="el-GR" altLang="ja-JP" i="1" dirty="0" smtClean="0"/>
                  <a:t>ω</a:t>
                </a:r>
                <a:r>
                  <a:rPr lang="ja-JP" altLang="en-US" dirty="0"/>
                  <a:t> </a:t>
                </a:r>
                <a:r>
                  <a:rPr lang="en-US" altLang="ja-JP" dirty="0" smtClean="0"/>
                  <a:t>and </a:t>
                </a:r>
                <a:r>
                  <a:rPr lang="en-US" altLang="ja-JP" dirty="0"/>
                  <a:t>1</a:t>
                </a:r>
                <a:r>
                  <a:rPr lang="en-US" altLang="ja-JP" i="1" dirty="0"/>
                  <a:t>ħ</a:t>
                </a:r>
                <a:r>
                  <a:rPr lang="el-GR" altLang="ja-JP" i="1" dirty="0" smtClean="0"/>
                  <a:t>ω</a:t>
                </a:r>
                <a:r>
                  <a:rPr lang="en-US" altLang="ja-JP" dirty="0" smtClean="0"/>
                  <a:t> states for the ground </a:t>
                </a:r>
                <a:br>
                  <a:rPr lang="en-US" altLang="ja-JP" dirty="0" smtClean="0"/>
                </a:br>
                <a:r>
                  <a:rPr lang="en-US" altLang="ja-JP" dirty="0" smtClean="0"/>
                  <a:t>and 1</a:t>
                </a:r>
                <a:r>
                  <a:rPr lang="en-US" altLang="ja-JP" baseline="30000" dirty="0" smtClean="0"/>
                  <a:t>-</a:t>
                </a:r>
                <a:r>
                  <a:rPr lang="en-US" altLang="ja-JP" dirty="0" smtClean="0"/>
                  <a:t> levels, respectively</a:t>
                </a:r>
              </a:p>
              <a:p>
                <a:r>
                  <a:rPr kumimoji="1" lang="en-US" altLang="ja-JP" dirty="0" smtClean="0"/>
                  <a:t>Effective interaction</a:t>
                </a:r>
              </a:p>
              <a:p>
                <a:pPr lvl="1"/>
                <a:r>
                  <a:rPr lang="en-US" altLang="ja-JP" dirty="0" smtClean="0"/>
                  <a:t>Same as the one </a:t>
                </a:r>
                <a:r>
                  <a:rPr lang="en-US" altLang="ja-JP" dirty="0"/>
                  <a:t>used for 3</a:t>
                </a:r>
                <a:r>
                  <a:rPr lang="en-US" altLang="ja-JP" baseline="30000" dirty="0"/>
                  <a:t>-</a:t>
                </a:r>
                <a:r>
                  <a:rPr lang="en-US" altLang="ja-JP" baseline="-25000" dirty="0"/>
                  <a:t>1</a:t>
                </a:r>
                <a:r>
                  <a:rPr lang="en-US" altLang="ja-JP" dirty="0"/>
                  <a:t> levels in Ca isotopes </a:t>
                </a:r>
                <a:r>
                  <a:rPr lang="en-US" altLang="ja-JP" sz="1600" dirty="0" smtClean="0"/>
                  <a:t>(Y. </a:t>
                </a:r>
                <a:r>
                  <a:rPr lang="en-US" altLang="ja-JP" sz="1600" dirty="0" err="1" smtClean="0"/>
                  <a:t>Utsuno</a:t>
                </a:r>
                <a:r>
                  <a:rPr lang="en-US" altLang="ja-JP" sz="1600" dirty="0" smtClean="0"/>
                  <a:t> et al., PTP Suppl., 2012)</a:t>
                </a:r>
                <a:endParaRPr lang="en-US" altLang="ja-JP" sz="1600" dirty="0"/>
              </a:p>
              <a:p>
                <a:pPr lvl="1"/>
                <a:r>
                  <a:rPr lang="en-US" altLang="ja-JP" dirty="0" smtClean="0"/>
                  <a:t>USD (</a:t>
                </a:r>
                <a:r>
                  <a:rPr lang="en-US" altLang="ja-JP" i="1" dirty="0" err="1" smtClean="0"/>
                  <a:t>sd</a:t>
                </a:r>
                <a:r>
                  <a:rPr lang="en-US" altLang="ja-JP" dirty="0" smtClean="0"/>
                  <a:t>) + GXPF1B (</a:t>
                </a:r>
                <a:r>
                  <a:rPr lang="en-US" altLang="ja-JP" i="1" dirty="0" smtClean="0"/>
                  <a:t>pf</a:t>
                </a:r>
                <a:r>
                  <a:rPr lang="en-US" altLang="ja-JP" dirty="0" smtClean="0"/>
                  <a:t>) + </a:t>
                </a:r>
                <a:r>
                  <a:rPr lang="en-US" altLang="ja-JP" i="1" dirty="0" smtClean="0"/>
                  <a:t>V</a:t>
                </a:r>
                <a:r>
                  <a:rPr lang="en-US" altLang="ja-JP" baseline="-25000" dirty="0" smtClean="0"/>
                  <a:t>MU</a:t>
                </a:r>
                <a:r>
                  <a:rPr lang="en-US" altLang="ja-JP" dirty="0" smtClean="0"/>
                  <a:t> (remaining)</a:t>
                </a:r>
              </a:p>
              <a:p>
                <a:pPr lvl="2"/>
                <a:r>
                  <a:rPr kumimoji="1" lang="en-US" altLang="ja-JP" dirty="0" smtClean="0"/>
                  <a:t>Successful in </a:t>
                </a:r>
                <a:r>
                  <a:rPr kumimoji="1" lang="en-US" altLang="ja-JP" i="1" dirty="0" err="1" smtClean="0"/>
                  <a:t>sd</a:t>
                </a:r>
                <a:r>
                  <a:rPr kumimoji="1" lang="en-US" altLang="ja-JP" i="1" dirty="0" smtClean="0"/>
                  <a:t>-pf</a:t>
                </a:r>
                <a:r>
                  <a:rPr kumimoji="1" lang="en-US" altLang="ja-JP" dirty="0" smtClean="0"/>
                  <a:t> shell calculations including exotic nuclei (e.g. </a:t>
                </a:r>
                <a:r>
                  <a:rPr kumimoji="1" lang="en-US" altLang="ja-JP" baseline="30000" dirty="0" smtClean="0"/>
                  <a:t>42</a:t>
                </a:r>
                <a:r>
                  <a:rPr kumimoji="1" lang="en-US" altLang="ja-JP" dirty="0" smtClean="0"/>
                  <a:t>Si, </a:t>
                </a:r>
                <a:r>
                  <a:rPr kumimoji="1" lang="en-US" altLang="ja-JP" baseline="30000" dirty="0" smtClean="0"/>
                  <a:t>44</a:t>
                </a:r>
                <a:r>
                  <a:rPr kumimoji="1" lang="en-US" altLang="ja-JP" dirty="0" smtClean="0"/>
                  <a:t>S)</a:t>
                </a:r>
              </a:p>
              <a:p>
                <a:pPr lvl="1"/>
                <a:r>
                  <a:rPr lang="en-US" altLang="ja-JP" i="1" dirty="0" smtClean="0"/>
                  <a:t>g</a:t>
                </a:r>
                <a:r>
                  <a:rPr lang="en-US" altLang="ja-JP" baseline="-25000" dirty="0" smtClean="0"/>
                  <a:t>9/2</a:t>
                </a:r>
                <a:r>
                  <a:rPr lang="en-US" altLang="ja-JP" dirty="0" smtClean="0"/>
                  <a:t> SPE: fitted to 9/2</a:t>
                </a:r>
                <a:r>
                  <a:rPr lang="en-US" altLang="ja-JP" baseline="30000" dirty="0" smtClean="0"/>
                  <a:t>+</a:t>
                </a:r>
                <a:r>
                  <a:rPr lang="en-US" altLang="ja-JP" baseline="-25000" dirty="0" smtClean="0"/>
                  <a:t>1</a:t>
                </a:r>
                <a:r>
                  <a:rPr lang="en-US" altLang="ja-JP" dirty="0" smtClean="0"/>
                  <a:t> in </a:t>
                </a:r>
                <a:r>
                  <a:rPr lang="en-US" altLang="ja-JP" baseline="30000" dirty="0" smtClean="0"/>
                  <a:t>51</a:t>
                </a:r>
                <a:r>
                  <a:rPr lang="en-US" altLang="ja-JP" dirty="0" smtClean="0"/>
                  <a:t>Ti</a:t>
                </a:r>
              </a:p>
              <a:p>
                <a:r>
                  <a:rPr kumimoji="1" lang="en-US" altLang="ja-JP" dirty="0" smtClean="0"/>
                  <a:t>Removal of spurious center-of-mass motion</a:t>
                </a:r>
              </a:p>
              <a:p>
                <a:pPr lvl="1"/>
                <a:r>
                  <a:rPr lang="en-US" altLang="ja-JP" dirty="0" smtClean="0"/>
                  <a:t>Lawson method: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𝐻</m:t>
                    </m:r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𝑆𝑀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𝐶𝑀</m:t>
                        </m:r>
                      </m:sub>
                    </m:sSub>
                  </m:oMath>
                </a14:m>
                <a:r>
                  <a:rPr lang="en-US" altLang="ja-JP" dirty="0" smtClean="0"/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36712"/>
                <a:ext cx="8928992" cy="5904656"/>
              </a:xfrm>
              <a:blipFill rotWithShape="1">
                <a:blip r:embed="rId2"/>
                <a:stretch>
                  <a:fillRect l="-956" t="-103" b="-4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グループ化 68"/>
          <p:cNvGrpSpPr/>
          <p:nvPr/>
        </p:nvGrpSpPr>
        <p:grpSpPr>
          <a:xfrm>
            <a:off x="4572000" y="1052736"/>
            <a:ext cx="4243091" cy="2520280"/>
            <a:chOff x="3851920" y="758280"/>
            <a:chExt cx="5048944" cy="2952778"/>
          </a:xfrm>
        </p:grpSpPr>
        <p:cxnSp>
          <p:nvCxnSpPr>
            <p:cNvPr id="70" name="直線コネクタ 69"/>
            <p:cNvCxnSpPr/>
            <p:nvPr/>
          </p:nvCxnSpPr>
          <p:spPr>
            <a:xfrm>
              <a:off x="5004048" y="758280"/>
              <a:ext cx="136815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5004048" y="910680"/>
              <a:ext cx="136815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5004048" y="1109936"/>
              <a:ext cx="136815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5004048" y="1262336"/>
              <a:ext cx="136815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5004048" y="1414736"/>
              <a:ext cx="136815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5004048" y="1910408"/>
              <a:ext cx="136815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>
              <a:off x="5004048" y="2078058"/>
              <a:ext cx="136815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>
              <a:off x="5004048" y="2318822"/>
              <a:ext cx="136815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5004048" y="2486472"/>
              <a:ext cx="136815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>
              <a:off x="5004048" y="3045768"/>
              <a:ext cx="136815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>
              <a:off x="5004048" y="3198168"/>
              <a:ext cx="136815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5004048" y="3350568"/>
              <a:ext cx="136815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テキスト ボックス 81"/>
            <p:cNvSpPr txBox="1"/>
            <p:nvPr/>
          </p:nvSpPr>
          <p:spPr>
            <a:xfrm>
              <a:off x="3995936" y="2967335"/>
              <a:ext cx="977318" cy="74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B050"/>
                  </a:solidFill>
                </a:rPr>
                <a:t>0d1s</a:t>
              </a:r>
              <a:endParaRPr lang="ja-JP" altLang="en-US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3995936" y="1982416"/>
              <a:ext cx="950557" cy="74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70C0"/>
                  </a:solidFill>
                </a:rPr>
                <a:t>0f1p</a:t>
              </a:r>
              <a:endParaRPr lang="ja-JP" alt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3851920" y="879102"/>
              <a:ext cx="1314508" cy="74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B050"/>
                  </a:solidFill>
                </a:rPr>
                <a:t>0g1d2s</a:t>
              </a:r>
              <a:endParaRPr lang="ja-JP" altLang="en-US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5197212" y="29787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86" name="円/楕円 85"/>
            <p:cNvSpPr/>
            <p:nvPr/>
          </p:nvSpPr>
          <p:spPr>
            <a:xfrm>
              <a:off x="5400104" y="299052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5701268" y="299052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5940152" y="2983287"/>
              <a:ext cx="108000" cy="981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5508104" y="3134544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5710996" y="3146307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5076056" y="3291050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5278948" y="3302813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5508104" y="3302813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5710996" y="331457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5940152" y="3301420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6143044" y="3313183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grpSp>
          <p:nvGrpSpPr>
            <p:cNvPr id="97" name="グループ化 96"/>
            <p:cNvGrpSpPr/>
            <p:nvPr/>
          </p:nvGrpSpPr>
          <p:grpSpPr>
            <a:xfrm>
              <a:off x="7524328" y="758280"/>
              <a:ext cx="1376536" cy="2651806"/>
              <a:chOff x="7524328" y="1334344"/>
              <a:chExt cx="1376536" cy="2651806"/>
            </a:xfrm>
          </p:grpSpPr>
          <p:cxnSp>
            <p:nvCxnSpPr>
              <p:cNvPr id="101" name="直線コネクタ 100"/>
              <p:cNvCxnSpPr/>
              <p:nvPr/>
            </p:nvCxnSpPr>
            <p:spPr>
              <a:xfrm>
                <a:off x="7524328" y="1334344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/>
              <p:cNvCxnSpPr/>
              <p:nvPr/>
            </p:nvCxnSpPr>
            <p:spPr>
              <a:xfrm>
                <a:off x="7524328" y="1486744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>
              <a:xfrm>
                <a:off x="7524328" y="1686000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/>
              <p:cNvCxnSpPr/>
              <p:nvPr/>
            </p:nvCxnSpPr>
            <p:spPr>
              <a:xfrm>
                <a:off x="7524328" y="1838400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コネクタ 104"/>
              <p:cNvCxnSpPr/>
              <p:nvPr/>
            </p:nvCxnSpPr>
            <p:spPr>
              <a:xfrm>
                <a:off x="7524328" y="1990800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コネクタ 105"/>
              <p:cNvCxnSpPr/>
              <p:nvPr/>
            </p:nvCxnSpPr>
            <p:spPr>
              <a:xfrm>
                <a:off x="7524328" y="2486472"/>
                <a:ext cx="1368152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コネクタ 106"/>
              <p:cNvCxnSpPr/>
              <p:nvPr/>
            </p:nvCxnSpPr>
            <p:spPr>
              <a:xfrm>
                <a:off x="7524328" y="2654122"/>
                <a:ext cx="1368152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/>
              <p:cNvCxnSpPr/>
              <p:nvPr/>
            </p:nvCxnSpPr>
            <p:spPr>
              <a:xfrm>
                <a:off x="7524328" y="2894886"/>
                <a:ext cx="1368152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/>
              <p:cNvCxnSpPr/>
              <p:nvPr/>
            </p:nvCxnSpPr>
            <p:spPr>
              <a:xfrm>
                <a:off x="7524328" y="3062536"/>
                <a:ext cx="1368152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/>
              <p:cNvCxnSpPr/>
              <p:nvPr/>
            </p:nvCxnSpPr>
            <p:spPr>
              <a:xfrm>
                <a:off x="7524328" y="3621832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/>
              <p:cNvCxnSpPr/>
              <p:nvPr/>
            </p:nvCxnSpPr>
            <p:spPr>
              <a:xfrm>
                <a:off x="7524328" y="3774232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/>
              <p:cNvCxnSpPr/>
              <p:nvPr/>
            </p:nvCxnSpPr>
            <p:spPr>
              <a:xfrm>
                <a:off x="7524328" y="3926632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円/楕円 112"/>
              <p:cNvSpPr/>
              <p:nvPr/>
            </p:nvSpPr>
            <p:spPr>
              <a:xfrm>
                <a:off x="7717492" y="3566592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円/楕円 113"/>
              <p:cNvSpPr/>
              <p:nvPr/>
            </p:nvSpPr>
            <p:spPr>
              <a:xfrm>
                <a:off x="7937802" y="356964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円/楕円 114"/>
              <p:cNvSpPr/>
              <p:nvPr/>
            </p:nvSpPr>
            <p:spPr>
              <a:xfrm>
                <a:off x="8221548" y="357835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円/楕円 115"/>
              <p:cNvSpPr/>
              <p:nvPr/>
            </p:nvSpPr>
            <p:spPr>
              <a:xfrm>
                <a:off x="8433149" y="3581409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円/楕円 116"/>
              <p:cNvSpPr/>
              <p:nvPr/>
            </p:nvSpPr>
            <p:spPr>
              <a:xfrm>
                <a:off x="8028384" y="3718992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円/楕円 117"/>
              <p:cNvSpPr/>
              <p:nvPr/>
            </p:nvSpPr>
            <p:spPr>
              <a:xfrm>
                <a:off x="8231276" y="373075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円/楕円 118"/>
              <p:cNvSpPr/>
              <p:nvPr/>
            </p:nvSpPr>
            <p:spPr>
              <a:xfrm>
                <a:off x="7596336" y="385462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円/楕円 119"/>
              <p:cNvSpPr/>
              <p:nvPr/>
            </p:nvSpPr>
            <p:spPr>
              <a:xfrm>
                <a:off x="7799228" y="3866387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円/楕円 120"/>
              <p:cNvSpPr/>
              <p:nvPr/>
            </p:nvSpPr>
            <p:spPr>
              <a:xfrm>
                <a:off x="8028384" y="3866387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円/楕円 121"/>
              <p:cNvSpPr/>
              <p:nvPr/>
            </p:nvSpPr>
            <p:spPr>
              <a:xfrm>
                <a:off x="8231276" y="387815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円/楕円 122"/>
              <p:cNvSpPr/>
              <p:nvPr/>
            </p:nvSpPr>
            <p:spPr>
              <a:xfrm>
                <a:off x="8460432" y="386499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円/楕円 123"/>
              <p:cNvSpPr/>
              <p:nvPr/>
            </p:nvSpPr>
            <p:spPr>
              <a:xfrm>
                <a:off x="8663324" y="3876757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円/楕円 124"/>
              <p:cNvSpPr/>
              <p:nvPr/>
            </p:nvSpPr>
            <p:spPr>
              <a:xfrm>
                <a:off x="7573476" y="299052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円/楕円 125"/>
              <p:cNvSpPr/>
              <p:nvPr/>
            </p:nvSpPr>
            <p:spPr>
              <a:xfrm>
                <a:off x="7740352" y="3002291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円/楕円 126"/>
              <p:cNvSpPr/>
              <p:nvPr/>
            </p:nvSpPr>
            <p:spPr>
              <a:xfrm>
                <a:off x="7920384" y="3002291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円/楕円 127"/>
              <p:cNvSpPr/>
              <p:nvPr/>
            </p:nvSpPr>
            <p:spPr>
              <a:xfrm>
                <a:off x="8100392" y="301405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円/楕円 128"/>
              <p:cNvSpPr/>
              <p:nvPr/>
            </p:nvSpPr>
            <p:spPr>
              <a:xfrm>
                <a:off x="8267268" y="30008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円/楕円 129"/>
              <p:cNvSpPr/>
              <p:nvPr/>
            </p:nvSpPr>
            <p:spPr>
              <a:xfrm>
                <a:off x="8460432" y="3012661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円/楕円 130"/>
              <p:cNvSpPr/>
              <p:nvPr/>
            </p:nvSpPr>
            <p:spPr>
              <a:xfrm>
                <a:off x="8612832" y="301681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円/楕円 131"/>
              <p:cNvSpPr/>
              <p:nvPr/>
            </p:nvSpPr>
            <p:spPr>
              <a:xfrm>
                <a:off x="8792864" y="3028579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円/楕円 132"/>
              <p:cNvSpPr/>
              <p:nvPr/>
            </p:nvSpPr>
            <p:spPr>
              <a:xfrm>
                <a:off x="8138110" y="2823652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円/楕円 133"/>
              <p:cNvSpPr/>
              <p:nvPr/>
            </p:nvSpPr>
            <p:spPr>
              <a:xfrm>
                <a:off x="8341002" y="282670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8" name="下カーブ矢印 97"/>
            <p:cNvSpPr/>
            <p:nvPr/>
          </p:nvSpPr>
          <p:spPr>
            <a:xfrm rot="16200000" flipV="1">
              <a:off x="6133194" y="2467397"/>
              <a:ext cx="996954" cy="374926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99" name="下カーブ矢印 98"/>
            <p:cNvSpPr/>
            <p:nvPr/>
          </p:nvSpPr>
          <p:spPr>
            <a:xfrm rot="16200000">
              <a:off x="6756143" y="1634746"/>
              <a:ext cx="1008112" cy="36004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6814520" y="2101533"/>
              <a:ext cx="645479" cy="811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70C0"/>
                  </a:solidFill>
                </a:rPr>
                <a:t>or</a:t>
              </a:r>
              <a:endParaRPr lang="ja-JP" alt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9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Lanczos</a:t>
            </a:r>
            <a:r>
              <a:rPr kumimoji="1" lang="en-US" altLang="ja-JP" dirty="0" smtClean="0"/>
              <a:t> strength function method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t="7846" r="8363"/>
          <a:stretch/>
        </p:blipFill>
        <p:spPr bwMode="auto">
          <a:xfrm>
            <a:off x="89933" y="4797152"/>
            <a:ext cx="2177811" cy="168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 t="8218" r="8363" b="1348"/>
          <a:stretch/>
        </p:blipFill>
        <p:spPr bwMode="auto">
          <a:xfrm>
            <a:off x="2267744" y="4797152"/>
            <a:ext cx="2199733" cy="168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8218" r="8481"/>
          <a:stretch/>
        </p:blipFill>
        <p:spPr bwMode="auto">
          <a:xfrm>
            <a:off x="4499213" y="4797152"/>
            <a:ext cx="2233027" cy="173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t="8453" r="8481"/>
          <a:stretch/>
        </p:blipFill>
        <p:spPr bwMode="auto">
          <a:xfrm>
            <a:off x="6773566" y="4797152"/>
            <a:ext cx="2262930" cy="175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7702628" y="4901098"/>
            <a:ext cx="1242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B050"/>
                </a:solidFill>
              </a:rPr>
              <a:t>1,0</a:t>
            </a:r>
            <a:r>
              <a:rPr kumimoji="1" lang="en-US" altLang="ja-JP" sz="2000" b="1" dirty="0" smtClean="0">
                <a:solidFill>
                  <a:srgbClr val="00B050"/>
                </a:solidFill>
              </a:rPr>
              <a:t>00 </a:t>
            </a:r>
            <a:r>
              <a:rPr kumimoji="1" lang="en-US" altLang="ja-JP" sz="2000" b="1" dirty="0" err="1" smtClean="0">
                <a:solidFill>
                  <a:srgbClr val="00B050"/>
                </a:solidFill>
              </a:rPr>
              <a:t>iter</a:t>
            </a:r>
            <a:r>
              <a:rPr kumimoji="1" lang="en-US" altLang="ja-JP" sz="2000" b="1" dirty="0" smtClean="0">
                <a:solidFill>
                  <a:srgbClr val="00B050"/>
                </a:solidFill>
              </a:rPr>
              <a:t>.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11021" y="908720"/>
                <a:ext cx="8734191" cy="3888432"/>
              </a:xfrm>
            </p:spPr>
            <p:txBody>
              <a:bodyPr>
                <a:noAutofit/>
              </a:bodyPr>
              <a:lstStyle/>
              <a:p>
                <a:pPr marL="114300" indent="0">
                  <a:buNone/>
                </a:pPr>
                <a:r>
                  <a:rPr lang="en-US" altLang="ja-JP" dirty="0" smtClean="0">
                    <a:solidFill>
                      <a:srgbClr val="0070C0"/>
                    </a:solidFill>
                  </a:rPr>
                  <a:t>Efficient way to avoid calculating all the eigenstates</a:t>
                </a:r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US" altLang="ja-JP" sz="2000" dirty="0" smtClean="0"/>
                  <a:t>Take </a:t>
                </a:r>
                <a:r>
                  <a:rPr lang="en-US" altLang="ja-JP" sz="2000" dirty="0"/>
                  <a:t>an initial vector: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ja-JP" sz="2000" i="1">
                        <a:latin typeface="Cambria Math"/>
                      </a:rPr>
                      <m:t>=</m:t>
                    </m:r>
                    <m:r>
                      <a:rPr lang="en-US" altLang="ja-JP" sz="20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/>
                          </a:rPr>
                          <m:t>𝐸</m:t>
                        </m:r>
                        <m:r>
                          <a:rPr lang="en-US" altLang="ja-JP" sz="20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ja-JP" sz="2000" i="1">
                        <a:latin typeface="Cambria Math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g</m:t>
                        </m:r>
                        <m:r>
                          <a:rPr lang="en-US" altLang="ja-JP" sz="2000"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s</m:t>
                        </m:r>
                        <m:r>
                          <a:rPr lang="en-US" altLang="ja-JP" sz="2000" i="1">
                            <a:latin typeface="Cambria Math"/>
                          </a:rPr>
                          <m:t>.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endParaRPr lang="en-US" altLang="ja-JP" sz="2000" dirty="0" smtClean="0"/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US" altLang="ja-JP" sz="2000" dirty="0" smtClean="0"/>
                  <a:t>Follow </a:t>
                </a:r>
                <a:r>
                  <a:rPr lang="en-US" altLang="ja-JP" sz="2000" dirty="0"/>
                  <a:t>the usual </a:t>
                </a:r>
                <a:r>
                  <a:rPr lang="en-US" altLang="ja-JP" sz="2000" dirty="0" err="1"/>
                  <a:t>Lanczos</a:t>
                </a:r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iterations</a:t>
                </a:r>
              </a:p>
              <a:p>
                <a:pPr marL="971550" lvl="1" indent="-457200"/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/>
                      </a:rPr>
                      <m:t>𝐻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  <m:r>
                      <a:rPr lang="en-US" altLang="ja-JP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  <m:r>
                          <a:rPr lang="en-US" altLang="ja-JP" i="1">
                            <a:latin typeface="Cambria Math"/>
                          </a:rPr>
                          <m:t>−1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altLang="ja-JP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acc>
                    <m:r>
                      <a:rPr lang="en-US" altLang="ja-JP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altLang="ja-JP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  <m:r>
                      <a:rPr lang="en-US" altLang="ja-JP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dirty="0"/>
                  <a:t> : defining a normalized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acc>
                  </m:oMath>
                </a14:m>
                <a:endParaRPr lang="en-US" altLang="ja-JP" dirty="0" smtClean="0"/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US" altLang="ja-JP" sz="2000" dirty="0" smtClean="0"/>
                  <a:t>Calculate </a:t>
                </a:r>
                <a:r>
                  <a:rPr lang="en-US" altLang="ja-JP" sz="2000" dirty="0"/>
                  <a:t>the strength function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ja-JP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ja-JP" sz="2000" i="1">
                            <a:latin typeface="Cambria Math"/>
                          </a:rPr>
                          <m:t>𝜈</m:t>
                        </m:r>
                      </m:sub>
                      <m:sup/>
                      <m:e>
                        <m:r>
                          <a:rPr lang="en-US" altLang="ja-JP" sz="2000" i="1">
                            <a:latin typeface="Cambria Math"/>
                          </a:rPr>
                          <m:t>𝐵</m:t>
                        </m:r>
                        <m:r>
                          <a:rPr lang="en-US" altLang="ja-JP" sz="2000" i="1">
                            <a:latin typeface="Cambria Math"/>
                          </a:rPr>
                          <m:t>(</m:t>
                        </m:r>
                        <m:r>
                          <a:rPr lang="en-US" altLang="ja-JP" sz="2000" i="1">
                            <a:latin typeface="Cambria Math"/>
                          </a:rPr>
                          <m:t>𝐸</m:t>
                        </m:r>
                        <m:r>
                          <a:rPr lang="en-US" altLang="ja-JP" sz="2000" i="1">
                            <a:latin typeface="Cambria Math"/>
                          </a:rPr>
                          <m:t>1;</m:t>
                        </m:r>
                        <m:r>
                          <a:rPr lang="en-US" altLang="ja-JP" sz="2000" i="1">
                            <a:latin typeface="Cambria Math"/>
                          </a:rPr>
                          <m:t>𝑔</m:t>
                        </m:r>
                        <m:r>
                          <a:rPr lang="en-US" altLang="ja-JP" sz="2000" i="1">
                            <a:latin typeface="Cambria Math"/>
                          </a:rPr>
                          <m:t>.</m:t>
                        </m:r>
                        <m:r>
                          <a:rPr lang="en-US" altLang="ja-JP" sz="2000" i="1">
                            <a:latin typeface="Cambria Math"/>
                          </a:rPr>
                          <m:t>𝑠</m:t>
                        </m:r>
                        <m:r>
                          <a:rPr lang="en-US" altLang="ja-JP" sz="2000" i="1">
                            <a:latin typeface="Cambria Math"/>
                          </a:rPr>
                          <m:t>.→</m:t>
                        </m:r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)</m:t>
                        </m:r>
                        <m:f>
                          <m:fPr>
                            <m:ctrlP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den>
                        </m:f>
                        <m:f>
                          <m:fPr>
                            <m:ctrlP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ja-JP" sz="2000">
                                <a:latin typeface="Cambria Math"/>
                                <a:ea typeface="Cambria Math"/>
                              </a:rPr>
                              <m:t>Γ</m:t>
                            </m:r>
                            <m: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  <m:t>/2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000" i="1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  <m:r>
                                      <a:rPr lang="en-US" altLang="ja-JP" sz="2000" i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ja-JP" sz="20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i="1">
                                            <a:latin typeface="Cambria Math"/>
                                            <a:ea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ja-JP" sz="2000" i="1">
                                            <a:latin typeface="Cambria Math"/>
                                            <a:ea typeface="Cambria Math"/>
                                          </a:rPr>
                                          <m:t>𝜈</m:t>
                                        </m:r>
                                      </m:sub>
                                    </m:sSub>
                                    <m:r>
                                      <a:rPr lang="en-US" altLang="ja-JP" sz="2000" i="1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ja-JP" sz="20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i="1">
                                            <a:latin typeface="Cambria Math"/>
                                            <a:ea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ja-JP" sz="2000" i="1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2000">
                                        <a:latin typeface="Cambria Math"/>
                                        <a:ea typeface="Cambria Math"/>
                                      </a:rPr>
                                      <m:t>Γ</m:t>
                                    </m:r>
                                    <m:r>
                                      <a:rPr lang="en-US" altLang="ja-JP" sz="2000" i="1">
                                        <a:latin typeface="Cambria Math"/>
                                        <a:ea typeface="Cambria Math"/>
                                      </a:rPr>
                                      <m:t>/2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ja-JP" altLang="en-US" sz="2000" dirty="0"/>
                  <a:t> </a:t>
                </a:r>
                <a:r>
                  <a:rPr lang="en-US" altLang="ja-JP" sz="2000" dirty="0"/>
                  <a:t>by summing up all the eigenstates ν in the </a:t>
                </a:r>
                <a:r>
                  <a:rPr lang="en-US" altLang="ja-JP" sz="2000" dirty="0" err="1"/>
                  <a:t>Krylov</a:t>
                </a:r>
                <a:r>
                  <a:rPr lang="en-US" altLang="ja-JP" sz="2000" dirty="0"/>
                  <a:t> subspace with an appropriate smoothing factor </a:t>
                </a:r>
                <a:r>
                  <a:rPr lang="el-GR" altLang="ja-JP" sz="2000" dirty="0"/>
                  <a:t>Γ</a:t>
                </a:r>
                <a:r>
                  <a:rPr lang="en-US" altLang="ja-JP" sz="2000" dirty="0"/>
                  <a:t> until good convergence is achieved.</a:t>
                </a:r>
              </a:p>
              <a:p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12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021" y="908720"/>
                <a:ext cx="8734191" cy="3888432"/>
              </a:xfrm>
              <a:blipFill rotWithShape="1">
                <a:blip r:embed="rId6"/>
                <a:stretch>
                  <a:fillRect t="-1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5613214" y="4903084"/>
            <a:ext cx="1047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B050"/>
                </a:solidFill>
              </a:rPr>
              <a:t>300</a:t>
            </a:r>
            <a:r>
              <a:rPr kumimoji="1" lang="en-US" altLang="ja-JP" sz="2000" b="1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2000" b="1" dirty="0" err="1" smtClean="0">
                <a:solidFill>
                  <a:srgbClr val="00B050"/>
                </a:solidFill>
              </a:rPr>
              <a:t>iter</a:t>
            </a:r>
            <a:r>
              <a:rPr kumimoji="1" lang="en-US" altLang="ja-JP" sz="2000" b="1" dirty="0" smtClean="0">
                <a:solidFill>
                  <a:srgbClr val="00B050"/>
                </a:solidFill>
              </a:rPr>
              <a:t>.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67610" y="4903084"/>
            <a:ext cx="1047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00B050"/>
                </a:solidFill>
              </a:rPr>
              <a:t>1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00</a:t>
            </a:r>
            <a:r>
              <a:rPr kumimoji="1" lang="en-US" altLang="ja-JP" sz="2000" b="1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2000" b="1" dirty="0" err="1" smtClean="0">
                <a:solidFill>
                  <a:srgbClr val="00B050"/>
                </a:solidFill>
              </a:rPr>
              <a:t>iter</a:t>
            </a:r>
            <a:r>
              <a:rPr kumimoji="1" lang="en-US" altLang="ja-JP" sz="2000" b="1" dirty="0" smtClean="0">
                <a:solidFill>
                  <a:srgbClr val="00B050"/>
                </a:solidFill>
              </a:rPr>
              <a:t>.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15854" y="4903084"/>
            <a:ext cx="787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B050"/>
                </a:solidFill>
              </a:rPr>
              <a:t>1</a:t>
            </a:r>
            <a:r>
              <a:rPr kumimoji="1" lang="en-US" altLang="ja-JP" sz="2000" b="1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2000" b="1" dirty="0" err="1" smtClean="0">
                <a:solidFill>
                  <a:srgbClr val="00B050"/>
                </a:solidFill>
              </a:rPr>
              <a:t>iter</a:t>
            </a:r>
            <a:r>
              <a:rPr kumimoji="1" lang="en-US" altLang="ja-JP" sz="2000" b="1" dirty="0" smtClean="0">
                <a:solidFill>
                  <a:srgbClr val="00B050"/>
                </a:solidFill>
              </a:rPr>
              <a:t>.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79712" y="4293096"/>
            <a:ext cx="5145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Example of convergence with </a:t>
            </a:r>
            <a:r>
              <a:rPr lang="el-GR" altLang="ja-JP" sz="2400" dirty="0" smtClean="0"/>
              <a:t>Γ</a:t>
            </a:r>
            <a:r>
              <a:rPr lang="en-US" altLang="ja-JP" sz="2400" dirty="0" smtClean="0"/>
              <a:t> = 1 MeV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187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Photo-absorption cross sections for </a:t>
            </a:r>
            <a:r>
              <a:rPr kumimoji="1" lang="en-US" altLang="ja-JP" baseline="30000" dirty="0" smtClean="0"/>
              <a:t>48</a:t>
            </a:r>
            <a:r>
              <a:rPr kumimoji="1" lang="en-US" altLang="ja-JP" dirty="0" smtClean="0"/>
              <a:t>Ca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021" y="5157192"/>
            <a:ext cx="8825475" cy="1584176"/>
          </a:xfrm>
        </p:spPr>
        <p:txBody>
          <a:bodyPr>
            <a:noAutofit/>
          </a:bodyPr>
          <a:lstStyle/>
          <a:p>
            <a:r>
              <a:rPr lang="en-US" altLang="ja-JP" dirty="0"/>
              <a:t>GDR </a:t>
            </a:r>
            <a:r>
              <a:rPr lang="en-US" altLang="ja-JP" dirty="0" smtClean="0"/>
              <a:t>peak position: good</a:t>
            </a:r>
            <a:endParaRPr kumimoji="1" lang="en-US" altLang="ja-JP" dirty="0" smtClean="0"/>
          </a:p>
          <a:p>
            <a:r>
              <a:rPr kumimoji="1" lang="en-US" altLang="ja-JP" dirty="0" smtClean="0"/>
              <a:t>GDR peak height: overestimated</a:t>
            </a:r>
          </a:p>
          <a:p>
            <a:r>
              <a:rPr kumimoji="1" lang="en-US" altLang="ja-JP" dirty="0" smtClean="0"/>
              <a:t>GDR tail: </a:t>
            </a:r>
            <a:r>
              <a:rPr lang="en-US" altLang="ja-JP" dirty="0" smtClean="0">
                <a:solidFill>
                  <a:srgbClr val="FF0000"/>
                </a:solidFill>
              </a:rPr>
              <a:t>weak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dependence on the choice of </a:t>
            </a:r>
            <a:r>
              <a:rPr kumimoji="1" lang="el-GR" altLang="ja-JP" dirty="0" smtClean="0">
                <a:solidFill>
                  <a:srgbClr val="FF0000"/>
                </a:solidFill>
              </a:rPr>
              <a:t>Γ</a:t>
            </a:r>
            <a:r>
              <a:rPr kumimoji="1" lang="en-US" altLang="ja-JP" dirty="0" smtClean="0">
                <a:solidFill>
                  <a:srgbClr val="FF0000"/>
                </a:solidFill>
              </a:rPr>
              <a:t>            </a:t>
            </a:r>
            <a:r>
              <a:rPr kumimoji="1" lang="en-US" altLang="ja-JP" dirty="0" smtClean="0"/>
              <a:t>fine structure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5" y="980728"/>
            <a:ext cx="5930155" cy="430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右矢印 8"/>
          <p:cNvSpPr/>
          <p:nvPr/>
        </p:nvSpPr>
        <p:spPr>
          <a:xfrm>
            <a:off x="6516216" y="6343824"/>
            <a:ext cx="42432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" t="8616" r="8298"/>
          <a:stretch/>
        </p:blipFill>
        <p:spPr bwMode="auto">
          <a:xfrm>
            <a:off x="6012160" y="3727697"/>
            <a:ext cx="3096344" cy="243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287130" y="4077072"/>
            <a:ext cx="1237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3,000 </a:t>
            </a:r>
          </a:p>
          <a:p>
            <a:r>
              <a:rPr kumimoji="1" lang="en-US" altLang="ja-JP" sz="2400" dirty="0" smtClean="0"/>
              <a:t>1</a:t>
            </a:r>
            <a:r>
              <a:rPr kumimoji="1" lang="en-US" altLang="ja-JP" sz="2400" baseline="30000" dirty="0" smtClean="0"/>
              <a:t>-</a:t>
            </a:r>
            <a:r>
              <a:rPr kumimoji="1" lang="en-US" altLang="ja-JP" sz="2400" dirty="0" smtClean="0"/>
              <a:t> states</a:t>
            </a:r>
            <a:endParaRPr kumimoji="1" lang="ja-JP" altLang="en-US" sz="2400" dirty="0"/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7524277" y="3820964"/>
            <a:ext cx="0" cy="205630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左矢印 9"/>
          <p:cNvSpPr/>
          <p:nvPr/>
        </p:nvSpPr>
        <p:spPr>
          <a:xfrm>
            <a:off x="6924078" y="3928410"/>
            <a:ext cx="57606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24328" y="3851756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23.4 MeV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67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Beyond </a:t>
            </a:r>
            <a:r>
              <a:rPr lang="en-US" altLang="ja-JP" dirty="0"/>
              <a:t>1</a:t>
            </a:r>
            <a:r>
              <a:rPr lang="en-US" altLang="ja-JP" i="1" dirty="0"/>
              <a:t>ħ</a:t>
            </a:r>
            <a:r>
              <a:rPr lang="el-GR" altLang="ja-JP" i="1" dirty="0" smtClean="0"/>
              <a:t>ω</a:t>
            </a:r>
            <a:r>
              <a:rPr lang="ja-JP" altLang="en-US" dirty="0" smtClean="0"/>
              <a:t> </a:t>
            </a:r>
            <a:r>
              <a:rPr lang="en-US" altLang="ja-JP" dirty="0" smtClean="0"/>
              <a:t>calculation</a:t>
            </a:r>
            <a:endParaRPr kumimoji="1" lang="ja-JP" alt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66791"/>
            <a:ext cx="4608511" cy="371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395536" y="3260981"/>
            <a:ext cx="3024336" cy="1344149"/>
            <a:chOff x="3851920" y="758280"/>
            <a:chExt cx="5048944" cy="2952778"/>
          </a:xfrm>
        </p:grpSpPr>
        <p:cxnSp>
          <p:nvCxnSpPr>
            <p:cNvPr id="10" name="直線コネクタ 9"/>
            <p:cNvCxnSpPr/>
            <p:nvPr/>
          </p:nvCxnSpPr>
          <p:spPr>
            <a:xfrm>
              <a:off x="5004048" y="758280"/>
              <a:ext cx="136815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5004048" y="910680"/>
              <a:ext cx="136815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5004048" y="1109936"/>
              <a:ext cx="136815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5004048" y="1262336"/>
              <a:ext cx="136815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5004048" y="1414736"/>
              <a:ext cx="136815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5004048" y="1910408"/>
              <a:ext cx="136815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5004048" y="2078058"/>
              <a:ext cx="136815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5004048" y="2318822"/>
              <a:ext cx="136815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5004048" y="2486472"/>
              <a:ext cx="136815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5004048" y="3045768"/>
              <a:ext cx="136815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5004048" y="3198168"/>
              <a:ext cx="136815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5004048" y="3350568"/>
              <a:ext cx="136815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3995936" y="2967335"/>
              <a:ext cx="977318" cy="74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B050"/>
                  </a:solidFill>
                </a:rPr>
                <a:t>0d1s</a:t>
              </a:r>
              <a:endParaRPr lang="ja-JP" altLang="en-US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995936" y="1982416"/>
              <a:ext cx="950557" cy="74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70C0"/>
                  </a:solidFill>
                </a:rPr>
                <a:t>0f1p</a:t>
              </a:r>
              <a:endParaRPr lang="ja-JP" alt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851920" y="879102"/>
              <a:ext cx="1314508" cy="74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B050"/>
                  </a:solidFill>
                </a:rPr>
                <a:t>0g1d2s</a:t>
              </a:r>
              <a:endParaRPr lang="ja-JP" altLang="en-US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5197212" y="29787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5400104" y="299052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5701268" y="299052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5940152" y="2983287"/>
              <a:ext cx="108000" cy="981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5508104" y="3134544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5710996" y="3146307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5076056" y="3291050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5278948" y="3302813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5508104" y="3302813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5710996" y="331457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5940152" y="3301420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6143044" y="3313183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grpSp>
          <p:nvGrpSpPr>
            <p:cNvPr id="37" name="グループ化 36"/>
            <p:cNvGrpSpPr/>
            <p:nvPr/>
          </p:nvGrpSpPr>
          <p:grpSpPr>
            <a:xfrm>
              <a:off x="7524328" y="758280"/>
              <a:ext cx="1376536" cy="2651806"/>
              <a:chOff x="7524328" y="1334344"/>
              <a:chExt cx="1376536" cy="2651806"/>
            </a:xfrm>
          </p:grpSpPr>
          <p:cxnSp>
            <p:nvCxnSpPr>
              <p:cNvPr id="41" name="直線コネクタ 40"/>
              <p:cNvCxnSpPr/>
              <p:nvPr/>
            </p:nvCxnSpPr>
            <p:spPr>
              <a:xfrm>
                <a:off x="7524328" y="1334344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7524328" y="1486744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7524328" y="1686000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7524328" y="1838400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7524328" y="1990800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>
                <a:off x="7524328" y="2486472"/>
                <a:ext cx="1368152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7524328" y="2654122"/>
                <a:ext cx="1368152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>
                <a:off x="7524328" y="2894886"/>
                <a:ext cx="1368152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>
                <a:off x="7524328" y="3062536"/>
                <a:ext cx="1368152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>
                <a:off x="7524328" y="3621832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7524328" y="3774232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>
                <a:off x="7524328" y="3926632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円/楕円 52"/>
              <p:cNvSpPr/>
              <p:nvPr/>
            </p:nvSpPr>
            <p:spPr>
              <a:xfrm>
                <a:off x="7717492" y="3566592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7937802" y="356964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8221548" y="357835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円/楕円 55"/>
              <p:cNvSpPr/>
              <p:nvPr/>
            </p:nvSpPr>
            <p:spPr>
              <a:xfrm>
                <a:off x="8433149" y="3581409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8028384" y="3718992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8231276" y="373075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7596336" y="385462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円/楕円 59"/>
              <p:cNvSpPr/>
              <p:nvPr/>
            </p:nvSpPr>
            <p:spPr>
              <a:xfrm>
                <a:off x="7799228" y="3866387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円/楕円 60"/>
              <p:cNvSpPr/>
              <p:nvPr/>
            </p:nvSpPr>
            <p:spPr>
              <a:xfrm>
                <a:off x="8028384" y="3866387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円/楕円 61"/>
              <p:cNvSpPr/>
              <p:nvPr/>
            </p:nvSpPr>
            <p:spPr>
              <a:xfrm>
                <a:off x="8231276" y="387815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円/楕円 62"/>
              <p:cNvSpPr/>
              <p:nvPr/>
            </p:nvSpPr>
            <p:spPr>
              <a:xfrm>
                <a:off x="8460432" y="386499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円/楕円 63"/>
              <p:cNvSpPr/>
              <p:nvPr/>
            </p:nvSpPr>
            <p:spPr>
              <a:xfrm>
                <a:off x="8663324" y="3876757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円/楕円 64"/>
              <p:cNvSpPr/>
              <p:nvPr/>
            </p:nvSpPr>
            <p:spPr>
              <a:xfrm>
                <a:off x="7573476" y="299052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円/楕円 65"/>
              <p:cNvSpPr/>
              <p:nvPr/>
            </p:nvSpPr>
            <p:spPr>
              <a:xfrm>
                <a:off x="7740352" y="3002291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円/楕円 66"/>
              <p:cNvSpPr/>
              <p:nvPr/>
            </p:nvSpPr>
            <p:spPr>
              <a:xfrm>
                <a:off x="7920384" y="3002291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円/楕円 67"/>
              <p:cNvSpPr/>
              <p:nvPr/>
            </p:nvSpPr>
            <p:spPr>
              <a:xfrm>
                <a:off x="8100392" y="301405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円/楕円 68"/>
              <p:cNvSpPr/>
              <p:nvPr/>
            </p:nvSpPr>
            <p:spPr>
              <a:xfrm>
                <a:off x="8267268" y="30008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円/楕円 69"/>
              <p:cNvSpPr/>
              <p:nvPr/>
            </p:nvSpPr>
            <p:spPr>
              <a:xfrm>
                <a:off x="8460432" y="3012661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円/楕円 70"/>
              <p:cNvSpPr/>
              <p:nvPr/>
            </p:nvSpPr>
            <p:spPr>
              <a:xfrm>
                <a:off x="8612832" y="301681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円/楕円 71"/>
              <p:cNvSpPr/>
              <p:nvPr/>
            </p:nvSpPr>
            <p:spPr>
              <a:xfrm>
                <a:off x="8792864" y="3028579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円/楕円 72"/>
              <p:cNvSpPr/>
              <p:nvPr/>
            </p:nvSpPr>
            <p:spPr>
              <a:xfrm>
                <a:off x="8138110" y="2823652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円/楕円 73"/>
              <p:cNvSpPr/>
              <p:nvPr/>
            </p:nvSpPr>
            <p:spPr>
              <a:xfrm>
                <a:off x="8341002" y="282670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" name="下カーブ矢印 37"/>
            <p:cNvSpPr/>
            <p:nvPr/>
          </p:nvSpPr>
          <p:spPr>
            <a:xfrm rot="16200000" flipV="1">
              <a:off x="6133194" y="2467397"/>
              <a:ext cx="996954" cy="374926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39" name="下カーブ矢印 38"/>
            <p:cNvSpPr/>
            <p:nvPr/>
          </p:nvSpPr>
          <p:spPr>
            <a:xfrm rot="16200000">
              <a:off x="6756143" y="1634746"/>
              <a:ext cx="1008112" cy="36004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814520" y="2101533"/>
              <a:ext cx="645479" cy="811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70C0"/>
                  </a:solidFill>
                </a:rPr>
                <a:t>or</a:t>
              </a:r>
              <a:endParaRPr lang="ja-JP" alt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999086" y="2900941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B050"/>
                </a:solidFill>
              </a:rPr>
              <a:t>1</a:t>
            </a:r>
            <a:r>
              <a:rPr lang="en-US" altLang="ja-JP" sz="2000" i="1" dirty="0">
                <a:solidFill>
                  <a:srgbClr val="00B050"/>
                </a:solidFill>
              </a:rPr>
              <a:t>ħ</a:t>
            </a:r>
            <a:r>
              <a:rPr lang="el-GR" altLang="ja-JP" sz="2000" i="1" dirty="0" smtClean="0">
                <a:solidFill>
                  <a:srgbClr val="00B050"/>
                </a:solidFill>
              </a:rPr>
              <a:t>ω</a:t>
            </a:r>
            <a:endParaRPr lang="ja-JP" altLang="en-US" sz="2000" i="1" dirty="0">
              <a:solidFill>
                <a:srgbClr val="00B050"/>
              </a:solidFill>
            </a:endParaRPr>
          </a:p>
        </p:txBody>
      </p:sp>
      <p:grpSp>
        <p:nvGrpSpPr>
          <p:cNvPr id="59392" name="グループ化 59391"/>
          <p:cNvGrpSpPr/>
          <p:nvPr/>
        </p:nvGrpSpPr>
        <p:grpSpPr>
          <a:xfrm>
            <a:off x="395536" y="908720"/>
            <a:ext cx="3024336" cy="1776197"/>
            <a:chOff x="6092552" y="2276872"/>
            <a:chExt cx="3024336" cy="1776197"/>
          </a:xfrm>
        </p:grpSpPr>
        <p:cxnSp>
          <p:nvCxnSpPr>
            <p:cNvPr id="76" name="直線コネクタ 75"/>
            <p:cNvCxnSpPr/>
            <p:nvPr/>
          </p:nvCxnSpPr>
          <p:spPr>
            <a:xfrm>
              <a:off x="6782681" y="2708920"/>
              <a:ext cx="81952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>
              <a:off x="6782681" y="2778295"/>
              <a:ext cx="81952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6782681" y="2868999"/>
              <a:ext cx="81952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>
              <a:off x="6782681" y="2938374"/>
              <a:ext cx="81952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>
              <a:off x="6782681" y="3007749"/>
              <a:ext cx="81952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6782681" y="3233386"/>
              <a:ext cx="819528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6782681" y="3309703"/>
              <a:ext cx="819528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>
              <a:off x="6782681" y="3419302"/>
              <a:ext cx="819528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6782681" y="3495619"/>
              <a:ext cx="819528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>
              <a:off x="6782681" y="3750219"/>
              <a:ext cx="81952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6782681" y="3819594"/>
              <a:ext cx="81952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>
              <a:off x="6782681" y="3888969"/>
              <a:ext cx="81952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テキスト ボックス 87"/>
            <p:cNvSpPr txBox="1"/>
            <p:nvPr/>
          </p:nvSpPr>
          <p:spPr>
            <a:xfrm>
              <a:off x="6178818" y="3714515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B050"/>
                  </a:solidFill>
                </a:rPr>
                <a:t>0d1s</a:t>
              </a:r>
              <a:endParaRPr lang="ja-JP" altLang="en-US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6178818" y="3266165"/>
              <a:ext cx="5693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70C0"/>
                  </a:solidFill>
                </a:rPr>
                <a:t>0f1p</a:t>
              </a:r>
              <a:endParaRPr lang="ja-JP" alt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6092552" y="2763920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B050"/>
                  </a:solidFill>
                </a:rPr>
                <a:t>0g1d2s</a:t>
              </a:r>
              <a:endParaRPr lang="ja-JP" altLang="en-US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6898387" y="3719718"/>
              <a:ext cx="64692" cy="49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7019920" y="3725073"/>
              <a:ext cx="64692" cy="49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7200318" y="3725073"/>
              <a:ext cx="64692" cy="49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7343411" y="3721777"/>
              <a:ext cx="64692" cy="446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7084612" y="3790631"/>
              <a:ext cx="64692" cy="49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7206145" y="3795986"/>
              <a:ext cx="64692" cy="49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97" name="円/楕円 96"/>
            <p:cNvSpPr/>
            <p:nvPr/>
          </p:nvSpPr>
          <p:spPr>
            <a:xfrm>
              <a:off x="6825814" y="3861875"/>
              <a:ext cx="64692" cy="49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6947347" y="3867230"/>
              <a:ext cx="64692" cy="49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7084612" y="3867230"/>
              <a:ext cx="64692" cy="49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7206145" y="3872584"/>
              <a:ext cx="64692" cy="49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7343411" y="3866596"/>
              <a:ext cx="64692" cy="49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7464944" y="3871950"/>
              <a:ext cx="64692" cy="491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grpSp>
          <p:nvGrpSpPr>
            <p:cNvPr id="103" name="グループ化 102"/>
            <p:cNvGrpSpPr/>
            <p:nvPr/>
          </p:nvGrpSpPr>
          <p:grpSpPr>
            <a:xfrm>
              <a:off x="8292338" y="2708920"/>
              <a:ext cx="824550" cy="1207142"/>
              <a:chOff x="7524328" y="1334344"/>
              <a:chExt cx="1376536" cy="2651806"/>
            </a:xfrm>
          </p:grpSpPr>
          <p:cxnSp>
            <p:nvCxnSpPr>
              <p:cNvPr id="107" name="直線コネクタ 106"/>
              <p:cNvCxnSpPr/>
              <p:nvPr/>
            </p:nvCxnSpPr>
            <p:spPr>
              <a:xfrm>
                <a:off x="7524328" y="1334344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/>
              <p:cNvCxnSpPr/>
              <p:nvPr/>
            </p:nvCxnSpPr>
            <p:spPr>
              <a:xfrm>
                <a:off x="7524328" y="1486744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/>
              <p:cNvCxnSpPr/>
              <p:nvPr/>
            </p:nvCxnSpPr>
            <p:spPr>
              <a:xfrm>
                <a:off x="7524328" y="1686000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/>
              <p:cNvCxnSpPr/>
              <p:nvPr/>
            </p:nvCxnSpPr>
            <p:spPr>
              <a:xfrm>
                <a:off x="7524328" y="1838400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/>
              <p:cNvCxnSpPr/>
              <p:nvPr/>
            </p:nvCxnSpPr>
            <p:spPr>
              <a:xfrm>
                <a:off x="7524328" y="1990800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/>
              <p:cNvCxnSpPr/>
              <p:nvPr/>
            </p:nvCxnSpPr>
            <p:spPr>
              <a:xfrm>
                <a:off x="7524328" y="2486472"/>
                <a:ext cx="1368152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>
                <a:off x="7524328" y="2654122"/>
                <a:ext cx="1368152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>
                <a:off x="7524328" y="2894886"/>
                <a:ext cx="1368152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/>
              <p:nvPr/>
            </p:nvCxnSpPr>
            <p:spPr>
              <a:xfrm>
                <a:off x="7524328" y="3062536"/>
                <a:ext cx="1368152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>
                <a:off x="7524328" y="3621832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/>
              <p:cNvCxnSpPr/>
              <p:nvPr/>
            </p:nvCxnSpPr>
            <p:spPr>
              <a:xfrm>
                <a:off x="7524328" y="3774232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コネクタ 117"/>
              <p:cNvCxnSpPr/>
              <p:nvPr/>
            </p:nvCxnSpPr>
            <p:spPr>
              <a:xfrm>
                <a:off x="7524328" y="3926632"/>
                <a:ext cx="1368152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円/楕円 118"/>
              <p:cNvSpPr/>
              <p:nvPr/>
            </p:nvSpPr>
            <p:spPr>
              <a:xfrm>
                <a:off x="7717492" y="3566592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円/楕円 119"/>
              <p:cNvSpPr/>
              <p:nvPr/>
            </p:nvSpPr>
            <p:spPr>
              <a:xfrm>
                <a:off x="7937802" y="356964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円/楕円 120"/>
              <p:cNvSpPr/>
              <p:nvPr/>
            </p:nvSpPr>
            <p:spPr>
              <a:xfrm>
                <a:off x="8221548" y="357835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円/楕円 121"/>
              <p:cNvSpPr/>
              <p:nvPr/>
            </p:nvSpPr>
            <p:spPr>
              <a:xfrm>
                <a:off x="8433149" y="3581409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円/楕円 122"/>
              <p:cNvSpPr/>
              <p:nvPr/>
            </p:nvSpPr>
            <p:spPr>
              <a:xfrm>
                <a:off x="8028384" y="3718992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円/楕円 123"/>
              <p:cNvSpPr/>
              <p:nvPr/>
            </p:nvSpPr>
            <p:spPr>
              <a:xfrm>
                <a:off x="8231276" y="373075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円/楕円 124"/>
              <p:cNvSpPr/>
              <p:nvPr/>
            </p:nvSpPr>
            <p:spPr>
              <a:xfrm>
                <a:off x="7596336" y="385462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円/楕円 125"/>
              <p:cNvSpPr/>
              <p:nvPr/>
            </p:nvSpPr>
            <p:spPr>
              <a:xfrm>
                <a:off x="7799228" y="3866387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円/楕円 126"/>
              <p:cNvSpPr/>
              <p:nvPr/>
            </p:nvSpPr>
            <p:spPr>
              <a:xfrm>
                <a:off x="8028384" y="3866387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円/楕円 127"/>
              <p:cNvSpPr/>
              <p:nvPr/>
            </p:nvSpPr>
            <p:spPr>
              <a:xfrm>
                <a:off x="8231276" y="387815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円/楕円 128"/>
              <p:cNvSpPr/>
              <p:nvPr/>
            </p:nvSpPr>
            <p:spPr>
              <a:xfrm>
                <a:off x="8460432" y="386499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円/楕円 129"/>
              <p:cNvSpPr/>
              <p:nvPr/>
            </p:nvSpPr>
            <p:spPr>
              <a:xfrm>
                <a:off x="8663324" y="3876757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円/楕円 130"/>
              <p:cNvSpPr/>
              <p:nvPr/>
            </p:nvSpPr>
            <p:spPr>
              <a:xfrm>
                <a:off x="7573476" y="299052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円/楕円 131"/>
              <p:cNvSpPr/>
              <p:nvPr/>
            </p:nvSpPr>
            <p:spPr>
              <a:xfrm>
                <a:off x="7740352" y="3002291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円/楕円 132"/>
              <p:cNvSpPr/>
              <p:nvPr/>
            </p:nvSpPr>
            <p:spPr>
              <a:xfrm>
                <a:off x="7920384" y="3002291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円/楕円 133"/>
              <p:cNvSpPr/>
              <p:nvPr/>
            </p:nvSpPr>
            <p:spPr>
              <a:xfrm>
                <a:off x="8100392" y="3014054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5" name="円/楕円 134"/>
              <p:cNvSpPr/>
              <p:nvPr/>
            </p:nvSpPr>
            <p:spPr>
              <a:xfrm>
                <a:off x="8267268" y="30008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円/楕円 135"/>
              <p:cNvSpPr/>
              <p:nvPr/>
            </p:nvSpPr>
            <p:spPr>
              <a:xfrm>
                <a:off x="8460432" y="3012661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円/楕円 136"/>
              <p:cNvSpPr/>
              <p:nvPr/>
            </p:nvSpPr>
            <p:spPr>
              <a:xfrm>
                <a:off x="8612832" y="301681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円/楕円 137"/>
              <p:cNvSpPr/>
              <p:nvPr/>
            </p:nvSpPr>
            <p:spPr>
              <a:xfrm>
                <a:off x="8792864" y="3028579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円/楕円 138"/>
              <p:cNvSpPr/>
              <p:nvPr/>
            </p:nvSpPr>
            <p:spPr>
              <a:xfrm>
                <a:off x="8138110" y="2823652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円/楕円 139"/>
              <p:cNvSpPr/>
              <p:nvPr/>
            </p:nvSpPr>
            <p:spPr>
              <a:xfrm>
                <a:off x="8341002" y="2826706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4" name="下カーブ矢印 103"/>
            <p:cNvSpPr/>
            <p:nvPr/>
          </p:nvSpPr>
          <p:spPr>
            <a:xfrm rot="16200000" flipV="1">
              <a:off x="7530719" y="3459981"/>
              <a:ext cx="453828" cy="22458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105" name="下カーブ矢印 104"/>
            <p:cNvSpPr/>
            <p:nvPr/>
          </p:nvSpPr>
          <p:spPr>
            <a:xfrm rot="16200000">
              <a:off x="7904670" y="3082016"/>
              <a:ext cx="458908" cy="21566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141" name="テキスト ボックス 140"/>
            <p:cNvSpPr txBox="1"/>
            <p:nvPr/>
          </p:nvSpPr>
          <p:spPr>
            <a:xfrm>
              <a:off x="7236296" y="2276872"/>
              <a:ext cx="1043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0070C0"/>
                  </a:solidFill>
                </a:rPr>
                <a:t>(1+3)</a:t>
              </a:r>
              <a:r>
                <a:rPr lang="en-US" altLang="ja-JP" sz="2000" i="1" dirty="0" smtClean="0">
                  <a:solidFill>
                    <a:srgbClr val="0070C0"/>
                  </a:solidFill>
                </a:rPr>
                <a:t>ħ</a:t>
              </a:r>
              <a:r>
                <a:rPr lang="el-GR" altLang="ja-JP" sz="2000" i="1" dirty="0" smtClean="0">
                  <a:solidFill>
                    <a:srgbClr val="0070C0"/>
                  </a:solidFill>
                </a:rPr>
                <a:t>ω</a:t>
              </a:r>
              <a:endParaRPr lang="ja-JP" altLang="en-US" sz="2000" i="1" dirty="0">
                <a:solidFill>
                  <a:srgbClr val="0070C0"/>
                </a:solidFill>
              </a:endParaRPr>
            </a:p>
          </p:txBody>
        </p:sp>
        <p:sp>
          <p:nvSpPr>
            <p:cNvPr id="143" name="下カーブ矢印 142"/>
            <p:cNvSpPr/>
            <p:nvPr/>
          </p:nvSpPr>
          <p:spPr>
            <a:xfrm rot="16200000" flipV="1">
              <a:off x="7761187" y="3471616"/>
              <a:ext cx="453828" cy="22458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black"/>
                </a:solidFill>
              </a:endParaRPr>
            </a:p>
          </p:txBody>
        </p:sp>
      </p:grpSp>
      <p:sp>
        <p:nvSpPr>
          <p:cNvPr id="59395" name="コンテンツ プレースホルダー 59394"/>
          <p:cNvSpPr>
            <a:spLocks noGrp="1"/>
          </p:cNvSpPr>
          <p:nvPr>
            <p:ph idx="1"/>
          </p:nvPr>
        </p:nvSpPr>
        <p:spPr>
          <a:xfrm>
            <a:off x="501503" y="5229200"/>
            <a:ext cx="8390976" cy="1512168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(1+3)</a:t>
            </a:r>
            <a:r>
              <a:rPr lang="en-US" altLang="ja-JP" i="1" dirty="0" smtClean="0"/>
              <a:t>ħ</a:t>
            </a:r>
            <a:r>
              <a:rPr lang="el-GR" altLang="ja-JP" i="1" dirty="0" smtClean="0"/>
              <a:t>ω</a:t>
            </a:r>
            <a:r>
              <a:rPr lang="en-US" altLang="ja-JP" i="1" dirty="0" smtClean="0"/>
              <a:t> </a:t>
            </a:r>
            <a:r>
              <a:rPr lang="en-US" altLang="ja-JP" dirty="0" smtClean="0"/>
              <a:t>1</a:t>
            </a:r>
            <a:r>
              <a:rPr lang="en-US" altLang="ja-JP" baseline="30000" dirty="0" smtClean="0"/>
              <a:t>-</a:t>
            </a:r>
            <a:r>
              <a:rPr lang="en-US" altLang="ja-JP" i="1" dirty="0" smtClean="0"/>
              <a:t> </a:t>
            </a:r>
            <a:r>
              <a:rPr lang="en-US" altLang="ja-JP" dirty="0" smtClean="0"/>
              <a:t>levels in the </a:t>
            </a:r>
            <a:r>
              <a:rPr lang="en-US" altLang="ja-JP" i="1" dirty="0" err="1" smtClean="0"/>
              <a:t>sd</a:t>
            </a:r>
            <a:r>
              <a:rPr lang="en-US" altLang="ja-JP" dirty="0" smtClean="0"/>
              <a:t>-</a:t>
            </a:r>
            <a:r>
              <a:rPr lang="en-US" altLang="ja-JP" i="1" dirty="0" smtClean="0"/>
              <a:t>pf</a:t>
            </a:r>
            <a:r>
              <a:rPr lang="en-US" altLang="ja-JP" dirty="0" smtClean="0"/>
              <a:t>-</a:t>
            </a:r>
            <a:r>
              <a:rPr lang="en-US" altLang="ja-JP" i="1" dirty="0" err="1" smtClean="0"/>
              <a:t>sdg</a:t>
            </a:r>
            <a:r>
              <a:rPr lang="en-US" altLang="ja-JP" dirty="0" smtClean="0"/>
              <a:t>: Dimension becomes terrible!</a:t>
            </a:r>
          </a:p>
          <a:p>
            <a:pPr lvl="1"/>
            <a:r>
              <a:rPr lang="en-US" altLang="ja-JP" dirty="0" smtClean="0"/>
              <a:t>KSHELL code (N. Shimizu) </a:t>
            </a:r>
          </a:p>
          <a:p>
            <a:pPr lvl="1"/>
            <a:r>
              <a:rPr lang="en-US" altLang="ja-JP" dirty="0" smtClean="0"/>
              <a:t>Ground state: (0+2)</a:t>
            </a:r>
            <a:r>
              <a:rPr lang="en-US" altLang="ja-JP" i="1" dirty="0" smtClean="0"/>
              <a:t>ħ</a:t>
            </a:r>
            <a:r>
              <a:rPr lang="el-GR" altLang="ja-JP" i="1" dirty="0" smtClean="0"/>
              <a:t>ω</a:t>
            </a:r>
            <a:r>
              <a:rPr lang="en-US" altLang="ja-JP" dirty="0" smtClean="0"/>
              <a:t> state in the </a:t>
            </a:r>
            <a:r>
              <a:rPr lang="en-US" altLang="ja-JP" dirty="0"/>
              <a:t>(1+3)</a:t>
            </a:r>
            <a:r>
              <a:rPr lang="en-US" altLang="ja-JP" i="1" dirty="0"/>
              <a:t>ħ</a:t>
            </a:r>
            <a:r>
              <a:rPr lang="el-GR" altLang="ja-JP" i="1" dirty="0"/>
              <a:t>ω</a:t>
            </a:r>
            <a:r>
              <a:rPr lang="en-US" altLang="ja-JP" i="1" dirty="0"/>
              <a:t> </a:t>
            </a:r>
            <a:r>
              <a:rPr lang="en-US" altLang="ja-JP" dirty="0" smtClean="0"/>
              <a:t>calculation</a:t>
            </a:r>
          </a:p>
          <a:p>
            <a:pPr lvl="1"/>
            <a:endParaRPr kumimoji="1" lang="ja-JP" altLang="en-US" dirty="0"/>
          </a:p>
        </p:txBody>
      </p:sp>
      <p:sp>
        <p:nvSpPr>
          <p:cNvPr id="59397" name="テキスト ボックス 59396"/>
          <p:cNvSpPr txBox="1"/>
          <p:nvPr/>
        </p:nvSpPr>
        <p:spPr>
          <a:xfrm>
            <a:off x="4828418" y="910746"/>
            <a:ext cx="4064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/>
              <a:t>M</a:t>
            </a:r>
            <a:r>
              <a:rPr kumimoji="1" lang="en-US" altLang="ja-JP" sz="2000" dirty="0" smtClean="0"/>
              <a:t>-Scheme dimension for Ca isotopes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098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himizu\Desktop\ca48_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455" r="12357" b="23576"/>
          <a:stretch/>
        </p:blipFill>
        <p:spPr bwMode="auto">
          <a:xfrm>
            <a:off x="82352" y="908720"/>
            <a:ext cx="5390088" cy="401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Effect of higher-order </a:t>
            </a:r>
            <a:r>
              <a:rPr lang="en-US" altLang="ja-JP" dirty="0" smtClean="0"/>
              <a:t>correlation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352" y="4797152"/>
            <a:ext cx="8928992" cy="2060848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GDR peak height is suppressed and improved</a:t>
            </a:r>
            <a:r>
              <a:rPr lang="en-US" altLang="ja-JP" dirty="0"/>
              <a:t> </a:t>
            </a:r>
            <a:r>
              <a:rPr lang="en-US" altLang="ja-JP" dirty="0" smtClean="0"/>
              <a:t>with increasing ground-state correlation.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Low-energy tail is almost unchanged.</a:t>
            </a:r>
            <a:br>
              <a:rPr kumimoji="1" lang="en-US" altLang="ja-JP" dirty="0" smtClean="0">
                <a:solidFill>
                  <a:srgbClr val="FF0000"/>
                </a:solidFill>
              </a:rPr>
            </a:br>
            <a:r>
              <a:rPr kumimoji="1" lang="en-US" altLang="ja-JP" dirty="0" smtClean="0">
                <a:solidFill>
                  <a:srgbClr val="FF0000"/>
                </a:solidFill>
              </a:rPr>
              <a:t>    </a:t>
            </a:r>
            <a:r>
              <a:rPr lang="en-US" altLang="ja-JP" dirty="0" smtClean="0"/>
              <a:t>1ħ</a:t>
            </a:r>
            <a:r>
              <a:rPr lang="el-GR" altLang="ja-JP" dirty="0" smtClean="0"/>
              <a:t>ω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calculation works quite well for low-energy phenomena.</a:t>
            </a:r>
            <a:endParaRPr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371580"/>
              </p:ext>
            </p:extLst>
          </p:nvPr>
        </p:nvGraphicFramePr>
        <p:xfrm>
          <a:off x="5626968" y="2276872"/>
          <a:ext cx="3191848" cy="15849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9848"/>
                <a:gridCol w="15120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B(E1) sum 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1ħ</a:t>
                      </a:r>
                      <a:r>
                        <a:rPr lang="el-GR" altLang="ja-JP" sz="2000" dirty="0" smtClean="0"/>
                        <a:t>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16.5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(1+3)ħ</a:t>
                      </a:r>
                      <a:r>
                        <a:rPr lang="el-GR" altLang="ja-JP" sz="2000" dirty="0" smtClean="0"/>
                        <a:t>ω</a:t>
                      </a:r>
                      <a:r>
                        <a:rPr lang="en-US" altLang="ja-JP" sz="2000" dirty="0" smtClean="0"/>
                        <a:t> 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13.6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MCSM 50 dim.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10.1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右矢印 4"/>
          <p:cNvSpPr/>
          <p:nvPr/>
        </p:nvSpPr>
        <p:spPr>
          <a:xfrm>
            <a:off x="423496" y="638132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1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Low-lying 1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levels: two-phonon state?</a:t>
            </a:r>
            <a:endParaRPr kumimoji="1" lang="ja-JP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t="8307" r="8659"/>
          <a:stretch/>
        </p:blipFill>
        <p:spPr bwMode="auto">
          <a:xfrm>
            <a:off x="5980843" y="956386"/>
            <a:ext cx="2484502" cy="192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65774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円/楕円 6"/>
          <p:cNvSpPr/>
          <p:nvPr/>
        </p:nvSpPr>
        <p:spPr>
          <a:xfrm>
            <a:off x="6127515" y="2575820"/>
            <a:ext cx="648072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343544" y="2395836"/>
            <a:ext cx="648072" cy="648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381394" y="1706280"/>
                <a:ext cx="257237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>
                    <a:solidFill>
                      <a:srgbClr val="FF0000"/>
                    </a:solidFill>
                  </a:rPr>
                  <a:t>c</a:t>
                </a:r>
                <a:r>
                  <a:rPr kumimoji="1" lang="en-US" altLang="ja-JP" sz="2000" dirty="0" smtClean="0">
                    <a:solidFill>
                      <a:srgbClr val="FF0000"/>
                    </a:solidFill>
                  </a:rPr>
                  <a:t>andidate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kumimoji="1" lang="en-US" altLang="ja-JP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⊗</m:t>
                    </m:r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kumimoji="1" lang="en-US" altLang="ja-JP" sz="2000" dirty="0" smtClean="0">
                  <a:solidFill>
                    <a:srgbClr val="FF0000"/>
                  </a:solidFill>
                </a:endParaRPr>
              </a:p>
              <a:p>
                <a:r>
                  <a:rPr lang="en-US" altLang="ja-JP" sz="2000" dirty="0">
                    <a:solidFill>
                      <a:srgbClr val="FF0000"/>
                    </a:solidFill>
                  </a:rPr>
                  <a:t>t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wo-phonon state?</a:t>
                </a: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394" y="1706280"/>
                <a:ext cx="2572371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2607" t="-4310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6"/>
            <a:ext cx="3132402" cy="3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線コネクタ 12"/>
          <p:cNvCxnSpPr>
            <a:endCxn id="7" idx="1"/>
          </p:cNvCxnSpPr>
          <p:nvPr/>
        </p:nvCxnSpPr>
        <p:spPr>
          <a:xfrm>
            <a:off x="4637808" y="1007000"/>
            <a:ext cx="1584615" cy="161100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endCxn id="7" idx="3"/>
          </p:cNvCxnSpPr>
          <p:nvPr/>
        </p:nvCxnSpPr>
        <p:spPr>
          <a:xfrm flipV="1">
            <a:off x="4637808" y="2821671"/>
            <a:ext cx="1584615" cy="36496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123728" y="1124744"/>
            <a:ext cx="2409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T. Hartmann et al., </a:t>
            </a:r>
          </a:p>
          <a:p>
            <a:r>
              <a:rPr kumimoji="1" lang="en-US" altLang="ja-JP" sz="1400" dirty="0" smtClean="0"/>
              <a:t>Phys. Rev. Lett. 85, 274 (2000).</a:t>
            </a:r>
            <a:endParaRPr kumimoji="1" lang="ja-JP" altLang="en-US" sz="1400" dirty="0"/>
          </a:p>
        </p:txBody>
      </p:sp>
      <p:sp>
        <p:nvSpPr>
          <p:cNvPr id="2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3" y="5949280"/>
            <a:ext cx="5184575" cy="836712"/>
          </a:xfrm>
        </p:spPr>
        <p:txBody>
          <a:bodyPr>
            <a:noAutofit/>
          </a:bodyPr>
          <a:lstStyle/>
          <a:p>
            <a:r>
              <a:rPr lang="en-US" altLang="ja-JP" sz="2000" dirty="0" smtClean="0"/>
              <a:t>GDR tail and low-lying levels: a few hundred </a:t>
            </a:r>
            <a:r>
              <a:rPr lang="en-US" altLang="ja-JP" sz="2000" dirty="0" err="1" smtClean="0"/>
              <a:t>keV</a:t>
            </a:r>
            <a:r>
              <a:rPr lang="en-US" altLang="ja-JP" sz="2000" dirty="0" smtClean="0"/>
              <a:t> shift gives excellent agreement</a:t>
            </a:r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135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1212</Words>
  <Application>Microsoft Office PowerPoint</Application>
  <PresentationFormat>画面に合わせる (4:3)</PresentationFormat>
  <Paragraphs>215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テーマ</vt:lpstr>
      <vt:lpstr>Large-scale shell-model study of E1 strength function and level density </vt:lpstr>
      <vt:lpstr>Fine structure by high-resolution spectroscopy</vt:lpstr>
      <vt:lpstr>Formation of fine structure</vt:lpstr>
      <vt:lpstr>Framework</vt:lpstr>
      <vt:lpstr>Lanczos strength function method</vt:lpstr>
      <vt:lpstr>Photo-absorption cross sections for 48Ca</vt:lpstr>
      <vt:lpstr>Beyond 1ħω calculation</vt:lpstr>
      <vt:lpstr>Effect of higher-order correlation</vt:lpstr>
      <vt:lpstr>Low-lying 1- levels: two-phonon state?</vt:lpstr>
      <vt:lpstr>Probing 2^+⊗3^-  two-phonon character</vt:lpstr>
      <vt:lpstr>Development of pygmy dipole resonance</vt:lpstr>
      <vt:lpstr>Validating the Brink-Axel hypothesis</vt:lpstr>
      <vt:lpstr>48Ca</vt:lpstr>
      <vt:lpstr>50Ca</vt:lpstr>
      <vt:lpstr>Shell-model calculation for level density</vt:lpstr>
      <vt:lpstr>Stochastic estimate of the trace</vt:lpstr>
      <vt:lpstr>Spin-parity dependence in level density</vt:lpstr>
      <vt:lpstr>What is the issue in 58Ni level densities?</vt:lpstr>
      <vt:lpstr>Results of the shell-model calculation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utsuno</cp:lastModifiedBy>
  <cp:revision>90</cp:revision>
  <dcterms:modified xsi:type="dcterms:W3CDTF">2015-11-17T12:47:33Z</dcterms:modified>
</cp:coreProperties>
</file>