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85" r:id="rId3"/>
    <p:sldId id="288" r:id="rId4"/>
    <p:sldId id="279" r:id="rId5"/>
    <p:sldId id="280" r:id="rId6"/>
    <p:sldId id="281" r:id="rId7"/>
    <p:sldId id="283" r:id="rId8"/>
    <p:sldId id="282" r:id="rId9"/>
    <p:sldId id="257" r:id="rId10"/>
    <p:sldId id="275" r:id="rId11"/>
    <p:sldId id="273" r:id="rId12"/>
    <p:sldId id="277" r:id="rId13"/>
    <p:sldId id="289" r:id="rId14"/>
    <p:sldId id="290" r:id="rId15"/>
    <p:sldId id="291" r:id="rId16"/>
    <p:sldId id="278" r:id="rId17"/>
    <p:sldId id="292" r:id="rId18"/>
    <p:sldId id="294" r:id="rId19"/>
    <p:sldId id="293" r:id="rId20"/>
    <p:sldId id="295" r:id="rId21"/>
    <p:sldId id="297" r:id="rId22"/>
    <p:sldId id="296" r:id="rId23"/>
    <p:sldId id="256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2" autoAdjust="0"/>
    <p:restoredTop sz="94623" autoAdjust="0"/>
  </p:normalViewPr>
  <p:slideViewPr>
    <p:cSldViewPr>
      <p:cViewPr varScale="1">
        <p:scale>
          <a:sx n="101" d="100"/>
          <a:sy n="101" d="100"/>
        </p:scale>
        <p:origin x="-18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20C35C3-D508-41D3-8DF5-2A27128647A1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598FF5-86C8-45C7-B6C8-06A8FCBA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2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8C76-6E17-4C55-BF5B-B3E9D1372A8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416-C65D-4011-BA38-2F20EAD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8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8C76-6E17-4C55-BF5B-B3E9D1372A8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416-C65D-4011-BA38-2F20EAD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6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8C76-6E17-4C55-BF5B-B3E9D1372A8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416-C65D-4011-BA38-2F20EAD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1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8C76-6E17-4C55-BF5B-B3E9D1372A8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416-C65D-4011-BA38-2F20EAD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1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8C76-6E17-4C55-BF5B-B3E9D1372A8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416-C65D-4011-BA38-2F20EAD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1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8C76-6E17-4C55-BF5B-B3E9D1372A8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416-C65D-4011-BA38-2F20EAD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4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8C76-6E17-4C55-BF5B-B3E9D1372A8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416-C65D-4011-BA38-2F20EAD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8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8C76-6E17-4C55-BF5B-B3E9D1372A8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416-C65D-4011-BA38-2F20EAD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6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8C76-6E17-4C55-BF5B-B3E9D1372A8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416-C65D-4011-BA38-2F20EAD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1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8C76-6E17-4C55-BF5B-B3E9D1372A8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416-C65D-4011-BA38-2F20EAD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1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8C76-6E17-4C55-BF5B-B3E9D1372A8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416-C65D-4011-BA38-2F20EAD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9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38C76-6E17-4C55-BF5B-B3E9D1372A8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57416-C65D-4011-BA38-2F20EAD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7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iff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3"/>
          <a:stretch>
            <a:fillRect/>
          </a:stretch>
        </p:blipFill>
        <p:spPr bwMode="auto">
          <a:xfrm>
            <a:off x="914400" y="2133600"/>
            <a:ext cx="7239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8081" y="533400"/>
            <a:ext cx="9084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 Resolution Spectroscopy in Nuclear Astrophysics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850730" y="1219200"/>
            <a:ext cx="3172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i="1" dirty="0">
                <a:solidFill>
                  <a:srgbClr val="663300"/>
                </a:solidFill>
                <a:cs typeface="Arial" pitchFamily="34" charset="0"/>
              </a:rPr>
              <a:t>Joachim Görres</a:t>
            </a:r>
          </a:p>
          <a:p>
            <a:pPr algn="ctr" eaLnBrk="1" hangingPunct="1"/>
            <a:r>
              <a:rPr lang="en-US" sz="1600" dirty="0">
                <a:solidFill>
                  <a:srgbClr val="663300"/>
                </a:solidFill>
                <a:cs typeface="Arial" pitchFamily="34" charset="0"/>
              </a:rPr>
              <a:t>University of Notre Dame &amp; JINA</a:t>
            </a:r>
          </a:p>
        </p:txBody>
      </p:sp>
      <p:pic>
        <p:nvPicPr>
          <p:cNvPr id="6149" name="Picture 6" descr="wall_seal128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20574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530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46201" y="456873"/>
            <a:ext cx="32015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Indirect approach</a:t>
            </a:r>
            <a:endParaRPr lang="en-US" sz="28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691587" y="1192213"/>
            <a:ext cx="5319713" cy="1187450"/>
            <a:chOff x="1760" y="445"/>
            <a:chExt cx="3351" cy="74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760" y="707"/>
              <a:ext cx="5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ωγ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l-G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297" y="445"/>
              <a:ext cx="120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l-GR" sz="2400" b="1" baseline="-25000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∙ 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2400" b="1" baseline="-25000" dirty="0">
                  <a:latin typeface="Times New Roman" pitchFamily="18" charset="0"/>
                  <a:cs typeface="Times New Roman" pitchFamily="18" charset="0"/>
                </a:rPr>
                <a:t>n</a:t>
              </a:r>
            </a:p>
            <a:p>
              <a:pPr algn="ctr" eaLnBrk="1" hangingPunct="1"/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/>
                <a:t>—————— </a:t>
              </a:r>
              <a:endParaRPr lang="el-GR" sz="8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l-GR" sz="2400" b="1" baseline="-25000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l-GR" sz="2400" b="1" baseline="-25000" dirty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2400" b="1" baseline="-25000" dirty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l-GR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464" y="700"/>
              <a:ext cx="16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≈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l-GR" sz="2400" b="1" baseline="-25000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2400" b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baseline="30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l-GR" sz="2400" b="1" baseline="-25000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l-GR" sz="2400" b="1" baseline="-25000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2400" b="1" baseline="30000" dirty="0" err="1">
                  <a:latin typeface="Times New Roman" pitchFamily="18" charset="0"/>
                  <a:cs typeface="Times New Roman" pitchFamily="18" charset="0"/>
                </a:rPr>
                <a:t>sp</a:t>
              </a:r>
              <a:endParaRPr lang="el-GR" sz="24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739588" y="2379663"/>
            <a:ext cx="25234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663300"/>
                </a:solidFill>
              </a:rPr>
              <a:t>assuming </a:t>
            </a:r>
            <a:r>
              <a:rPr lang="el-GR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baseline="-25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/n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&lt;&lt; </a:t>
            </a:r>
            <a:r>
              <a:rPr lang="el-GR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n/</a:t>
            </a:r>
            <a:r>
              <a:rPr lang="el-GR" baseline="-25000" dirty="0" smtClean="0">
                <a:solidFill>
                  <a:srgbClr val="663300"/>
                </a:solidFill>
                <a:latin typeface="Georgia"/>
                <a:cs typeface="Times New Roman" pitchFamily="18" charset="0"/>
              </a:rPr>
              <a:t>γ</a:t>
            </a:r>
            <a:endParaRPr lang="en-US" baseline="-25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l-GR" baseline="-25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302" y="3299155"/>
            <a:ext cx="344761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need to know:</a:t>
            </a:r>
          </a:p>
          <a:p>
            <a:r>
              <a:rPr lang="en-US" b="1" dirty="0" smtClean="0"/>
              <a:t>Spin and parity     (natural J</a:t>
            </a:r>
            <a:r>
              <a:rPr lang="el-GR" b="1" baseline="30000" dirty="0" smtClean="0">
                <a:latin typeface="Georgia"/>
              </a:rPr>
              <a:t>π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/>
              <a:t> </a:t>
            </a:r>
          </a:p>
          <a:p>
            <a:r>
              <a:rPr lang="en-US" b="1" dirty="0"/>
              <a:t>excitation energy (see above)</a:t>
            </a:r>
          </a:p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b="1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l-GR" b="1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rom transfer reaction</a:t>
            </a:r>
          </a:p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b="1" baseline="-25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if both channels are open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2314" y="4354158"/>
            <a:ext cx="35285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l-GR" b="1" baseline="-25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l-GR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b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baseline="300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are model dependent</a:t>
            </a:r>
          </a:p>
          <a:p>
            <a:endParaRPr lang="en-US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l-GR" sz="1600" b="1" i="1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sz="1600" b="1" i="1" baseline="-25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is known, only relative value</a:t>
            </a:r>
          </a:p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are needed!  (see example later on)</a:t>
            </a:r>
            <a:endParaRPr lang="el-GR" sz="1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287838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898858" y="448934"/>
            <a:ext cx="3770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baseline="30000" dirty="0">
                <a:solidFill>
                  <a:srgbClr val="663300"/>
                </a:solidFill>
                <a:cs typeface="Arial" pitchFamily="34" charset="0"/>
              </a:rPr>
              <a:t>22</a:t>
            </a:r>
            <a:r>
              <a:rPr lang="en-US" sz="2400" b="1" dirty="0">
                <a:solidFill>
                  <a:srgbClr val="663300"/>
                </a:solidFill>
                <a:cs typeface="Arial" pitchFamily="34" charset="0"/>
              </a:rPr>
              <a:t>Ne(</a:t>
            </a:r>
            <a:r>
              <a:rPr lang="el-GR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solidFill>
                  <a:srgbClr val="663300"/>
                </a:solidFill>
                <a:cs typeface="Arial" pitchFamily="34" charset="0"/>
              </a:rPr>
              <a:t>,n</a:t>
            </a:r>
            <a:r>
              <a:rPr lang="en-US" sz="2400" b="1" dirty="0" smtClean="0">
                <a:solidFill>
                  <a:srgbClr val="663300"/>
                </a:solidFill>
                <a:cs typeface="Arial" pitchFamily="34" charset="0"/>
              </a:rPr>
              <a:t>) </a:t>
            </a:r>
            <a:r>
              <a:rPr lang="en-US" sz="2400" b="1" dirty="0">
                <a:solidFill>
                  <a:srgbClr val="663300"/>
                </a:solidFill>
                <a:cs typeface="Arial" pitchFamily="34" charset="0"/>
              </a:rPr>
              <a:t>neutron source</a:t>
            </a:r>
            <a:endParaRPr lang="el-GR" sz="2400" b="1" dirty="0">
              <a:solidFill>
                <a:srgbClr val="663300"/>
              </a:solidFill>
              <a:cs typeface="Arial" pitchFamily="34" charset="0"/>
            </a:endParaRP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920750" y="6386513"/>
            <a:ext cx="267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663300"/>
                </a:solidFill>
              </a:rPr>
              <a:t>present upper limit: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&lt; 60 neV</a:t>
            </a:r>
          </a:p>
        </p:txBody>
      </p:sp>
      <p:grpSp>
        <p:nvGrpSpPr>
          <p:cNvPr id="22533" name="Group 38"/>
          <p:cNvGrpSpPr>
            <a:grpSpLocks/>
          </p:cNvGrpSpPr>
          <p:nvPr/>
        </p:nvGrpSpPr>
        <p:grpSpPr bwMode="auto">
          <a:xfrm>
            <a:off x="257174" y="2430463"/>
            <a:ext cx="5351463" cy="3916362"/>
            <a:chOff x="340" y="1434"/>
            <a:chExt cx="3371" cy="2467"/>
          </a:xfrm>
        </p:grpSpPr>
        <p:pic>
          <p:nvPicPr>
            <p:cNvPr id="22543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434"/>
              <a:ext cx="3371" cy="2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Text Box 34"/>
            <p:cNvSpPr txBox="1">
              <a:spLocks noChangeArrowheads="1"/>
            </p:cNvSpPr>
            <p:nvPr/>
          </p:nvSpPr>
          <p:spPr bwMode="auto">
            <a:xfrm>
              <a:off x="1888" y="1797"/>
              <a:ext cx="6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0000"/>
                  </a:solidFill>
                  <a:latin typeface="Times New Roman" pitchFamily="18" charset="0"/>
                </a:rPr>
                <a:t>630 keV J</a:t>
              </a:r>
              <a:r>
                <a:rPr lang="el-GR" sz="1200" b="1" baseline="300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π</a:t>
              </a:r>
              <a:r>
                <a:rPr lang="en-US" sz="1200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=1</a:t>
              </a:r>
              <a:r>
                <a:rPr lang="en-US" sz="1200" b="1" baseline="300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-</a:t>
              </a:r>
            </a:p>
            <a:p>
              <a:pPr eaLnBrk="1" hangingPunct="1"/>
              <a:r>
                <a:rPr lang="en-US" sz="1200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resonance ??</a:t>
              </a:r>
              <a:endParaRPr lang="el-GR" sz="12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545" name="Line 37"/>
            <p:cNvSpPr>
              <a:spLocks noChangeShapeType="1"/>
            </p:cNvSpPr>
            <p:nvPr/>
          </p:nvSpPr>
          <p:spPr bwMode="auto">
            <a:xfrm flipH="1">
              <a:off x="1332" y="2136"/>
              <a:ext cx="629" cy="7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8" name="Text Box 25"/>
          <p:cNvSpPr txBox="1">
            <a:spLocks noChangeArrowheads="1"/>
          </p:cNvSpPr>
          <p:nvPr/>
        </p:nvSpPr>
        <p:spPr bwMode="auto">
          <a:xfrm>
            <a:off x="5781747" y="5029200"/>
            <a:ext cx="255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663300"/>
                </a:solidFill>
              </a:rPr>
              <a:t>Jaeger et al., </a:t>
            </a:r>
          </a:p>
          <a:p>
            <a:pPr eaLnBrk="1" hangingPunct="1"/>
            <a:r>
              <a:rPr lang="en-US" i="1">
                <a:solidFill>
                  <a:srgbClr val="663300"/>
                </a:solidFill>
              </a:rPr>
              <a:t>PRL 87, 202501 (2001)</a:t>
            </a:r>
          </a:p>
        </p:txBody>
      </p:sp>
      <p:sp>
        <p:nvSpPr>
          <p:cNvPr id="22539" name="Rectangle 27"/>
          <p:cNvSpPr>
            <a:spLocks noChangeArrowheads="1"/>
          </p:cNvSpPr>
          <p:nvPr/>
        </p:nvSpPr>
        <p:spPr bwMode="auto">
          <a:xfrm>
            <a:off x="7162800" y="20574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26"/>
          <p:cNvSpPr txBox="1">
            <a:spLocks noChangeArrowheads="1"/>
          </p:cNvSpPr>
          <p:nvPr/>
        </p:nvSpPr>
        <p:spPr bwMode="auto">
          <a:xfrm>
            <a:off x="6839848" y="2054225"/>
            <a:ext cx="2172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663300"/>
                </a:solidFill>
              </a:rPr>
              <a:t>Q(</a:t>
            </a:r>
            <a:r>
              <a:rPr lang="el-GR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solidFill>
                  <a:srgbClr val="663300"/>
                </a:solidFill>
              </a:rPr>
              <a:t>,n) = </a:t>
            </a:r>
            <a:r>
              <a:rPr lang="en-US" dirty="0" smtClean="0">
                <a:solidFill>
                  <a:srgbClr val="663300"/>
                </a:solidFill>
              </a:rPr>
              <a:t>-0.48 MeV</a:t>
            </a:r>
          </a:p>
        </p:txBody>
      </p:sp>
      <p:sp>
        <p:nvSpPr>
          <p:cNvPr id="22541" name="Oval 28"/>
          <p:cNvSpPr>
            <a:spLocks noChangeArrowheads="1"/>
          </p:cNvSpPr>
          <p:nvPr/>
        </p:nvSpPr>
        <p:spPr bwMode="auto">
          <a:xfrm>
            <a:off x="6019800" y="1981200"/>
            <a:ext cx="457200" cy="304800"/>
          </a:xfrm>
          <a:prstGeom prst="ellips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29"/>
          <p:cNvSpPr>
            <a:spLocks noChangeArrowheads="1"/>
          </p:cNvSpPr>
          <p:nvPr/>
        </p:nvSpPr>
        <p:spPr bwMode="auto">
          <a:xfrm>
            <a:off x="7315200" y="1600200"/>
            <a:ext cx="457200" cy="304800"/>
          </a:xfrm>
          <a:prstGeom prst="ellips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30794" y="2172958"/>
            <a:ext cx="396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dirty="0" smtClean="0">
                <a:solidFill>
                  <a:srgbClr val="663300"/>
                </a:solidFill>
              </a:rPr>
              <a:t> </a:t>
            </a:r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l-GR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solidFill>
                  <a:srgbClr val="663300"/>
                </a:solidFill>
              </a:rPr>
              <a:t> 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below 832 keV resonance</a:t>
            </a:r>
            <a:r>
              <a:rPr lang="en-US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!!</a:t>
            </a:r>
            <a:endParaRPr lang="en-US" b="1" i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3423" y="979665"/>
            <a:ext cx="3554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competition between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reaction channels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28600" y="381000"/>
            <a:ext cx="2560320" cy="2791968"/>
            <a:chOff x="228600" y="381000"/>
            <a:chExt cx="2560320" cy="279196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81000"/>
              <a:ext cx="2560320" cy="2791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5-Point Star 19"/>
            <p:cNvSpPr/>
            <p:nvPr/>
          </p:nvSpPr>
          <p:spPr>
            <a:xfrm flipV="1">
              <a:off x="1260654" y="894061"/>
              <a:ext cx="118872" cy="118872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0090" y="76883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77285" y="3247948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Mg(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,n)  1969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444357" y="1200912"/>
            <a:ext cx="3681984" cy="2627376"/>
            <a:chOff x="2009592" y="1219200"/>
            <a:chExt cx="3681984" cy="2627376"/>
          </a:xfrm>
        </p:grpSpPr>
        <p:grpSp>
          <p:nvGrpSpPr>
            <p:cNvPr id="27" name="Group 26"/>
            <p:cNvGrpSpPr/>
            <p:nvPr/>
          </p:nvGrpSpPr>
          <p:grpSpPr>
            <a:xfrm>
              <a:off x="2009592" y="1219200"/>
              <a:ext cx="3681984" cy="2627376"/>
              <a:chOff x="2009592" y="1219200"/>
              <a:chExt cx="3681984" cy="2627376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9592" y="1219200"/>
                <a:ext cx="3681984" cy="2627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>
                <a:off x="4084053" y="2514600"/>
                <a:ext cx="228600" cy="0"/>
              </a:xfrm>
              <a:prstGeom prst="straightConnector1">
                <a:avLst/>
              </a:prstGeom>
              <a:ln cap="flat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4332249" y="2514600"/>
                <a:ext cx="228600" cy="0"/>
              </a:xfrm>
              <a:prstGeom prst="straightConnector1">
                <a:avLst/>
              </a:prstGeom>
              <a:ln cap="flat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446549" y="2300714"/>
                <a:ext cx="5806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60 keV</a:t>
                </a:r>
                <a:endParaRPr lang="en-US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flipV="1">
                <a:off x="4138917" y="2969667"/>
                <a:ext cx="118872" cy="118872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997016" y="2116048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b="1" baseline="30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799162" y="165331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1989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46635" y="430405"/>
            <a:ext cx="3761232" cy="3704041"/>
            <a:chOff x="5070485" y="374904"/>
            <a:chExt cx="3761232" cy="3704041"/>
          </a:xfrm>
        </p:grpSpPr>
        <p:grpSp>
          <p:nvGrpSpPr>
            <p:cNvPr id="26" name="Group 25"/>
            <p:cNvGrpSpPr/>
            <p:nvPr/>
          </p:nvGrpSpPr>
          <p:grpSpPr>
            <a:xfrm>
              <a:off x="5070485" y="374904"/>
              <a:ext cx="3761232" cy="2798064"/>
              <a:chOff x="4876800" y="374904"/>
              <a:chExt cx="3761232" cy="2798064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374904"/>
                <a:ext cx="3761232" cy="27980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5-Point Star 13"/>
              <p:cNvSpPr/>
              <p:nvPr/>
            </p:nvSpPr>
            <p:spPr>
              <a:xfrm flipV="1">
                <a:off x="7033566" y="2190071"/>
                <a:ext cx="118872" cy="118872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951101" y="1468652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b="1" baseline="30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836189" y="78419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2009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36189" y="3247948"/>
              <a:ext cx="28182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Shown by Yoshi at a seminar</a:t>
              </a:r>
            </a:p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on the occasion of his visit to</a:t>
              </a:r>
            </a:p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Notre Dame !!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1000" y="3846576"/>
            <a:ext cx="3232800" cy="2810424"/>
            <a:chOff x="381000" y="3846576"/>
            <a:chExt cx="3232800" cy="2810424"/>
          </a:xfrm>
        </p:grpSpPr>
        <p:grpSp>
          <p:nvGrpSpPr>
            <p:cNvPr id="22" name="Group 21"/>
            <p:cNvGrpSpPr/>
            <p:nvPr/>
          </p:nvGrpSpPr>
          <p:grpSpPr>
            <a:xfrm>
              <a:off x="381000" y="4191000"/>
              <a:ext cx="3232800" cy="2466000"/>
              <a:chOff x="381000" y="4191000"/>
              <a:chExt cx="3232800" cy="2466000"/>
            </a:xfrm>
          </p:grpSpPr>
          <p:pic>
            <p:nvPicPr>
              <p:cNvPr id="7" name="Content Placeholder 4" descr="SpecComp.eps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4191000"/>
                <a:ext cx="3232800" cy="246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5-Point Star 20"/>
              <p:cNvSpPr/>
              <p:nvPr/>
            </p:nvSpPr>
            <p:spPr>
              <a:xfrm flipV="1">
                <a:off x="3147976" y="5305128"/>
                <a:ext cx="118872" cy="118872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207412" y="5305128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b="1" baseline="30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239684" y="3846576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l-GR" b="1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,</a:t>
              </a:r>
              <a:r>
                <a:rPr lang="el-GR" b="1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’)  2009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560849" y="4667098"/>
            <a:ext cx="3706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Surprisingly enough:</a:t>
            </a:r>
          </a:p>
          <a:p>
            <a:endParaRPr lang="en-US" dirty="0"/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Latest compilation (NNDC 1998) still </a:t>
            </a: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shows state without spin assignment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53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498300" y="672911"/>
            <a:ext cx="5282710" cy="3771500"/>
            <a:chOff x="965903" y="800248"/>
            <a:chExt cx="7010399" cy="500496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5903" y="800248"/>
              <a:ext cx="7010399" cy="5004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21"/>
            <p:cNvGrpSpPr/>
            <p:nvPr/>
          </p:nvGrpSpPr>
          <p:grpSpPr>
            <a:xfrm>
              <a:off x="4321301" y="3391865"/>
              <a:ext cx="2553703" cy="2112941"/>
              <a:chOff x="4298904" y="3358956"/>
              <a:chExt cx="2553700" cy="2112934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5278219" y="3414494"/>
                <a:ext cx="1089957" cy="2057396"/>
                <a:chOff x="5325726" y="3550920"/>
                <a:chExt cx="1089959" cy="20574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334000" y="3550920"/>
                  <a:ext cx="0" cy="2057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336979" y="4114800"/>
                  <a:ext cx="10787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6409727" y="3550920"/>
                  <a:ext cx="0" cy="2057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334000" y="5269230"/>
                  <a:ext cx="1075727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5334000" y="3954780"/>
                  <a:ext cx="10787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334000" y="4183380"/>
                  <a:ext cx="10787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5325726" y="3722370"/>
                  <a:ext cx="10787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325726" y="4705350"/>
                  <a:ext cx="10787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334000" y="3878580"/>
                  <a:ext cx="10787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5336979" y="4019550"/>
                  <a:ext cx="1075727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5334000" y="3630930"/>
                  <a:ext cx="10787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325726" y="4533900"/>
                  <a:ext cx="10787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5325726" y="4446270"/>
                  <a:ext cx="10787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5328042" y="4799907"/>
                  <a:ext cx="10787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5334000" y="4941570"/>
                  <a:ext cx="10787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5331021" y="4892040"/>
                  <a:ext cx="1075727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5334000" y="4979670"/>
                  <a:ext cx="10787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5331021" y="5113020"/>
                  <a:ext cx="10787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5334000" y="5048250"/>
                  <a:ext cx="10787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334000" y="5231130"/>
                  <a:ext cx="10787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6374588" y="4997022"/>
                <a:ext cx="4780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1000" baseline="300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 - 7</a:t>
                </a:r>
                <a:r>
                  <a:rPr lang="en-US" sz="1000" baseline="300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373645" y="5116367"/>
                <a:ext cx="29687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1000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68176" y="4274361"/>
                <a:ext cx="4844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1000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- 4</a:t>
                </a:r>
                <a:r>
                  <a:rPr lang="en-US" sz="1000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740888" y="4623925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10.726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298904" y="4682031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10.719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740889" y="4720130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10.707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298904" y="4788710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10.693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740889" y="4870146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10.682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298907" y="4992311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10.650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40892" y="5057933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10.646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740887" y="4309843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10.806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740888" y="4445812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10.767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298908" y="4568923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10.746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40885" y="3978372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10.881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740882" y="3855263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10.893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740886" y="4197206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10.824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752145" y="3609729"/>
                <a:ext cx="537327" cy="348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10.945</a:t>
                </a:r>
              </a:p>
              <a:p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98909" y="3695242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10.927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740885" y="3760015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10.915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740881" y="3358956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10.998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740884" y="3499936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10.978</a:t>
                </a:r>
                <a:endParaRPr lang="en-US" sz="10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3719016" y="2122229"/>
              <a:ext cx="245660" cy="3214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Brace 23"/>
            <p:cNvSpPr/>
            <p:nvPr/>
          </p:nvSpPr>
          <p:spPr>
            <a:xfrm>
              <a:off x="3780430" y="2341901"/>
              <a:ext cx="54591" cy="177421"/>
            </a:xfrm>
            <a:prstGeom prst="rightBrac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" name="Right Brace 24"/>
            <p:cNvSpPr/>
            <p:nvPr/>
          </p:nvSpPr>
          <p:spPr>
            <a:xfrm>
              <a:off x="3691720" y="2184986"/>
              <a:ext cx="54591" cy="177421"/>
            </a:xfrm>
            <a:prstGeom prst="rightBrac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41846" y="1180531"/>
              <a:ext cx="629257" cy="2352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843630" y="2546585"/>
              <a:ext cx="479458" cy="722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807725" y="1325174"/>
              <a:ext cx="629257" cy="9485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965903" y="1596788"/>
              <a:ext cx="1606700" cy="334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25" y="5257800"/>
            <a:ext cx="16002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 Box 449"/>
          <p:cNvSpPr txBox="1">
            <a:spLocks noChangeArrowheads="1"/>
          </p:cNvSpPr>
          <p:nvPr/>
        </p:nvSpPr>
        <p:spPr bwMode="auto">
          <a:xfrm>
            <a:off x="390525" y="319088"/>
            <a:ext cx="2528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aseline="30000" dirty="0">
                <a:solidFill>
                  <a:srgbClr val="663300"/>
                </a:solidFill>
              </a:rPr>
              <a:t>25</a:t>
            </a:r>
            <a:r>
              <a:rPr lang="en-US" dirty="0">
                <a:solidFill>
                  <a:srgbClr val="663300"/>
                </a:solidFill>
              </a:rPr>
              <a:t>Mg+n: </a:t>
            </a:r>
            <a:r>
              <a:rPr lang="en-US" dirty="0" smtClean="0">
                <a:solidFill>
                  <a:srgbClr val="663300"/>
                </a:solidFill>
              </a:rPr>
              <a:t>new n-</a:t>
            </a:r>
            <a:r>
              <a:rPr lang="en-US" dirty="0" err="1" smtClean="0">
                <a:solidFill>
                  <a:srgbClr val="663300"/>
                </a:solidFill>
              </a:rPr>
              <a:t>tof</a:t>
            </a:r>
            <a:r>
              <a:rPr lang="en-US" dirty="0" smtClean="0">
                <a:solidFill>
                  <a:srgbClr val="663300"/>
                </a:solidFill>
              </a:rPr>
              <a:t> data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26631" name="Text Box 450"/>
          <p:cNvSpPr txBox="1">
            <a:spLocks noChangeArrowheads="1"/>
          </p:cNvSpPr>
          <p:nvPr/>
        </p:nvSpPr>
        <p:spPr bwMode="auto">
          <a:xfrm>
            <a:off x="3307468" y="5716551"/>
            <a:ext cx="45320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i="1" dirty="0" smtClean="0">
                <a:solidFill>
                  <a:srgbClr val="663300"/>
                </a:solidFill>
              </a:rPr>
              <a:t>234±2 </a:t>
            </a:r>
            <a:r>
              <a:rPr lang="en-US" sz="1600" i="1" dirty="0" err="1" smtClean="0">
                <a:solidFill>
                  <a:srgbClr val="663300"/>
                </a:solidFill>
              </a:rPr>
              <a:t>keV</a:t>
            </a:r>
            <a:r>
              <a:rPr lang="en-US" sz="1600" i="1" dirty="0" smtClean="0">
                <a:solidFill>
                  <a:srgbClr val="663300"/>
                </a:solidFill>
              </a:rPr>
              <a:t> = last </a:t>
            </a:r>
            <a:r>
              <a:rPr lang="en-US" sz="1600" i="1" dirty="0">
                <a:solidFill>
                  <a:srgbClr val="663300"/>
                </a:solidFill>
              </a:rPr>
              <a:t>known resonance at 831 </a:t>
            </a:r>
            <a:r>
              <a:rPr lang="en-US" sz="1600" i="1" dirty="0" err="1">
                <a:solidFill>
                  <a:srgbClr val="663300"/>
                </a:solidFill>
              </a:rPr>
              <a:t>keV</a:t>
            </a:r>
            <a:endParaRPr lang="en-US" sz="1600" i="1" dirty="0">
              <a:solidFill>
                <a:srgbClr val="663300"/>
              </a:solidFill>
            </a:endParaRP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2158755" y="5867400"/>
            <a:ext cx="109596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0594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6" y="694414"/>
            <a:ext cx="31805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10" y="694414"/>
            <a:ext cx="66167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81" y="694414"/>
            <a:ext cx="64604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525" y="6467475"/>
            <a:ext cx="1362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Massimi</a:t>
            </a:r>
            <a:r>
              <a:rPr lang="en-US" sz="1200" i="1" dirty="0" smtClean="0"/>
              <a:t> et al 2012</a:t>
            </a:r>
            <a:endParaRPr lang="en-US" sz="1200" i="1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767630" y="2209800"/>
            <a:ext cx="10770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l-GR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b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sz="2000" b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b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/>
            <a:r>
              <a:rPr lang="en-US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from 1000</a:t>
            </a:r>
          </a:p>
          <a:p>
            <a:pPr algn="ctr" eaLnBrk="1" hangingPunct="1"/>
            <a:r>
              <a:rPr lang="en-US" sz="1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 eaLnBrk="1" hangingPunct="1"/>
            <a:r>
              <a:rPr lang="en-US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1/10</a:t>
            </a:r>
            <a:endParaRPr lang="el-GR" sz="16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22690" y="609600"/>
            <a:ext cx="1524000" cy="4572000"/>
          </a:xfrm>
          <a:prstGeom prst="ellipse">
            <a:avLst/>
          </a:prstGeom>
          <a:solidFill>
            <a:schemeClr val="bg2">
              <a:lumMod val="90000"/>
              <a:alpha val="24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01382" y="4645152"/>
            <a:ext cx="2313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Below n-threshold:</a:t>
            </a:r>
          </a:p>
          <a:p>
            <a:pPr algn="ctr"/>
            <a:r>
              <a:rPr lang="en-US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o widths and nearly </a:t>
            </a:r>
          </a:p>
          <a:p>
            <a:pPr algn="ctr"/>
            <a:r>
              <a:rPr lang="en-US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no spins are known</a:t>
            </a:r>
            <a:endParaRPr lang="en-US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-Up Arrow 5"/>
          <p:cNvSpPr/>
          <p:nvPr/>
        </p:nvSpPr>
        <p:spPr>
          <a:xfrm rot="5400000">
            <a:off x="2706597" y="3983326"/>
            <a:ext cx="1742675" cy="806278"/>
          </a:xfrm>
          <a:prstGeom prst="leftUp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676641" y="242144"/>
            <a:ext cx="4874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63300"/>
                </a:solidFill>
              </a:rPr>
              <a:t>20 keV average spacing of states</a:t>
            </a:r>
            <a:endParaRPr lang="en-US" sz="28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6764338" y="3471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6883400" y="121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136525" y="269875"/>
            <a:ext cx="48413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663300"/>
                </a:solidFill>
              </a:rPr>
              <a:t>First step: </a:t>
            </a:r>
            <a:r>
              <a:rPr lang="en-US" sz="2400" b="1" baseline="30000" dirty="0">
                <a:solidFill>
                  <a:srgbClr val="663300"/>
                </a:solidFill>
              </a:rPr>
              <a:t>26</a:t>
            </a:r>
            <a:r>
              <a:rPr lang="en-US" sz="2400" b="1" dirty="0">
                <a:solidFill>
                  <a:srgbClr val="663300"/>
                </a:solidFill>
              </a:rPr>
              <a:t>Mg(</a:t>
            </a:r>
            <a:r>
              <a:rPr lang="el-GR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solidFill>
                  <a:srgbClr val="663300"/>
                </a:solidFill>
                <a:cs typeface="Times New Roman" pitchFamily="18" charset="0"/>
              </a:rPr>
              <a:t>’) @ </a:t>
            </a:r>
            <a:r>
              <a:rPr lang="en-US" sz="2400" b="1" dirty="0" smtClean="0">
                <a:solidFill>
                  <a:srgbClr val="663300"/>
                </a:solidFill>
                <a:cs typeface="Times New Roman" pitchFamily="18" charset="0"/>
              </a:rPr>
              <a:t>206 MeV</a:t>
            </a:r>
            <a:endParaRPr lang="en-US" sz="2400" b="1" dirty="0">
              <a:solidFill>
                <a:srgbClr val="66330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3367" y="312628"/>
            <a:ext cx="276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Going to 206 MeV to learn 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 about 206 keV</a:t>
            </a:r>
            <a:endParaRPr lang="en-US" b="1" i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4355" y="1878870"/>
            <a:ext cx="5843016" cy="3991356"/>
            <a:chOff x="514355" y="1878870"/>
            <a:chExt cx="5843016" cy="399135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5" y="1878870"/>
              <a:ext cx="5843016" cy="3991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418381" y="2450593"/>
              <a:ext cx="21946" cy="2201875"/>
            </a:xfrm>
            <a:prstGeom prst="line">
              <a:avLst/>
            </a:prstGeom>
            <a:ln w="2222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407408" y="3340190"/>
              <a:ext cx="1484986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55969" y="2773610"/>
              <a:ext cx="21946" cy="2201875"/>
            </a:xfrm>
            <a:prstGeom prst="line">
              <a:avLst/>
            </a:prstGeom>
            <a:ln w="22225">
              <a:solidFill>
                <a:srgbClr val="009E4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977915" y="3744545"/>
              <a:ext cx="925452" cy="0"/>
            </a:xfrm>
            <a:prstGeom prst="straightConnector1">
              <a:avLst/>
            </a:prstGeom>
            <a:ln w="19050">
              <a:solidFill>
                <a:srgbClr val="009E47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976759" y="3486635"/>
              <a:ext cx="915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9E47"/>
                  </a:solidFill>
                  <a:latin typeface="Arial" pitchFamily="34" charset="0"/>
                  <a:cs typeface="Arial" pitchFamily="34" charset="0"/>
                </a:rPr>
                <a:t>n-unbound</a:t>
              </a:r>
              <a:endParaRPr lang="en-US" sz="1200" dirty="0">
                <a:solidFill>
                  <a:srgbClr val="009E4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31875" y="3040975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solidFill>
                    <a:srgbClr val="0070C0"/>
                  </a:solidFill>
                  <a:latin typeface="Calibri"/>
                </a:rPr>
                <a:t>α</a:t>
              </a:r>
              <a:r>
                <a:rPr lang="en-US" sz="1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 unbound</a:t>
              </a:r>
              <a:endParaRPr lang="en-US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092147" y="3471863"/>
              <a:ext cx="258226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204111" y="3164086"/>
              <a:ext cx="2358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18 out of known 92 states</a:t>
              </a:r>
              <a:endPara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420945" y="2394644"/>
            <a:ext cx="22509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’) populates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preferentially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natural parity states</a:t>
            </a:r>
            <a:r>
              <a:rPr lang="en-US" b="1" dirty="0" smtClean="0">
                <a:solidFill>
                  <a:srgbClr val="663300"/>
                </a:solidFill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50210" y="4052155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 unnatural parity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state observed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below </a:t>
            </a:r>
            <a:r>
              <a:rPr lang="el-GR" b="1" dirty="0" smtClean="0">
                <a:latin typeface="Times New Roman"/>
                <a:cs typeface="Times New Roman"/>
              </a:rPr>
              <a:t>α</a:t>
            </a:r>
            <a:r>
              <a:rPr lang="en-US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threshold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7198157" y="3401568"/>
            <a:ext cx="468173" cy="592531"/>
          </a:xfrm>
          <a:prstGeom prst="downArrow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152400" y="152400"/>
            <a:ext cx="520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663300"/>
                </a:solidFill>
              </a:rPr>
              <a:t>Second step: </a:t>
            </a:r>
            <a:r>
              <a:rPr lang="en-US" sz="2400" b="1" baseline="30000" dirty="0">
                <a:solidFill>
                  <a:srgbClr val="663300"/>
                </a:solidFill>
              </a:rPr>
              <a:t>22</a:t>
            </a:r>
            <a:r>
              <a:rPr lang="en-US" sz="2400" b="1" dirty="0">
                <a:solidFill>
                  <a:srgbClr val="663300"/>
                </a:solidFill>
              </a:rPr>
              <a:t>Ne(</a:t>
            </a:r>
            <a:r>
              <a:rPr lang="en-US" sz="2400" b="1" baseline="30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Li,d</a:t>
            </a:r>
            <a:r>
              <a:rPr lang="en-US" sz="2400" b="1" dirty="0">
                <a:solidFill>
                  <a:srgbClr val="663300"/>
                </a:solidFill>
                <a:cs typeface="Times New Roman" pitchFamily="18" charset="0"/>
              </a:rPr>
              <a:t>) @ </a:t>
            </a:r>
            <a:r>
              <a:rPr lang="en-US" sz="2400" b="1" dirty="0" smtClean="0">
                <a:solidFill>
                  <a:srgbClr val="663300"/>
                </a:solidFill>
                <a:cs typeface="Times New Roman" pitchFamily="18" charset="0"/>
              </a:rPr>
              <a:t>80 MeV</a:t>
            </a:r>
            <a:endParaRPr lang="el-GR" i="1" dirty="0">
              <a:solidFill>
                <a:srgbClr val="663300"/>
              </a:solidFill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0" y="970693"/>
            <a:ext cx="1797503" cy="13487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0" y="2460341"/>
            <a:ext cx="1792224" cy="10101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6"/>
          <a:stretch/>
        </p:blipFill>
        <p:spPr bwMode="auto">
          <a:xfrm>
            <a:off x="5299023" y="698605"/>
            <a:ext cx="270846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61"/>
          <a:stretch/>
        </p:blipFill>
        <p:spPr bwMode="auto">
          <a:xfrm>
            <a:off x="5231568" y="2679805"/>
            <a:ext cx="2523584" cy="192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6114" y="3563600"/>
            <a:ext cx="5365506" cy="3219450"/>
            <a:chOff x="526114" y="3563600"/>
            <a:chExt cx="5365506" cy="321945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14" y="3563600"/>
              <a:ext cx="4648200" cy="321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4129975" y="4283727"/>
              <a:ext cx="21946" cy="2201875"/>
            </a:xfrm>
            <a:prstGeom prst="line">
              <a:avLst/>
            </a:prstGeom>
            <a:ln w="2222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151921" y="5173325"/>
              <a:ext cx="1484986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83779" y="4497479"/>
              <a:ext cx="21946" cy="1925806"/>
            </a:xfrm>
            <a:prstGeom prst="line">
              <a:avLst/>
            </a:prstGeom>
            <a:ln w="22225">
              <a:solidFill>
                <a:srgbClr val="009E4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515189" y="4681430"/>
              <a:ext cx="925452" cy="0"/>
            </a:xfrm>
            <a:prstGeom prst="straightConnector1">
              <a:avLst/>
            </a:prstGeom>
            <a:ln w="19050">
              <a:solidFill>
                <a:srgbClr val="009E47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895045" y="4775788"/>
              <a:ext cx="915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9E47"/>
                  </a:solidFill>
                  <a:latin typeface="Arial" pitchFamily="34" charset="0"/>
                  <a:cs typeface="Arial" pitchFamily="34" charset="0"/>
                </a:rPr>
                <a:t>n-unbound</a:t>
              </a:r>
              <a:endParaRPr lang="en-US" sz="1200" dirty="0">
                <a:solidFill>
                  <a:srgbClr val="009E4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31101" y="5246164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solidFill>
                    <a:srgbClr val="0070C0"/>
                  </a:solidFill>
                  <a:latin typeface="Calibri"/>
                </a:rPr>
                <a:t>α</a:t>
              </a:r>
              <a:r>
                <a:rPr lang="en-US" sz="1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 unbound</a:t>
              </a:r>
              <a:endParaRPr lang="en-US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80" y="1527177"/>
            <a:ext cx="7598664" cy="273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103391" y="629639"/>
            <a:ext cx="1228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663300"/>
                </a:solidFill>
              </a:rPr>
              <a:t>Result:</a:t>
            </a:r>
            <a:endParaRPr lang="en-US" sz="2400" b="1" dirty="0">
              <a:solidFill>
                <a:srgbClr val="663300"/>
              </a:solidFill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9843" y="3657600"/>
            <a:ext cx="8087192" cy="0"/>
          </a:xfrm>
          <a:prstGeom prst="line">
            <a:avLst/>
          </a:prstGeom>
          <a:ln w="25400">
            <a:solidFill>
              <a:srgbClr val="009E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90" y="3380600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E47"/>
                </a:solidFill>
                <a:latin typeface="Arial" pitchFamily="34" charset="0"/>
                <a:cs typeface="Arial" pitchFamily="34" charset="0"/>
              </a:rPr>
              <a:t>n-threshold</a:t>
            </a:r>
            <a:endParaRPr lang="en-US" sz="1200" dirty="0">
              <a:solidFill>
                <a:srgbClr val="009E4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16412" y="3950460"/>
            <a:ext cx="1260281" cy="838565"/>
            <a:chOff x="816412" y="3950460"/>
            <a:chExt cx="1260281" cy="838565"/>
          </a:xfrm>
        </p:grpSpPr>
        <p:sp>
          <p:nvSpPr>
            <p:cNvPr id="11" name="Oval 10"/>
            <p:cNvSpPr/>
            <p:nvPr/>
          </p:nvSpPr>
          <p:spPr>
            <a:xfrm>
              <a:off x="951880" y="3950460"/>
              <a:ext cx="989346" cy="2409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6412" y="4265805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lowest known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resonance</a:t>
              </a:r>
              <a:endPara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99271" y="3906041"/>
            <a:ext cx="2592657" cy="882984"/>
            <a:chOff x="5899271" y="3906041"/>
            <a:chExt cx="2592657" cy="882984"/>
          </a:xfrm>
        </p:grpSpPr>
        <p:sp>
          <p:nvSpPr>
            <p:cNvPr id="10" name="Oval 9"/>
            <p:cNvSpPr/>
            <p:nvPr/>
          </p:nvSpPr>
          <p:spPr>
            <a:xfrm>
              <a:off x="5899271" y="3906041"/>
              <a:ext cx="2592657" cy="3297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92948" y="4265805"/>
              <a:ext cx="18053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experimental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resonance strengths</a:t>
              </a:r>
              <a:endPara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69630" y="3950460"/>
            <a:ext cx="990976" cy="838565"/>
            <a:chOff x="2469630" y="3950460"/>
            <a:chExt cx="990976" cy="838565"/>
          </a:xfrm>
        </p:grpSpPr>
        <p:sp>
          <p:nvSpPr>
            <p:cNvPr id="16" name="Oval 15"/>
            <p:cNvSpPr/>
            <p:nvPr/>
          </p:nvSpPr>
          <p:spPr>
            <a:xfrm>
              <a:off x="2600793" y="3950460"/>
              <a:ext cx="577122" cy="2029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69630" y="4265805"/>
              <a:ext cx="9909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calculated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from</a:t>
              </a:r>
              <a:r>
                <a:rPr lang="en-US" sz="1400" dirty="0" smtClean="0">
                  <a:solidFill>
                    <a:srgbClr val="FF0000"/>
                  </a:solidFill>
                </a:rPr>
                <a:t> </a:t>
              </a:r>
              <a:r>
                <a:rPr lang="el-GR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l-GR" sz="14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59441" y="3950460"/>
            <a:ext cx="1059700" cy="839669"/>
            <a:chOff x="4059441" y="3950460"/>
            <a:chExt cx="1059700" cy="839669"/>
          </a:xfrm>
        </p:grpSpPr>
        <p:sp>
          <p:nvSpPr>
            <p:cNvPr id="15" name="TextBox 14"/>
            <p:cNvSpPr txBox="1"/>
            <p:nvPr/>
          </p:nvSpPr>
          <p:spPr>
            <a:xfrm>
              <a:off x="4128164" y="4266909"/>
              <a:ext cx="9909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calculated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from</a:t>
              </a:r>
              <a:r>
                <a:rPr lang="en-US" sz="1400" dirty="0" smtClean="0">
                  <a:solidFill>
                    <a:srgbClr val="FF0000"/>
                  </a:solidFill>
                </a:rPr>
                <a:t> </a:t>
              </a:r>
              <a:r>
                <a:rPr lang="el-GR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ωγ</a:t>
              </a:r>
              <a:endPara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059441" y="3950460"/>
              <a:ext cx="1059700" cy="2473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31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80" y="1527177"/>
            <a:ext cx="7598664" cy="273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103391" y="629639"/>
            <a:ext cx="1228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663300"/>
                </a:solidFill>
              </a:rPr>
              <a:t>Result:</a:t>
            </a:r>
            <a:endParaRPr lang="en-US" sz="2400" b="1" dirty="0">
              <a:solidFill>
                <a:srgbClr val="663300"/>
              </a:solidFill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9843" y="3657600"/>
            <a:ext cx="8087192" cy="0"/>
          </a:xfrm>
          <a:prstGeom prst="line">
            <a:avLst/>
          </a:prstGeom>
          <a:ln w="25400">
            <a:solidFill>
              <a:srgbClr val="009E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90" y="3380600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E47"/>
                </a:solidFill>
                <a:latin typeface="Arial" pitchFamily="34" charset="0"/>
                <a:cs typeface="Arial" pitchFamily="34" charset="0"/>
              </a:rPr>
              <a:t>n-threshold</a:t>
            </a:r>
            <a:endParaRPr lang="en-US" sz="1200" dirty="0">
              <a:solidFill>
                <a:srgbClr val="009E4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337689" y="3675641"/>
            <a:ext cx="1415772" cy="1243990"/>
            <a:chOff x="7337689" y="3675641"/>
            <a:chExt cx="1415772" cy="1243990"/>
          </a:xfrm>
        </p:grpSpPr>
        <p:sp>
          <p:nvSpPr>
            <p:cNvPr id="6" name="Oval 5"/>
            <p:cNvSpPr/>
            <p:nvPr/>
          </p:nvSpPr>
          <p:spPr>
            <a:xfrm>
              <a:off x="7337689" y="3675641"/>
              <a:ext cx="989346" cy="240946"/>
            </a:xfrm>
            <a:prstGeom prst="ellipse">
              <a:avLst/>
            </a:prstGeom>
            <a:noFill/>
            <a:ln>
              <a:solidFill>
                <a:srgbClr val="009E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37689" y="4273300"/>
              <a:ext cx="1415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9E47"/>
                  </a:solidFill>
                  <a:latin typeface="Arial" pitchFamily="34" charset="0"/>
                  <a:cs typeface="Arial" pitchFamily="34" charset="0"/>
                </a:rPr>
                <a:t>upper limit</a:t>
              </a:r>
            </a:p>
            <a:p>
              <a:pPr algn="ctr"/>
              <a:r>
                <a:rPr lang="en-US" dirty="0" smtClean="0">
                  <a:solidFill>
                    <a:srgbClr val="009E47"/>
                  </a:solidFill>
                  <a:latin typeface="Arial" pitchFamily="34" charset="0"/>
                  <a:cs typeface="Arial" pitchFamily="34" charset="0"/>
                </a:rPr>
                <a:t>from Jaeger</a:t>
              </a:r>
              <a:endParaRPr lang="en-US" dirty="0">
                <a:solidFill>
                  <a:srgbClr val="009E47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1493" y="3675641"/>
            <a:ext cx="6339788" cy="1797523"/>
            <a:chOff x="921493" y="3675641"/>
            <a:chExt cx="6339788" cy="1797523"/>
          </a:xfrm>
        </p:grpSpPr>
        <p:sp>
          <p:nvSpPr>
            <p:cNvPr id="7" name="Oval 6"/>
            <p:cNvSpPr/>
            <p:nvPr/>
          </p:nvSpPr>
          <p:spPr>
            <a:xfrm>
              <a:off x="6271935" y="3675641"/>
              <a:ext cx="989346" cy="240946"/>
            </a:xfrm>
            <a:prstGeom prst="ellipse">
              <a:avLst/>
            </a:prstGeom>
            <a:noFill/>
            <a:ln>
              <a:solidFill>
                <a:srgbClr val="009E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1493" y="4826833"/>
              <a:ext cx="25090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rgbClr val="009E47"/>
                  </a:solidFill>
                  <a:latin typeface="Times New Roman" pitchFamily="18" charset="0"/>
                  <a:cs typeface="Times New Roman" pitchFamily="18" charset="0"/>
                </a:rPr>
                <a:t>ωγ</a:t>
              </a:r>
              <a:r>
                <a:rPr lang="el-GR" sz="2000" b="1" baseline="-25000" dirty="0" smtClean="0">
                  <a:solidFill>
                    <a:srgbClr val="009E47"/>
                  </a:solidFill>
                  <a:latin typeface="Times New Roman" pitchFamily="18" charset="0"/>
                  <a:cs typeface="Times New Roman" pitchFamily="18" charset="0"/>
                </a:rPr>
                <a:t>αγ</a:t>
              </a:r>
              <a:r>
                <a:rPr lang="en-US" sz="2000" b="1" dirty="0" smtClean="0">
                  <a:solidFill>
                    <a:srgbClr val="009E47"/>
                  </a:solidFill>
                  <a:latin typeface="Times New Roman" pitchFamily="18" charset="0"/>
                  <a:cs typeface="Times New Roman" pitchFamily="18" charset="0"/>
                </a:rPr>
                <a:t>= 0.5 </a:t>
              </a:r>
              <a:r>
                <a:rPr lang="el-GR" sz="2000" b="1" dirty="0" smtClean="0">
                  <a:solidFill>
                    <a:srgbClr val="009E47"/>
                  </a:solidFill>
                  <a:latin typeface="Times New Roman"/>
                  <a:cs typeface="Times New Roman"/>
                </a:rPr>
                <a:t>μ</a:t>
              </a:r>
              <a:r>
                <a:rPr lang="en-US" sz="2000" b="1" dirty="0" err="1" smtClean="0">
                  <a:solidFill>
                    <a:srgbClr val="009E47"/>
                  </a:solidFill>
                  <a:latin typeface="Arial" pitchFamily="34" charset="0"/>
                  <a:cs typeface="Arial" pitchFamily="34" charset="0"/>
                </a:rPr>
                <a:t>eV</a:t>
              </a:r>
              <a:r>
                <a:rPr lang="en-US" sz="2000" b="1" dirty="0" smtClean="0">
                  <a:solidFill>
                    <a:srgbClr val="009E47"/>
                  </a:solidFill>
                  <a:latin typeface="Arial" pitchFamily="34" charset="0"/>
                  <a:cs typeface="Arial" pitchFamily="34" charset="0"/>
                </a:rPr>
                <a:t> !</a:t>
              </a:r>
            </a:p>
            <a:p>
              <a:pPr algn="ctr"/>
              <a:r>
                <a:rPr lang="en-US" sz="1600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within experimental reach</a:t>
              </a:r>
              <a:endParaRPr lang="en-U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3252866" y="3916587"/>
              <a:ext cx="3095468" cy="1003044"/>
            </a:xfrm>
            <a:prstGeom prst="line">
              <a:avLst/>
            </a:prstGeom>
            <a:ln w="25400">
              <a:solidFill>
                <a:srgbClr val="009E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881801" y="1091304"/>
            <a:ext cx="1390134" cy="2825283"/>
            <a:chOff x="4881801" y="1091304"/>
            <a:chExt cx="1390134" cy="2825283"/>
          </a:xfrm>
        </p:grpSpPr>
        <p:sp>
          <p:nvSpPr>
            <p:cNvPr id="8" name="Oval 7"/>
            <p:cNvSpPr/>
            <p:nvPr/>
          </p:nvSpPr>
          <p:spPr>
            <a:xfrm>
              <a:off x="4881801" y="1602127"/>
              <a:ext cx="1390134" cy="511485"/>
            </a:xfrm>
            <a:prstGeom prst="ellipse">
              <a:avLst/>
            </a:prstGeom>
            <a:noFill/>
            <a:ln>
              <a:solidFill>
                <a:srgbClr val="009E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36695" y="1091304"/>
              <a:ext cx="1069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9E47"/>
                  </a:solidFill>
                  <a:latin typeface="Arial" pitchFamily="34" charset="0"/>
                  <a:cs typeface="Arial" pitchFamily="34" charset="0"/>
                </a:rPr>
                <a:t>from n-</a:t>
              </a:r>
              <a:r>
                <a:rPr lang="en-US" sz="1400" dirty="0" err="1" smtClean="0">
                  <a:solidFill>
                    <a:srgbClr val="009E47"/>
                  </a:solidFill>
                  <a:latin typeface="Arial" pitchFamily="34" charset="0"/>
                  <a:cs typeface="Arial" pitchFamily="34" charset="0"/>
                </a:rPr>
                <a:t>tof</a:t>
              </a:r>
              <a:endParaRPr lang="en-US" sz="1400" dirty="0" smtClean="0">
                <a:solidFill>
                  <a:srgbClr val="009E47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400" dirty="0" smtClean="0">
                  <a:solidFill>
                    <a:srgbClr val="009E47"/>
                  </a:solidFill>
                  <a:latin typeface="Arial" pitchFamily="34" charset="0"/>
                  <a:cs typeface="Arial" pitchFamily="34" charset="0"/>
                </a:rPr>
                <a:t>experiment</a:t>
              </a:r>
              <a:endParaRPr lang="en-US" sz="1400" dirty="0">
                <a:solidFill>
                  <a:srgbClr val="009E4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076783" y="3675641"/>
              <a:ext cx="1195151" cy="240946"/>
            </a:xfrm>
            <a:prstGeom prst="ellipse">
              <a:avLst/>
            </a:prstGeom>
            <a:noFill/>
            <a:ln>
              <a:solidFill>
                <a:srgbClr val="009E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267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434361" y="183016"/>
            <a:ext cx="2512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663300"/>
                </a:solidFill>
              </a:rPr>
              <a:t>Reaction Rates:</a:t>
            </a:r>
            <a:endParaRPr lang="en-US" sz="2400" b="1" dirty="0">
              <a:solidFill>
                <a:srgbClr val="663300"/>
              </a:solidFill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3572" y="883482"/>
            <a:ext cx="3105150" cy="2263140"/>
            <a:chOff x="453572" y="883482"/>
            <a:chExt cx="3105150" cy="2263140"/>
          </a:xfrm>
        </p:grpSpPr>
        <p:sp>
          <p:nvSpPr>
            <p:cNvPr id="7" name="Rectangle 6"/>
            <p:cNvSpPr/>
            <p:nvPr/>
          </p:nvSpPr>
          <p:spPr>
            <a:xfrm>
              <a:off x="1045928" y="2327373"/>
              <a:ext cx="10919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>
                  <a:latin typeface="Arial" pitchFamily="34" charset="0"/>
                  <a:cs typeface="Arial" pitchFamily="34" charset="0"/>
                </a:rPr>
                <a:t>22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Ne(</a:t>
              </a:r>
              <a:r>
                <a:rPr lang="el-GR" b="1" i="1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</a:t>
              </a:r>
              <a:r>
                <a:rPr lang="el-GR" b="1" i="1" dirty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338451" y="1507251"/>
              <a:ext cx="419725" cy="1253313"/>
            </a:xfrm>
            <a:prstGeom prst="rect">
              <a:avLst/>
            </a:prstGeom>
            <a:pattFill prst="openDmnd">
              <a:fgClr>
                <a:srgbClr val="009E4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53572" y="883482"/>
              <a:ext cx="3105150" cy="2263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700305" y="1273718"/>
            <a:ext cx="1428596" cy="1196302"/>
            <a:chOff x="391591" y="3639780"/>
            <a:chExt cx="1428596" cy="1196302"/>
          </a:xfrm>
        </p:grpSpPr>
        <p:sp>
          <p:nvSpPr>
            <p:cNvPr id="15" name="Rectangle 14"/>
            <p:cNvSpPr/>
            <p:nvPr/>
          </p:nvSpPr>
          <p:spPr>
            <a:xfrm>
              <a:off x="836065" y="3639780"/>
              <a:ext cx="419725" cy="441990"/>
            </a:xfrm>
            <a:prstGeom prst="rect">
              <a:avLst/>
            </a:prstGeom>
            <a:pattFill prst="openDmnd">
              <a:fgClr>
                <a:srgbClr val="009E4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1591" y="4189751"/>
              <a:ext cx="1428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9E47"/>
                  </a:solidFill>
                  <a:latin typeface="Arial" pitchFamily="34" charset="0"/>
                  <a:cs typeface="Arial" pitchFamily="34" charset="0"/>
                </a:rPr>
                <a:t>ABG</a:t>
              </a:r>
            </a:p>
            <a:p>
              <a:pPr algn="ctr"/>
              <a:r>
                <a:rPr lang="en-US" dirty="0" smtClean="0">
                  <a:solidFill>
                    <a:srgbClr val="009E47"/>
                  </a:solidFill>
                  <a:latin typeface="Arial" pitchFamily="34" charset="0"/>
                  <a:cs typeface="Arial" pitchFamily="34" charset="0"/>
                </a:rPr>
                <a:t>temperature</a:t>
              </a:r>
              <a:endParaRPr lang="en-US" dirty="0">
                <a:solidFill>
                  <a:srgbClr val="009E47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94289" y="4122295"/>
            <a:ext cx="3480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General Impact: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reduction of s-process synthesis</a:t>
            </a:r>
          </a:p>
          <a:p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significant uncertainties remain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451" y="3429865"/>
            <a:ext cx="3767328" cy="2747772"/>
            <a:chOff x="377451" y="3429865"/>
            <a:chExt cx="3767328" cy="2747772"/>
          </a:xfrm>
        </p:grpSpPr>
        <p:sp>
          <p:nvSpPr>
            <p:cNvPr id="8" name="Rectangle 7"/>
            <p:cNvSpPr/>
            <p:nvPr/>
          </p:nvSpPr>
          <p:spPr>
            <a:xfrm>
              <a:off x="1126020" y="3644982"/>
              <a:ext cx="1165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l-GR" b="1" i="1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,n)/(</a:t>
              </a:r>
              <a:r>
                <a:rPr lang="el-GR" b="1" i="1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</a:t>
              </a:r>
              <a:r>
                <a:rPr lang="el-GR" b="1" i="1" dirty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3337" y="4122295"/>
              <a:ext cx="109892" cy="509665"/>
            </a:xfrm>
            <a:prstGeom prst="rect">
              <a:avLst/>
            </a:prstGeom>
            <a:pattFill prst="openDmnd">
              <a:fgClr>
                <a:srgbClr val="009E4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51" y="3429865"/>
              <a:ext cx="3767328" cy="2747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343992" y="883482"/>
            <a:ext cx="3053356" cy="2263140"/>
            <a:chOff x="5343992" y="883482"/>
            <a:chExt cx="3053356" cy="2263140"/>
          </a:xfrm>
        </p:grpSpPr>
        <p:sp>
          <p:nvSpPr>
            <p:cNvPr id="2" name="Rectangle 1"/>
            <p:cNvSpPr/>
            <p:nvPr/>
          </p:nvSpPr>
          <p:spPr>
            <a:xfrm>
              <a:off x="5847777" y="2327373"/>
              <a:ext cx="1124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22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Ne(</a:t>
              </a:r>
              <a:r>
                <a:rPr lang="el-GR" b="1" i="1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,n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)</a:t>
              </a:r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84416" y="1337722"/>
              <a:ext cx="319969" cy="1358983"/>
            </a:xfrm>
            <a:prstGeom prst="rect">
              <a:avLst/>
            </a:prstGeom>
            <a:pattFill prst="openDmnd">
              <a:fgClr>
                <a:srgbClr val="009E4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34"/>
            <a:stretch/>
          </p:blipFill>
          <p:spPr bwMode="auto">
            <a:xfrm>
              <a:off x="5343992" y="883482"/>
              <a:ext cx="3053356" cy="2263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26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8765" y="1033378"/>
            <a:ext cx="3026664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88" y="813922"/>
            <a:ext cx="3122676" cy="236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6799" y="3694207"/>
            <a:ext cx="3474720" cy="253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1" y="855070"/>
            <a:ext cx="3076956" cy="232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770192" y="190511"/>
            <a:ext cx="3502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663300"/>
                </a:solidFill>
              </a:rPr>
              <a:t>ABG Nucleosynthesis:</a:t>
            </a:r>
            <a:endParaRPr lang="en-US" sz="2400" b="1" dirty="0">
              <a:solidFill>
                <a:srgbClr val="663300"/>
              </a:solidFill>
              <a:cs typeface="Times New Roman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88401" y="4235498"/>
            <a:ext cx="22397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663300"/>
                </a:solidFill>
              </a:rPr>
              <a:t>Massive Stars</a:t>
            </a:r>
          </a:p>
          <a:p>
            <a:pPr algn="ctr" eaLnBrk="1" hangingPunct="1"/>
            <a:r>
              <a:rPr lang="en-US" dirty="0" smtClean="0">
                <a:solidFill>
                  <a:srgbClr val="663300"/>
                </a:solidFill>
                <a:cs typeface="Times New Roman" pitchFamily="18" charset="0"/>
              </a:rPr>
              <a:t>(25 solar mass)</a:t>
            </a:r>
            <a:endParaRPr lang="en-US" dirty="0">
              <a:solidFill>
                <a:srgbClr val="663300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204" y="5271615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Thanks to:</a:t>
            </a: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Bisterzo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M. Pignatari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5624" y="533400"/>
            <a:ext cx="6804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Nuclear Astrophysics Studies at RCNP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670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Started in 2002 (Georg @ RCNP) with a series of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p,t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reactions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849" y="1100469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Osaka – Notre Dame – Groningen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71597"/>
            <a:ext cx="3749040" cy="202767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28721"/>
            <a:ext cx="3108960" cy="314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93455" y="5667121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 keV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energy resolution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 keV</a:t>
            </a:r>
            <a:endParaRPr 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828800" y="4800600"/>
            <a:ext cx="152400" cy="86652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43400" y="5330571"/>
            <a:ext cx="990600" cy="34290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5-Point Star 14"/>
          <p:cNvSpPr/>
          <p:nvPr/>
        </p:nvSpPr>
        <p:spPr>
          <a:xfrm>
            <a:off x="2726871" y="351175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638800" y="343555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22702" y="2136139"/>
            <a:ext cx="776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explosive H burning in X-ray bursts in the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p-process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indirect study of (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p) reactions on the “waiting points”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Ne,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Mg, and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3868" y="930936"/>
            <a:ext cx="8834094" cy="3236576"/>
            <a:chOff x="193868" y="203008"/>
            <a:chExt cx="8834094" cy="32365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00"/>
            <a:stretch/>
          </p:blipFill>
          <p:spPr>
            <a:xfrm>
              <a:off x="193868" y="203008"/>
              <a:ext cx="4572000" cy="2424316"/>
            </a:xfrm>
            <a:prstGeom prst="rect">
              <a:avLst/>
            </a:prstGeom>
          </p:spPr>
        </p:pic>
        <p:sp>
          <p:nvSpPr>
            <p:cNvPr id="3" name="Freeform 2"/>
            <p:cNvSpPr/>
            <p:nvPr/>
          </p:nvSpPr>
          <p:spPr>
            <a:xfrm>
              <a:off x="4772445" y="728244"/>
              <a:ext cx="4156364" cy="1911927"/>
            </a:xfrm>
            <a:custGeom>
              <a:avLst/>
              <a:gdLst>
                <a:gd name="connsiteX0" fmla="*/ 0 w 4156364"/>
                <a:gd name="connsiteY0" fmla="*/ 1866585 h 1911927"/>
                <a:gd name="connsiteX1" fmla="*/ 4156364 w 4156364"/>
                <a:gd name="connsiteY1" fmla="*/ 1911927 h 1911927"/>
                <a:gd name="connsiteX2" fmla="*/ 4133693 w 4156364"/>
                <a:gd name="connsiteY2" fmla="*/ 0 h 1911927"/>
                <a:gd name="connsiteX3" fmla="*/ 1194010 w 4156364"/>
                <a:gd name="connsiteY3" fmla="*/ 15114 h 1911927"/>
                <a:gd name="connsiteX4" fmla="*/ 649904 w 4156364"/>
                <a:gd name="connsiteY4" fmla="*/ 604562 h 1911927"/>
                <a:gd name="connsiteX5" fmla="*/ 649904 w 4156364"/>
                <a:gd name="connsiteY5" fmla="*/ 1133554 h 1911927"/>
                <a:gd name="connsiteX6" fmla="*/ 22671 w 4156364"/>
                <a:gd name="connsiteY6" fmla="*/ 1133554 h 1911927"/>
                <a:gd name="connsiteX7" fmla="*/ 22671 w 4156364"/>
                <a:gd name="connsiteY7" fmla="*/ 1730559 h 191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6364" h="1911927">
                  <a:moveTo>
                    <a:pt x="0" y="1866585"/>
                  </a:moveTo>
                  <a:lnTo>
                    <a:pt x="4156364" y="1911927"/>
                  </a:lnTo>
                  <a:lnTo>
                    <a:pt x="4133693" y="0"/>
                  </a:lnTo>
                  <a:lnTo>
                    <a:pt x="1194010" y="15114"/>
                  </a:lnTo>
                  <a:lnTo>
                    <a:pt x="649904" y="604562"/>
                  </a:lnTo>
                  <a:lnTo>
                    <a:pt x="649904" y="1133554"/>
                  </a:lnTo>
                  <a:lnTo>
                    <a:pt x="22671" y="1133554"/>
                  </a:lnTo>
                  <a:lnTo>
                    <a:pt x="22671" y="1730559"/>
                  </a:ln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75249" y="217687"/>
              <a:ext cx="4052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663300"/>
                  </a:solidFill>
                  <a:latin typeface="Arial" pitchFamily="34" charset="0"/>
                  <a:cs typeface="Arial" pitchFamily="34" charset="0"/>
                </a:rPr>
                <a:t>St. George Recoil Separator</a:t>
              </a:r>
              <a:endParaRPr lang="en-US" sz="2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85" y="2627324"/>
              <a:ext cx="5345349" cy="812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 descr="Dome_Acce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14" y="4408319"/>
            <a:ext cx="3018891" cy="2012137"/>
          </a:xfrm>
          <a:prstGeom prst="rect">
            <a:avLst/>
          </a:prstGeom>
        </p:spPr>
      </p:pic>
      <p:pic>
        <p:nvPicPr>
          <p:cNvPr id="10" name="Picture 9" descr="ion_source.tif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2027" y="3905008"/>
            <a:ext cx="1842135" cy="10591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903" y="260615"/>
            <a:ext cx="8236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Low </a:t>
            </a:r>
            <a:r>
              <a:rPr lang="en-US" sz="24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nergy </a:t>
            </a:r>
            <a:r>
              <a:rPr lang="en-US" sz="24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lpha </a:t>
            </a:r>
            <a:r>
              <a:rPr lang="en-US" sz="24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apture Experiments @ Notre Dame</a:t>
            </a:r>
            <a:endParaRPr lang="en-US" sz="24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1270" y="5496209"/>
            <a:ext cx="151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single ended</a:t>
            </a:r>
          </a:p>
          <a:p>
            <a:pPr algn="ctr"/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5 MV vertical</a:t>
            </a:r>
          </a:p>
          <a:p>
            <a:pPr algn="ctr"/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accelerator</a:t>
            </a:r>
            <a:endParaRPr lang="en-US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8420" y="365942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ECR in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terminal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75" y="4467929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xperiments are time consuming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1691650" y="4926782"/>
            <a:ext cx="518463" cy="633677"/>
          </a:xfrm>
          <a:prstGeom prst="downArrow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4849" y="5773208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knowledge from indirect</a:t>
            </a:r>
          </a:p>
          <a:p>
            <a:pPr algn="ctr"/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search are very helpful </a:t>
            </a:r>
            <a:endParaRPr lang="en-US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18" y="1297541"/>
            <a:ext cx="4572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55" y="548650"/>
            <a:ext cx="4929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Gabriola" pitchFamily="82" charset="0"/>
              </a:rPr>
              <a:t>A Trip with Yoshi To </a:t>
            </a:r>
            <a:r>
              <a:rPr lang="en-US" sz="3200" b="1" dirty="0" err="1" smtClean="0">
                <a:latin typeface="Gabriola" pitchFamily="82" charset="0"/>
              </a:rPr>
              <a:t>Minoh</a:t>
            </a:r>
            <a:r>
              <a:rPr lang="en-US" sz="3200" b="1" dirty="0" smtClean="0">
                <a:latin typeface="Gabriola" pitchFamily="82" charset="0"/>
              </a:rPr>
              <a:t> Waterfall</a:t>
            </a:r>
            <a:endParaRPr lang="en-US" sz="3200" b="1" dirty="0">
              <a:latin typeface="Gabriola" pitchFamily="8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9082" y="1447522"/>
            <a:ext cx="1950720" cy="3431958"/>
            <a:chOff x="309082" y="1447522"/>
            <a:chExt cx="1950720" cy="34319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82" y="2278520"/>
              <a:ext cx="1950720" cy="26009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5643" y="1447522"/>
              <a:ext cx="13292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663300"/>
                  </a:solidFill>
                  <a:latin typeface="Gabriola" pitchFamily="82" charset="0"/>
                </a:rPr>
                <a:t>Yoshi’s </a:t>
              </a:r>
            </a:p>
            <a:p>
              <a:pPr algn="ctr"/>
              <a:r>
                <a:rPr lang="en-US" sz="2400" b="1" dirty="0" smtClean="0">
                  <a:solidFill>
                    <a:srgbClr val="663300"/>
                  </a:solidFill>
                  <a:latin typeface="Gabriola" pitchFamily="82" charset="0"/>
                </a:rPr>
                <a:t>“small” walk</a:t>
              </a:r>
              <a:endParaRPr lang="en-US" sz="2400" b="1" dirty="0">
                <a:solidFill>
                  <a:srgbClr val="663300"/>
                </a:solidFill>
                <a:latin typeface="Gabriola" pitchFamily="8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04646" y="4465926"/>
            <a:ext cx="5359977" cy="1857375"/>
            <a:chOff x="3304646" y="4465926"/>
            <a:chExt cx="5359977" cy="18573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498" y="4465926"/>
              <a:ext cx="3286125" cy="18573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04646" y="5214817"/>
              <a:ext cx="19976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663300"/>
                  </a:solidFill>
                  <a:latin typeface="Gabriola" pitchFamily="82" charset="0"/>
                </a:rPr>
                <a:t>The “easy” way</a:t>
              </a:r>
            </a:p>
            <a:p>
              <a:pPr algn="ctr"/>
              <a:r>
                <a:rPr lang="en-US" sz="2400" b="1" dirty="0" smtClean="0">
                  <a:solidFill>
                    <a:srgbClr val="663300"/>
                  </a:solidFill>
                  <a:latin typeface="Gabriola" pitchFamily="82" charset="0"/>
                </a:rPr>
                <a:t>from </a:t>
              </a:r>
              <a:r>
                <a:rPr lang="en-US" sz="2400" b="1" dirty="0" err="1" smtClean="0">
                  <a:solidFill>
                    <a:srgbClr val="663300"/>
                  </a:solidFill>
                  <a:latin typeface="Gabriola" pitchFamily="82" charset="0"/>
                </a:rPr>
                <a:t>Minoh</a:t>
              </a:r>
              <a:r>
                <a:rPr lang="en-US" sz="2400" b="1" dirty="0" smtClean="0">
                  <a:solidFill>
                    <a:srgbClr val="663300"/>
                  </a:solidFill>
                  <a:latin typeface="Gabriola" pitchFamily="82" charset="0"/>
                </a:rPr>
                <a:t> station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7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Kandinski_StGeorge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" y="356845"/>
            <a:ext cx="9143999" cy="620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0" r="48219"/>
          <a:stretch/>
        </p:blipFill>
        <p:spPr>
          <a:xfrm>
            <a:off x="381000" y="2590800"/>
            <a:ext cx="6183471" cy="390525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36993"/>
              </p:ext>
            </p:extLst>
          </p:nvPr>
        </p:nvGraphicFramePr>
        <p:xfrm>
          <a:off x="6564471" y="3962400"/>
          <a:ext cx="1971924" cy="2011680"/>
        </p:xfrm>
        <a:graphic>
          <a:graphicData uri="http://schemas.openxmlformats.org/drawingml/2006/table">
            <a:tbl>
              <a:tblPr/>
              <a:tblGrid>
                <a:gridCol w="91440"/>
                <a:gridCol w="894522"/>
                <a:gridCol w="91440"/>
                <a:gridCol w="894522"/>
              </a:tblGrid>
              <a:tr h="304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1.41E+4 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-4.61E+3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1.22E+4 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B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-6.49E+3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1.03E+4 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-8.37E+3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8.52E+3 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-1.02E+4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6.64E+3 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-1.21E+4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4.76E+3 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-1.40E+4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2.89E+3 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-1.58E+4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1.01E+3 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-1.77E+4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-8.64E+2 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-1.96E+4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-2.74E+3 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-2.15E+4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-4.61E+3 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-2.33E+4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914400"/>
            <a:ext cx="23070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13C(</a:t>
            </a:r>
            <a:r>
              <a:rPr lang="en-US" dirty="0" err="1" smtClean="0"/>
              <a:t>a,n</a:t>
            </a:r>
            <a:r>
              <a:rPr lang="en-US" dirty="0" smtClean="0"/>
              <a:t>)       6.36     6</a:t>
            </a:r>
          </a:p>
          <a:p>
            <a:r>
              <a:rPr lang="en-US" dirty="0" smtClean="0"/>
              <a:t>17O(</a:t>
            </a:r>
            <a:r>
              <a:rPr lang="en-US" dirty="0" err="1" smtClean="0"/>
              <a:t>a,n</a:t>
            </a:r>
            <a:r>
              <a:rPr lang="en-US" dirty="0" smtClean="0"/>
              <a:t>)      7.35   27</a:t>
            </a:r>
          </a:p>
          <a:p>
            <a:r>
              <a:rPr lang="en-US" dirty="0" smtClean="0"/>
              <a:t>22Ne(</a:t>
            </a:r>
            <a:r>
              <a:rPr lang="en-US" dirty="0" err="1" smtClean="0"/>
              <a:t>a,n</a:t>
            </a:r>
            <a:r>
              <a:rPr lang="en-US" dirty="0" smtClean="0"/>
              <a:t>)  10.61   55 *</a:t>
            </a:r>
          </a:p>
          <a:p>
            <a:r>
              <a:rPr lang="en-US" dirty="0" smtClean="0"/>
              <a:t>25Mg(</a:t>
            </a:r>
            <a:r>
              <a:rPr lang="en-US" dirty="0" err="1" smtClean="0"/>
              <a:t>a,n</a:t>
            </a:r>
            <a:r>
              <a:rPr lang="en-US" dirty="0" smtClean="0"/>
              <a:t>)  11.31    ?</a:t>
            </a:r>
          </a:p>
          <a:p>
            <a:r>
              <a:rPr lang="en-US" dirty="0" smtClean="0"/>
              <a:t>26Mg(</a:t>
            </a:r>
            <a:r>
              <a:rPr lang="en-US" dirty="0" err="1" smtClean="0"/>
              <a:t>a,n</a:t>
            </a:r>
            <a:r>
              <a:rPr lang="en-US" dirty="0" smtClean="0"/>
              <a:t>)  10.64 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752602"/>
            <a:ext cx="3264408" cy="240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76402"/>
            <a:ext cx="3264408" cy="240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2643" y="381000"/>
            <a:ext cx="68291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Since 2009: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focus on the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 neutron source for the s-process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indirect study of 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22</a:t>
            </a:r>
            <a:r>
              <a:rPr lang="en-US" dirty="0">
                <a:latin typeface="Arial" pitchFamily="34" charset="0"/>
                <a:cs typeface="Arial" pitchFamily="34" charset="0"/>
              </a:rPr>
              <a:t>Ne(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Arial" pitchFamily="34" charset="0"/>
                <a:cs typeface="Arial" pitchFamily="34" charset="0"/>
              </a:rPr>
              <a:t>,n) (s-process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): (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Arial" pitchFamily="34" charset="0"/>
                <a:cs typeface="Arial" pitchFamily="34" charset="0"/>
              </a:rPr>
              <a:t>’), (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dirty="0">
                <a:latin typeface="Arial" pitchFamily="34" charset="0"/>
                <a:cs typeface="Arial" pitchFamily="34" charset="0"/>
              </a:rPr>
              <a:t>Li,d) and 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25</a:t>
            </a:r>
            <a:r>
              <a:rPr lang="en-US" dirty="0">
                <a:latin typeface="Arial" pitchFamily="34" charset="0"/>
                <a:cs typeface="Arial" pitchFamily="34" charset="0"/>
              </a:rPr>
              <a:t>Mg(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d,p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868" y="4292024"/>
            <a:ext cx="323357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/>
              </a:rPr>
              <a:t>Program very successful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/>
              </a:rPr>
              <a:t>2 Master Theses (RCNP)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/>
              </a:rPr>
              <a:t>    so far 3 PhD Theses!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/>
              </a:rPr>
              <a:t>    2 more coming up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714" y="4292024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Collaborators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5019" y="4599800"/>
            <a:ext cx="13131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Osaka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Y. Fujita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K. Hatanaka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A. Tamii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8198" y="4630578"/>
            <a:ext cx="12866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Fujita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Adachi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Y. Shimbara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K. Miki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2355" y="4630578"/>
            <a:ext cx="16113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Groningen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A. Matic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A. van der Berg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M.N. Harakeh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080" y="6012124"/>
            <a:ext cx="7166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A. Matic (IBA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Particle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Therapy)  S. O’Brien (US Federal Gov.)  R.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Talwi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(ANL)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1600200" y="619878"/>
            <a:ext cx="6061076" cy="561975"/>
            <a:chOff x="427" y="355"/>
            <a:chExt cx="3818" cy="354"/>
          </a:xfrm>
        </p:grpSpPr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427" y="379"/>
              <a:ext cx="381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663300"/>
                  </a:solidFill>
                  <a:latin typeface="Arial" pitchFamily="34" charset="0"/>
                  <a:cs typeface="Arial" pitchFamily="34" charset="0"/>
                </a:rPr>
                <a:t>Neutron sources for the s-process</a:t>
              </a:r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 flipV="1">
              <a:off x="2592" y="418"/>
              <a:ext cx="33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2649" y="355"/>
              <a:ext cx="336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371600" y="1752600"/>
            <a:ext cx="2654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Main Component A&gt;100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800600" y="1752600"/>
            <a:ext cx="2806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pitchFamily="34" charset="0"/>
              </a:rPr>
              <a:t>Weak Component A&lt; 100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724400" y="1295400"/>
            <a:ext cx="457200" cy="4572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2971800" y="1295400"/>
            <a:ext cx="381000" cy="5334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384300" y="2238375"/>
            <a:ext cx="248657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low </a:t>
            </a:r>
            <a:r>
              <a:rPr lang="en-US" dirty="0">
                <a:latin typeface="Arial" pitchFamily="34" charset="0"/>
              </a:rPr>
              <a:t>mas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s AGB stars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T= 0.1 GK</a:t>
            </a:r>
          </a:p>
          <a:p>
            <a:r>
              <a:rPr lang="en-US" dirty="0" err="1">
                <a:solidFill>
                  <a:prstClr val="black"/>
                </a:solidFill>
                <a:latin typeface="Arial" pitchFamily="34" charset="0"/>
              </a:rPr>
              <a:t>N</a:t>
            </a:r>
            <a:r>
              <a:rPr lang="en-US" baseline="-25000" dirty="0" err="1">
                <a:solidFill>
                  <a:prstClr val="black"/>
                </a:solidFill>
                <a:latin typeface="Arial" pitchFamily="34" charset="0"/>
              </a:rPr>
              <a:t>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 ~ 10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7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 /cm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-3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s-process at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</a:rPr>
              <a:t>kT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=8 keV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Time scale: 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a few 10,000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years</a:t>
            </a:r>
          </a:p>
          <a:p>
            <a:r>
              <a:rPr lang="en-US" b="1" i="1" baseline="30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C(</a:t>
            </a:r>
            <a:r>
              <a:rPr lang="el-GR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,n</a:t>
            </a:r>
            <a:r>
              <a:rPr lang="en-US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b="1" i="1" baseline="30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Ne(</a:t>
            </a:r>
            <a:r>
              <a:rPr lang="el-GR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,n</a:t>
            </a:r>
            <a:r>
              <a:rPr lang="en-US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dirty="0">
              <a:solidFill>
                <a:srgbClr val="663300"/>
              </a:solidFill>
              <a:latin typeface="Arial" pitchFamily="34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800600" y="2209800"/>
            <a:ext cx="354456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core He burning in massive stars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T=0.3 GK</a:t>
            </a:r>
          </a:p>
          <a:p>
            <a:r>
              <a:rPr lang="en-US" dirty="0" err="1">
                <a:solidFill>
                  <a:prstClr val="black"/>
                </a:solidFill>
                <a:latin typeface="Arial" pitchFamily="34" charset="0"/>
              </a:rPr>
              <a:t>N</a:t>
            </a:r>
            <a:r>
              <a:rPr lang="en-US" baseline="-25000" dirty="0" err="1">
                <a:solidFill>
                  <a:prstClr val="black"/>
                </a:solidFill>
                <a:latin typeface="Arial" pitchFamily="34" charset="0"/>
              </a:rPr>
              <a:t>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 ~  10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6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 /cm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-3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s-process at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</a:rPr>
              <a:t>kT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=25 KeV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Time scale: 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Last few 10,000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years</a:t>
            </a:r>
          </a:p>
          <a:p>
            <a:r>
              <a:rPr lang="en-US" b="1" i="1" baseline="300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Ne(</a:t>
            </a:r>
            <a:r>
              <a:rPr lang="el-GR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,n)</a:t>
            </a:r>
            <a:endParaRPr lang="en-US" b="1" i="1" dirty="0">
              <a:solidFill>
                <a:srgbClr val="663300"/>
              </a:solidFill>
              <a:latin typeface="Arial" pitchFamily="34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4800600" y="4343400"/>
            <a:ext cx="348044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Shell C burning in massive stars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T=1 GK</a:t>
            </a:r>
          </a:p>
          <a:p>
            <a:r>
              <a:rPr lang="en-US" dirty="0" err="1">
                <a:solidFill>
                  <a:prstClr val="black"/>
                </a:solidFill>
                <a:latin typeface="Arial" pitchFamily="34" charset="0"/>
              </a:rPr>
              <a:t>N</a:t>
            </a:r>
            <a:r>
              <a:rPr lang="en-US" baseline="-25000" dirty="0" err="1">
                <a:solidFill>
                  <a:prstClr val="black"/>
                </a:solidFill>
                <a:latin typeface="Arial" pitchFamily="34" charset="0"/>
              </a:rPr>
              <a:t>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 ~  up to 10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12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 /cm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-3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s-process at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</a:rPr>
              <a:t>kT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=90 KeV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Time scale: 1 year</a:t>
            </a:r>
          </a:p>
          <a:p>
            <a:r>
              <a:rPr lang="en-US" i="1" dirty="0">
                <a:solidFill>
                  <a:prstClr val="black"/>
                </a:solidFill>
                <a:latin typeface="Arial" pitchFamily="34" charset="0"/>
              </a:rPr>
              <a:t>(not the “typical” s-process</a:t>
            </a:r>
            <a:r>
              <a:rPr lang="en-US" i="1" dirty="0" smtClean="0">
                <a:solidFill>
                  <a:prstClr val="black"/>
                </a:solidFill>
                <a:latin typeface="Arial" pitchFamily="34" charset="0"/>
              </a:rPr>
              <a:t>)</a:t>
            </a:r>
          </a:p>
          <a:p>
            <a:r>
              <a:rPr lang="en-US" b="1" i="1" baseline="300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Ne(</a:t>
            </a:r>
            <a:r>
              <a:rPr lang="el-GR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,n)</a:t>
            </a:r>
            <a:endParaRPr lang="en-US" b="1" i="1" dirty="0">
              <a:solidFill>
                <a:srgbClr val="6633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astro_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683000"/>
            <a:ext cx="2871787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7" name="Picture 3" descr="astro_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128713"/>
            <a:ext cx="5678487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89000" y="265113"/>
            <a:ext cx="3741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3300"/>
                </a:solidFill>
                <a:latin typeface="Arial" pitchFamily="34" charset="0"/>
              </a:rPr>
              <a:t>Core Helium Burning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6746875" y="1350963"/>
            <a:ext cx="1911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weak component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   of s-Process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       A&lt;100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2327275" y="5305425"/>
            <a:ext cx="27325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Hubble Space Telescope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Betelgeuse</a:t>
            </a:r>
          </a:p>
        </p:txBody>
      </p:sp>
    </p:spTree>
    <p:extLst>
      <p:ext uri="{BB962C8B-B14F-4D97-AF65-F5344CB8AC3E}">
        <p14:creationId xmlns:p14="http://schemas.microsoft.com/office/powerpoint/2010/main" val="31540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astr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023938"/>
            <a:ext cx="4378325" cy="51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1" name="Picture 3" descr="astro_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068388"/>
            <a:ext cx="355600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2574925" y="287338"/>
            <a:ext cx="41376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3300"/>
                </a:solidFill>
                <a:latin typeface="Arial" pitchFamily="34" charset="0"/>
              </a:rPr>
              <a:t>Simple “1-Zone” Model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6327775" y="6315075"/>
            <a:ext cx="19800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12.6 million years</a:t>
            </a:r>
          </a:p>
        </p:txBody>
      </p:sp>
      <p:sp>
        <p:nvSpPr>
          <p:cNvPr id="135174" name="Line 6"/>
          <p:cNvSpPr>
            <a:spLocks noChangeShapeType="1"/>
          </p:cNvSpPr>
          <p:nvPr/>
        </p:nvSpPr>
        <p:spPr bwMode="auto">
          <a:xfrm flipH="1" flipV="1">
            <a:off x="7096125" y="5934075"/>
            <a:ext cx="9525" cy="438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000125" y="762000"/>
            <a:ext cx="38763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Shell Carbon Burning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000125" y="1355725"/>
            <a:ext cx="360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burns on the ashes of He-Burning</a:t>
            </a:r>
          </a:p>
          <a:p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12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C,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16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O,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20,22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Ne and 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25,26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Mg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000125" y="2122488"/>
            <a:ext cx="311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main energy source: 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12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C+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12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C</a:t>
            </a:r>
          </a:p>
        </p:txBody>
      </p:sp>
      <p:grpSp>
        <p:nvGrpSpPr>
          <p:cNvPr id="64517" name="Group 5"/>
          <p:cNvGrpSpPr>
            <a:grpSpLocks/>
          </p:cNvGrpSpPr>
          <p:nvPr/>
        </p:nvGrpSpPr>
        <p:grpSpPr bwMode="auto">
          <a:xfrm>
            <a:off x="5320891" y="1343025"/>
            <a:ext cx="2909887" cy="1343025"/>
            <a:chOff x="3209" y="733"/>
            <a:chExt cx="1833" cy="846"/>
          </a:xfrm>
        </p:grpSpPr>
        <p:sp>
          <p:nvSpPr>
            <p:cNvPr id="64518" name="Text Box 6"/>
            <p:cNvSpPr txBox="1">
              <a:spLocks noChangeArrowheads="1"/>
            </p:cNvSpPr>
            <p:nvPr/>
          </p:nvSpPr>
          <p:spPr bwMode="auto">
            <a:xfrm>
              <a:off x="3209" y="1033"/>
              <a:ext cx="6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aseline="30000">
                  <a:solidFill>
                    <a:prstClr val="black"/>
                  </a:solidFill>
                  <a:latin typeface="Times New Roman" pitchFamily="18" charset="0"/>
                </a:rPr>
                <a:t>12</a:t>
              </a: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C+</a:t>
              </a:r>
              <a:r>
                <a:rPr lang="en-US" sz="2000" baseline="30000">
                  <a:solidFill>
                    <a:prstClr val="black"/>
                  </a:solidFill>
                  <a:latin typeface="Times New Roman" pitchFamily="18" charset="0"/>
                </a:rPr>
                <a:t>12</a:t>
              </a: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64519" name="AutoShape 7"/>
            <p:cNvSpPr>
              <a:spLocks/>
            </p:cNvSpPr>
            <p:nvPr/>
          </p:nvSpPr>
          <p:spPr bwMode="auto">
            <a:xfrm>
              <a:off x="3920" y="733"/>
              <a:ext cx="145" cy="846"/>
            </a:xfrm>
            <a:prstGeom prst="leftBrace">
              <a:avLst>
                <a:gd name="adj1" fmla="val 4862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4114" y="781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aseline="30000" dirty="0">
                  <a:solidFill>
                    <a:prstClr val="black"/>
                  </a:solidFill>
                  <a:latin typeface="Times New Roman" pitchFamily="18" charset="0"/>
                </a:rPr>
                <a:t>20</a:t>
              </a:r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Ne+</a:t>
              </a:r>
              <a:r>
                <a:rPr lang="el-GR" sz="2000" b="1" dirty="0">
                  <a:solidFill>
                    <a:srgbClr val="6633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en-US" sz="2000" b="1" dirty="0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4138" y="1265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aseline="30000">
                  <a:solidFill>
                    <a:prstClr val="black"/>
                  </a:solidFill>
                  <a:latin typeface="Times New Roman" pitchFamily="18" charset="0"/>
                </a:rPr>
                <a:t>23</a:t>
              </a: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Na+</a:t>
              </a:r>
              <a:r>
                <a:rPr lang="en-US" sz="2000" b="1">
                  <a:solidFill>
                    <a:srgbClr val="6633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000" b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64522" name="Text Box 10"/>
            <p:cNvSpPr txBox="1">
              <a:spLocks noChangeArrowheads="1"/>
            </p:cNvSpPr>
            <p:nvPr/>
          </p:nvSpPr>
          <p:spPr bwMode="auto">
            <a:xfrm>
              <a:off x="4864" y="926"/>
              <a:ext cx="1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</a:rPr>
                <a:t>!</a:t>
              </a:r>
            </a:p>
          </p:txBody>
        </p:sp>
      </p:grp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962025" y="3236913"/>
            <a:ext cx="3328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main neutron source: 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22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Ne(</a:t>
            </a:r>
            <a:r>
              <a:rPr lang="el-G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,n)</a:t>
            </a:r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5094288" y="3238500"/>
            <a:ext cx="402706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well known at 1GK</a:t>
            </a: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residual from He burning</a:t>
            </a: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how much is left at end of He burning?</a:t>
            </a: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Small production branch:</a:t>
            </a:r>
          </a:p>
          <a:p>
            <a:r>
              <a:rPr lang="en-US" baseline="30000" dirty="0">
                <a:solidFill>
                  <a:prstClr val="black"/>
                </a:solidFill>
                <a:latin typeface="Times New Roman" pitchFamily="18" charset="0"/>
              </a:rPr>
              <a:t>20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Ne(p,</a:t>
            </a:r>
            <a:r>
              <a:rPr lang="el-G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)</a:t>
            </a:r>
            <a:r>
              <a:rPr lang="en-US" baseline="30000" dirty="0">
                <a:solidFill>
                  <a:prstClr val="black"/>
                </a:solidFill>
                <a:latin typeface="Times New Roman" pitchFamily="18" charset="0"/>
              </a:rPr>
              <a:t>21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Na(</a:t>
            </a:r>
            <a:r>
              <a:rPr lang="el-G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Ne(p,</a:t>
            </a:r>
            <a:r>
              <a:rPr lang="el-G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Na(</a:t>
            </a:r>
            <a:r>
              <a:rPr lang="el-G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 poison: </a:t>
            </a:r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Ne(p,</a:t>
            </a:r>
            <a:r>
              <a:rPr lang="el-G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1076325" y="5445245"/>
            <a:ext cx="445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Most abundant isotopes at end of burning:</a:t>
            </a:r>
          </a:p>
          <a:p>
            <a:pPr algn="ctr"/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16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O, 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20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Ne, 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23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Na and 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</a:rPr>
              <a:t>24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Mg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8008528" y="2495550"/>
            <a:ext cx="976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p/</a:t>
            </a:r>
            <a:r>
              <a:rPr lang="el-G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ratio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1038225" y="3775075"/>
            <a:ext cx="330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pitchFamily="34" charset="0"/>
              </a:rPr>
              <a:t>possible neutron source at end</a:t>
            </a:r>
          </a:p>
          <a:p>
            <a:r>
              <a:rPr lang="en-US">
                <a:solidFill>
                  <a:prstClr val="black"/>
                </a:solidFill>
                <a:latin typeface="Arial" pitchFamily="34" charset="0"/>
              </a:rPr>
              <a:t>of burning: </a:t>
            </a:r>
            <a:r>
              <a:rPr lang="en-US" baseline="30000">
                <a:solidFill>
                  <a:prstClr val="black"/>
                </a:solidFill>
                <a:latin typeface="Arial" pitchFamily="34" charset="0"/>
              </a:rPr>
              <a:t>25,26</a:t>
            </a:r>
            <a:r>
              <a:rPr lang="en-US">
                <a:solidFill>
                  <a:prstClr val="black"/>
                </a:solidFill>
                <a:latin typeface="Arial" pitchFamily="34" charset="0"/>
              </a:rPr>
              <a:t>Mg(</a:t>
            </a:r>
            <a:r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,n)</a:t>
            </a:r>
            <a:endParaRPr lang="el-G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astro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41738"/>
            <a:ext cx="2178050" cy="29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5" name="Picture 3" descr="Lizzi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86400"/>
            <a:ext cx="4040188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6" name="Picture 4" descr="astro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 b="12511"/>
          <a:stretch>
            <a:fillRect/>
          </a:stretch>
        </p:blipFill>
        <p:spPr bwMode="auto">
          <a:xfrm>
            <a:off x="4721225" y="103188"/>
            <a:ext cx="4268788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7" name="Picture 5" descr="Lizzie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4294188"/>
            <a:ext cx="1763713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14313" y="4378325"/>
            <a:ext cx="111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Times New Roman" pitchFamily="18" charset="0"/>
              </a:rPr>
              <a:t>meteorite</a:t>
            </a:r>
          </a:p>
          <a:p>
            <a:r>
              <a:rPr lang="en-US">
                <a:solidFill>
                  <a:prstClr val="black"/>
                </a:solidFill>
                <a:latin typeface="Times New Roman" pitchFamily="18" charset="0"/>
              </a:rPr>
              <a:t>inclusions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28600" y="5791200"/>
            <a:ext cx="1689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baseline="30000">
                <a:solidFill>
                  <a:prstClr val="black"/>
                </a:solidFill>
                <a:latin typeface="Times New Roman" pitchFamily="18" charset="0"/>
              </a:rPr>
              <a:t>29,30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Si  isotope</a:t>
            </a:r>
            <a:r>
              <a:rPr lang="en-US" sz="2000">
                <a:solidFill>
                  <a:prstClr val="white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ratios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089400" y="4470400"/>
            <a:ext cx="248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Times New Roman" pitchFamily="18" charset="0"/>
              </a:rPr>
              <a:t>Fluorine Lines Observed</a:t>
            </a:r>
          </a:p>
          <a:p>
            <a:r>
              <a:rPr lang="en-US">
                <a:solidFill>
                  <a:prstClr val="black"/>
                </a:solidFill>
                <a:latin typeface="Times New Roman" pitchFamily="18" charset="0"/>
              </a:rPr>
              <a:t>On Surface of AGB Star 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336550" y="153988"/>
            <a:ext cx="63172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s-Process (Main Component A&gt;100)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1012825" y="754063"/>
            <a:ext cx="2214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Times New Roman" pitchFamily="18" charset="0"/>
              </a:rPr>
              <a:t>TP-AGB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 Stars</a:t>
            </a:r>
          </a:p>
        </p:txBody>
      </p:sp>
      <p:pic>
        <p:nvPicPr>
          <p:cNvPr id="136203" name="Picture 11" descr="astro_3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277938"/>
            <a:ext cx="3830638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204" name="Group 12"/>
          <p:cNvGrpSpPr>
            <a:grpSpLocks/>
          </p:cNvGrpSpPr>
          <p:nvPr/>
        </p:nvGrpSpPr>
        <p:grpSpPr bwMode="auto">
          <a:xfrm>
            <a:off x="4648200" y="3200400"/>
            <a:ext cx="4181475" cy="395288"/>
            <a:chOff x="2814" y="2016"/>
            <a:chExt cx="2634" cy="249"/>
          </a:xfrm>
        </p:grpSpPr>
        <p:sp>
          <p:nvSpPr>
            <p:cNvPr id="136205" name="Text Box 13"/>
            <p:cNvSpPr txBox="1">
              <a:spLocks noChangeArrowheads="1"/>
            </p:cNvSpPr>
            <p:nvPr/>
          </p:nvSpPr>
          <p:spPr bwMode="auto">
            <a:xfrm>
              <a:off x="2814" y="2034"/>
              <a:ext cx="11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Large Mass Loss</a:t>
              </a:r>
            </a:p>
          </p:txBody>
        </p:sp>
        <p:sp>
          <p:nvSpPr>
            <p:cNvPr id="136206" name="Text Box 14"/>
            <p:cNvSpPr txBox="1">
              <a:spLocks noChangeArrowheads="1"/>
            </p:cNvSpPr>
            <p:nvPr/>
          </p:nvSpPr>
          <p:spPr bwMode="auto">
            <a:xfrm>
              <a:off x="4176" y="2016"/>
              <a:ext cx="1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Chemical Evolution</a:t>
              </a:r>
            </a:p>
          </p:txBody>
        </p:sp>
        <p:sp>
          <p:nvSpPr>
            <p:cNvPr id="136207" name="AutoShape 15"/>
            <p:cNvSpPr>
              <a:spLocks noChangeArrowheads="1"/>
            </p:cNvSpPr>
            <p:nvPr/>
          </p:nvSpPr>
          <p:spPr bwMode="auto">
            <a:xfrm rot="16200000">
              <a:off x="4025" y="2027"/>
              <a:ext cx="91" cy="223"/>
            </a:xfrm>
            <a:prstGeom prst="downArrow">
              <a:avLst>
                <a:gd name="adj1" fmla="val 50000"/>
                <a:gd name="adj2" fmla="val 61264"/>
              </a:avLst>
            </a:prstGeom>
            <a:solidFill>
              <a:srgbClr val="663300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rgbClr val="663300"/>
                </a:solidFill>
                <a:latin typeface="Arial" pitchFamily="34" charset="0"/>
              </a:endParaRPr>
            </a:p>
          </p:txBody>
        </p:sp>
      </p:grpSp>
      <p:sp>
        <p:nvSpPr>
          <p:cNvPr id="3" name="5-Point Star 2"/>
          <p:cNvSpPr/>
          <p:nvPr/>
        </p:nvSpPr>
        <p:spPr>
          <a:xfrm>
            <a:off x="7838267" y="2076450"/>
            <a:ext cx="190500" cy="190500"/>
          </a:xfrm>
          <a:prstGeom prst="star5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2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409950"/>
            <a:ext cx="32385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2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06450"/>
            <a:ext cx="79533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1397000" y="2506663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pitchFamily="34" charset="0"/>
              </a:rPr>
              <a:t>S(E) ≈ constant</a:t>
            </a:r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1139825" y="6176963"/>
            <a:ext cx="208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663300"/>
                </a:solidFill>
                <a:latin typeface="Arial" pitchFamily="34" charset="0"/>
              </a:rPr>
              <a:t>Gamow Peak</a:t>
            </a:r>
          </a:p>
        </p:txBody>
      </p:sp>
      <p:sp>
        <p:nvSpPr>
          <p:cNvPr id="123926" name="Text Box 22"/>
          <p:cNvSpPr txBox="1">
            <a:spLocks noChangeArrowheads="1"/>
          </p:cNvSpPr>
          <p:nvPr/>
        </p:nvSpPr>
        <p:spPr bwMode="auto">
          <a:xfrm>
            <a:off x="685800" y="1974850"/>
            <a:ext cx="3182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non-resonant </a:t>
            </a:r>
            <a:r>
              <a:rPr lang="en-US" sz="2400" dirty="0">
                <a:latin typeface="Arial" pitchFamily="34" charset="0"/>
              </a:rPr>
              <a:t>reaction</a:t>
            </a:r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5207000" y="1938338"/>
            <a:ext cx="2541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</a:rPr>
              <a:t>resonant reaction</a:t>
            </a: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5310188" y="2530475"/>
            <a:ext cx="2382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latin typeface="Arial" pitchFamily="34" charset="0"/>
              </a:rPr>
              <a:t>S(E) ≈ Breit-Wigner</a:t>
            </a:r>
          </a:p>
        </p:txBody>
      </p:sp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4546600" y="3417888"/>
            <a:ext cx="2370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</a:rPr>
              <a:t>Resonance Strength</a:t>
            </a:r>
            <a:r>
              <a:rPr lang="en-US" dirty="0">
                <a:latin typeface="Verdana" pitchFamily="34" charset="0"/>
              </a:rPr>
              <a:t>:</a:t>
            </a:r>
          </a:p>
        </p:txBody>
      </p:sp>
      <p:pic>
        <p:nvPicPr>
          <p:cNvPr id="12393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3838575"/>
            <a:ext cx="15176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31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/>
          <a:stretch>
            <a:fillRect/>
          </a:stretch>
        </p:blipFill>
        <p:spPr bwMode="auto">
          <a:xfrm>
            <a:off x="4667250" y="4605338"/>
            <a:ext cx="43767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32" name="Line 28"/>
          <p:cNvSpPr>
            <a:spLocks noChangeShapeType="1"/>
          </p:cNvSpPr>
          <p:nvPr/>
        </p:nvSpPr>
        <p:spPr bwMode="auto">
          <a:xfrm>
            <a:off x="8367713" y="4013200"/>
            <a:ext cx="252412" cy="646113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3" name="Text Box 29"/>
          <p:cNvSpPr txBox="1">
            <a:spLocks noChangeArrowheads="1"/>
          </p:cNvSpPr>
          <p:nvPr/>
        </p:nvSpPr>
        <p:spPr bwMode="auto">
          <a:xfrm>
            <a:off x="8075613" y="3605213"/>
            <a:ext cx="327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663300"/>
                </a:solidFill>
                <a:latin typeface="Verdana" pitchFamily="34" charset="0"/>
              </a:rPr>
              <a:t>!</a:t>
            </a:r>
          </a:p>
        </p:txBody>
      </p:sp>
      <p:sp>
        <p:nvSpPr>
          <p:cNvPr id="123934" name="AutoShape 30"/>
          <p:cNvSpPr>
            <a:spLocks noChangeArrowheads="1"/>
          </p:cNvSpPr>
          <p:nvPr/>
        </p:nvSpPr>
        <p:spPr bwMode="auto">
          <a:xfrm>
            <a:off x="4241800" y="2541588"/>
            <a:ext cx="88900" cy="3919537"/>
          </a:xfrm>
          <a:prstGeom prst="wave">
            <a:avLst>
              <a:gd name="adj1" fmla="val 13005"/>
              <a:gd name="adj2" fmla="val 0"/>
            </a:avLst>
          </a:pr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5" name="Text Box 31"/>
          <p:cNvSpPr txBox="1">
            <a:spLocks noChangeArrowheads="1"/>
          </p:cNvSpPr>
          <p:nvPr/>
        </p:nvSpPr>
        <p:spPr bwMode="auto">
          <a:xfrm>
            <a:off x="4794250" y="5705475"/>
            <a:ext cx="3678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00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baseline="-25000">
                <a:latin typeface="Verdana" pitchFamily="34" charset="0"/>
                <a:cs typeface="Times New Roman" pitchFamily="18" charset="0"/>
              </a:rPr>
              <a:t>p</a:t>
            </a:r>
            <a:r>
              <a:rPr lang="en-US" sz="2000">
                <a:latin typeface="Verdana" pitchFamily="34" charset="0"/>
                <a:cs typeface="Times New Roman" pitchFamily="18" charset="0"/>
              </a:rPr>
              <a:t>(E&lt;&lt;E</a:t>
            </a:r>
            <a:r>
              <a:rPr lang="en-US" sz="2000" baseline="-25000">
                <a:latin typeface="Verdana" pitchFamily="34" charset="0"/>
                <a:cs typeface="Times New Roman" pitchFamily="18" charset="0"/>
              </a:rPr>
              <a:t>C</a:t>
            </a:r>
            <a:r>
              <a:rPr lang="en-US" sz="2000">
                <a:latin typeface="Verdana" pitchFamily="34" charset="0"/>
                <a:cs typeface="Times New Roman" pitchFamily="18" charset="0"/>
              </a:rPr>
              <a:t>)  ~ exp(-</a:t>
            </a:r>
            <a:r>
              <a:rPr lang="en-US">
                <a:latin typeface="Verdana" pitchFamily="34" charset="0"/>
                <a:cs typeface="Times New Roman" pitchFamily="18" charset="0"/>
              </a:rPr>
              <a:t>k∙</a:t>
            </a:r>
            <a:r>
              <a:rPr lang="en-US" sz="2000">
                <a:latin typeface="Verdana" pitchFamily="34" charset="0"/>
                <a:cs typeface="Times New Roman" pitchFamily="18" charset="0"/>
              </a:rPr>
              <a:t>E</a:t>
            </a:r>
            <a:r>
              <a:rPr lang="en-US" sz="2000" baseline="-25000">
                <a:latin typeface="Verdana" pitchFamily="34" charset="0"/>
                <a:cs typeface="Times New Roman" pitchFamily="18" charset="0"/>
              </a:rPr>
              <a:t>R</a:t>
            </a:r>
            <a:r>
              <a:rPr lang="en-US" baseline="30000">
                <a:latin typeface="Verdana" pitchFamily="34" charset="0"/>
                <a:cs typeface="Times New Roman" pitchFamily="18" charset="0"/>
              </a:rPr>
              <a:t>-1/2</a:t>
            </a:r>
            <a:r>
              <a:rPr lang="en-US" sz="2000">
                <a:latin typeface="Verdana" pitchFamily="34" charset="0"/>
                <a:cs typeface="Times New Roman" pitchFamily="18" charset="0"/>
              </a:rPr>
              <a:t>)</a:t>
            </a:r>
            <a:endParaRPr lang="el-GR" sz="200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3936" name="Text Box 32"/>
          <p:cNvSpPr txBox="1">
            <a:spLocks noChangeArrowheads="1"/>
          </p:cNvSpPr>
          <p:nvPr/>
        </p:nvSpPr>
        <p:spPr bwMode="auto">
          <a:xfrm>
            <a:off x="8574088" y="5684838"/>
            <a:ext cx="327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663300"/>
                </a:solidFill>
                <a:latin typeface="Verdana" pitchFamily="34" charset="0"/>
              </a:rPr>
              <a:t>!</a:t>
            </a:r>
          </a:p>
        </p:txBody>
      </p:sp>
      <p:sp>
        <p:nvSpPr>
          <p:cNvPr id="123937" name="Text Box 33"/>
          <p:cNvSpPr txBox="1">
            <a:spLocks noChangeArrowheads="1"/>
          </p:cNvSpPr>
          <p:nvPr/>
        </p:nvSpPr>
        <p:spPr bwMode="auto">
          <a:xfrm>
            <a:off x="777875" y="195263"/>
            <a:ext cx="2784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Reaction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1020</Words>
  <Application>Microsoft Office PowerPoint</Application>
  <PresentationFormat>On-screen Show (4:3)</PresentationFormat>
  <Paragraphs>290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Joachim Goerres</dc:creator>
  <cp:lastModifiedBy>Joachim Goerres</cp:lastModifiedBy>
  <cp:revision>80</cp:revision>
  <cp:lastPrinted>2015-11-11T20:52:26Z</cp:lastPrinted>
  <dcterms:created xsi:type="dcterms:W3CDTF">2015-11-06T13:46:38Z</dcterms:created>
  <dcterms:modified xsi:type="dcterms:W3CDTF">2015-11-12T16:37:46Z</dcterms:modified>
</cp:coreProperties>
</file>