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1"/>
    <p:sldMasterId id="2147483869" r:id="rId2"/>
    <p:sldMasterId id="2147483934" r:id="rId3"/>
    <p:sldMasterId id="2147483948" r:id="rId4"/>
  </p:sldMasterIdLst>
  <p:notesMasterIdLst>
    <p:notesMasterId r:id="rId25"/>
  </p:notesMasterIdLst>
  <p:sldIdLst>
    <p:sldId id="256" r:id="rId5"/>
    <p:sldId id="308" r:id="rId6"/>
    <p:sldId id="311" r:id="rId7"/>
    <p:sldId id="338" r:id="rId8"/>
    <p:sldId id="273" r:id="rId9"/>
    <p:sldId id="328" r:id="rId10"/>
    <p:sldId id="333" r:id="rId11"/>
    <p:sldId id="342" r:id="rId12"/>
    <p:sldId id="322" r:id="rId13"/>
    <p:sldId id="320" r:id="rId14"/>
    <p:sldId id="321" r:id="rId15"/>
    <p:sldId id="326" r:id="rId16"/>
    <p:sldId id="336" r:id="rId17"/>
    <p:sldId id="343" r:id="rId18"/>
    <p:sldId id="344" r:id="rId19"/>
    <p:sldId id="337" r:id="rId20"/>
    <p:sldId id="330" r:id="rId21"/>
    <p:sldId id="332" r:id="rId22"/>
    <p:sldId id="318" r:id="rId23"/>
    <p:sldId id="34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58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0EFBA4-D97E-45AC-9C23-D0ABEB50555E}" type="datetimeFigureOut">
              <a:rPr lang="en-ZA" smtClean="0"/>
              <a:t>11/18/2015</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C54D44-3B43-4ABE-847E-1D0FAB363FC9}" type="slidenum">
              <a:rPr lang="en-ZA" smtClean="0"/>
              <a:t>‹#›</a:t>
            </a:fld>
            <a:endParaRPr lang="en-ZA"/>
          </a:p>
        </p:txBody>
      </p:sp>
    </p:spTree>
    <p:extLst>
      <p:ext uri="{BB962C8B-B14F-4D97-AF65-F5344CB8AC3E}">
        <p14:creationId xmlns:p14="http://schemas.microsoft.com/office/powerpoint/2010/main" val="958210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43000" y="685800"/>
            <a:ext cx="4572000" cy="3429000"/>
          </a:xfrm>
          <a:noFill/>
          <a:ln/>
          <a:extLst>
            <a:ext uri="{909E8E84-426E-40DD-AFC4-6F175D3DCCD1}">
              <a14:hiddenFill xmlns:a14="http://schemas.microsoft.com/office/drawing/2010/main">
                <a:solidFill>
                  <a:srgbClr val="FFFFFF"/>
                </a:solidFill>
              </a14:hiddenFill>
            </a:ext>
          </a:extLst>
        </p:spPr>
      </p:sp>
      <p:sp>
        <p:nvSpPr>
          <p:cNvPr id="56323" name="Text Box 3"/>
          <p:cNvSpPr txBox="1">
            <a:spLocks noGrp="1" noChangeArrowheads="1"/>
          </p:cNvSpPr>
          <p:nvPr>
            <p:ph type="body" idx="1"/>
          </p:nvPr>
        </p:nvSpPr>
        <p:spPr>
          <a:noFill/>
        </p:spPr>
        <p:txBody>
          <a:bodyPr/>
          <a:lstStyle/>
          <a:p>
            <a:r>
              <a:rPr lang="en-ZA" altLang="en-US" smtClean="0"/>
              <a:t>Global phenomenon have been established in nuclei across the periodic table as well as other resonances. However, dominant damping mechanisms as well as spin and parity resolved level densities are yet to be elucidated</a:t>
            </a:r>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43000" y="685800"/>
            <a:ext cx="4572000" cy="3429000"/>
          </a:xfrm>
          <a:noFill/>
          <a:ln/>
          <a:extLst>
            <a:ext uri="{909E8E84-426E-40DD-AFC4-6F175D3DCCD1}">
              <a14:hiddenFill xmlns:a14="http://schemas.microsoft.com/office/drawing/2010/main">
                <a:solidFill>
                  <a:srgbClr val="FFFFFF"/>
                </a:solidFill>
              </a14:hiddenFill>
            </a:ext>
          </a:extLst>
        </p:spPr>
      </p:sp>
      <p:sp>
        <p:nvSpPr>
          <p:cNvPr id="49155" name="Text Box 3"/>
          <p:cNvSpPr txBox="1">
            <a:spLocks noGrp="1" noChangeArrowheads="1"/>
          </p:cNvSpPr>
          <p:nvPr>
            <p:ph type="body" idx="1"/>
          </p:nvPr>
        </p:nvSpPr>
        <p:spPr>
          <a:noFill/>
        </p:spPr>
        <p:txBody>
          <a:bodyPr/>
          <a:lstStyle/>
          <a:p>
            <a:r>
              <a:rPr lang="en-ZA" altLang="en-US" dirty="0" smtClean="0"/>
              <a:t>Ion-optics values is included mainly for completeness</a:t>
            </a:r>
            <a:endParaRPr lang="en-GB"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37230E3-DAE2-4750-8CF7-5403922E1C7D}" type="datetime4">
              <a:rPr lang="en-US">
                <a:solidFill>
                  <a:srgbClr val="DBF5F9">
                    <a:shade val="90000"/>
                  </a:srgbClr>
                </a:solidFill>
              </a:rPr>
              <a:pPr>
                <a:defRPr/>
              </a:pPr>
              <a:t>November 18, 2015</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253E3155-5932-40FB-B7EB-F414EA39C78C}"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3498167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A1B043B-3CDD-4A91-9691-E6C3D9450362}" type="datetime4">
              <a:rPr lang="en-US">
                <a:solidFill>
                  <a:srgbClr val="04617B">
                    <a:shade val="90000"/>
                  </a:srgbClr>
                </a:solidFill>
              </a:rPr>
              <a:pPr>
                <a:defRPr/>
              </a:pPr>
              <a:t>November 18, 2015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672899F-4B5E-47A6-88CD-2E409876CA9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94658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34FEF7-51B5-4BB0-A9D5-A764F6065720}" type="datetime4">
              <a:rPr lang="en-US">
                <a:solidFill>
                  <a:srgbClr val="04617B">
                    <a:shade val="90000"/>
                  </a:srgbClr>
                </a:solidFill>
              </a:rPr>
              <a:pPr>
                <a:defRPr/>
              </a:pPr>
              <a:t>November 18, 2015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7859BA1-855D-4A03-91A9-8F8F05BEEB8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6252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smtClean="0"/>
              <a:t>Click to edit Master title style</a:t>
            </a:r>
            <a:endParaRPr lang="en-ZA"/>
          </a:p>
        </p:txBody>
      </p:sp>
      <p:sp>
        <p:nvSpPr>
          <p:cNvPr id="3" name="Content Placeholder 2"/>
          <p:cNvSpPr>
            <a:spLocks noGrp="1"/>
          </p:cNvSpPr>
          <p:nvPr>
            <p:ph sz="quarter" idx="1"/>
          </p:nvPr>
        </p:nvSpPr>
        <p:spPr>
          <a:xfrm>
            <a:off x="457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57200" y="3938588"/>
            <a:ext cx="4037013"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Content Placeholder 5"/>
          <p:cNvSpPr>
            <a:spLocks noGrp="1"/>
          </p:cNvSpPr>
          <p:nvPr>
            <p:ph sz="quarter" idx="4"/>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236622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37230E3-DAE2-4750-8CF7-5403922E1C7D}" type="datetime4">
              <a:rPr lang="en-US">
                <a:solidFill>
                  <a:srgbClr val="DBF5F9">
                    <a:shade val="90000"/>
                  </a:srgbClr>
                </a:solidFill>
              </a:rPr>
              <a:pPr>
                <a:defRPr/>
              </a:pPr>
              <a:t>November 18, 2015</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253E3155-5932-40FB-B7EB-F414EA39C78C}"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103845793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72AAE8-7F73-40B2-B022-D11671E4DE69}" type="datetime4">
              <a:rPr lang="en-US">
                <a:solidFill>
                  <a:srgbClr val="04617B">
                    <a:shade val="90000"/>
                  </a:srgbClr>
                </a:solidFill>
              </a:rPr>
              <a:pPr>
                <a:defRPr/>
              </a:pPr>
              <a:t>November 18, 2015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F2642D8-0DCE-43F0-8B8F-B63937AE491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857461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C37259-83D3-4861-93FF-67E51A31BAE9}" type="datetime4">
              <a:rPr lang="en-US">
                <a:solidFill>
                  <a:srgbClr val="DBF5F9">
                    <a:shade val="90000"/>
                  </a:srgbClr>
                </a:solidFill>
              </a:rPr>
              <a:pPr>
                <a:defRPr/>
              </a:pPr>
              <a:t>November 18, 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31C2CC3-2601-4B8A-8527-07A8C9F15AB3}"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301262272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244A1AD-8099-4152-B09B-E5EBAF0FF0AC}" type="datetime4">
              <a:rPr lang="en-US">
                <a:solidFill>
                  <a:srgbClr val="04617B">
                    <a:shade val="90000"/>
                  </a:srgbClr>
                </a:solidFill>
              </a:rPr>
              <a:pPr>
                <a:defRPr/>
              </a:pPr>
              <a:t>November 18, 2015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635BCD87-CE80-40CE-AD19-45A8942CE23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06547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D2A9455-8E21-469E-B03F-8DD0C9D3B0C2}" type="datetime4">
              <a:rPr lang="en-US">
                <a:solidFill>
                  <a:srgbClr val="04617B">
                    <a:shade val="90000"/>
                  </a:srgbClr>
                </a:solidFill>
              </a:rPr>
              <a:pPr>
                <a:defRPr/>
              </a:pPr>
              <a:t>November 18, 2015</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0BD1B1FD-A931-422B-940E-EEE22DA8269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59496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94CC5F8-8129-48F5-9042-12AAE3F4524D}" type="datetime4">
              <a:rPr lang="en-US">
                <a:solidFill>
                  <a:srgbClr val="04617B">
                    <a:shade val="90000"/>
                  </a:srgbClr>
                </a:solidFill>
              </a:rPr>
              <a:pPr>
                <a:defRPr/>
              </a:pPr>
              <a:t>November 18, 2015</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48625F65-902D-4120-9DDF-6390DEB687D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25502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4E16E36-BE2A-403A-9871-1CEC7D820EC0}" type="datetime4">
              <a:rPr lang="en-US">
                <a:solidFill>
                  <a:srgbClr val="04617B">
                    <a:shade val="90000"/>
                  </a:srgbClr>
                </a:solidFill>
              </a:rPr>
              <a:pPr>
                <a:defRPr/>
              </a:pPr>
              <a:t>November 18, 2015</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FDC3FB6-E307-4DBD-9C5B-90F7305F1E3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92310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72AAE8-7F73-40B2-B022-D11671E4DE69}" type="datetime4">
              <a:rPr lang="en-US">
                <a:solidFill>
                  <a:srgbClr val="04617B">
                    <a:shade val="90000"/>
                  </a:srgbClr>
                </a:solidFill>
              </a:rPr>
              <a:pPr>
                <a:defRPr/>
              </a:pPr>
              <a:t>November 18, 2015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F2642D8-0DCE-43F0-8B8F-B63937AE491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725118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EDC4039-09A6-4B2C-B00A-390B48E8085F}" type="datetime4">
              <a:rPr lang="en-US">
                <a:solidFill>
                  <a:srgbClr val="04617B">
                    <a:shade val="90000"/>
                  </a:srgbClr>
                </a:solidFill>
              </a:rPr>
              <a:pPr>
                <a:defRPr/>
              </a:pPr>
              <a:t>November 18, 2015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9B1CA21-A8AF-4FC5-ABD9-D5711914975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26033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62F54B3-6797-4A77-A433-E6961A0D82B2}" type="datetime4">
              <a:rPr lang="en-US">
                <a:solidFill>
                  <a:srgbClr val="04617B">
                    <a:shade val="90000"/>
                  </a:srgbClr>
                </a:solidFill>
              </a:rPr>
              <a:pPr>
                <a:defRPr/>
              </a:pPr>
              <a:t>November 18, 2015</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8058DB9-6DAD-49C8-A657-CE4E9AA0929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5502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A1B043B-3CDD-4A91-9691-E6C3D9450362}" type="datetime4">
              <a:rPr lang="en-US">
                <a:solidFill>
                  <a:srgbClr val="04617B">
                    <a:shade val="90000"/>
                  </a:srgbClr>
                </a:solidFill>
              </a:rPr>
              <a:pPr>
                <a:defRPr/>
              </a:pPr>
              <a:t>November 18, 2015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672899F-4B5E-47A6-88CD-2E409876CA9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967475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34FEF7-51B5-4BB0-A9D5-A764F6065720}" type="datetime4">
              <a:rPr lang="en-US">
                <a:solidFill>
                  <a:srgbClr val="04617B">
                    <a:shade val="90000"/>
                  </a:srgbClr>
                </a:solidFill>
              </a:rPr>
              <a:pPr>
                <a:defRPr/>
              </a:pPr>
              <a:t>November 18, 2015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7859BA1-855D-4A03-91A9-8F8F05BEEB8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602824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smtClean="0"/>
              <a:t>Click to edit Master title style</a:t>
            </a:r>
            <a:endParaRPr lang="en-ZA"/>
          </a:p>
        </p:txBody>
      </p:sp>
      <p:sp>
        <p:nvSpPr>
          <p:cNvPr id="3" name="Content Placeholder 2"/>
          <p:cNvSpPr>
            <a:spLocks noGrp="1"/>
          </p:cNvSpPr>
          <p:nvPr>
            <p:ph sz="quarter" idx="1"/>
          </p:nvPr>
        </p:nvSpPr>
        <p:spPr>
          <a:xfrm>
            <a:off x="457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57200" y="3938588"/>
            <a:ext cx="4037013"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Content Placeholder 5"/>
          <p:cNvSpPr>
            <a:spLocks noGrp="1"/>
          </p:cNvSpPr>
          <p:nvPr>
            <p:ph sz="quarter" idx="4"/>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4082223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F6A7D9BD-158A-4A3D-8EE9-7E90348FB0DA}" type="datetime3">
              <a:rPr lang="en-GB" altLang="en-US">
                <a:solidFill>
                  <a:srgbClr val="000000"/>
                </a:solidFill>
              </a:rPr>
              <a:pPr/>
              <a:t>18 November, 2015</a:t>
            </a:fld>
            <a:endParaRPr lang="en-GB"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altLang="en-US">
                <a:solidFill>
                  <a:srgbClr val="000000"/>
                </a:solidFill>
              </a:rPr>
              <a:t>DPG'08</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C7AECE7-2A90-4D20-A964-CB33997FC69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926660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982136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37230E3-DAE2-4750-8CF7-5403922E1C7D}" type="datetime4">
              <a:rPr lang="en-US">
                <a:solidFill>
                  <a:srgbClr val="DBF5F9">
                    <a:shade val="90000"/>
                  </a:srgbClr>
                </a:solidFill>
              </a:rPr>
              <a:pPr>
                <a:defRPr/>
              </a:pPr>
              <a:t>November 18, 2015</a:t>
            </a:fld>
            <a:endParaRPr lang="en-US">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253E3155-5932-40FB-B7EB-F414EA39C78C}" type="slidenum">
              <a:rPr lang="en-US">
                <a:solidFill>
                  <a:srgbClr val="DBF5F9">
                    <a:shade val="90000"/>
                  </a:srgbClr>
                </a:solidFill>
              </a:rPr>
              <a:pPr>
                <a:defRPr/>
              </a:pPr>
              <a:t>‹#›</a:t>
            </a:fld>
            <a:endParaRPr lang="en-US" dirty="0">
              <a:solidFill>
                <a:srgbClr val="DBF5F9">
                  <a:shade val="90000"/>
                </a:srgbClr>
              </a:solidFill>
            </a:endParaRPr>
          </a:p>
        </p:txBody>
      </p:sp>
    </p:spTree>
    <p:extLst>
      <p:ext uri="{BB962C8B-B14F-4D97-AF65-F5344CB8AC3E}">
        <p14:creationId xmlns:p14="http://schemas.microsoft.com/office/powerpoint/2010/main" val="22266807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D72AAE8-7F73-40B2-B022-D11671E4DE69}" type="datetime4">
              <a:rPr lang="en-US">
                <a:solidFill>
                  <a:srgbClr val="04617B">
                    <a:shade val="90000"/>
                  </a:srgbClr>
                </a:solidFill>
              </a:rPr>
              <a:pPr>
                <a:defRPr/>
              </a:pPr>
              <a:t>November 18, 2015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F2642D8-0DCE-43F0-8B8F-B63937AE491B}"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928193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C37259-83D3-4861-93FF-67E51A31BAE9}" type="datetime4">
              <a:rPr lang="en-US">
                <a:solidFill>
                  <a:srgbClr val="DBF5F9">
                    <a:shade val="90000"/>
                  </a:srgbClr>
                </a:solidFill>
              </a:rPr>
              <a:pPr>
                <a:defRPr/>
              </a:pPr>
              <a:t>November 18, 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31C2CC3-2601-4B8A-8527-07A8C9F15AB3}"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265265712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C37259-83D3-4861-93FF-67E51A31BAE9}" type="datetime4">
              <a:rPr lang="en-US">
                <a:solidFill>
                  <a:srgbClr val="DBF5F9">
                    <a:shade val="90000"/>
                  </a:srgbClr>
                </a:solidFill>
              </a:rPr>
              <a:pPr>
                <a:defRPr/>
              </a:pPr>
              <a:t>November 18, 2015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31C2CC3-2601-4B8A-8527-07A8C9F15AB3}" type="slidenum">
              <a:rPr lang="en-US">
                <a:solidFill>
                  <a:srgbClr val="DBF5F9">
                    <a:shade val="90000"/>
                  </a:srgbClr>
                </a:solidFill>
              </a:rPr>
              <a:pPr>
                <a:defRPr/>
              </a:pPr>
              <a:t>‹#›</a:t>
            </a:fld>
            <a:endParaRPr lang="en-US">
              <a:solidFill>
                <a:srgbClr val="DBF5F9">
                  <a:shade val="90000"/>
                </a:srgbClr>
              </a:solidFill>
            </a:endParaRPr>
          </a:p>
        </p:txBody>
      </p:sp>
    </p:spTree>
    <p:extLst>
      <p:ext uri="{BB962C8B-B14F-4D97-AF65-F5344CB8AC3E}">
        <p14:creationId xmlns:p14="http://schemas.microsoft.com/office/powerpoint/2010/main" val="1757946857"/>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244A1AD-8099-4152-B09B-E5EBAF0FF0AC}" type="datetime4">
              <a:rPr lang="en-US">
                <a:solidFill>
                  <a:srgbClr val="04617B">
                    <a:shade val="90000"/>
                  </a:srgbClr>
                </a:solidFill>
              </a:rPr>
              <a:pPr>
                <a:defRPr/>
              </a:pPr>
              <a:t>November 18, 2015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635BCD87-CE80-40CE-AD19-45A8942CE23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530651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D2A9455-8E21-469E-B03F-8DD0C9D3B0C2}" type="datetime4">
              <a:rPr lang="en-US">
                <a:solidFill>
                  <a:srgbClr val="04617B">
                    <a:shade val="90000"/>
                  </a:srgbClr>
                </a:solidFill>
              </a:rPr>
              <a:pPr>
                <a:defRPr/>
              </a:pPr>
              <a:t>November 18, 2015</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0BD1B1FD-A931-422B-940E-EEE22DA8269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099252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94CC5F8-8129-48F5-9042-12AAE3F4524D}" type="datetime4">
              <a:rPr lang="en-US">
                <a:solidFill>
                  <a:srgbClr val="04617B">
                    <a:shade val="90000"/>
                  </a:srgbClr>
                </a:solidFill>
              </a:rPr>
              <a:pPr>
                <a:defRPr/>
              </a:pPr>
              <a:t>November 18, 2015</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48625F65-902D-4120-9DDF-6390DEB687D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413281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4E16E36-BE2A-403A-9871-1CEC7D820EC0}" type="datetime4">
              <a:rPr lang="en-US">
                <a:solidFill>
                  <a:srgbClr val="04617B">
                    <a:shade val="90000"/>
                  </a:srgbClr>
                </a:solidFill>
              </a:rPr>
              <a:pPr>
                <a:defRPr/>
              </a:pPr>
              <a:t>November 18, 2015</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FDC3FB6-E307-4DBD-9C5B-90F7305F1E3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625235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EDC4039-09A6-4B2C-B00A-390B48E8085F}" type="datetime4">
              <a:rPr lang="en-US">
                <a:solidFill>
                  <a:srgbClr val="04617B">
                    <a:shade val="90000"/>
                  </a:srgbClr>
                </a:solidFill>
              </a:rPr>
              <a:pPr>
                <a:defRPr/>
              </a:pPr>
              <a:t>November 18, 2015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9B1CA21-A8AF-4FC5-ABD9-D5711914975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716617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62F54B3-6797-4A77-A433-E6961A0D82B2}" type="datetime4">
              <a:rPr lang="en-US">
                <a:solidFill>
                  <a:srgbClr val="04617B">
                    <a:shade val="90000"/>
                  </a:srgbClr>
                </a:solidFill>
              </a:rPr>
              <a:pPr>
                <a:defRPr/>
              </a:pPr>
              <a:t>November 18, 2015</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8058DB9-6DAD-49C8-A657-CE4E9AA0929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2672203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A1B043B-3CDD-4A91-9691-E6C3D9450362}" type="datetime4">
              <a:rPr lang="en-US">
                <a:solidFill>
                  <a:srgbClr val="04617B">
                    <a:shade val="90000"/>
                  </a:srgbClr>
                </a:solidFill>
              </a:rPr>
              <a:pPr>
                <a:defRPr/>
              </a:pPr>
              <a:t>November 18, 2015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0672899F-4B5E-47A6-88CD-2E409876CA9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91878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534FEF7-51B5-4BB0-A9D5-A764F6065720}" type="datetime4">
              <a:rPr lang="en-US">
                <a:solidFill>
                  <a:srgbClr val="04617B">
                    <a:shade val="90000"/>
                  </a:srgbClr>
                </a:solidFill>
              </a:rPr>
              <a:pPr>
                <a:defRPr/>
              </a:pPr>
              <a:t>November 18, 2015</a:t>
            </a:fld>
            <a:endParaRPr lang="en-US">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17859BA1-855D-4A03-91A9-8F8F05BEEB8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718789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smtClean="0"/>
              <a:t>Click to edit Master title style</a:t>
            </a:r>
            <a:endParaRPr lang="en-ZA"/>
          </a:p>
        </p:txBody>
      </p:sp>
      <p:sp>
        <p:nvSpPr>
          <p:cNvPr id="3" name="Content Placeholder 2"/>
          <p:cNvSpPr>
            <a:spLocks noGrp="1"/>
          </p:cNvSpPr>
          <p:nvPr>
            <p:ph sz="quarter" idx="1"/>
          </p:nvPr>
        </p:nvSpPr>
        <p:spPr>
          <a:xfrm>
            <a:off x="457200" y="1600200"/>
            <a:ext cx="4037013"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6613"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57200" y="3938588"/>
            <a:ext cx="4037013"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Content Placeholder 5"/>
          <p:cNvSpPr>
            <a:spLocks noGrp="1"/>
          </p:cNvSpPr>
          <p:nvPr>
            <p:ph sz="quarter" idx="4"/>
          </p:nvPr>
        </p:nvSpPr>
        <p:spPr>
          <a:xfrm>
            <a:off x="4646613" y="3938588"/>
            <a:ext cx="4038600" cy="2185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25988014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09051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240CD4D-F895-4D3B-AD02-AE8D67232E12}" type="datetime1">
              <a:rPr lang="en-US"/>
              <a:pPr>
                <a:defRPr/>
              </a:pPr>
              <a:t>11/18/2015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EFCDB5F4-E2BD-4D33-9175-B453807BB424}" type="slidenum">
              <a:rPr lang="en-US"/>
              <a:pPr>
                <a:defRPr/>
              </a:pPr>
              <a:t>‹#›</a:t>
            </a:fld>
            <a:endParaRPr lang="en-US"/>
          </a:p>
        </p:txBody>
      </p:sp>
    </p:spTree>
    <p:extLst>
      <p:ext uri="{BB962C8B-B14F-4D97-AF65-F5344CB8AC3E}">
        <p14:creationId xmlns:p14="http://schemas.microsoft.com/office/powerpoint/2010/main" val="2371079333"/>
      </p:ext>
    </p:extLst>
  </p:cSld>
  <p:clrMapOvr>
    <a:masterClrMapping/>
  </p:clrMapOvr>
  <p:transition advClick="0" advTm="8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244A1AD-8099-4152-B09B-E5EBAF0FF0AC}" type="datetime4">
              <a:rPr lang="en-US">
                <a:solidFill>
                  <a:srgbClr val="04617B">
                    <a:shade val="90000"/>
                  </a:srgbClr>
                </a:solidFill>
              </a:rPr>
              <a:pPr>
                <a:defRPr/>
              </a:pPr>
              <a:t>November 18, 2015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635BCD87-CE80-40CE-AD19-45A8942CE23C}"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3239417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1814CB-0FBA-421A-8C11-60E1626C2326}" type="datetime1">
              <a:rPr lang="en-US"/>
              <a:pPr>
                <a:defRPr/>
              </a:pPr>
              <a:t>11/18/2015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AEF7CE50-F326-4270-B937-905BD7F58F04}" type="slidenum">
              <a:rPr lang="en-US"/>
              <a:pPr>
                <a:defRPr/>
              </a:pPr>
              <a:t>‹#›</a:t>
            </a:fld>
            <a:endParaRPr lang="en-US"/>
          </a:p>
        </p:txBody>
      </p:sp>
    </p:spTree>
    <p:extLst>
      <p:ext uri="{BB962C8B-B14F-4D97-AF65-F5344CB8AC3E}">
        <p14:creationId xmlns:p14="http://schemas.microsoft.com/office/powerpoint/2010/main" val="2867272099"/>
      </p:ext>
    </p:extLst>
  </p:cSld>
  <p:clrMapOvr>
    <a:masterClrMapping/>
  </p:clrMapOvr>
  <p:transition advClick="0" advTm="800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290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2288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73A9BB-FD14-4E78-9DF5-892160571023}" type="datetime1">
              <a:rPr lang="en-US"/>
              <a:pPr>
                <a:defRPr/>
              </a:pPr>
              <a:t>11/18/2015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A68DFE57-441B-4538-84C8-15D26A38B6D4}" type="slidenum">
              <a:rPr lang="en-US"/>
              <a:pPr>
                <a:defRPr/>
              </a:pPr>
              <a:t>‹#›</a:t>
            </a:fld>
            <a:endParaRPr lang="en-US"/>
          </a:p>
        </p:txBody>
      </p:sp>
    </p:spTree>
    <p:extLst>
      <p:ext uri="{BB962C8B-B14F-4D97-AF65-F5344CB8AC3E}">
        <p14:creationId xmlns:p14="http://schemas.microsoft.com/office/powerpoint/2010/main" val="551144500"/>
      </p:ext>
    </p:extLst>
  </p:cSld>
  <p:clrMapOvr>
    <a:masterClrMapping/>
  </p:clrMapOvr>
  <p:transition advClick="0" advTm="8000"/>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3427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08652E0-AAE7-4839-950B-24D0AB8ACE49}" type="datetime1">
              <a:rPr lang="en-US"/>
              <a:pPr>
                <a:defRPr/>
              </a:pPr>
              <a:t>11/18/2015</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350C7C2-11FF-4564-84DF-DC7F79EF2611}" type="slidenum">
              <a:rPr lang="en-US"/>
              <a:pPr>
                <a:defRPr/>
              </a:pPr>
              <a:t>‹#›</a:t>
            </a:fld>
            <a:endParaRPr lang="en-US"/>
          </a:p>
        </p:txBody>
      </p:sp>
    </p:spTree>
    <p:extLst>
      <p:ext uri="{BB962C8B-B14F-4D97-AF65-F5344CB8AC3E}">
        <p14:creationId xmlns:p14="http://schemas.microsoft.com/office/powerpoint/2010/main" val="1283956406"/>
      </p:ext>
    </p:extLst>
  </p:cSld>
  <p:clrMapOvr>
    <a:masterClrMapping/>
  </p:clrMapOvr>
  <p:transition advClick="0" advTm="800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2887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E6AFB3-1125-4395-8567-F2DC326AB2D0}" type="datetime1">
              <a:rPr lang="en-US"/>
              <a:pPr>
                <a:defRPr/>
              </a:pPr>
              <a:t>11/18/2015</a:t>
            </a:fld>
            <a:endParaRPr lang="en-US"/>
          </a:p>
        </p:txBody>
      </p:sp>
      <p:sp>
        <p:nvSpPr>
          <p:cNvPr id="8" name="Slide Number Placeholder 5"/>
          <p:cNvSpPr>
            <a:spLocks noGrp="1"/>
          </p:cNvSpPr>
          <p:nvPr>
            <p:ph type="sldNum" sz="quarter" idx="11"/>
          </p:nvPr>
        </p:nvSpPr>
        <p:spPr/>
        <p:txBody>
          <a:bodyPr/>
          <a:lstStyle>
            <a:lvl1pPr>
              <a:defRPr/>
            </a:lvl1pPr>
          </a:lstStyle>
          <a:p>
            <a:pPr>
              <a:defRPr/>
            </a:pPr>
            <a:fld id="{70EEF935-203B-4B6C-8F02-1C7A238AD9A1}" type="slidenum">
              <a:rPr lang="en-US"/>
              <a:pPr>
                <a:defRPr/>
              </a:pPr>
              <a:t>‹#›</a:t>
            </a:fld>
            <a:endParaRPr lang="en-US"/>
          </a:p>
        </p:txBody>
      </p:sp>
    </p:spTree>
    <p:extLst>
      <p:ext uri="{BB962C8B-B14F-4D97-AF65-F5344CB8AC3E}">
        <p14:creationId xmlns:p14="http://schemas.microsoft.com/office/powerpoint/2010/main" val="2409463882"/>
      </p:ext>
    </p:extLst>
  </p:cSld>
  <p:clrMapOvr>
    <a:masterClrMapping/>
  </p:clrMapOvr>
  <p:transition advClick="0" advTm="800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0176969-A87C-449A-9E0B-CEA1325D4446}" type="datetime1">
              <a:rPr lang="en-US"/>
              <a:pPr>
                <a:defRPr/>
              </a:pPr>
              <a:t>11/18/2015</a:t>
            </a:fld>
            <a:endParaRPr lang="en-US"/>
          </a:p>
        </p:txBody>
      </p:sp>
      <p:sp>
        <p:nvSpPr>
          <p:cNvPr id="4" name="Slide Number Placeholder 5"/>
          <p:cNvSpPr>
            <a:spLocks noGrp="1"/>
          </p:cNvSpPr>
          <p:nvPr>
            <p:ph type="sldNum" sz="quarter" idx="11"/>
          </p:nvPr>
        </p:nvSpPr>
        <p:spPr/>
        <p:txBody>
          <a:bodyPr/>
          <a:lstStyle>
            <a:lvl1pPr>
              <a:defRPr/>
            </a:lvl1pPr>
          </a:lstStyle>
          <a:p>
            <a:pPr>
              <a:defRPr/>
            </a:pPr>
            <a:fld id="{9CA4D0E5-4689-4467-BD96-9B1B6D97FDB7}" type="slidenum">
              <a:rPr lang="en-US"/>
              <a:pPr>
                <a:defRPr/>
              </a:pPr>
              <a:t>‹#›</a:t>
            </a:fld>
            <a:endParaRPr lang="en-US"/>
          </a:p>
        </p:txBody>
      </p:sp>
    </p:spTree>
    <p:extLst>
      <p:ext uri="{BB962C8B-B14F-4D97-AF65-F5344CB8AC3E}">
        <p14:creationId xmlns:p14="http://schemas.microsoft.com/office/powerpoint/2010/main" val="1755771718"/>
      </p:ext>
    </p:extLst>
  </p:cSld>
  <p:clrMapOvr>
    <a:masterClrMapping/>
  </p:clrMapOvr>
  <p:transition advClick="0" advTm="800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FFCDC4-E655-493A-9D00-A0158BFE7386}" type="datetime1">
              <a:rPr lang="en-US"/>
              <a:pPr>
                <a:defRPr/>
              </a:pPr>
              <a:t>11/18/2015</a:t>
            </a:fld>
            <a:endParaRPr lang="en-US"/>
          </a:p>
        </p:txBody>
      </p:sp>
      <p:sp>
        <p:nvSpPr>
          <p:cNvPr id="3" name="Slide Number Placeholder 5"/>
          <p:cNvSpPr>
            <a:spLocks noGrp="1"/>
          </p:cNvSpPr>
          <p:nvPr>
            <p:ph type="sldNum" sz="quarter" idx="11"/>
          </p:nvPr>
        </p:nvSpPr>
        <p:spPr/>
        <p:txBody>
          <a:bodyPr/>
          <a:lstStyle>
            <a:lvl1pPr>
              <a:defRPr/>
            </a:lvl1pPr>
          </a:lstStyle>
          <a:p>
            <a:pPr>
              <a:defRPr/>
            </a:pPr>
            <a:fld id="{44F5C549-24D4-451F-8326-EE1F81412CC3}" type="slidenum">
              <a:rPr lang="en-US"/>
              <a:pPr>
                <a:defRPr/>
              </a:pPr>
              <a:t>‹#›</a:t>
            </a:fld>
            <a:endParaRPr lang="en-US"/>
          </a:p>
        </p:txBody>
      </p:sp>
    </p:spTree>
    <p:extLst>
      <p:ext uri="{BB962C8B-B14F-4D97-AF65-F5344CB8AC3E}">
        <p14:creationId xmlns:p14="http://schemas.microsoft.com/office/powerpoint/2010/main" val="2319050569"/>
      </p:ext>
    </p:extLst>
  </p:cSld>
  <p:clrMapOvr>
    <a:masterClrMapping/>
  </p:clrMapOvr>
  <p:transition advClick="0" advTm="8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1"/>
            <a:ext cx="5111750" cy="480663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BF4A93-1C0C-4C90-9654-E36DE020EB46}" type="datetime1">
              <a:rPr lang="en-US"/>
              <a:pPr>
                <a:defRPr/>
              </a:pPr>
              <a:t>11/18/2015</a:t>
            </a:fld>
            <a:endParaRPr lang="en-US"/>
          </a:p>
        </p:txBody>
      </p:sp>
      <p:sp>
        <p:nvSpPr>
          <p:cNvPr id="6" name="Slide Number Placeholder 5"/>
          <p:cNvSpPr>
            <a:spLocks noGrp="1"/>
          </p:cNvSpPr>
          <p:nvPr>
            <p:ph type="sldNum" sz="quarter" idx="11"/>
          </p:nvPr>
        </p:nvSpPr>
        <p:spPr/>
        <p:txBody>
          <a:bodyPr/>
          <a:lstStyle>
            <a:lvl1pPr>
              <a:defRPr/>
            </a:lvl1pPr>
          </a:lstStyle>
          <a:p>
            <a:pPr>
              <a:defRPr/>
            </a:pPr>
            <a:fld id="{848D96AB-A203-4CD9-BA0C-912DE1EA3967}" type="slidenum">
              <a:rPr lang="en-US"/>
              <a:pPr>
                <a:defRPr/>
              </a:pPr>
              <a:t>‹#›</a:t>
            </a:fld>
            <a:endParaRPr lang="en-US"/>
          </a:p>
        </p:txBody>
      </p:sp>
    </p:spTree>
    <p:extLst>
      <p:ext uri="{BB962C8B-B14F-4D97-AF65-F5344CB8AC3E}">
        <p14:creationId xmlns:p14="http://schemas.microsoft.com/office/powerpoint/2010/main" val="3289837997"/>
      </p:ext>
    </p:extLst>
  </p:cSld>
  <p:clrMapOvr>
    <a:masterClrMapping/>
  </p:clrMapOvr>
  <p:transition advClick="0" advTm="8000"/>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43840"/>
            <a:ext cx="4551932" cy="416371"/>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171611"/>
            <a:ext cx="5486400" cy="489920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560212"/>
            <a:ext cx="4551932"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a:xfrm>
            <a:off x="1792288" y="6276975"/>
            <a:ext cx="2133600" cy="365125"/>
          </a:xfrm>
        </p:spPr>
        <p:txBody>
          <a:bodyPr/>
          <a:lstStyle>
            <a:lvl1pPr>
              <a:defRPr/>
            </a:lvl1pPr>
          </a:lstStyle>
          <a:p>
            <a:pPr>
              <a:defRPr/>
            </a:pPr>
            <a:fld id="{C1E54D2F-4D8C-438A-B719-9AAB3D82250B}" type="datetime1">
              <a:rPr lang="en-US"/>
              <a:pPr>
                <a:defRPr/>
              </a:pPr>
              <a:t>11/18/2015</a:t>
            </a:fld>
            <a:endParaRPr lang="en-US"/>
          </a:p>
        </p:txBody>
      </p:sp>
      <p:sp>
        <p:nvSpPr>
          <p:cNvPr id="6" name="Slide Number Placeholder 5"/>
          <p:cNvSpPr>
            <a:spLocks noGrp="1"/>
          </p:cNvSpPr>
          <p:nvPr>
            <p:ph type="sldNum" sz="quarter" idx="11"/>
          </p:nvPr>
        </p:nvSpPr>
        <p:spPr/>
        <p:txBody>
          <a:bodyPr/>
          <a:lstStyle>
            <a:lvl1pPr>
              <a:defRPr/>
            </a:lvl1pPr>
          </a:lstStyle>
          <a:p>
            <a:pPr>
              <a:defRPr/>
            </a:pPr>
            <a:fld id="{9BB304A5-396D-4C61-BAC6-02B3FE3A0C99}" type="slidenum">
              <a:rPr lang="en-US"/>
              <a:pPr>
                <a:defRPr/>
              </a:pPr>
              <a:t>‹#›</a:t>
            </a:fld>
            <a:endParaRPr lang="en-US"/>
          </a:p>
        </p:txBody>
      </p:sp>
    </p:spTree>
    <p:extLst>
      <p:ext uri="{BB962C8B-B14F-4D97-AF65-F5344CB8AC3E}">
        <p14:creationId xmlns:p14="http://schemas.microsoft.com/office/powerpoint/2010/main" val="3944350208"/>
      </p:ext>
    </p:extLst>
  </p:cSld>
  <p:clrMapOvr>
    <a:masterClrMapping/>
  </p:clrMapOvr>
  <p:transition advClick="0" advTm="800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1"/>
            <a:ext cx="8229600" cy="335077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3C1FD9-992B-4AD5-B008-71B8C49213CE}" type="datetime1">
              <a:rPr lang="en-US"/>
              <a:pPr>
                <a:defRPr/>
              </a:pPr>
              <a:t>11/18/2015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A529FA5B-473B-4B93-A932-291C4D6015CE}" type="slidenum">
              <a:rPr lang="en-US"/>
              <a:pPr>
                <a:defRPr/>
              </a:pPr>
              <a:t>‹#›</a:t>
            </a:fld>
            <a:endParaRPr lang="en-US"/>
          </a:p>
        </p:txBody>
      </p:sp>
    </p:spTree>
    <p:extLst>
      <p:ext uri="{BB962C8B-B14F-4D97-AF65-F5344CB8AC3E}">
        <p14:creationId xmlns:p14="http://schemas.microsoft.com/office/powerpoint/2010/main" val="2934624428"/>
      </p:ext>
    </p:extLst>
  </p:cSld>
  <p:clrMapOvr>
    <a:masterClrMapping/>
  </p:clrMapOvr>
  <p:transition advClick="0" advTm="800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71065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5887020" cy="471065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798B62-0501-41C9-9439-8BF9AFFC431C}" type="datetime1">
              <a:rPr lang="en-US"/>
              <a:pPr>
                <a:defRPr/>
              </a:pPr>
              <a:t>11/18/2015</a:t>
            </a:fld>
            <a:endParaRPr lang="en-US"/>
          </a:p>
        </p:txBody>
      </p:sp>
      <p:sp>
        <p:nvSpPr>
          <p:cNvPr id="5" name="Slide Number Placeholder 5"/>
          <p:cNvSpPr>
            <a:spLocks noGrp="1"/>
          </p:cNvSpPr>
          <p:nvPr>
            <p:ph type="sldNum" sz="quarter" idx="11"/>
          </p:nvPr>
        </p:nvSpPr>
        <p:spPr/>
        <p:txBody>
          <a:bodyPr/>
          <a:lstStyle>
            <a:lvl1pPr>
              <a:defRPr/>
            </a:lvl1pPr>
          </a:lstStyle>
          <a:p>
            <a:pPr>
              <a:defRPr/>
            </a:pPr>
            <a:fld id="{D4700F75-2C53-4AFC-8EB2-11C675A1373D}" type="slidenum">
              <a:rPr lang="en-US"/>
              <a:pPr>
                <a:defRPr/>
              </a:pPr>
              <a:t>‹#›</a:t>
            </a:fld>
            <a:endParaRPr lang="en-US"/>
          </a:p>
        </p:txBody>
      </p:sp>
    </p:spTree>
    <p:extLst>
      <p:ext uri="{BB962C8B-B14F-4D97-AF65-F5344CB8AC3E}">
        <p14:creationId xmlns:p14="http://schemas.microsoft.com/office/powerpoint/2010/main" val="3971173909"/>
      </p:ext>
    </p:extLst>
  </p:cSld>
  <p:clrMapOvr>
    <a:masterClrMapping/>
  </p:clrMapOvr>
  <p:transition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6D2A9455-8E21-469E-B03F-8DD0C9D3B0C2}" type="datetime4">
              <a:rPr lang="en-US">
                <a:solidFill>
                  <a:srgbClr val="04617B">
                    <a:shade val="90000"/>
                  </a:srgbClr>
                </a:solidFill>
              </a:rPr>
              <a:pPr>
                <a:defRPr/>
              </a:pPr>
              <a:t>November 18, 2015</a:t>
            </a:fld>
            <a:endParaRPr lang="en-US">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0BD1B1FD-A931-422B-940E-EEE22DA8269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4284022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D94CC5F8-8129-48F5-9042-12AAE3F4524D}" type="datetime4">
              <a:rPr lang="en-US">
                <a:solidFill>
                  <a:srgbClr val="04617B">
                    <a:shade val="90000"/>
                  </a:srgbClr>
                </a:solidFill>
              </a:rPr>
              <a:pPr>
                <a:defRPr/>
              </a:pPr>
              <a:t>November 18, 2015</a:t>
            </a:fld>
            <a:endParaRPr lang="en-US">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48625F65-902D-4120-9DDF-6390DEB687D7}"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141528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4E16E36-BE2A-403A-9871-1CEC7D820EC0}" type="datetime4">
              <a:rPr lang="en-US">
                <a:solidFill>
                  <a:srgbClr val="04617B">
                    <a:shade val="90000"/>
                  </a:srgbClr>
                </a:solidFill>
              </a:rPr>
              <a:pPr>
                <a:defRPr/>
              </a:pPr>
              <a:t>November 18, 2015</a:t>
            </a:fld>
            <a:endParaRPr lang="en-US">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1FDC3FB6-E307-4DBD-9C5B-90F7305F1E3D}"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07210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EDC4039-09A6-4B2C-B00A-390B48E8085F}" type="datetime4">
              <a:rPr lang="en-US">
                <a:solidFill>
                  <a:srgbClr val="04617B">
                    <a:shade val="90000"/>
                  </a:srgbClr>
                </a:solidFill>
              </a:rPr>
              <a:pPr>
                <a:defRPr/>
              </a:pPr>
              <a:t>November 18, 2015</a:t>
            </a:fld>
            <a:endParaRPr lang="en-US">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19B1CA21-A8AF-4FC5-ABD9-D57119149759}"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601835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62F54B3-6797-4A77-A433-E6961A0D82B2}" type="datetime4">
              <a:rPr lang="en-US">
                <a:solidFill>
                  <a:srgbClr val="04617B">
                    <a:shade val="90000"/>
                  </a:srgbClr>
                </a:solidFill>
              </a:rPr>
              <a:pPr>
                <a:defRPr/>
              </a:pPr>
              <a:t>November 18, 2015</a:t>
            </a:fld>
            <a:endParaRPr lang="en-US">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8058DB9-6DAD-49C8-A657-CE4E9AA09295}" type="slidenum">
              <a:rPr lang="en-US">
                <a:solidFill>
                  <a:srgbClr val="04617B">
                    <a:shade val="90000"/>
                  </a:srgbClr>
                </a:solidFill>
              </a:rPr>
              <a:pPr>
                <a:defRPr/>
              </a:pPr>
              <a:t>‹#›</a:t>
            </a:fld>
            <a:endParaRPr lang="en-US">
              <a:solidFill>
                <a:srgbClr val="04617B">
                  <a:shade val="90000"/>
                </a:srgbClr>
              </a:solidFill>
            </a:endParaRPr>
          </a:p>
        </p:txBody>
      </p:sp>
    </p:spTree>
    <p:extLst>
      <p:ext uri="{BB962C8B-B14F-4D97-AF65-F5344CB8AC3E}">
        <p14:creationId xmlns:p14="http://schemas.microsoft.com/office/powerpoint/2010/main" val="215058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fontAlgn="base">
              <a:spcBef>
                <a:spcPct val="0"/>
              </a:spcBef>
              <a:spcAft>
                <a:spcPct val="0"/>
              </a:spcAft>
              <a:defRPr/>
            </a:pPr>
            <a:fld id="{409CD437-103F-4856-A8A5-EF98D11DC225}" type="datetime4">
              <a:rPr lang="en-US">
                <a:solidFill>
                  <a:srgbClr val="04617B">
                    <a:shade val="90000"/>
                  </a:srgbClr>
                </a:solidFill>
                <a:latin typeface="Times New Roman" pitchFamily="18" charset="0"/>
              </a:rPr>
              <a:pPr fontAlgn="base">
                <a:spcBef>
                  <a:spcPct val="0"/>
                </a:spcBef>
                <a:spcAft>
                  <a:spcPct val="0"/>
                </a:spcAft>
                <a:defRPr/>
              </a:pPr>
              <a:t>November 18, 2015</a:t>
            </a:fld>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fontAlgn="base">
              <a:spcBef>
                <a:spcPct val="0"/>
              </a:spcBef>
              <a:spcAft>
                <a:spcPct val="0"/>
              </a:spcAft>
              <a:defRPr/>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fontAlgn="base">
              <a:spcBef>
                <a:spcPct val="0"/>
              </a:spcBef>
              <a:spcAft>
                <a:spcPct val="0"/>
              </a:spcAft>
              <a:defRPr/>
            </a:pPr>
            <a:fld id="{BDD6DCA7-E74C-47A2-954F-72A99B5194EE}" type="slidenum">
              <a:rPr lang="en-US">
                <a:solidFill>
                  <a:srgbClr val="04617B">
                    <a:shade val="90000"/>
                  </a:srgbClr>
                </a:solidFill>
                <a:latin typeface="Times New Roman" pitchFamily="18" charset="0"/>
              </a:rPr>
              <a:pPr fontAlgn="base">
                <a:spcBef>
                  <a:spcPct val="0"/>
                </a:spcBef>
                <a:spcAft>
                  <a:spcPct val="0"/>
                </a:spcAft>
                <a:defRPr/>
              </a:pPr>
              <a:t>‹#›</a:t>
            </a:fld>
            <a:endParaRPr lang="en-US">
              <a:solidFill>
                <a:srgbClr val="04617B">
                  <a:shade val="90000"/>
                </a:srgbClr>
              </a:solidFill>
              <a:latin typeface="Times New Roman" pitchFamily="18"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Times New Roman" pitchFamily="18"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Times New Roman" pitchFamily="18" charset="0"/>
                <a:cs typeface="Arial" charset="0"/>
              </a:endParaRPr>
            </a:p>
          </p:txBody>
        </p:sp>
      </p:grpSp>
    </p:spTree>
    <p:extLst>
      <p:ext uri="{BB962C8B-B14F-4D97-AF65-F5344CB8AC3E}">
        <p14:creationId xmlns:p14="http://schemas.microsoft.com/office/powerpoint/2010/main" val="687328572"/>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fontAlgn="base">
              <a:spcBef>
                <a:spcPct val="0"/>
              </a:spcBef>
              <a:spcAft>
                <a:spcPct val="0"/>
              </a:spcAft>
              <a:defRPr/>
            </a:pPr>
            <a:fld id="{409CD437-103F-4856-A8A5-EF98D11DC225}" type="datetime4">
              <a:rPr lang="en-US">
                <a:solidFill>
                  <a:srgbClr val="04617B">
                    <a:shade val="90000"/>
                  </a:srgbClr>
                </a:solidFill>
                <a:latin typeface="Times New Roman" pitchFamily="18" charset="0"/>
              </a:rPr>
              <a:pPr fontAlgn="base">
                <a:spcBef>
                  <a:spcPct val="0"/>
                </a:spcBef>
                <a:spcAft>
                  <a:spcPct val="0"/>
                </a:spcAft>
                <a:defRPr/>
              </a:pPr>
              <a:t>November 18, 2015</a:t>
            </a:fld>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fontAlgn="base">
              <a:spcBef>
                <a:spcPct val="0"/>
              </a:spcBef>
              <a:spcAft>
                <a:spcPct val="0"/>
              </a:spcAft>
              <a:defRPr/>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fontAlgn="base">
              <a:spcBef>
                <a:spcPct val="0"/>
              </a:spcBef>
              <a:spcAft>
                <a:spcPct val="0"/>
              </a:spcAft>
              <a:defRPr/>
            </a:pPr>
            <a:fld id="{BDD6DCA7-E74C-47A2-954F-72A99B5194EE}" type="slidenum">
              <a:rPr lang="en-US">
                <a:solidFill>
                  <a:srgbClr val="04617B">
                    <a:shade val="90000"/>
                  </a:srgbClr>
                </a:solidFill>
                <a:latin typeface="Times New Roman" pitchFamily="18" charset="0"/>
              </a:rPr>
              <a:pPr fontAlgn="base">
                <a:spcBef>
                  <a:spcPct val="0"/>
                </a:spcBef>
                <a:spcAft>
                  <a:spcPct val="0"/>
                </a:spcAft>
                <a:defRPr/>
              </a:pPr>
              <a:t>‹#›</a:t>
            </a:fld>
            <a:endParaRPr lang="en-US">
              <a:solidFill>
                <a:srgbClr val="04617B">
                  <a:shade val="90000"/>
                </a:srgbClr>
              </a:solidFill>
              <a:latin typeface="Times New Roman" pitchFamily="18"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Times New Roman" pitchFamily="18"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Times New Roman" pitchFamily="18" charset="0"/>
                <a:cs typeface="Arial" charset="0"/>
              </a:endParaRPr>
            </a:p>
          </p:txBody>
        </p:sp>
      </p:grpSp>
    </p:spTree>
    <p:extLst>
      <p:ext uri="{BB962C8B-B14F-4D97-AF65-F5344CB8AC3E}">
        <p14:creationId xmlns:p14="http://schemas.microsoft.com/office/powerpoint/2010/main" val="274574914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947" r:id="rId13"/>
    <p:sldLayoutId id="2147483960" r:id="rId14"/>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fontAlgn="base">
              <a:spcBef>
                <a:spcPct val="0"/>
              </a:spcBef>
              <a:spcAft>
                <a:spcPct val="0"/>
              </a:spcAft>
              <a:defRPr/>
            </a:pPr>
            <a:fld id="{409CD437-103F-4856-A8A5-EF98D11DC225}" type="datetime4">
              <a:rPr lang="en-US">
                <a:solidFill>
                  <a:srgbClr val="04617B">
                    <a:shade val="90000"/>
                  </a:srgbClr>
                </a:solidFill>
                <a:latin typeface="Times New Roman" pitchFamily="18" charset="0"/>
              </a:rPr>
              <a:pPr fontAlgn="base">
                <a:spcBef>
                  <a:spcPct val="0"/>
                </a:spcBef>
                <a:spcAft>
                  <a:spcPct val="0"/>
                </a:spcAft>
                <a:defRPr/>
              </a:pPr>
              <a:t>November 18, 2015</a:t>
            </a:fld>
            <a:endParaRPr lang="en-US">
              <a:solidFill>
                <a:srgbClr val="04617B">
                  <a:shade val="90000"/>
                </a:srgbClr>
              </a:solidFill>
              <a:latin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cs typeface="+mn-cs"/>
              </a:defRPr>
            </a:lvl1pPr>
          </a:lstStyle>
          <a:p>
            <a:pPr fontAlgn="base">
              <a:spcBef>
                <a:spcPct val="0"/>
              </a:spcBef>
              <a:spcAft>
                <a:spcPct val="0"/>
              </a:spcAft>
              <a:defRPr/>
            </a:pPr>
            <a:endParaRPr lang="en-US">
              <a:solidFill>
                <a:srgbClr val="04617B">
                  <a:shade val="90000"/>
                </a:srgbClr>
              </a:solidFill>
              <a:latin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cs typeface="+mn-cs"/>
              </a:defRPr>
            </a:lvl1pPr>
          </a:lstStyle>
          <a:p>
            <a:pPr fontAlgn="base">
              <a:spcBef>
                <a:spcPct val="0"/>
              </a:spcBef>
              <a:spcAft>
                <a:spcPct val="0"/>
              </a:spcAft>
              <a:defRPr/>
            </a:pPr>
            <a:fld id="{BDD6DCA7-E74C-47A2-954F-72A99B5194EE}" type="slidenum">
              <a:rPr lang="en-US">
                <a:solidFill>
                  <a:srgbClr val="04617B">
                    <a:shade val="90000"/>
                  </a:srgbClr>
                </a:solidFill>
                <a:latin typeface="Times New Roman" pitchFamily="18" charset="0"/>
              </a:rPr>
              <a:pPr fontAlgn="base">
                <a:spcBef>
                  <a:spcPct val="0"/>
                </a:spcBef>
                <a:spcAft>
                  <a:spcPct val="0"/>
                </a:spcAft>
                <a:defRPr/>
              </a:pPr>
              <a:t>‹#›</a:t>
            </a:fld>
            <a:endParaRPr lang="en-US">
              <a:solidFill>
                <a:srgbClr val="04617B">
                  <a:shade val="90000"/>
                </a:srgbClr>
              </a:solidFill>
              <a:latin typeface="Times New Roman" pitchFamily="18"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Times New Roman" pitchFamily="18"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0" fontAlgn="base" hangingPunct="0">
                <a:spcBef>
                  <a:spcPct val="0"/>
                </a:spcBef>
                <a:spcAft>
                  <a:spcPct val="0"/>
                </a:spcAft>
                <a:defRPr/>
              </a:pPr>
              <a:endParaRPr lang="en-US">
                <a:solidFill>
                  <a:prstClr val="white"/>
                </a:solidFill>
                <a:latin typeface="Times New Roman" pitchFamily="18" charset="0"/>
                <a:cs typeface="Arial" charset="0"/>
              </a:endParaRPr>
            </a:p>
          </p:txBody>
        </p:sp>
      </p:grpSp>
    </p:spTree>
    <p:extLst>
      <p:ext uri="{BB962C8B-B14F-4D97-AF65-F5344CB8AC3E}">
        <p14:creationId xmlns:p14="http://schemas.microsoft.com/office/powerpoint/2010/main" val="389729370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2769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ea typeface="ＭＳ Ｐゴシック" charset="-128"/>
              </a:defRPr>
            </a:lvl1pPr>
          </a:lstStyle>
          <a:p>
            <a:pPr defTabSz="457200" fontAlgn="base">
              <a:spcBef>
                <a:spcPct val="0"/>
              </a:spcBef>
              <a:spcAft>
                <a:spcPct val="0"/>
              </a:spcAft>
              <a:defRPr/>
            </a:pPr>
            <a:fld id="{2062D8A5-5433-43A3-9422-49B3C5F4F72D}" type="datetime1">
              <a:rPr lang="en-US"/>
              <a:pPr defTabSz="457200" fontAlgn="base">
                <a:spcBef>
                  <a:spcPct val="0"/>
                </a:spcBef>
                <a:spcAft>
                  <a:spcPct val="0"/>
                </a:spcAft>
                <a:defRPr/>
              </a:pPr>
              <a:t>11/18/2015</a:t>
            </a:fld>
            <a:endParaRPr lang="en-US"/>
          </a:p>
        </p:txBody>
      </p:sp>
      <p:sp>
        <p:nvSpPr>
          <p:cNvPr id="6" name="Slide Number Placeholder 5"/>
          <p:cNvSpPr>
            <a:spLocks noGrp="1"/>
          </p:cNvSpPr>
          <p:nvPr>
            <p:ph type="sldNum" sz="quarter" idx="4"/>
          </p:nvPr>
        </p:nvSpPr>
        <p:spPr>
          <a:xfrm>
            <a:off x="4210050" y="62769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ea typeface="ＭＳ Ｐゴシック" charset="-128"/>
              </a:defRPr>
            </a:lvl1pPr>
          </a:lstStyle>
          <a:p>
            <a:pPr defTabSz="457200" fontAlgn="base">
              <a:spcBef>
                <a:spcPct val="0"/>
              </a:spcBef>
              <a:spcAft>
                <a:spcPct val="0"/>
              </a:spcAft>
              <a:defRPr/>
            </a:pPr>
            <a:fld id="{2E6DC30F-E090-42CA-B159-D6271F4088CD}"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val="114553612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advClick="0" advTm="800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7.wmf"/><Relationship Id="rId18" Type="http://schemas.openxmlformats.org/officeDocument/2006/relationships/oleObject" Target="../embeddings/oleObject13.bin"/><Relationship Id="rId3" Type="http://schemas.openxmlformats.org/officeDocument/2006/relationships/image" Target="../media/image7.png"/><Relationship Id="rId21" Type="http://schemas.openxmlformats.org/officeDocument/2006/relationships/image" Target="../media/image31.wmf"/><Relationship Id="rId7" Type="http://schemas.openxmlformats.org/officeDocument/2006/relationships/image" Target="../media/image24.wmf"/><Relationship Id="rId12" Type="http://schemas.openxmlformats.org/officeDocument/2006/relationships/oleObject" Target="../embeddings/oleObject10.bin"/><Relationship Id="rId17" Type="http://schemas.openxmlformats.org/officeDocument/2006/relationships/image" Target="../media/image29.wmf"/><Relationship Id="rId2" Type="http://schemas.openxmlformats.org/officeDocument/2006/relationships/slideLayout" Target="../slideLayouts/slideLayout14.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9.bin"/><Relationship Id="rId19" Type="http://schemas.openxmlformats.org/officeDocument/2006/relationships/image" Target="../media/image30.wmf"/><Relationship Id="rId4" Type="http://schemas.openxmlformats.org/officeDocument/2006/relationships/oleObject" Target="../embeddings/oleObject6.bin"/><Relationship Id="rId9" Type="http://schemas.openxmlformats.org/officeDocument/2006/relationships/image" Target="../media/image25.wmf"/><Relationship Id="rId1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20.bin"/><Relationship Id="rId3" Type="http://schemas.openxmlformats.org/officeDocument/2006/relationships/image" Target="../media/image7.png"/><Relationship Id="rId7" Type="http://schemas.openxmlformats.org/officeDocument/2006/relationships/image" Target="../media/image33.wmf"/><Relationship Id="rId12"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35.wmf"/><Relationship Id="rId5" Type="http://schemas.openxmlformats.org/officeDocument/2006/relationships/image" Target="../media/image32.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4.wmf"/><Relationship Id="rId14" Type="http://schemas.openxmlformats.org/officeDocument/2006/relationships/image" Target="../media/image36.wmf"/></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3.png"/><Relationship Id="rId1" Type="http://schemas.openxmlformats.org/officeDocument/2006/relationships/slideLayout" Target="../slideLayouts/slideLayout25.xml"/><Relationship Id="rId5" Type="http://schemas.openxmlformats.org/officeDocument/2006/relationships/image" Target="../media/image310.png"/></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40.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7.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1656" y="620688"/>
            <a:ext cx="8713788" cy="936402"/>
          </a:xfrm>
        </p:spPr>
        <p:txBody>
          <a:bodyPr>
            <a:noAutofit/>
          </a:bodyPr>
          <a:lstStyle/>
          <a:p>
            <a:pPr lvl="0" algn="ctr">
              <a:spcBef>
                <a:spcPts val="0"/>
              </a:spcBef>
            </a:pPr>
            <a:r>
              <a:rPr lang="en-ZA" sz="3200" dirty="0">
                <a:solidFill>
                  <a:schemeClr val="tx1"/>
                </a:solidFill>
                <a:latin typeface="Arial Rounded MT Bold" panose="020F0704030504030204" pitchFamily="34" charset="0"/>
                <a:ea typeface="+mn-ea"/>
                <a:cs typeface="+mn-cs"/>
              </a:rPr>
              <a:t>F</a:t>
            </a:r>
            <a:r>
              <a:rPr lang="en-ZA" sz="3200" dirty="0" smtClean="0">
                <a:solidFill>
                  <a:schemeClr val="tx1"/>
                </a:solidFill>
                <a:latin typeface="Arial Rounded MT Bold" panose="020F0704030504030204" pitchFamily="34" charset="0"/>
                <a:ea typeface="+mn-ea"/>
                <a:cs typeface="+mn-cs"/>
              </a:rPr>
              <a:t>ine </a:t>
            </a:r>
            <a:r>
              <a:rPr lang="en-ZA" sz="3200" dirty="0">
                <a:solidFill>
                  <a:schemeClr val="tx1"/>
                </a:solidFill>
                <a:latin typeface="Arial Rounded MT Bold" panose="020F0704030504030204" pitchFamily="34" charset="0"/>
                <a:ea typeface="+mn-ea"/>
                <a:cs typeface="+mn-cs"/>
              </a:rPr>
              <a:t>structure of </a:t>
            </a:r>
            <a:r>
              <a:rPr lang="en-ZA" sz="3200" dirty="0" smtClean="0">
                <a:solidFill>
                  <a:schemeClr val="tx1"/>
                </a:solidFill>
                <a:latin typeface="Arial Rounded MT Bold" panose="020F0704030504030204" pitchFamily="34" charset="0"/>
                <a:ea typeface="+mn-ea"/>
                <a:cs typeface="+mn-cs"/>
              </a:rPr>
              <a:t>giant </a:t>
            </a:r>
            <a:r>
              <a:rPr lang="en-ZA" sz="3200" dirty="0">
                <a:solidFill>
                  <a:schemeClr val="tx1"/>
                </a:solidFill>
                <a:latin typeface="Arial Rounded MT Bold" panose="020F0704030504030204" pitchFamily="34" charset="0"/>
                <a:ea typeface="+mn-ea"/>
                <a:cs typeface="+mn-cs"/>
              </a:rPr>
              <a:t>resonances </a:t>
            </a:r>
            <a:r>
              <a:rPr lang="en-ZA" sz="3200" dirty="0" smtClean="0">
                <a:solidFill>
                  <a:schemeClr val="tx1"/>
                </a:solidFill>
                <a:latin typeface="Arial Rounded MT Bold" panose="020F0704030504030204" pitchFamily="34" charset="0"/>
                <a:ea typeface="+mn-ea"/>
                <a:cs typeface="+mn-cs"/>
              </a:rPr>
              <a:t>in Calcium isotopes</a:t>
            </a:r>
            <a:endParaRPr lang="en-ZA" sz="3200" dirty="0">
              <a:solidFill>
                <a:schemeClr val="tx1"/>
              </a:solidFill>
              <a:effectLst/>
              <a:latin typeface="Arial Rounded MT Bold" panose="020F0704030504030204" pitchFamily="34" charset="0"/>
            </a:endParaRPr>
          </a:p>
        </p:txBody>
      </p:sp>
      <p:sp>
        <p:nvSpPr>
          <p:cNvPr id="3" name="TextBox 2"/>
          <p:cNvSpPr txBox="1"/>
          <p:nvPr/>
        </p:nvSpPr>
        <p:spPr>
          <a:xfrm>
            <a:off x="210076" y="2204864"/>
            <a:ext cx="8756949" cy="2163413"/>
          </a:xfrm>
          <a:prstGeom prst="rect">
            <a:avLst/>
          </a:prstGeom>
          <a:noFill/>
        </p:spPr>
        <p:txBody>
          <a:bodyPr wrap="none" rtlCol="0">
            <a:spAutoFit/>
          </a:bodyPr>
          <a:lstStyle/>
          <a:p>
            <a:pPr algn="ctr">
              <a:lnSpc>
                <a:spcPct val="79000"/>
              </a:lnSpc>
              <a:spcBef>
                <a:spcPts val="500"/>
              </a:spcBef>
              <a:buClr>
                <a:srgbClr val="FF3300"/>
              </a:buClr>
            </a:pPr>
            <a:endParaRPr lang="en-GB" altLang="en-US" sz="2400" b="1" dirty="0" smtClean="0">
              <a:latin typeface="Comic Sans MS" panose="030F0702030302020204" pitchFamily="66" charset="0"/>
            </a:endParaRPr>
          </a:p>
          <a:p>
            <a:pPr algn="ctr">
              <a:lnSpc>
                <a:spcPct val="79000"/>
              </a:lnSpc>
              <a:spcBef>
                <a:spcPts val="500"/>
              </a:spcBef>
              <a:buClr>
                <a:srgbClr val="FF3300"/>
              </a:buClr>
            </a:pPr>
            <a:r>
              <a:rPr lang="en-GB" altLang="en-US" sz="2400" dirty="0" err="1" smtClean="0">
                <a:latin typeface="Arial Rounded MT Bold" panose="020F0704030504030204" pitchFamily="34" charset="0"/>
              </a:rPr>
              <a:t>Iyabo</a:t>
            </a:r>
            <a:r>
              <a:rPr lang="en-GB" altLang="en-US" sz="2400" dirty="0" smtClean="0">
                <a:latin typeface="Arial Rounded MT Bold" panose="020F0704030504030204" pitchFamily="34" charset="0"/>
              </a:rPr>
              <a:t> </a:t>
            </a:r>
            <a:r>
              <a:rPr lang="en-GB" altLang="en-US" sz="2400" dirty="0">
                <a:latin typeface="Arial Rounded MT Bold" panose="020F0704030504030204" pitchFamily="34" charset="0"/>
              </a:rPr>
              <a:t>Usman</a:t>
            </a:r>
          </a:p>
          <a:p>
            <a:pPr algn="ctr">
              <a:lnSpc>
                <a:spcPct val="79000"/>
              </a:lnSpc>
              <a:spcBef>
                <a:spcPts val="500"/>
              </a:spcBef>
              <a:buClr>
                <a:srgbClr val="FF3300"/>
              </a:buClr>
            </a:pPr>
            <a:r>
              <a:rPr lang="en-ZA" altLang="en-US" sz="2400" dirty="0" smtClean="0">
                <a:latin typeface="Arial Rounded MT Bold" panose="020F0704030504030204" pitchFamily="34" charset="0"/>
              </a:rPr>
              <a:t>University of the Witwatersrand</a:t>
            </a:r>
            <a:endParaRPr lang="en-ZA" altLang="en-US" sz="2400" dirty="0">
              <a:latin typeface="Arial Rounded MT Bold" panose="020F0704030504030204" pitchFamily="34" charset="0"/>
            </a:endParaRPr>
          </a:p>
          <a:p>
            <a:pPr algn="ctr">
              <a:lnSpc>
                <a:spcPct val="79000"/>
              </a:lnSpc>
              <a:spcBef>
                <a:spcPts val="500"/>
              </a:spcBef>
              <a:buClr>
                <a:srgbClr val="FF3300"/>
              </a:buClr>
            </a:pPr>
            <a:endParaRPr lang="en-ZA" altLang="en-US" sz="2400" dirty="0">
              <a:solidFill>
                <a:srgbClr val="006600"/>
              </a:solidFill>
              <a:latin typeface="Arial Rounded MT Bold" panose="020F0704030504030204" pitchFamily="34" charset="0"/>
            </a:endParaRPr>
          </a:p>
          <a:p>
            <a:pPr algn="ctr">
              <a:lnSpc>
                <a:spcPct val="79000"/>
              </a:lnSpc>
              <a:spcBef>
                <a:spcPts val="500"/>
              </a:spcBef>
              <a:buClr>
                <a:srgbClr val="FF3300"/>
              </a:buClr>
            </a:pPr>
            <a:r>
              <a:rPr lang="en-ZA" altLang="en-US" sz="2400" dirty="0">
                <a:solidFill>
                  <a:srgbClr val="993300"/>
                </a:solidFill>
                <a:latin typeface="Arial Rounded MT Bold" panose="020F0704030504030204" pitchFamily="34" charset="0"/>
              </a:rPr>
              <a:t>On behalf of </a:t>
            </a:r>
          </a:p>
          <a:p>
            <a:pPr algn="ctr">
              <a:lnSpc>
                <a:spcPct val="79000"/>
              </a:lnSpc>
              <a:spcBef>
                <a:spcPts val="500"/>
              </a:spcBef>
              <a:buClr>
                <a:srgbClr val="FF3300"/>
              </a:buClr>
            </a:pPr>
            <a:r>
              <a:rPr lang="en-US" altLang="en-US" sz="2400" dirty="0" err="1" smtClean="0">
                <a:solidFill>
                  <a:srgbClr val="993300"/>
                </a:solidFill>
                <a:latin typeface="Arial Rounded MT Bold" panose="020F0704030504030204" pitchFamily="34" charset="0"/>
              </a:rPr>
              <a:t>iThemba</a:t>
            </a:r>
            <a:r>
              <a:rPr lang="en-US" altLang="en-US" sz="2400" dirty="0" smtClean="0">
                <a:solidFill>
                  <a:srgbClr val="993300"/>
                </a:solidFill>
                <a:latin typeface="Arial Rounded MT Bold" panose="020F0704030504030204" pitchFamily="34" charset="0"/>
              </a:rPr>
              <a:t>/Wits/UCT/RCNP/IKP-TU-Darmstadt </a:t>
            </a:r>
            <a:r>
              <a:rPr lang="en-US" altLang="en-US" sz="2400" dirty="0">
                <a:solidFill>
                  <a:srgbClr val="993300"/>
                </a:solidFill>
                <a:latin typeface="Arial Rounded MT Bold" panose="020F0704030504030204" pitchFamily="34" charset="0"/>
              </a:rPr>
              <a:t>K600 Group </a:t>
            </a:r>
            <a:r>
              <a:rPr lang="en-ZA" sz="2400" dirty="0" smtClean="0">
                <a:latin typeface="Arial Rounded MT Bold" panose="020F0704030504030204" pitchFamily="34" charset="0"/>
              </a:rPr>
              <a:t> </a:t>
            </a:r>
            <a:endParaRPr lang="en-ZA" sz="2400" dirty="0">
              <a:latin typeface="Arial Rounded MT Bold" panose="020F0704030504030204" pitchFamily="34" charset="0"/>
            </a:endParaRPr>
          </a:p>
        </p:txBody>
      </p:sp>
      <p:sp>
        <p:nvSpPr>
          <p:cNvPr id="8" name="Rectangle 7"/>
          <p:cNvSpPr/>
          <p:nvPr/>
        </p:nvSpPr>
        <p:spPr>
          <a:xfrm>
            <a:off x="179512" y="4561383"/>
            <a:ext cx="8640960" cy="1015663"/>
          </a:xfrm>
          <a:prstGeom prst="rect">
            <a:avLst/>
          </a:prstGeom>
        </p:spPr>
        <p:txBody>
          <a:bodyPr wrap="square">
            <a:spAutoFit/>
          </a:bodyPr>
          <a:lstStyle/>
          <a:p>
            <a:pPr lvl="0" algn="ctr" fontAlgn="base">
              <a:spcBef>
                <a:spcPct val="0"/>
              </a:spcBef>
              <a:spcAft>
                <a:spcPct val="0"/>
              </a:spcAft>
            </a:pPr>
            <a:r>
              <a:rPr lang="en-ZA" altLang="en-US" sz="1400" dirty="0" smtClean="0">
                <a:latin typeface="Arial Rounded MT Bold" pitchFamily="34" charset="0"/>
                <a:cs typeface="Arial" charset="0"/>
              </a:rPr>
              <a:t>*</a:t>
            </a:r>
            <a:r>
              <a:rPr lang="en-ZA" altLang="en-US" sz="2000" dirty="0" smtClean="0">
                <a:latin typeface="Arial Rounded MT Bold" pitchFamily="34" charset="0"/>
                <a:cs typeface="Arial" charset="0"/>
              </a:rPr>
              <a:t>Project Funded By </a:t>
            </a:r>
          </a:p>
          <a:p>
            <a:pPr lvl="0" algn="ctr" fontAlgn="base">
              <a:spcBef>
                <a:spcPct val="0"/>
              </a:spcBef>
              <a:spcAft>
                <a:spcPct val="0"/>
              </a:spcAft>
            </a:pPr>
            <a:r>
              <a:rPr lang="en-ZA" altLang="en-US" sz="2000" dirty="0" smtClean="0">
                <a:latin typeface="Arial Rounded MT Bold" pitchFamily="34" charset="0"/>
                <a:cs typeface="Arial" charset="0"/>
              </a:rPr>
              <a:t>South </a:t>
            </a:r>
            <a:r>
              <a:rPr lang="en-ZA" altLang="en-US" sz="2000" dirty="0">
                <a:latin typeface="Arial Rounded MT Bold" pitchFamily="34" charset="0"/>
                <a:cs typeface="Arial" charset="0"/>
              </a:rPr>
              <a:t>African </a:t>
            </a:r>
            <a:r>
              <a:rPr lang="en-ZA" altLang="en-US" sz="2000" dirty="0" smtClean="0">
                <a:latin typeface="Arial Rounded MT Bold" pitchFamily="34" charset="0"/>
                <a:cs typeface="Arial" charset="0"/>
              </a:rPr>
              <a:t>National Research Foundation (Grant No: 85730)  </a:t>
            </a:r>
          </a:p>
          <a:p>
            <a:pPr lvl="0" algn="ctr" fontAlgn="base">
              <a:spcBef>
                <a:spcPct val="0"/>
              </a:spcBef>
              <a:spcAft>
                <a:spcPct val="0"/>
              </a:spcAft>
            </a:pPr>
            <a:r>
              <a:rPr lang="en-ZA" altLang="en-US" sz="2000" dirty="0" smtClean="0">
                <a:latin typeface="Arial Rounded MT Bold" pitchFamily="34" charset="0"/>
                <a:cs typeface="Arial" charset="0"/>
              </a:rPr>
              <a:t>German </a:t>
            </a:r>
            <a:r>
              <a:rPr lang="en-ZA" altLang="en-US" sz="2000" dirty="0">
                <a:latin typeface="Arial Rounded MT Bold" pitchFamily="34" charset="0"/>
                <a:cs typeface="Arial" charset="0"/>
              </a:rPr>
              <a:t>DFG under contracts SFB 634, NE 679/2-2</a:t>
            </a:r>
            <a:endParaRPr lang="en-GB" altLang="en-US" sz="2000" dirty="0">
              <a:latin typeface="Arial Rounded MT Bold" pitchFamily="34" charset="0"/>
              <a:cs typeface="Arial" charset="0"/>
            </a:endParaRPr>
          </a:p>
        </p:txBody>
      </p:sp>
      <p:sp>
        <p:nvSpPr>
          <p:cNvPr id="5" name="Rectangle 4"/>
          <p:cNvSpPr/>
          <p:nvPr/>
        </p:nvSpPr>
        <p:spPr>
          <a:xfrm>
            <a:off x="1187624" y="6165304"/>
            <a:ext cx="6940426" cy="400110"/>
          </a:xfrm>
          <a:prstGeom prst="rect">
            <a:avLst/>
          </a:prstGeom>
        </p:spPr>
        <p:txBody>
          <a:bodyPr wrap="none">
            <a:spAutoFit/>
          </a:bodyPr>
          <a:lstStyle/>
          <a:p>
            <a:r>
              <a:rPr lang="en-ZA" altLang="en-US" sz="2000" dirty="0" smtClean="0">
                <a:solidFill>
                  <a:srgbClr val="C00000"/>
                </a:solidFill>
                <a:latin typeface="Arial Rounded MT Bold" pitchFamily="34" charset="0"/>
                <a:cs typeface="Arial" charset="0"/>
              </a:rPr>
              <a:t>HST15 RCNP Osaka University 16 – 19 November 2015</a:t>
            </a:r>
            <a:endParaRPr lang="en-ZA" dirty="0">
              <a:solidFill>
                <a:srgbClr val="C00000"/>
              </a:solidFill>
            </a:endParaRPr>
          </a:p>
        </p:txBody>
      </p:sp>
    </p:spTree>
    <p:extLst>
      <p:ext uri="{BB962C8B-B14F-4D97-AF65-F5344CB8AC3E}">
        <p14:creationId xmlns:p14="http://schemas.microsoft.com/office/powerpoint/2010/main" val="685020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536" y="692696"/>
            <a:ext cx="8748464" cy="719708"/>
          </a:xfrm>
          <a:ln>
            <a:noFill/>
            <a:miter lim="800000"/>
            <a:headEnd/>
            <a:tailEnd/>
          </a:ln>
        </p:spPr>
        <p:txBody>
          <a:bodyPr/>
          <a:lstStyle/>
          <a:p>
            <a:pPr algn="l" eaLnBrk="1" hangingPunct="1"/>
            <a:r>
              <a:rPr lang="en-ZA" altLang="en-US" sz="3200" dirty="0" smtClean="0">
                <a:solidFill>
                  <a:schemeClr val="tx1"/>
                </a:solidFill>
                <a:effectLst/>
                <a:latin typeface="Arial Rounded MT Bold" panose="020F0704030504030204" pitchFamily="34" charset="0"/>
              </a:rPr>
              <a:t>Comparison with Theoretical </a:t>
            </a:r>
            <a:r>
              <a:rPr lang="en-ZA" altLang="en-US" sz="3200" dirty="0" smtClean="0">
                <a:solidFill>
                  <a:schemeClr val="tx1"/>
                </a:solidFill>
                <a:latin typeface="Arial Rounded MT Bold" panose="020F0704030504030204" pitchFamily="34" charset="0"/>
              </a:rPr>
              <a:t>C</a:t>
            </a:r>
            <a:r>
              <a:rPr lang="en-ZA" altLang="en-US" sz="3200" dirty="0" smtClean="0">
                <a:solidFill>
                  <a:schemeClr val="tx1"/>
                </a:solidFill>
                <a:effectLst/>
                <a:latin typeface="Arial Rounded MT Bold" panose="020F0704030504030204" pitchFamily="34" charset="0"/>
              </a:rPr>
              <a:t>alculations</a:t>
            </a:r>
            <a:endParaRPr lang="en-US" altLang="en-US" sz="3200" dirty="0" smtClean="0">
              <a:solidFill>
                <a:schemeClr val="tx1"/>
              </a:solidFill>
              <a:effectLst/>
              <a:latin typeface="Arial Rounded MT Bold" panose="020F0704030504030204" pitchFamily="34" charset="0"/>
            </a:endParaRPr>
          </a:p>
        </p:txBody>
      </p:sp>
      <p:sp>
        <p:nvSpPr>
          <p:cNvPr id="25603" name="Rectangle 3"/>
          <p:cNvSpPr>
            <a:spLocks noGrp="1" noChangeArrowheads="1"/>
          </p:cNvSpPr>
          <p:nvPr>
            <p:ph idx="1"/>
          </p:nvPr>
        </p:nvSpPr>
        <p:spPr>
          <a:xfrm>
            <a:off x="251520" y="1844824"/>
            <a:ext cx="8712968" cy="4715668"/>
          </a:xfrm>
        </p:spPr>
        <p:txBody>
          <a:bodyPr>
            <a:normAutofit/>
          </a:bodyPr>
          <a:lstStyle/>
          <a:p>
            <a:pPr>
              <a:lnSpc>
                <a:spcPct val="80000"/>
              </a:lnSpc>
              <a:buClr>
                <a:srgbClr val="CC3300"/>
              </a:buClr>
              <a:buSzPct val="80000"/>
            </a:pPr>
            <a:r>
              <a:rPr lang="en-US" altLang="en-US" sz="2800" dirty="0" smtClean="0">
                <a:latin typeface="Arial Rounded MT Bold" panose="020F0704030504030204" pitchFamily="34" charset="0"/>
              </a:rPr>
              <a:t>To understand the origin and physical nature of different scales, comparison of experimental results  with model calculations is important.</a:t>
            </a:r>
          </a:p>
          <a:p>
            <a:pPr eaLnBrk="1" hangingPunct="1">
              <a:lnSpc>
                <a:spcPct val="80000"/>
              </a:lnSpc>
              <a:buClr>
                <a:srgbClr val="CC3300"/>
              </a:buClr>
              <a:buSzPct val="80000"/>
              <a:buFont typeface="Wingdings" pitchFamily="2" charset="2"/>
              <a:buNone/>
            </a:pPr>
            <a:endParaRPr lang="en-US" altLang="en-US" sz="2800" dirty="0" smtClean="0">
              <a:latin typeface="Arial Rounded MT Bold" panose="020F0704030504030204" pitchFamily="34" charset="0"/>
            </a:endParaRPr>
          </a:p>
          <a:p>
            <a:pPr>
              <a:lnSpc>
                <a:spcPct val="80000"/>
              </a:lnSpc>
              <a:buClr>
                <a:srgbClr val="CC3300"/>
              </a:buClr>
              <a:buSzPct val="80000"/>
            </a:pPr>
            <a:r>
              <a:rPr lang="en-US" altLang="en-US" sz="2800" dirty="0" smtClean="0">
                <a:latin typeface="Arial Rounded MT Bold" panose="020F0704030504030204" pitchFamily="34" charset="0"/>
              </a:rPr>
              <a:t>Theoretical models for ISGQR and IVGDR in </a:t>
            </a:r>
            <a:r>
              <a:rPr lang="en-US" altLang="en-US" sz="2800" baseline="30000" dirty="0" smtClean="0">
                <a:latin typeface="Arial Rounded MT Bold" panose="020F0704030504030204" pitchFamily="34" charset="0"/>
              </a:rPr>
              <a:t>40,42,44,48</a:t>
            </a:r>
            <a:r>
              <a:rPr lang="en-US" altLang="en-US" sz="2800" dirty="0" smtClean="0">
                <a:latin typeface="Arial Rounded MT Bold" panose="020F0704030504030204" pitchFamily="34" charset="0"/>
              </a:rPr>
              <a:t>Ca</a:t>
            </a:r>
          </a:p>
          <a:p>
            <a:pPr eaLnBrk="1" hangingPunct="1">
              <a:lnSpc>
                <a:spcPct val="80000"/>
              </a:lnSpc>
              <a:buClr>
                <a:srgbClr val="CC3300"/>
              </a:buClr>
              <a:buFont typeface="Wingdings" pitchFamily="2" charset="2"/>
              <a:buNone/>
            </a:pPr>
            <a:r>
              <a:rPr lang="en-US" altLang="en-US" sz="2800" dirty="0" smtClean="0">
                <a:latin typeface="Arial Rounded MT Bold" panose="020F0704030504030204" pitchFamily="34" charset="0"/>
              </a:rPr>
              <a:t>	- Random Phase Approximation (RPA) </a:t>
            </a:r>
          </a:p>
          <a:p>
            <a:pPr eaLnBrk="1" hangingPunct="1">
              <a:lnSpc>
                <a:spcPct val="80000"/>
              </a:lnSpc>
              <a:buClr>
                <a:srgbClr val="CC3300"/>
              </a:buClr>
              <a:buFont typeface="Wingdings" pitchFamily="2" charset="2"/>
              <a:buNone/>
            </a:pPr>
            <a:r>
              <a:rPr lang="en-US" altLang="en-US" sz="2800" dirty="0" smtClean="0">
                <a:latin typeface="Arial Rounded MT Bold" panose="020F0704030504030204" pitchFamily="34" charset="0"/>
              </a:rPr>
              <a:t>	- Second-RPA (SRPA)</a:t>
            </a:r>
          </a:p>
          <a:p>
            <a:pPr eaLnBrk="1" hangingPunct="1">
              <a:lnSpc>
                <a:spcPct val="80000"/>
              </a:lnSpc>
              <a:buClr>
                <a:srgbClr val="CC3300"/>
              </a:buClr>
              <a:buFont typeface="Wingdings" pitchFamily="2" charset="2"/>
              <a:buNone/>
            </a:pPr>
            <a:r>
              <a:rPr lang="en-US" altLang="en-US" sz="2800" dirty="0" smtClean="0">
                <a:latin typeface="Arial Rounded MT Bold" panose="020F0704030504030204" pitchFamily="34" charset="0"/>
              </a:rPr>
              <a:t>	- </a:t>
            </a:r>
            <a:r>
              <a:rPr lang="en-US" altLang="en-US" sz="2800" dirty="0" smtClean="0">
                <a:latin typeface="Arial Rounded MT Bold" panose="020F0704030504030204" pitchFamily="34" charset="0"/>
              </a:rPr>
              <a:t>(R-QRPA</a:t>
            </a:r>
            <a:r>
              <a:rPr lang="en-US" altLang="en-US" sz="2800" dirty="0" smtClean="0">
                <a:latin typeface="Arial Rounded MT Bold" panose="020F0704030504030204" pitchFamily="34" charset="0"/>
              </a:rPr>
              <a:t>)</a:t>
            </a:r>
          </a:p>
          <a:p>
            <a:pPr eaLnBrk="1" hangingPunct="1">
              <a:lnSpc>
                <a:spcPct val="80000"/>
              </a:lnSpc>
              <a:buClr>
                <a:srgbClr val="CC3300"/>
              </a:buClr>
              <a:buFont typeface="Wingdings" pitchFamily="2" charset="2"/>
              <a:buNone/>
            </a:pPr>
            <a:r>
              <a:rPr lang="en-US" altLang="en-US" sz="2800" dirty="0">
                <a:latin typeface="Arial Rounded MT Bold" panose="020F0704030504030204" pitchFamily="34" charset="0"/>
              </a:rPr>
              <a:t>	</a:t>
            </a:r>
            <a:r>
              <a:rPr lang="en-US" altLang="en-US" sz="2800" dirty="0" smtClean="0">
                <a:latin typeface="Arial Rounded MT Bold" panose="020F0704030504030204" pitchFamily="34" charset="0"/>
              </a:rPr>
              <a:t>- </a:t>
            </a:r>
            <a:r>
              <a:rPr lang="en-US" altLang="en-US" sz="2800" dirty="0" smtClean="0">
                <a:latin typeface="Arial Rounded MT Bold" panose="020F0704030504030204" pitchFamily="34" charset="0"/>
              </a:rPr>
              <a:t>Relativistic Quasiparticle Time Blocking  Approximation (RQTBA</a:t>
            </a:r>
            <a:r>
              <a:rPr lang="en-US" altLang="en-US" sz="2800" dirty="0" smtClean="0">
                <a:latin typeface="Arial Rounded MT Bold" panose="020F0704030504030204" pitchFamily="34" charset="0"/>
              </a:rPr>
              <a:t>)</a:t>
            </a:r>
          </a:p>
        </p:txBody>
      </p:sp>
    </p:spTree>
    <p:extLst>
      <p:ext uri="{BB962C8B-B14F-4D97-AF65-F5344CB8AC3E}">
        <p14:creationId xmlns:p14="http://schemas.microsoft.com/office/powerpoint/2010/main" val="2116189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6"/>
          <p:cNvPicPr>
            <a:picLocks noChangeAspect="1" noChangeArrowheads="1"/>
          </p:cNvPicPr>
          <p:nvPr/>
        </p:nvPicPr>
        <p:blipFill>
          <a:blip r:embed="rId2">
            <a:extLst>
              <a:ext uri="{28A0092B-C50C-407E-A947-70E740481C1C}">
                <a14:useLocalDpi xmlns:a14="http://schemas.microsoft.com/office/drawing/2010/main" val="0"/>
              </a:ext>
            </a:extLst>
          </a:blip>
          <a:srcRect r="5908"/>
          <a:stretch>
            <a:fillRect/>
          </a:stretch>
        </p:blipFill>
        <p:spPr bwMode="auto">
          <a:xfrm>
            <a:off x="70899" y="1124744"/>
            <a:ext cx="5319991" cy="38164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 Box 8"/>
          <p:cNvSpPr txBox="1">
            <a:spLocks noChangeArrowheads="1"/>
          </p:cNvSpPr>
          <p:nvPr/>
        </p:nvSpPr>
        <p:spPr bwMode="auto">
          <a:xfrm>
            <a:off x="5651771" y="1419224"/>
            <a:ext cx="3059112" cy="9233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r>
              <a:rPr lang="en-ZA" altLang="en-US" dirty="0" smtClean="0">
                <a:solidFill>
                  <a:srgbClr val="000000"/>
                </a:solidFill>
                <a:latin typeface="Arial Rounded MT Bold" pitchFamily="34" charset="0"/>
              </a:rPr>
              <a:t>Experimental Scales</a:t>
            </a:r>
          </a:p>
          <a:p>
            <a:r>
              <a:rPr lang="en-ZA" altLang="en-US" dirty="0" smtClean="0">
                <a:solidFill>
                  <a:srgbClr val="000000"/>
                </a:solidFill>
                <a:latin typeface="Arial Rounded MT Bold" pitchFamily="34" charset="0"/>
              </a:rPr>
              <a:t>(150, 240, 460) </a:t>
            </a:r>
            <a:r>
              <a:rPr lang="en-ZA" altLang="en-US" dirty="0" err="1" smtClean="0">
                <a:solidFill>
                  <a:srgbClr val="000000"/>
                </a:solidFill>
                <a:latin typeface="Arial Rounded MT Bold" pitchFamily="34" charset="0"/>
              </a:rPr>
              <a:t>keV</a:t>
            </a:r>
            <a:r>
              <a:rPr lang="en-ZA" altLang="en-US" dirty="0" smtClean="0">
                <a:solidFill>
                  <a:srgbClr val="000000"/>
                </a:solidFill>
                <a:latin typeface="Arial Rounded MT Bold" pitchFamily="34" charset="0"/>
              </a:rPr>
              <a:t>;</a:t>
            </a:r>
          </a:p>
          <a:p>
            <a:r>
              <a:rPr lang="en-ZA" altLang="en-US" dirty="0" smtClean="0">
                <a:solidFill>
                  <a:srgbClr val="000000"/>
                </a:solidFill>
                <a:latin typeface="Arial Rounded MT Bold" pitchFamily="34" charset="0"/>
              </a:rPr>
              <a:t>(1.05, 2.0, 3.9) MeV;</a:t>
            </a:r>
            <a:endParaRPr lang="en-GB" altLang="en-US" dirty="0">
              <a:solidFill>
                <a:srgbClr val="000000"/>
              </a:solidFill>
              <a:latin typeface="Arial Rounded MT Bold" pitchFamily="34" charset="0"/>
            </a:endParaRPr>
          </a:p>
        </p:txBody>
      </p:sp>
      <p:sp>
        <p:nvSpPr>
          <p:cNvPr id="2" name="Rectangle 1"/>
          <p:cNvSpPr/>
          <p:nvPr/>
        </p:nvSpPr>
        <p:spPr>
          <a:xfrm>
            <a:off x="70899" y="5229200"/>
            <a:ext cx="8953058" cy="1200329"/>
          </a:xfrm>
          <a:prstGeom prst="rect">
            <a:avLst/>
          </a:prstGeom>
        </p:spPr>
        <p:txBody>
          <a:bodyPr wrap="square">
            <a:spAutoFit/>
          </a:bodyPr>
          <a:lstStyle/>
          <a:p>
            <a:r>
              <a:rPr lang="en-ZA" b="1" dirty="0" smtClean="0">
                <a:solidFill>
                  <a:srgbClr val="C00000"/>
                </a:solidFill>
                <a:latin typeface="Comic Sans MS" panose="030F0702030302020204" pitchFamily="66" charset="0"/>
              </a:rPr>
              <a:t>I. Usman</a:t>
            </a:r>
            <a:r>
              <a:rPr lang="en-ZA" b="1" dirty="0">
                <a:solidFill>
                  <a:srgbClr val="C00000"/>
                </a:solidFill>
                <a:latin typeface="Comic Sans MS" panose="030F0702030302020204" pitchFamily="66" charset="0"/>
              </a:rPr>
              <a:t>, Z. Buthelezi, J. Carter, G. R. J. Cooper, R. W. </a:t>
            </a:r>
            <a:r>
              <a:rPr lang="en-ZA" b="1" dirty="0" err="1">
                <a:solidFill>
                  <a:srgbClr val="C00000"/>
                </a:solidFill>
                <a:latin typeface="Comic Sans MS" panose="030F0702030302020204" pitchFamily="66" charset="0"/>
              </a:rPr>
              <a:t>Fearick</a:t>
            </a:r>
            <a:r>
              <a:rPr lang="en-ZA" b="1" dirty="0" smtClean="0">
                <a:solidFill>
                  <a:srgbClr val="C00000"/>
                </a:solidFill>
                <a:latin typeface="Comic Sans MS" panose="030F0702030302020204" pitchFamily="66" charset="0"/>
              </a:rPr>
              <a:t>, S</a:t>
            </a:r>
            <a:r>
              <a:rPr lang="en-ZA" b="1" dirty="0">
                <a:solidFill>
                  <a:srgbClr val="C00000"/>
                </a:solidFill>
                <a:latin typeface="Comic Sans MS" panose="030F0702030302020204" pitchFamily="66" charset="0"/>
              </a:rPr>
              <a:t>. V. </a:t>
            </a:r>
            <a:r>
              <a:rPr lang="en-ZA" b="1" dirty="0" err="1" smtClean="0">
                <a:solidFill>
                  <a:srgbClr val="C00000"/>
                </a:solidFill>
                <a:latin typeface="Comic Sans MS" panose="030F0702030302020204" pitchFamily="66" charset="0"/>
              </a:rPr>
              <a:t>Fortsch</a:t>
            </a:r>
            <a:r>
              <a:rPr lang="en-ZA" b="1" dirty="0">
                <a:solidFill>
                  <a:srgbClr val="C00000"/>
                </a:solidFill>
                <a:latin typeface="Comic Sans MS" panose="030F0702030302020204" pitchFamily="66" charset="0"/>
              </a:rPr>
              <a:t>, </a:t>
            </a:r>
            <a:r>
              <a:rPr lang="en-ZA" b="1" dirty="0" smtClean="0">
                <a:solidFill>
                  <a:srgbClr val="C00000"/>
                </a:solidFill>
                <a:latin typeface="Comic Sans MS" panose="030F0702030302020204" pitchFamily="66" charset="0"/>
              </a:rPr>
              <a:t>H</a:t>
            </a:r>
            <a:r>
              <a:rPr lang="en-ZA" b="1" dirty="0">
                <a:solidFill>
                  <a:srgbClr val="C00000"/>
                </a:solidFill>
                <a:latin typeface="Comic Sans MS" panose="030F0702030302020204" pitchFamily="66" charset="0"/>
              </a:rPr>
              <a:t>. Fujita, Y. Fujita, Y. </a:t>
            </a:r>
            <a:r>
              <a:rPr lang="en-ZA" b="1" dirty="0" err="1">
                <a:solidFill>
                  <a:srgbClr val="C00000"/>
                </a:solidFill>
                <a:latin typeface="Comic Sans MS" panose="030F0702030302020204" pitchFamily="66" charset="0"/>
              </a:rPr>
              <a:t>Kalmykov</a:t>
            </a:r>
            <a:r>
              <a:rPr lang="en-ZA" b="1" dirty="0">
                <a:solidFill>
                  <a:srgbClr val="C00000"/>
                </a:solidFill>
                <a:latin typeface="Comic Sans MS" panose="030F0702030302020204" pitchFamily="66" charset="0"/>
              </a:rPr>
              <a:t>, P. von </a:t>
            </a:r>
            <a:r>
              <a:rPr lang="en-ZA" b="1" dirty="0" err="1" smtClean="0">
                <a:solidFill>
                  <a:srgbClr val="C00000"/>
                </a:solidFill>
                <a:latin typeface="Comic Sans MS" panose="030F0702030302020204" pitchFamily="66" charset="0"/>
              </a:rPr>
              <a:t>Neuman-Cosel</a:t>
            </a:r>
            <a:r>
              <a:rPr lang="en-ZA" b="1" dirty="0">
                <a:solidFill>
                  <a:srgbClr val="C00000"/>
                </a:solidFill>
                <a:latin typeface="Comic Sans MS" panose="030F0702030302020204" pitchFamily="66" charset="0"/>
              </a:rPr>
              <a:t>, R. </a:t>
            </a:r>
            <a:r>
              <a:rPr lang="en-ZA" b="1" dirty="0" err="1">
                <a:solidFill>
                  <a:srgbClr val="C00000"/>
                </a:solidFill>
                <a:latin typeface="Comic Sans MS" panose="030F0702030302020204" pitchFamily="66" charset="0"/>
              </a:rPr>
              <a:t>Neveling</a:t>
            </a:r>
            <a:r>
              <a:rPr lang="en-ZA" b="1" dirty="0">
                <a:solidFill>
                  <a:srgbClr val="C00000"/>
                </a:solidFill>
                <a:latin typeface="Comic Sans MS" panose="030F0702030302020204" pitchFamily="66" charset="0"/>
              </a:rPr>
              <a:t>, </a:t>
            </a:r>
            <a:r>
              <a:rPr lang="en-ZA" b="1" dirty="0" smtClean="0">
                <a:solidFill>
                  <a:srgbClr val="C00000"/>
                </a:solidFill>
                <a:latin typeface="Comic Sans MS" panose="030F0702030302020204" pitchFamily="66" charset="0"/>
              </a:rPr>
              <a:t>P</a:t>
            </a:r>
            <a:r>
              <a:rPr lang="en-ZA" b="1" dirty="0">
                <a:solidFill>
                  <a:srgbClr val="C00000"/>
                </a:solidFill>
                <a:latin typeface="Comic Sans MS" panose="030F0702030302020204" pitchFamily="66" charset="0"/>
              </a:rPr>
              <a:t>. </a:t>
            </a:r>
            <a:r>
              <a:rPr lang="en-ZA" b="1" dirty="0" err="1">
                <a:solidFill>
                  <a:srgbClr val="C00000"/>
                </a:solidFill>
                <a:latin typeface="Comic Sans MS" panose="030F0702030302020204" pitchFamily="66" charset="0"/>
              </a:rPr>
              <a:t>Papakonstantinou</a:t>
            </a:r>
            <a:r>
              <a:rPr lang="en-ZA" b="1" dirty="0">
                <a:solidFill>
                  <a:srgbClr val="C00000"/>
                </a:solidFill>
                <a:latin typeface="Comic Sans MS" panose="030F0702030302020204" pitchFamily="66" charset="0"/>
              </a:rPr>
              <a:t>, A. Richter, R. Roth, </a:t>
            </a:r>
            <a:r>
              <a:rPr lang="en-ZA" b="1" dirty="0" smtClean="0">
                <a:solidFill>
                  <a:srgbClr val="C00000"/>
                </a:solidFill>
                <a:latin typeface="Comic Sans MS" panose="030F0702030302020204" pitchFamily="66" charset="0"/>
              </a:rPr>
              <a:t>A. Shevchenko</a:t>
            </a:r>
            <a:r>
              <a:rPr lang="en-ZA" b="1" dirty="0">
                <a:solidFill>
                  <a:srgbClr val="C00000"/>
                </a:solidFill>
                <a:latin typeface="Comic Sans MS" panose="030F0702030302020204" pitchFamily="66" charset="0"/>
              </a:rPr>
              <a:t>, E. </a:t>
            </a:r>
            <a:r>
              <a:rPr lang="en-ZA" b="1" dirty="0" err="1">
                <a:solidFill>
                  <a:srgbClr val="C00000"/>
                </a:solidFill>
                <a:latin typeface="Comic Sans MS" panose="030F0702030302020204" pitchFamily="66" charset="0"/>
              </a:rPr>
              <a:t>Sideras</a:t>
            </a:r>
            <a:r>
              <a:rPr lang="en-ZA" b="1" dirty="0">
                <a:solidFill>
                  <a:srgbClr val="C00000"/>
                </a:solidFill>
                <a:latin typeface="Comic Sans MS" panose="030F0702030302020204" pitchFamily="66" charset="0"/>
              </a:rPr>
              <a:t>-Haddad, F.D. Smit, Physics Letters B </a:t>
            </a:r>
            <a:r>
              <a:rPr lang="en-ZA" b="1" dirty="0" smtClean="0">
                <a:solidFill>
                  <a:srgbClr val="C00000"/>
                </a:solidFill>
                <a:latin typeface="Comic Sans MS" panose="030F0702030302020204" pitchFamily="66" charset="0"/>
              </a:rPr>
              <a:t>698 (2011</a:t>
            </a:r>
            <a:r>
              <a:rPr lang="en-ZA" b="1" dirty="0">
                <a:solidFill>
                  <a:srgbClr val="C00000"/>
                </a:solidFill>
                <a:latin typeface="Comic Sans MS" panose="030F0702030302020204" pitchFamily="66" charset="0"/>
              </a:rPr>
              <a:t>) 191-195.</a:t>
            </a:r>
          </a:p>
        </p:txBody>
      </p:sp>
      <p:sp>
        <p:nvSpPr>
          <p:cNvPr id="3" name="Rectangle 2"/>
          <p:cNvSpPr/>
          <p:nvPr/>
        </p:nvSpPr>
        <p:spPr>
          <a:xfrm>
            <a:off x="324631" y="188640"/>
            <a:ext cx="8676456" cy="1077218"/>
          </a:xfrm>
          <a:prstGeom prst="rect">
            <a:avLst/>
          </a:prstGeom>
        </p:spPr>
        <p:txBody>
          <a:bodyPr wrap="square">
            <a:spAutoFit/>
          </a:bodyPr>
          <a:lstStyle/>
          <a:p>
            <a:pPr algn="ctr"/>
            <a:r>
              <a:rPr lang="en-ZA" altLang="en-US" sz="3200" dirty="0">
                <a:solidFill>
                  <a:prstClr val="black"/>
                </a:solidFill>
                <a:latin typeface="Arial Rounded MT Bold" panose="020F0704030504030204" pitchFamily="34" charset="0"/>
                <a:ea typeface="+mj-ea"/>
                <a:cs typeface="+mj-cs"/>
              </a:rPr>
              <a:t>Comparison with Theoretical </a:t>
            </a:r>
            <a:r>
              <a:rPr lang="en-ZA" altLang="en-US" sz="3200" dirty="0" smtClean="0">
                <a:solidFill>
                  <a:prstClr val="black"/>
                </a:solidFill>
                <a:latin typeface="Arial Rounded MT Bold" panose="020F0704030504030204" pitchFamily="34" charset="0"/>
                <a:ea typeface="+mj-ea"/>
                <a:cs typeface="+mj-cs"/>
              </a:rPr>
              <a:t>Calculations</a:t>
            </a:r>
          </a:p>
          <a:p>
            <a:pPr algn="ctr"/>
            <a:r>
              <a:rPr lang="en-ZA" sz="3200" dirty="0" smtClean="0">
                <a:solidFill>
                  <a:prstClr val="black"/>
                </a:solidFill>
                <a:latin typeface="Arial Rounded MT Bold" panose="020F0704030504030204" pitchFamily="34" charset="0"/>
                <a:ea typeface="+mj-ea"/>
                <a:cs typeface="+mj-cs"/>
              </a:rPr>
              <a:t>RPA and SRPA in </a:t>
            </a:r>
            <a:r>
              <a:rPr lang="en-ZA" sz="3200" baseline="30000" dirty="0" smtClean="0">
                <a:solidFill>
                  <a:prstClr val="black"/>
                </a:solidFill>
                <a:latin typeface="Arial Rounded MT Bold" panose="020F0704030504030204" pitchFamily="34" charset="0"/>
                <a:ea typeface="+mj-ea"/>
                <a:cs typeface="+mj-cs"/>
              </a:rPr>
              <a:t>40</a:t>
            </a:r>
            <a:r>
              <a:rPr lang="en-ZA" sz="3200" dirty="0" smtClean="0">
                <a:solidFill>
                  <a:prstClr val="black"/>
                </a:solidFill>
                <a:latin typeface="Arial Rounded MT Bold" panose="020F0704030504030204" pitchFamily="34" charset="0"/>
                <a:ea typeface="+mj-ea"/>
                <a:cs typeface="+mj-cs"/>
              </a:rPr>
              <a:t>Ca ISGQR</a:t>
            </a:r>
            <a:endParaRPr lang="en-ZA" dirty="0"/>
          </a:p>
        </p:txBody>
      </p:sp>
      <p:sp>
        <p:nvSpPr>
          <p:cNvPr id="4" name="Rectangle 3"/>
          <p:cNvSpPr/>
          <p:nvPr/>
        </p:nvSpPr>
        <p:spPr>
          <a:xfrm>
            <a:off x="5458741" y="2780928"/>
            <a:ext cx="3685259" cy="1477328"/>
          </a:xfrm>
          <a:prstGeom prst="rect">
            <a:avLst/>
          </a:prstGeom>
        </p:spPr>
        <p:txBody>
          <a:bodyPr wrap="square">
            <a:spAutoFit/>
          </a:bodyPr>
          <a:lstStyle/>
          <a:p>
            <a:r>
              <a:rPr lang="en-ZA" dirty="0">
                <a:latin typeface="Arial Rounded MT Bold" panose="020F0704030504030204" pitchFamily="34" charset="0"/>
              </a:rPr>
              <a:t>O</a:t>
            </a:r>
            <a:r>
              <a:rPr lang="en-ZA" dirty="0" smtClean="0">
                <a:latin typeface="Arial Rounded MT Bold" panose="020F0704030504030204" pitchFamily="34" charset="0"/>
              </a:rPr>
              <a:t>bserved </a:t>
            </a:r>
            <a:r>
              <a:rPr lang="en-ZA" dirty="0">
                <a:latin typeface="Arial Rounded MT Bold" panose="020F0704030504030204" pitchFamily="34" charset="0"/>
              </a:rPr>
              <a:t>fragmentation </a:t>
            </a:r>
            <a:r>
              <a:rPr lang="en-ZA" dirty="0" smtClean="0">
                <a:latin typeface="Arial Rounded MT Bold" panose="020F0704030504030204" pitchFamily="34" charset="0"/>
              </a:rPr>
              <a:t>is </a:t>
            </a:r>
          </a:p>
          <a:p>
            <a:r>
              <a:rPr lang="en-ZA" dirty="0" smtClean="0">
                <a:latin typeface="Arial Rounded MT Bold" panose="020F0704030504030204" pitchFamily="34" charset="0"/>
              </a:rPr>
              <a:t>attributed to mixing </a:t>
            </a:r>
            <a:r>
              <a:rPr lang="en-ZA" dirty="0">
                <a:latin typeface="Arial Rounded MT Bold" panose="020F0704030504030204" pitchFamily="34" charset="0"/>
              </a:rPr>
              <a:t>of the </a:t>
            </a:r>
            <a:endParaRPr lang="en-ZA" dirty="0" smtClean="0">
              <a:latin typeface="Arial Rounded MT Bold" panose="020F0704030504030204" pitchFamily="34" charset="0"/>
            </a:endParaRPr>
          </a:p>
          <a:p>
            <a:r>
              <a:rPr lang="en-ZA" dirty="0" smtClean="0">
                <a:latin typeface="Arial Rounded MT Bold" panose="020F0704030504030204" pitchFamily="34" charset="0"/>
              </a:rPr>
              <a:t>1p–1h </a:t>
            </a:r>
            <a:r>
              <a:rPr lang="en-ZA" dirty="0">
                <a:latin typeface="Arial Rounded MT Bold" panose="020F0704030504030204" pitchFamily="34" charset="0"/>
              </a:rPr>
              <a:t>states with </a:t>
            </a:r>
            <a:r>
              <a:rPr lang="en-ZA" dirty="0" smtClean="0">
                <a:latin typeface="Arial Rounded MT Bold" panose="020F0704030504030204" pitchFamily="34" charset="0"/>
              </a:rPr>
              <a:t>more complex </a:t>
            </a:r>
            <a:r>
              <a:rPr lang="en-ZA" dirty="0">
                <a:latin typeface="Arial Rounded MT Bold" panose="020F0704030504030204" pitchFamily="34" charset="0"/>
              </a:rPr>
              <a:t>configurations, </a:t>
            </a:r>
            <a:r>
              <a:rPr lang="en-ZA" dirty="0" smtClean="0">
                <a:latin typeface="Arial Rounded MT Bold" panose="020F0704030504030204" pitchFamily="34" charset="0"/>
              </a:rPr>
              <a:t>including collective </a:t>
            </a:r>
            <a:r>
              <a:rPr lang="en-ZA" dirty="0">
                <a:latin typeface="Arial Rounded MT Bold" panose="020F0704030504030204" pitchFamily="34" charset="0"/>
              </a:rPr>
              <a:t>phonons</a:t>
            </a:r>
            <a:endParaRPr lang="en-ZA" dirty="0">
              <a:latin typeface="Arial Rounded MT Bold" panose="020F0704030504030204" pitchFamily="34" charset="0"/>
            </a:endParaRPr>
          </a:p>
        </p:txBody>
      </p:sp>
      <p:sp>
        <p:nvSpPr>
          <p:cNvPr id="5" name="Rectangle 4"/>
          <p:cNvSpPr/>
          <p:nvPr/>
        </p:nvSpPr>
        <p:spPr>
          <a:xfrm>
            <a:off x="5745998" y="4509285"/>
            <a:ext cx="2870657" cy="646331"/>
          </a:xfrm>
          <a:prstGeom prst="rect">
            <a:avLst/>
          </a:prstGeom>
        </p:spPr>
        <p:txBody>
          <a:bodyPr wrap="square">
            <a:spAutoFit/>
          </a:bodyPr>
          <a:lstStyle/>
          <a:p>
            <a:pPr lvl="0"/>
            <a:r>
              <a:rPr lang="en-ZA" dirty="0" smtClean="0">
                <a:solidFill>
                  <a:prstClr val="black"/>
                </a:solidFill>
                <a:latin typeface="Arial Rounded MT Bold" panose="020F0704030504030204" pitchFamily="34" charset="0"/>
              </a:rPr>
              <a:t>RPA only accounts for </a:t>
            </a:r>
          </a:p>
          <a:p>
            <a:pPr lvl="0"/>
            <a:r>
              <a:rPr lang="en-ZA" dirty="0" smtClean="0">
                <a:solidFill>
                  <a:prstClr val="black"/>
                </a:solidFill>
                <a:latin typeface="Arial Rounded MT Bold" panose="020F0704030504030204" pitchFamily="34" charset="0"/>
              </a:rPr>
              <a:t>Landau damping</a:t>
            </a:r>
            <a:endParaRPr lang="en-ZA"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4027011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404664"/>
            <a:ext cx="8784976" cy="909018"/>
          </a:xfrm>
        </p:spPr>
        <p:txBody>
          <a:bodyPr/>
          <a:lstStyle/>
          <a:p>
            <a:r>
              <a:rPr lang="en-ZA" altLang="en-US" sz="3200" b="1" dirty="0" smtClean="0">
                <a:solidFill>
                  <a:prstClr val="black"/>
                </a:solidFill>
                <a:latin typeface="Comic Sans MS" panose="030F0702030302020204" pitchFamily="66" charset="0"/>
              </a:rPr>
              <a:t>  </a:t>
            </a:r>
            <a:r>
              <a:rPr lang="en-ZA" altLang="en-US" sz="3200" dirty="0" smtClean="0">
                <a:solidFill>
                  <a:prstClr val="black"/>
                </a:solidFill>
                <a:latin typeface="Arial Rounded MT Bold" panose="020F0704030504030204" pitchFamily="34" charset="0"/>
              </a:rPr>
              <a:t>Comparison </a:t>
            </a:r>
            <a:r>
              <a:rPr lang="en-ZA" altLang="en-US" sz="3200" dirty="0">
                <a:solidFill>
                  <a:prstClr val="black"/>
                </a:solidFill>
                <a:latin typeface="Arial Rounded MT Bold" panose="020F0704030504030204" pitchFamily="34" charset="0"/>
              </a:rPr>
              <a:t>with Theoretical Calculations</a:t>
            </a:r>
            <a:br>
              <a:rPr lang="en-ZA" altLang="en-US" sz="3200" dirty="0">
                <a:solidFill>
                  <a:prstClr val="black"/>
                </a:solidFill>
                <a:latin typeface="Arial Rounded MT Bold" panose="020F0704030504030204" pitchFamily="34" charset="0"/>
              </a:rPr>
            </a:br>
            <a:r>
              <a:rPr lang="en-ZA" altLang="en-US" sz="3200" dirty="0">
                <a:solidFill>
                  <a:prstClr val="black"/>
                </a:solidFill>
                <a:latin typeface="Arial Rounded MT Bold" panose="020F0704030504030204" pitchFamily="34" charset="0"/>
              </a:rPr>
              <a:t>	</a:t>
            </a:r>
            <a:r>
              <a:rPr lang="en-ZA" altLang="en-US" sz="3200" dirty="0" smtClean="0">
                <a:solidFill>
                  <a:prstClr val="black"/>
                </a:solidFill>
                <a:latin typeface="Arial Rounded MT Bold" panose="020F0704030504030204" pitchFamily="34" charset="0"/>
              </a:rPr>
              <a:t>QRPA and RQTBA</a:t>
            </a:r>
            <a:r>
              <a:rPr lang="en-ZA" altLang="en-US" sz="3200" dirty="0">
                <a:solidFill>
                  <a:prstClr val="black"/>
                </a:solidFill>
                <a:latin typeface="Arial Rounded MT Bold" panose="020F0704030504030204" pitchFamily="34" charset="0"/>
              </a:rPr>
              <a:t>	</a:t>
            </a:r>
            <a:r>
              <a:rPr lang="en-ZA" altLang="en-US" sz="3200" dirty="0" smtClean="0">
                <a:solidFill>
                  <a:prstClr val="black"/>
                </a:solidFill>
                <a:latin typeface="Arial Rounded MT Bold" panose="020F0704030504030204" pitchFamily="34" charset="0"/>
              </a:rPr>
              <a:t> </a:t>
            </a:r>
            <a:r>
              <a:rPr lang="en-ZA" altLang="en-US" sz="3200" baseline="30000" dirty="0" smtClean="0">
                <a:solidFill>
                  <a:prstClr val="black"/>
                </a:solidFill>
                <a:latin typeface="Arial Rounded MT Bold" panose="020F0704030504030204" pitchFamily="34" charset="0"/>
              </a:rPr>
              <a:t>48</a:t>
            </a:r>
            <a:r>
              <a:rPr lang="en-ZA" altLang="en-US" sz="3200" dirty="0" smtClean="0">
                <a:solidFill>
                  <a:prstClr val="black"/>
                </a:solidFill>
                <a:latin typeface="Arial Rounded MT Bold" panose="020F0704030504030204" pitchFamily="34" charset="0"/>
              </a:rPr>
              <a:t>Ca IVGDR</a:t>
            </a:r>
            <a:endParaRPr lang="en-US" altLang="en-US" sz="3200" dirty="0">
              <a:solidFill>
                <a:schemeClr val="tx1"/>
              </a:solidFill>
              <a:latin typeface="Arial Rounded MT Bold" panose="020F070403050403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8" t="4998" r="4033" b="3810"/>
          <a:stretch/>
        </p:blipFill>
        <p:spPr bwMode="auto">
          <a:xfrm>
            <a:off x="107504" y="1529063"/>
            <a:ext cx="5112568" cy="463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183560" y="1700808"/>
            <a:ext cx="3960440" cy="923330"/>
          </a:xfrm>
          <a:prstGeom prst="rect">
            <a:avLst/>
          </a:prstGeom>
        </p:spPr>
        <p:txBody>
          <a:bodyPr wrap="square">
            <a:spAutoFit/>
          </a:bodyPr>
          <a:lstStyle/>
          <a:p>
            <a:pPr lvl="0"/>
            <a:r>
              <a:rPr lang="en-ZA" altLang="en-US" b="1" dirty="0">
                <a:solidFill>
                  <a:prstClr val="black"/>
                </a:solidFill>
                <a:latin typeface="Comic Sans MS" panose="030F0702030302020204" pitchFamily="66" charset="0"/>
              </a:rPr>
              <a:t>M. Latif, PhD Thesis </a:t>
            </a:r>
          </a:p>
          <a:p>
            <a:pPr lvl="0"/>
            <a:r>
              <a:rPr lang="en-ZA" altLang="en-US" b="1" dirty="0">
                <a:solidFill>
                  <a:prstClr val="black"/>
                </a:solidFill>
                <a:latin typeface="Comic Sans MS" panose="030F0702030302020204" pitchFamily="66" charset="0"/>
              </a:rPr>
              <a:t>(in preparation) </a:t>
            </a:r>
          </a:p>
          <a:p>
            <a:pPr lvl="0"/>
            <a:r>
              <a:rPr lang="en-ZA" altLang="en-US" b="1" dirty="0">
                <a:solidFill>
                  <a:prstClr val="black"/>
                </a:solidFill>
                <a:latin typeface="Comic Sans MS" panose="030F0702030302020204" pitchFamily="66" charset="0"/>
              </a:rPr>
              <a:t>University of the Witwatersrand</a:t>
            </a:r>
            <a:endParaRPr lang="en-ZA" dirty="0">
              <a:solidFill>
                <a:prstClr val="black"/>
              </a:solidFill>
            </a:endParaRPr>
          </a:p>
        </p:txBody>
      </p:sp>
      <p:sp>
        <p:nvSpPr>
          <p:cNvPr id="7" name="Rectangle 6"/>
          <p:cNvSpPr/>
          <p:nvPr/>
        </p:nvSpPr>
        <p:spPr>
          <a:xfrm>
            <a:off x="5363834" y="4410978"/>
            <a:ext cx="3599892" cy="1754326"/>
          </a:xfrm>
          <a:prstGeom prst="rect">
            <a:avLst/>
          </a:prstGeom>
        </p:spPr>
        <p:txBody>
          <a:bodyPr wrap="square">
            <a:spAutoFit/>
          </a:bodyPr>
          <a:lstStyle/>
          <a:p>
            <a:r>
              <a:rPr lang="en-ZA" dirty="0" smtClean="0">
                <a:latin typeface="Arial Rounded MT Bold" panose="020F0704030504030204" pitchFamily="34" charset="0"/>
              </a:rPr>
              <a:t>E</a:t>
            </a:r>
            <a:r>
              <a:rPr lang="en-ZA" dirty="0">
                <a:latin typeface="Arial Rounded MT Bold" panose="020F0704030504030204" pitchFamily="34" charset="0"/>
              </a:rPr>
              <a:t>. </a:t>
            </a:r>
            <a:r>
              <a:rPr lang="en-ZA" dirty="0" err="1">
                <a:latin typeface="Arial Rounded MT Bold" panose="020F0704030504030204" pitchFamily="34" charset="0"/>
              </a:rPr>
              <a:t>Litvinova</a:t>
            </a:r>
            <a:r>
              <a:rPr lang="en-ZA" dirty="0">
                <a:latin typeface="Arial Rounded MT Bold" panose="020F0704030504030204" pitchFamily="34" charset="0"/>
              </a:rPr>
              <a:t>, P. Ring and V. </a:t>
            </a:r>
            <a:r>
              <a:rPr lang="en-ZA" dirty="0" err="1">
                <a:latin typeface="Arial Rounded MT Bold" panose="020F0704030504030204" pitchFamily="34" charset="0"/>
              </a:rPr>
              <a:t>Tselyaev</a:t>
            </a:r>
            <a:r>
              <a:rPr lang="en-ZA" dirty="0">
                <a:latin typeface="Arial Rounded MT Bold" panose="020F0704030504030204" pitchFamily="34" charset="0"/>
              </a:rPr>
              <a:t>, Phys. Rev. C 78 (</a:t>
            </a:r>
            <a:r>
              <a:rPr lang="en-ZA" dirty="0" smtClean="0">
                <a:latin typeface="Arial Rounded MT Bold" panose="020F0704030504030204" pitchFamily="34" charset="0"/>
              </a:rPr>
              <a:t>2008) 014312.</a:t>
            </a:r>
          </a:p>
          <a:p>
            <a:endParaRPr lang="en-ZA" dirty="0">
              <a:latin typeface="Arial Rounded MT Bold" panose="020F0704030504030204" pitchFamily="34" charset="0"/>
            </a:endParaRPr>
          </a:p>
          <a:p>
            <a:r>
              <a:rPr lang="en-ZA" dirty="0" smtClean="0">
                <a:latin typeface="Arial Rounded MT Bold" panose="020F0704030504030204" pitchFamily="34" charset="0"/>
              </a:rPr>
              <a:t>E</a:t>
            </a:r>
            <a:r>
              <a:rPr lang="en-ZA" dirty="0">
                <a:latin typeface="Arial Rounded MT Bold" panose="020F0704030504030204" pitchFamily="34" charset="0"/>
              </a:rPr>
              <a:t>. </a:t>
            </a:r>
            <a:r>
              <a:rPr lang="en-ZA" dirty="0" err="1">
                <a:latin typeface="Arial Rounded MT Bold" panose="020F0704030504030204" pitchFamily="34" charset="0"/>
              </a:rPr>
              <a:t>Litvinova</a:t>
            </a:r>
            <a:r>
              <a:rPr lang="en-ZA" dirty="0">
                <a:latin typeface="Arial Rounded MT Bold" panose="020F0704030504030204" pitchFamily="34" charset="0"/>
              </a:rPr>
              <a:t>, Phys. Rev. C 91 (2015) 034332.</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196" y="3304418"/>
            <a:ext cx="3808116"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89214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512" y="332656"/>
            <a:ext cx="9144000" cy="1141412"/>
          </a:xfrm>
          <a:ln>
            <a:noFill/>
            <a:miter lim="800000"/>
            <a:headEnd/>
            <a:tailEnd/>
          </a:ln>
        </p:spPr>
        <p:txBody>
          <a:bodyPr/>
          <a:lstStyle/>
          <a:p>
            <a:pPr algn="ctr" eaLnBrk="1" hangingPunct="1"/>
            <a:r>
              <a:rPr lang="en-ZA" altLang="en-US" sz="3200" dirty="0" smtClean="0">
                <a:solidFill>
                  <a:schemeClr val="tx1"/>
                </a:solidFill>
                <a:latin typeface="Arial Rounded MT Bold" pitchFamily="34" charset="0"/>
              </a:rPr>
              <a:t>Extraction of spin- and parity-dependent </a:t>
            </a:r>
            <a:br>
              <a:rPr lang="en-ZA" altLang="en-US" sz="3200" dirty="0" smtClean="0">
                <a:solidFill>
                  <a:schemeClr val="tx1"/>
                </a:solidFill>
                <a:latin typeface="Arial Rounded MT Bold" pitchFamily="34" charset="0"/>
              </a:rPr>
            </a:br>
            <a:r>
              <a:rPr lang="en-ZA" altLang="en-US" sz="3200" dirty="0" smtClean="0">
                <a:solidFill>
                  <a:schemeClr val="tx1"/>
                </a:solidFill>
                <a:latin typeface="Arial Rounded MT Bold" pitchFamily="34" charset="0"/>
              </a:rPr>
              <a:t>Level densities</a:t>
            </a:r>
            <a:endParaRPr lang="en-GB" altLang="en-US" sz="3200" dirty="0" smtClean="0">
              <a:solidFill>
                <a:schemeClr val="tx1"/>
              </a:solidFill>
              <a:latin typeface="Arial Rounded MT Bold" pitchFamily="34" charset="0"/>
            </a:endParaRPr>
          </a:p>
        </p:txBody>
      </p:sp>
      <mc:AlternateContent xmlns:mc="http://schemas.openxmlformats.org/markup-compatibility/2006" xmlns:a14="http://schemas.microsoft.com/office/drawing/2010/main">
        <mc:Choice Requires="a14">
          <p:sp>
            <p:nvSpPr>
              <p:cNvPr id="28675" name="Rectangle 3"/>
              <p:cNvSpPr>
                <a:spLocks noGrp="1" noChangeArrowheads="1"/>
              </p:cNvSpPr>
              <p:nvPr>
                <p:ph type="body" idx="1"/>
              </p:nvPr>
            </p:nvSpPr>
            <p:spPr/>
            <p:txBody>
              <a:bodyPr/>
              <a:lstStyle/>
              <a:p>
                <a:pPr eaLnBrk="1" hangingPunct="1">
                  <a:buSzPct val="80000"/>
                  <a:buFont typeface="Arial" charset="0"/>
                  <a:buBlip>
                    <a:blip r:embed="rId2"/>
                  </a:buBlip>
                </a:pPr>
                <a:r>
                  <a:rPr lang="en-GB" altLang="en-US" sz="2400" dirty="0" smtClean="0">
                    <a:solidFill>
                      <a:schemeClr val="tx1"/>
                    </a:solidFill>
                    <a:latin typeface="Arial Rounded MT Bold" pitchFamily="34" charset="0"/>
                  </a:rPr>
                  <a:t>Level densities of J</a:t>
                </a:r>
                <a:r>
                  <a:rPr lang="el-GR" altLang="en-US" sz="2400" baseline="36000" dirty="0" smtClean="0">
                    <a:solidFill>
                      <a:schemeClr val="tx1"/>
                    </a:solidFill>
                    <a:latin typeface="Arial Rounded MT Bold" pitchFamily="34" charset="0"/>
                  </a:rPr>
                  <a:t>π</a:t>
                </a:r>
                <a:r>
                  <a:rPr lang="en-GB" altLang="en-US" sz="2400" dirty="0" smtClean="0">
                    <a:solidFill>
                      <a:schemeClr val="tx1"/>
                    </a:solidFill>
                    <a:latin typeface="Arial Rounded MT Bold" pitchFamily="34" charset="0"/>
                  </a:rPr>
                  <a:t> = 2</a:t>
                </a:r>
                <a:r>
                  <a:rPr lang="en-GB" altLang="en-US" sz="2400" baseline="36000" dirty="0" smtClean="0">
                    <a:solidFill>
                      <a:schemeClr val="tx1"/>
                    </a:solidFill>
                    <a:latin typeface="Arial Rounded MT Bold" pitchFamily="34" charset="0"/>
                  </a:rPr>
                  <a:t>+</a:t>
                </a:r>
                <a:r>
                  <a:rPr lang="en-GB" altLang="en-US" sz="2400" dirty="0" smtClean="0">
                    <a:latin typeface="Arial Rounded MT Bold" pitchFamily="34" charset="0"/>
                  </a:rPr>
                  <a:t>and</a:t>
                </a:r>
                <a:r>
                  <a:rPr lang="en-GB" altLang="en-US" sz="2400" dirty="0" smtClean="0">
                    <a:solidFill>
                      <a:schemeClr val="tx1"/>
                    </a:solidFill>
                    <a:latin typeface="Arial Rounded MT Bold" pitchFamily="34" charset="0"/>
                  </a:rPr>
                  <a:t> 1</a:t>
                </a:r>
                <a:r>
                  <a:rPr lang="en-GB" altLang="en-US" sz="2400" baseline="36000" dirty="0" smtClean="0">
                    <a:solidFill>
                      <a:prstClr val="black"/>
                    </a:solidFill>
                    <a:latin typeface="Arial Rounded MT Bold" pitchFamily="34" charset="0"/>
                  </a:rPr>
                  <a:t>-</a:t>
                </a:r>
                <a:r>
                  <a:rPr lang="en-GB" altLang="en-US" sz="2400" dirty="0" smtClean="0">
                    <a:solidFill>
                      <a:prstClr val="black"/>
                    </a:solidFill>
                    <a:latin typeface="Arial Rounded MT Bold" pitchFamily="34" charset="0"/>
                  </a:rPr>
                  <a:t> </a:t>
                </a:r>
                <a:r>
                  <a:rPr lang="en-GB" altLang="en-US" sz="2400" dirty="0" smtClean="0">
                    <a:solidFill>
                      <a:schemeClr val="tx1"/>
                    </a:solidFill>
                    <a:latin typeface="Arial Rounded MT Bold" pitchFamily="34" charset="0"/>
                  </a:rPr>
                  <a:t>states extracted from      high energy-resolution (</a:t>
                </a:r>
                <a:r>
                  <a:rPr lang="en-GB" altLang="en-US" sz="2400" dirty="0" err="1" smtClean="0">
                    <a:solidFill>
                      <a:schemeClr val="tx1"/>
                    </a:solidFill>
                    <a:latin typeface="Arial Rounded MT Bold" pitchFamily="34" charset="0"/>
                  </a:rPr>
                  <a:t>p,p</a:t>
                </a:r>
                <a14:m>
                  <m:oMath xmlns:m="http://schemas.openxmlformats.org/officeDocument/2006/math">
                    <m:r>
                      <a:rPr lang="en-ZA" altLang="en-US" sz="2400" b="0" i="1" smtClean="0">
                        <a:solidFill>
                          <a:schemeClr val="tx1"/>
                        </a:solidFill>
                        <a:latin typeface="Cambria Math"/>
                      </a:rPr>
                      <m:t>′</m:t>
                    </m:r>
                  </m:oMath>
                </a14:m>
                <a:r>
                  <a:rPr lang="en-US" altLang="en-US" sz="2400" dirty="0" smtClean="0">
                    <a:solidFill>
                      <a:schemeClr val="tx1"/>
                    </a:solidFill>
                    <a:latin typeface="Arial Rounded MT Bold" pitchFamily="34" charset="0"/>
                  </a:rPr>
                  <a:t>) experiments in the region above particle thresholds</a:t>
                </a:r>
              </a:p>
              <a:p>
                <a:pPr marL="0" indent="0" eaLnBrk="1" hangingPunct="1">
                  <a:lnSpc>
                    <a:spcPct val="91000"/>
                  </a:lnSpc>
                  <a:buSzPct val="80000"/>
                  <a:buNone/>
                </a:pPr>
                <a:endParaRPr lang="en-US" altLang="en-US" sz="2400" dirty="0" smtClean="0">
                  <a:solidFill>
                    <a:schemeClr val="tx1"/>
                  </a:solidFill>
                  <a:latin typeface="Arial Rounded MT Bold" pitchFamily="34" charset="0"/>
                </a:endParaRPr>
              </a:p>
              <a:p>
                <a:pPr eaLnBrk="1" hangingPunct="1">
                  <a:buSzPct val="80000"/>
                  <a:buFont typeface="Arial" charset="0"/>
                  <a:buBlip>
                    <a:blip r:embed="rId2"/>
                  </a:buBlip>
                </a:pPr>
                <a:r>
                  <a:rPr lang="en-US" altLang="en-US" sz="2400" dirty="0" smtClean="0">
                    <a:solidFill>
                      <a:schemeClr val="tx1"/>
                    </a:solidFill>
                    <a:latin typeface="Arial Rounded MT Bold" pitchFamily="34" charset="0"/>
                  </a:rPr>
                  <a:t>Continuum background determination using Quasi-free calculations and </a:t>
                </a:r>
                <a:r>
                  <a:rPr lang="en-GB" altLang="en-US" sz="2400" dirty="0" smtClean="0">
                    <a:solidFill>
                      <a:schemeClr val="tx1"/>
                    </a:solidFill>
                    <a:latin typeface="Arial Rounded MT Bold" pitchFamily="34" charset="0"/>
                  </a:rPr>
                  <a:t>model-independent method of Discrete Wavelet Transform (DWT)</a:t>
                </a:r>
              </a:p>
              <a:p>
                <a:pPr marL="0" indent="0" eaLnBrk="1" hangingPunct="1">
                  <a:lnSpc>
                    <a:spcPct val="91000"/>
                  </a:lnSpc>
                  <a:buSzPct val="80000"/>
                  <a:buNone/>
                </a:pPr>
                <a:endParaRPr lang="en-GB" altLang="en-US" sz="2400" dirty="0" smtClean="0">
                  <a:solidFill>
                    <a:schemeClr val="tx1"/>
                  </a:solidFill>
                  <a:latin typeface="Arial Rounded MT Bold" pitchFamily="34" charset="0"/>
                </a:endParaRPr>
              </a:p>
              <a:p>
                <a:pPr eaLnBrk="1" hangingPunct="1">
                  <a:buSzPct val="80000"/>
                  <a:buFont typeface="Arial" charset="0"/>
                  <a:buBlip>
                    <a:blip r:embed="rId2"/>
                  </a:buBlip>
                </a:pPr>
                <a:r>
                  <a:rPr lang="en-GB" altLang="en-US" sz="2400" dirty="0" smtClean="0">
                    <a:solidFill>
                      <a:schemeClr val="tx1"/>
                    </a:solidFill>
                    <a:latin typeface="Arial Rounded MT Bold" pitchFamily="34" charset="0"/>
                  </a:rPr>
                  <a:t>Self consistent procedure to extract level densities based on fluctuation analysis and Autocorrelation functions</a:t>
                </a:r>
              </a:p>
            </p:txBody>
          </p:sp>
        </mc:Choice>
        <mc:Fallback xmlns="">
          <p:sp>
            <p:nvSpPr>
              <p:cNvPr id="28675" name="Rectangle 3"/>
              <p:cNvSpPr>
                <a:spLocks noGrp="1" noRot="1" noChangeAspect="1" noMove="1" noResize="1" noEditPoints="1" noAdjustHandles="1" noChangeArrowheads="1" noChangeShapeType="1" noTextEdit="1"/>
              </p:cNvSpPr>
              <p:nvPr>
                <p:ph type="body" idx="1"/>
              </p:nvPr>
            </p:nvSpPr>
            <p:spPr>
              <a:blipFill rotWithShape="1">
                <a:blip r:embed="rId3"/>
                <a:stretch>
                  <a:fillRect t="-1110" r="-5630" b="-1942"/>
                </a:stretch>
              </a:blipFill>
            </p:spPr>
            <p:txBody>
              <a:bodyPr/>
              <a:lstStyle/>
              <a:p>
                <a:r>
                  <a:rPr lang="en-ZA">
                    <a:noFill/>
                  </a:rPr>
                  <a:t> </a:t>
                </a:r>
              </a:p>
            </p:txBody>
          </p:sp>
        </mc:Fallback>
      </mc:AlternateContent>
    </p:spTree>
    <p:extLst>
      <p:ext uri="{BB962C8B-B14F-4D97-AF65-F5344CB8AC3E}">
        <p14:creationId xmlns:p14="http://schemas.microsoft.com/office/powerpoint/2010/main" val="21926946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59611" y="260648"/>
            <a:ext cx="5329237" cy="517525"/>
          </a:xfrm>
          <a:ln>
            <a:noFill/>
            <a:miter lim="800000"/>
            <a:headEnd/>
            <a:tailEnd/>
          </a:ln>
        </p:spPr>
        <p:txBody>
          <a:bodyPr/>
          <a:lstStyle/>
          <a:p>
            <a:pPr eaLnBrk="1" hangingPunct="1"/>
            <a:r>
              <a:rPr lang="en-ZA" altLang="en-US" sz="3600" smtClean="0">
                <a:solidFill>
                  <a:schemeClr val="tx1"/>
                </a:solidFill>
                <a:latin typeface="Arial Rounded MT Bold" pitchFamily="34" charset="0"/>
              </a:rPr>
              <a:t>Fluctuation Analysis</a:t>
            </a:r>
            <a:endParaRPr lang="en-GB" altLang="en-US" sz="3600" smtClean="0">
              <a:solidFill>
                <a:schemeClr val="tx1"/>
              </a:solidFill>
              <a:latin typeface="Arial Rounded MT Bold" pitchFamily="34" charset="0"/>
            </a:endParaRPr>
          </a:p>
        </p:txBody>
      </p:sp>
      <p:sp>
        <p:nvSpPr>
          <p:cNvPr id="39939" name="Rectangle 3"/>
          <p:cNvSpPr>
            <a:spLocks noGrp="1" noChangeArrowheads="1"/>
          </p:cNvSpPr>
          <p:nvPr>
            <p:ph type="body" idx="1"/>
          </p:nvPr>
        </p:nvSpPr>
        <p:spPr>
          <a:xfrm>
            <a:off x="323850" y="765175"/>
            <a:ext cx="8229600" cy="5686425"/>
          </a:xfrm>
        </p:spPr>
        <p:txBody>
          <a:bodyPr/>
          <a:lstStyle/>
          <a:p>
            <a:pPr eaLnBrk="1" hangingPunct="1">
              <a:lnSpc>
                <a:spcPct val="90000"/>
              </a:lnSpc>
              <a:buClr>
                <a:schemeClr val="tx1"/>
              </a:buClr>
              <a:buFont typeface="Wingdings" pitchFamily="2" charset="2"/>
              <a:buNone/>
            </a:pPr>
            <a:r>
              <a:rPr lang="en-ZA" altLang="en-US" sz="2400" dirty="0" smtClean="0">
                <a:solidFill>
                  <a:srgbClr val="CC0000"/>
                </a:solidFill>
              </a:rPr>
              <a:t>Measure of cross section fluctuations with respect to a</a:t>
            </a:r>
          </a:p>
          <a:p>
            <a:pPr eaLnBrk="1" hangingPunct="1">
              <a:lnSpc>
                <a:spcPct val="90000"/>
              </a:lnSpc>
              <a:buClr>
                <a:schemeClr val="tx1"/>
              </a:buClr>
              <a:buFont typeface="Wingdings" pitchFamily="2" charset="2"/>
              <a:buNone/>
            </a:pPr>
            <a:r>
              <a:rPr lang="en-ZA" altLang="en-US" sz="2400" dirty="0" smtClean="0">
                <a:solidFill>
                  <a:srgbClr val="CC0000"/>
                </a:solidFill>
              </a:rPr>
              <a:t>stationary mean value.</a:t>
            </a:r>
          </a:p>
          <a:p>
            <a:pPr eaLnBrk="1" hangingPunct="1">
              <a:lnSpc>
                <a:spcPct val="90000"/>
              </a:lnSpc>
              <a:buClr>
                <a:schemeClr val="tx1"/>
              </a:buClr>
              <a:buFont typeface="Wingdings" pitchFamily="2" charset="2"/>
              <a:buNone/>
            </a:pPr>
            <a:r>
              <a:rPr lang="en-ZA" altLang="en-US" sz="2400" u="sng" dirty="0" smtClean="0">
                <a:solidFill>
                  <a:srgbClr val="CC0000"/>
                </a:solidFill>
              </a:rPr>
              <a:t>Assumptions</a:t>
            </a:r>
            <a:r>
              <a:rPr lang="en-ZA" altLang="en-US" sz="2400" dirty="0" smtClean="0">
                <a:solidFill>
                  <a:srgbClr val="CC0000"/>
                </a:solidFill>
              </a:rPr>
              <a:t>:</a:t>
            </a:r>
          </a:p>
          <a:p>
            <a:pPr eaLnBrk="1" hangingPunct="1">
              <a:lnSpc>
                <a:spcPct val="90000"/>
              </a:lnSpc>
              <a:buClr>
                <a:srgbClr val="00CC00"/>
              </a:buClr>
              <a:buFont typeface="Wingdings" pitchFamily="2" charset="2"/>
              <a:buNone/>
            </a:pPr>
            <a:endParaRPr lang="en-ZA" altLang="en-US" sz="2400" dirty="0" smtClean="0">
              <a:solidFill>
                <a:srgbClr val="CC0000"/>
              </a:solidFill>
            </a:endParaRPr>
          </a:p>
          <a:p>
            <a:pPr eaLnBrk="1" hangingPunct="1">
              <a:lnSpc>
                <a:spcPct val="90000"/>
              </a:lnSpc>
              <a:buClr>
                <a:srgbClr val="00CC00"/>
              </a:buClr>
              <a:buFont typeface="Wingdings" pitchFamily="2" charset="2"/>
              <a:buNone/>
            </a:pPr>
            <a:endParaRPr lang="en-ZA" altLang="en-US" sz="2400" dirty="0" smtClean="0">
              <a:solidFill>
                <a:srgbClr val="CC0000"/>
              </a:solidFill>
            </a:endParaRPr>
          </a:p>
          <a:p>
            <a:pPr eaLnBrk="1" hangingPunct="1">
              <a:lnSpc>
                <a:spcPct val="90000"/>
              </a:lnSpc>
              <a:buFont typeface="Arial" charset="0"/>
              <a:buNone/>
            </a:pPr>
            <a:r>
              <a:rPr lang="en-ZA" altLang="en-US" sz="2400" u="sng" dirty="0" smtClean="0">
                <a:solidFill>
                  <a:srgbClr val="800000"/>
                </a:solidFill>
              </a:rPr>
              <a:t>Procedure:</a:t>
            </a:r>
          </a:p>
          <a:p>
            <a:pPr eaLnBrk="1" hangingPunct="1">
              <a:lnSpc>
                <a:spcPct val="90000"/>
              </a:lnSpc>
              <a:buClr>
                <a:schemeClr val="tx1"/>
              </a:buClr>
              <a:buSzPct val="80000"/>
              <a:buFont typeface="Wingdings" pitchFamily="2" charset="2"/>
              <a:buBlip>
                <a:blip r:embed="rId3"/>
              </a:buBlip>
            </a:pPr>
            <a:r>
              <a:rPr lang="en-ZA" altLang="en-US" sz="2400" dirty="0" smtClean="0">
                <a:solidFill>
                  <a:srgbClr val="800000"/>
                </a:solidFill>
              </a:rPr>
              <a:t>Background subtraction from the experimental spectrum</a:t>
            </a:r>
          </a:p>
          <a:p>
            <a:pPr eaLnBrk="1" hangingPunct="1">
              <a:lnSpc>
                <a:spcPct val="90000"/>
              </a:lnSpc>
              <a:buClr>
                <a:schemeClr val="tx1"/>
              </a:buClr>
              <a:buSzPct val="80000"/>
              <a:buFont typeface="Wingdings" pitchFamily="2" charset="2"/>
              <a:buBlip>
                <a:blip r:embed="rId3"/>
              </a:buBlip>
            </a:pPr>
            <a:r>
              <a:rPr lang="en-ZA" altLang="en-US" sz="2400" dirty="0" smtClean="0">
                <a:solidFill>
                  <a:srgbClr val="800000"/>
                </a:solidFill>
              </a:rPr>
              <a:t>Smoothing by convolution with a Gaussian function of width larger than ∆</a:t>
            </a:r>
            <a:r>
              <a:rPr lang="en-ZA" altLang="en-US" sz="2400" i="1" dirty="0" smtClean="0">
                <a:solidFill>
                  <a:srgbClr val="800000"/>
                </a:solidFill>
              </a:rPr>
              <a:t>E</a:t>
            </a:r>
          </a:p>
          <a:p>
            <a:pPr eaLnBrk="1" hangingPunct="1">
              <a:lnSpc>
                <a:spcPct val="90000"/>
              </a:lnSpc>
              <a:buClr>
                <a:schemeClr val="tx1"/>
              </a:buClr>
              <a:buSzPct val="80000"/>
              <a:buFont typeface="Wingdings" pitchFamily="2" charset="2"/>
              <a:buBlip>
                <a:blip r:embed="rId3"/>
              </a:buBlip>
            </a:pPr>
            <a:r>
              <a:rPr lang="en-ZA" altLang="en-US" sz="2400" dirty="0" smtClean="0">
                <a:solidFill>
                  <a:srgbClr val="800000"/>
                </a:solidFill>
              </a:rPr>
              <a:t>Folding with a Gaussian function with a width smaller than ∆</a:t>
            </a:r>
            <a:r>
              <a:rPr lang="en-ZA" altLang="en-US" sz="2400" i="1" dirty="0" smtClean="0">
                <a:solidFill>
                  <a:srgbClr val="800000"/>
                </a:solidFill>
              </a:rPr>
              <a:t>E</a:t>
            </a:r>
          </a:p>
          <a:p>
            <a:pPr eaLnBrk="1" hangingPunct="1">
              <a:lnSpc>
                <a:spcPct val="90000"/>
              </a:lnSpc>
              <a:buClr>
                <a:schemeClr val="tx1"/>
              </a:buClr>
              <a:buSzPct val="80000"/>
              <a:buFont typeface="Wingdings" pitchFamily="2" charset="2"/>
              <a:buBlip>
                <a:blip r:embed="rId3"/>
              </a:buBlip>
            </a:pPr>
            <a:r>
              <a:rPr lang="en-ZA" altLang="en-US" sz="2400" dirty="0" smtClean="0">
                <a:solidFill>
                  <a:srgbClr val="800000"/>
                </a:solidFill>
              </a:rPr>
              <a:t>Create a stationary spectrum            </a:t>
            </a:r>
          </a:p>
          <a:p>
            <a:pPr eaLnBrk="1" hangingPunct="1">
              <a:lnSpc>
                <a:spcPct val="90000"/>
              </a:lnSpc>
              <a:buFont typeface="Arial" charset="0"/>
              <a:buNone/>
            </a:pPr>
            <a:endParaRPr lang="en-GB" altLang="en-US" sz="2400" dirty="0" smtClean="0">
              <a:solidFill>
                <a:srgbClr val="800000"/>
              </a:solidFill>
            </a:endParaRPr>
          </a:p>
        </p:txBody>
      </p:sp>
      <p:graphicFrame>
        <p:nvGraphicFramePr>
          <p:cNvPr id="39940" name="Object 4"/>
          <p:cNvGraphicFramePr>
            <a:graphicFrameLocks noChangeAspect="1"/>
          </p:cNvGraphicFramePr>
          <p:nvPr>
            <p:extLst>
              <p:ext uri="{D42A27DB-BD31-4B8C-83A1-F6EECF244321}">
                <p14:modId xmlns:p14="http://schemas.microsoft.com/office/powerpoint/2010/main" val="3089090125"/>
              </p:ext>
            </p:extLst>
          </p:nvPr>
        </p:nvGraphicFramePr>
        <p:xfrm>
          <a:off x="5508104" y="4865702"/>
          <a:ext cx="3105150" cy="1014413"/>
        </p:xfrm>
        <a:graphic>
          <a:graphicData uri="http://schemas.openxmlformats.org/presentationml/2006/ole">
            <mc:AlternateContent xmlns:mc="http://schemas.openxmlformats.org/markup-compatibility/2006">
              <mc:Choice xmlns:v="urn:schemas-microsoft-com:vml" Requires="v">
                <p:oleObj spid="_x0000_s3119" name="Equation" r:id="rId4" imgW="1549400" imgH="508000" progId="Equation.DSMT4">
                  <p:embed/>
                </p:oleObj>
              </mc:Choice>
              <mc:Fallback>
                <p:oleObj name="Equation" r:id="rId4" imgW="1549400" imgH="508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4865702"/>
                        <a:ext cx="3105150" cy="101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586029718"/>
              </p:ext>
            </p:extLst>
          </p:nvPr>
        </p:nvGraphicFramePr>
        <p:xfrm>
          <a:off x="4462464" y="3895873"/>
          <a:ext cx="989012" cy="506413"/>
        </p:xfrm>
        <a:graphic>
          <a:graphicData uri="http://schemas.openxmlformats.org/presentationml/2006/ole">
            <mc:AlternateContent xmlns:mc="http://schemas.openxmlformats.org/markup-compatibility/2006">
              <mc:Choice xmlns:v="urn:schemas-microsoft-com:vml" Requires="v">
                <p:oleObj spid="_x0000_s3120" name="Equation" r:id="rId6" imgW="494870" imgH="253780" progId="Equation.DSMT4">
                  <p:embed/>
                </p:oleObj>
              </mc:Choice>
              <mc:Fallback>
                <p:oleObj name="Equation" r:id="rId6" imgW="494870" imgH="2537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2464" y="3895873"/>
                        <a:ext cx="989012"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828826517"/>
              </p:ext>
            </p:extLst>
          </p:nvPr>
        </p:nvGraphicFramePr>
        <p:xfrm>
          <a:off x="2123728" y="4615953"/>
          <a:ext cx="860425" cy="506413"/>
        </p:xfrm>
        <a:graphic>
          <a:graphicData uri="http://schemas.openxmlformats.org/presentationml/2006/ole">
            <mc:AlternateContent xmlns:mc="http://schemas.openxmlformats.org/markup-compatibility/2006">
              <mc:Choice xmlns:v="urn:schemas-microsoft-com:vml" Requires="v">
                <p:oleObj spid="_x0000_s3121" name="Equation" r:id="rId8" imgW="431613" imgH="253890" progId="Equation.DSMT4">
                  <p:embed/>
                </p:oleObj>
              </mc:Choice>
              <mc:Fallback>
                <p:oleObj name="Equation" r:id="rId8" imgW="431613" imgH="25389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3728" y="4615953"/>
                        <a:ext cx="86042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3" name="Line 7"/>
          <p:cNvSpPr>
            <a:spLocks noChangeShapeType="1"/>
          </p:cNvSpPr>
          <p:nvPr/>
        </p:nvSpPr>
        <p:spPr bwMode="auto">
          <a:xfrm>
            <a:off x="4609466" y="5301208"/>
            <a:ext cx="647700"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9944" name="Line 8"/>
          <p:cNvSpPr>
            <a:spLocks noChangeShapeType="1"/>
          </p:cNvSpPr>
          <p:nvPr/>
        </p:nvSpPr>
        <p:spPr bwMode="auto">
          <a:xfrm>
            <a:off x="3563938" y="4149080"/>
            <a:ext cx="79216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9945" name="Line 9"/>
          <p:cNvSpPr>
            <a:spLocks noChangeShapeType="1"/>
          </p:cNvSpPr>
          <p:nvPr/>
        </p:nvSpPr>
        <p:spPr bwMode="auto">
          <a:xfrm>
            <a:off x="1258888" y="4869160"/>
            <a:ext cx="720725"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graphicFrame>
        <p:nvGraphicFramePr>
          <p:cNvPr id="39946" name="Object 10"/>
          <p:cNvGraphicFramePr>
            <a:graphicFrameLocks noChangeAspect="1"/>
          </p:cNvGraphicFramePr>
          <p:nvPr/>
        </p:nvGraphicFramePr>
        <p:xfrm>
          <a:off x="2627313" y="1773238"/>
          <a:ext cx="1760537" cy="457200"/>
        </p:xfrm>
        <a:graphic>
          <a:graphicData uri="http://schemas.openxmlformats.org/presentationml/2006/ole">
            <mc:AlternateContent xmlns:mc="http://schemas.openxmlformats.org/markup-compatibility/2006">
              <mc:Choice xmlns:v="urn:schemas-microsoft-com:vml" Requires="v">
                <p:oleObj spid="_x0000_s3122" name="Equation" r:id="rId10" imgW="977476" imgH="253890" progId="Equation.DSMT4">
                  <p:embed/>
                </p:oleObj>
              </mc:Choice>
              <mc:Fallback>
                <p:oleObj name="Equation" r:id="rId10" imgW="977476" imgH="25389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27313" y="1773238"/>
                        <a:ext cx="176053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7" name="Object 11"/>
          <p:cNvGraphicFramePr>
            <a:graphicFrameLocks noChangeAspect="1"/>
          </p:cNvGraphicFramePr>
          <p:nvPr/>
        </p:nvGraphicFramePr>
        <p:xfrm>
          <a:off x="2700338" y="2349500"/>
          <a:ext cx="1749425" cy="457200"/>
        </p:xfrm>
        <a:graphic>
          <a:graphicData uri="http://schemas.openxmlformats.org/presentationml/2006/ole">
            <mc:AlternateContent xmlns:mc="http://schemas.openxmlformats.org/markup-compatibility/2006">
              <mc:Choice xmlns:v="urn:schemas-microsoft-com:vml" Requires="v">
                <p:oleObj spid="_x0000_s3123" name="Equation" r:id="rId12" imgW="876300" imgH="228600" progId="Equation.DSMT4">
                  <p:embed/>
                </p:oleObj>
              </mc:Choice>
              <mc:Fallback>
                <p:oleObj name="Equation" r:id="rId12" imgW="876300" imgH="2286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00338" y="2349500"/>
                        <a:ext cx="1749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8" name="Text Box 12"/>
          <p:cNvSpPr txBox="1">
            <a:spLocks noChangeArrowheads="1"/>
          </p:cNvSpPr>
          <p:nvPr/>
        </p:nvSpPr>
        <p:spPr bwMode="auto">
          <a:xfrm>
            <a:off x="6013450" y="1628775"/>
            <a:ext cx="31305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eaLnBrk="1" hangingPunct="1"/>
            <a:r>
              <a:rPr lang="en-ZA" altLang="en-US">
                <a:solidFill>
                  <a:schemeClr val="tx1"/>
                </a:solidFill>
                <a:latin typeface="Arial" charset="0"/>
                <a:cs typeface="Arial" charset="0"/>
              </a:rPr>
              <a:t>Mean level width</a:t>
            </a:r>
          </a:p>
          <a:p>
            <a:pPr eaLnBrk="1" hangingPunct="1"/>
            <a:r>
              <a:rPr lang="en-ZA" altLang="en-US">
                <a:solidFill>
                  <a:schemeClr val="tx1"/>
                </a:solidFill>
                <a:latin typeface="Arial" charset="0"/>
                <a:cs typeface="Arial" charset="0"/>
              </a:rPr>
              <a:t>Mean level spacing</a:t>
            </a:r>
          </a:p>
          <a:p>
            <a:pPr eaLnBrk="1" hangingPunct="1"/>
            <a:r>
              <a:rPr lang="en-ZA" altLang="en-US">
                <a:solidFill>
                  <a:schemeClr val="tx1"/>
                </a:solidFill>
                <a:latin typeface="Arial" charset="0"/>
                <a:cs typeface="Arial" charset="0"/>
              </a:rPr>
              <a:t>Energy resolution</a:t>
            </a:r>
          </a:p>
          <a:p>
            <a:pPr eaLnBrk="1" hangingPunct="1"/>
            <a:r>
              <a:rPr lang="en-ZA" altLang="en-US">
                <a:solidFill>
                  <a:schemeClr val="tx1"/>
                </a:solidFill>
                <a:latin typeface="Arial" charset="0"/>
                <a:cs typeface="Arial" charset="0"/>
              </a:rPr>
              <a:t>Sum of normalised variances</a:t>
            </a:r>
          </a:p>
          <a:p>
            <a:pPr eaLnBrk="1" hangingPunct="1"/>
            <a:endParaRPr lang="en-GB" altLang="en-US">
              <a:solidFill>
                <a:schemeClr val="tx1"/>
              </a:solidFill>
              <a:latin typeface="Arial" charset="0"/>
              <a:cs typeface="Arial" charset="0"/>
            </a:endParaRPr>
          </a:p>
        </p:txBody>
      </p:sp>
      <p:graphicFrame>
        <p:nvGraphicFramePr>
          <p:cNvPr id="39949" name="Object 13"/>
          <p:cNvGraphicFramePr>
            <a:graphicFrameLocks noChangeAspect="1"/>
          </p:cNvGraphicFramePr>
          <p:nvPr/>
        </p:nvGraphicFramePr>
        <p:xfrm>
          <a:off x="5724525" y="1700213"/>
          <a:ext cx="292100" cy="292100"/>
        </p:xfrm>
        <a:graphic>
          <a:graphicData uri="http://schemas.openxmlformats.org/presentationml/2006/ole">
            <mc:AlternateContent xmlns:mc="http://schemas.openxmlformats.org/markup-compatibility/2006">
              <mc:Choice xmlns:v="urn:schemas-microsoft-com:vml" Requires="v">
                <p:oleObj spid="_x0000_s3124" name="Equation" r:id="rId14" imgW="253780" imgH="253780" progId="Equation.DSMT4">
                  <p:embed/>
                </p:oleObj>
              </mc:Choice>
              <mc:Fallback>
                <p:oleObj name="Equation" r:id="rId14" imgW="253780" imgH="2537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24525" y="1700213"/>
                        <a:ext cx="2921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0" name="Object 14"/>
          <p:cNvGraphicFramePr>
            <a:graphicFrameLocks noChangeAspect="1"/>
          </p:cNvGraphicFramePr>
          <p:nvPr/>
        </p:nvGraphicFramePr>
        <p:xfrm>
          <a:off x="5724525" y="1989138"/>
          <a:ext cx="320675" cy="292100"/>
        </p:xfrm>
        <a:graphic>
          <a:graphicData uri="http://schemas.openxmlformats.org/presentationml/2006/ole">
            <mc:AlternateContent xmlns:mc="http://schemas.openxmlformats.org/markup-compatibility/2006">
              <mc:Choice xmlns:v="urn:schemas-microsoft-com:vml" Requires="v">
                <p:oleObj spid="_x0000_s3125" name="Equation" r:id="rId16" imgW="279279" imgH="253890" progId="Equation.DSMT4">
                  <p:embed/>
                </p:oleObj>
              </mc:Choice>
              <mc:Fallback>
                <p:oleObj name="Equation" r:id="rId16" imgW="279279" imgH="25389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24525" y="1989138"/>
                        <a:ext cx="320675"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1" name="Object 15"/>
          <p:cNvGraphicFramePr>
            <a:graphicFrameLocks noChangeAspect="1"/>
          </p:cNvGraphicFramePr>
          <p:nvPr/>
        </p:nvGraphicFramePr>
        <p:xfrm>
          <a:off x="5724525" y="2276475"/>
          <a:ext cx="280988" cy="192088"/>
        </p:xfrm>
        <a:graphic>
          <a:graphicData uri="http://schemas.openxmlformats.org/presentationml/2006/ole">
            <mc:AlternateContent xmlns:mc="http://schemas.openxmlformats.org/markup-compatibility/2006">
              <mc:Choice xmlns:v="urn:schemas-microsoft-com:vml" Requires="v">
                <p:oleObj spid="_x0000_s3126" name="Equation" r:id="rId18" imgW="241091" imgH="164957" progId="Equation.DSMT4">
                  <p:embed/>
                </p:oleObj>
              </mc:Choice>
              <mc:Fallback>
                <p:oleObj name="Equation" r:id="rId18" imgW="241091" imgH="164957"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724525" y="2276475"/>
                        <a:ext cx="280988" cy="1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52" name="Object 16"/>
          <p:cNvGraphicFramePr>
            <a:graphicFrameLocks noChangeAspect="1"/>
          </p:cNvGraphicFramePr>
          <p:nvPr/>
        </p:nvGraphicFramePr>
        <p:xfrm>
          <a:off x="5795963" y="2565400"/>
          <a:ext cx="201612" cy="185738"/>
        </p:xfrm>
        <a:graphic>
          <a:graphicData uri="http://schemas.openxmlformats.org/presentationml/2006/ole">
            <mc:AlternateContent xmlns:mc="http://schemas.openxmlformats.org/markup-compatibility/2006">
              <mc:Choice xmlns:v="urn:schemas-microsoft-com:vml" Requires="v">
                <p:oleObj spid="_x0000_s3127" name="Equation" r:id="rId20" imgW="152334" imgH="139639" progId="Equation.DSMT4">
                  <p:embed/>
                </p:oleObj>
              </mc:Choice>
              <mc:Fallback>
                <p:oleObj name="Equation" r:id="rId20" imgW="152334" imgH="139639"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95963" y="2565400"/>
                        <a:ext cx="201612" cy="185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4959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259632" y="332656"/>
            <a:ext cx="6624637" cy="504825"/>
          </a:xfrm>
          <a:ln>
            <a:noFill/>
            <a:miter lim="800000"/>
            <a:headEnd/>
            <a:tailEnd/>
          </a:ln>
        </p:spPr>
        <p:txBody>
          <a:bodyPr/>
          <a:lstStyle/>
          <a:p>
            <a:pPr eaLnBrk="1" hangingPunct="1"/>
            <a:r>
              <a:rPr lang="en-ZA" altLang="en-US" sz="3600" dirty="0" smtClean="0">
                <a:solidFill>
                  <a:schemeClr val="tx1"/>
                </a:solidFill>
                <a:latin typeface="Arial Rounded MT Bold" pitchFamily="34" charset="0"/>
              </a:rPr>
              <a:t>Autocorrelation Function</a:t>
            </a:r>
            <a:endParaRPr lang="en-GB" altLang="en-US" sz="3600" dirty="0" smtClean="0">
              <a:solidFill>
                <a:schemeClr val="tx1"/>
              </a:solidFill>
              <a:latin typeface="Arial Rounded MT Bold" pitchFamily="34" charset="0"/>
            </a:endParaRPr>
          </a:p>
        </p:txBody>
      </p:sp>
      <p:sp>
        <p:nvSpPr>
          <p:cNvPr id="40963" name="Rectangle 3"/>
          <p:cNvSpPr>
            <a:spLocks noGrp="1" noChangeArrowheads="1"/>
          </p:cNvSpPr>
          <p:nvPr>
            <p:ph type="body" sz="half" idx="1"/>
          </p:nvPr>
        </p:nvSpPr>
        <p:spPr>
          <a:xfrm>
            <a:off x="395288" y="908050"/>
            <a:ext cx="8569325" cy="5616575"/>
          </a:xfrm>
        </p:spPr>
        <p:txBody>
          <a:bodyPr/>
          <a:lstStyle/>
          <a:p>
            <a:pPr marL="342900" indent="-342900" eaLnBrk="1" hangingPunct="1">
              <a:lnSpc>
                <a:spcPct val="80000"/>
              </a:lnSpc>
              <a:spcBef>
                <a:spcPct val="20000"/>
              </a:spcBef>
              <a:buClr>
                <a:schemeClr val="tx1"/>
              </a:buClr>
              <a:buSzPct val="80000"/>
              <a:buFont typeface="Wingdings" pitchFamily="2" charset="2"/>
              <a:buBlip>
                <a:blip r:embed="rId3"/>
              </a:buBlip>
            </a:pPr>
            <a:r>
              <a:rPr lang="en-ZA" altLang="en-US" sz="2800" dirty="0" smtClean="0">
                <a:latin typeface="Times New Roman" pitchFamily="18" charset="0"/>
              </a:rPr>
              <a:t>Mean level spacing       </a:t>
            </a:r>
          </a:p>
          <a:p>
            <a:pPr marL="342900" indent="-342900" eaLnBrk="1" hangingPunct="1">
              <a:lnSpc>
                <a:spcPct val="80000"/>
              </a:lnSpc>
              <a:spcBef>
                <a:spcPct val="20000"/>
              </a:spcBef>
              <a:buClr>
                <a:schemeClr val="tx1"/>
              </a:buClr>
              <a:buFont typeface="Wingdings" pitchFamily="2" charset="2"/>
              <a:buNone/>
            </a:pPr>
            <a:r>
              <a:rPr lang="en-ZA" altLang="en-US" sz="2800" dirty="0" smtClean="0">
                <a:latin typeface="Times New Roman" pitchFamily="18" charset="0"/>
              </a:rPr>
              <a:t>	</a:t>
            </a:r>
          </a:p>
          <a:p>
            <a:pPr marL="342900" indent="-342900" eaLnBrk="1" hangingPunct="1">
              <a:lnSpc>
                <a:spcPct val="80000"/>
              </a:lnSpc>
              <a:spcBef>
                <a:spcPct val="20000"/>
              </a:spcBef>
              <a:buClr>
                <a:schemeClr val="tx1"/>
              </a:buClr>
              <a:buFont typeface="Wingdings" pitchFamily="2" charset="2"/>
              <a:buNone/>
            </a:pPr>
            <a:r>
              <a:rPr lang="en-ZA" altLang="en-US" sz="2800" dirty="0" smtClean="0">
                <a:latin typeface="Times New Roman" pitchFamily="18" charset="0"/>
              </a:rPr>
              <a:t>    proportional to the variance of</a:t>
            </a:r>
          </a:p>
          <a:p>
            <a:pPr marL="342900" indent="-342900" eaLnBrk="1" hangingPunct="1">
              <a:lnSpc>
                <a:spcPct val="80000"/>
              </a:lnSpc>
              <a:spcBef>
                <a:spcPct val="20000"/>
              </a:spcBef>
              <a:buClr>
                <a:schemeClr val="tx1"/>
              </a:buClr>
              <a:buFont typeface="Wingdings" pitchFamily="2" charset="2"/>
              <a:buNone/>
            </a:pPr>
            <a:endParaRPr lang="en-ZA" altLang="en-US" sz="2800" dirty="0" smtClean="0">
              <a:latin typeface="Times New Roman" pitchFamily="18" charset="0"/>
            </a:endParaRPr>
          </a:p>
          <a:p>
            <a:pPr marL="342900" indent="-342900" eaLnBrk="1" hangingPunct="1">
              <a:lnSpc>
                <a:spcPct val="80000"/>
              </a:lnSpc>
              <a:spcBef>
                <a:spcPct val="20000"/>
              </a:spcBef>
              <a:buClr>
                <a:schemeClr val="tx1"/>
              </a:buClr>
              <a:buSzPct val="80000"/>
              <a:buFont typeface="Wingdings" pitchFamily="2" charset="2"/>
              <a:buBlip>
                <a:blip r:embed="rId3"/>
              </a:buBlip>
            </a:pPr>
            <a:r>
              <a:rPr lang="en-ZA" altLang="en-US" sz="2800" dirty="0" smtClean="0">
                <a:latin typeface="Times New Roman" pitchFamily="18" charset="0"/>
              </a:rPr>
              <a:t>Intensity fluctuations in               can be </a:t>
            </a:r>
            <a:r>
              <a:rPr lang="en-ZA" altLang="en-US" sz="2800" dirty="0" err="1" smtClean="0">
                <a:latin typeface="Times New Roman" pitchFamily="18" charset="0"/>
              </a:rPr>
              <a:t>autocorrelated</a:t>
            </a:r>
            <a:r>
              <a:rPr lang="en-ZA" altLang="en-US" sz="2800" dirty="0" smtClean="0">
                <a:latin typeface="Times New Roman" pitchFamily="18" charset="0"/>
              </a:rPr>
              <a:t> at energies </a:t>
            </a:r>
            <a:r>
              <a:rPr lang="en-ZA" altLang="en-US" sz="2800" i="1" dirty="0" smtClean="0">
                <a:latin typeface="Times New Roman" pitchFamily="18" charset="0"/>
              </a:rPr>
              <a:t>E</a:t>
            </a:r>
            <a:r>
              <a:rPr lang="en-ZA" altLang="en-US" sz="2800" dirty="0" smtClean="0">
                <a:latin typeface="Times New Roman" pitchFamily="18" charset="0"/>
              </a:rPr>
              <a:t> and </a:t>
            </a:r>
            <a:r>
              <a:rPr lang="en-ZA" altLang="en-US" sz="2800" i="1" dirty="0" smtClean="0">
                <a:latin typeface="Times New Roman" pitchFamily="18" charset="0"/>
              </a:rPr>
              <a:t>E + </a:t>
            </a:r>
            <a:r>
              <a:rPr lang="el-GR" altLang="en-US" sz="2800" i="1" dirty="0" smtClean="0">
                <a:latin typeface="Times New Roman" pitchFamily="18" charset="0"/>
              </a:rPr>
              <a:t>ε</a:t>
            </a:r>
            <a:endParaRPr lang="en-ZA" altLang="en-US" sz="2800" i="1" dirty="0" smtClean="0">
              <a:latin typeface="Times New Roman" pitchFamily="18" charset="0"/>
            </a:endParaRPr>
          </a:p>
          <a:p>
            <a:pPr marL="342900" indent="-342900" eaLnBrk="1" hangingPunct="1">
              <a:lnSpc>
                <a:spcPct val="80000"/>
              </a:lnSpc>
              <a:spcBef>
                <a:spcPct val="20000"/>
              </a:spcBef>
              <a:buClr>
                <a:schemeClr val="tx1"/>
              </a:buClr>
              <a:buFont typeface="Wingdings" pitchFamily="2" charset="2"/>
              <a:buNone/>
            </a:pPr>
            <a:endParaRPr lang="en-ZA" altLang="en-US" sz="2800" dirty="0" smtClean="0">
              <a:latin typeface="Times New Roman" pitchFamily="18" charset="0"/>
            </a:endParaRPr>
          </a:p>
          <a:p>
            <a:pPr marL="342900" indent="-342900" eaLnBrk="1" hangingPunct="1">
              <a:lnSpc>
                <a:spcPct val="80000"/>
              </a:lnSpc>
              <a:spcBef>
                <a:spcPct val="20000"/>
              </a:spcBef>
              <a:buClr>
                <a:schemeClr val="tx1"/>
              </a:buClr>
              <a:buFont typeface="Wingdings" pitchFamily="2" charset="2"/>
              <a:buNone/>
            </a:pPr>
            <a:endParaRPr lang="en-ZA" altLang="en-US" sz="2800" dirty="0" smtClean="0">
              <a:latin typeface="Times New Roman" pitchFamily="18" charset="0"/>
            </a:endParaRPr>
          </a:p>
          <a:p>
            <a:pPr marL="342900" indent="-342900" eaLnBrk="1" hangingPunct="1">
              <a:lnSpc>
                <a:spcPct val="80000"/>
              </a:lnSpc>
              <a:spcBef>
                <a:spcPct val="20000"/>
              </a:spcBef>
              <a:buClr>
                <a:schemeClr val="tx1"/>
              </a:buClr>
              <a:buFont typeface="Wingdings" pitchFamily="2" charset="2"/>
              <a:buChar char="Ø"/>
            </a:pPr>
            <a:endParaRPr lang="en-ZA" altLang="en-US" sz="2800" dirty="0" smtClean="0">
              <a:latin typeface="Times New Roman" pitchFamily="18" charset="0"/>
            </a:endParaRPr>
          </a:p>
          <a:p>
            <a:pPr marL="342900" indent="-342900" eaLnBrk="1" hangingPunct="1">
              <a:lnSpc>
                <a:spcPct val="80000"/>
              </a:lnSpc>
              <a:spcBef>
                <a:spcPct val="20000"/>
              </a:spcBef>
              <a:buClr>
                <a:schemeClr val="tx1"/>
              </a:buClr>
              <a:buSzPct val="80000"/>
              <a:buFont typeface="Wingdings" pitchFamily="2" charset="2"/>
              <a:buBlip>
                <a:blip r:embed="rId3"/>
              </a:buBlip>
            </a:pPr>
            <a:r>
              <a:rPr lang="en-ZA" altLang="en-US" sz="2800" dirty="0" smtClean="0">
                <a:latin typeface="Times New Roman" pitchFamily="18" charset="0"/>
              </a:rPr>
              <a:t>        can be extracted from </a:t>
            </a:r>
          </a:p>
          <a:p>
            <a:pPr marL="342900" indent="-342900" eaLnBrk="1" hangingPunct="1">
              <a:lnSpc>
                <a:spcPct val="80000"/>
              </a:lnSpc>
              <a:spcBef>
                <a:spcPct val="20000"/>
              </a:spcBef>
              <a:buClr>
                <a:schemeClr val="tx1"/>
              </a:buClr>
              <a:buFont typeface="Wingdings" pitchFamily="2" charset="2"/>
              <a:buChar char="Ø"/>
            </a:pPr>
            <a:endParaRPr lang="en-ZA" altLang="en-US" sz="2800" dirty="0" smtClean="0">
              <a:latin typeface="Times New Roman" pitchFamily="18" charset="0"/>
            </a:endParaRPr>
          </a:p>
          <a:p>
            <a:pPr marL="342900" indent="-342900" eaLnBrk="1" hangingPunct="1">
              <a:lnSpc>
                <a:spcPct val="80000"/>
              </a:lnSpc>
              <a:spcBef>
                <a:spcPct val="20000"/>
              </a:spcBef>
              <a:buClr>
                <a:schemeClr val="tx1"/>
              </a:buClr>
              <a:buFont typeface="Wingdings" pitchFamily="2" charset="2"/>
              <a:buNone/>
            </a:pPr>
            <a:r>
              <a:rPr lang="en-ZA" altLang="en-US" sz="2800" i="1" dirty="0" smtClean="0">
                <a:latin typeface="Times New Roman" pitchFamily="18" charset="0"/>
              </a:rPr>
              <a:t>         </a:t>
            </a:r>
            <a:r>
              <a:rPr lang="el-GR" altLang="en-US" sz="2800" i="1" dirty="0" smtClean="0">
                <a:latin typeface="Times New Roman" pitchFamily="18" charset="0"/>
              </a:rPr>
              <a:t>ε</a:t>
            </a:r>
            <a:r>
              <a:rPr lang="en-ZA" altLang="en-US" sz="2800" dirty="0" smtClean="0">
                <a:latin typeface="Times New Roman" pitchFamily="18" charset="0"/>
              </a:rPr>
              <a:t> </a:t>
            </a:r>
            <a:r>
              <a:rPr lang="en-ZA" altLang="en-US" sz="2800" i="1" dirty="0" smtClean="0">
                <a:latin typeface="Times New Roman" pitchFamily="18" charset="0"/>
              </a:rPr>
              <a:t>= energy increment</a:t>
            </a:r>
          </a:p>
          <a:p>
            <a:pPr marL="342900" indent="-342900" eaLnBrk="1" hangingPunct="1">
              <a:lnSpc>
                <a:spcPct val="80000"/>
              </a:lnSpc>
              <a:spcBef>
                <a:spcPct val="20000"/>
              </a:spcBef>
              <a:buClr>
                <a:schemeClr val="tx1"/>
              </a:buClr>
              <a:buFont typeface="Wingdings" pitchFamily="2" charset="2"/>
              <a:buNone/>
            </a:pPr>
            <a:r>
              <a:rPr lang="en-ZA" altLang="en-US" sz="2800" dirty="0" smtClean="0">
                <a:latin typeface="Times New Roman" pitchFamily="18" charset="0"/>
              </a:rPr>
              <a:t>	</a:t>
            </a:r>
            <a:r>
              <a:rPr lang="en-ZA" altLang="en-US" sz="2800" i="1" dirty="0" smtClean="0">
                <a:latin typeface="Times New Roman" pitchFamily="18" charset="0"/>
              </a:rPr>
              <a:t>C</a:t>
            </a:r>
            <a:r>
              <a:rPr lang="en-ZA" altLang="en-US" sz="2800" dirty="0" smtClean="0">
                <a:latin typeface="Times New Roman" pitchFamily="18" charset="0"/>
              </a:rPr>
              <a:t>(</a:t>
            </a:r>
            <a:r>
              <a:rPr lang="el-GR" altLang="en-US" sz="2800" i="1" dirty="0" smtClean="0">
                <a:latin typeface="Times New Roman" pitchFamily="18" charset="0"/>
              </a:rPr>
              <a:t>ε</a:t>
            </a:r>
            <a:r>
              <a:rPr lang="en-ZA" altLang="en-US" sz="2800" i="1" dirty="0" smtClean="0">
                <a:latin typeface="Times New Roman" pitchFamily="18" charset="0"/>
              </a:rPr>
              <a:t>) = Autocorrelation function</a:t>
            </a:r>
            <a:endParaRPr lang="en-GB" altLang="en-US" sz="2800" dirty="0" smtClean="0">
              <a:latin typeface="Times New Roman" pitchFamily="18" charset="0"/>
            </a:endParaRPr>
          </a:p>
        </p:txBody>
      </p:sp>
      <p:graphicFrame>
        <p:nvGraphicFramePr>
          <p:cNvPr id="40964" name="Object 4"/>
          <p:cNvGraphicFramePr>
            <a:graphicFrameLocks noChangeAspect="1"/>
          </p:cNvGraphicFramePr>
          <p:nvPr/>
        </p:nvGraphicFramePr>
        <p:xfrm>
          <a:off x="1692275" y="3321050"/>
          <a:ext cx="3684588" cy="1044575"/>
        </p:xfrm>
        <a:graphic>
          <a:graphicData uri="http://schemas.openxmlformats.org/presentationml/2006/ole">
            <mc:AlternateContent xmlns:mc="http://schemas.openxmlformats.org/markup-compatibility/2006">
              <mc:Choice xmlns:v="urn:schemas-microsoft-com:vml" Requires="v">
                <p:oleObj spid="_x0000_s4128" name="Equation" r:id="rId4" imgW="1790700" imgH="508000" progId="Equation.DSMT4">
                  <p:embed/>
                </p:oleObj>
              </mc:Choice>
              <mc:Fallback>
                <p:oleObj name="Equation" r:id="rId4" imgW="1790700" imgH="508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3321050"/>
                        <a:ext cx="3684588"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3812905836"/>
              </p:ext>
            </p:extLst>
          </p:nvPr>
        </p:nvGraphicFramePr>
        <p:xfrm>
          <a:off x="5364088" y="1628800"/>
          <a:ext cx="1258887" cy="639762"/>
        </p:xfrm>
        <a:graphic>
          <a:graphicData uri="http://schemas.openxmlformats.org/presentationml/2006/ole">
            <mc:AlternateContent xmlns:mc="http://schemas.openxmlformats.org/markup-compatibility/2006">
              <mc:Choice xmlns:v="urn:schemas-microsoft-com:vml" Requires="v">
                <p:oleObj spid="_x0000_s4129" name="Equation" r:id="rId6" imgW="545863" imgH="279279" progId="Equation.DSMT4">
                  <p:embed/>
                </p:oleObj>
              </mc:Choice>
              <mc:Fallback>
                <p:oleObj name="Equation" r:id="rId6" imgW="545863" imgH="27927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1628800"/>
                        <a:ext cx="1258887" cy="639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6" name="Object 6"/>
          <p:cNvGraphicFramePr>
            <a:graphicFrameLocks noChangeAspect="1"/>
          </p:cNvGraphicFramePr>
          <p:nvPr/>
        </p:nvGraphicFramePr>
        <p:xfrm>
          <a:off x="4787900" y="4365625"/>
          <a:ext cx="3976688" cy="974725"/>
        </p:xfrm>
        <a:graphic>
          <a:graphicData uri="http://schemas.openxmlformats.org/presentationml/2006/ole">
            <mc:AlternateContent xmlns:mc="http://schemas.openxmlformats.org/markup-compatibility/2006">
              <mc:Choice xmlns:v="urn:schemas-microsoft-com:vml" Requires="v">
                <p:oleObj spid="_x0000_s4130" name="Equation" r:id="rId8" imgW="1815312" imgH="444307" progId="Equation.DSMT4">
                  <p:embed/>
                </p:oleObj>
              </mc:Choice>
              <mc:Fallback>
                <p:oleObj name="Equation" r:id="rId8" imgW="1815312" imgH="444307"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7900" y="4365625"/>
                        <a:ext cx="3976688" cy="974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7" name="Object 7"/>
          <p:cNvGraphicFramePr>
            <a:graphicFrameLocks noChangeAspect="1"/>
          </p:cNvGraphicFramePr>
          <p:nvPr/>
        </p:nvGraphicFramePr>
        <p:xfrm>
          <a:off x="3708400" y="765175"/>
          <a:ext cx="1603375" cy="935038"/>
        </p:xfrm>
        <a:graphic>
          <a:graphicData uri="http://schemas.openxmlformats.org/presentationml/2006/ole">
            <mc:AlternateContent xmlns:mc="http://schemas.openxmlformats.org/markup-compatibility/2006">
              <mc:Choice xmlns:v="urn:schemas-microsoft-com:vml" Requires="v">
                <p:oleObj spid="_x0000_s4131" name="Equation" r:id="rId10" imgW="698197" imgH="444307" progId="Equation.DSMT4">
                  <p:embed/>
                </p:oleObj>
              </mc:Choice>
              <mc:Fallback>
                <p:oleObj name="Equation" r:id="rId10" imgW="698197" imgH="444307"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765175"/>
                        <a:ext cx="1603375"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8" name="Object 8"/>
          <p:cNvGraphicFramePr>
            <a:graphicFrameLocks noChangeAspect="1"/>
          </p:cNvGraphicFramePr>
          <p:nvPr>
            <p:ph sz="half" idx="2"/>
          </p:nvPr>
        </p:nvGraphicFramePr>
        <p:xfrm>
          <a:off x="4211638" y="2527300"/>
          <a:ext cx="1203325" cy="614363"/>
        </p:xfrm>
        <a:graphic>
          <a:graphicData uri="http://schemas.openxmlformats.org/presentationml/2006/ole">
            <mc:AlternateContent xmlns:mc="http://schemas.openxmlformats.org/markup-compatibility/2006">
              <mc:Choice xmlns:v="urn:schemas-microsoft-com:vml" Requires="v">
                <p:oleObj spid="_x0000_s4132" name="Equation" r:id="rId12" imgW="545863" imgH="279279" progId="Equation.DSMT4">
                  <p:embed/>
                </p:oleObj>
              </mc:Choice>
              <mc:Fallback>
                <p:oleObj name="Equation" r:id="rId12" imgW="545863" imgH="27927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2527300"/>
                        <a:ext cx="1203325"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69" name="Object 9"/>
          <p:cNvGraphicFramePr>
            <a:graphicFrameLocks noChangeAspect="1"/>
          </p:cNvGraphicFramePr>
          <p:nvPr/>
        </p:nvGraphicFramePr>
        <p:xfrm>
          <a:off x="806450" y="4581525"/>
          <a:ext cx="669925" cy="582613"/>
        </p:xfrm>
        <a:graphic>
          <a:graphicData uri="http://schemas.openxmlformats.org/presentationml/2006/ole">
            <mc:AlternateContent xmlns:mc="http://schemas.openxmlformats.org/markup-compatibility/2006">
              <mc:Choice xmlns:v="urn:schemas-microsoft-com:vml" Requires="v">
                <p:oleObj spid="_x0000_s4133" name="Equation" r:id="rId13" imgW="291973" imgH="253890" progId="Equation.DSMT4">
                  <p:embed/>
                </p:oleObj>
              </mc:Choice>
              <mc:Fallback>
                <p:oleObj name="Equation" r:id="rId13" imgW="291973" imgH="25389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6450" y="4581525"/>
                        <a:ext cx="669925"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78873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45879" y="295496"/>
            <a:ext cx="8927780" cy="819100"/>
          </a:xfrm>
          <a:ln>
            <a:noFill/>
            <a:miter lim="800000"/>
            <a:headEnd/>
            <a:tailEnd/>
          </a:ln>
        </p:spPr>
        <p:txBody>
          <a:bodyPr>
            <a:normAutofit fontScale="90000"/>
          </a:bodyPr>
          <a:lstStyle/>
          <a:p>
            <a:pPr algn="ctr" eaLnBrk="1" hangingPunct="1"/>
            <a:r>
              <a:rPr lang="en-ZA" altLang="en-US" sz="3200" dirty="0" smtClean="0">
                <a:solidFill>
                  <a:schemeClr val="tx1"/>
                </a:solidFill>
                <a:latin typeface="Arial Rounded MT Bold" pitchFamily="34" charset="0"/>
              </a:rPr>
              <a:t>Level density: Background Subtraction and Autocorrelation Function</a:t>
            </a:r>
            <a:endParaRPr lang="en-GB" altLang="en-US" sz="3200" dirty="0" smtClean="0">
              <a:latin typeface="Arial Rounded MT Bold" pitchFamily="34" charset="0"/>
            </a:endParaRPr>
          </a:p>
        </p:txBody>
      </p:sp>
      <p:sp>
        <p:nvSpPr>
          <p:cNvPr id="29700" name="AutoShape 7"/>
          <p:cNvSpPr>
            <a:spLocks/>
          </p:cNvSpPr>
          <p:nvPr/>
        </p:nvSpPr>
        <p:spPr bwMode="auto">
          <a:xfrm>
            <a:off x="490787" y="1341265"/>
            <a:ext cx="287337" cy="2838450"/>
          </a:xfrm>
          <a:prstGeom prst="leftBrace">
            <a:avLst>
              <a:gd name="adj1" fmla="val 108610"/>
              <a:gd name="adj2" fmla="val 50000"/>
            </a:avLst>
          </a:prstGeom>
          <a:noFill/>
          <a:ln w="25400">
            <a:solidFill>
              <a:srgbClr val="99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endParaRPr lang="en-ZA" altLang="en-US"/>
          </a:p>
        </p:txBody>
      </p:sp>
      <p:sp>
        <p:nvSpPr>
          <p:cNvPr id="29701" name="AutoShape 8"/>
          <p:cNvSpPr>
            <a:spLocks/>
          </p:cNvSpPr>
          <p:nvPr/>
        </p:nvSpPr>
        <p:spPr bwMode="auto">
          <a:xfrm>
            <a:off x="605018" y="4293096"/>
            <a:ext cx="150632" cy="1152128"/>
          </a:xfrm>
          <a:prstGeom prst="leftBrace">
            <a:avLst>
              <a:gd name="adj1" fmla="val 63971"/>
              <a:gd name="adj2" fmla="val 50000"/>
            </a:avLst>
          </a:prstGeom>
          <a:noFill/>
          <a:ln w="25400">
            <a:solidFill>
              <a:srgbClr val="99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endParaRPr lang="en-ZA" altLang="en-US"/>
          </a:p>
        </p:txBody>
      </p:sp>
      <p:sp>
        <p:nvSpPr>
          <p:cNvPr id="29702" name="Text Box 9"/>
          <p:cNvSpPr txBox="1">
            <a:spLocks noChangeArrowheads="1"/>
          </p:cNvSpPr>
          <p:nvPr/>
        </p:nvSpPr>
        <p:spPr bwMode="auto">
          <a:xfrm rot="10800000">
            <a:off x="124146" y="1341265"/>
            <a:ext cx="458788" cy="2333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r>
              <a:rPr lang="en-ZA" altLang="en-US" dirty="0">
                <a:solidFill>
                  <a:srgbClr val="800000"/>
                </a:solidFill>
                <a:latin typeface="Arial Rounded MT Bold" pitchFamily="34" charset="0"/>
              </a:rPr>
              <a:t>Fluctuation Analysis</a:t>
            </a:r>
            <a:endParaRPr lang="en-GB" altLang="en-US" dirty="0">
              <a:solidFill>
                <a:srgbClr val="800000"/>
              </a:solidFill>
              <a:latin typeface="Arial Rounded MT Bold" pitchFamily="34" charset="0"/>
            </a:endParaRPr>
          </a:p>
        </p:txBody>
      </p:sp>
      <p:sp>
        <p:nvSpPr>
          <p:cNvPr id="29703" name="Rectangle 10"/>
          <p:cNvSpPr>
            <a:spLocks noChangeArrowheads="1"/>
          </p:cNvSpPr>
          <p:nvPr/>
        </p:nvSpPr>
        <p:spPr bwMode="auto">
          <a:xfrm rot="-5400000">
            <a:off x="-539378" y="4582318"/>
            <a:ext cx="1935162"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r>
              <a:rPr lang="en-ZA" altLang="en-US" dirty="0">
                <a:solidFill>
                  <a:srgbClr val="800000"/>
                </a:solidFill>
                <a:latin typeface="Arial Rounded MT Bold" pitchFamily="34" charset="0"/>
              </a:rPr>
              <a:t>Autocorrelation</a:t>
            </a:r>
            <a:endParaRPr lang="en-GB" altLang="en-US" dirty="0">
              <a:solidFill>
                <a:srgbClr val="800000"/>
              </a:solidFill>
              <a:latin typeface="Arial Rounded MT Bold" pitchFamily="34" charset="0"/>
            </a:endParaRPr>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073"/>
          <a:stretch/>
        </p:blipFill>
        <p:spPr bwMode="auto">
          <a:xfrm>
            <a:off x="5508105" y="4874874"/>
            <a:ext cx="2520280" cy="1858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550" y="1483928"/>
            <a:ext cx="4435736" cy="316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30" y="1341265"/>
            <a:ext cx="31623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932040" y="1114596"/>
            <a:ext cx="3476721" cy="369332"/>
          </a:xfrm>
          <a:prstGeom prst="rect">
            <a:avLst/>
          </a:prstGeom>
        </p:spPr>
        <p:txBody>
          <a:bodyPr wrap="none">
            <a:spAutoFit/>
          </a:bodyPr>
          <a:lstStyle/>
          <a:p>
            <a:r>
              <a:rPr lang="en-ZA" altLang="en-US" dirty="0" smtClean="0">
                <a:latin typeface="Arial Rounded MT Bold" pitchFamily="34" charset="0"/>
              </a:rPr>
              <a:t>DWT Background subtraction</a:t>
            </a:r>
            <a:endParaRPr lang="en-ZA" dirty="0"/>
          </a:p>
        </p:txBody>
      </p:sp>
      <p:sp>
        <p:nvSpPr>
          <p:cNvPr id="3" name="Rectangle 2"/>
          <p:cNvSpPr/>
          <p:nvPr/>
        </p:nvSpPr>
        <p:spPr>
          <a:xfrm>
            <a:off x="4926280" y="4581008"/>
            <a:ext cx="4111190" cy="369332"/>
          </a:xfrm>
          <a:prstGeom prst="rect">
            <a:avLst/>
          </a:prstGeom>
        </p:spPr>
        <p:txBody>
          <a:bodyPr wrap="none">
            <a:spAutoFit/>
          </a:bodyPr>
          <a:lstStyle/>
          <a:p>
            <a:r>
              <a:rPr lang="en-ZA" altLang="en-US" dirty="0" smtClean="0">
                <a:latin typeface="Arial Rounded MT Bold" pitchFamily="34" charset="0"/>
              </a:rPr>
              <a:t>Quasi-free Background subtraction</a:t>
            </a:r>
            <a:endParaRPr lang="en-ZA" dirty="0"/>
          </a:p>
        </p:txBody>
      </p:sp>
      <p:cxnSp>
        <p:nvCxnSpPr>
          <p:cNvPr id="5" name="Straight Arrow Connector 4"/>
          <p:cNvCxnSpPr/>
          <p:nvPr/>
        </p:nvCxnSpPr>
        <p:spPr>
          <a:xfrm flipH="1" flipV="1">
            <a:off x="3707904" y="2132856"/>
            <a:ext cx="792088" cy="19442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87624" y="6086759"/>
            <a:ext cx="4461542" cy="646331"/>
          </a:xfrm>
          <a:prstGeom prst="rect">
            <a:avLst/>
          </a:prstGeom>
        </p:spPr>
        <p:txBody>
          <a:bodyPr wrap="none">
            <a:spAutoFit/>
          </a:bodyPr>
          <a:lstStyle/>
          <a:p>
            <a:r>
              <a:rPr lang="en-ZA" altLang="en-US" dirty="0" smtClean="0">
                <a:latin typeface="Comic Sans MS" panose="030F0702030302020204" pitchFamily="66" charset="0"/>
              </a:rPr>
              <a:t>Limited contribution from quasi-free in</a:t>
            </a:r>
          </a:p>
          <a:p>
            <a:r>
              <a:rPr lang="en-ZA" dirty="0">
                <a:latin typeface="Comic Sans MS" panose="030F0702030302020204" pitchFamily="66" charset="0"/>
              </a:rPr>
              <a:t>t</a:t>
            </a:r>
            <a:r>
              <a:rPr lang="en-ZA" dirty="0" smtClean="0">
                <a:latin typeface="Comic Sans MS" panose="030F0702030302020204" pitchFamily="66" charset="0"/>
              </a:rPr>
              <a:t>he ISGQR region</a:t>
            </a:r>
            <a:endParaRPr lang="en-ZA" dirty="0">
              <a:latin typeface="Comic Sans MS" panose="030F0702030302020204" pitchFamily="66" charset="0"/>
            </a:endParaRPr>
          </a:p>
        </p:txBody>
      </p:sp>
    </p:spTree>
    <p:extLst>
      <p:ext uri="{BB962C8B-B14F-4D97-AF65-F5344CB8AC3E}">
        <p14:creationId xmlns:p14="http://schemas.microsoft.com/office/powerpoint/2010/main" val="2955670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54134" y="620688"/>
            <a:ext cx="7776864" cy="521594"/>
          </a:xfrm>
        </p:spPr>
        <p:txBody>
          <a:bodyPr/>
          <a:lstStyle/>
          <a:p>
            <a:r>
              <a:rPr lang="en-ZA" altLang="en-US" sz="3200" b="1" dirty="0" smtClean="0">
                <a:solidFill>
                  <a:prstClr val="black"/>
                </a:solidFill>
                <a:latin typeface="Comic Sans MS" panose="030F0702030302020204" pitchFamily="66" charset="0"/>
              </a:rPr>
              <a:t>Spin-parity-resolved Level Densities</a:t>
            </a:r>
            <a:endParaRPr lang="en-US" altLang="en-US" sz="3200" b="1" dirty="0">
              <a:solidFill>
                <a:schemeClr val="tx1"/>
              </a:solidFill>
              <a:latin typeface="Comic Sans MS" panose="030F0702030302020204" pitchFamily="66" charset="0"/>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182862"/>
            <a:ext cx="3744416" cy="277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370"/>
          <a:stretch/>
        </p:blipFill>
        <p:spPr bwMode="auto">
          <a:xfrm>
            <a:off x="395536" y="4077072"/>
            <a:ext cx="3672408" cy="260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4178836" y="4438853"/>
            <a:ext cx="3871573" cy="646331"/>
          </a:xfrm>
          <a:prstGeom prst="rect">
            <a:avLst/>
          </a:prstGeom>
        </p:spPr>
        <p:txBody>
          <a:bodyPr wrap="none">
            <a:spAutoFit/>
          </a:bodyPr>
          <a:lstStyle/>
          <a:p>
            <a:r>
              <a:rPr lang="en-ZA" altLang="en-US" b="1" dirty="0" smtClean="0">
                <a:solidFill>
                  <a:prstClr val="black"/>
                </a:solidFill>
                <a:latin typeface="Comic Sans MS" panose="030F0702030302020204" pitchFamily="66" charset="0"/>
                <a:ea typeface="+mj-ea"/>
                <a:cs typeface="+mj-cs"/>
              </a:rPr>
              <a:t>M. Jingo, PhD Thesis</a:t>
            </a:r>
            <a:r>
              <a:rPr lang="en-ZA" altLang="en-US" b="1" dirty="0">
                <a:solidFill>
                  <a:prstClr val="black"/>
                </a:solidFill>
                <a:latin typeface="Comic Sans MS" panose="030F0702030302020204" pitchFamily="66" charset="0"/>
                <a:ea typeface="+mj-ea"/>
                <a:cs typeface="+mj-cs"/>
              </a:rPr>
              <a:t> </a:t>
            </a:r>
            <a:r>
              <a:rPr lang="en-ZA" altLang="en-US" b="1" dirty="0" smtClean="0">
                <a:solidFill>
                  <a:prstClr val="black"/>
                </a:solidFill>
                <a:latin typeface="Comic Sans MS" panose="030F0702030302020204" pitchFamily="66" charset="0"/>
                <a:ea typeface="+mj-ea"/>
                <a:cs typeface="+mj-cs"/>
              </a:rPr>
              <a:t>(2014) </a:t>
            </a:r>
          </a:p>
          <a:p>
            <a:r>
              <a:rPr lang="en-ZA" altLang="en-US" b="1" dirty="0" smtClean="0">
                <a:solidFill>
                  <a:prstClr val="black"/>
                </a:solidFill>
                <a:latin typeface="Comic Sans MS" panose="030F0702030302020204" pitchFamily="66" charset="0"/>
                <a:ea typeface="+mj-ea"/>
                <a:cs typeface="+mj-cs"/>
              </a:rPr>
              <a:t>University of the Witwatersrand</a:t>
            </a:r>
            <a:endParaRPr lang="en-ZA" dirty="0"/>
          </a:p>
        </p:txBody>
      </p:sp>
      <p:sp>
        <p:nvSpPr>
          <p:cNvPr id="15" name="Rectangle 14"/>
          <p:cNvSpPr/>
          <p:nvPr/>
        </p:nvSpPr>
        <p:spPr>
          <a:xfrm>
            <a:off x="4178836" y="5085184"/>
            <a:ext cx="4696830" cy="1477328"/>
          </a:xfrm>
          <a:prstGeom prst="rect">
            <a:avLst/>
          </a:prstGeom>
        </p:spPr>
        <p:txBody>
          <a:bodyPr wrap="square">
            <a:spAutoFit/>
          </a:bodyPr>
          <a:lstStyle/>
          <a:p>
            <a:r>
              <a:rPr lang="en-ZA" altLang="en-US" dirty="0" smtClean="0">
                <a:solidFill>
                  <a:prstClr val="black"/>
                </a:solidFill>
                <a:latin typeface="Arial Rounded MT Bold" panose="020F0704030504030204" pitchFamily="34" charset="0"/>
                <a:ea typeface="+mj-ea"/>
                <a:cs typeface="+mj-cs"/>
              </a:rPr>
              <a:t>Experimental (filled symbol)</a:t>
            </a:r>
          </a:p>
          <a:p>
            <a:r>
              <a:rPr lang="en-ZA" altLang="en-US" dirty="0" smtClean="0">
                <a:solidFill>
                  <a:srgbClr val="FF0000"/>
                </a:solidFill>
                <a:latin typeface="Arial Rounded MT Bold" panose="020F0704030504030204" pitchFamily="34" charset="0"/>
                <a:ea typeface="+mj-ea"/>
                <a:cs typeface="+mj-cs"/>
              </a:rPr>
              <a:t>BSFG-Rauscher (red);</a:t>
            </a:r>
          </a:p>
          <a:p>
            <a:r>
              <a:rPr lang="en-ZA" altLang="en-US" dirty="0" smtClean="0">
                <a:solidFill>
                  <a:srgbClr val="00B050"/>
                </a:solidFill>
                <a:latin typeface="Arial Rounded MT Bold" panose="020F0704030504030204" pitchFamily="34" charset="0"/>
                <a:ea typeface="+mj-ea"/>
                <a:cs typeface="+mj-cs"/>
              </a:rPr>
              <a:t>BSFG-von </a:t>
            </a:r>
            <a:r>
              <a:rPr lang="en-ZA" altLang="en-US" dirty="0" err="1" smtClean="0">
                <a:solidFill>
                  <a:srgbClr val="00B050"/>
                </a:solidFill>
                <a:latin typeface="Arial Rounded MT Bold" panose="020F0704030504030204" pitchFamily="34" charset="0"/>
                <a:ea typeface="+mj-ea"/>
                <a:cs typeface="+mj-cs"/>
              </a:rPr>
              <a:t>Egidy</a:t>
            </a:r>
            <a:r>
              <a:rPr lang="en-ZA" altLang="en-US" dirty="0" smtClean="0">
                <a:solidFill>
                  <a:srgbClr val="00B050"/>
                </a:solidFill>
                <a:latin typeface="Arial Rounded MT Bold" panose="020F0704030504030204" pitchFamily="34" charset="0"/>
                <a:ea typeface="+mj-ea"/>
                <a:cs typeface="+mj-cs"/>
              </a:rPr>
              <a:t> (Green);</a:t>
            </a:r>
          </a:p>
          <a:p>
            <a:r>
              <a:rPr lang="en-ZA" altLang="en-US" dirty="0" smtClean="0">
                <a:solidFill>
                  <a:srgbClr val="0070C0"/>
                </a:solidFill>
                <a:latin typeface="Arial Rounded MT Bold" panose="020F0704030504030204" pitchFamily="34" charset="0"/>
                <a:ea typeface="+mj-ea"/>
                <a:cs typeface="+mj-cs"/>
              </a:rPr>
              <a:t>HF-BCS (Blue); </a:t>
            </a:r>
          </a:p>
          <a:p>
            <a:r>
              <a:rPr lang="en-ZA" altLang="en-US" dirty="0" smtClean="0">
                <a:solidFill>
                  <a:srgbClr val="FF9900"/>
                </a:solidFill>
                <a:latin typeface="Arial Rounded MT Bold" panose="020F0704030504030204" pitchFamily="34" charset="0"/>
                <a:ea typeface="+mj-ea"/>
                <a:cs typeface="+mj-cs"/>
              </a:rPr>
              <a:t>HFB (Orange);</a:t>
            </a:r>
            <a:endParaRPr lang="en-ZA" sz="2400" dirty="0">
              <a:solidFill>
                <a:srgbClr val="FF9900"/>
              </a:solidFill>
            </a:endParaRPr>
          </a:p>
        </p:txBody>
      </p:sp>
      <p:sp>
        <p:nvSpPr>
          <p:cNvPr id="18" name="Rectangle 17"/>
          <p:cNvSpPr/>
          <p:nvPr/>
        </p:nvSpPr>
        <p:spPr>
          <a:xfrm>
            <a:off x="4154502" y="1268760"/>
            <a:ext cx="4721164" cy="369332"/>
          </a:xfrm>
          <a:prstGeom prst="rect">
            <a:avLst/>
          </a:prstGeom>
        </p:spPr>
        <p:txBody>
          <a:bodyPr wrap="none">
            <a:spAutoFit/>
          </a:bodyPr>
          <a:lstStyle/>
          <a:p>
            <a:pPr>
              <a:buSzPct val="50000"/>
            </a:pPr>
            <a:r>
              <a:rPr lang="en-ZA" altLang="en-US" b="1" dirty="0" smtClean="0">
                <a:latin typeface="Comic Sans MS" panose="030F0702030302020204" pitchFamily="66" charset="0"/>
              </a:rPr>
              <a:t>I. Usman </a:t>
            </a:r>
            <a:r>
              <a:rPr lang="en-ZA" altLang="en-US" b="1" i="1" dirty="0">
                <a:latin typeface="Comic Sans MS" panose="030F0702030302020204" pitchFamily="66" charset="0"/>
              </a:rPr>
              <a:t>et.al.,</a:t>
            </a:r>
            <a:r>
              <a:rPr lang="en-ZA" altLang="en-US" b="1" dirty="0">
                <a:latin typeface="Comic Sans MS" panose="030F0702030302020204" pitchFamily="66" charset="0"/>
              </a:rPr>
              <a:t> PRC 84 (2011) 054322</a:t>
            </a:r>
            <a:endParaRPr lang="en-GB" altLang="en-US" b="1" dirty="0">
              <a:latin typeface="Comic Sans MS" panose="030F0702030302020204" pitchFamily="66"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209" y="1664391"/>
            <a:ext cx="3712200" cy="212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59065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8333" r="9080" b="1468"/>
          <a:stretch/>
        </p:blipFill>
        <p:spPr bwMode="auto">
          <a:xfrm>
            <a:off x="529250" y="2204864"/>
            <a:ext cx="4932000" cy="33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79512" y="404664"/>
            <a:ext cx="8435280" cy="1084982"/>
          </a:xfrm>
        </p:spPr>
        <p:txBody>
          <a:bodyPr/>
          <a:lstStyle/>
          <a:p>
            <a:pPr algn="ctr"/>
            <a:r>
              <a:rPr lang="en-ZA" sz="3200" dirty="0" smtClean="0">
                <a:solidFill>
                  <a:prstClr val="black"/>
                </a:solidFill>
                <a:latin typeface="Arial Rounded MT Bold" panose="020F0704030504030204" pitchFamily="34" charset="0"/>
              </a:rPr>
              <a:t>Ongoing work:</a:t>
            </a:r>
            <a:br>
              <a:rPr lang="en-ZA" sz="3200" dirty="0" smtClean="0">
                <a:solidFill>
                  <a:prstClr val="black"/>
                </a:solidFill>
                <a:latin typeface="Arial Rounded MT Bold" panose="020F0704030504030204" pitchFamily="34" charset="0"/>
              </a:rPr>
            </a:br>
            <a:r>
              <a:rPr lang="en-ZA" sz="3200" dirty="0" smtClean="0">
                <a:solidFill>
                  <a:prstClr val="black"/>
                </a:solidFill>
                <a:latin typeface="Arial Rounded MT Bold" panose="020F0704030504030204" pitchFamily="34" charset="0"/>
              </a:rPr>
              <a:t>Fine </a:t>
            </a:r>
            <a:r>
              <a:rPr lang="en-ZA" sz="3200" dirty="0">
                <a:solidFill>
                  <a:prstClr val="black"/>
                </a:solidFill>
                <a:latin typeface="Arial Rounded MT Bold" panose="020F0704030504030204" pitchFamily="34" charset="0"/>
              </a:rPr>
              <a:t>structure of the </a:t>
            </a:r>
            <a:r>
              <a:rPr lang="en-ZA" sz="3200" dirty="0" smtClean="0">
                <a:solidFill>
                  <a:prstClr val="black"/>
                </a:solidFill>
                <a:latin typeface="Arial Rounded MT Bold" panose="020F0704030504030204" pitchFamily="34" charset="0"/>
              </a:rPr>
              <a:t>ISGMR in </a:t>
            </a:r>
            <a:r>
              <a:rPr lang="en-ZA" sz="3200" baseline="30000" dirty="0" smtClean="0">
                <a:solidFill>
                  <a:prstClr val="black"/>
                </a:solidFill>
                <a:latin typeface="Arial Rounded MT Bold" panose="020F0704030504030204" pitchFamily="34" charset="0"/>
              </a:rPr>
              <a:t>40</a:t>
            </a:r>
            <a:r>
              <a:rPr lang="en-ZA" sz="3200" dirty="0" smtClean="0">
                <a:solidFill>
                  <a:prstClr val="black"/>
                </a:solidFill>
                <a:latin typeface="Arial Rounded MT Bold" panose="020F0704030504030204" pitchFamily="34" charset="0"/>
              </a:rPr>
              <a:t>Ca</a:t>
            </a:r>
            <a:endParaRPr lang="en-ZA" sz="3200" dirty="0">
              <a:latin typeface="Arial Rounded MT Bold" panose="020F0704030504030204"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641874" y="6007426"/>
                <a:ext cx="7941598" cy="461665"/>
              </a:xfrm>
              <a:prstGeom prst="rect">
                <a:avLst/>
              </a:prstGeom>
            </p:spPr>
            <p:txBody>
              <a:bodyPr wrap="none">
                <a:spAutoFit/>
              </a:bodyPr>
              <a:lstStyle/>
              <a:p>
                <a:r>
                  <a:rPr lang="en-ZA" altLang="en-US" sz="2400" b="1" dirty="0" smtClean="0">
                    <a:solidFill>
                      <a:srgbClr val="FF0000"/>
                    </a:solidFill>
                    <a:latin typeface="Comic Sans MS" panose="030F0702030302020204" pitchFamily="66" charset="0"/>
                    <a:ea typeface="+mj-ea"/>
                    <a:cs typeface="+mj-cs"/>
                  </a:rPr>
                  <a:t>Level density of J</a:t>
                </a:r>
                <a14:m>
                  <m:oMath xmlns:m="http://schemas.openxmlformats.org/officeDocument/2006/math">
                    <m:r>
                      <a:rPr lang="en-ZA" altLang="en-US" sz="2400" b="1" i="1" baseline="30000">
                        <a:solidFill>
                          <a:srgbClr val="FF0000"/>
                        </a:solidFill>
                        <a:latin typeface="Cambria Math"/>
                        <a:ea typeface="Cambria Math"/>
                        <a:cs typeface="+mj-cs"/>
                      </a:rPr>
                      <m:t>𝝅</m:t>
                    </m:r>
                  </m:oMath>
                </a14:m>
                <a:r>
                  <a:rPr lang="en-ZA" altLang="en-US" sz="2400" b="1" dirty="0">
                    <a:solidFill>
                      <a:srgbClr val="FF0000"/>
                    </a:solidFill>
                    <a:latin typeface="Comic Sans MS" panose="030F0702030302020204" pitchFamily="66" charset="0"/>
                    <a:ea typeface="+mj-ea"/>
                    <a:cs typeface="+mj-cs"/>
                  </a:rPr>
                  <a:t> = </a:t>
                </a:r>
                <a:r>
                  <a:rPr lang="en-ZA" altLang="en-US" sz="2400" b="1" dirty="0" smtClean="0">
                    <a:solidFill>
                      <a:srgbClr val="FF0000"/>
                    </a:solidFill>
                    <a:latin typeface="Comic Sans MS" panose="030F0702030302020204" pitchFamily="66" charset="0"/>
                    <a:ea typeface="+mj-ea"/>
                    <a:cs typeface="+mj-cs"/>
                  </a:rPr>
                  <a:t>0</a:t>
                </a:r>
                <a:r>
                  <a:rPr lang="en-ZA" altLang="en-US" sz="2400" b="1" baseline="48000" dirty="0" smtClean="0">
                    <a:solidFill>
                      <a:srgbClr val="FF0000"/>
                    </a:solidFill>
                    <a:latin typeface="Comic Sans MS" panose="030F0702030302020204" pitchFamily="66" charset="0"/>
                    <a:ea typeface="+mj-ea"/>
                    <a:cs typeface="+mj-cs"/>
                  </a:rPr>
                  <a:t>+ </a:t>
                </a:r>
                <a:r>
                  <a:rPr lang="en-ZA" altLang="en-US" sz="2400" b="1" dirty="0" smtClean="0">
                    <a:solidFill>
                      <a:srgbClr val="FF0000"/>
                    </a:solidFill>
                    <a:latin typeface="Comic Sans MS" panose="030F0702030302020204" pitchFamily="66" charset="0"/>
                    <a:ea typeface="+mj-ea"/>
                    <a:cs typeface="+mj-cs"/>
                  </a:rPr>
                  <a:t>states to be extracted !!!</a:t>
                </a:r>
                <a:r>
                  <a:rPr lang="en-ZA" altLang="en-US" sz="2400" b="1" baseline="48000" dirty="0" smtClean="0">
                    <a:solidFill>
                      <a:srgbClr val="FF0000"/>
                    </a:solidFill>
                    <a:latin typeface="Comic Sans MS" panose="030F0702030302020204" pitchFamily="66" charset="0"/>
                    <a:ea typeface="+mj-ea"/>
                    <a:cs typeface="+mj-cs"/>
                  </a:rPr>
                  <a:t>  </a:t>
                </a:r>
                <a:r>
                  <a:rPr lang="en-ZA" altLang="en-US" sz="2400" b="1" baseline="30000" dirty="0" smtClean="0">
                    <a:solidFill>
                      <a:srgbClr val="FF0000"/>
                    </a:solidFill>
                    <a:latin typeface="Comic Sans MS" panose="030F0702030302020204" pitchFamily="66" charset="0"/>
                    <a:ea typeface="+mj-ea"/>
                    <a:cs typeface="+mj-cs"/>
                  </a:rPr>
                  <a:t> </a:t>
                </a:r>
                <a:endParaRPr lang="en-ZA" sz="2400" dirty="0">
                  <a:solidFill>
                    <a:srgbClr val="FF0000"/>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41874" y="6007426"/>
                <a:ext cx="7941598" cy="461665"/>
              </a:xfrm>
              <a:prstGeom prst="rect">
                <a:avLst/>
              </a:prstGeom>
              <a:blipFill rotWithShape="1">
                <a:blip r:embed="rId3"/>
                <a:stretch>
                  <a:fillRect l="-1151" t="-14474" b="-28947"/>
                </a:stretch>
              </a:blipFill>
            </p:spPr>
            <p:txBody>
              <a:bodyPr/>
              <a:lstStyle/>
              <a:p>
                <a:r>
                  <a:rPr lang="en-ZA">
                    <a:noFill/>
                  </a:rPr>
                  <a:t> </a:t>
                </a:r>
              </a:p>
            </p:txBody>
          </p:sp>
        </mc:Fallback>
      </mc:AlternateContent>
      <p:sp>
        <p:nvSpPr>
          <p:cNvPr id="5" name="Rectangle 4"/>
          <p:cNvSpPr/>
          <p:nvPr/>
        </p:nvSpPr>
        <p:spPr>
          <a:xfrm>
            <a:off x="5713253" y="3284984"/>
            <a:ext cx="3175869" cy="954107"/>
          </a:xfrm>
          <a:prstGeom prst="rect">
            <a:avLst/>
          </a:prstGeom>
        </p:spPr>
        <p:txBody>
          <a:bodyPr wrap="none">
            <a:spAutoFit/>
          </a:bodyPr>
          <a:lstStyle/>
          <a:p>
            <a:r>
              <a:rPr lang="en-ZA" sz="2800" b="1" dirty="0" smtClean="0">
                <a:solidFill>
                  <a:prstClr val="black"/>
                </a:solidFill>
                <a:latin typeface="Comic Sans MS" panose="030F0702030302020204" pitchFamily="66" charset="0"/>
                <a:ea typeface="+mj-ea"/>
                <a:cs typeface="+mj-cs"/>
              </a:rPr>
              <a:t>Preliminary data </a:t>
            </a:r>
          </a:p>
          <a:p>
            <a:r>
              <a:rPr lang="en-ZA" sz="2800" b="1" dirty="0" smtClean="0">
                <a:solidFill>
                  <a:prstClr val="black"/>
                </a:solidFill>
                <a:latin typeface="Comic Sans MS" panose="030F0702030302020204" pitchFamily="66" charset="0"/>
                <a:ea typeface="+mj-ea"/>
                <a:cs typeface="+mj-cs"/>
              </a:rPr>
              <a:t>analysis !!!</a:t>
            </a:r>
          </a:p>
        </p:txBody>
      </p:sp>
      <p:sp>
        <p:nvSpPr>
          <p:cNvPr id="6" name="Left Arrow 5"/>
          <p:cNvSpPr/>
          <p:nvPr/>
        </p:nvSpPr>
        <p:spPr>
          <a:xfrm>
            <a:off x="5128636" y="3429000"/>
            <a:ext cx="669772" cy="1614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mc:AlternateContent xmlns:mc="http://schemas.openxmlformats.org/markup-compatibility/2006" xmlns:a14="http://schemas.microsoft.com/office/drawing/2010/main">
        <mc:Choice Requires="a14">
          <p:sp>
            <p:nvSpPr>
              <p:cNvPr id="7" name="Rectangle 6"/>
              <p:cNvSpPr/>
              <p:nvPr/>
            </p:nvSpPr>
            <p:spPr>
              <a:xfrm>
                <a:off x="1763688" y="1815914"/>
                <a:ext cx="2848985" cy="5329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Pre>
                        <m:sPrePr>
                          <m:ctrlPr>
                            <a:rPr lang="en-ZA" sz="2800" b="1" i="1" smtClean="0">
                              <a:solidFill>
                                <a:prstClr val="black"/>
                              </a:solidFill>
                              <a:latin typeface="Cambria Math"/>
                            </a:rPr>
                          </m:ctrlPr>
                        </m:sPrePr>
                        <m:sub/>
                        <m:sup>
                          <m:r>
                            <a:rPr lang="en-ZA" sz="2800" b="1" i="1">
                              <a:solidFill>
                                <a:prstClr val="black"/>
                              </a:solidFill>
                              <a:latin typeface="Cambria Math"/>
                            </a:rPr>
                            <m:t>𝟒𝟎</m:t>
                          </m:r>
                        </m:sup>
                        <m:e>
                          <m:r>
                            <a:rPr lang="en-ZA" sz="2800" b="1" i="1">
                              <a:solidFill>
                                <a:prstClr val="black"/>
                              </a:solidFill>
                              <a:latin typeface="Cambria Math"/>
                            </a:rPr>
                            <m:t>𝑪𝒂</m:t>
                          </m:r>
                          <m:d>
                            <m:dPr>
                              <m:ctrlPr>
                                <a:rPr lang="en-ZA" sz="2800" b="1" i="1">
                                  <a:solidFill>
                                    <a:prstClr val="black"/>
                                  </a:solidFill>
                                  <a:latin typeface="Cambria Math"/>
                                </a:rPr>
                              </m:ctrlPr>
                            </m:dPr>
                            <m:e>
                              <m:r>
                                <a:rPr lang="en-ZA" sz="2800" b="1" i="1">
                                  <a:solidFill>
                                    <a:prstClr val="black"/>
                                  </a:solidFill>
                                  <a:latin typeface="Cambria Math"/>
                                  <a:ea typeface="Cambria Math"/>
                                </a:rPr>
                                <m:t>𝜶</m:t>
                              </m:r>
                              <m:r>
                                <a:rPr lang="en-ZA" sz="2800" b="1" i="1">
                                  <a:solidFill>
                                    <a:prstClr val="black"/>
                                  </a:solidFill>
                                  <a:latin typeface="Cambria Math"/>
                                </a:rPr>
                                <m:t>,</m:t>
                              </m:r>
                              <m:sSup>
                                <m:sSupPr>
                                  <m:ctrlPr>
                                    <a:rPr lang="en-ZA" sz="2800" b="1" i="1">
                                      <a:solidFill>
                                        <a:prstClr val="black"/>
                                      </a:solidFill>
                                      <a:latin typeface="Cambria Math"/>
                                    </a:rPr>
                                  </m:ctrlPr>
                                </m:sSupPr>
                                <m:e>
                                  <m:r>
                                    <a:rPr lang="en-ZA" sz="2800" b="1" i="1">
                                      <a:solidFill>
                                        <a:prstClr val="black"/>
                                      </a:solidFill>
                                      <a:latin typeface="Cambria Math"/>
                                      <a:ea typeface="Cambria Math"/>
                                    </a:rPr>
                                    <m:t>𝜶</m:t>
                                  </m:r>
                                </m:e>
                                <m:sup>
                                  <m:r>
                                    <a:rPr lang="en-ZA" sz="2800" b="1" i="1">
                                      <a:solidFill>
                                        <a:prstClr val="black"/>
                                      </a:solidFill>
                                      <a:latin typeface="Cambria Math"/>
                                    </a:rPr>
                                    <m:t>′</m:t>
                                  </m:r>
                                </m:sup>
                              </m:sSup>
                            </m:e>
                          </m:d>
                          <m:r>
                            <a:rPr lang="en-ZA" sz="2800" b="1" i="1" smtClean="0">
                              <a:solidFill>
                                <a:prstClr val="black"/>
                              </a:solidFill>
                              <a:latin typeface="Cambria Math"/>
                            </a:rPr>
                            <m:t>@ </m:t>
                          </m:r>
                          <m:sSup>
                            <m:sSupPr>
                              <m:ctrlPr>
                                <a:rPr lang="en-ZA" sz="2800" b="1" i="1" smtClean="0">
                                  <a:solidFill>
                                    <a:prstClr val="black"/>
                                  </a:solidFill>
                                  <a:latin typeface="Cambria Math"/>
                                </a:rPr>
                              </m:ctrlPr>
                            </m:sSupPr>
                            <m:e>
                              <m:r>
                                <a:rPr lang="en-ZA" sz="2800" b="1" i="1" smtClean="0">
                                  <a:solidFill>
                                    <a:prstClr val="black"/>
                                  </a:solidFill>
                                  <a:latin typeface="Cambria Math"/>
                                </a:rPr>
                                <m:t>𝟎</m:t>
                              </m:r>
                            </m:e>
                            <m:sup>
                              <m:r>
                                <a:rPr lang="en-ZA" sz="2800" b="1" i="1" smtClean="0">
                                  <a:solidFill>
                                    <a:prstClr val="black"/>
                                  </a:solidFill>
                                  <a:latin typeface="Cambria Math"/>
                                </a:rPr>
                                <m:t>𝒐</m:t>
                              </m:r>
                            </m:sup>
                          </m:sSup>
                        </m:e>
                      </m:sPre>
                    </m:oMath>
                  </m:oMathPara>
                </a14:m>
                <a:endParaRPr lang="en-ZA" dirty="0"/>
              </a:p>
            </p:txBody>
          </p:sp>
        </mc:Choice>
        <mc:Fallback xmlns="">
          <p:sp>
            <p:nvSpPr>
              <p:cNvPr id="7" name="Rectangle 6"/>
              <p:cNvSpPr>
                <a:spLocks noRot="1" noChangeAspect="1" noMove="1" noResize="1" noEditPoints="1" noAdjustHandles="1" noChangeArrowheads="1" noChangeShapeType="1" noTextEdit="1"/>
              </p:cNvSpPr>
              <p:nvPr/>
            </p:nvSpPr>
            <p:spPr>
              <a:xfrm>
                <a:off x="1763688" y="1815914"/>
                <a:ext cx="2848985" cy="532966"/>
              </a:xfrm>
              <a:prstGeom prst="rect">
                <a:avLst/>
              </a:prstGeom>
              <a:blipFill rotWithShape="1">
                <a:blip r:embed="rId5"/>
                <a:stretch>
                  <a:fillRect/>
                </a:stretch>
              </a:blipFill>
            </p:spPr>
            <p:txBody>
              <a:bodyPr/>
              <a:lstStyle/>
              <a:p>
                <a:r>
                  <a:rPr lang="en-ZA">
                    <a:noFill/>
                  </a:rPr>
                  <a:t> </a:t>
                </a:r>
              </a:p>
            </p:txBody>
          </p:sp>
        </mc:Fallback>
      </mc:AlternateContent>
    </p:spTree>
    <p:extLst>
      <p:ext uri="{BB962C8B-B14F-4D97-AF65-F5344CB8AC3E}">
        <p14:creationId xmlns:p14="http://schemas.microsoft.com/office/powerpoint/2010/main" val="379861189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627784" y="908720"/>
            <a:ext cx="2132012" cy="533400"/>
          </a:xfrm>
        </p:spPr>
        <p:txBody>
          <a:bodyPr/>
          <a:lstStyle/>
          <a:p>
            <a:pPr algn="ctr" eaLnBrk="1" hangingPunct="1"/>
            <a:r>
              <a:rPr lang="en-ZA" altLang="en-US" sz="3600" dirty="0" smtClean="0">
                <a:solidFill>
                  <a:schemeClr val="tx1"/>
                </a:solidFill>
                <a:latin typeface="Arial Rounded MT Bold" panose="020F0704030504030204" pitchFamily="34" charset="0"/>
              </a:rPr>
              <a:t>Summary</a:t>
            </a:r>
            <a:endParaRPr lang="en-US" altLang="en-US" sz="3600" dirty="0" smtClean="0">
              <a:solidFill>
                <a:schemeClr val="tx1"/>
              </a:solidFill>
              <a:latin typeface="Arial Rounded MT Bold" panose="020F0704030504030204" pitchFamily="34" charset="0"/>
            </a:endParaRPr>
          </a:p>
        </p:txBody>
      </p:sp>
      <p:sp>
        <p:nvSpPr>
          <p:cNvPr id="22531" name="Rectangle 3"/>
          <p:cNvSpPr>
            <a:spLocks noGrp="1" noChangeArrowheads="1"/>
          </p:cNvSpPr>
          <p:nvPr>
            <p:ph idx="1"/>
          </p:nvPr>
        </p:nvSpPr>
        <p:spPr>
          <a:xfrm>
            <a:off x="179512" y="1916832"/>
            <a:ext cx="8763000" cy="3672383"/>
          </a:xfrm>
        </p:spPr>
        <p:txBody>
          <a:bodyPr/>
          <a:lstStyle/>
          <a:p>
            <a:pPr eaLnBrk="1" hangingPunct="1">
              <a:lnSpc>
                <a:spcPct val="80000"/>
              </a:lnSpc>
              <a:buClr>
                <a:srgbClr val="CC3300"/>
              </a:buClr>
              <a:buSzTx/>
              <a:buFont typeface="Wingdings" pitchFamily="2" charset="2"/>
              <a:buBlip>
                <a:blip r:embed="rId2"/>
              </a:buBlip>
            </a:pPr>
            <a:r>
              <a:rPr lang="en-ZA" altLang="en-US" sz="2400" dirty="0">
                <a:latin typeface="Comic Sans MS" panose="030F0702030302020204" pitchFamily="66" charset="0"/>
              </a:rPr>
              <a:t> </a:t>
            </a:r>
            <a:r>
              <a:rPr lang="en-ZA" altLang="en-US" sz="2400" dirty="0" smtClean="0">
                <a:latin typeface="Arial Rounded MT Bold" panose="020F0704030504030204" pitchFamily="34" charset="0"/>
              </a:rPr>
              <a:t>The Fine </a:t>
            </a:r>
            <a:r>
              <a:rPr lang="en-ZA" altLang="en-US" sz="2400" dirty="0">
                <a:latin typeface="Arial Rounded MT Bold" panose="020F0704030504030204" pitchFamily="34" charset="0"/>
              </a:rPr>
              <a:t>structure conforms </a:t>
            </a:r>
            <a:r>
              <a:rPr lang="en-ZA" altLang="en-US" sz="2400" dirty="0" smtClean="0">
                <a:latin typeface="Arial Rounded MT Bold" panose="020F0704030504030204" pitchFamily="34" charset="0"/>
              </a:rPr>
              <a:t>to </a:t>
            </a:r>
            <a:r>
              <a:rPr lang="en-ZA" altLang="en-US" sz="2400" dirty="0">
                <a:latin typeface="Arial Rounded MT Bold" panose="020F0704030504030204" pitchFamily="34" charset="0"/>
              </a:rPr>
              <a:t>the global character of </a:t>
            </a:r>
            <a:r>
              <a:rPr lang="en-ZA" altLang="en-US" sz="2400" dirty="0" smtClean="0">
                <a:latin typeface="Arial Rounded MT Bold" panose="020F0704030504030204" pitchFamily="34" charset="0"/>
              </a:rPr>
              <a:t>phenomenon in ISGQR and IVGDR</a:t>
            </a:r>
          </a:p>
          <a:p>
            <a:pPr eaLnBrk="1" hangingPunct="1">
              <a:lnSpc>
                <a:spcPct val="80000"/>
              </a:lnSpc>
              <a:buClr>
                <a:srgbClr val="CC3300"/>
              </a:buClr>
              <a:buSzTx/>
              <a:buFont typeface="Wingdings" pitchFamily="2" charset="2"/>
              <a:buBlip>
                <a:blip r:embed="rId2"/>
              </a:buBlip>
            </a:pPr>
            <a:endParaRPr lang="en-ZA" altLang="en-US" sz="2400" dirty="0" smtClean="0">
              <a:latin typeface="Arial Rounded MT Bold" panose="020F0704030504030204" pitchFamily="34" charset="0"/>
            </a:endParaRPr>
          </a:p>
          <a:p>
            <a:pPr eaLnBrk="1" hangingPunct="1">
              <a:lnSpc>
                <a:spcPct val="80000"/>
              </a:lnSpc>
              <a:buClr>
                <a:srgbClr val="CC0000"/>
              </a:buClr>
              <a:buSzTx/>
              <a:buFont typeface="Wingdings" pitchFamily="2" charset="2"/>
              <a:buBlip>
                <a:blip r:embed="rId2"/>
              </a:buBlip>
            </a:pPr>
            <a:r>
              <a:rPr lang="en-GB" altLang="en-US" sz="2400" dirty="0">
                <a:latin typeface="Arial Rounded MT Bold" panose="020F0704030504030204" pitchFamily="34" charset="0"/>
              </a:rPr>
              <a:t> </a:t>
            </a:r>
            <a:r>
              <a:rPr lang="en-ZA" altLang="en-US" sz="2400" dirty="0" smtClean="0">
                <a:latin typeface="Arial Rounded MT Bold" panose="020F0704030504030204" pitchFamily="34" charset="0"/>
              </a:rPr>
              <a:t>Theoretical calculations: RPA, SRPA, R-QRPA and R-QTBA reveal good agreements with the experimental energy scales</a:t>
            </a:r>
          </a:p>
          <a:p>
            <a:pPr eaLnBrk="1" hangingPunct="1">
              <a:lnSpc>
                <a:spcPct val="80000"/>
              </a:lnSpc>
              <a:buClr>
                <a:srgbClr val="CC3300"/>
              </a:buClr>
              <a:buFont typeface="Wingdings 2" pitchFamily="18" charset="2"/>
              <a:buNone/>
            </a:pPr>
            <a:endParaRPr lang="en-ZA" altLang="en-US" sz="2400" dirty="0" smtClean="0">
              <a:latin typeface="Arial Rounded MT Bold" panose="020F0704030504030204" pitchFamily="34" charset="0"/>
            </a:endParaRPr>
          </a:p>
          <a:p>
            <a:pPr eaLnBrk="1" hangingPunct="1">
              <a:lnSpc>
                <a:spcPct val="80000"/>
              </a:lnSpc>
              <a:buClr>
                <a:srgbClr val="CC0000"/>
              </a:buClr>
              <a:buSzTx/>
              <a:buFont typeface="Wingdings" pitchFamily="2" charset="2"/>
              <a:buBlip>
                <a:blip r:embed="rId2"/>
              </a:buBlip>
            </a:pPr>
            <a:r>
              <a:rPr lang="en-ZA" altLang="en-US" sz="2400" dirty="0">
                <a:latin typeface="Arial Rounded MT Bold" panose="020F0704030504030204" pitchFamily="34" charset="0"/>
              </a:rPr>
              <a:t> Spin-parity dependent level densities </a:t>
            </a:r>
            <a:r>
              <a:rPr lang="en-ZA" altLang="en-US" sz="2400" dirty="0" smtClean="0">
                <a:latin typeface="Arial Rounded MT Bold" panose="020F0704030504030204" pitchFamily="34" charset="0"/>
              </a:rPr>
              <a:t>extraction as </a:t>
            </a:r>
            <a:r>
              <a:rPr lang="en-ZA" altLang="en-US" sz="2400" dirty="0">
                <a:latin typeface="Arial Rounded MT Bold" panose="020F0704030504030204" pitchFamily="34" charset="0"/>
              </a:rPr>
              <a:t>important ingredients </a:t>
            </a:r>
            <a:r>
              <a:rPr lang="en-ZA" altLang="en-US" sz="2400" dirty="0" smtClean="0">
                <a:latin typeface="Arial Rounded MT Bold" panose="020F0704030504030204" pitchFamily="34" charset="0"/>
              </a:rPr>
              <a:t>used </a:t>
            </a:r>
            <a:r>
              <a:rPr lang="en-ZA" altLang="en-US" sz="2400" dirty="0">
                <a:latin typeface="Arial Rounded MT Bold" panose="020F0704030504030204" pitchFamily="34" charset="0"/>
              </a:rPr>
              <a:t>as input for calculations in  nuclear </a:t>
            </a:r>
            <a:r>
              <a:rPr lang="en-ZA" altLang="en-US" sz="2400" dirty="0" smtClean="0">
                <a:latin typeface="Arial Rounded MT Bold" panose="020F0704030504030204" pitchFamily="34" charset="0"/>
              </a:rPr>
              <a:t>astrophysics</a:t>
            </a:r>
            <a:endParaRPr lang="en-ZA" altLang="en-US" sz="2400" dirty="0">
              <a:latin typeface="Arial Rounded MT Bold" panose="020F0704030504030204" pitchFamily="34" charset="0"/>
            </a:endParaRPr>
          </a:p>
        </p:txBody>
      </p:sp>
    </p:spTree>
    <p:extLst>
      <p:ext uri="{BB962C8B-B14F-4D97-AF65-F5344CB8AC3E}">
        <p14:creationId xmlns:p14="http://schemas.microsoft.com/office/powerpoint/2010/main" val="68449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2339752" y="330870"/>
            <a:ext cx="3457575" cy="577850"/>
          </a:xfrm>
          <a:ln>
            <a:miter lim="800000"/>
            <a:headEnd/>
            <a:tailEnd/>
          </a:ln>
        </p:spPr>
        <p:txBody>
          <a:bodyPr>
            <a:noAutofit/>
          </a:bodyPr>
          <a:lstStyle/>
          <a:p>
            <a:pPr algn="ctr" eaLnBrk="1" fontAlgn="auto" hangingPunct="1">
              <a:spcAft>
                <a:spcPts val="0"/>
              </a:spcAft>
              <a:defRPr/>
            </a:pPr>
            <a:r>
              <a:rPr lang="en-ZA" sz="4000" dirty="0">
                <a:solidFill>
                  <a:schemeClr val="tx1"/>
                </a:solidFill>
                <a:effectLst/>
                <a:latin typeface="Arial Rounded MT Bold" panose="020F0704030504030204" pitchFamily="34" charset="0"/>
              </a:rPr>
              <a:t>Outline</a:t>
            </a:r>
            <a:endParaRPr lang="en-GB" sz="4000" dirty="0">
              <a:solidFill>
                <a:schemeClr val="tx1"/>
              </a:solidFill>
              <a:effectLst/>
              <a:latin typeface="Arial Rounded MT Bold" panose="020F0704030504030204" pitchFamily="34" charset="0"/>
            </a:endParaRPr>
          </a:p>
        </p:txBody>
      </p:sp>
      <mc:AlternateContent xmlns:mc="http://schemas.openxmlformats.org/markup-compatibility/2006" xmlns:a14="http://schemas.microsoft.com/office/drawing/2010/main">
        <mc:Choice Requires="a14">
          <p:sp>
            <p:nvSpPr>
              <p:cNvPr id="7171" name="Text Box 5"/>
              <p:cNvSpPr txBox="1">
                <a:spLocks noChangeArrowheads="1"/>
              </p:cNvSpPr>
              <p:nvPr/>
            </p:nvSpPr>
            <p:spPr bwMode="auto">
              <a:xfrm>
                <a:off x="107504" y="908720"/>
                <a:ext cx="8892480" cy="5650778"/>
              </a:xfrm>
              <a:prstGeom prst="rect">
                <a:avLst/>
              </a:prstGeom>
              <a:noFill/>
              <a:ln w="9525">
                <a:solidFill>
                  <a:schemeClr val="bg1"/>
                </a:solidFill>
                <a:miter lim="800000"/>
                <a:headEnd/>
                <a:tailEnd/>
              </a:ln>
              <a:extLst>
                <a:ext uri="{909E8E84-426E-40DD-AFC4-6F175D3DCCD1}">
                  <a14:hiddenFill>
                    <a:solidFill>
                      <a:srgbClr val="FFFFFF"/>
                    </a:solidFill>
                  </a14:hiddenFill>
                </a:ext>
              </a:extLst>
            </p:spPr>
            <p:txBody>
              <a:bodyPr wrap="square">
                <a:spAutoFit/>
              </a:bodyPr>
              <a:lstStyle>
                <a:lvl1pPr eaLnBrk="0" hangingPunct="0">
                  <a:defRPr>
                    <a:solidFill>
                      <a:schemeClr val="bg1"/>
                    </a:solidFill>
                    <a:latin typeface="Times New Roman" pitchFamily="18" charset="0"/>
                    <a:cs typeface="Arial" charset="0"/>
                  </a:defRPr>
                </a:lvl1pPr>
                <a:lvl2pPr marL="742950" indent="-285750" eaLnBrk="0" hangingPunct="0">
                  <a:defRPr>
                    <a:solidFill>
                      <a:schemeClr val="bg1"/>
                    </a:solidFill>
                    <a:latin typeface="Times New Roman" pitchFamily="18" charset="0"/>
                    <a:cs typeface="Arial" charset="0"/>
                  </a:defRPr>
                </a:lvl2pPr>
                <a:lvl3pPr marL="1143000" indent="-228600" eaLnBrk="0" hangingPunct="0">
                  <a:defRPr>
                    <a:solidFill>
                      <a:schemeClr val="bg1"/>
                    </a:solidFill>
                    <a:latin typeface="Times New Roman" pitchFamily="18" charset="0"/>
                    <a:cs typeface="Arial" charset="0"/>
                  </a:defRPr>
                </a:lvl3pPr>
                <a:lvl4pPr marL="1600200" indent="-228600" eaLnBrk="0" hangingPunct="0">
                  <a:defRPr>
                    <a:solidFill>
                      <a:schemeClr val="bg1"/>
                    </a:solidFill>
                    <a:latin typeface="Times New Roman" pitchFamily="18" charset="0"/>
                    <a:cs typeface="Arial" charset="0"/>
                  </a:defRPr>
                </a:lvl4pPr>
                <a:lvl5pPr marL="2057400" indent="-228600" eaLnBrk="0" hangingPunct="0">
                  <a:defRPr>
                    <a:solidFill>
                      <a:schemeClr val="bg1"/>
                    </a:solidFill>
                    <a:latin typeface="Times New Roman" pitchFamily="18" charset="0"/>
                    <a:cs typeface="Arial" charset="0"/>
                  </a:defRPr>
                </a:lvl5pPr>
                <a:lvl6pPr marL="2514600" indent="-228600" eaLnBrk="0" fontAlgn="base" hangingPunct="0">
                  <a:spcBef>
                    <a:spcPct val="0"/>
                  </a:spcBef>
                  <a:spcAft>
                    <a:spcPct val="0"/>
                  </a:spcAft>
                  <a:defRPr>
                    <a:solidFill>
                      <a:schemeClr val="bg1"/>
                    </a:solidFill>
                    <a:latin typeface="Times New Roman" pitchFamily="18" charset="0"/>
                    <a:cs typeface="Arial" charset="0"/>
                  </a:defRPr>
                </a:lvl6pPr>
                <a:lvl7pPr marL="2971800" indent="-228600" eaLnBrk="0" fontAlgn="base" hangingPunct="0">
                  <a:spcBef>
                    <a:spcPct val="0"/>
                  </a:spcBef>
                  <a:spcAft>
                    <a:spcPct val="0"/>
                  </a:spcAft>
                  <a:defRPr>
                    <a:solidFill>
                      <a:schemeClr val="bg1"/>
                    </a:solidFill>
                    <a:latin typeface="Times New Roman" pitchFamily="18" charset="0"/>
                    <a:cs typeface="Arial" charset="0"/>
                  </a:defRPr>
                </a:lvl7pPr>
                <a:lvl8pPr marL="3429000" indent="-228600" eaLnBrk="0" fontAlgn="base" hangingPunct="0">
                  <a:spcBef>
                    <a:spcPct val="0"/>
                  </a:spcBef>
                  <a:spcAft>
                    <a:spcPct val="0"/>
                  </a:spcAft>
                  <a:defRPr>
                    <a:solidFill>
                      <a:schemeClr val="bg1"/>
                    </a:solidFill>
                    <a:latin typeface="Times New Roman" pitchFamily="18" charset="0"/>
                    <a:cs typeface="Arial" charset="0"/>
                  </a:defRPr>
                </a:lvl8pPr>
                <a:lvl9pPr marL="3886200" indent="-228600" eaLnBrk="0" fontAlgn="base" hangingPunct="0">
                  <a:spcBef>
                    <a:spcPct val="0"/>
                  </a:spcBef>
                  <a:spcAft>
                    <a:spcPct val="0"/>
                  </a:spcAft>
                  <a:defRPr>
                    <a:solidFill>
                      <a:schemeClr val="bg1"/>
                    </a:solidFill>
                    <a:latin typeface="Times New Roman" pitchFamily="18" charset="0"/>
                    <a:cs typeface="Arial" charset="0"/>
                  </a:defRPr>
                </a:lvl9pPr>
              </a:lstStyle>
              <a:p>
                <a:pPr eaLnBrk="1" hangingPunct="1">
                  <a:spcBef>
                    <a:spcPts val="10"/>
                  </a:spcBef>
                  <a:buClr>
                    <a:srgbClr val="CC3300"/>
                  </a:buClr>
                  <a:buFont typeface="Wingdings" pitchFamily="2" charset="2"/>
                  <a:buBlip>
                    <a:blip r:embed="rId2"/>
                  </a:buBlip>
                </a:pPr>
                <a:r>
                  <a:rPr lang="en-ZA" altLang="en-US" sz="2800" dirty="0" smtClean="0">
                    <a:solidFill>
                      <a:schemeClr val="tx1"/>
                    </a:solidFill>
                    <a:latin typeface="Comic Sans MS" panose="030F0702030302020204" pitchFamily="66" charset="0"/>
                  </a:rPr>
                  <a:t> </a:t>
                </a:r>
                <a:r>
                  <a:rPr lang="en-ZA" altLang="en-US" sz="2800" dirty="0">
                    <a:solidFill>
                      <a:schemeClr val="tx1"/>
                    </a:solidFill>
                    <a:latin typeface="Arial Rounded MT Bold" panose="020F0704030504030204" pitchFamily="34" charset="0"/>
                  </a:rPr>
                  <a:t>Fine structure of </a:t>
                </a:r>
                <a:r>
                  <a:rPr lang="en-ZA" altLang="en-US" sz="2800" dirty="0" smtClean="0">
                    <a:solidFill>
                      <a:schemeClr val="tx1"/>
                    </a:solidFill>
                    <a:latin typeface="Arial Rounded MT Bold" panose="020F0704030504030204" pitchFamily="34" charset="0"/>
                  </a:rPr>
                  <a:t>Giant </a:t>
                </a:r>
                <a:r>
                  <a:rPr lang="en-ZA" altLang="en-US" sz="2800" dirty="0">
                    <a:solidFill>
                      <a:schemeClr val="tx1"/>
                    </a:solidFill>
                    <a:latin typeface="Arial Rounded MT Bold" panose="020F0704030504030204" pitchFamily="34" charset="0"/>
                  </a:rPr>
                  <a:t>R</a:t>
                </a:r>
                <a:r>
                  <a:rPr lang="en-ZA" altLang="en-US" sz="2800" dirty="0" smtClean="0">
                    <a:solidFill>
                      <a:schemeClr val="tx1"/>
                    </a:solidFill>
                    <a:latin typeface="Arial Rounded MT Bold" panose="020F0704030504030204" pitchFamily="34" charset="0"/>
                  </a:rPr>
                  <a:t>esonances </a:t>
                </a:r>
                <a:endParaRPr lang="en-ZA" altLang="en-US" sz="2800" dirty="0">
                  <a:solidFill>
                    <a:schemeClr val="tx1"/>
                  </a:solidFill>
                  <a:latin typeface="Arial Rounded MT Bold" panose="020F0704030504030204" pitchFamily="34" charset="0"/>
                </a:endParaRPr>
              </a:p>
              <a:p>
                <a:pPr>
                  <a:spcBef>
                    <a:spcPts val="10"/>
                  </a:spcBef>
                  <a:buSzPct val="60000"/>
                </a:pPr>
                <a:r>
                  <a:rPr lang="en-ZA" altLang="en-US" sz="2800" dirty="0">
                    <a:solidFill>
                      <a:schemeClr val="tx1"/>
                    </a:solidFill>
                    <a:latin typeface="Arial Rounded MT Bold" panose="020F0704030504030204" pitchFamily="34" charset="0"/>
                  </a:rPr>
                  <a:t>     </a:t>
                </a:r>
              </a:p>
              <a:p>
                <a:pPr eaLnBrk="1" hangingPunct="1">
                  <a:spcBef>
                    <a:spcPts val="10"/>
                  </a:spcBef>
                  <a:buClr>
                    <a:srgbClr val="CC3300"/>
                  </a:buClr>
                  <a:buFont typeface="Wingdings" pitchFamily="2" charset="2"/>
                  <a:buBlip>
                    <a:blip r:embed="rId2"/>
                  </a:buBlip>
                </a:pPr>
                <a:r>
                  <a:rPr lang="en-ZA" altLang="en-US" sz="2800" dirty="0" smtClean="0">
                    <a:solidFill>
                      <a:schemeClr val="tx1"/>
                    </a:solidFill>
                    <a:latin typeface="Arial Rounded MT Bold" panose="020F0704030504030204" pitchFamily="34" charset="0"/>
                  </a:rPr>
                  <a:t> High </a:t>
                </a:r>
                <a:r>
                  <a:rPr lang="en-ZA" altLang="en-US" sz="2800" dirty="0">
                    <a:solidFill>
                      <a:schemeClr val="tx1"/>
                    </a:solidFill>
                    <a:latin typeface="Arial Rounded MT Bold" panose="020F0704030504030204" pitchFamily="34" charset="0"/>
                  </a:rPr>
                  <a:t>energy-resolution experiments </a:t>
                </a:r>
                <a:r>
                  <a:rPr lang="en-ZA" altLang="en-US" sz="2800" dirty="0" smtClean="0">
                    <a:solidFill>
                      <a:schemeClr val="tx1"/>
                    </a:solidFill>
                    <a:latin typeface="Arial Rounded MT Bold" panose="020F0704030504030204" pitchFamily="34" charset="0"/>
                  </a:rPr>
                  <a:t>with K600   </a:t>
                </a:r>
              </a:p>
              <a:p>
                <a:pPr eaLnBrk="1" hangingPunct="1">
                  <a:spcBef>
                    <a:spcPts val="10"/>
                  </a:spcBef>
                  <a:buClr>
                    <a:srgbClr val="CC3300"/>
                  </a:buClr>
                </a:pPr>
                <a:r>
                  <a:rPr lang="en-ZA" altLang="en-US" sz="2800" dirty="0">
                    <a:solidFill>
                      <a:schemeClr val="tx1"/>
                    </a:solidFill>
                    <a:latin typeface="Arial Rounded MT Bold" panose="020F0704030504030204" pitchFamily="34" charset="0"/>
                  </a:rPr>
                  <a:t> </a:t>
                </a:r>
                <a:r>
                  <a:rPr lang="en-ZA" altLang="en-US" sz="2800" dirty="0" smtClean="0">
                    <a:solidFill>
                      <a:schemeClr val="tx1"/>
                    </a:solidFill>
                    <a:latin typeface="Arial Rounded MT Bold" panose="020F0704030504030204" pitchFamily="34" charset="0"/>
                  </a:rPr>
                  <a:t>   Magnetic Spectrometer of </a:t>
                </a:r>
                <a:r>
                  <a:rPr lang="en-ZA" altLang="en-US" sz="2800" dirty="0" err="1" smtClean="0">
                    <a:solidFill>
                      <a:schemeClr val="tx1"/>
                    </a:solidFill>
                    <a:latin typeface="Arial Rounded MT Bold" panose="020F0704030504030204" pitchFamily="34" charset="0"/>
                  </a:rPr>
                  <a:t>iThemba</a:t>
                </a:r>
                <a:r>
                  <a:rPr lang="en-ZA" altLang="en-US" sz="2800" dirty="0" smtClean="0">
                    <a:solidFill>
                      <a:schemeClr val="tx1"/>
                    </a:solidFill>
                    <a:latin typeface="Arial Rounded MT Bold" panose="020F0704030504030204" pitchFamily="34" charset="0"/>
                  </a:rPr>
                  <a:t> LABS</a:t>
                </a:r>
              </a:p>
              <a:p>
                <a:pPr eaLnBrk="1" hangingPunct="1">
                  <a:spcBef>
                    <a:spcPts val="10"/>
                  </a:spcBef>
                  <a:buClr>
                    <a:srgbClr val="CC3300"/>
                  </a:buClr>
                </a:pPr>
                <a:endParaRPr lang="en-ZA" altLang="en-US" sz="2800" dirty="0" smtClean="0">
                  <a:solidFill>
                    <a:schemeClr val="tx1"/>
                  </a:solidFill>
                  <a:latin typeface="Arial Rounded MT Bold" panose="020F0704030504030204" pitchFamily="34" charset="0"/>
                </a:endParaRPr>
              </a:p>
              <a:p>
                <a:pPr lvl="0" eaLnBrk="1" hangingPunct="1">
                  <a:spcBef>
                    <a:spcPts val="10"/>
                  </a:spcBef>
                  <a:buClr>
                    <a:srgbClr val="CC3300"/>
                  </a:buClr>
                  <a:buBlip>
                    <a:blip r:embed="rId2"/>
                  </a:buBlip>
                </a:pPr>
                <a:r>
                  <a:rPr lang="en-ZA" altLang="en-US" sz="2800" dirty="0">
                    <a:solidFill>
                      <a:prstClr val="black"/>
                    </a:solidFill>
                    <a:latin typeface="Arial Rounded MT Bold" panose="020F0704030504030204" pitchFamily="34" charset="0"/>
                    <a:cs typeface="+mn-cs"/>
                  </a:rPr>
                  <a:t> </a:t>
                </a:r>
                <a:r>
                  <a:rPr lang="en-ZA" altLang="en-US" sz="2800" dirty="0" err="1" smtClean="0">
                    <a:solidFill>
                      <a:prstClr val="black"/>
                    </a:solidFill>
                    <a:latin typeface="Arial Rounded MT Bold" panose="020F0704030504030204" pitchFamily="34" charset="0"/>
                    <a:cs typeface="+mn-cs"/>
                  </a:rPr>
                  <a:t>Isoscalar</a:t>
                </a:r>
                <a:r>
                  <a:rPr lang="en-ZA" altLang="en-US" sz="2800" dirty="0" smtClean="0">
                    <a:solidFill>
                      <a:prstClr val="black"/>
                    </a:solidFill>
                    <a:latin typeface="Arial Rounded MT Bold" panose="020F0704030504030204" pitchFamily="34" charset="0"/>
                    <a:cs typeface="+mn-cs"/>
                  </a:rPr>
                  <a:t> Giant Quadrupole Resonance in </a:t>
                </a:r>
                <a:r>
                  <a:rPr lang="en-ZA" altLang="en-US" sz="2800" baseline="30000" dirty="0" smtClean="0">
                    <a:solidFill>
                      <a:prstClr val="black"/>
                    </a:solidFill>
                    <a:latin typeface="Arial Rounded MT Bold" panose="020F0704030504030204" pitchFamily="34" charset="0"/>
                    <a:cs typeface="+mn-cs"/>
                  </a:rPr>
                  <a:t>40</a:t>
                </a:r>
                <a:r>
                  <a:rPr lang="en-ZA" altLang="en-US" sz="2800" dirty="0" smtClean="0">
                    <a:solidFill>
                      <a:prstClr val="black"/>
                    </a:solidFill>
                    <a:latin typeface="Arial Rounded MT Bold" panose="020F0704030504030204" pitchFamily="34" charset="0"/>
                    <a:cs typeface="+mn-cs"/>
                  </a:rPr>
                  <a:t>Ca </a:t>
                </a:r>
              </a:p>
              <a:p>
                <a:pPr lvl="0" eaLnBrk="1" hangingPunct="1">
                  <a:spcBef>
                    <a:spcPts val="10"/>
                  </a:spcBef>
                  <a:buClr>
                    <a:srgbClr val="CC3300"/>
                  </a:buClr>
                </a:pPr>
                <a:endParaRPr lang="en-ZA" altLang="en-US" sz="2800" dirty="0" smtClean="0">
                  <a:solidFill>
                    <a:prstClr val="black"/>
                  </a:solidFill>
                  <a:latin typeface="Arial Rounded MT Bold" panose="020F0704030504030204" pitchFamily="34" charset="0"/>
                  <a:cs typeface="+mn-cs"/>
                </a:endParaRPr>
              </a:p>
              <a:p>
                <a:pPr eaLnBrk="1" hangingPunct="1">
                  <a:spcBef>
                    <a:spcPts val="10"/>
                  </a:spcBef>
                  <a:buClr>
                    <a:srgbClr val="CC3300"/>
                  </a:buClr>
                  <a:buBlip>
                    <a:blip r:embed="rId2"/>
                  </a:buBlip>
                </a:pPr>
                <a:r>
                  <a:rPr lang="en-ZA" altLang="en-US" sz="2800" dirty="0">
                    <a:solidFill>
                      <a:prstClr val="black"/>
                    </a:solidFill>
                    <a:latin typeface="Arial Rounded MT Bold" panose="020F0704030504030204" pitchFamily="34" charset="0"/>
                    <a:cs typeface="+mn-cs"/>
                  </a:rPr>
                  <a:t> </a:t>
                </a:r>
                <a:r>
                  <a:rPr lang="en-ZA" altLang="en-US" sz="2800" dirty="0" err="1" smtClean="0">
                    <a:solidFill>
                      <a:prstClr val="black"/>
                    </a:solidFill>
                    <a:latin typeface="Arial Rounded MT Bold" panose="020F0704030504030204" pitchFamily="34" charset="0"/>
                  </a:rPr>
                  <a:t>Isovector</a:t>
                </a:r>
                <a:r>
                  <a:rPr lang="en-ZA" altLang="en-US" sz="2800" dirty="0" smtClean="0">
                    <a:solidFill>
                      <a:prstClr val="black"/>
                    </a:solidFill>
                    <a:latin typeface="Arial Rounded MT Bold" panose="020F0704030504030204" pitchFamily="34" charset="0"/>
                  </a:rPr>
                  <a:t> </a:t>
                </a:r>
                <a:r>
                  <a:rPr lang="en-ZA" altLang="en-US" sz="2800" dirty="0">
                    <a:solidFill>
                      <a:prstClr val="black"/>
                    </a:solidFill>
                    <a:latin typeface="Arial Rounded MT Bold" panose="020F0704030504030204" pitchFamily="34" charset="0"/>
                  </a:rPr>
                  <a:t>Giant </a:t>
                </a:r>
                <a:r>
                  <a:rPr lang="en-ZA" altLang="en-US" sz="2800" dirty="0" smtClean="0">
                    <a:solidFill>
                      <a:prstClr val="black"/>
                    </a:solidFill>
                    <a:latin typeface="Arial Rounded MT Bold" panose="020F0704030504030204" pitchFamily="34" charset="0"/>
                  </a:rPr>
                  <a:t>Dipole </a:t>
                </a:r>
                <a:r>
                  <a:rPr lang="en-ZA" altLang="en-US" sz="2800" dirty="0">
                    <a:solidFill>
                      <a:prstClr val="black"/>
                    </a:solidFill>
                    <a:latin typeface="Arial Rounded MT Bold" panose="020F0704030504030204" pitchFamily="34" charset="0"/>
                  </a:rPr>
                  <a:t>Resonance in </a:t>
                </a:r>
                <a:r>
                  <a:rPr lang="en-ZA" altLang="en-US" sz="2800" baseline="30000" dirty="0" smtClean="0">
                    <a:solidFill>
                      <a:prstClr val="black"/>
                    </a:solidFill>
                    <a:latin typeface="Arial Rounded MT Bold" panose="020F0704030504030204" pitchFamily="34" charset="0"/>
                  </a:rPr>
                  <a:t>40,42,44,48</a:t>
                </a:r>
                <a:r>
                  <a:rPr lang="en-ZA" altLang="en-US" sz="2800" dirty="0" smtClean="0">
                    <a:solidFill>
                      <a:prstClr val="black"/>
                    </a:solidFill>
                    <a:latin typeface="Arial Rounded MT Bold" panose="020F0704030504030204" pitchFamily="34" charset="0"/>
                  </a:rPr>
                  <a:t>Ca</a:t>
                </a:r>
              </a:p>
              <a:p>
                <a:pPr eaLnBrk="1" hangingPunct="1">
                  <a:spcBef>
                    <a:spcPts val="10"/>
                  </a:spcBef>
                  <a:buClr>
                    <a:srgbClr val="CC3300"/>
                  </a:buClr>
                </a:pPr>
                <a:endParaRPr lang="en-ZA" altLang="en-US" sz="2800" dirty="0" smtClean="0">
                  <a:solidFill>
                    <a:prstClr val="black"/>
                  </a:solidFill>
                  <a:latin typeface="Arial Rounded MT Bold" panose="020F0704030504030204" pitchFamily="34" charset="0"/>
                </a:endParaRPr>
              </a:p>
              <a:p>
                <a:pPr eaLnBrk="1" hangingPunct="1">
                  <a:spcBef>
                    <a:spcPts val="10"/>
                  </a:spcBef>
                  <a:buClr>
                    <a:srgbClr val="CC3300"/>
                  </a:buClr>
                  <a:buBlip>
                    <a:blip r:embed="rId2"/>
                  </a:buBlip>
                </a:pPr>
                <a:r>
                  <a:rPr lang="en-ZA" altLang="en-US" sz="2800" dirty="0">
                    <a:solidFill>
                      <a:prstClr val="black"/>
                    </a:solidFill>
                    <a:latin typeface="Arial Rounded MT Bold" panose="020F0704030504030204" pitchFamily="34" charset="0"/>
                  </a:rPr>
                  <a:t> </a:t>
                </a:r>
                <a:r>
                  <a:rPr lang="en-ZA" altLang="en-US" sz="2800" dirty="0" smtClean="0">
                    <a:solidFill>
                      <a:prstClr val="black"/>
                    </a:solidFill>
                    <a:latin typeface="Arial Rounded MT Bold" panose="020F0704030504030204" pitchFamily="34" charset="0"/>
                  </a:rPr>
                  <a:t>Energy </a:t>
                </a:r>
                <a:r>
                  <a:rPr lang="en-ZA" altLang="en-US" sz="2800" dirty="0">
                    <a:solidFill>
                      <a:prstClr val="black"/>
                    </a:solidFill>
                    <a:latin typeface="Arial Rounded MT Bold" panose="020F0704030504030204" pitchFamily="34" charset="0"/>
                  </a:rPr>
                  <a:t>Scales and </a:t>
                </a:r>
                <a:r>
                  <a:rPr lang="en-ZA" altLang="en-US" sz="2800" dirty="0" smtClean="0">
                    <a:solidFill>
                      <a:prstClr val="black"/>
                    </a:solidFill>
                    <a:latin typeface="Arial Rounded MT Bold" panose="020F0704030504030204" pitchFamily="34" charset="0"/>
                  </a:rPr>
                  <a:t>Comparison with Theoretical    </a:t>
                </a:r>
              </a:p>
              <a:p>
                <a:pPr eaLnBrk="1" hangingPunct="1">
                  <a:spcBef>
                    <a:spcPts val="10"/>
                  </a:spcBef>
                  <a:buClr>
                    <a:srgbClr val="CC3300"/>
                  </a:buClr>
                </a:pPr>
                <a:r>
                  <a:rPr lang="en-ZA" altLang="en-US" sz="2800" dirty="0">
                    <a:solidFill>
                      <a:prstClr val="black"/>
                    </a:solidFill>
                    <a:latin typeface="Arial Rounded MT Bold" panose="020F0704030504030204" pitchFamily="34" charset="0"/>
                  </a:rPr>
                  <a:t> </a:t>
                </a:r>
                <a:r>
                  <a:rPr lang="en-ZA" altLang="en-US" sz="2800" dirty="0" smtClean="0">
                    <a:solidFill>
                      <a:prstClr val="black"/>
                    </a:solidFill>
                    <a:latin typeface="Arial Rounded MT Bold" panose="020F0704030504030204" pitchFamily="34" charset="0"/>
                  </a:rPr>
                  <a:t>   Calculations </a:t>
                </a:r>
              </a:p>
              <a:p>
                <a:pPr eaLnBrk="1" hangingPunct="1">
                  <a:spcBef>
                    <a:spcPts val="10"/>
                  </a:spcBef>
                  <a:buClr>
                    <a:srgbClr val="CC3300"/>
                  </a:buClr>
                </a:pPr>
                <a:endParaRPr lang="en-ZA" altLang="en-US" sz="2800" dirty="0" smtClean="0">
                  <a:solidFill>
                    <a:prstClr val="black"/>
                  </a:solidFill>
                  <a:latin typeface="Arial Rounded MT Bold" panose="020F0704030504030204" pitchFamily="34" charset="0"/>
                </a:endParaRPr>
              </a:p>
              <a:p>
                <a:pPr eaLnBrk="1" hangingPunct="1">
                  <a:lnSpc>
                    <a:spcPct val="90000"/>
                  </a:lnSpc>
                  <a:spcBef>
                    <a:spcPts val="10"/>
                  </a:spcBef>
                  <a:buClr>
                    <a:srgbClr val="CC3300"/>
                  </a:buClr>
                  <a:buBlip>
                    <a:blip r:embed="rId2"/>
                  </a:buBlip>
                </a:pPr>
                <a:r>
                  <a:rPr lang="en-ZA" altLang="en-US" sz="2800" dirty="0">
                    <a:solidFill>
                      <a:prstClr val="black"/>
                    </a:solidFill>
                    <a:latin typeface="Arial Rounded MT Bold" panose="020F0704030504030204" pitchFamily="34" charset="0"/>
                  </a:rPr>
                  <a:t> </a:t>
                </a:r>
                <a:r>
                  <a:rPr lang="en-ZA" altLang="en-US" sz="2800" dirty="0" smtClean="0">
                    <a:solidFill>
                      <a:prstClr val="black"/>
                    </a:solidFill>
                    <a:latin typeface="Arial Rounded MT Bold" panose="020F0704030504030204" pitchFamily="34" charset="0"/>
                  </a:rPr>
                  <a:t>Level density extraction from (</a:t>
                </a:r>
                <a:r>
                  <a:rPr lang="en-ZA" altLang="en-US" sz="2800" dirty="0" err="1" smtClean="0">
                    <a:solidFill>
                      <a:prstClr val="black"/>
                    </a:solidFill>
                    <a:latin typeface="Arial Rounded MT Bold" panose="020F0704030504030204" pitchFamily="34" charset="0"/>
                  </a:rPr>
                  <a:t>p,p</a:t>
                </a:r>
                <a14:m>
                  <m:oMath xmlns:m="http://schemas.openxmlformats.org/officeDocument/2006/math">
                    <m:r>
                      <a:rPr lang="en-ZA" altLang="en-US" sz="2800" b="0" i="1" smtClean="0">
                        <a:solidFill>
                          <a:prstClr val="black"/>
                        </a:solidFill>
                        <a:latin typeface="Cambria Math"/>
                      </a:rPr>
                      <m:t>′</m:t>
                    </m:r>
                  </m:oMath>
                </a14:m>
                <a:r>
                  <a:rPr lang="en-ZA" altLang="en-US" sz="2800" dirty="0" smtClean="0">
                    <a:solidFill>
                      <a:prstClr val="black"/>
                    </a:solidFill>
                    <a:latin typeface="Arial Rounded MT Bold" panose="020F0704030504030204" pitchFamily="34" charset="0"/>
                  </a:rPr>
                  <a:t>) data</a:t>
                </a:r>
                <a:endParaRPr lang="en-ZA" altLang="en-US" sz="2800" dirty="0">
                  <a:solidFill>
                    <a:prstClr val="black"/>
                  </a:solidFill>
                  <a:latin typeface="Arial Rounded MT Bold" panose="020F0704030504030204" pitchFamily="34" charset="0"/>
                  <a:cs typeface="+mn-cs"/>
                </a:endParaRPr>
              </a:p>
            </p:txBody>
          </p:sp>
        </mc:Choice>
        <mc:Fallback xmlns="">
          <p:sp>
            <p:nvSpPr>
              <p:cNvPr id="7171" name="Text Box 5"/>
              <p:cNvSpPr txBox="1">
                <a:spLocks noRot="1" noChangeAspect="1" noMove="1" noResize="1" noEditPoints="1" noAdjustHandles="1" noChangeArrowheads="1" noChangeShapeType="1" noTextEdit="1"/>
              </p:cNvSpPr>
              <p:nvPr/>
            </p:nvSpPr>
            <p:spPr bwMode="auto">
              <a:xfrm>
                <a:off x="107504" y="908720"/>
                <a:ext cx="8892480" cy="5650778"/>
              </a:xfrm>
              <a:prstGeom prst="rect">
                <a:avLst/>
              </a:prstGeom>
              <a:blipFill rotWithShape="1">
                <a:blip r:embed="rId3"/>
                <a:stretch>
                  <a:fillRect t="-1076" r="-4452" b="-1938"/>
                </a:stretch>
              </a:blip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en-ZA">
                    <a:noFill/>
                  </a:rPr>
                  <a:t> </a:t>
                </a:r>
              </a:p>
            </p:txBody>
          </p:sp>
        </mc:Fallback>
      </mc:AlternateContent>
    </p:spTree>
    <p:extLst>
      <p:ext uri="{BB962C8B-B14F-4D97-AF65-F5344CB8AC3E}">
        <p14:creationId xmlns:p14="http://schemas.microsoft.com/office/powerpoint/2010/main" val="4166527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825" y="1651240"/>
            <a:ext cx="3294492" cy="132343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8000" b="1" i="0" u="none" strike="noStrike" kern="0" cap="none" spc="0" normalizeH="0" baseline="0" noProof="0" dirty="0" smtClean="0">
                <a:ln>
                  <a:noFill/>
                </a:ln>
                <a:solidFill>
                  <a:schemeClr val="bg1"/>
                </a:solidFill>
                <a:effectLst>
                  <a:outerShdw blurRad="38100" dist="25400" dir="5400000" algn="tl" rotWithShape="0">
                    <a:srgbClr val="000000">
                      <a:alpha val="43000"/>
                    </a:srgbClr>
                  </a:outerShdw>
                </a:effectLst>
                <a:uLnTx/>
                <a:uFillTx/>
                <a:latin typeface="Edwardian Script ITC" pitchFamily="66" charset="0"/>
                <a:ea typeface="+mj-ea"/>
                <a:cs typeface="+mj-cs"/>
              </a:rPr>
              <a:t>Thank you</a:t>
            </a:r>
            <a:endParaRPr kumimoji="0" lang="en-ZA" sz="1800" b="0" i="0" u="none" strike="noStrike" kern="0" cap="none" spc="0" normalizeH="0" baseline="0" noProof="0" dirty="0" smtClean="0">
              <a:ln>
                <a:noFill/>
              </a:ln>
              <a:solidFill>
                <a:schemeClr val="bg1"/>
              </a:solidFill>
              <a:effectLst/>
              <a:uLnTx/>
              <a:uFillTx/>
            </a:endParaRPr>
          </a:p>
        </p:txBody>
      </p:sp>
      <p:pic>
        <p:nvPicPr>
          <p:cNvPr id="3" name="Picture 11" descr="wit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986" y="239256"/>
            <a:ext cx="1401678" cy="141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dfg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3198" y="476672"/>
            <a:ext cx="299081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2507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434" name="Text Box 2"/>
          <p:cNvSpPr txBox="1">
            <a:spLocks noChangeArrowheads="1"/>
          </p:cNvSpPr>
          <p:nvPr/>
        </p:nvSpPr>
        <p:spPr bwMode="auto">
          <a:xfrm>
            <a:off x="376431" y="4293096"/>
            <a:ext cx="7380288" cy="52322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marL="457200" indent="-457200" eaLnBrk="1" hangingPunct="1">
              <a:buClr>
                <a:schemeClr val="tx1"/>
              </a:buClr>
              <a:buBlip>
                <a:blip r:embed="rId3"/>
              </a:buBlip>
            </a:pPr>
            <a:r>
              <a:rPr lang="en-US" altLang="en-US" sz="2800" dirty="0">
                <a:solidFill>
                  <a:srgbClr val="000099"/>
                </a:solidFill>
                <a:latin typeface="Comic Sans MS" panose="030F0702030302020204" pitchFamily="66" charset="0"/>
              </a:rPr>
              <a:t>  </a:t>
            </a:r>
            <a:r>
              <a:rPr lang="en-US" altLang="en-US" sz="2800" dirty="0">
                <a:solidFill>
                  <a:schemeClr val="tx1"/>
                </a:solidFill>
                <a:latin typeface="Comic Sans MS" panose="030F0702030302020204" pitchFamily="66" charset="0"/>
              </a:rPr>
              <a:t>Dominant </a:t>
            </a:r>
            <a:r>
              <a:rPr lang="en-US" altLang="en-US" sz="2800" dirty="0" smtClean="0">
                <a:solidFill>
                  <a:schemeClr val="tx1"/>
                </a:solidFill>
                <a:latin typeface="Comic Sans MS" panose="030F0702030302020204" pitchFamily="66" charset="0"/>
              </a:rPr>
              <a:t>processes of the decay? </a:t>
            </a:r>
            <a:endParaRPr lang="en-US" altLang="en-US" sz="2800" dirty="0">
              <a:solidFill>
                <a:schemeClr val="tx1"/>
              </a:solidFill>
              <a:latin typeface="Comic Sans MS" panose="030F0702030302020204" pitchFamily="66" charset="0"/>
              <a:sym typeface="Wingdings" pitchFamily="2" charset="2"/>
            </a:endParaRPr>
          </a:p>
        </p:txBody>
      </p:sp>
      <p:sp>
        <p:nvSpPr>
          <p:cNvPr id="18435" name="Text Box 4"/>
          <p:cNvSpPr txBox="1">
            <a:spLocks noChangeArrowheads="1"/>
          </p:cNvSpPr>
          <p:nvPr/>
        </p:nvSpPr>
        <p:spPr bwMode="auto">
          <a:xfrm>
            <a:off x="468313" y="545877"/>
            <a:ext cx="8172450" cy="650875"/>
          </a:xfrm>
          <a:prstGeom prst="rect">
            <a:avLst/>
          </a:prstGeom>
          <a:noFill/>
          <a:ln w="9525">
            <a:noFill/>
            <a:miter lim="800000"/>
            <a:headEnd/>
            <a:tailEnd/>
          </a:ln>
        </p:spPr>
        <p:txBody>
          <a:bodyPr>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algn="ctr" eaLnBrk="1" hangingPunct="1"/>
            <a:r>
              <a:rPr lang="en-US" altLang="en-US" sz="3600" dirty="0">
                <a:solidFill>
                  <a:schemeClr val="tx1"/>
                </a:solidFill>
                <a:latin typeface="Arial Rounded MT Bold" panose="020F0704030504030204" pitchFamily="34" charset="0"/>
              </a:rPr>
              <a:t>Fine Structure of Giant Resonances</a:t>
            </a:r>
          </a:p>
        </p:txBody>
      </p:sp>
      <p:sp useBgFill="1">
        <p:nvSpPr>
          <p:cNvPr id="18436" name="Text Box 5"/>
          <p:cNvSpPr txBox="1">
            <a:spLocks noChangeArrowheads="1"/>
          </p:cNvSpPr>
          <p:nvPr/>
        </p:nvSpPr>
        <p:spPr bwMode="auto">
          <a:xfrm>
            <a:off x="216783" y="1448436"/>
            <a:ext cx="8927217" cy="2628636"/>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marL="457200" indent="-457200">
              <a:buClr>
                <a:schemeClr val="tx1"/>
              </a:buClr>
              <a:buBlip>
                <a:blip r:embed="rId3"/>
              </a:buBlip>
            </a:pPr>
            <a:r>
              <a:rPr lang="en-US" altLang="en-US" sz="2800" dirty="0" smtClean="0">
                <a:solidFill>
                  <a:prstClr val="black"/>
                </a:solidFill>
                <a:latin typeface="Comic Sans MS" panose="030F0702030302020204" pitchFamily="66" charset="0"/>
                <a:ea typeface="+mn-ea"/>
                <a:cs typeface="+mn-cs"/>
              </a:rPr>
              <a:t>Have </a:t>
            </a:r>
            <a:r>
              <a:rPr lang="en-US" altLang="en-US" sz="2800" dirty="0">
                <a:solidFill>
                  <a:prstClr val="black"/>
                </a:solidFill>
                <a:latin typeface="Comic Sans MS" panose="030F0702030302020204" pitchFamily="66" charset="0"/>
                <a:ea typeface="+mn-ea"/>
                <a:cs typeface="+mn-cs"/>
              </a:rPr>
              <a:t>been established </a:t>
            </a:r>
            <a:r>
              <a:rPr lang="en-US" altLang="en-US" sz="2800" dirty="0" smtClean="0">
                <a:solidFill>
                  <a:prstClr val="black"/>
                </a:solidFill>
                <a:latin typeface="Comic Sans MS" panose="030F0702030302020204" pitchFamily="66" charset="0"/>
                <a:ea typeface="+mn-ea"/>
                <a:cs typeface="+mn-cs"/>
              </a:rPr>
              <a:t>as a </a:t>
            </a:r>
            <a:r>
              <a:rPr lang="en-US" altLang="en-US" sz="2800" dirty="0" smtClean="0">
                <a:solidFill>
                  <a:schemeClr val="tx1"/>
                </a:solidFill>
                <a:latin typeface="Comic Sans MS" panose="030F0702030302020204" pitchFamily="66" charset="0"/>
              </a:rPr>
              <a:t>Global </a:t>
            </a:r>
            <a:r>
              <a:rPr lang="en-US" altLang="en-US" sz="2800" dirty="0">
                <a:solidFill>
                  <a:schemeClr val="tx1"/>
                </a:solidFill>
                <a:latin typeface="Comic Sans MS" panose="030F0702030302020204" pitchFamily="66" charset="0"/>
              </a:rPr>
              <a:t>phenomenon </a:t>
            </a:r>
            <a:r>
              <a:rPr lang="en-US" altLang="en-US" sz="2800" dirty="0" smtClean="0">
                <a:solidFill>
                  <a:schemeClr val="tx1"/>
                </a:solidFill>
                <a:latin typeface="Comic Sans MS" panose="030F0702030302020204" pitchFamily="66" charset="0"/>
              </a:rPr>
              <a:t>in </a:t>
            </a:r>
            <a:endParaRPr lang="en-US" altLang="en-US" sz="2800" dirty="0">
              <a:solidFill>
                <a:schemeClr val="tx1"/>
              </a:solidFill>
              <a:latin typeface="Comic Sans MS" panose="030F0702030302020204" pitchFamily="66" charset="0"/>
            </a:endParaRPr>
          </a:p>
          <a:p>
            <a:pPr eaLnBrk="1" hangingPunct="1">
              <a:buClr>
                <a:schemeClr val="tx1"/>
              </a:buClr>
            </a:pPr>
            <a:endParaRPr lang="en-US" altLang="en-US" sz="2800" dirty="0">
              <a:solidFill>
                <a:schemeClr val="tx1"/>
              </a:solidFill>
              <a:latin typeface="Comic Sans MS" panose="030F0702030302020204" pitchFamily="66" charset="0"/>
            </a:endParaRPr>
          </a:p>
          <a:p>
            <a:pPr eaLnBrk="1" hangingPunct="1"/>
            <a:r>
              <a:rPr lang="en-US" altLang="en-US" sz="2800" dirty="0">
                <a:solidFill>
                  <a:schemeClr val="tx1"/>
                </a:solidFill>
                <a:latin typeface="Comic Sans MS" panose="030F0702030302020204" pitchFamily="66" charset="0"/>
              </a:rPr>
              <a:t>	-  </a:t>
            </a:r>
            <a:r>
              <a:rPr lang="en-US" altLang="en-US" sz="2800" dirty="0" smtClean="0">
                <a:solidFill>
                  <a:schemeClr val="tx1"/>
                </a:solidFill>
                <a:latin typeface="Comic Sans MS" panose="030F0702030302020204" pitchFamily="66" charset="0"/>
              </a:rPr>
              <a:t>nuclei across the periodic table</a:t>
            </a:r>
            <a:endParaRPr lang="en-US" altLang="en-US" sz="2800" dirty="0">
              <a:solidFill>
                <a:schemeClr val="tx1"/>
              </a:solidFill>
              <a:latin typeface="Comic Sans MS" panose="030F0702030302020204" pitchFamily="66" charset="0"/>
            </a:endParaRPr>
          </a:p>
          <a:p>
            <a:pPr eaLnBrk="1" hangingPunct="1"/>
            <a:endParaRPr lang="en-US" altLang="en-US" sz="2800" dirty="0">
              <a:solidFill>
                <a:schemeClr val="tx1"/>
              </a:solidFill>
              <a:latin typeface="Comic Sans MS" panose="030F0702030302020204" pitchFamily="66" charset="0"/>
            </a:endParaRPr>
          </a:p>
          <a:p>
            <a:pPr eaLnBrk="1" hangingPunct="1"/>
            <a:r>
              <a:rPr lang="en-US" altLang="en-US" sz="2800" dirty="0">
                <a:solidFill>
                  <a:schemeClr val="tx1"/>
                </a:solidFill>
                <a:latin typeface="Comic Sans MS" panose="030F0702030302020204" pitchFamily="66" charset="0"/>
              </a:rPr>
              <a:t>	-  other resonances </a:t>
            </a:r>
          </a:p>
        </p:txBody>
      </p:sp>
      <p:sp useBgFill="1">
        <p:nvSpPr>
          <p:cNvPr id="18437" name="Text Box 6"/>
          <p:cNvSpPr txBox="1">
            <a:spLocks noChangeArrowheads="1"/>
          </p:cNvSpPr>
          <p:nvPr/>
        </p:nvSpPr>
        <p:spPr bwMode="auto">
          <a:xfrm>
            <a:off x="349047" y="5282842"/>
            <a:ext cx="7778631" cy="954107"/>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marL="285750" indent="-285750" eaLnBrk="1" hangingPunct="1">
              <a:buClr>
                <a:schemeClr val="tx1"/>
              </a:buClr>
              <a:buSzPct val="150000"/>
              <a:buBlip>
                <a:blip r:embed="rId3"/>
              </a:buBlip>
            </a:pPr>
            <a:r>
              <a:rPr lang="en-US" altLang="en-US" sz="1600" dirty="0" smtClean="0">
                <a:solidFill>
                  <a:srgbClr val="000099"/>
                </a:solidFill>
                <a:latin typeface="Arial" charset="0"/>
              </a:rPr>
              <a:t>	</a:t>
            </a:r>
            <a:r>
              <a:rPr lang="en-US" altLang="en-US" sz="2800" dirty="0" smtClean="0">
                <a:solidFill>
                  <a:schemeClr val="tx1"/>
                </a:solidFill>
                <a:latin typeface="Comic Sans MS" panose="030F0702030302020204" pitchFamily="66" charset="0"/>
              </a:rPr>
              <a:t>Spin- </a:t>
            </a:r>
            <a:r>
              <a:rPr lang="en-US" altLang="en-US" sz="2800" dirty="0">
                <a:solidFill>
                  <a:schemeClr val="tx1"/>
                </a:solidFill>
                <a:latin typeface="Comic Sans MS" panose="030F0702030302020204" pitchFamily="66" charset="0"/>
              </a:rPr>
              <a:t>and parity-resolved level </a:t>
            </a:r>
            <a:r>
              <a:rPr lang="en-US" altLang="en-US" sz="2800" dirty="0" smtClean="0">
                <a:solidFill>
                  <a:schemeClr val="tx1"/>
                </a:solidFill>
                <a:latin typeface="Comic Sans MS" panose="030F0702030302020204" pitchFamily="66" charset="0"/>
              </a:rPr>
              <a:t>densities 	at </a:t>
            </a:r>
            <a:r>
              <a:rPr lang="en-US" altLang="en-US" sz="2800" dirty="0" smtClean="0">
                <a:solidFill>
                  <a:schemeClr val="tx1"/>
                </a:solidFill>
                <a:latin typeface="Comic Sans MS" panose="030F0702030302020204" pitchFamily="66" charset="0"/>
              </a:rPr>
              <a:t>energies above thresholds?</a:t>
            </a:r>
            <a:endParaRPr lang="en-US" altLang="en-US" sz="2800" dirty="0">
              <a:solidFill>
                <a:schemeClr val="tx1"/>
              </a:solidFill>
              <a:latin typeface="Comic Sans MS" panose="030F0702030302020204" pitchFamily="66" charset="0"/>
              <a:sym typeface="Wingdings" pitchFamily="2" charset="2"/>
            </a:endParaRPr>
          </a:p>
        </p:txBody>
      </p:sp>
    </p:spTree>
    <p:extLst>
      <p:ext uri="{BB962C8B-B14F-4D97-AF65-F5344CB8AC3E}">
        <p14:creationId xmlns:p14="http://schemas.microsoft.com/office/powerpoint/2010/main" val="309756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935980" y="332656"/>
            <a:ext cx="7272039" cy="647700"/>
          </a:xfrm>
          <a:ln>
            <a:noFill/>
            <a:miter lim="800000"/>
            <a:headEnd/>
            <a:tailEnd/>
          </a:ln>
        </p:spPr>
        <p:txBody>
          <a:bodyPr/>
          <a:lstStyle/>
          <a:p>
            <a:pPr eaLnBrk="1" hangingPunct="1"/>
            <a:r>
              <a:rPr lang="en-ZA" altLang="en-US" sz="3600" dirty="0" smtClean="0">
                <a:solidFill>
                  <a:schemeClr val="tx1"/>
                </a:solidFill>
                <a:latin typeface="Arial Rounded MT Bold" pitchFamily="34" charset="0"/>
              </a:rPr>
              <a:t>K600 Magnetic Spectrometer</a:t>
            </a:r>
            <a:endParaRPr lang="en-GB" altLang="en-US" sz="3600" dirty="0" smtClean="0">
              <a:solidFill>
                <a:schemeClr val="tx1"/>
              </a:solidFill>
              <a:latin typeface="Arial Rounded MT Bold" pitchFamily="34" charset="0"/>
            </a:endParaRPr>
          </a:p>
        </p:txBody>
      </p:sp>
      <p:pic>
        <p:nvPicPr>
          <p:cNvPr id="5124" name="Picture 5" descr="P4134237"/>
          <p:cNvPicPr>
            <a:picLocks noChangeAspect="1" noChangeArrowheads="1"/>
          </p:cNvPicPr>
          <p:nvPr/>
        </p:nvPicPr>
        <p:blipFill>
          <a:blip r:embed="rId2">
            <a:extLst>
              <a:ext uri="{28A0092B-C50C-407E-A947-70E740481C1C}">
                <a14:useLocalDpi xmlns:a14="http://schemas.microsoft.com/office/drawing/2010/main" val="0"/>
              </a:ext>
            </a:extLst>
          </a:blip>
          <a:srcRect t="36909" r="20624"/>
          <a:stretch>
            <a:fillRect/>
          </a:stretch>
        </p:blipFill>
        <p:spPr bwMode="auto">
          <a:xfrm>
            <a:off x="106363" y="1125538"/>
            <a:ext cx="4465637"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10"/>
          <p:cNvSpPr txBox="1">
            <a:spLocks noChangeArrowheads="1"/>
          </p:cNvSpPr>
          <p:nvPr/>
        </p:nvSpPr>
        <p:spPr bwMode="auto">
          <a:xfrm>
            <a:off x="179388" y="4076700"/>
            <a:ext cx="4032250" cy="25638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eaLnBrk="0" fontAlgn="base" hangingPunct="0">
              <a:spcBef>
                <a:spcPct val="0"/>
              </a:spcBef>
              <a:spcAft>
                <a:spcPct val="0"/>
              </a:spcAft>
            </a:pPr>
            <a:r>
              <a:rPr lang="en-ZA" altLang="en-US" dirty="0">
                <a:solidFill>
                  <a:srgbClr val="006600"/>
                </a:solidFill>
                <a:latin typeface="Arial Rounded MT Bold" pitchFamily="34" charset="0"/>
              </a:rPr>
              <a:t>Best resolution = 25 </a:t>
            </a:r>
            <a:r>
              <a:rPr lang="en-ZA" altLang="en-US" dirty="0" err="1">
                <a:solidFill>
                  <a:srgbClr val="006600"/>
                </a:solidFill>
                <a:latin typeface="Arial Rounded MT Bold" pitchFamily="34" charset="0"/>
              </a:rPr>
              <a:t>keV</a:t>
            </a:r>
            <a:r>
              <a:rPr lang="en-ZA" altLang="en-US" dirty="0">
                <a:solidFill>
                  <a:srgbClr val="006600"/>
                </a:solidFill>
                <a:latin typeface="Arial Rounded MT Bold" pitchFamily="34" charset="0"/>
              </a:rPr>
              <a:t> @ </a:t>
            </a:r>
          </a:p>
          <a:p>
            <a:pPr eaLnBrk="0" fontAlgn="base" hangingPunct="0">
              <a:spcBef>
                <a:spcPct val="0"/>
              </a:spcBef>
              <a:spcAft>
                <a:spcPct val="0"/>
              </a:spcAft>
            </a:pPr>
            <a:r>
              <a:rPr lang="en-ZA" altLang="en-US" dirty="0">
                <a:solidFill>
                  <a:srgbClr val="006600"/>
                </a:solidFill>
                <a:latin typeface="Arial Rounded MT Bold" pitchFamily="34" charset="0"/>
              </a:rPr>
              <a:t>200 MeV on Au target</a:t>
            </a:r>
          </a:p>
          <a:p>
            <a:pPr eaLnBrk="0" fontAlgn="base" hangingPunct="0">
              <a:spcBef>
                <a:spcPct val="0"/>
              </a:spcBef>
              <a:spcAft>
                <a:spcPct val="0"/>
              </a:spcAft>
            </a:pPr>
            <a:r>
              <a:rPr lang="en-ZA" altLang="en-US" dirty="0">
                <a:solidFill>
                  <a:srgbClr val="006600"/>
                </a:solidFill>
                <a:latin typeface="Arial Rounded MT Bold" pitchFamily="34" charset="0"/>
              </a:rPr>
              <a:t>Best resolution = 9 </a:t>
            </a:r>
            <a:r>
              <a:rPr lang="en-ZA" altLang="en-US" dirty="0" err="1">
                <a:solidFill>
                  <a:srgbClr val="006600"/>
                </a:solidFill>
                <a:latin typeface="Arial Rounded MT Bold" pitchFamily="34" charset="0"/>
              </a:rPr>
              <a:t>keV</a:t>
            </a:r>
            <a:r>
              <a:rPr lang="en-ZA" altLang="en-US" dirty="0">
                <a:solidFill>
                  <a:srgbClr val="006600"/>
                </a:solidFill>
                <a:latin typeface="Arial Rounded MT Bold" pitchFamily="34" charset="0"/>
              </a:rPr>
              <a:t> @ </a:t>
            </a:r>
          </a:p>
          <a:p>
            <a:pPr eaLnBrk="0" fontAlgn="base" hangingPunct="0">
              <a:spcBef>
                <a:spcPct val="0"/>
              </a:spcBef>
              <a:spcAft>
                <a:spcPct val="0"/>
              </a:spcAft>
            </a:pPr>
            <a:r>
              <a:rPr lang="en-ZA" altLang="en-US" dirty="0">
                <a:solidFill>
                  <a:srgbClr val="006600"/>
                </a:solidFill>
                <a:latin typeface="Arial Rounded MT Bold" pitchFamily="34" charset="0"/>
              </a:rPr>
              <a:t>66 MeV on </a:t>
            </a:r>
            <a:r>
              <a:rPr lang="en-ZA" altLang="en-US" dirty="0" err="1">
                <a:solidFill>
                  <a:srgbClr val="006600"/>
                </a:solidFill>
                <a:latin typeface="Arial Rounded MT Bold" pitchFamily="34" charset="0"/>
              </a:rPr>
              <a:t>Pb</a:t>
            </a:r>
            <a:r>
              <a:rPr lang="en-ZA" altLang="en-US" dirty="0">
                <a:solidFill>
                  <a:srgbClr val="006600"/>
                </a:solidFill>
                <a:latin typeface="Arial Rounded MT Bold" pitchFamily="34" charset="0"/>
              </a:rPr>
              <a:t> target</a:t>
            </a:r>
          </a:p>
          <a:p>
            <a:pPr eaLnBrk="0" fontAlgn="base" hangingPunct="0">
              <a:spcBef>
                <a:spcPct val="0"/>
              </a:spcBef>
              <a:spcAft>
                <a:spcPct val="0"/>
              </a:spcAft>
            </a:pPr>
            <a:r>
              <a:rPr lang="en-GB" altLang="en-US" dirty="0">
                <a:solidFill>
                  <a:srgbClr val="0000FF"/>
                </a:solidFill>
                <a:latin typeface="Arial Rounded MT Bold" pitchFamily="34" charset="0"/>
              </a:rPr>
              <a:t>Largest angle so far = 87</a:t>
            </a:r>
            <a:r>
              <a:rPr lang="en-GB" altLang="en-US" baseline="30000" dirty="0">
                <a:solidFill>
                  <a:srgbClr val="0000FF"/>
                </a:solidFill>
                <a:latin typeface="Arial Rounded MT Bold" pitchFamily="34" charset="0"/>
              </a:rPr>
              <a:t>o</a:t>
            </a:r>
            <a:endParaRPr lang="en-ZA" altLang="en-US" dirty="0">
              <a:solidFill>
                <a:srgbClr val="006600"/>
              </a:solidFill>
              <a:latin typeface="Arial Rounded MT Bold" pitchFamily="34" charset="0"/>
            </a:endParaRPr>
          </a:p>
          <a:p>
            <a:pPr eaLnBrk="0" fontAlgn="base" hangingPunct="0">
              <a:spcBef>
                <a:spcPct val="0"/>
              </a:spcBef>
              <a:spcAft>
                <a:spcPct val="0"/>
              </a:spcAft>
            </a:pPr>
            <a:r>
              <a:rPr lang="en-ZA" altLang="en-US" dirty="0">
                <a:solidFill>
                  <a:srgbClr val="0000FF"/>
                </a:solidFill>
                <a:latin typeface="Arial Rounded MT Bold" pitchFamily="34" charset="0"/>
              </a:rPr>
              <a:t>Smallest angle = 21</a:t>
            </a:r>
            <a:r>
              <a:rPr lang="en-ZA" altLang="en-US" baseline="38000" dirty="0">
                <a:solidFill>
                  <a:srgbClr val="0000FF"/>
                </a:solidFill>
                <a:latin typeface="Arial Rounded MT Bold" pitchFamily="34" charset="0"/>
              </a:rPr>
              <a:t>o</a:t>
            </a:r>
            <a:r>
              <a:rPr lang="en-ZA" altLang="en-US" dirty="0">
                <a:solidFill>
                  <a:srgbClr val="3333CC"/>
                </a:solidFill>
                <a:latin typeface="Arial Rounded MT Bold" pitchFamily="34" charset="0"/>
              </a:rPr>
              <a:t> </a:t>
            </a:r>
            <a:r>
              <a:rPr lang="en-ZA" altLang="en-US" dirty="0">
                <a:solidFill>
                  <a:srgbClr val="000000"/>
                </a:solidFill>
                <a:latin typeface="Arial Rounded MT Bold" pitchFamily="34" charset="0"/>
              </a:rPr>
              <a:t>with external </a:t>
            </a:r>
            <a:r>
              <a:rPr lang="en-ZA" altLang="en-US" dirty="0" err="1">
                <a:solidFill>
                  <a:srgbClr val="000000"/>
                </a:solidFill>
                <a:latin typeface="Arial Rounded MT Bold" pitchFamily="34" charset="0"/>
              </a:rPr>
              <a:t>beamstop</a:t>
            </a:r>
            <a:r>
              <a:rPr lang="en-ZA" altLang="en-US" dirty="0">
                <a:solidFill>
                  <a:srgbClr val="000000"/>
                </a:solidFill>
                <a:latin typeface="Arial Rounded MT Bold" pitchFamily="34" charset="0"/>
              </a:rPr>
              <a:t> </a:t>
            </a:r>
          </a:p>
          <a:p>
            <a:pPr eaLnBrk="0" fontAlgn="base" hangingPunct="0">
              <a:spcBef>
                <a:spcPct val="0"/>
              </a:spcBef>
              <a:spcAft>
                <a:spcPct val="0"/>
              </a:spcAft>
            </a:pPr>
            <a:r>
              <a:rPr lang="en-ZA" altLang="en-US" dirty="0">
                <a:solidFill>
                  <a:srgbClr val="0000FF"/>
                </a:solidFill>
                <a:latin typeface="Arial Rounded MT Bold" pitchFamily="34" charset="0"/>
              </a:rPr>
              <a:t>Smallest angle = 7</a:t>
            </a:r>
            <a:r>
              <a:rPr lang="en-ZA" altLang="en-US" baseline="38000" dirty="0">
                <a:solidFill>
                  <a:srgbClr val="0000FF"/>
                </a:solidFill>
                <a:latin typeface="Arial Rounded MT Bold" pitchFamily="34" charset="0"/>
              </a:rPr>
              <a:t>o</a:t>
            </a:r>
            <a:r>
              <a:rPr lang="en-ZA" altLang="en-US" dirty="0">
                <a:solidFill>
                  <a:srgbClr val="3333CC"/>
                </a:solidFill>
                <a:latin typeface="Arial Rounded MT Bold" pitchFamily="34" charset="0"/>
              </a:rPr>
              <a:t> </a:t>
            </a:r>
            <a:r>
              <a:rPr lang="en-ZA" altLang="en-US" dirty="0">
                <a:solidFill>
                  <a:srgbClr val="000000"/>
                </a:solidFill>
                <a:latin typeface="Arial Rounded MT Bold" pitchFamily="34" charset="0"/>
              </a:rPr>
              <a:t>with internal </a:t>
            </a:r>
            <a:r>
              <a:rPr lang="en-ZA" altLang="en-US" dirty="0" err="1">
                <a:solidFill>
                  <a:srgbClr val="000000"/>
                </a:solidFill>
                <a:latin typeface="Arial Rounded MT Bold" pitchFamily="34" charset="0"/>
              </a:rPr>
              <a:t>beamstop</a:t>
            </a:r>
            <a:endParaRPr lang="en-GB" altLang="en-US" dirty="0">
              <a:solidFill>
                <a:srgbClr val="000000"/>
              </a:solidFill>
              <a:latin typeface="Arial Rounded MT Bold" pitchFamily="34" charset="0"/>
            </a:endParaRPr>
          </a:p>
        </p:txBody>
      </p:sp>
      <p:sp>
        <p:nvSpPr>
          <p:cNvPr id="5126" name="Rectangle 11"/>
          <p:cNvSpPr>
            <a:spLocks noChangeArrowheads="1"/>
          </p:cNvSpPr>
          <p:nvPr/>
        </p:nvSpPr>
        <p:spPr bwMode="auto">
          <a:xfrm>
            <a:off x="4465638" y="4292600"/>
            <a:ext cx="4678362" cy="21478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eaLnBrk="0" fontAlgn="base" hangingPunct="0">
              <a:lnSpc>
                <a:spcPct val="50000"/>
              </a:lnSpc>
              <a:spcBef>
                <a:spcPts val="1500"/>
              </a:spcBef>
              <a:spcAft>
                <a:spcPct val="0"/>
              </a:spcAft>
              <a:buClr>
                <a:srgbClr val="FFFFFF"/>
              </a:buClr>
              <a:buSzPct val="60000"/>
              <a:buFont typeface="Times New Roman" pitchFamily="18" charset="0"/>
              <a:buBlip>
                <a:blip r:embed="rId3"/>
              </a:buBlip>
            </a:pPr>
            <a:r>
              <a:rPr lang="en-GB" altLang="en-US" dirty="0">
                <a:solidFill>
                  <a:srgbClr val="000000"/>
                </a:solidFill>
              </a:rPr>
              <a:t> </a:t>
            </a:r>
            <a:r>
              <a:rPr lang="en-GB" altLang="en-US" dirty="0">
                <a:solidFill>
                  <a:srgbClr val="800000"/>
                </a:solidFill>
                <a:latin typeface="Arial Rounded MT Bold" pitchFamily="34" charset="0"/>
              </a:rPr>
              <a:t>2 VDC: high accuracy horizontal </a:t>
            </a:r>
          </a:p>
          <a:p>
            <a:pPr eaLnBrk="0" fontAlgn="base" hangingPunct="0">
              <a:lnSpc>
                <a:spcPct val="50000"/>
              </a:lnSpc>
              <a:spcBef>
                <a:spcPts val="1500"/>
              </a:spcBef>
              <a:spcAft>
                <a:spcPct val="0"/>
              </a:spcAft>
              <a:buClr>
                <a:srgbClr val="FFFFFF"/>
              </a:buClr>
              <a:buSzPct val="43000"/>
              <a:buFont typeface="Times New Roman" pitchFamily="18" charset="0"/>
              <a:buNone/>
            </a:pPr>
            <a:r>
              <a:rPr lang="en-GB" altLang="en-US" dirty="0">
                <a:solidFill>
                  <a:srgbClr val="800000"/>
                </a:solidFill>
                <a:latin typeface="Arial Rounded MT Bold" pitchFamily="34" charset="0"/>
              </a:rPr>
              <a:t>position determination in focal plane</a:t>
            </a:r>
          </a:p>
          <a:p>
            <a:pPr eaLnBrk="0" fontAlgn="base" hangingPunct="0">
              <a:lnSpc>
                <a:spcPct val="75000"/>
              </a:lnSpc>
              <a:spcBef>
                <a:spcPts val="1500"/>
              </a:spcBef>
              <a:spcAft>
                <a:spcPct val="0"/>
              </a:spcAft>
              <a:buClr>
                <a:srgbClr val="FFFFFF"/>
              </a:buClr>
              <a:buSzPct val="60000"/>
              <a:buFont typeface="Times New Roman" pitchFamily="18" charset="0"/>
              <a:buBlip>
                <a:blip r:embed="rId3"/>
              </a:buBlip>
            </a:pPr>
            <a:r>
              <a:rPr lang="en-GB" altLang="en-US" dirty="0">
                <a:solidFill>
                  <a:srgbClr val="800000"/>
                </a:solidFill>
                <a:latin typeface="Arial Rounded MT Bold" pitchFamily="34" charset="0"/>
              </a:rPr>
              <a:t> 1 HDC: high accuracy vertical position determination</a:t>
            </a:r>
          </a:p>
          <a:p>
            <a:pPr eaLnBrk="0" fontAlgn="base" hangingPunct="0">
              <a:lnSpc>
                <a:spcPct val="50000"/>
              </a:lnSpc>
              <a:spcBef>
                <a:spcPts val="1500"/>
              </a:spcBef>
              <a:spcAft>
                <a:spcPct val="0"/>
              </a:spcAft>
              <a:buClr>
                <a:srgbClr val="FFFFFF"/>
              </a:buClr>
              <a:buSzPct val="60000"/>
              <a:buFont typeface="Times New Roman" pitchFamily="18" charset="0"/>
              <a:buBlip>
                <a:blip r:embed="rId3"/>
              </a:buBlip>
            </a:pPr>
            <a:r>
              <a:rPr lang="en-GB" altLang="en-US" dirty="0">
                <a:solidFill>
                  <a:srgbClr val="800000"/>
                </a:solidFill>
                <a:latin typeface="Arial Rounded MT Bold" pitchFamily="34" charset="0"/>
              </a:rPr>
              <a:t> 2 plastic scintillators (BC-408) acting </a:t>
            </a:r>
          </a:p>
          <a:p>
            <a:pPr eaLnBrk="0" fontAlgn="base" hangingPunct="0">
              <a:lnSpc>
                <a:spcPct val="50000"/>
              </a:lnSpc>
              <a:spcBef>
                <a:spcPts val="1500"/>
              </a:spcBef>
              <a:spcAft>
                <a:spcPct val="0"/>
              </a:spcAft>
              <a:buClr>
                <a:srgbClr val="FFFFFF"/>
              </a:buClr>
              <a:buSzPct val="43000"/>
              <a:buFont typeface="Times New Roman" pitchFamily="18" charset="0"/>
              <a:buNone/>
            </a:pPr>
            <a:r>
              <a:rPr lang="en-GB" altLang="en-US" dirty="0">
                <a:solidFill>
                  <a:srgbClr val="800000"/>
                </a:solidFill>
                <a:latin typeface="Arial Rounded MT Bold" pitchFamily="34" charset="0"/>
              </a:rPr>
              <a:t>as trigger detectors for particle </a:t>
            </a:r>
          </a:p>
          <a:p>
            <a:pPr eaLnBrk="0" fontAlgn="base" hangingPunct="0">
              <a:lnSpc>
                <a:spcPct val="50000"/>
              </a:lnSpc>
              <a:spcBef>
                <a:spcPts val="1500"/>
              </a:spcBef>
              <a:spcAft>
                <a:spcPct val="0"/>
              </a:spcAft>
              <a:buClr>
                <a:srgbClr val="FFFFFF"/>
              </a:buClr>
              <a:buSzPct val="43000"/>
              <a:buFont typeface="Times New Roman" pitchFamily="18" charset="0"/>
              <a:buNone/>
            </a:pPr>
            <a:r>
              <a:rPr lang="en-GB" altLang="en-US" dirty="0">
                <a:solidFill>
                  <a:srgbClr val="800000"/>
                </a:solidFill>
                <a:latin typeface="Arial Rounded MT Bold" pitchFamily="34" charset="0"/>
              </a:rPr>
              <a:t>identification</a:t>
            </a:r>
          </a:p>
        </p:txBody>
      </p:sp>
      <p:sp>
        <p:nvSpPr>
          <p:cNvPr id="5127" name="Text Box 12"/>
          <p:cNvSpPr txBox="1">
            <a:spLocks noChangeArrowheads="1"/>
          </p:cNvSpPr>
          <p:nvPr/>
        </p:nvSpPr>
        <p:spPr bwMode="auto">
          <a:xfrm>
            <a:off x="2195513" y="2276475"/>
            <a:ext cx="1352550" cy="6413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eaLnBrk="0" fontAlgn="base" hangingPunct="0">
              <a:spcBef>
                <a:spcPct val="50000"/>
              </a:spcBef>
              <a:spcAft>
                <a:spcPct val="0"/>
              </a:spcAft>
            </a:pPr>
            <a:r>
              <a:rPr lang="en-ZA" altLang="en-US">
                <a:solidFill>
                  <a:srgbClr val="FFFFFF"/>
                </a:solidFill>
                <a:latin typeface="Arial Rounded MT Bold" pitchFamily="34" charset="0"/>
              </a:rPr>
              <a:t>Scattering chamber</a:t>
            </a:r>
            <a:endParaRPr lang="en-GB" altLang="en-US">
              <a:solidFill>
                <a:srgbClr val="FFFFFF"/>
              </a:solidFill>
              <a:latin typeface="Arial Rounded MT Bold" pitchFamily="34" charset="0"/>
            </a:endParaRPr>
          </a:p>
        </p:txBody>
      </p:sp>
      <p:sp>
        <p:nvSpPr>
          <p:cNvPr id="5128" name="Text Box 13"/>
          <p:cNvSpPr txBox="1">
            <a:spLocks noChangeArrowheads="1"/>
          </p:cNvSpPr>
          <p:nvPr/>
        </p:nvSpPr>
        <p:spPr bwMode="auto">
          <a:xfrm>
            <a:off x="2627313" y="1412875"/>
            <a:ext cx="1982787" cy="3667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eaLnBrk="0" fontAlgn="base" hangingPunct="0">
              <a:spcBef>
                <a:spcPct val="0"/>
              </a:spcBef>
              <a:spcAft>
                <a:spcPct val="0"/>
              </a:spcAft>
            </a:pPr>
            <a:r>
              <a:rPr lang="en-ZA" altLang="en-US">
                <a:solidFill>
                  <a:srgbClr val="FFFFFF"/>
                </a:solidFill>
                <a:latin typeface="Arial Rounded MT Bold" pitchFamily="34" charset="0"/>
              </a:rPr>
              <a:t>Dipole magnet 1</a:t>
            </a:r>
            <a:endParaRPr lang="en-GB" altLang="en-US">
              <a:solidFill>
                <a:srgbClr val="FFFFFF"/>
              </a:solidFill>
              <a:latin typeface="Arial Rounded MT Bold" pitchFamily="34" charset="0"/>
            </a:endParaRPr>
          </a:p>
        </p:txBody>
      </p:sp>
      <p:grpSp>
        <p:nvGrpSpPr>
          <p:cNvPr id="13" name="Group 9"/>
          <p:cNvGrpSpPr>
            <a:grpSpLocks/>
          </p:cNvGrpSpPr>
          <p:nvPr/>
        </p:nvGrpSpPr>
        <p:grpSpPr bwMode="auto">
          <a:xfrm>
            <a:off x="4788024" y="1125538"/>
            <a:ext cx="3907503" cy="3022551"/>
            <a:chOff x="395288" y="1340693"/>
            <a:chExt cx="8167687" cy="5400675"/>
          </a:xfrm>
        </p:grpSpPr>
        <p:pic>
          <p:nvPicPr>
            <p:cNvPr id="14" name="Picture 2" descr="D:\Pictures\Pictures\K600\17Nov2010 026.JPG"/>
            <p:cNvPicPr>
              <a:picLocks noChangeAspect="1" noChangeArrowheads="1"/>
            </p:cNvPicPr>
            <p:nvPr/>
          </p:nvPicPr>
          <p:blipFill>
            <a:blip r:embed="rId4" cstate="print">
              <a:extLst>
                <a:ext uri="{28A0092B-C50C-407E-A947-70E740481C1C}">
                  <a14:useLocalDpi xmlns:a14="http://schemas.microsoft.com/office/drawing/2010/main" val="0"/>
                </a:ext>
              </a:extLst>
            </a:blip>
            <a:srcRect t="11848"/>
            <a:stretch>
              <a:fillRect/>
            </a:stretch>
          </p:blipFill>
          <p:spPr bwMode="auto">
            <a:xfrm>
              <a:off x="395288" y="1340693"/>
              <a:ext cx="816768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696319" y="5256548"/>
              <a:ext cx="5147468" cy="148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sz="2400" b="1" dirty="0">
                  <a:solidFill>
                    <a:schemeClr val="bg1"/>
                  </a:solidFill>
                </a:rPr>
                <a:t>Scintillator paddles1 and 2</a:t>
              </a:r>
            </a:p>
          </p:txBody>
        </p:sp>
        <p:sp>
          <p:nvSpPr>
            <p:cNvPr id="16" name="Text Box 5"/>
            <p:cNvSpPr txBox="1">
              <a:spLocks noChangeArrowheads="1"/>
            </p:cNvSpPr>
            <p:nvPr/>
          </p:nvSpPr>
          <p:spPr bwMode="auto">
            <a:xfrm>
              <a:off x="4709619" y="2241546"/>
              <a:ext cx="3695580" cy="170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b="1" dirty="0">
                  <a:solidFill>
                    <a:schemeClr val="bg1"/>
                  </a:solidFill>
                </a:rPr>
                <a:t>drift-chambers</a:t>
              </a:r>
              <a:r>
                <a:rPr lang="en-US" sz="3200" b="1" dirty="0">
                  <a:solidFill>
                    <a:srgbClr val="FF0000"/>
                  </a:solidFill>
                </a:rPr>
                <a:t> </a:t>
              </a:r>
            </a:p>
          </p:txBody>
        </p:sp>
      </p:grpSp>
    </p:spTree>
    <p:extLst>
      <p:ext uri="{BB962C8B-B14F-4D97-AF65-F5344CB8AC3E}">
        <p14:creationId xmlns:p14="http://schemas.microsoft.com/office/powerpoint/2010/main" val="3130095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ChangeArrowheads="1"/>
          </p:cNvSpPr>
          <p:nvPr/>
        </p:nvSpPr>
        <p:spPr bwMode="auto">
          <a:xfrm>
            <a:off x="323850" y="476250"/>
            <a:ext cx="8640763" cy="720725"/>
          </a:xfrm>
          <a:prstGeom prst="rect">
            <a:avLst/>
          </a:prstGeom>
          <a:noFill/>
          <a:ln w="9525">
            <a:noFill/>
            <a:miter lim="800000"/>
            <a:headEnd/>
            <a:tailEnd/>
          </a:ln>
          <a:effectLst/>
          <a:extLst/>
        </p:spPr>
        <p:txBody>
          <a:bodyPr lIns="90000" tIns="46800" rIns="90000" bIns="46800" anchor="ctr"/>
          <a:lstStyle>
            <a:lvl1pPr defTabSz="457200">
              <a:defRPr>
                <a:solidFill>
                  <a:schemeClr val="bg1"/>
                </a:solidFill>
                <a:latin typeface="Times New Roman" pitchFamily="18" charset="0"/>
                <a:ea typeface="Arial Unicode MS" pitchFamily="34" charset="-128"/>
                <a:cs typeface="Arial Unicode MS" pitchFamily="34" charset="-128"/>
              </a:defRPr>
            </a:lvl1pPr>
            <a:lvl2pPr marL="742950" indent="-285750" defTabSz="457200">
              <a:defRPr>
                <a:solidFill>
                  <a:schemeClr val="bg1"/>
                </a:solidFill>
                <a:latin typeface="Times New Roman" pitchFamily="18" charset="0"/>
                <a:ea typeface="Arial Unicode MS" pitchFamily="34" charset="-128"/>
                <a:cs typeface="Arial Unicode MS" pitchFamily="34" charset="-128"/>
              </a:defRPr>
            </a:lvl2pPr>
            <a:lvl3pPr marL="1143000" indent="-228600" defTabSz="457200">
              <a:defRPr>
                <a:solidFill>
                  <a:schemeClr val="bg1"/>
                </a:solidFill>
                <a:latin typeface="Times New Roman" pitchFamily="18" charset="0"/>
                <a:ea typeface="Arial Unicode MS" pitchFamily="34" charset="-128"/>
                <a:cs typeface="Arial Unicode MS" pitchFamily="34" charset="-128"/>
              </a:defRPr>
            </a:lvl3pPr>
            <a:lvl4pPr marL="1600200" indent="-228600" defTabSz="457200">
              <a:defRPr>
                <a:solidFill>
                  <a:schemeClr val="bg1"/>
                </a:solidFill>
                <a:latin typeface="Times New Roman" pitchFamily="18" charset="0"/>
                <a:ea typeface="Arial Unicode MS" pitchFamily="34" charset="-128"/>
                <a:cs typeface="Arial Unicode MS" pitchFamily="34" charset="-128"/>
              </a:defRPr>
            </a:lvl4pPr>
            <a:lvl5pPr marL="2057400" indent="-228600" defTabSz="457200">
              <a:defRPr>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algn="ctr" fontAlgn="base">
              <a:lnSpc>
                <a:spcPct val="101000"/>
              </a:lnSpc>
              <a:spcBef>
                <a:spcPct val="0"/>
              </a:spcBef>
              <a:spcAft>
                <a:spcPct val="0"/>
              </a:spcAft>
              <a:buClr>
                <a:srgbClr val="000000"/>
              </a:buClr>
              <a:buSzPct val="100000"/>
              <a:buFont typeface="Arial" charset="0"/>
              <a:buNone/>
            </a:pPr>
            <a:r>
              <a:rPr lang="en-ZA" altLang="en-US" sz="3600" b="1" dirty="0">
                <a:solidFill>
                  <a:srgbClr val="000000"/>
                </a:solidFill>
                <a:latin typeface="Comic Sans MS" panose="030F0702030302020204" pitchFamily="66" charset="0"/>
              </a:rPr>
              <a:t>K600 magnetic spectrometer at 0</a:t>
            </a:r>
            <a:r>
              <a:rPr lang="en-ZA" altLang="en-US" sz="3600" b="1" baseline="40000" dirty="0">
                <a:solidFill>
                  <a:srgbClr val="000000"/>
                </a:solidFill>
                <a:latin typeface="Comic Sans MS" panose="030F0702030302020204" pitchFamily="66" charset="0"/>
              </a:rPr>
              <a:t>o</a:t>
            </a:r>
            <a:endParaRPr lang="en-GB" altLang="en-US" sz="3600" b="1" baseline="40000" dirty="0">
              <a:solidFill>
                <a:srgbClr val="000000"/>
              </a:solidFill>
              <a:latin typeface="Comic Sans MS" panose="030F0702030302020204" pitchFamily="66" charset="0"/>
            </a:endParaRPr>
          </a:p>
        </p:txBody>
      </p:sp>
      <p:pic>
        <p:nvPicPr>
          <p:cNvPr id="614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8280920" cy="45991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4644231" y="5013176"/>
            <a:ext cx="287809"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 Box 17"/>
          <p:cNvSpPr txBox="1">
            <a:spLocks noChangeArrowheads="1"/>
          </p:cNvSpPr>
          <p:nvPr/>
        </p:nvSpPr>
        <p:spPr bwMode="auto">
          <a:xfrm>
            <a:off x="4120778" y="6134102"/>
            <a:ext cx="4411662" cy="366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pPr eaLnBrk="0" fontAlgn="base" hangingPunct="0">
              <a:spcBef>
                <a:spcPct val="0"/>
              </a:spcBef>
              <a:spcAft>
                <a:spcPct val="0"/>
              </a:spcAft>
            </a:pPr>
            <a:r>
              <a:rPr lang="en-ZA" altLang="en-US" dirty="0">
                <a:solidFill>
                  <a:srgbClr val="0000FF"/>
                </a:solidFill>
                <a:latin typeface="Arial Rounded MT Bold" pitchFamily="34" charset="0"/>
              </a:rPr>
              <a:t>Contact person: neveling@tlabs.ac.za</a:t>
            </a:r>
            <a:endParaRPr lang="en-GB" altLang="en-US" dirty="0">
              <a:solidFill>
                <a:srgbClr val="0000FF"/>
              </a:solidFill>
              <a:latin typeface="Arial Rounded MT Bold" pitchFamily="34" charset="0"/>
            </a:endParaRP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b="31882"/>
          <a:stretch>
            <a:fillRect/>
          </a:stretch>
        </p:blipFill>
        <p:spPr bwMode="auto">
          <a:xfrm>
            <a:off x="0" y="3917716"/>
            <a:ext cx="6012160" cy="2190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5443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xfrm>
            <a:off x="334174" y="548312"/>
            <a:ext cx="8228012" cy="504825"/>
          </a:xfrm>
          <a:ln>
            <a:miter lim="800000"/>
            <a:headEnd/>
            <a:tailEnd/>
          </a:ln>
          <a:extLst/>
        </p:spPr>
        <p:txBody>
          <a:bodyPr>
            <a:noAutofit/>
          </a:bodyPr>
          <a:lstStyle/>
          <a:p>
            <a:pPr algn="ctr" eaLnBrk="1" fontAlgn="auto" hangingPunct="1">
              <a:spcAft>
                <a:spcPts val="0"/>
              </a:spcAft>
              <a:defRPr/>
            </a:pPr>
            <a:r>
              <a:rPr lang="en-ZA" sz="3600" dirty="0">
                <a:solidFill>
                  <a:schemeClr val="tx1"/>
                </a:solidFill>
                <a:latin typeface="Arial Rounded MT Bold" pitchFamily="34" charset="0"/>
              </a:rPr>
              <a:t>Fine structure </a:t>
            </a:r>
            <a:r>
              <a:rPr lang="en-ZA" sz="3600" dirty="0" smtClean="0">
                <a:solidFill>
                  <a:schemeClr val="tx1"/>
                </a:solidFill>
                <a:latin typeface="Arial Rounded MT Bold" pitchFamily="34" charset="0"/>
              </a:rPr>
              <a:t>of </a:t>
            </a:r>
            <a:r>
              <a:rPr lang="en-ZA" sz="3600" dirty="0" smtClean="0">
                <a:solidFill>
                  <a:schemeClr val="tx1"/>
                </a:solidFill>
                <a:latin typeface="Arial Rounded MT Bold" pitchFamily="34" charset="0"/>
              </a:rPr>
              <a:t>ISGQR </a:t>
            </a:r>
            <a:r>
              <a:rPr lang="en-ZA" sz="3600" dirty="0">
                <a:solidFill>
                  <a:schemeClr val="tx1"/>
                </a:solidFill>
                <a:latin typeface="Arial Rounded MT Bold" pitchFamily="34" charset="0"/>
              </a:rPr>
              <a:t>in </a:t>
            </a:r>
            <a:r>
              <a:rPr lang="en-ZA" sz="3600" baseline="30000" dirty="0">
                <a:solidFill>
                  <a:schemeClr val="tx1"/>
                </a:solidFill>
                <a:latin typeface="Arial Rounded MT Bold" pitchFamily="34" charset="0"/>
              </a:rPr>
              <a:t>40</a:t>
            </a:r>
            <a:r>
              <a:rPr lang="en-ZA" sz="3600" dirty="0">
                <a:solidFill>
                  <a:schemeClr val="tx1"/>
                </a:solidFill>
                <a:latin typeface="Arial Rounded MT Bold" pitchFamily="34" charset="0"/>
              </a:rPr>
              <a:t>Ca</a:t>
            </a:r>
            <a:endParaRPr lang="en-GB" sz="3600" dirty="0">
              <a:solidFill>
                <a:schemeClr val="tx1"/>
              </a:solidFill>
              <a:latin typeface="Arial Rounded MT Bold" pitchFamily="34" charset="0"/>
            </a:endParaRPr>
          </a:p>
        </p:txBody>
      </p:sp>
      <p:sp>
        <p:nvSpPr>
          <p:cNvPr id="16387" name="Rectangle 14"/>
          <p:cNvSpPr>
            <a:spLocks noChangeArrowheads="1"/>
          </p:cNvSpPr>
          <p:nvPr/>
        </p:nvSpPr>
        <p:spPr bwMode="auto">
          <a:xfrm>
            <a:off x="298698" y="5838949"/>
            <a:ext cx="85686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r>
              <a:rPr lang="en-ZA" sz="2000" dirty="0">
                <a:solidFill>
                  <a:srgbClr val="002060"/>
                </a:solidFill>
                <a:latin typeface="Arial Rounded MT Bold" pitchFamily="34" charset="0"/>
              </a:rPr>
              <a:t>Excitation energy spectra </a:t>
            </a:r>
            <a:r>
              <a:rPr lang="en-ZA" sz="2000" dirty="0" smtClean="0">
                <a:solidFill>
                  <a:srgbClr val="002060"/>
                </a:solidFill>
                <a:latin typeface="Arial Rounded MT Bold" pitchFamily="34" charset="0"/>
              </a:rPr>
              <a:t>in </a:t>
            </a:r>
            <a:r>
              <a:rPr lang="en-ZA" sz="2000" baseline="30000" dirty="0">
                <a:solidFill>
                  <a:srgbClr val="002060"/>
                </a:solidFill>
                <a:latin typeface="Arial Rounded MT Bold" pitchFamily="34" charset="0"/>
              </a:rPr>
              <a:t>40</a:t>
            </a:r>
            <a:r>
              <a:rPr lang="en-ZA" sz="2000" dirty="0">
                <a:solidFill>
                  <a:srgbClr val="002060"/>
                </a:solidFill>
                <a:latin typeface="Arial Rounded MT Bold" pitchFamily="34" charset="0"/>
              </a:rPr>
              <a:t>Ca at angles </a:t>
            </a:r>
            <a:r>
              <a:rPr lang="en-ZA" sz="2000" dirty="0" smtClean="0">
                <a:solidFill>
                  <a:srgbClr val="002060"/>
                </a:solidFill>
                <a:latin typeface="Arial Rounded MT Bold" pitchFamily="34" charset="0"/>
              </a:rPr>
              <a:t>below, at and above the </a:t>
            </a:r>
            <a:r>
              <a:rPr lang="en-ZA" sz="2000" dirty="0">
                <a:solidFill>
                  <a:srgbClr val="002060"/>
                </a:solidFill>
                <a:latin typeface="Arial Rounded MT Bold" pitchFamily="34" charset="0"/>
              </a:rPr>
              <a:t>maximum of the </a:t>
            </a:r>
            <a:r>
              <a:rPr lang="en-ZA" sz="2000" dirty="0" smtClean="0">
                <a:solidFill>
                  <a:srgbClr val="002060"/>
                </a:solidFill>
                <a:latin typeface="Arial Rounded MT Bold" pitchFamily="34" charset="0"/>
              </a:rPr>
              <a:t>ISGQR.</a:t>
            </a:r>
            <a:endParaRPr lang="en-ZA" sz="2000" dirty="0">
              <a:solidFill>
                <a:srgbClr val="002060"/>
              </a:solidFill>
              <a:latin typeface="Arial Rounded MT Bold" pitchFamily="34" charset="0"/>
            </a:endParaRPr>
          </a:p>
        </p:txBody>
      </p:sp>
      <p:pic>
        <p:nvPicPr>
          <p:cNvPr id="15363" name="Picture 3" descr="C:\Users\Iyabo\Documents\thesis\ca-allangles2.eps"/>
          <p:cNvPicPr>
            <a:picLocks noChangeAspect="1" noChangeArrowheads="1"/>
          </p:cNvPicPr>
          <p:nvPr/>
        </p:nvPicPr>
        <p:blipFill rotWithShape="1">
          <a:blip r:embed="rId2">
            <a:extLst>
              <a:ext uri="{28A0092B-C50C-407E-A947-70E740481C1C}">
                <a14:useLocalDpi xmlns:a14="http://schemas.microsoft.com/office/drawing/2010/main" val="0"/>
              </a:ext>
            </a:extLst>
          </a:blip>
          <a:srcRect l="6033" r="32923" b="10560"/>
          <a:stretch/>
        </p:blipFill>
        <p:spPr bwMode="auto">
          <a:xfrm>
            <a:off x="0" y="1139480"/>
            <a:ext cx="5760640" cy="469946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68144" y="1484784"/>
            <a:ext cx="2650084" cy="830997"/>
          </a:xfrm>
          <a:prstGeom prst="rect">
            <a:avLst/>
          </a:prstGeom>
        </p:spPr>
        <p:txBody>
          <a:bodyPr wrap="none">
            <a:spAutoFit/>
          </a:bodyPr>
          <a:lstStyle/>
          <a:p>
            <a:pPr lvl="0"/>
            <a:r>
              <a:rPr lang="en-ZA" altLang="en-US" sz="2400" dirty="0">
                <a:solidFill>
                  <a:prstClr val="black"/>
                </a:solidFill>
                <a:latin typeface="Comic Sans MS" panose="030F0702030302020204" pitchFamily="66" charset="0"/>
              </a:rPr>
              <a:t>∆E = </a:t>
            </a:r>
            <a:r>
              <a:rPr lang="en-ZA" altLang="en-US" sz="2400" dirty="0" smtClean="0">
                <a:solidFill>
                  <a:prstClr val="black"/>
                </a:solidFill>
                <a:latin typeface="Comic Sans MS" panose="030F0702030302020204" pitchFamily="66" charset="0"/>
              </a:rPr>
              <a:t>35 - 40 </a:t>
            </a:r>
            <a:r>
              <a:rPr lang="en-ZA" altLang="en-US" sz="2400" dirty="0" err="1" smtClean="0">
                <a:solidFill>
                  <a:prstClr val="black"/>
                </a:solidFill>
                <a:latin typeface="Comic Sans MS" panose="030F0702030302020204" pitchFamily="66" charset="0"/>
              </a:rPr>
              <a:t>keV</a:t>
            </a:r>
            <a:endParaRPr lang="en-ZA" altLang="en-US" sz="2400" dirty="0" smtClean="0">
              <a:solidFill>
                <a:prstClr val="black"/>
              </a:solidFill>
              <a:latin typeface="Comic Sans MS" panose="030F0702030302020204" pitchFamily="66" charset="0"/>
            </a:endParaRPr>
          </a:p>
          <a:p>
            <a:pPr lvl="0"/>
            <a:r>
              <a:rPr lang="en-ZA" altLang="en-US" sz="2400" dirty="0" smtClean="0">
                <a:solidFill>
                  <a:prstClr val="black"/>
                </a:solidFill>
                <a:latin typeface="Comic Sans MS" panose="030F0702030302020204" pitchFamily="66" charset="0"/>
              </a:rPr>
              <a:t>(FWHM)</a:t>
            </a:r>
            <a:endParaRPr lang="en-ZA" altLang="en-US" sz="2400" dirty="0">
              <a:solidFill>
                <a:prstClr val="black"/>
              </a:solidFill>
              <a:latin typeface="Comic Sans MS" panose="030F0702030302020204" pitchFamily="66" charset="0"/>
            </a:endParaRPr>
          </a:p>
        </p:txBody>
      </p:sp>
      <p:sp>
        <p:nvSpPr>
          <p:cNvPr id="3" name="Rectangle 2"/>
          <p:cNvSpPr/>
          <p:nvPr/>
        </p:nvSpPr>
        <p:spPr>
          <a:xfrm>
            <a:off x="5719931" y="3027549"/>
            <a:ext cx="3424069" cy="923330"/>
          </a:xfrm>
          <a:prstGeom prst="rect">
            <a:avLst/>
          </a:prstGeom>
        </p:spPr>
        <p:txBody>
          <a:bodyPr wrap="square">
            <a:spAutoFit/>
          </a:bodyPr>
          <a:lstStyle/>
          <a:p>
            <a:r>
              <a:rPr lang="en-GB" altLang="en-US" dirty="0">
                <a:latin typeface="Arial Rounded MT Bold" pitchFamily="34" charset="0"/>
              </a:rPr>
              <a:t>Fine structures in the region of </a:t>
            </a:r>
            <a:r>
              <a:rPr lang="en-GB" altLang="en-US" dirty="0" smtClean="0">
                <a:latin typeface="Arial Rounded MT Bold" pitchFamily="34" charset="0"/>
              </a:rPr>
              <a:t>the ISGQR </a:t>
            </a:r>
            <a:r>
              <a:rPr lang="en-GB" altLang="en-US" dirty="0">
                <a:latin typeface="Arial Rounded MT Bold" pitchFamily="34" charset="0"/>
              </a:rPr>
              <a:t>are clearly visible.</a:t>
            </a:r>
            <a:endParaRPr lang="en-GB" altLang="en-US" dirty="0">
              <a:latin typeface="Arial Rounded MT Bold" pitchFamily="34" charset="0"/>
            </a:endParaRPr>
          </a:p>
        </p:txBody>
      </p:sp>
    </p:spTree>
    <p:extLst>
      <p:ext uri="{BB962C8B-B14F-4D97-AF65-F5344CB8AC3E}">
        <p14:creationId xmlns:p14="http://schemas.microsoft.com/office/powerpoint/2010/main" val="334214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xfrm>
            <a:off x="637230" y="692696"/>
            <a:ext cx="8039226" cy="495296"/>
          </a:xfrm>
          <a:ln>
            <a:miter lim="800000"/>
            <a:headEnd/>
            <a:tailEnd/>
          </a:ln>
          <a:extLst/>
        </p:spPr>
        <p:txBody>
          <a:bodyPr>
            <a:noAutofit/>
          </a:bodyPr>
          <a:lstStyle/>
          <a:p>
            <a:r>
              <a:rPr lang="en-ZA" sz="3200" dirty="0">
                <a:solidFill>
                  <a:prstClr val="black"/>
                </a:solidFill>
                <a:latin typeface="Arial Rounded MT Bold" pitchFamily="34" charset="0"/>
              </a:rPr>
              <a:t>Fine structure of the </a:t>
            </a:r>
            <a:r>
              <a:rPr lang="en-ZA" sz="3200" dirty="0" smtClean="0">
                <a:solidFill>
                  <a:prstClr val="black"/>
                </a:solidFill>
                <a:latin typeface="Arial Rounded MT Bold" pitchFamily="34" charset="0"/>
              </a:rPr>
              <a:t>IVGDR </a:t>
            </a:r>
            <a:r>
              <a:rPr lang="en-ZA" sz="3200" dirty="0">
                <a:solidFill>
                  <a:prstClr val="black"/>
                </a:solidFill>
                <a:latin typeface="Arial Rounded MT Bold" pitchFamily="34" charset="0"/>
              </a:rPr>
              <a:t>in </a:t>
            </a:r>
            <a:r>
              <a:rPr lang="en-ZA" sz="3200" baseline="30000" dirty="0" smtClean="0">
                <a:solidFill>
                  <a:prstClr val="black"/>
                </a:solidFill>
                <a:latin typeface="Arial Rounded MT Bold" pitchFamily="34" charset="0"/>
              </a:rPr>
              <a:t>42,44,48</a:t>
            </a:r>
            <a:r>
              <a:rPr lang="en-ZA" sz="3200" dirty="0" smtClean="0">
                <a:solidFill>
                  <a:prstClr val="black"/>
                </a:solidFill>
                <a:latin typeface="Arial Rounded MT Bold" pitchFamily="34" charset="0"/>
              </a:rPr>
              <a:t>Ca</a:t>
            </a:r>
            <a:endParaRPr lang="en-GB" sz="3200" dirty="0">
              <a:solidFill>
                <a:schemeClr val="tx1"/>
              </a:solidFill>
              <a:latin typeface="Arial Rounded MT Bold"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91590"/>
            <a:ext cx="4464496" cy="527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019892" y="5008582"/>
            <a:ext cx="3880510" cy="707886"/>
          </a:xfrm>
          <a:prstGeom prst="rect">
            <a:avLst/>
          </a:prstGeom>
        </p:spPr>
        <p:txBody>
          <a:bodyPr wrap="square">
            <a:spAutoFit/>
          </a:bodyPr>
          <a:lstStyle/>
          <a:p>
            <a:pPr lvl="0" eaLnBrk="0" hangingPunct="0"/>
            <a:r>
              <a:rPr lang="en-ZA" sz="2000" dirty="0">
                <a:latin typeface="Arial Rounded MT Bold" pitchFamily="34" charset="0"/>
              </a:rPr>
              <a:t>Excitation energy spectra in </a:t>
            </a:r>
            <a:r>
              <a:rPr lang="en-ZA" sz="2000" baseline="30000" dirty="0" smtClean="0">
                <a:latin typeface="Arial Rounded MT Bold" pitchFamily="34" charset="0"/>
              </a:rPr>
              <a:t>42,44,48</a:t>
            </a:r>
            <a:r>
              <a:rPr lang="en-ZA" sz="2000" dirty="0" smtClean="0">
                <a:latin typeface="Arial Rounded MT Bold" pitchFamily="34" charset="0"/>
              </a:rPr>
              <a:t>Ca </a:t>
            </a:r>
            <a:r>
              <a:rPr lang="en-ZA" sz="2000" dirty="0">
                <a:latin typeface="Arial Rounded MT Bold" pitchFamily="34" charset="0"/>
              </a:rPr>
              <a:t>at </a:t>
            </a:r>
            <a:r>
              <a:rPr lang="en-ZA" sz="2000" dirty="0" smtClean="0">
                <a:latin typeface="Arial Rounded MT Bold" pitchFamily="34" charset="0"/>
              </a:rPr>
              <a:t>zero-degree</a:t>
            </a:r>
            <a:endParaRPr lang="en-ZA" sz="2000" dirty="0">
              <a:latin typeface="Arial Rounded MT Bold" pitchFamily="34" charset="0"/>
            </a:endParaRPr>
          </a:p>
        </p:txBody>
      </p:sp>
      <p:sp>
        <p:nvSpPr>
          <p:cNvPr id="7" name="Rectangle 6"/>
          <p:cNvSpPr/>
          <p:nvPr/>
        </p:nvSpPr>
        <p:spPr>
          <a:xfrm>
            <a:off x="4777690" y="3501804"/>
            <a:ext cx="4122712" cy="461665"/>
          </a:xfrm>
          <a:prstGeom prst="rect">
            <a:avLst/>
          </a:prstGeom>
        </p:spPr>
        <p:txBody>
          <a:bodyPr wrap="square">
            <a:spAutoFit/>
          </a:bodyPr>
          <a:lstStyle/>
          <a:p>
            <a:pPr lvl="0"/>
            <a:r>
              <a:rPr lang="en-ZA" altLang="en-US" sz="2400" dirty="0">
                <a:solidFill>
                  <a:prstClr val="black"/>
                </a:solidFill>
                <a:latin typeface="Comic Sans MS" panose="030F0702030302020204" pitchFamily="66" charset="0"/>
              </a:rPr>
              <a:t>∆E = </a:t>
            </a:r>
            <a:r>
              <a:rPr lang="en-ZA" altLang="en-US" sz="2400" dirty="0" smtClean="0">
                <a:solidFill>
                  <a:prstClr val="black"/>
                </a:solidFill>
                <a:latin typeface="Comic Sans MS" panose="030F0702030302020204" pitchFamily="66" charset="0"/>
              </a:rPr>
              <a:t>34 </a:t>
            </a:r>
            <a:r>
              <a:rPr lang="en-ZA" altLang="en-US" sz="2400" dirty="0" smtClean="0">
                <a:solidFill>
                  <a:prstClr val="black"/>
                </a:solidFill>
                <a:latin typeface="Comic Sans MS" panose="030F0702030302020204" pitchFamily="66" charset="0"/>
              </a:rPr>
              <a:t>- 41 </a:t>
            </a:r>
            <a:r>
              <a:rPr lang="en-ZA" altLang="en-US" sz="2400" dirty="0" err="1" smtClean="0">
                <a:solidFill>
                  <a:prstClr val="black"/>
                </a:solidFill>
                <a:latin typeface="Comic Sans MS" panose="030F0702030302020204" pitchFamily="66" charset="0"/>
              </a:rPr>
              <a:t>keV</a:t>
            </a:r>
            <a:r>
              <a:rPr lang="en-ZA" altLang="en-US" sz="2400" dirty="0" smtClean="0">
                <a:solidFill>
                  <a:prstClr val="black"/>
                </a:solidFill>
                <a:latin typeface="Comic Sans MS" panose="030F0702030302020204" pitchFamily="66" charset="0"/>
              </a:rPr>
              <a:t>  (FWHM</a:t>
            </a:r>
            <a:r>
              <a:rPr lang="en-ZA" altLang="en-US" sz="2400" dirty="0">
                <a:solidFill>
                  <a:prstClr val="black"/>
                </a:solidFill>
                <a:latin typeface="Comic Sans MS" panose="030F0702030302020204" pitchFamily="66" charset="0"/>
              </a:rPr>
              <a:t>)</a:t>
            </a:r>
          </a:p>
        </p:txBody>
      </p:sp>
      <p:sp>
        <p:nvSpPr>
          <p:cNvPr id="8" name="Rectangle 7"/>
          <p:cNvSpPr/>
          <p:nvPr/>
        </p:nvSpPr>
        <p:spPr>
          <a:xfrm>
            <a:off x="4788024" y="1675686"/>
            <a:ext cx="3888432" cy="923330"/>
          </a:xfrm>
          <a:prstGeom prst="rect">
            <a:avLst/>
          </a:prstGeom>
        </p:spPr>
        <p:txBody>
          <a:bodyPr wrap="square">
            <a:spAutoFit/>
          </a:bodyPr>
          <a:lstStyle/>
          <a:p>
            <a:pPr lvl="0"/>
            <a:r>
              <a:rPr lang="en-ZA" altLang="en-US" dirty="0">
                <a:solidFill>
                  <a:prstClr val="black"/>
                </a:solidFill>
                <a:latin typeface="Arial Rounded MT Bold" panose="020F0704030504030204" pitchFamily="34" charset="0"/>
                <a:ea typeface="Arial Unicode MS" panose="020B0604020202020204" pitchFamily="34" charset="-128"/>
                <a:cs typeface="Arial Unicode MS" panose="020B0604020202020204" pitchFamily="34" charset="-128"/>
              </a:rPr>
              <a:t>M. Latif, PhD Thesis </a:t>
            </a:r>
          </a:p>
          <a:p>
            <a:pPr lvl="0"/>
            <a:r>
              <a:rPr lang="en-ZA" altLang="en-US" dirty="0">
                <a:solidFill>
                  <a:prstClr val="black"/>
                </a:solidFill>
                <a:latin typeface="Arial Rounded MT Bold" panose="020F0704030504030204" pitchFamily="34" charset="0"/>
                <a:ea typeface="Arial Unicode MS" panose="020B0604020202020204" pitchFamily="34" charset="-128"/>
                <a:cs typeface="Arial Unicode MS" panose="020B0604020202020204" pitchFamily="34" charset="-128"/>
              </a:rPr>
              <a:t>(in preparation) </a:t>
            </a:r>
          </a:p>
          <a:p>
            <a:pPr lvl="0"/>
            <a:r>
              <a:rPr lang="en-ZA" altLang="en-US" dirty="0">
                <a:solidFill>
                  <a:prstClr val="black"/>
                </a:solidFill>
                <a:latin typeface="Arial Rounded MT Bold" panose="020F0704030504030204" pitchFamily="34" charset="0"/>
                <a:ea typeface="Arial Unicode MS" panose="020B0604020202020204" pitchFamily="34" charset="-128"/>
                <a:cs typeface="Arial Unicode MS" panose="020B0604020202020204" pitchFamily="34" charset="-128"/>
              </a:rPr>
              <a:t>University of the Witwatersrand</a:t>
            </a:r>
            <a:endParaRPr lang="en-ZA" dirty="0">
              <a:solidFill>
                <a:prstClr val="black"/>
              </a:solidFill>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450260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115888"/>
            <a:ext cx="4967288" cy="576262"/>
          </a:xfrm>
          <a:ln>
            <a:noFill/>
            <a:miter lim="800000"/>
            <a:headEnd/>
            <a:tailEnd/>
          </a:ln>
        </p:spPr>
        <p:txBody>
          <a:bodyPr/>
          <a:lstStyle/>
          <a:p>
            <a:pPr eaLnBrk="1" hangingPunct="1"/>
            <a:r>
              <a:rPr lang="en-ZA" altLang="en-US" sz="3200" dirty="0" smtClean="0">
                <a:solidFill>
                  <a:schemeClr val="tx1"/>
                </a:solidFill>
                <a:latin typeface="Arial Rounded MT Bold" pitchFamily="34" charset="0"/>
              </a:rPr>
              <a:t>Wavelet Analysis</a:t>
            </a:r>
            <a:endParaRPr lang="en-US" altLang="en-US" sz="3200" dirty="0" smtClean="0">
              <a:solidFill>
                <a:schemeClr val="tx1"/>
              </a:solidFill>
              <a:latin typeface="Arial Rounded MT Bold" pitchFamily="34" charset="0"/>
            </a:endParaRPr>
          </a:p>
        </p:txBody>
      </p:sp>
      <p:sp>
        <p:nvSpPr>
          <p:cNvPr id="36867" name="Rectangle 3"/>
          <p:cNvSpPr>
            <a:spLocks noGrp="1" noChangeArrowheads="1"/>
          </p:cNvSpPr>
          <p:nvPr>
            <p:ph type="body" sz="half" idx="4294967295"/>
          </p:nvPr>
        </p:nvSpPr>
        <p:spPr>
          <a:xfrm>
            <a:off x="0" y="1557338"/>
            <a:ext cx="3733800" cy="4114800"/>
          </a:xfrm>
        </p:spPr>
        <p:txBody>
          <a:bodyPr/>
          <a:lstStyle/>
          <a:p>
            <a:pPr marL="342900" indent="-342900" eaLnBrk="1" hangingPunct="1">
              <a:lnSpc>
                <a:spcPct val="80000"/>
              </a:lnSpc>
              <a:spcBef>
                <a:spcPct val="20000"/>
              </a:spcBef>
              <a:buClr>
                <a:srgbClr val="CC3300"/>
              </a:buClr>
              <a:buFont typeface="Wingdings" pitchFamily="2" charset="2"/>
              <a:buNone/>
            </a:pPr>
            <a:endParaRPr lang="en-ZA" altLang="en-US" sz="2400" smtClean="0">
              <a:latin typeface="Arial Rounded MT Bold" pitchFamily="34" charset="0"/>
            </a:endParaRPr>
          </a:p>
          <a:p>
            <a:pPr marL="342900" indent="-342900" eaLnBrk="1" hangingPunct="1">
              <a:lnSpc>
                <a:spcPct val="80000"/>
              </a:lnSpc>
              <a:spcBef>
                <a:spcPct val="20000"/>
              </a:spcBef>
              <a:buClr>
                <a:srgbClr val="CC3300"/>
              </a:buClr>
              <a:buFont typeface="Wingdings" pitchFamily="2" charset="2"/>
              <a:buNone/>
            </a:pPr>
            <a:endParaRPr lang="en-US" altLang="en-US" sz="2400" smtClean="0">
              <a:latin typeface="Arial Rounded MT Bold" pitchFamily="34" charset="0"/>
            </a:endParaRPr>
          </a:p>
        </p:txBody>
      </p:sp>
      <p:sp>
        <p:nvSpPr>
          <p:cNvPr id="36868" name="Rectangle 5"/>
          <p:cNvSpPr>
            <a:spLocks noChangeArrowheads="1"/>
          </p:cNvSpPr>
          <p:nvPr/>
        </p:nvSpPr>
        <p:spPr bwMode="auto">
          <a:xfrm>
            <a:off x="0" y="3262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endParaRPr lang="en-ZA" altLang="en-US"/>
          </a:p>
        </p:txBody>
      </p:sp>
      <p:sp>
        <p:nvSpPr>
          <p:cNvPr id="36869" name="Rectangle 7"/>
          <p:cNvSpPr>
            <a:spLocks noChangeArrowheads="1"/>
          </p:cNvSpPr>
          <p:nvPr/>
        </p:nvSpPr>
        <p:spPr bwMode="auto">
          <a:xfrm>
            <a:off x="0" y="3338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endParaRPr lang="en-ZA" altLang="en-US"/>
          </a:p>
        </p:txBody>
      </p:sp>
      <p:sp>
        <p:nvSpPr>
          <p:cNvPr id="36870" name="Text Box 11"/>
          <p:cNvSpPr txBox="1">
            <a:spLocks noChangeArrowheads="1"/>
          </p:cNvSpPr>
          <p:nvPr/>
        </p:nvSpPr>
        <p:spPr bwMode="auto">
          <a:xfrm>
            <a:off x="2195513" y="4365625"/>
            <a:ext cx="12969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37" tIns="10731" rIns="20637" bIns="10731">
            <a:spAutoFit/>
          </a:bodyPr>
          <a:lstStyle>
            <a:lvl1pPr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1pPr>
            <a:lvl2pPr marL="742950" indent="-28575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2pPr>
            <a:lvl3pPr marL="11430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3pPr>
            <a:lvl4pPr marL="16002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4pPr>
            <a:lvl5pPr marL="20574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5pPr>
            <a:lvl6pPr marL="25146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6pPr>
            <a:lvl7pPr marL="29718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7pPr>
            <a:lvl8pPr marL="34290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8pPr>
            <a:lvl9pPr marL="38862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buClr>
                <a:srgbClr val="000000"/>
              </a:buClr>
              <a:buSzPct val="100000"/>
              <a:buFont typeface="Arial" charset="0"/>
              <a:buNone/>
            </a:pPr>
            <a:r>
              <a:rPr lang="en-GB" altLang="en-US" sz="2000">
                <a:solidFill>
                  <a:srgbClr val="800000"/>
                </a:solidFill>
                <a:latin typeface="Arial Rounded MT Bold" pitchFamily="34" charset="0"/>
              </a:rPr>
              <a:t>Morlet:</a:t>
            </a:r>
          </a:p>
        </p:txBody>
      </p:sp>
      <p:graphicFrame>
        <p:nvGraphicFramePr>
          <p:cNvPr id="36871" name="Object 12"/>
          <p:cNvGraphicFramePr>
            <a:graphicFrameLocks noChangeAspect="1"/>
          </p:cNvGraphicFramePr>
          <p:nvPr/>
        </p:nvGraphicFramePr>
        <p:xfrm>
          <a:off x="1187450" y="765175"/>
          <a:ext cx="2376488" cy="1798638"/>
        </p:xfrm>
        <a:graphic>
          <a:graphicData uri="http://schemas.openxmlformats.org/presentationml/2006/ole">
            <mc:AlternateContent xmlns:mc="http://schemas.openxmlformats.org/markup-compatibility/2006">
              <mc:Choice xmlns:v="urn:schemas-microsoft-com:vml" Requires="v">
                <p:oleObj spid="_x0000_s2080" name="Equation" r:id="rId3" imgW="1104900" imgH="965200" progId="Equation.DSMT4">
                  <p:embed/>
                </p:oleObj>
              </mc:Choice>
              <mc:Fallback>
                <p:oleObj name="Equation" r:id="rId3" imgW="1104900" imgH="965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765175"/>
                        <a:ext cx="2376488" cy="1798638"/>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2" name="Object 13"/>
          <p:cNvGraphicFramePr>
            <a:graphicFrameLocks noChangeAspect="1"/>
          </p:cNvGraphicFramePr>
          <p:nvPr/>
        </p:nvGraphicFramePr>
        <p:xfrm>
          <a:off x="0" y="3068638"/>
          <a:ext cx="4500563" cy="719137"/>
        </p:xfrm>
        <a:graphic>
          <a:graphicData uri="http://schemas.openxmlformats.org/presentationml/2006/ole">
            <mc:AlternateContent xmlns:mc="http://schemas.openxmlformats.org/markup-compatibility/2006">
              <mc:Choice xmlns:v="urn:schemas-microsoft-com:vml" Requires="v">
                <p:oleObj spid="_x0000_s2081" name="Equation" r:id="rId5" imgW="2679700" imgH="457200" progId="Equation.DSMT4">
                  <p:embed/>
                </p:oleObj>
              </mc:Choice>
              <mc:Fallback>
                <p:oleObj name="Equation" r:id="rId5" imgW="26797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68638"/>
                        <a:ext cx="4500563" cy="719137"/>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14"/>
          <p:cNvGraphicFramePr>
            <a:graphicFrameLocks noChangeAspect="1"/>
          </p:cNvGraphicFramePr>
          <p:nvPr/>
        </p:nvGraphicFramePr>
        <p:xfrm>
          <a:off x="3851275" y="4797425"/>
          <a:ext cx="4895850" cy="863600"/>
        </p:xfrm>
        <a:graphic>
          <a:graphicData uri="http://schemas.openxmlformats.org/presentationml/2006/ole">
            <mc:AlternateContent xmlns:mc="http://schemas.openxmlformats.org/markup-compatibility/2006">
              <mc:Choice xmlns:v="urn:schemas-microsoft-com:vml" Requires="v">
                <p:oleObj spid="_x0000_s2082" name="Equation" r:id="rId7" imgW="2362200" imgH="508000" progId="Equation.DSMT4">
                  <p:embed/>
                </p:oleObj>
              </mc:Choice>
              <mc:Fallback>
                <p:oleObj name="Equation" r:id="rId7" imgW="2362200" imgH="5080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4797425"/>
                        <a:ext cx="4895850" cy="8636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15"/>
          <p:cNvGraphicFramePr>
            <a:graphicFrameLocks noChangeAspect="1"/>
          </p:cNvGraphicFramePr>
          <p:nvPr/>
        </p:nvGraphicFramePr>
        <p:xfrm>
          <a:off x="3851275" y="5661025"/>
          <a:ext cx="4824413" cy="936625"/>
        </p:xfrm>
        <a:graphic>
          <a:graphicData uri="http://schemas.openxmlformats.org/presentationml/2006/ole">
            <mc:AlternateContent xmlns:mc="http://schemas.openxmlformats.org/markup-compatibility/2006">
              <mc:Choice xmlns:v="urn:schemas-microsoft-com:vml" Requires="v">
                <p:oleObj spid="_x0000_s2083" name="Equation" r:id="rId9" imgW="3175000" imgH="596900" progId="Equation.DSMT4">
                  <p:embed/>
                </p:oleObj>
              </mc:Choice>
              <mc:Fallback>
                <p:oleObj name="Equation" r:id="rId9" imgW="3175000" imgH="5969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1275" y="5661025"/>
                        <a:ext cx="4824413" cy="9366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875" name="AutoShape 17"/>
          <p:cNvSpPr>
            <a:spLocks noChangeArrowheads="1"/>
          </p:cNvSpPr>
          <p:nvPr/>
        </p:nvSpPr>
        <p:spPr bwMode="auto">
          <a:xfrm>
            <a:off x="755650" y="2708275"/>
            <a:ext cx="2536825" cy="3302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20637" tIns="10731" rIns="20637" bIns="10731">
            <a:spAutoFit/>
          </a:bodyPr>
          <a:lstStyle>
            <a:lvl1pPr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1pPr>
            <a:lvl2pPr marL="742950" indent="-28575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2pPr>
            <a:lvl3pPr marL="11430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3pPr>
            <a:lvl4pPr marL="16002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4pPr>
            <a:lvl5pPr marL="20574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5pPr>
            <a:lvl6pPr marL="25146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6pPr>
            <a:lvl7pPr marL="29718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7pPr>
            <a:lvl8pPr marL="34290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8pPr>
            <a:lvl9pPr marL="38862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buClr>
                <a:srgbClr val="000000"/>
              </a:buClr>
              <a:buSzPct val="100000"/>
              <a:buFont typeface="Arial" charset="0"/>
              <a:buNone/>
            </a:pPr>
            <a:r>
              <a:rPr lang="en-GB" altLang="en-US" sz="2000" b="1" u="sng">
                <a:solidFill>
                  <a:srgbClr val="009900"/>
                </a:solidFill>
                <a:latin typeface="Arial Rounded MT Bold" pitchFamily="34" charset="0"/>
              </a:rPr>
              <a:t>Wavelet coefficients</a:t>
            </a:r>
          </a:p>
        </p:txBody>
      </p:sp>
      <p:sp>
        <p:nvSpPr>
          <p:cNvPr id="36876" name="Text Box 18"/>
          <p:cNvSpPr txBox="1">
            <a:spLocks noChangeArrowheads="1"/>
          </p:cNvSpPr>
          <p:nvPr/>
        </p:nvSpPr>
        <p:spPr bwMode="auto">
          <a:xfrm>
            <a:off x="1116013" y="5084763"/>
            <a:ext cx="22320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37" tIns="10731" rIns="20637" bIns="10731">
            <a:spAutoFit/>
          </a:bodyPr>
          <a:lstStyle>
            <a:lvl1pPr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1pPr>
            <a:lvl2pPr marL="742950" indent="-28575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2pPr>
            <a:lvl3pPr marL="11430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3pPr>
            <a:lvl4pPr marL="16002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4pPr>
            <a:lvl5pPr marL="20574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5pPr>
            <a:lvl6pPr marL="25146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6pPr>
            <a:lvl7pPr marL="29718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7pPr>
            <a:lvl8pPr marL="34290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8pPr>
            <a:lvl9pPr marL="38862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buClr>
                <a:srgbClr val="000000"/>
              </a:buClr>
              <a:buSzPct val="100000"/>
              <a:buFont typeface="Arial" charset="0"/>
              <a:buNone/>
            </a:pPr>
            <a:r>
              <a:rPr lang="en-GB" altLang="en-US" sz="2000">
                <a:solidFill>
                  <a:srgbClr val="800000"/>
                </a:solidFill>
                <a:latin typeface="Arial Rounded MT Bold" pitchFamily="34" charset="0"/>
              </a:rPr>
              <a:t>Complex Morlet:</a:t>
            </a:r>
          </a:p>
        </p:txBody>
      </p:sp>
      <p:sp>
        <p:nvSpPr>
          <p:cNvPr id="36877" name="Text Box 19"/>
          <p:cNvSpPr txBox="1">
            <a:spLocks noChangeArrowheads="1"/>
          </p:cNvSpPr>
          <p:nvPr/>
        </p:nvSpPr>
        <p:spPr bwMode="auto">
          <a:xfrm>
            <a:off x="755650" y="5949950"/>
            <a:ext cx="26638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0637" tIns="10731" rIns="20637" bIns="10731">
            <a:spAutoFit/>
          </a:bodyPr>
          <a:lstStyle>
            <a:lvl1pPr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1pPr>
            <a:lvl2pPr marL="742950" indent="-28575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2pPr>
            <a:lvl3pPr marL="11430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3pPr>
            <a:lvl4pPr marL="16002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4pPr>
            <a:lvl5pPr marL="2057400" indent="-228600" defTabSz="209550">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5pPr>
            <a:lvl6pPr marL="25146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6pPr>
            <a:lvl7pPr marL="29718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7pPr>
            <a:lvl8pPr marL="34290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8pPr>
            <a:lvl9pPr marL="3886200" indent="-228600" defTabSz="209550" eaLnBrk="0" fontAlgn="base" hangingPunct="0">
              <a:spcBef>
                <a:spcPct val="0"/>
              </a:spcBef>
              <a:spcAft>
                <a:spcPct val="0"/>
              </a:spcAft>
              <a:tabLst>
                <a:tab pos="0" algn="l"/>
                <a:tab pos="209550" algn="l"/>
                <a:tab pos="419100" algn="l"/>
                <a:tab pos="628650" algn="l"/>
                <a:tab pos="838200" algn="l"/>
                <a:tab pos="1047750" algn="l"/>
                <a:tab pos="1257300" algn="l"/>
                <a:tab pos="1468438" algn="l"/>
                <a:tab pos="1677988" algn="l"/>
                <a:tab pos="1887538" algn="l"/>
                <a:tab pos="2097088" algn="l"/>
                <a:tab pos="2306638" algn="l"/>
              </a:tabLst>
              <a:defRPr>
                <a:solidFill>
                  <a:schemeClr val="bg1"/>
                </a:solidFill>
                <a:latin typeface="Times New Roman" pitchFamily="18" charset="0"/>
                <a:ea typeface="Arial Unicode MS" pitchFamily="34" charset="-128"/>
                <a:cs typeface="Arial Unicode MS" pitchFamily="34" charset="-128"/>
              </a:defRPr>
            </a:lvl9pPr>
          </a:lstStyle>
          <a:p>
            <a:pPr eaLnBrk="1" hangingPunct="1">
              <a:lnSpc>
                <a:spcPct val="101000"/>
              </a:lnSpc>
              <a:buClr>
                <a:srgbClr val="000000"/>
              </a:buClr>
              <a:buSzPct val="100000"/>
              <a:buFont typeface="Arial" charset="0"/>
              <a:buNone/>
            </a:pPr>
            <a:r>
              <a:rPr lang="en-GB" altLang="en-US" sz="2000">
                <a:solidFill>
                  <a:srgbClr val="800000"/>
                </a:solidFill>
                <a:latin typeface="Arial Rounded MT Bold" pitchFamily="34" charset="0"/>
              </a:rPr>
              <a:t>Complex Lorentzian:</a:t>
            </a:r>
          </a:p>
        </p:txBody>
      </p:sp>
      <p:graphicFrame>
        <p:nvGraphicFramePr>
          <p:cNvPr id="36878" name="Object 21"/>
          <p:cNvGraphicFramePr>
            <a:graphicFrameLocks noChangeAspect="1"/>
          </p:cNvGraphicFramePr>
          <p:nvPr>
            <p:ph idx="1"/>
          </p:nvPr>
        </p:nvGraphicFramePr>
        <p:xfrm>
          <a:off x="3851275" y="4149725"/>
          <a:ext cx="3095625" cy="792163"/>
        </p:xfrm>
        <a:graphic>
          <a:graphicData uri="http://schemas.openxmlformats.org/presentationml/2006/ole">
            <mc:AlternateContent xmlns:mc="http://schemas.openxmlformats.org/markup-compatibility/2006">
              <mc:Choice xmlns:v="urn:schemas-microsoft-com:vml" Requires="v">
                <p:oleObj spid="_x0000_s2084" name="Equation" r:id="rId11" imgW="2057400" imgH="482600" progId="Equation.DSMT4">
                  <p:embed/>
                </p:oleObj>
              </mc:Choice>
              <mc:Fallback>
                <p:oleObj name="Equation" r:id="rId11" imgW="2057400" imgH="482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1275" y="4149725"/>
                        <a:ext cx="3095625" cy="792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6879" name="Picture 23" descr="waveletfamilynew"/>
          <p:cNvPicPr>
            <a:picLocks noChangeAspect="1" noChangeArrowheads="1"/>
          </p:cNvPicPr>
          <p:nvPr/>
        </p:nvPicPr>
        <p:blipFill>
          <a:blip r:embed="rId13">
            <a:extLst>
              <a:ext uri="{28A0092B-C50C-407E-A947-70E740481C1C}">
                <a14:useLocalDpi xmlns:a14="http://schemas.microsoft.com/office/drawing/2010/main" val="0"/>
              </a:ext>
            </a:extLst>
          </a:blip>
          <a:srcRect l="6792" t="1077" r="7382" b="1077"/>
          <a:stretch>
            <a:fillRect/>
          </a:stretch>
        </p:blipFill>
        <p:spPr bwMode="auto">
          <a:xfrm>
            <a:off x="4643438" y="765175"/>
            <a:ext cx="4500562"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0" name="Text Box 24"/>
          <p:cNvSpPr txBox="1">
            <a:spLocks noChangeArrowheads="1"/>
          </p:cNvSpPr>
          <p:nvPr/>
        </p:nvSpPr>
        <p:spPr bwMode="auto">
          <a:xfrm>
            <a:off x="755650" y="3916363"/>
            <a:ext cx="647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r>
              <a:rPr lang="en-ZA" altLang="en-US" sz="1400">
                <a:solidFill>
                  <a:srgbClr val="0000CC"/>
                </a:solidFill>
                <a:latin typeface="Arial Rounded MT Bold" pitchFamily="34" charset="0"/>
              </a:rPr>
              <a:t>scale</a:t>
            </a:r>
            <a:endParaRPr lang="en-GB" altLang="en-US" sz="1400">
              <a:solidFill>
                <a:srgbClr val="0000CC"/>
              </a:solidFill>
              <a:latin typeface="Arial Rounded MT Bold" pitchFamily="34" charset="0"/>
            </a:endParaRPr>
          </a:p>
        </p:txBody>
      </p:sp>
      <p:sp>
        <p:nvSpPr>
          <p:cNvPr id="36881" name="Rectangle 25"/>
          <p:cNvSpPr>
            <a:spLocks noChangeArrowheads="1"/>
          </p:cNvSpPr>
          <p:nvPr/>
        </p:nvSpPr>
        <p:spPr bwMode="auto">
          <a:xfrm>
            <a:off x="0" y="3916363"/>
            <a:ext cx="874713"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r>
              <a:rPr lang="en-ZA" altLang="en-US" sz="1400">
                <a:solidFill>
                  <a:srgbClr val="FF0000"/>
                </a:solidFill>
                <a:latin typeface="Arial Rounded MT Bold" pitchFamily="34" charset="0"/>
              </a:rPr>
              <a:t>position</a:t>
            </a:r>
            <a:endParaRPr lang="en-GB" altLang="en-US" sz="1400">
              <a:solidFill>
                <a:srgbClr val="FF0000"/>
              </a:solidFill>
              <a:latin typeface="Arial Rounded MT Bold" pitchFamily="34" charset="0"/>
            </a:endParaRPr>
          </a:p>
        </p:txBody>
      </p:sp>
      <p:sp>
        <p:nvSpPr>
          <p:cNvPr id="36882" name="Rectangle 26"/>
          <p:cNvSpPr>
            <a:spLocks noChangeArrowheads="1"/>
          </p:cNvSpPr>
          <p:nvPr/>
        </p:nvSpPr>
        <p:spPr bwMode="auto">
          <a:xfrm>
            <a:off x="1763713" y="3916363"/>
            <a:ext cx="1011237"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r>
              <a:rPr lang="en-ZA" altLang="en-US" sz="1400">
                <a:solidFill>
                  <a:srgbClr val="00FFFF"/>
                </a:solidFill>
                <a:latin typeface="Arial Rounded MT Bold" pitchFamily="34" charset="0"/>
              </a:rPr>
              <a:t>spectrum</a:t>
            </a:r>
            <a:endParaRPr lang="en-GB" altLang="en-US" sz="1400">
              <a:solidFill>
                <a:srgbClr val="00FFFF"/>
              </a:solidFill>
              <a:latin typeface="Arial Rounded MT Bold" pitchFamily="34" charset="0"/>
            </a:endParaRPr>
          </a:p>
        </p:txBody>
      </p:sp>
      <p:sp>
        <p:nvSpPr>
          <p:cNvPr id="36883" name="Rectangle 27"/>
          <p:cNvSpPr>
            <a:spLocks noChangeArrowheads="1"/>
          </p:cNvSpPr>
          <p:nvPr/>
        </p:nvSpPr>
        <p:spPr bwMode="auto">
          <a:xfrm>
            <a:off x="2700338" y="3860800"/>
            <a:ext cx="855662"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bg1"/>
                </a:solidFill>
                <a:latin typeface="Times New Roman" pitchFamily="18" charset="0"/>
                <a:ea typeface="Arial Unicode MS" pitchFamily="34" charset="-128"/>
                <a:cs typeface="Arial Unicode MS" pitchFamily="34" charset="-128"/>
              </a:defRPr>
            </a:lvl1pPr>
            <a:lvl2pPr marL="742950" indent="-285750">
              <a:defRPr>
                <a:solidFill>
                  <a:schemeClr val="bg1"/>
                </a:solidFill>
                <a:latin typeface="Times New Roman" pitchFamily="18" charset="0"/>
                <a:ea typeface="Arial Unicode MS" pitchFamily="34" charset="-128"/>
                <a:cs typeface="Arial Unicode MS" pitchFamily="34" charset="-128"/>
              </a:defRPr>
            </a:lvl2pPr>
            <a:lvl3pPr marL="1143000" indent="-228600">
              <a:defRPr>
                <a:solidFill>
                  <a:schemeClr val="bg1"/>
                </a:solidFill>
                <a:latin typeface="Times New Roman" pitchFamily="18" charset="0"/>
                <a:ea typeface="Arial Unicode MS" pitchFamily="34" charset="-128"/>
                <a:cs typeface="Arial Unicode MS" pitchFamily="34" charset="-128"/>
              </a:defRPr>
            </a:lvl3pPr>
            <a:lvl4pPr marL="1600200" indent="-228600">
              <a:defRPr>
                <a:solidFill>
                  <a:schemeClr val="bg1"/>
                </a:solidFill>
                <a:latin typeface="Times New Roman" pitchFamily="18" charset="0"/>
                <a:ea typeface="Arial Unicode MS" pitchFamily="34" charset="-128"/>
                <a:cs typeface="Arial Unicode MS" pitchFamily="34" charset="-128"/>
              </a:defRPr>
            </a:lvl4pPr>
            <a:lvl5pPr marL="2057400" indent="-228600">
              <a:defRPr>
                <a:solidFill>
                  <a:schemeClr val="bg1"/>
                </a:solidFill>
                <a:latin typeface="Times New Roman" pitchFamily="18"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bg1"/>
                </a:solidFill>
                <a:latin typeface="Times New Roman" pitchFamily="18" charset="0"/>
                <a:ea typeface="Arial Unicode MS" pitchFamily="34" charset="-128"/>
                <a:cs typeface="Arial Unicode MS" pitchFamily="34" charset="-128"/>
              </a:defRPr>
            </a:lvl9pPr>
          </a:lstStyle>
          <a:p>
            <a:r>
              <a:rPr lang="en-ZA" altLang="en-US" sz="1400">
                <a:solidFill>
                  <a:srgbClr val="FF33CC"/>
                </a:solidFill>
                <a:latin typeface="Arial Rounded MT Bold" pitchFamily="34" charset="0"/>
              </a:rPr>
              <a:t>wavelet</a:t>
            </a:r>
            <a:endParaRPr lang="en-GB" altLang="en-US" sz="1400">
              <a:solidFill>
                <a:srgbClr val="FF33CC"/>
              </a:solidFill>
              <a:latin typeface="Arial Rounded MT Bold" pitchFamily="34" charset="0"/>
            </a:endParaRPr>
          </a:p>
        </p:txBody>
      </p:sp>
      <p:sp>
        <p:nvSpPr>
          <p:cNvPr id="36884" name="Line 28"/>
          <p:cNvSpPr>
            <a:spLocks noChangeShapeType="1"/>
          </p:cNvSpPr>
          <p:nvPr/>
        </p:nvSpPr>
        <p:spPr bwMode="auto">
          <a:xfrm>
            <a:off x="468313" y="3644900"/>
            <a:ext cx="0" cy="28892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6885" name="Line 29"/>
          <p:cNvSpPr>
            <a:spLocks noChangeShapeType="1"/>
          </p:cNvSpPr>
          <p:nvPr/>
        </p:nvSpPr>
        <p:spPr bwMode="auto">
          <a:xfrm>
            <a:off x="1042988" y="3644900"/>
            <a:ext cx="0" cy="28892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6886" name="Line 30"/>
          <p:cNvSpPr>
            <a:spLocks noChangeShapeType="1"/>
          </p:cNvSpPr>
          <p:nvPr/>
        </p:nvSpPr>
        <p:spPr bwMode="auto">
          <a:xfrm>
            <a:off x="2339975" y="3500438"/>
            <a:ext cx="0" cy="28892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
        <p:nvSpPr>
          <p:cNvPr id="36887" name="Line 31"/>
          <p:cNvSpPr>
            <a:spLocks noChangeShapeType="1"/>
          </p:cNvSpPr>
          <p:nvPr/>
        </p:nvSpPr>
        <p:spPr bwMode="auto">
          <a:xfrm>
            <a:off x="2987675" y="3644900"/>
            <a:ext cx="0" cy="288925"/>
          </a:xfrm>
          <a:prstGeom prst="line">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p>
        </p:txBody>
      </p:sp>
    </p:spTree>
    <p:extLst>
      <p:ext uri="{BB962C8B-B14F-4D97-AF65-F5344CB8AC3E}">
        <p14:creationId xmlns:p14="http://schemas.microsoft.com/office/powerpoint/2010/main" val="2218852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73223" y="332656"/>
            <a:ext cx="8568952" cy="1008112"/>
          </a:xfrm>
        </p:spPr>
        <p:txBody>
          <a:bodyPr/>
          <a:lstStyle/>
          <a:p>
            <a:pPr algn="ctr"/>
            <a:r>
              <a:rPr lang="en-ZA" altLang="en-US" sz="3200" dirty="0" smtClean="0">
                <a:solidFill>
                  <a:schemeClr val="tx1"/>
                </a:solidFill>
                <a:latin typeface="Arial Rounded MT Bold" panose="020F0704030504030204" pitchFamily="34" charset="0"/>
              </a:rPr>
              <a:t>Characteristic Energy Scales </a:t>
            </a:r>
            <a:r>
              <a:rPr lang="en-ZA" altLang="en-US" sz="3200" dirty="0">
                <a:solidFill>
                  <a:schemeClr val="tx1"/>
                </a:solidFill>
                <a:latin typeface="Arial Rounded MT Bold" panose="020F0704030504030204" pitchFamily="34" charset="0"/>
              </a:rPr>
              <a:t/>
            </a:r>
            <a:br>
              <a:rPr lang="en-ZA" altLang="en-US" sz="3200" dirty="0">
                <a:solidFill>
                  <a:schemeClr val="tx1"/>
                </a:solidFill>
                <a:latin typeface="Arial Rounded MT Bold" panose="020F0704030504030204" pitchFamily="34" charset="0"/>
              </a:rPr>
            </a:br>
            <a:r>
              <a:rPr lang="en-ZA" altLang="en-US" sz="3200" dirty="0" smtClean="0">
                <a:solidFill>
                  <a:schemeClr val="tx1"/>
                </a:solidFill>
                <a:latin typeface="Arial Rounded MT Bold" panose="020F0704030504030204" pitchFamily="34" charset="0"/>
              </a:rPr>
              <a:t> </a:t>
            </a:r>
            <a:r>
              <a:rPr lang="en-ZA" altLang="en-US" sz="3200" baseline="30000" dirty="0" smtClean="0">
                <a:solidFill>
                  <a:schemeClr val="tx1"/>
                </a:solidFill>
                <a:latin typeface="Arial Rounded MT Bold" panose="020F0704030504030204" pitchFamily="34" charset="0"/>
              </a:rPr>
              <a:t>40</a:t>
            </a:r>
            <a:r>
              <a:rPr lang="en-ZA" altLang="en-US" sz="3200" dirty="0" smtClean="0">
                <a:solidFill>
                  <a:schemeClr val="tx1"/>
                </a:solidFill>
                <a:latin typeface="Arial Rounded MT Bold" panose="020F0704030504030204" pitchFamily="34" charset="0"/>
              </a:rPr>
              <a:t>Ca ISGQR</a:t>
            </a:r>
            <a:endParaRPr lang="en-US" altLang="en-US" sz="3200" dirty="0">
              <a:solidFill>
                <a:schemeClr val="tx1"/>
              </a:solidFill>
              <a:latin typeface="Arial Rounded MT Bold" panose="020F0704030504030204" pitchFamily="34" charset="0"/>
            </a:endParaRPr>
          </a:p>
        </p:txBody>
      </p:sp>
      <p:sp>
        <p:nvSpPr>
          <p:cNvPr id="3" name="Rectangle 2"/>
          <p:cNvSpPr/>
          <p:nvPr/>
        </p:nvSpPr>
        <p:spPr>
          <a:xfrm>
            <a:off x="5266931" y="3796120"/>
            <a:ext cx="3345788" cy="461665"/>
          </a:xfrm>
          <a:prstGeom prst="rect">
            <a:avLst/>
          </a:prstGeom>
        </p:spPr>
        <p:txBody>
          <a:bodyPr wrap="none">
            <a:spAutoFit/>
          </a:bodyPr>
          <a:lstStyle/>
          <a:p>
            <a:r>
              <a:rPr lang="en-ZA" altLang="en-US" sz="2400" dirty="0" smtClean="0">
                <a:solidFill>
                  <a:prstClr val="black"/>
                </a:solidFill>
                <a:latin typeface="Arial Rounded MT Bold" panose="020F0704030504030204" pitchFamily="34" charset="0"/>
              </a:rPr>
              <a:t>Wavelet Coefficients </a:t>
            </a:r>
            <a:endParaRPr lang="en-ZA" dirty="0">
              <a:latin typeface="Arial Rounded MT Bold" panose="020F0704030504030204" pitchFamily="34"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73" t="24544" r="2638" b="9036"/>
          <a:stretch/>
        </p:blipFill>
        <p:spPr bwMode="auto">
          <a:xfrm rot="5400000">
            <a:off x="116820" y="1519248"/>
            <a:ext cx="5140796" cy="501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94924" y="1570534"/>
            <a:ext cx="4128758" cy="1631216"/>
          </a:xfrm>
          <a:prstGeom prst="rect">
            <a:avLst/>
          </a:prstGeom>
        </p:spPr>
        <p:txBody>
          <a:bodyPr wrap="square">
            <a:spAutoFit/>
          </a:bodyPr>
          <a:lstStyle/>
          <a:p>
            <a:pPr>
              <a:spcBef>
                <a:spcPct val="20000"/>
              </a:spcBef>
              <a:buClr>
                <a:srgbClr val="CC3300"/>
              </a:buClr>
              <a:buSzPct val="80000"/>
            </a:pPr>
            <a:r>
              <a:rPr lang="en-US" altLang="en-US" sz="2000" dirty="0">
                <a:latin typeface="Arial Rounded MT Bold" pitchFamily="34" charset="0"/>
              </a:rPr>
              <a:t>ISGQR is not  mainly concentrated in a well-defined peak in light nuclei but completely fragmented e.g. </a:t>
            </a:r>
            <a:r>
              <a:rPr lang="en-US" altLang="en-US" sz="2000" baseline="30000" dirty="0">
                <a:latin typeface="Arial Rounded MT Bold" pitchFamily="34" charset="0"/>
              </a:rPr>
              <a:t>40</a:t>
            </a:r>
            <a:r>
              <a:rPr lang="en-US" altLang="en-US" sz="2000" dirty="0">
                <a:latin typeface="Arial Rounded MT Bold" pitchFamily="34" charset="0"/>
              </a:rPr>
              <a:t>Ca, </a:t>
            </a:r>
            <a:r>
              <a:rPr lang="en-US" altLang="en-US" sz="2000" baseline="30000" dirty="0">
                <a:latin typeface="Arial Rounded MT Bold" pitchFamily="34" charset="0"/>
              </a:rPr>
              <a:t>28</a:t>
            </a:r>
            <a:r>
              <a:rPr lang="en-US" altLang="en-US" sz="2000" dirty="0">
                <a:latin typeface="Arial Rounded MT Bold" pitchFamily="34" charset="0"/>
              </a:rPr>
              <a:t>Si &amp; </a:t>
            </a:r>
            <a:r>
              <a:rPr lang="en-US" altLang="en-US" sz="2000" baseline="30000" dirty="0">
                <a:latin typeface="Arial Rounded MT Bold" pitchFamily="34" charset="0"/>
              </a:rPr>
              <a:t>12</a:t>
            </a:r>
            <a:r>
              <a:rPr lang="en-US" altLang="en-US" sz="2000" dirty="0">
                <a:latin typeface="Arial Rounded MT Bold" pitchFamily="34" charset="0"/>
              </a:rPr>
              <a:t>C</a:t>
            </a:r>
          </a:p>
        </p:txBody>
      </p:sp>
      <p:sp>
        <p:nvSpPr>
          <p:cNvPr id="5" name="Rectangle 4"/>
          <p:cNvSpPr/>
          <p:nvPr/>
        </p:nvSpPr>
        <p:spPr>
          <a:xfrm>
            <a:off x="5287489" y="4509120"/>
            <a:ext cx="3590583" cy="584775"/>
          </a:xfrm>
          <a:prstGeom prst="rect">
            <a:avLst/>
          </a:prstGeom>
        </p:spPr>
        <p:txBody>
          <a:bodyPr wrap="square">
            <a:spAutoFit/>
          </a:bodyPr>
          <a:lstStyle/>
          <a:p>
            <a:pPr>
              <a:lnSpc>
                <a:spcPct val="80000"/>
              </a:lnSpc>
              <a:spcBef>
                <a:spcPct val="20000"/>
              </a:spcBef>
              <a:buClr>
                <a:srgbClr val="CC3300"/>
              </a:buClr>
              <a:buSzPct val="80000"/>
            </a:pPr>
            <a:r>
              <a:rPr lang="en-US" altLang="en-US" sz="2000" dirty="0" smtClean="0">
                <a:latin typeface="Arial Rounded MT Bold" pitchFamily="34" charset="0"/>
              </a:rPr>
              <a:t>Pronounced fine structure is observed up to </a:t>
            </a:r>
            <a:endParaRPr lang="en-US" altLang="en-US" sz="2000" dirty="0">
              <a:latin typeface="Arial Rounded MT Bold" pitchFamily="34" charset="0"/>
            </a:endParaRPr>
          </a:p>
        </p:txBody>
      </p:sp>
    </p:spTree>
    <p:extLst>
      <p:ext uri="{BB962C8B-B14F-4D97-AF65-F5344CB8AC3E}">
        <p14:creationId xmlns:p14="http://schemas.microsoft.com/office/powerpoint/2010/main" val="4117597413"/>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IP2012-presentatio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SAIP2012-presentatio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6_SAIP2012-presentatio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2071</TotalTime>
  <Words>923</Words>
  <Application>Microsoft Office PowerPoint</Application>
  <PresentationFormat>On-screen Show (4:3)</PresentationFormat>
  <Paragraphs>167</Paragraphs>
  <Slides>20</Slides>
  <Notes>2</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25" baseType="lpstr">
      <vt:lpstr>SAIP2012-presentation</vt:lpstr>
      <vt:lpstr>1_SAIP2012-presentation</vt:lpstr>
      <vt:lpstr>6_SAIP2012-presentation</vt:lpstr>
      <vt:lpstr>Office Theme</vt:lpstr>
      <vt:lpstr>MathType 5.0 Equation</vt:lpstr>
      <vt:lpstr>Fine structure of giant resonances in Calcium isotopes</vt:lpstr>
      <vt:lpstr>Outline</vt:lpstr>
      <vt:lpstr>PowerPoint Presentation</vt:lpstr>
      <vt:lpstr>K600 Magnetic Spectrometer</vt:lpstr>
      <vt:lpstr>PowerPoint Presentation</vt:lpstr>
      <vt:lpstr>Fine structure of ISGQR in 40Ca</vt:lpstr>
      <vt:lpstr>Fine structure of the IVGDR in 42,44,48Ca</vt:lpstr>
      <vt:lpstr>Wavelet Analysis</vt:lpstr>
      <vt:lpstr>Characteristic Energy Scales   40Ca ISGQR</vt:lpstr>
      <vt:lpstr>Comparison with Theoretical Calculations</vt:lpstr>
      <vt:lpstr>PowerPoint Presentation</vt:lpstr>
      <vt:lpstr>  Comparison with Theoretical Calculations  QRPA and RQTBA  48Ca IVGDR</vt:lpstr>
      <vt:lpstr>Extraction of spin- and parity-dependent  Level densities</vt:lpstr>
      <vt:lpstr>Fluctuation Analysis</vt:lpstr>
      <vt:lpstr>Autocorrelation Function</vt:lpstr>
      <vt:lpstr>Level density: Background Subtraction and Autocorrelation Function</vt:lpstr>
      <vt:lpstr>Spin-parity-resolved Level Densities</vt:lpstr>
      <vt:lpstr>Ongoing work: Fine structure of the ISGMR in 40Ca</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Iyabo</dc:creator>
  <cp:lastModifiedBy>Iyabo</cp:lastModifiedBy>
  <cp:revision>156</cp:revision>
  <dcterms:created xsi:type="dcterms:W3CDTF">2015-03-23T13:27:29Z</dcterms:created>
  <dcterms:modified xsi:type="dcterms:W3CDTF">2015-11-18T16:56:41Z</dcterms:modified>
</cp:coreProperties>
</file>