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6" r:id="rId2"/>
    <p:sldId id="271" r:id="rId3"/>
    <p:sldId id="269" r:id="rId4"/>
    <p:sldId id="277" r:id="rId5"/>
    <p:sldId id="268" r:id="rId6"/>
    <p:sldId id="279" r:id="rId7"/>
    <p:sldId id="289" r:id="rId8"/>
    <p:sldId id="270" r:id="rId9"/>
    <p:sldId id="292" r:id="rId10"/>
    <p:sldId id="275" r:id="rId11"/>
    <p:sldId id="281" r:id="rId12"/>
    <p:sldId id="280" r:id="rId13"/>
    <p:sldId id="282" r:id="rId14"/>
    <p:sldId id="291" r:id="rId15"/>
    <p:sldId id="290" r:id="rId16"/>
    <p:sldId id="283" r:id="rId17"/>
    <p:sldId id="284" r:id="rId18"/>
    <p:sldId id="287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74080"/>
  </p:normalViewPr>
  <p:slideViewPr>
    <p:cSldViewPr snapToGrid="0" snapToObjects="1">
      <p:cViewPr>
        <p:scale>
          <a:sx n="75" d="100"/>
          <a:sy n="75" d="100"/>
        </p:scale>
        <p:origin x="176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44BE4-C005-8642-AF89-65CBB2D615E5}" type="datetimeFigureOut">
              <a:rPr lang="en-US" smtClean="0"/>
              <a:t>3/16/18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D2A92-98B1-3245-AF40-A44FD03BF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2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</a:t>
            </a:r>
            <a:r>
              <a:rPr lang="en-US" baseline="0" dirty="0" smtClean="0"/>
              <a:t> evening everyone,</a:t>
            </a:r>
          </a:p>
          <a:p>
            <a:r>
              <a:rPr lang="en-US" baseline="0" dirty="0" smtClean="0"/>
              <a:t>I hope you can still focus the student session.</a:t>
            </a:r>
          </a:p>
          <a:p>
            <a:r>
              <a:rPr lang="en-US" baseline="0" dirty="0" smtClean="0"/>
              <a:t>Firstly, let me introduce my self, </a:t>
            </a:r>
          </a:p>
          <a:p>
            <a:r>
              <a:rPr lang="en-US" baseline="0" dirty="0" smtClean="0"/>
              <a:t>My name is </a:t>
            </a:r>
            <a:r>
              <a:rPr lang="en-US" baseline="0" dirty="0" err="1" smtClean="0"/>
              <a:t>jafar</a:t>
            </a:r>
            <a:r>
              <a:rPr lang="en-US" baseline="0" dirty="0" smtClean="0"/>
              <a:t>, D1 student from RCNP theory group,</a:t>
            </a:r>
          </a:p>
          <a:p>
            <a:r>
              <a:rPr lang="en-US" baseline="0" dirty="0" smtClean="0"/>
              <a:t>Supervised by Hosaka sensei.</a:t>
            </a:r>
          </a:p>
          <a:p>
            <a:r>
              <a:rPr lang="en-US" baseline="0" dirty="0" smtClean="0"/>
              <a:t>Today, I would like to present the topic which is related to my research work.</a:t>
            </a:r>
          </a:p>
          <a:p>
            <a:r>
              <a:rPr lang="en-US" baseline="0" dirty="0" smtClean="0"/>
              <a:t>I hope you get familiar with my work.</a:t>
            </a:r>
          </a:p>
          <a:p>
            <a:r>
              <a:rPr lang="en-US" baseline="0" dirty="0" smtClean="0"/>
              <a:t>The title is analysis of baryon resonances: production &amp; decay.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9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</a:t>
            </a:r>
            <a:r>
              <a:rPr lang="en-US" baseline="0" dirty="0" smtClean="0"/>
              <a:t> go to the result,</a:t>
            </a:r>
          </a:p>
          <a:p>
            <a:r>
              <a:rPr lang="en-US" baseline="0" dirty="0" smtClean="0"/>
              <a:t>Here is one of a historical discovery in kaon </a:t>
            </a:r>
            <a:r>
              <a:rPr lang="en-US" baseline="0" dirty="0" err="1" smtClean="0"/>
              <a:t>photoproduction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First, It is a common sense that the resonance appear as a peak in cross section.</a:t>
            </a:r>
          </a:p>
          <a:p>
            <a:r>
              <a:rPr lang="en-US" baseline="0" dirty="0" smtClean="0"/>
              <a:t>see the Data from DESY, and by simple model, the data can be reproduced.</a:t>
            </a:r>
          </a:p>
          <a:p>
            <a:r>
              <a:rPr lang="en-US" baseline="0" dirty="0" smtClean="0"/>
              <a:t>Then, new data is coming from </a:t>
            </a:r>
            <a:r>
              <a:rPr lang="en-US" baseline="0" dirty="0" err="1" smtClean="0"/>
              <a:t>saphire</a:t>
            </a:r>
            <a:r>
              <a:rPr lang="en-US" baseline="0" dirty="0" smtClean="0"/>
              <a:t>,</a:t>
            </a:r>
          </a:p>
          <a:p>
            <a:r>
              <a:rPr lang="en-US" baseline="0" dirty="0" smtClean="0"/>
              <a:t>Then, the model was fitted again but with new resonances to reproduce the bump, and</a:t>
            </a:r>
          </a:p>
          <a:p>
            <a:r>
              <a:rPr lang="en-US" baseline="0" dirty="0" smtClean="0"/>
              <a:t>The result is perfect at that time,</a:t>
            </a:r>
          </a:p>
          <a:p>
            <a:r>
              <a:rPr lang="en-US" baseline="0" dirty="0" smtClean="0"/>
              <a:t>Then it become a new evident for a missing resonance.</a:t>
            </a:r>
          </a:p>
          <a:p>
            <a:r>
              <a:rPr lang="en-US" baseline="0" dirty="0" smtClean="0"/>
              <a:t>If you open up the particle data book, you will find a name printed. (this is actually my supervisor in Indonesia).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Recent model contain many resonances with higher spin, it is very </a:t>
            </a:r>
            <a:r>
              <a:rPr lang="en-US" baseline="0" dirty="0" err="1" smtClean="0"/>
              <a:t>complecated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34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the result of recent model, it is a huge project. And my contribution at that time is to calculate the amplitude of nucleon resonance spin 3/2.</a:t>
            </a:r>
          </a:p>
          <a:p>
            <a:r>
              <a:rPr lang="en-US" baseline="0" dirty="0" smtClean="0"/>
              <a:t>What I describe here is the cross section and the model with different formulation.</a:t>
            </a:r>
          </a:p>
          <a:p>
            <a:r>
              <a:rPr lang="en-US" baseline="0" dirty="0" smtClean="0"/>
              <a:t>As you can see, not so much different among the models.</a:t>
            </a:r>
          </a:p>
          <a:p>
            <a:r>
              <a:rPr lang="en-US" baseline="0" dirty="0" smtClean="0"/>
              <a:t>Then we need more observables to compare.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0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one of the polarization observable: photon beam asymmetry.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idea is as follow:</a:t>
            </a:r>
          </a:p>
          <a:p>
            <a:r>
              <a:rPr lang="en-US" baseline="0" dirty="0" smtClean="0"/>
              <a:t>The photon is either vertically and horizontally polarized,</a:t>
            </a:r>
          </a:p>
          <a:p>
            <a:r>
              <a:rPr lang="en-US" baseline="0" dirty="0" smtClean="0"/>
              <a:t>Then we calculate the different of the cross section when the initial state is v or h,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is the experimental data,</a:t>
            </a:r>
          </a:p>
          <a:p>
            <a:r>
              <a:rPr lang="en-US" baseline="0" dirty="0" smtClean="0"/>
              <a:t>You can see that the backward angle, the model is </a:t>
            </a:r>
            <a:r>
              <a:rPr lang="en-US" baseline="0" dirty="0" err="1" smtClean="0"/>
              <a:t>sensitif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But the data from </a:t>
            </a:r>
            <a:r>
              <a:rPr lang="en-US" baseline="0" dirty="0" err="1" smtClean="0"/>
              <a:t>leps</a:t>
            </a:r>
            <a:r>
              <a:rPr lang="en-US" baseline="0" dirty="0" smtClean="0"/>
              <a:t> is only in forward angle region.</a:t>
            </a:r>
          </a:p>
          <a:p>
            <a:r>
              <a:rPr lang="en-US" baseline="0" dirty="0" smtClean="0"/>
              <a:t>Starting from here, we can make a recommendation for experimentalist what to measure.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I am not an expert here, but if there is a question, you are welcome.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33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SU(4) symmetry including charm quark the diagram is like this,</a:t>
            </a:r>
          </a:p>
          <a:p>
            <a:r>
              <a:rPr lang="en-US" dirty="0" smtClean="0"/>
              <a:t>But</a:t>
            </a:r>
            <a:r>
              <a:rPr lang="en-US" baseline="0" dirty="0" smtClean="0"/>
              <a:t> because of the charm quark is quite heavy then it is somewhat decoupled.</a:t>
            </a:r>
            <a:endParaRPr lang="en-US" baseline="0" dirty="0"/>
          </a:p>
          <a:p>
            <a:r>
              <a:rPr lang="en-US" baseline="0" dirty="0" smtClean="0"/>
              <a:t>And we need a lot discussion for that and it is beyond my talk.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Ok, now see the first layer it is SU(3) diagram,</a:t>
            </a:r>
          </a:p>
          <a:p>
            <a:r>
              <a:rPr lang="en-US" baseline="0" dirty="0" smtClean="0"/>
              <a:t>The second layer is with single charm quark. we called charmed baryon.</a:t>
            </a:r>
          </a:p>
          <a:p>
            <a:r>
              <a:rPr lang="en-US" baseline="0" dirty="0" smtClean="0"/>
              <a:t>The diagram is like this, in the following slide I will focus on the lambda c baryon which is the lightest charmed baryon.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many states are observed in this diagram,</a:t>
            </a:r>
          </a:p>
          <a:p>
            <a:r>
              <a:rPr lang="en-US" baseline="0" dirty="0" smtClean="0"/>
              <a:t>Even there is a firstly found the doubly charmed baryon last year.</a:t>
            </a:r>
          </a:p>
          <a:p>
            <a:r>
              <a:rPr lang="en-US" baseline="0" dirty="0" smtClean="0"/>
              <a:t>There was a discovery from other group previously but it was controversy.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56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spectrum</a:t>
            </a:r>
            <a:r>
              <a:rPr lang="en-US" baseline="0" dirty="0" smtClean="0"/>
              <a:t> of Lambda c and Sigma C, only 6 state of lambda c, very small compared to nucleon </a:t>
            </a:r>
            <a:r>
              <a:rPr lang="en-US" baseline="0" dirty="0" err="1" smtClean="0"/>
              <a:t>resoances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But here, I </a:t>
            </a:r>
            <a:r>
              <a:rPr lang="en-US" baseline="0" dirty="0" err="1" smtClean="0"/>
              <a:t>dindnt</a:t>
            </a:r>
            <a:r>
              <a:rPr lang="en-US" baseline="0" dirty="0" smtClean="0"/>
              <a:t> analyze the scattering process. You may look at shim presentation for the production/scattering process.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I analyze the decay with pion emission. in nuclear physics, excited states usually emit photon to go to ground states,</a:t>
            </a:r>
          </a:p>
          <a:p>
            <a:r>
              <a:rPr lang="en-US" baseline="0" dirty="0" smtClean="0"/>
              <a:t>But in hadron physics, usually, pion emission is </a:t>
            </a:r>
            <a:r>
              <a:rPr lang="en-US" baseline="0" dirty="0" err="1" smtClean="0"/>
              <a:t>emiited</a:t>
            </a:r>
            <a:r>
              <a:rPr lang="en-US" baseline="0" dirty="0" smtClean="0"/>
              <a:t> to go to ground states.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From the decay, we can understand the internal structure of Lambda c, for example spin and parity.</a:t>
            </a:r>
          </a:p>
          <a:p>
            <a:r>
              <a:rPr lang="en-US" baseline="0" dirty="0" smtClean="0"/>
              <a:t>As you can see, some states has no information about the spin parity.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04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of the similar process with scattering is the three body decay by two pion emission.</a:t>
            </a:r>
          </a:p>
          <a:p>
            <a:r>
              <a:rPr lang="en-US" baseline="0" dirty="0" smtClean="0"/>
              <a:t>Then the process is described by this diagram with </a:t>
            </a:r>
            <a:r>
              <a:rPr lang="en-US" baseline="0" dirty="0" err="1" smtClean="0"/>
              <a:t>Sigma_c</a:t>
            </a:r>
            <a:r>
              <a:rPr lang="en-US" baseline="0" dirty="0" smtClean="0"/>
              <a:t> in intermediate states,</a:t>
            </a:r>
          </a:p>
          <a:p>
            <a:r>
              <a:rPr lang="en-US" baseline="0" dirty="0" smtClean="0"/>
              <a:t>Again, the the resonance appear as a peak here, but there is an additional information in decay process.</a:t>
            </a:r>
          </a:p>
          <a:p>
            <a:r>
              <a:rPr lang="en-US" baseline="0" dirty="0" smtClean="0"/>
              <a:t>We can see the Dalitz plot, and the resonance appear as a band structure.</a:t>
            </a:r>
          </a:p>
          <a:p>
            <a:r>
              <a:rPr lang="en-US" baseline="0" dirty="0" smtClean="0"/>
              <a:t>And it gives a lot of information about the resonance.</a:t>
            </a:r>
          </a:p>
          <a:p>
            <a:r>
              <a:rPr lang="en-US" baseline="0" dirty="0" smtClean="0"/>
              <a:t>This </a:t>
            </a:r>
            <a:r>
              <a:rPr lang="en-US" baseline="0" dirty="0" err="1" smtClean="0"/>
              <a:t>dalitz</a:t>
            </a:r>
            <a:r>
              <a:rPr lang="en-US" baseline="0" dirty="0" smtClean="0"/>
              <a:t> plot is from theoretical calculation.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6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the </a:t>
            </a:r>
            <a:r>
              <a:rPr lang="en-US" baseline="0" dirty="0" err="1" smtClean="0"/>
              <a:t>dalitz</a:t>
            </a:r>
            <a:r>
              <a:rPr lang="en-US" baseline="0" dirty="0" smtClean="0"/>
              <a:t> plot produced by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experiment, you can see band structure,</a:t>
            </a:r>
          </a:p>
          <a:p>
            <a:r>
              <a:rPr lang="en-US" baseline="0" dirty="0" smtClean="0"/>
              <a:t>It s a long story to understand this peak.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First, actually, they try 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6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2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</a:t>
            </a:r>
            <a:r>
              <a:rPr lang="en-US" baseline="0" dirty="0" smtClean="0"/>
              <a:t> contents of my talks.</a:t>
            </a:r>
          </a:p>
          <a:p>
            <a:r>
              <a:rPr lang="en-US" baseline="0" dirty="0" smtClean="0"/>
              <a:t>Basically, I will talk about three things.</a:t>
            </a:r>
          </a:p>
          <a:p>
            <a:r>
              <a:rPr lang="en-US" baseline="0" dirty="0" smtClean="0"/>
              <a:t>First, I will start with a very general introduction: that is baryon</a:t>
            </a:r>
          </a:p>
          <a:p>
            <a:r>
              <a:rPr lang="en-US" baseline="0" dirty="0" smtClean="0"/>
              <a:t>Then, I eventually look closer to some analysis dealing with baryon:</a:t>
            </a:r>
          </a:p>
          <a:p>
            <a:r>
              <a:rPr lang="en-US" baseline="0" dirty="0" smtClean="0"/>
              <a:t>Kaon photo production and the strong decay of heavy baryon.</a:t>
            </a:r>
          </a:p>
          <a:p>
            <a:r>
              <a:rPr lang="en-US" baseline="0" dirty="0" smtClean="0"/>
              <a:t>I hope I can explain in easy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28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</a:t>
            </a:r>
            <a:r>
              <a:rPr lang="en-US" baseline="0" dirty="0" smtClean="0"/>
              <a:t> go to the first question:</a:t>
            </a:r>
          </a:p>
          <a:p>
            <a:endParaRPr lang="en-US" baseline="0" dirty="0" smtClean="0"/>
          </a:p>
          <a:p>
            <a:r>
              <a:rPr lang="en-US" baseline="0" dirty="0" smtClean="0"/>
              <a:t>1. What is baryon??</a:t>
            </a:r>
          </a:p>
          <a:p>
            <a:r>
              <a:rPr lang="en-US" baseline="0" dirty="0" smtClean="0"/>
              <a:t>Let us see first the </a:t>
            </a:r>
            <a:r>
              <a:rPr lang="en-US" baseline="0" dirty="0" err="1" smtClean="0"/>
              <a:t>strucutre</a:t>
            </a:r>
            <a:r>
              <a:rPr lang="en-US" baseline="0" dirty="0" smtClean="0"/>
              <a:t> of atom,</a:t>
            </a:r>
          </a:p>
          <a:p>
            <a:r>
              <a:rPr lang="en-US" baseline="0" dirty="0" smtClean="0"/>
              <a:t>From atom we can recognize the internal structure: electron and nucleus.</a:t>
            </a:r>
          </a:p>
          <a:p>
            <a:r>
              <a:rPr lang="en-US" baseline="0" dirty="0" smtClean="0"/>
              <a:t>Electron is elementary particle but nucleus is a composite particle made by proton and neutron ( or usually called nucleon).</a:t>
            </a:r>
          </a:p>
          <a:p>
            <a:r>
              <a:rPr lang="en-US" baseline="0" dirty="0" smtClean="0"/>
              <a:t>Nucleon itself made by quark.</a:t>
            </a:r>
          </a:p>
          <a:p>
            <a:r>
              <a:rPr lang="en-US" baseline="0" dirty="0" smtClean="0"/>
              <a:t>Proton /neutron is called baryon which is made by three quark.</a:t>
            </a:r>
          </a:p>
          <a:p>
            <a:r>
              <a:rPr lang="en-US" baseline="0" dirty="0" smtClean="0"/>
              <a:t>That is also another kind of composite particle of quark, namely meson made by quark and anti quark.</a:t>
            </a:r>
          </a:p>
          <a:p>
            <a:r>
              <a:rPr lang="en-US" baseline="0" dirty="0" smtClean="0"/>
              <a:t>Let’s focus on baryon.</a:t>
            </a:r>
          </a:p>
          <a:p>
            <a:r>
              <a:rPr lang="en-US" baseline="0" dirty="0" smtClean="0"/>
              <a:t>Quark has six kind of flavor, u, d, s, c, b, 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2. Next question, How many baryon can we construct with 6 kind of quark?</a:t>
            </a:r>
          </a:p>
          <a:p>
            <a:r>
              <a:rPr lang="en-US" baseline="0" dirty="0" smtClean="0"/>
              <a:t>The answer is many.</a:t>
            </a:r>
          </a:p>
          <a:p>
            <a:r>
              <a:rPr lang="en-US" baseline="0" dirty="0" smtClean="0"/>
              <a:t>Even, people can call it particle zoo. Because too many particle.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 start with two quark, u &amp; d.</a:t>
            </a:r>
          </a:p>
          <a:p>
            <a:r>
              <a:rPr lang="en-US" baseline="0" dirty="0" smtClean="0"/>
              <a:t>And we can make, two kind of group of particle. and we have six particles.</a:t>
            </a:r>
          </a:p>
          <a:p>
            <a:r>
              <a:rPr lang="en-US" baseline="0" dirty="0" smtClean="0"/>
              <a:t>This is called isospin group, it is regards as the same particle if we neglect electromagnetic interaction.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3. Next question, what about u &amp; d &amp; s quark, how many baryon?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8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answer,</a:t>
            </a:r>
          </a:p>
          <a:p>
            <a:r>
              <a:rPr lang="en-US" dirty="0" smtClean="0"/>
              <a:t>Please</a:t>
            </a:r>
            <a:r>
              <a:rPr lang="en-US" baseline="0" dirty="0" smtClean="0"/>
              <a:t> calculate the the total number of baryon by yourself.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From the diagram you can recognize the nucleon and delta, </a:t>
            </a:r>
          </a:p>
          <a:p>
            <a:r>
              <a:rPr lang="en-US" baseline="0" dirty="0" smtClean="0"/>
              <a:t>Going down by replacing with one strange quark, and so forth.</a:t>
            </a:r>
          </a:p>
          <a:p>
            <a:r>
              <a:rPr lang="en-US" baseline="0" dirty="0" smtClean="0"/>
              <a:t>The one of the powerful finding is the prediction of Omega-, </a:t>
            </a:r>
          </a:p>
          <a:p>
            <a:r>
              <a:rPr lang="en-US" dirty="0" smtClean="0"/>
              <a:t>At</a:t>
            </a:r>
            <a:r>
              <a:rPr lang="en-US" baseline="0" dirty="0" smtClean="0"/>
              <a:t> first, this particle is missing. Then the experimentalist found it and complete the diagram.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4. How can we organize particle that way?</a:t>
            </a:r>
          </a:p>
          <a:p>
            <a:r>
              <a:rPr lang="en-US" baseline="0" dirty="0" smtClean="0"/>
              <a:t>That is by using the group theory and we then impose the SU(3) symmetry to the system.</a:t>
            </a:r>
          </a:p>
          <a:p>
            <a:r>
              <a:rPr lang="en-US" baseline="0" dirty="0" smtClean="0"/>
              <a:t>Then we will get this can kind of diagram.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about, u, d, s, c SU(4), the diagram will be </a:t>
            </a:r>
            <a:r>
              <a:rPr lang="en-US" baseline="0" dirty="0" err="1" smtClean="0"/>
              <a:t>complecated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But, I will </a:t>
            </a:r>
            <a:r>
              <a:rPr lang="en-US" baseline="0" dirty="0" err="1" smtClean="0"/>
              <a:t>pospond</a:t>
            </a:r>
            <a:r>
              <a:rPr lang="en-US" baseline="0" dirty="0" smtClean="0"/>
              <a:t> the discussion later.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 us focus on this baryon first.</a:t>
            </a:r>
          </a:p>
          <a:p>
            <a:r>
              <a:rPr lang="en-US" baseline="0" dirty="0" smtClean="0"/>
              <a:t>Let me remind you that the particle can be excited.</a:t>
            </a:r>
          </a:p>
          <a:p>
            <a:r>
              <a:rPr lang="en-US" baseline="0" dirty="0" smtClean="0"/>
              <a:t>And similar to the atom, the excitation is unique for every particle.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 see the excitation of the baryon.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33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neglect the Isospin,</a:t>
            </a:r>
            <a:r>
              <a:rPr lang="en-US" baseline="0" dirty="0" smtClean="0"/>
              <a:t> we can classify the baryon as six particle,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many excitation states observed so far for every baryon?</a:t>
            </a:r>
          </a:p>
          <a:p>
            <a:r>
              <a:rPr lang="en-US" baseline="0" dirty="0" smtClean="0"/>
              <a:t>N =27, Delta =22, Lambda =19, and so 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you are </a:t>
            </a:r>
            <a:r>
              <a:rPr lang="en-US" baseline="0" dirty="0" err="1" smtClean="0"/>
              <a:t>courius</a:t>
            </a:r>
            <a:r>
              <a:rPr lang="en-US" baseline="0" dirty="0" smtClean="0"/>
              <a:t> you can visit </a:t>
            </a:r>
            <a:r>
              <a:rPr lang="en-US" baseline="0" dirty="0" err="1" smtClean="0"/>
              <a:t>pdg</a:t>
            </a:r>
            <a:r>
              <a:rPr lang="en-US" baseline="0" dirty="0" smtClean="0"/>
              <a:t> live (particle data group website)</a:t>
            </a:r>
          </a:p>
          <a:p>
            <a:r>
              <a:rPr lang="en-US" baseline="0" dirty="0" smtClean="0"/>
              <a:t>And you can find the current states for baryon.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example, if you click nucleon baryon,</a:t>
            </a:r>
          </a:p>
          <a:p>
            <a:r>
              <a:rPr lang="en-US" baseline="0" dirty="0" smtClean="0"/>
              <a:t>Then you will find a list of excitation state with the star which represent the </a:t>
            </a:r>
            <a:r>
              <a:rPr lang="en-US" baseline="0" dirty="0" err="1" smtClean="0"/>
              <a:t>existante</a:t>
            </a:r>
            <a:r>
              <a:rPr lang="en-US" baseline="0" dirty="0" smtClean="0"/>
              <a:t> of the state,</a:t>
            </a:r>
          </a:p>
          <a:p>
            <a:r>
              <a:rPr lang="en-US" baseline="0" dirty="0" smtClean="0"/>
              <a:t>If **** that it is well established, but if * the </a:t>
            </a:r>
            <a:r>
              <a:rPr lang="en-US" baseline="0" dirty="0" err="1" smtClean="0"/>
              <a:t>existance</a:t>
            </a:r>
            <a:r>
              <a:rPr lang="en-US" baseline="0" dirty="0" smtClean="0"/>
              <a:t> is poor and need more analysis.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of the important note that.</a:t>
            </a:r>
          </a:p>
          <a:p>
            <a:r>
              <a:rPr lang="en-US" baseline="0" dirty="0" smtClean="0"/>
              <a:t>The number of observed states are less then the prediction of quark model.</a:t>
            </a:r>
          </a:p>
          <a:p>
            <a:r>
              <a:rPr lang="en-US" baseline="0" dirty="0" smtClean="0"/>
              <a:t>The missing state is called missing resonances, and people now trying to solve the puzzle of missing resonance.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 see the nucleon excitation state.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25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the nucleon resonances and their spin parity from PDG 1990, (23 resonances).</a:t>
            </a:r>
          </a:p>
          <a:p>
            <a:r>
              <a:rPr lang="en-US" baseline="0" dirty="0" smtClean="0"/>
              <a:t>Each excitation state has </a:t>
            </a:r>
            <a:r>
              <a:rPr lang="en-US" baseline="0" dirty="0" err="1" smtClean="0"/>
              <a:t>spesific</a:t>
            </a:r>
            <a:r>
              <a:rPr lang="en-US" baseline="0" dirty="0" smtClean="0"/>
              <a:t> spin-parity.</a:t>
            </a:r>
          </a:p>
          <a:p>
            <a:r>
              <a:rPr lang="en-US" baseline="0" dirty="0" smtClean="0"/>
              <a:t>The vertical axis is mass, the higher excited state has larger mass.</a:t>
            </a:r>
          </a:p>
          <a:p>
            <a:r>
              <a:rPr lang="en-US" baseline="0" dirty="0" smtClean="0"/>
              <a:t>And then, let see if we compare to PDG 2017,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4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many changes, but you can notice</a:t>
            </a:r>
            <a:r>
              <a:rPr lang="en-US" baseline="0" dirty="0" smtClean="0"/>
              <a:t> s</a:t>
            </a:r>
            <a:r>
              <a:rPr lang="en-US" dirty="0" smtClean="0"/>
              <a:t>ome states are discovered.</a:t>
            </a:r>
          </a:p>
          <a:p>
            <a:r>
              <a:rPr lang="en-US" dirty="0" smtClean="0"/>
              <a:t>Let pay</a:t>
            </a:r>
            <a:r>
              <a:rPr lang="en-US" baseline="0" dirty="0" smtClean="0"/>
              <a:t> attention at nucleon around 1900. I will explain it later.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Question arise;</a:t>
            </a:r>
          </a:p>
          <a:p>
            <a:r>
              <a:rPr lang="en-US" baseline="0" dirty="0" smtClean="0"/>
              <a:t>How can we find this states?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Because I am theorist, I will give you an example of theoretical calculation.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nucleon resonances,</a:t>
            </a:r>
          </a:p>
          <a:p>
            <a:r>
              <a:rPr lang="en-US" baseline="0" dirty="0" smtClean="0"/>
              <a:t>These </a:t>
            </a:r>
            <a:r>
              <a:rPr lang="en-US" baseline="0" dirty="0" err="1" smtClean="0"/>
              <a:t>proceses</a:t>
            </a:r>
            <a:r>
              <a:rPr lang="en-US" baseline="0" dirty="0" smtClean="0"/>
              <a:t> are the source of baryon analysis: </a:t>
            </a:r>
          </a:p>
          <a:p>
            <a:r>
              <a:rPr lang="en-US" baseline="0" dirty="0" smtClean="0"/>
              <a:t>The scattering process.</a:t>
            </a:r>
          </a:p>
          <a:p>
            <a:r>
              <a:rPr lang="en-US" baseline="0" dirty="0" smtClean="0"/>
              <a:t>In scattering process, for example,</a:t>
            </a:r>
          </a:p>
          <a:p>
            <a:r>
              <a:rPr lang="en-US" baseline="0" dirty="0" smtClean="0"/>
              <a:t>Pion nucleon scattering, they can produce everything with a given energy.</a:t>
            </a:r>
          </a:p>
          <a:p>
            <a:r>
              <a:rPr lang="en-US" baseline="0" dirty="0" smtClean="0"/>
              <a:t>But, for sure, the most probable one is the elastic scattering which is the mostly from this process, baryon resonances are analyzed.</a:t>
            </a:r>
          </a:p>
          <a:p>
            <a:r>
              <a:rPr lang="en-US" baseline="0" dirty="0" smtClean="0"/>
              <a:t>In our case, I analyzed the photo production, gamma and nucleon as target. And we choose the K Lambda in final state.</a:t>
            </a:r>
          </a:p>
          <a:p>
            <a:r>
              <a:rPr lang="en-US" baseline="0" dirty="0" smtClean="0"/>
              <a:t>As you can see, that the nucleon resonances are seen in several process as depicted here.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But, How we can see the nucleon resonance in this process. Let go into detail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33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quantum field theory, this </a:t>
            </a:r>
            <a:r>
              <a:rPr lang="en-US" baseline="0" dirty="0" err="1" smtClean="0"/>
              <a:t>proces</a:t>
            </a:r>
            <a:r>
              <a:rPr lang="en-US" baseline="0" dirty="0" smtClean="0"/>
              <a:t> is described by several </a:t>
            </a:r>
            <a:r>
              <a:rPr lang="en-US" baseline="0" dirty="0" err="1" smtClean="0"/>
              <a:t>feynman</a:t>
            </a:r>
            <a:r>
              <a:rPr lang="en-US" baseline="0" dirty="0" smtClean="0"/>
              <a:t> diagram.</a:t>
            </a:r>
          </a:p>
          <a:p>
            <a:r>
              <a:rPr lang="en-US" baseline="0" dirty="0" smtClean="0"/>
              <a:t>If you </a:t>
            </a:r>
            <a:r>
              <a:rPr lang="en-US" baseline="0" dirty="0" err="1" smtClean="0"/>
              <a:t>dont</a:t>
            </a:r>
            <a:r>
              <a:rPr lang="en-US" baseline="0" dirty="0" smtClean="0"/>
              <a:t> understand, don</a:t>
            </a:r>
            <a:r>
              <a:rPr lang="mr-IN" baseline="0" dirty="0" smtClean="0"/>
              <a:t>’</a:t>
            </a:r>
            <a:r>
              <a:rPr lang="en-US" baseline="0" dirty="0" smtClean="0"/>
              <a:t>t worry, this is my job, not your.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can see, there are several channel.</a:t>
            </a:r>
          </a:p>
          <a:p>
            <a:r>
              <a:rPr lang="en-US" baseline="0" dirty="0" smtClean="0"/>
              <a:t>Let me </a:t>
            </a:r>
            <a:r>
              <a:rPr lang="en-US" baseline="0" dirty="0" err="1" smtClean="0"/>
              <a:t>empasize</a:t>
            </a:r>
            <a:r>
              <a:rPr lang="en-US" baseline="0" dirty="0" smtClean="0"/>
              <a:t> that there is an intermediate state for each diagram. </a:t>
            </a:r>
          </a:p>
          <a:p>
            <a:r>
              <a:rPr lang="en-US" baseline="0" dirty="0" smtClean="0"/>
              <a:t>And each diagram correspond to a scattering amplitude.</a:t>
            </a:r>
          </a:p>
          <a:p>
            <a:r>
              <a:rPr lang="en-US" baseline="0" dirty="0" smtClean="0"/>
              <a:t>you may wonder how many diagram for this channel with nucleon resonance in intermediate state.</a:t>
            </a:r>
          </a:p>
          <a:p>
            <a:r>
              <a:rPr lang="en-US" baseline="0" dirty="0" smtClean="0"/>
              <a:t>But for starting point, we include several resonance into model.</a:t>
            </a:r>
          </a:p>
          <a:p>
            <a:r>
              <a:rPr lang="en-US" baseline="0" dirty="0" smtClean="0"/>
              <a:t>After getting total amplitude, we can make a </a:t>
            </a:r>
            <a:r>
              <a:rPr lang="en-US" baseline="0" dirty="0" err="1" smtClean="0"/>
              <a:t>theoreticall</a:t>
            </a:r>
            <a:r>
              <a:rPr lang="en-US" baseline="0" dirty="0" smtClean="0"/>
              <a:t> prediction by </a:t>
            </a:r>
            <a:r>
              <a:rPr lang="en-US" baseline="0" dirty="0" err="1" smtClean="0"/>
              <a:t>fiiting</a:t>
            </a:r>
            <a:r>
              <a:rPr lang="en-US" baseline="0" dirty="0" smtClean="0"/>
              <a:t> to the experimental data.</a:t>
            </a:r>
          </a:p>
          <a:p>
            <a:r>
              <a:rPr lang="en-US" baseline="0" dirty="0" smtClean="0"/>
              <a:t>This is the typical observables for kaon </a:t>
            </a:r>
            <a:r>
              <a:rPr lang="en-US" baseline="0" dirty="0" err="1" smtClean="0"/>
              <a:t>photoproduction</a:t>
            </a:r>
            <a:r>
              <a:rPr lang="en-US" baseline="0" dirty="0" smtClean="0"/>
              <a:t>,</a:t>
            </a:r>
          </a:p>
          <a:p>
            <a:r>
              <a:rPr lang="en-US" baseline="0" dirty="0" smtClean="0"/>
              <a:t>Cross section and polarization observables. One of them is measured in Spring-8 (LEPS collaboration).</a:t>
            </a:r>
          </a:p>
          <a:p>
            <a:r>
              <a:rPr lang="en-US" baseline="0" dirty="0" smtClean="0"/>
              <a:t>They can measured this process by using photon beam.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D2A92-98B1-3245-AF40-A44FD03BFE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8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67EC-43D3-E346-8520-A7ABD86C8631}" type="datetimeFigureOut">
              <a:rPr lang="en-US" smtClean="0"/>
              <a:t>3/16/18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133C-E341-7E4E-9F2D-97A866CA6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8974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67EC-43D3-E346-8520-A7ABD86C8631}" type="datetimeFigureOut">
              <a:rPr lang="en-US" smtClean="0"/>
              <a:t>3/16/18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133C-E341-7E4E-9F2D-97A866CA6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31483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67EC-43D3-E346-8520-A7ABD86C8631}" type="datetimeFigureOut">
              <a:rPr lang="en-US" smtClean="0"/>
              <a:t>3/16/18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133C-E341-7E4E-9F2D-97A866CA6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63642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67EC-43D3-E346-8520-A7ABD86C8631}" type="datetimeFigureOut">
              <a:rPr lang="en-US" smtClean="0"/>
              <a:t>3/16/18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133C-E341-7E4E-9F2D-97A866CA6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9230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67EC-43D3-E346-8520-A7ABD86C8631}" type="datetimeFigureOut">
              <a:rPr lang="en-US" smtClean="0"/>
              <a:t>3/16/18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133C-E341-7E4E-9F2D-97A866CA6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21230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67EC-43D3-E346-8520-A7ABD86C8631}" type="datetimeFigureOut">
              <a:rPr lang="en-US" smtClean="0"/>
              <a:t>3/16/18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133C-E341-7E4E-9F2D-97A866CA6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0794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67EC-43D3-E346-8520-A7ABD86C8631}" type="datetimeFigureOut">
              <a:rPr lang="en-US" smtClean="0"/>
              <a:t>3/16/18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133C-E341-7E4E-9F2D-97A866CA6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67819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67EC-43D3-E346-8520-A7ABD86C8631}" type="datetimeFigureOut">
              <a:rPr lang="en-US" smtClean="0"/>
              <a:t>3/16/18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133C-E341-7E4E-9F2D-97A866CA6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0851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67EC-43D3-E346-8520-A7ABD86C8631}" type="datetimeFigureOut">
              <a:rPr lang="en-US" smtClean="0"/>
              <a:t>3/16/18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133C-E341-7E4E-9F2D-97A866CA6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26811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67EC-43D3-E346-8520-A7ABD86C8631}" type="datetimeFigureOut">
              <a:rPr lang="en-US" smtClean="0"/>
              <a:t>3/16/18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133C-E341-7E4E-9F2D-97A866CA6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84901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67EC-43D3-E346-8520-A7ABD86C8631}" type="datetimeFigureOut">
              <a:rPr lang="en-US" smtClean="0"/>
              <a:t>3/16/18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133C-E341-7E4E-9F2D-97A866CA6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54576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367EC-43D3-E346-8520-A7ABD86C8631}" type="datetimeFigureOut">
              <a:rPr lang="en-US" smtClean="0"/>
              <a:t>3/16/18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C133C-E341-7E4E-9F2D-97A866CA6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4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20" Type="http://schemas.openxmlformats.org/officeDocument/2006/relationships/image" Target="../media/image64.png"/><Relationship Id="rId21" Type="http://schemas.openxmlformats.org/officeDocument/2006/relationships/image" Target="../media/image65.png"/><Relationship Id="rId22" Type="http://schemas.openxmlformats.org/officeDocument/2006/relationships/image" Target="../media/image66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4" Type="http://schemas.openxmlformats.org/officeDocument/2006/relationships/image" Target="../media/image58.png"/><Relationship Id="rId15" Type="http://schemas.openxmlformats.org/officeDocument/2006/relationships/image" Target="../media/image59.png"/><Relationship Id="rId16" Type="http://schemas.openxmlformats.org/officeDocument/2006/relationships/image" Target="../media/image60.png"/><Relationship Id="rId17" Type="http://schemas.openxmlformats.org/officeDocument/2006/relationships/image" Target="../media/image61.png"/><Relationship Id="rId18" Type="http://schemas.openxmlformats.org/officeDocument/2006/relationships/image" Target="../media/image62.png"/><Relationship Id="rId1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3" Type="http://schemas.openxmlformats.org/officeDocument/2006/relationships/image" Target="../media/image77.png"/><Relationship Id="rId14" Type="http://schemas.openxmlformats.org/officeDocument/2006/relationships/image" Target="../media/image78.png"/><Relationship Id="rId15" Type="http://schemas.openxmlformats.org/officeDocument/2006/relationships/image" Target="../media/image79.png"/><Relationship Id="rId16" Type="http://schemas.openxmlformats.org/officeDocument/2006/relationships/image" Target="../media/image80.png"/><Relationship Id="rId17" Type="http://schemas.openxmlformats.org/officeDocument/2006/relationships/image" Target="../media/image81.png"/><Relationship Id="rId18" Type="http://schemas.openxmlformats.org/officeDocument/2006/relationships/image" Target="../media/image82.png"/><Relationship Id="rId1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hyperlink" Target="http://pdglive.lbl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7.png"/><Relationship Id="rId7" Type="http://schemas.openxmlformats.org/officeDocument/2006/relationships/image" Target="../media/image32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655" y="2358074"/>
            <a:ext cx="1357918" cy="13666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721" y="2324696"/>
            <a:ext cx="1398214" cy="139821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165036" y="4046958"/>
            <a:ext cx="322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Ahmad Jafar Arifi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69360" y="4046958"/>
            <a:ext cx="1625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24B17874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6525884" y="4080335"/>
            <a:ext cx="0" cy="39491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98616" y="782557"/>
            <a:ext cx="7090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Avenir Next" charset="0"/>
                <a:ea typeface="Avenir Next" charset="0"/>
                <a:cs typeface="Avenir Next" charset="0"/>
              </a:rPr>
              <a:t>Analysis of Baryon Resonances</a:t>
            </a:r>
            <a:endParaRPr lang="en-US" sz="36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5563" y="1345991"/>
            <a:ext cx="3396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Avenir Next" charset="0"/>
                <a:ea typeface="Avenir Next" charset="0"/>
                <a:cs typeface="Avenir Next" charset="0"/>
              </a:rPr>
              <a:t>P</a:t>
            </a:r>
            <a:r>
              <a:rPr lang="en-US" sz="2800" i="1" dirty="0" smtClean="0">
                <a:latin typeface="Avenir Next" charset="0"/>
                <a:ea typeface="Avenir Next" charset="0"/>
                <a:cs typeface="Avenir Next" charset="0"/>
              </a:rPr>
              <a:t>roduction </a:t>
            </a:r>
            <a:r>
              <a:rPr lang="en-US" sz="2800" i="1" dirty="0">
                <a:latin typeface="Avenir Next" charset="0"/>
                <a:ea typeface="Avenir Next" charset="0"/>
                <a:cs typeface="Avenir Next" charset="0"/>
              </a:rPr>
              <a:t>&amp; </a:t>
            </a:r>
            <a:r>
              <a:rPr lang="en-US" sz="2800" i="1" dirty="0" smtClean="0">
                <a:latin typeface="Avenir Next" charset="0"/>
                <a:ea typeface="Avenir Next" charset="0"/>
                <a:cs typeface="Avenir Next" charset="0"/>
              </a:rPr>
              <a:t>Decay</a:t>
            </a:r>
            <a:endParaRPr lang="en-US" sz="2800" i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9388" y="6085978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  <a:latin typeface="Avenir Next Medium" charset="0"/>
                <a:ea typeface="Avenir Next Medium" charset="0"/>
                <a:cs typeface="Avenir Next Medium" charset="0"/>
              </a:rPr>
              <a:t>Spring 2018</a:t>
            </a:r>
            <a:endParaRPr lang="en-US" sz="2400" b="1" dirty="0">
              <a:solidFill>
                <a:srgbClr val="FF0000"/>
              </a:solidFill>
              <a:latin typeface="Avenir Next Medium" charset="0"/>
              <a:ea typeface="Avenir Next Medium" charset="0"/>
              <a:cs typeface="Avenir Next Medium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8822" y="5715464"/>
            <a:ext cx="5476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International Physics Course (IPC) Trip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037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5" y="973565"/>
            <a:ext cx="11036300" cy="2133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9440" y="346644"/>
            <a:ext cx="5919569" cy="406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Kaon Photo-Production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234043" y="752869"/>
                <a:ext cx="4351209" cy="4699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𝐾</m:t>
                    </m:r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 Channel (Isobar Model)</a:t>
                </a:r>
                <a:endParaRPr lang="en-US" sz="2400" dirty="0">
                  <a:solidFill>
                    <a:srgbClr val="C00000"/>
                  </a:solidFill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43" y="752869"/>
                <a:ext cx="4351209" cy="469913"/>
              </a:xfrm>
              <a:prstGeom prst="rect">
                <a:avLst/>
              </a:prstGeom>
              <a:blipFill rotWithShape="0">
                <a:blip r:embed="rId4"/>
                <a:stretch>
                  <a:fillRect l="-280" t="-15584" b="-2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/>
          <p:cNvSpPr txBox="1">
            <a:spLocks/>
          </p:cNvSpPr>
          <p:nvPr/>
        </p:nvSpPr>
        <p:spPr>
          <a:xfrm>
            <a:off x="5936974" y="3215669"/>
            <a:ext cx="1311966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Hyperon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58132" y="3215669"/>
            <a:ext cx="1350657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Nucleon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33461" y="2765095"/>
            <a:ext cx="0" cy="4505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92957" y="2765095"/>
            <a:ext cx="0" cy="4505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673548" y="2765095"/>
            <a:ext cx="0" cy="4505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8335617" y="3215669"/>
            <a:ext cx="1311966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Kaon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09388" y="3788121"/>
            <a:ext cx="10685871" cy="796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From the Feynman diagrams, we can calculate the scattering amplitude for each process by introducing </a:t>
            </a:r>
            <a:r>
              <a:rPr lang="en-US" sz="2000" smtClean="0">
                <a:latin typeface="Avenir Next" charset="0"/>
                <a:ea typeface="Avenir Next" charset="0"/>
                <a:cs typeface="Avenir Next" charset="0"/>
              </a:rPr>
              <a:t>effective Lagrangian</a:t>
            </a:r>
            <a:endParaRPr lang="en-US" sz="2000" dirty="0">
              <a:latin typeface="Avenir Next" charset="0"/>
              <a:ea typeface="Avenir Next" charset="0"/>
              <a:cs typeface="Avenir Nex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09387" y="4553989"/>
                <a:ext cx="10926466" cy="4641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Σ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𝐾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+ 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87" y="4553989"/>
                <a:ext cx="10926466" cy="46410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2"/>
          <p:cNvSpPr txBox="1">
            <a:spLocks/>
          </p:cNvSpPr>
          <p:nvPr/>
        </p:nvSpPr>
        <p:spPr>
          <a:xfrm>
            <a:off x="409387" y="5188298"/>
            <a:ext cx="10926466" cy="370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And we can calculate the observables </a:t>
            </a:r>
            <a:r>
              <a:rPr lang="en-US" sz="2000" smtClean="0">
                <a:latin typeface="Avenir Next" charset="0"/>
                <a:ea typeface="Avenir Next" charset="0"/>
                <a:cs typeface="Avenir Next" charset="0"/>
              </a:rPr>
              <a:t>by fitting the free parameter </a:t>
            </a: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to the experimental data </a:t>
            </a:r>
            <a:endParaRPr lang="en-US" sz="20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833911" y="5627320"/>
            <a:ext cx="2447908" cy="333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 smtClean="0">
                <a:latin typeface="Avenir Next" charset="0"/>
                <a:ea typeface="Avenir Next" charset="0"/>
                <a:cs typeface="Avenir Next" charset="0"/>
              </a:rPr>
              <a:t>Total Cross-section</a:t>
            </a:r>
            <a:endParaRPr lang="en-US" sz="2000" i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33911" y="5979276"/>
            <a:ext cx="3499549" cy="333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 smtClean="0">
                <a:latin typeface="Avenir Next" charset="0"/>
                <a:ea typeface="Avenir Next" charset="0"/>
                <a:cs typeface="Avenir Next" charset="0"/>
              </a:rPr>
              <a:t>Differential Cross-section</a:t>
            </a:r>
            <a:endParaRPr lang="en-US" sz="2000" i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33911" y="6319626"/>
            <a:ext cx="3499549" cy="333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1" dirty="0" smtClean="0">
                <a:latin typeface="Avenir Next" charset="0"/>
                <a:ea typeface="Avenir Next" charset="0"/>
                <a:cs typeface="Avenir Next" charset="0"/>
              </a:rPr>
              <a:t>Polarization Observables</a:t>
            </a:r>
            <a:endParaRPr lang="en-US" sz="2000" b="1" i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284628" y="5960602"/>
            <a:ext cx="788414" cy="359024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320317" y="5614367"/>
            <a:ext cx="2447908" cy="333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 smtClean="0">
                <a:latin typeface="Avenir Next" charset="0"/>
                <a:ea typeface="Avenir Next" charset="0"/>
                <a:cs typeface="Avenir Next" charset="0"/>
              </a:rPr>
              <a:t>CLAS Collaboration</a:t>
            </a:r>
            <a:endParaRPr lang="en-US" sz="2000" i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8015500" y="5638957"/>
            <a:ext cx="3933172" cy="390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1" smtClean="0">
                <a:latin typeface="Avenir Next" charset="0"/>
                <a:ea typeface="Avenir Next" charset="0"/>
                <a:cs typeface="Avenir Next" charset="0"/>
              </a:rPr>
              <a:t>LEPS Collaboration (Spring-8</a:t>
            </a:r>
            <a:r>
              <a:rPr lang="en-US" sz="2000" b="1" i="1" dirty="0" smtClean="0">
                <a:latin typeface="Avenir Next" charset="0"/>
                <a:ea typeface="Avenir Next" charset="0"/>
                <a:cs typeface="Avenir Next" charset="0"/>
              </a:rPr>
              <a:t>)</a:t>
            </a:r>
            <a:endParaRPr lang="en-US" sz="2000" b="1" i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320317" y="5968054"/>
            <a:ext cx="2859180" cy="333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smtClean="0">
                <a:latin typeface="Avenir Next" charset="0"/>
                <a:ea typeface="Avenir Next" charset="0"/>
                <a:cs typeface="Avenir Next" charset="0"/>
              </a:rPr>
              <a:t>MAMI Collaboration</a:t>
            </a:r>
            <a:endParaRPr lang="en-US" sz="2000" i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5320317" y="6357359"/>
            <a:ext cx="2859180" cy="333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 smtClean="0">
                <a:latin typeface="Avenir Next" charset="0"/>
                <a:ea typeface="Avenir Next" charset="0"/>
                <a:cs typeface="Avenir Next" charset="0"/>
              </a:rPr>
              <a:t>GRAAL Collaboration</a:t>
            </a:r>
            <a:endParaRPr lang="en-US" sz="2000" i="1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1812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9440" y="346644"/>
            <a:ext cx="7098286" cy="641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Evidence of Missing Resonance </a:t>
            </a:r>
            <a:r>
              <a:rPr lang="en-US" sz="2400" b="1" i="1" dirty="0">
                <a:latin typeface="Avenir Next" charset="0"/>
                <a:ea typeface="Avenir Next" charset="0"/>
                <a:cs typeface="Avenir Next" charset="0"/>
              </a:rPr>
              <a:t>N</a:t>
            </a:r>
            <a:r>
              <a:rPr lang="en-US" sz="2400" b="1" i="1" dirty="0" smtClean="0">
                <a:latin typeface="Avenir Next" charset="0"/>
                <a:ea typeface="Avenir Next" charset="0"/>
                <a:cs typeface="Avenir Next" charset="0"/>
              </a:rPr>
              <a:t>(1895)</a:t>
            </a:r>
            <a:endParaRPr lang="en-US" sz="2400" b="1" i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4043" y="752869"/>
            <a:ext cx="4351209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In total cross section 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9" y="1180488"/>
            <a:ext cx="5092048" cy="2815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9" y="3832965"/>
            <a:ext cx="5092048" cy="2876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0"/>
            <a:ext cx="5727700" cy="321654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99200" y="5897542"/>
            <a:ext cx="570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Recent model contains many resonances with higher spin. But, its formulations are still problematic.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200" y="3390191"/>
            <a:ext cx="5702300" cy="220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11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8" y="1927876"/>
            <a:ext cx="5486400" cy="2747779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9440" y="346644"/>
            <a:ext cx="6221464" cy="5802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venir Next" charset="0"/>
                <a:ea typeface="Avenir Next" charset="0"/>
                <a:cs typeface="Avenir Next" charset="0"/>
              </a:rPr>
              <a:t>Cross Section</a:t>
            </a:r>
            <a:endParaRPr lang="en-US" sz="28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6914" y="828025"/>
            <a:ext cx="3653629" cy="47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Kaon Photo-production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76" y="926926"/>
            <a:ext cx="3488946" cy="3892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228" y="926926"/>
            <a:ext cx="3245987" cy="3882025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022647" y="4778003"/>
            <a:ext cx="3653629" cy="47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Total cross section</a:t>
            </a:r>
            <a:endParaRPr lang="en-US" sz="20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509047" y="4782283"/>
            <a:ext cx="3653629" cy="47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smtClean="0">
                <a:latin typeface="Avenir Next" charset="0"/>
                <a:ea typeface="Avenir Next" charset="0"/>
                <a:cs typeface="Avenir Next" charset="0"/>
              </a:rPr>
              <a:t>Differential cross </a:t>
            </a: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section</a:t>
            </a:r>
            <a:endParaRPr lang="en-US" sz="20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40916" y="5764415"/>
            <a:ext cx="11132215" cy="387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Comparing models for nucleon resonances spin 3/2 and spin 5/2 with different formulations.</a:t>
            </a:r>
            <a:endParaRPr lang="en-US" sz="20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26849" y="5450050"/>
            <a:ext cx="3653629" cy="47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Avenir Next" charset="0"/>
                <a:ea typeface="Avenir Next" charset="0"/>
                <a:cs typeface="Avenir Next" charset="0"/>
              </a:rPr>
              <a:t>Motivation</a:t>
            </a:r>
            <a:endParaRPr lang="en-US" sz="20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0053" y="6113999"/>
            <a:ext cx="571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Avenir Book" charset="0"/>
                <a:ea typeface="Avenir Book" charset="0"/>
                <a:cs typeface="Avenir Book" charset="0"/>
              </a:rPr>
              <a:t>T.Mart</a:t>
            </a:r>
            <a:r>
              <a:rPr lang="en-US" i="1" dirty="0" smtClean="0">
                <a:latin typeface="Avenir Book" charset="0"/>
                <a:ea typeface="Avenir Book" charset="0"/>
                <a:cs typeface="Avenir Book" charset="0"/>
              </a:rPr>
              <a:t>, S. </a:t>
            </a:r>
            <a:r>
              <a:rPr lang="en-US" i="1" dirty="0" err="1" smtClean="0">
                <a:latin typeface="Avenir Book" charset="0"/>
                <a:ea typeface="Avenir Book" charset="0"/>
                <a:cs typeface="Avenir Book" charset="0"/>
              </a:rPr>
              <a:t>Clympton</a:t>
            </a:r>
            <a:r>
              <a:rPr lang="en-US" i="1" dirty="0" smtClean="0">
                <a:latin typeface="Avenir Book" charset="0"/>
                <a:ea typeface="Avenir Book" charset="0"/>
                <a:cs typeface="Avenir Book" charset="0"/>
              </a:rPr>
              <a:t>, A.J. Arifi, PRD </a:t>
            </a:r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92, 094019 (2015)</a:t>
            </a:r>
          </a:p>
        </p:txBody>
      </p:sp>
    </p:spTree>
    <p:extLst>
      <p:ext uri="{BB962C8B-B14F-4D97-AF65-F5344CB8AC3E}">
        <p14:creationId xmlns:p14="http://schemas.microsoft.com/office/powerpoint/2010/main" val="2107330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039" y="0"/>
            <a:ext cx="4862593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9440" y="346644"/>
            <a:ext cx="6221464" cy="5802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Photon-Beam Asymmetry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5050" y="870229"/>
            <a:ext cx="3653629" cy="47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Polarization observables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9233" y="3858012"/>
            <a:ext cx="6036568" cy="1354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Photon asymmetry is sensitive to the model of nucleon resonances.</a:t>
            </a:r>
          </a:p>
          <a:p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But, we need more experimental data to disentangle the models.</a:t>
            </a:r>
            <a:endParaRPr lang="en-US" sz="20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083063" y="5615677"/>
            <a:ext cx="282222" cy="2822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99995" y="6039013"/>
            <a:ext cx="282222" cy="2822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27106" y="6016435"/>
            <a:ext cx="2945472" cy="47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LEPS Collaboration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504527" y="5559232"/>
            <a:ext cx="3270002" cy="47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0070C0"/>
                </a:solidFill>
                <a:latin typeface="Avenir Next" charset="0"/>
                <a:ea typeface="Avenir Next" charset="0"/>
                <a:cs typeface="Avenir Next" charset="0"/>
              </a:rPr>
              <a:t>GRAAL Collaboration</a:t>
            </a:r>
            <a:endParaRPr lang="en-US" sz="2400" dirty="0">
              <a:solidFill>
                <a:srgbClr val="0070C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28174" y="2814042"/>
                <a:ext cx="2423996" cy="7538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Σ</m:t>
                      </m:r>
                      <m:r>
                        <a:rPr lang="el-GR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f>
                        <m:fPr>
                          <m:ctrlPr>
                            <a:rPr lang="mr-I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174" y="2814042"/>
                <a:ext cx="2423996" cy="75386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/>
          <p:cNvSpPr txBox="1">
            <a:spLocks/>
          </p:cNvSpPr>
          <p:nvPr/>
        </p:nvSpPr>
        <p:spPr>
          <a:xfrm>
            <a:off x="579233" y="1559047"/>
            <a:ext cx="6036568" cy="1484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Linearly polarized photon: </a:t>
            </a:r>
            <a:b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Vertically &amp; Horizontally polarized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Photon-beam asymmetry is defined by </a:t>
            </a:r>
          </a:p>
        </p:txBody>
      </p:sp>
    </p:spTree>
    <p:extLst>
      <p:ext uri="{BB962C8B-B14F-4D97-AF65-F5344CB8AC3E}">
        <p14:creationId xmlns:p14="http://schemas.microsoft.com/office/powerpoint/2010/main" val="642672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Next" charset="0"/>
                <a:ea typeface="Avenir Next" charset="0"/>
                <a:cs typeface="Avenir Next" charset="0"/>
              </a:rPr>
              <a:t>Charmed </a:t>
            </a:r>
            <a:r>
              <a:rPr lang="en-US" b="1" dirty="0" smtClean="0">
                <a:latin typeface="Avenir Next" charset="0"/>
                <a:ea typeface="Avenir Next" charset="0"/>
                <a:cs typeface="Avenir Next" charset="0"/>
              </a:rPr>
              <a:t>Baryons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Strong decay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012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9440" y="532174"/>
            <a:ext cx="3984751" cy="417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Charmed Baryons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4043" y="938399"/>
            <a:ext cx="3450061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With charm quark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302486" y="6271057"/>
            <a:ext cx="3314109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Baryon in SU(4) Symmetry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r="2540"/>
          <a:stretch/>
        </p:blipFill>
        <p:spPr>
          <a:xfrm>
            <a:off x="8401878" y="3222281"/>
            <a:ext cx="3511827" cy="2959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r="6980"/>
          <a:stretch/>
        </p:blipFill>
        <p:spPr>
          <a:xfrm>
            <a:off x="8257168" y="215277"/>
            <a:ext cx="3511827" cy="286348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7606747" y="3986645"/>
            <a:ext cx="1391479" cy="74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606748" y="4510104"/>
            <a:ext cx="1027760" cy="8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606748" y="5152836"/>
            <a:ext cx="715617" cy="42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6846824" y="3777220"/>
            <a:ext cx="843986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C=2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846824" y="4320870"/>
            <a:ext cx="950003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C</a:t>
            </a:r>
            <a:r>
              <a:rPr lang="en-US" sz="20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=1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846824" y="4983477"/>
            <a:ext cx="1126434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C=0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606748" y="3344775"/>
            <a:ext cx="184205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846824" y="3158268"/>
            <a:ext cx="843986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C=3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532710" y="555824"/>
            <a:ext cx="1129403" cy="69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02054" y="1222014"/>
            <a:ext cx="815503" cy="160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502054" y="2371372"/>
            <a:ext cx="590216" cy="108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6772787" y="345876"/>
            <a:ext cx="843986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C=2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6742130" y="1048013"/>
            <a:ext cx="950003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C</a:t>
            </a:r>
            <a:r>
              <a:rPr lang="en-US" sz="20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=1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742130" y="2208565"/>
            <a:ext cx="1126434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C=0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19" y="1939781"/>
            <a:ext cx="5023335" cy="2809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/>
              <p:cNvSpPr txBox="1">
                <a:spLocks/>
              </p:cNvSpPr>
              <p:nvPr/>
            </p:nvSpPr>
            <p:spPr>
              <a:xfrm>
                <a:off x="245694" y="5058689"/>
                <a:ext cx="5989986" cy="5504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2000" dirty="0" smtClean="0">
                    <a:latin typeface="Avenir Next" charset="0"/>
                    <a:ea typeface="Avenir Next" charset="0"/>
                    <a:cs typeface="Avenir Next" charset="0"/>
                  </a:rPr>
                  <a:t>Firstly observed doubly charmed baryon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Ξ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𝑐𝑐</m:t>
                        </m:r>
                      </m:sub>
                    </m:sSub>
                  </m:oMath>
                </a14:m>
                <a:endParaRPr lang="en-US" sz="2000" dirty="0" smtClean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2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94" y="5058689"/>
                <a:ext cx="5989986" cy="550463"/>
              </a:xfrm>
              <a:prstGeom prst="rect">
                <a:avLst/>
              </a:prstGeom>
              <a:blipFill rotWithShape="0">
                <a:blip r:embed="rId6"/>
                <a:stretch>
                  <a:fillRect l="-916"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ontent Placeholder 2"/>
          <p:cNvSpPr txBox="1">
            <a:spLocks/>
          </p:cNvSpPr>
          <p:nvPr/>
        </p:nvSpPr>
        <p:spPr>
          <a:xfrm>
            <a:off x="245694" y="1612800"/>
            <a:ext cx="5989986" cy="550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Singly charmed baryons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8583" y="5511156"/>
            <a:ext cx="613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  <a:latin typeface="Avenir Next" charset="0"/>
                <a:ea typeface="Avenir Next" charset="0"/>
                <a:cs typeface="Avenir Next" charset="0"/>
              </a:rPr>
              <a:t>R. </a:t>
            </a:r>
            <a:r>
              <a:rPr lang="cs-CZ" dirty="0" err="1" smtClean="0">
                <a:solidFill>
                  <a:srgbClr val="000000"/>
                </a:solidFill>
                <a:latin typeface="Avenir Next" charset="0"/>
                <a:ea typeface="Avenir Next" charset="0"/>
                <a:cs typeface="Avenir Next" charset="0"/>
              </a:rPr>
              <a:t>Aaij</a:t>
            </a:r>
            <a:r>
              <a:rPr lang="cs-CZ" dirty="0" smtClean="0">
                <a:solidFill>
                  <a:srgbClr val="000000"/>
                </a:solidFill>
                <a:latin typeface="Avenir Next" charset="0"/>
                <a:ea typeface="Avenir Next" charset="0"/>
                <a:cs typeface="Avenir Next" charset="0"/>
              </a:rPr>
              <a:t>,  et al. [</a:t>
            </a:r>
            <a:r>
              <a:rPr lang="cs-CZ" dirty="0" err="1" smtClean="0">
                <a:solidFill>
                  <a:srgbClr val="000000"/>
                </a:solidFill>
                <a:latin typeface="Avenir Next" charset="0"/>
                <a:ea typeface="Avenir Next" charset="0"/>
                <a:cs typeface="Avenir Next" charset="0"/>
              </a:rPr>
              <a:t>LHCb</a:t>
            </a:r>
            <a:r>
              <a:rPr lang="cs-CZ" dirty="0" smtClean="0">
                <a:solidFill>
                  <a:srgbClr val="000000"/>
                </a:solidFill>
                <a:latin typeface="Avenir Next" charset="0"/>
                <a:ea typeface="Avenir Next" charset="0"/>
                <a:cs typeface="Avenir Next" charset="0"/>
              </a:rPr>
              <a:t>], </a:t>
            </a:r>
            <a:r>
              <a:rPr lang="cs-CZ" dirty="0" err="1" smtClean="0">
                <a:solidFill>
                  <a:srgbClr val="000000"/>
                </a:solidFill>
                <a:latin typeface="Avenir Next" charset="0"/>
                <a:ea typeface="Avenir Next" charset="0"/>
                <a:cs typeface="Avenir Next" charset="0"/>
              </a:rPr>
              <a:t>Phys</a:t>
            </a:r>
            <a:r>
              <a:rPr lang="cs-CZ" dirty="0">
                <a:solidFill>
                  <a:srgbClr val="000000"/>
                </a:solidFill>
                <a:latin typeface="Avenir Next" charset="0"/>
                <a:ea typeface="Avenir Next" charset="0"/>
                <a:cs typeface="Avenir Next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Avenir Next" charset="0"/>
                <a:ea typeface="Avenir Next" charset="0"/>
                <a:cs typeface="Avenir Next" charset="0"/>
              </a:rPr>
              <a:t>Rev</a:t>
            </a:r>
            <a:r>
              <a:rPr lang="cs-CZ" dirty="0">
                <a:solidFill>
                  <a:srgbClr val="000000"/>
                </a:solidFill>
                <a:latin typeface="Avenir Next" charset="0"/>
                <a:ea typeface="Avenir Next" charset="0"/>
                <a:cs typeface="Avenir Next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Avenir Next" charset="0"/>
                <a:ea typeface="Avenir Next" charset="0"/>
                <a:cs typeface="Avenir Next" charset="0"/>
              </a:rPr>
              <a:t>Lett</a:t>
            </a:r>
            <a:r>
              <a:rPr lang="cs-CZ" dirty="0">
                <a:solidFill>
                  <a:srgbClr val="000000"/>
                </a:solidFill>
                <a:latin typeface="Avenir Next" charset="0"/>
                <a:ea typeface="Avenir Next" charset="0"/>
                <a:cs typeface="Avenir Next" charset="0"/>
              </a:rPr>
              <a:t>. 119, 112001 (2017)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6499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2938" y="1408312"/>
            <a:ext cx="5780666" cy="481424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6" name="Straight Connector 5"/>
          <p:cNvCxnSpPr/>
          <p:nvPr/>
        </p:nvCxnSpPr>
        <p:spPr>
          <a:xfrm>
            <a:off x="1910081" y="4151992"/>
            <a:ext cx="160995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0081" y="4523358"/>
            <a:ext cx="160995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10081" y="5874317"/>
            <a:ext cx="1609958" cy="83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20040" y="4956708"/>
            <a:ext cx="160995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20040" y="5410618"/>
            <a:ext cx="160995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36898" y="4769963"/>
                <a:ext cx="142864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(2520)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898" y="4769963"/>
                <a:ext cx="1428645" cy="276999"/>
              </a:xfrm>
              <a:prstGeom prst="rect">
                <a:avLst/>
              </a:prstGeom>
              <a:blipFill rotWithShape="0">
                <a:blip r:embed="rId3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8840" y="5193218"/>
                <a:ext cx="126476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(2455)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840" y="5193218"/>
                <a:ext cx="1264764" cy="276999"/>
              </a:xfrm>
              <a:prstGeom prst="rect">
                <a:avLst/>
              </a:prstGeom>
              <a:blipFill rotWithShape="0">
                <a:blip r:embed="rId4"/>
                <a:stretch>
                  <a:fillRect t="-222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28034" y="3977734"/>
                <a:ext cx="9920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(2625)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34" y="3977734"/>
                <a:ext cx="992022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6135" t="-4444" r="-920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00009" y="4390148"/>
                <a:ext cx="12403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(2595)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09" y="4390148"/>
                <a:ext cx="1240338" cy="276999"/>
              </a:xfrm>
              <a:prstGeom prst="rect">
                <a:avLst/>
              </a:prstGeom>
              <a:blipFill rotWithShape="0">
                <a:blip r:embed="rId6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65279" y="5674513"/>
                <a:ext cx="130980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(2286)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79" y="5674513"/>
                <a:ext cx="1309801" cy="276999"/>
              </a:xfrm>
              <a:prstGeom prst="rect">
                <a:avLst/>
              </a:prstGeom>
              <a:blipFill rotWithShape="0">
                <a:blip r:embed="rId7"/>
                <a:stretch>
                  <a:fillRect t="-222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>
            <a:off x="1910081" y="1845529"/>
            <a:ext cx="160995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10081" y="2219839"/>
            <a:ext cx="160995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910081" y="3398852"/>
            <a:ext cx="1609958" cy="837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20040" y="2792662"/>
            <a:ext cx="1609958" cy="0"/>
          </a:xfrm>
          <a:prstGeom prst="line">
            <a:avLst/>
          </a:prstGeom>
          <a:ln w="825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36898" y="2633979"/>
                <a:ext cx="142864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(2800)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898" y="2633979"/>
                <a:ext cx="1428645" cy="276999"/>
              </a:xfrm>
              <a:prstGeom prst="rect">
                <a:avLst/>
              </a:prstGeom>
              <a:blipFill rotWithShape="0">
                <a:blip r:embed="rId8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28034" y="1671271"/>
                <a:ext cx="9920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(2940)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34" y="1671271"/>
                <a:ext cx="992022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6135" t="-2174" r="-920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00009" y="2032441"/>
                <a:ext cx="12403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(2880)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09" y="2032441"/>
                <a:ext cx="1240338" cy="276999"/>
              </a:xfrm>
              <a:prstGeom prst="rect">
                <a:avLst/>
              </a:prstGeom>
              <a:blipFill rotWithShape="0">
                <a:blip r:embed="rId10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65279" y="3199048"/>
                <a:ext cx="130980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(2765)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79" y="3199048"/>
                <a:ext cx="1309801" cy="276999"/>
              </a:xfrm>
              <a:prstGeom prst="rect">
                <a:avLst/>
              </a:prstGeom>
              <a:blipFill rotWithShape="0">
                <a:blip r:embed="rId11"/>
                <a:stretch>
                  <a:fillRect t="-222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406112" y="5508837"/>
                <a:ext cx="617896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1</m:t>
                    </m:r>
                    <m:r>
                      <a:rPr lang="en-US" b="0" i="1" smtClean="0">
                        <a:latin typeface="Cambria Math" charset="0"/>
                      </a:rPr>
                      <m:t>/2</m:t>
                    </m:r>
                  </m:oMath>
                </a14:m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112" y="5508837"/>
                <a:ext cx="617896" cy="270652"/>
              </a:xfrm>
              <a:prstGeom prst="rect">
                <a:avLst/>
              </a:prstGeom>
              <a:blipFill rotWithShape="0">
                <a:blip r:embed="rId12"/>
                <a:stretch>
                  <a:fillRect l="-13861" t="-13636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418755" y="4185776"/>
                <a:ext cx="617896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1</m:t>
                    </m:r>
                    <m:r>
                      <a:rPr lang="en-US" b="0" i="1" smtClean="0">
                        <a:latin typeface="Cambria Math" charset="0"/>
                      </a:rPr>
                      <m:t>/2</m:t>
                    </m:r>
                  </m:oMath>
                </a14:m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755" y="4185776"/>
                <a:ext cx="617896" cy="270652"/>
              </a:xfrm>
              <a:prstGeom prst="rect">
                <a:avLst/>
              </a:prstGeom>
              <a:blipFill rotWithShape="0">
                <a:blip r:embed="rId13"/>
                <a:stretch>
                  <a:fillRect l="-13861" t="-13636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406112" y="3784171"/>
                <a:ext cx="617896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3</m:t>
                    </m:r>
                    <m:r>
                      <a:rPr lang="en-US" b="0" i="1" smtClean="0">
                        <a:latin typeface="Cambria Math" charset="0"/>
                      </a:rPr>
                      <m:t>/2</m:t>
                    </m:r>
                  </m:oMath>
                </a14:m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112" y="3784171"/>
                <a:ext cx="617896" cy="270652"/>
              </a:xfrm>
              <a:prstGeom prst="rect">
                <a:avLst/>
              </a:prstGeom>
              <a:blipFill rotWithShape="0">
                <a:blip r:embed="rId14"/>
                <a:stretch>
                  <a:fillRect l="-13861" t="-13636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546300" y="2981839"/>
                <a:ext cx="243849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?</m:t>
                    </m:r>
                  </m:oMath>
                </a14:m>
                <a:r>
                  <a:rPr lang="en-US" baseline="30000" dirty="0" smtClean="0"/>
                  <a:t>?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300" y="2981839"/>
                <a:ext cx="243849" cy="270652"/>
              </a:xfrm>
              <a:prstGeom prst="rect">
                <a:avLst/>
              </a:prstGeom>
              <a:blipFill rotWithShape="0">
                <a:blip r:embed="rId15"/>
                <a:stretch>
                  <a:fillRect l="-35000" t="-13333" r="-750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406112" y="1882055"/>
                <a:ext cx="617896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5</m:t>
                    </m:r>
                    <m:r>
                      <a:rPr lang="en-US" b="0" i="1" smtClean="0">
                        <a:latin typeface="Cambria Math" charset="0"/>
                      </a:rPr>
                      <m:t>/2</m:t>
                    </m:r>
                  </m:oMath>
                </a14:m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112" y="1882055"/>
                <a:ext cx="617896" cy="270652"/>
              </a:xfrm>
              <a:prstGeom prst="rect">
                <a:avLst/>
              </a:prstGeom>
              <a:blipFill rotWithShape="0">
                <a:blip r:embed="rId16"/>
                <a:stretch>
                  <a:fillRect l="-13861" t="-13636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544712" y="1460185"/>
                <a:ext cx="243849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?</m:t>
                    </m:r>
                  </m:oMath>
                </a14:m>
                <a:r>
                  <a:rPr lang="en-US" baseline="30000" dirty="0" smtClean="0"/>
                  <a:t>?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712" y="1460185"/>
                <a:ext cx="243849" cy="270652"/>
              </a:xfrm>
              <a:prstGeom prst="rect">
                <a:avLst/>
              </a:prstGeom>
              <a:blipFill rotWithShape="0">
                <a:blip r:embed="rId17"/>
                <a:stretch>
                  <a:fillRect l="-32500" t="-13636" r="-10000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318777" y="2394918"/>
                <a:ext cx="243849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?</m:t>
                    </m:r>
                  </m:oMath>
                </a14:m>
                <a:r>
                  <a:rPr lang="en-US" baseline="30000" dirty="0" smtClean="0"/>
                  <a:t>?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777" y="2394918"/>
                <a:ext cx="243849" cy="270652"/>
              </a:xfrm>
              <a:prstGeom prst="rect">
                <a:avLst/>
              </a:prstGeom>
              <a:blipFill rotWithShape="0">
                <a:blip r:embed="rId17"/>
                <a:stretch>
                  <a:fillRect l="-32500" t="-13636" r="-10000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174436" y="5045001"/>
                <a:ext cx="617896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1</m:t>
                    </m:r>
                    <m:r>
                      <a:rPr lang="en-US" b="0" i="1" smtClean="0">
                        <a:latin typeface="Cambria Math" charset="0"/>
                      </a:rPr>
                      <m:t>/2</m:t>
                    </m:r>
                  </m:oMath>
                </a14:m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436" y="5045001"/>
                <a:ext cx="617896" cy="270652"/>
              </a:xfrm>
              <a:prstGeom prst="rect">
                <a:avLst/>
              </a:prstGeom>
              <a:blipFill rotWithShape="0">
                <a:blip r:embed="rId12"/>
                <a:stretch>
                  <a:fillRect l="-13861" t="-13636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181246" y="4577405"/>
                <a:ext cx="617896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3/2</m:t>
                    </m:r>
                  </m:oMath>
                </a14:m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246" y="4577405"/>
                <a:ext cx="617896" cy="270652"/>
              </a:xfrm>
              <a:prstGeom prst="rect">
                <a:avLst/>
              </a:prstGeom>
              <a:blipFill rotWithShape="0">
                <a:blip r:embed="rId18"/>
                <a:stretch>
                  <a:fillRect l="-13861" t="-13636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itle 1"/>
          <p:cNvSpPr txBox="1">
            <a:spLocks/>
          </p:cNvSpPr>
          <p:nvPr/>
        </p:nvSpPr>
        <p:spPr>
          <a:xfrm>
            <a:off x="225567" y="256315"/>
            <a:ext cx="3984751" cy="417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Singly Charmed Baryons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9" name="Content Placeholder 2"/>
          <p:cNvSpPr txBox="1">
            <a:spLocks/>
          </p:cNvSpPr>
          <p:nvPr/>
        </p:nvSpPr>
        <p:spPr>
          <a:xfrm>
            <a:off x="234043" y="938399"/>
            <a:ext cx="3450061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ontent Placeholder 2"/>
              <p:cNvSpPr txBox="1">
                <a:spLocks/>
              </p:cNvSpPr>
              <p:nvPr/>
            </p:nvSpPr>
            <p:spPr>
              <a:xfrm>
                <a:off x="6739847" y="1155470"/>
                <a:ext cx="4614372" cy="16568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charset="0"/>
                  <a:buChar char="•"/>
                </a:pPr>
                <a:r>
                  <a:rPr lang="en-US" sz="2000" dirty="0" smtClean="0">
                    <a:latin typeface="Avenir Next" charset="0"/>
                    <a:ea typeface="Avenir Next" charset="0"/>
                    <a:cs typeface="Avenir Next" charset="0"/>
                  </a:rPr>
                  <a:t>Charmed baryons need to be explored further</a:t>
                </a:r>
                <a:br>
                  <a:rPr lang="en-US" sz="2000" dirty="0" smtClean="0">
                    <a:latin typeface="Avenir Next" charset="0"/>
                    <a:ea typeface="Avenir Next" charset="0"/>
                    <a:cs typeface="Avenir Next" charset="0"/>
                  </a:rPr>
                </a:br>
                <a:r>
                  <a:rPr lang="en-US" sz="2000" dirty="0" smtClean="0">
                    <a:latin typeface="Avenir Next" charset="0"/>
                    <a:ea typeface="Avenir Next" charset="0"/>
                    <a:cs typeface="Avenir Next" charset="0"/>
                  </a:rPr>
                  <a:t>(</a:t>
                </a:r>
                <a:r>
                  <a:rPr lang="en-US" sz="2000" dirty="0">
                    <a:latin typeface="Avenir Next" charset="0"/>
                    <a:ea typeface="Avenir Next" charset="0"/>
                    <a:cs typeface="Avenir Next" charset="0"/>
                  </a:rPr>
                  <a:t>6</a:t>
                </a:r>
                <a:r>
                  <a:rPr lang="en-US" sz="2000" dirty="0" smtClean="0">
                    <a:latin typeface="Avenir Next" charset="0"/>
                    <a:ea typeface="Avenir Next" charset="0"/>
                    <a:cs typeface="Avenir Next" charset="0"/>
                  </a:rPr>
                  <a:t> states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sz="2000" i="1">
                            <a:latin typeface="Cambria Math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000" dirty="0" smtClean="0">
                    <a:latin typeface="Avenir Next" charset="0"/>
                    <a:ea typeface="Avenir Next" charset="0"/>
                    <a:cs typeface="Avenir Next" charset="0"/>
                  </a:rPr>
                  <a:t> &amp; 3 states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Σ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sz="2000" i="1">
                            <a:latin typeface="Cambria Math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000" dirty="0" smtClean="0">
                    <a:latin typeface="Avenir Next" charset="0"/>
                    <a:ea typeface="Avenir Next" charset="0"/>
                    <a:cs typeface="Avenir Next" charset="0"/>
                  </a:rPr>
                  <a:t>)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sz="2000" dirty="0" smtClean="0">
                    <a:latin typeface="Avenir Next" charset="0"/>
                    <a:ea typeface="Avenir Next" charset="0"/>
                    <a:cs typeface="Avenir Next" charset="0"/>
                  </a:rPr>
                  <a:t>Some quantum numbers of several states are not yet established.</a:t>
                </a:r>
                <a:endParaRPr lang="en-US" sz="1600" dirty="0" smtClean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8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847" y="1155470"/>
                <a:ext cx="4614372" cy="1656894"/>
              </a:xfrm>
              <a:prstGeom prst="rect">
                <a:avLst/>
              </a:prstGeom>
              <a:blipFill rotWithShape="0">
                <a:blip r:embed="rId19"/>
                <a:stretch>
                  <a:fillRect l="-1189" t="-3690" b="-3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Content Placeholder 2"/>
          <p:cNvSpPr txBox="1">
            <a:spLocks/>
          </p:cNvSpPr>
          <p:nvPr/>
        </p:nvSpPr>
        <p:spPr>
          <a:xfrm>
            <a:off x="264191" y="641209"/>
            <a:ext cx="3450061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Production and Decay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6982303" y="3064316"/>
            <a:ext cx="3984751" cy="417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One pion emission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3" name="Content Placeholder 2"/>
          <p:cNvSpPr txBox="1">
            <a:spLocks/>
          </p:cNvSpPr>
          <p:nvPr/>
        </p:nvSpPr>
        <p:spPr>
          <a:xfrm>
            <a:off x="7020927" y="3449210"/>
            <a:ext cx="4544826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Two-body decay (quark model)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7694906" y="3716953"/>
            <a:ext cx="3413405" cy="1311622"/>
            <a:chOff x="7201551" y="4435945"/>
            <a:chExt cx="3413405" cy="13116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Shape 126"/>
                <p:cNvSpPr txBox="1">
                  <a:spLocks/>
                </p:cNvSpPr>
                <p:nvPr/>
              </p:nvSpPr>
              <p:spPr>
                <a:xfrm>
                  <a:off x="7201551" y="5362491"/>
                  <a:ext cx="365045" cy="3629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Char char="✘"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9pPr>
                </a:lstStyle>
                <a:p>
                  <a:pPr>
                    <a:buFont typeface="Sniglet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l-GR" b="1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Shape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1551" y="5362491"/>
                  <a:ext cx="365045" cy="362954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r="-11667" b="-237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Shape 126"/>
                <p:cNvSpPr txBox="1">
                  <a:spLocks/>
                </p:cNvSpPr>
                <p:nvPr/>
              </p:nvSpPr>
              <p:spPr>
                <a:xfrm>
                  <a:off x="9815545" y="5340369"/>
                  <a:ext cx="799411" cy="4071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Char char="✘"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9pPr>
                </a:lstStyle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𝜮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l-GR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𝜮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8" name="Shape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5545" y="5340369"/>
                  <a:ext cx="799411" cy="407198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b="-1044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 Placeholder 1"/>
                <p:cNvSpPr txBox="1">
                  <a:spLocks/>
                </p:cNvSpPr>
                <p:nvPr/>
              </p:nvSpPr>
              <p:spPr>
                <a:xfrm>
                  <a:off x="8974678" y="4435945"/>
                  <a:ext cx="384397" cy="41269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Char char="✘"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9pPr>
                </a:lstStyle>
                <a:p>
                  <a:pPr>
                    <a:buClrTx/>
                    <a:buSzTx/>
                    <a:buFont typeface="Sniglet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 Placeholder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4678" y="4435945"/>
                  <a:ext cx="384397" cy="412693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b="-1492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2" name="Straight Arrow Connector 91"/>
            <p:cNvCxnSpPr/>
            <p:nvPr/>
          </p:nvCxnSpPr>
          <p:spPr>
            <a:xfrm>
              <a:off x="8797530" y="5619373"/>
              <a:ext cx="1018015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7649414" y="5613282"/>
              <a:ext cx="627085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8149344" y="5616687"/>
              <a:ext cx="1334609" cy="1047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8534210" y="5571892"/>
              <a:ext cx="125595" cy="11747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flipV="1">
              <a:off x="8593463" y="4899268"/>
              <a:ext cx="486172" cy="731762"/>
            </a:xfrm>
            <a:prstGeom prst="straightConnector1">
              <a:avLst/>
            </a:prstGeom>
            <a:ln w="38100">
              <a:solidFill>
                <a:schemeClr val="accent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Content Placeholder 2"/>
          <p:cNvSpPr txBox="1">
            <a:spLocks/>
          </p:cNvSpPr>
          <p:nvPr/>
        </p:nvSpPr>
        <p:spPr>
          <a:xfrm>
            <a:off x="6901587" y="5349660"/>
            <a:ext cx="5058184" cy="862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Charmed baryon production is also interesting subject to study in this field.</a:t>
            </a:r>
            <a:r>
              <a:rPr lang="en-US" sz="2000" dirty="0">
                <a:latin typeface="Avenir Next" charset="0"/>
                <a:ea typeface="Avenir Next" charset="0"/>
                <a:cs typeface="Avenir Next" charset="0"/>
              </a:rPr>
              <a:t/>
            </a:r>
            <a:br>
              <a:rPr lang="en-US" sz="2000" dirty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1800" i="1" dirty="0" smtClean="0">
                <a:latin typeface="Avenir Next" charset="0"/>
                <a:ea typeface="Avenir Next" charset="0"/>
                <a:cs typeface="Avenir Next" charset="0"/>
              </a:rPr>
              <a:t>[Shim </a:t>
            </a:r>
            <a:r>
              <a:rPr lang="en-US" sz="1800" i="1" dirty="0" err="1" smtClean="0">
                <a:latin typeface="Avenir Next" charset="0"/>
                <a:ea typeface="Avenir Next" charset="0"/>
                <a:cs typeface="Avenir Next" charset="0"/>
              </a:rPr>
              <a:t>Sangin</a:t>
            </a:r>
            <a:r>
              <a:rPr lang="en-US" sz="1800" i="1" dirty="0" smtClean="0">
                <a:latin typeface="Avenir Next" charset="0"/>
                <a:ea typeface="Avenir Next" charset="0"/>
                <a:cs typeface="Avenir Next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00667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823" y="1646839"/>
            <a:ext cx="4690127" cy="20189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" name="Straight Connector 5"/>
          <p:cNvCxnSpPr/>
          <p:nvPr/>
        </p:nvCxnSpPr>
        <p:spPr>
          <a:xfrm>
            <a:off x="1835370" y="2059370"/>
            <a:ext cx="130623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35370" y="2389528"/>
            <a:ext cx="130623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835370" y="3395606"/>
            <a:ext cx="1306235" cy="64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141605" y="2683695"/>
            <a:ext cx="1306235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41605" y="3112055"/>
            <a:ext cx="130623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72304" y="2560584"/>
                <a:ext cx="115912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r>
                        <a:rPr lang="en-US" sz="1600" b="0" i="1" smtClean="0">
                          <a:latin typeface="Cambria Math" charset="0"/>
                        </a:rPr>
                        <m:t>(2520)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304" y="2560584"/>
                <a:ext cx="1159127" cy="246221"/>
              </a:xfrm>
              <a:prstGeom prst="rect">
                <a:avLst/>
              </a:prstGeom>
              <a:blipFill rotWithShape="0">
                <a:blip r:embed="rId3"/>
                <a:stretch>
                  <a:fillRect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438787" y="2976047"/>
                <a:ext cx="102616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1600" b="0" i="1" smtClean="0">
                          <a:latin typeface="Cambria Math" charset="0"/>
                        </a:rPr>
                        <m:t>(2455)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787" y="2976047"/>
                <a:ext cx="1026163" cy="246221"/>
              </a:xfrm>
              <a:prstGeom prst="rect">
                <a:avLst/>
              </a:prstGeom>
              <a:blipFill rotWithShape="0">
                <a:blip r:embed="rId4"/>
                <a:stretch>
                  <a:fillRect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11086" y="1924175"/>
                <a:ext cx="89133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sz="1600" i="1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lang="en-US" sz="1600" i="1"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r>
                        <a:rPr lang="en-US" sz="1600" b="0" i="1" smtClean="0">
                          <a:latin typeface="Cambria Math" charset="0"/>
                        </a:rPr>
                        <m:t>(2625)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086" y="1924175"/>
                <a:ext cx="891334" cy="246221"/>
              </a:xfrm>
              <a:prstGeom prst="rect">
                <a:avLst/>
              </a:prstGeom>
              <a:blipFill rotWithShape="0">
                <a:blip r:embed="rId5"/>
                <a:stretch>
                  <a:fillRect l="-4762" t="-2500" r="-748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53581" y="2244139"/>
                <a:ext cx="100634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sz="1600" i="1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r>
                            <a:rPr lang="en-US" sz="1600" i="1"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r>
                        <a:rPr lang="en-US" sz="1600" b="0" i="1" smtClean="0">
                          <a:latin typeface="Cambria Math" charset="0"/>
                        </a:rPr>
                        <m:t>(2595)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81" y="2244139"/>
                <a:ext cx="1006345" cy="246221"/>
              </a:xfrm>
              <a:prstGeom prst="rect">
                <a:avLst/>
              </a:prstGeom>
              <a:blipFill rotWithShape="0">
                <a:blip r:embed="rId6"/>
                <a:stretch>
                  <a:fillRect r="-1212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25403" y="3240592"/>
                <a:ext cx="106270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1600" b="0" i="1" smtClean="0">
                          <a:latin typeface="Cambria Math" charset="0"/>
                        </a:rPr>
                        <m:t>(2286)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03" y="3240592"/>
                <a:ext cx="1062703" cy="246221"/>
              </a:xfrm>
              <a:prstGeom prst="rect">
                <a:avLst/>
              </a:prstGeom>
              <a:blipFill rotWithShape="0">
                <a:blip r:embed="rId7"/>
                <a:stretch>
                  <a:fillRect t="-2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237823" y="3112055"/>
                <a:ext cx="501328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</a:rPr>
                      <m:t>1</m:t>
                    </m:r>
                    <m:r>
                      <a:rPr lang="en-US" sz="1600" b="0" i="1" smtClean="0">
                        <a:latin typeface="Cambria Math" charset="0"/>
                      </a:rPr>
                      <m:t>/2</m:t>
                    </m:r>
                  </m:oMath>
                </a14:m>
                <a:r>
                  <a:rPr lang="en-US" sz="1600" baseline="30000" dirty="0" smtClean="0"/>
                  <a:t>+</a:t>
                </a:r>
                <a:endParaRPr lang="en-US" sz="1600" baseline="30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823" y="3112055"/>
                <a:ext cx="501328" cy="240579"/>
              </a:xfrm>
              <a:prstGeom prst="rect">
                <a:avLst/>
              </a:prstGeom>
              <a:blipFill rotWithShape="0">
                <a:blip r:embed="rId8"/>
                <a:stretch>
                  <a:fillRect l="-13415" t="-12821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956533" y="2106601"/>
                <a:ext cx="501328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</a:rPr>
                      <m:t>1</m:t>
                    </m:r>
                    <m:r>
                      <a:rPr lang="en-US" sz="1600" b="0" i="1" smtClean="0">
                        <a:latin typeface="Cambria Math" charset="0"/>
                      </a:rPr>
                      <m:t>/2</m:t>
                    </m:r>
                  </m:oMath>
                </a14:m>
                <a:r>
                  <a:rPr lang="en-US" sz="1600" baseline="30000" dirty="0" smtClean="0"/>
                  <a:t>-</a:t>
                </a:r>
                <a:endParaRPr lang="en-US" sz="1600" baseline="30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533" y="2106601"/>
                <a:ext cx="501328" cy="240579"/>
              </a:xfrm>
              <a:prstGeom prst="rect">
                <a:avLst/>
              </a:prstGeom>
              <a:blipFill rotWithShape="0">
                <a:blip r:embed="rId9"/>
                <a:stretch>
                  <a:fillRect l="-14634" t="-12821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46275" y="1774002"/>
                <a:ext cx="501328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charset="0"/>
                      </a:rPr>
                      <m:t>3</m:t>
                    </m:r>
                    <m:r>
                      <a:rPr lang="en-US" sz="1600" b="0" i="1" smtClean="0">
                        <a:latin typeface="Cambria Math" charset="0"/>
                      </a:rPr>
                      <m:t>/2</m:t>
                    </m:r>
                  </m:oMath>
                </a14:m>
                <a:r>
                  <a:rPr lang="en-US" sz="1600" baseline="30000" dirty="0" smtClean="0"/>
                  <a:t>-</a:t>
                </a:r>
                <a:endParaRPr lang="en-US" sz="1600" baseline="30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275" y="1774002"/>
                <a:ext cx="501328" cy="240579"/>
              </a:xfrm>
              <a:prstGeom prst="rect">
                <a:avLst/>
              </a:prstGeom>
              <a:blipFill rotWithShape="0">
                <a:blip r:embed="rId10"/>
                <a:stretch>
                  <a:fillRect l="-14458" t="-12821" b="-41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897834" y="2828398"/>
                <a:ext cx="501328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</a:rPr>
                      <m:t>1</m:t>
                    </m:r>
                    <m:r>
                      <a:rPr lang="en-US" sz="1600" b="0" i="1" smtClean="0">
                        <a:latin typeface="Cambria Math" charset="0"/>
                      </a:rPr>
                      <m:t>/2</m:t>
                    </m:r>
                  </m:oMath>
                </a14:m>
                <a:r>
                  <a:rPr lang="en-US" sz="1600" baseline="30000" dirty="0" smtClean="0"/>
                  <a:t>+</a:t>
                </a:r>
                <a:endParaRPr lang="en-US" sz="1600" baseline="30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834" y="2828398"/>
                <a:ext cx="501328" cy="240579"/>
              </a:xfrm>
              <a:prstGeom prst="rect">
                <a:avLst/>
              </a:prstGeom>
              <a:blipFill rotWithShape="0">
                <a:blip r:embed="rId11"/>
                <a:stretch>
                  <a:fillRect l="-13253" t="-12821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03359" y="2368399"/>
                <a:ext cx="501328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3/2</m:t>
                    </m:r>
                  </m:oMath>
                </a14:m>
                <a:r>
                  <a:rPr lang="en-US" sz="1600" baseline="30000" dirty="0" smtClean="0"/>
                  <a:t>+</a:t>
                </a:r>
                <a:endParaRPr lang="en-US" sz="1600" baseline="30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359" y="2368399"/>
                <a:ext cx="501328" cy="240579"/>
              </a:xfrm>
              <a:prstGeom prst="rect">
                <a:avLst/>
              </a:prstGeom>
              <a:blipFill rotWithShape="0">
                <a:blip r:embed="rId12"/>
                <a:stretch>
                  <a:fillRect l="-14458" t="-12821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1350965" y="4337876"/>
            <a:ext cx="3217105" cy="1566455"/>
            <a:chOff x="5426211" y="4261443"/>
            <a:chExt cx="3217105" cy="15664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hape 126"/>
                <p:cNvSpPr txBox="1">
                  <a:spLocks/>
                </p:cNvSpPr>
                <p:nvPr/>
              </p:nvSpPr>
              <p:spPr>
                <a:xfrm>
                  <a:off x="8202591" y="5179981"/>
                  <a:ext cx="440725" cy="3629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Char char="✘"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9pPr>
                </a:lstStyle>
                <a:p>
                  <a:pPr>
                    <a:buFont typeface="Sniglet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Shape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2591" y="5179981"/>
                  <a:ext cx="440725" cy="362954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2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Shape 126"/>
                <p:cNvSpPr txBox="1">
                  <a:spLocks/>
                </p:cNvSpPr>
                <p:nvPr/>
              </p:nvSpPr>
              <p:spPr>
                <a:xfrm>
                  <a:off x="5426211" y="5180449"/>
                  <a:ext cx="365045" cy="3629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Char char="✘"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9pPr>
                </a:lstStyle>
                <a:p>
                  <a:pPr>
                    <a:buFont typeface="Sniglet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l-GR" b="1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Shape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6211" y="5180449"/>
                  <a:ext cx="365045" cy="362954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r="-11864" b="-2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Shape 126"/>
                <p:cNvSpPr txBox="1">
                  <a:spLocks/>
                </p:cNvSpPr>
                <p:nvPr/>
              </p:nvSpPr>
              <p:spPr>
                <a:xfrm>
                  <a:off x="6569415" y="5420700"/>
                  <a:ext cx="799411" cy="4071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Char char="✘"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9pPr>
                </a:lstStyle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𝜮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l-GR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𝜮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Shape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9415" y="5420700"/>
                  <a:ext cx="799411" cy="407198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895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 Placeholder 1"/>
                <p:cNvSpPr txBox="1">
                  <a:spLocks/>
                </p:cNvSpPr>
                <p:nvPr/>
              </p:nvSpPr>
              <p:spPr>
                <a:xfrm>
                  <a:off x="7730464" y="4264194"/>
                  <a:ext cx="384397" cy="41269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Char char="✘"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9pPr>
                </a:lstStyle>
                <a:p>
                  <a:pPr>
                    <a:buClrTx/>
                    <a:buSzTx/>
                    <a:buFont typeface="Sniglet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 Placeholder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0464" y="4264194"/>
                  <a:ext cx="384397" cy="412693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132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 Placeholder 1"/>
                <p:cNvSpPr txBox="1">
                  <a:spLocks/>
                </p:cNvSpPr>
                <p:nvPr/>
              </p:nvSpPr>
              <p:spPr>
                <a:xfrm>
                  <a:off x="6951842" y="4261443"/>
                  <a:ext cx="384397" cy="41269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91425" rIns="91425" bIns="91425" anchor="t" anchorCtr="0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Char char="✘"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100000"/>
                    <a:buFont typeface="Sniglet"/>
                    <a:buNone/>
                    <a:defRPr sz="2000" b="0" i="0" u="none" strike="noStrike" cap="none">
                      <a:solidFill>
                        <a:srgbClr val="FFFFFF"/>
                      </a:solidFill>
                      <a:latin typeface="Sniglet"/>
                      <a:ea typeface="Sniglet"/>
                      <a:cs typeface="Sniglet"/>
                      <a:sym typeface="Sniglet"/>
                    </a:defRPr>
                  </a:lvl9pPr>
                </a:lstStyle>
                <a:p>
                  <a:pPr>
                    <a:buClrTx/>
                    <a:buSzTx/>
                    <a:buFont typeface="Sniglet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 Placeholder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1842" y="4261443"/>
                  <a:ext cx="384397" cy="412693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1492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>
            <a:xfrm flipV="1">
              <a:off x="7372092" y="4718244"/>
              <a:ext cx="486172" cy="731762"/>
            </a:xfrm>
            <a:prstGeom prst="straightConnector1">
              <a:avLst/>
            </a:prstGeom>
            <a:ln w="38100">
              <a:solidFill>
                <a:schemeClr val="accent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6591045" y="5440045"/>
              <a:ext cx="482954" cy="2155"/>
            </a:xfrm>
            <a:prstGeom prst="straightConnector1">
              <a:avLst/>
            </a:prstGeom>
            <a:ln w="5715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900632" y="5434287"/>
              <a:ext cx="968224" cy="2907"/>
            </a:xfrm>
            <a:prstGeom prst="straightConnector1">
              <a:avLst/>
            </a:prstGeom>
            <a:ln w="5715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373" y="5432175"/>
              <a:ext cx="612427" cy="484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840465" y="5442673"/>
              <a:ext cx="479447" cy="2572"/>
            </a:xfrm>
            <a:prstGeom prst="straightConnector1">
              <a:avLst/>
            </a:prstGeom>
            <a:ln w="5715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209430" y="5438211"/>
              <a:ext cx="612427" cy="484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6553718" y="5382159"/>
              <a:ext cx="125595" cy="11747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7336018" y="5375582"/>
              <a:ext cx="125595" cy="11747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6610004" y="4718244"/>
              <a:ext cx="486172" cy="731762"/>
            </a:xfrm>
            <a:prstGeom prst="straightConnector1">
              <a:avLst/>
            </a:prstGeom>
            <a:ln w="38100">
              <a:solidFill>
                <a:schemeClr val="accent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/>
          <p:cNvCxnSpPr/>
          <p:nvPr/>
        </p:nvCxnSpPr>
        <p:spPr>
          <a:xfrm>
            <a:off x="2705453" y="2100260"/>
            <a:ext cx="954952" cy="4928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663064" y="2756562"/>
            <a:ext cx="890492" cy="6295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229440" y="429290"/>
            <a:ext cx="4338630" cy="466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Two pion emission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785219" y="4029750"/>
            <a:ext cx="3924849" cy="480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5913" marR="0" lvl="0" indent="-3159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1800" dirty="0" smtClean="0">
                <a:latin typeface="Avenir Next" charset="0"/>
                <a:ea typeface="Avenir Next" charset="0"/>
                <a:cs typeface="Avenir Next" charset="0"/>
              </a:rPr>
              <a:t>Sequential Decay (quark </a:t>
            </a:r>
            <a:r>
              <a:rPr lang="en-US" sz="1800" dirty="0">
                <a:latin typeface="Avenir Next" charset="0"/>
                <a:ea typeface="Avenir Next" charset="0"/>
                <a:cs typeface="Avenir Next" charset="0"/>
              </a:rPr>
              <a:t>m</a:t>
            </a:r>
            <a:r>
              <a:rPr lang="en-US" sz="1800" dirty="0" smtClean="0">
                <a:latin typeface="Avenir Next" charset="0"/>
                <a:ea typeface="Avenir Next" charset="0"/>
                <a:cs typeface="Avenir Next" charset="0"/>
              </a:rPr>
              <a:t>odel)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92099" y="836801"/>
            <a:ext cx="3747515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Three-body decay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5"/>
          <a:stretch/>
        </p:blipFill>
        <p:spPr>
          <a:xfrm>
            <a:off x="6177233" y="739595"/>
            <a:ext cx="5085187" cy="5423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/>
              <p:cNvSpPr txBox="1">
                <a:spLocks/>
              </p:cNvSpPr>
              <p:nvPr/>
            </p:nvSpPr>
            <p:spPr>
              <a:xfrm>
                <a:off x="6705689" y="192393"/>
                <a:ext cx="3747515" cy="4699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Dalitz Plot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𝑐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  <a:ea typeface="Avenir Next" charset="0"/>
                        <a:cs typeface="Avenir Next" charset="0"/>
                      </a:rPr>
                      <m:t>(2625)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4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89" y="192393"/>
                <a:ext cx="3747515" cy="469913"/>
              </a:xfrm>
              <a:prstGeom prst="rect">
                <a:avLst/>
              </a:prstGeom>
              <a:blipFill rotWithShape="0">
                <a:blip r:embed="rId19"/>
                <a:stretch>
                  <a:fillRect l="-2439" t="-15584" b="-2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Content Placeholder 2"/>
          <p:cNvSpPr txBox="1">
            <a:spLocks/>
          </p:cNvSpPr>
          <p:nvPr/>
        </p:nvSpPr>
        <p:spPr>
          <a:xfrm>
            <a:off x="6839756" y="5990396"/>
            <a:ext cx="4251799" cy="74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A resonance appears as a peak (band structure)</a:t>
            </a:r>
            <a:endParaRPr lang="en-US" sz="1600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49688" y="1404670"/>
            <a:ext cx="230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Theoretical calculation</a:t>
            </a:r>
            <a:endParaRPr lang="en-US" i="1" dirty="0"/>
          </a:p>
        </p:txBody>
      </p:sp>
      <p:sp>
        <p:nvSpPr>
          <p:cNvPr id="48" name="Rectangle 47"/>
          <p:cNvSpPr/>
          <p:nvPr/>
        </p:nvSpPr>
        <p:spPr>
          <a:xfrm>
            <a:off x="853581" y="6331359"/>
            <a:ext cx="4720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Next" charset="0"/>
                <a:ea typeface="Avenir Next" charset="0"/>
                <a:cs typeface="Avenir Next" charset="0"/>
              </a:rPr>
              <a:t>A.J. Arifi, H. </a:t>
            </a:r>
            <a:r>
              <a:rPr lang="en-US" sz="1400" dirty="0" err="1" smtClean="0">
                <a:latin typeface="Avenir Next" charset="0"/>
                <a:ea typeface="Avenir Next" charset="0"/>
                <a:cs typeface="Avenir Next" charset="0"/>
              </a:rPr>
              <a:t>Nagahiro</a:t>
            </a:r>
            <a:r>
              <a:rPr lang="en-US" sz="1400" dirty="0" smtClean="0">
                <a:latin typeface="Avenir Next" charset="0"/>
                <a:ea typeface="Avenir Next" charset="0"/>
                <a:cs typeface="Avenir Next" charset="0"/>
              </a:rPr>
              <a:t>, A. Hosaka, PRD </a:t>
            </a:r>
            <a:r>
              <a:rPr lang="en-US" sz="1400" b="1" dirty="0" smtClean="0">
                <a:latin typeface="Avenir Next" charset="0"/>
                <a:ea typeface="Avenir Next" charset="0"/>
                <a:cs typeface="Avenir Next" charset="0"/>
              </a:rPr>
              <a:t>95</a:t>
            </a:r>
            <a:r>
              <a:rPr lang="en-US" sz="1400" dirty="0" smtClean="0">
                <a:latin typeface="Avenir Next" charset="0"/>
                <a:ea typeface="Avenir Next" charset="0"/>
                <a:cs typeface="Avenir Next" charset="0"/>
              </a:rPr>
              <a:t>(2017</a:t>
            </a:r>
            <a:r>
              <a:rPr lang="en-US" sz="1400" dirty="0">
                <a:latin typeface="Avenir Next" charset="0"/>
                <a:ea typeface="Avenir Next" charset="0"/>
                <a:cs typeface="Avenir Next" charset="0"/>
              </a:rPr>
              <a:t>) </a:t>
            </a:r>
            <a:r>
              <a:rPr lang="en-US" sz="1400" dirty="0" smtClean="0">
                <a:latin typeface="Avenir Next" charset="0"/>
                <a:ea typeface="Avenir Next" charset="0"/>
                <a:cs typeface="Avenir Next" charset="0"/>
              </a:rPr>
              <a:t>114018</a:t>
            </a:r>
            <a:endParaRPr lang="en-US" sz="1400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1882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itle 1"/>
              <p:cNvSpPr txBox="1">
                <a:spLocks/>
              </p:cNvSpPr>
              <p:nvPr/>
            </p:nvSpPr>
            <p:spPr>
              <a:xfrm>
                <a:off x="229440" y="429290"/>
                <a:ext cx="5267980" cy="77795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b="1" dirty="0" smtClean="0">
                    <a:latin typeface="Avenir Next" charset="0"/>
                    <a:ea typeface="Avenir Next" charset="0"/>
                    <a:cs typeface="Avenir Next" charset="0"/>
                  </a:rPr>
                  <a:t>Pentaquark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𝑷</m:t>
                        </m:r>
                      </m:e>
                      <m:sub>
                        <m:r>
                          <a:rPr lang="en-US" sz="3200" b="1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 smtClean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(exotics) </a:t>
                </a:r>
                <a:endParaRPr lang="en-US" sz="3200" b="1" dirty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38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40" y="429290"/>
                <a:ext cx="5267980" cy="777958"/>
              </a:xfrm>
              <a:prstGeom prst="rect">
                <a:avLst/>
              </a:prstGeom>
              <a:blipFill rotWithShape="0">
                <a:blip r:embed="rId3"/>
                <a:stretch>
                  <a:fillRect l="-300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0" y="1130267"/>
            <a:ext cx="5042614" cy="3644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94" y="522013"/>
            <a:ext cx="6312306" cy="2594681"/>
          </a:xfrm>
          <a:prstGeom prst="rect">
            <a:avLst/>
          </a:prstGeom>
        </p:spPr>
      </p:pic>
      <p:sp>
        <p:nvSpPr>
          <p:cNvPr id="49" name="Content Placeholder 2"/>
          <p:cNvSpPr txBox="1">
            <a:spLocks/>
          </p:cNvSpPr>
          <p:nvPr/>
        </p:nvSpPr>
        <p:spPr>
          <a:xfrm>
            <a:off x="5497420" y="229508"/>
            <a:ext cx="5338529" cy="339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First: they assume a kinematical reflection</a:t>
            </a:r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10453674" y="235045"/>
            <a:ext cx="1693899" cy="339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Avenir Next" charset="0"/>
                <a:ea typeface="Avenir Next" charset="0"/>
                <a:cs typeface="Avenir Next" charset="0"/>
              </a:rPr>
              <a:t>(doesn’t fit)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94" y="3394830"/>
            <a:ext cx="6150534" cy="27571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/>
              <p:cNvSpPr txBox="1">
                <a:spLocks/>
              </p:cNvSpPr>
              <p:nvPr/>
            </p:nvSpPr>
            <p:spPr>
              <a:xfrm>
                <a:off x="5497420" y="3103280"/>
                <a:ext cx="4467096" cy="4202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 smtClean="0">
                    <a:latin typeface="Avenir Next" charset="0"/>
                    <a:ea typeface="Avenir Next" charset="0"/>
                    <a:cs typeface="Avenir Next" charset="0"/>
                  </a:rPr>
                  <a:t>Second: insert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𝑐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  <a:ea typeface="Avenir Next" charset="0"/>
                        <a:cs typeface="Avenir Next" charset="0"/>
                      </a:rPr>
                      <m:t>(4300)</m:t>
                    </m:r>
                  </m:oMath>
                </a14:m>
                <a:r>
                  <a:rPr lang="en-US" sz="2000" dirty="0" smtClean="0">
                    <a:latin typeface="Avenir Next" charset="0"/>
                    <a:ea typeface="Avenir Next" charset="0"/>
                    <a:cs typeface="Avenir Next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𝑐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  <a:ea typeface="Avenir Next" charset="0"/>
                        <a:cs typeface="Avenir Next" charset="0"/>
                      </a:rPr>
                      <m:t>(4450)</m:t>
                    </m:r>
                  </m:oMath>
                </a14:m>
                <a:endParaRPr lang="en-US" sz="2000" dirty="0" smtClean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5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420" y="3103280"/>
                <a:ext cx="4467096" cy="420246"/>
              </a:xfrm>
              <a:prstGeom prst="rect">
                <a:avLst/>
              </a:prstGeom>
              <a:blipFill rotWithShape="0">
                <a:blip r:embed="rId7"/>
                <a:stretch>
                  <a:fillRect l="-1501" t="-11594" r="-682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ontent Placeholder 2"/>
          <p:cNvSpPr txBox="1">
            <a:spLocks/>
          </p:cNvSpPr>
          <p:nvPr/>
        </p:nvSpPr>
        <p:spPr>
          <a:xfrm>
            <a:off x="11277233" y="3184072"/>
            <a:ext cx="752995" cy="339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smtClean="0">
                <a:latin typeface="Avenir Next" charset="0"/>
                <a:ea typeface="Avenir Next" charset="0"/>
                <a:cs typeface="Avenir Next" charset="0"/>
              </a:rPr>
              <a:t>(fit</a:t>
            </a:r>
            <a:r>
              <a:rPr lang="en-US" sz="2000" b="1" dirty="0" smtClean="0">
                <a:latin typeface="Avenir Next" charset="0"/>
                <a:ea typeface="Avenir Next" charset="0"/>
                <a:cs typeface="Avenir Next" charset="0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730968" y="6362724"/>
            <a:ext cx="4251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600" dirty="0" smtClean="0">
                <a:solidFill>
                  <a:srgbClr val="211E1E"/>
                </a:solidFill>
                <a:latin typeface="Avenir Next" charset="0"/>
                <a:ea typeface="Avenir Next" charset="0"/>
                <a:cs typeface="Avenir Next" charset="0"/>
              </a:rPr>
              <a:t>R. Aiij, et al [LHCb], PRL </a:t>
            </a:r>
            <a:r>
              <a:rPr lang="is-IS" sz="1600" dirty="0">
                <a:solidFill>
                  <a:srgbClr val="211E1E"/>
                </a:solidFill>
                <a:latin typeface="Avenir Next" charset="0"/>
                <a:ea typeface="Avenir Next" charset="0"/>
                <a:cs typeface="Avenir Next" charset="0"/>
              </a:rPr>
              <a:t>115, 072001 (2015) </a:t>
            </a:r>
            <a:endParaRPr lang="is-IS" sz="16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633334" y="1768553"/>
            <a:ext cx="124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Experiment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0" y="4841480"/>
            <a:ext cx="5603546" cy="169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881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93755" y="376028"/>
            <a:ext cx="2824645" cy="673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latin typeface="Avenir Next" charset="0"/>
                <a:ea typeface="Avenir Next" charset="0"/>
                <a:cs typeface="Avenir Next" charset="0"/>
              </a:rPr>
              <a:t>Summary</a:t>
            </a:r>
            <a:endParaRPr lang="en-US" sz="40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44861" y="1110677"/>
            <a:ext cx="4351209" cy="665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9575" indent="-357188">
              <a:buFont typeface="Wingdings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Baryon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4860" y="2955235"/>
            <a:ext cx="4854791" cy="572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9575" indent="-357188">
              <a:buFont typeface="Wingdings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Kaon Photo-production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44860" y="4782423"/>
            <a:ext cx="5908340" cy="605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9575" indent="-357188">
              <a:buFont typeface="Wingdings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Strong Decay of Heavy Baryon</a:t>
            </a:r>
            <a:endParaRPr lang="en-US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419561" y="1700398"/>
            <a:ext cx="4351209" cy="1254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587" indent="-457200">
              <a:buFont typeface="Arial" charset="0"/>
              <a:buChar char="•"/>
            </a:pP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Baryon and symmetry</a:t>
            </a:r>
          </a:p>
          <a:p>
            <a:pPr marL="509587" indent="-457200">
              <a:buFont typeface="Arial" charset="0"/>
              <a:buChar char="•"/>
            </a:pP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Baryon Resonances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  <a:p>
            <a:pPr marL="509587" indent="-457200">
              <a:buFont typeface="Arial" charset="0"/>
              <a:buChar char="•"/>
            </a:pPr>
            <a:endParaRPr lang="en-US" sz="2400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419561" y="3582654"/>
            <a:ext cx="4351209" cy="89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587" indent="-457200">
              <a:buFont typeface="Arial" charset="0"/>
              <a:buChar char="•"/>
            </a:pP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Missing Resonance</a:t>
            </a:r>
          </a:p>
          <a:p>
            <a:pPr marL="509587" indent="-457200">
              <a:buFont typeface="Arial" charset="0"/>
              <a:buChar char="•"/>
            </a:pP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Photon-Beam Asymmetry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419561" y="5387904"/>
            <a:ext cx="5133639" cy="89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587" indent="-457200">
              <a:buFont typeface="Arial" charset="0"/>
              <a:buChar char="•"/>
            </a:pP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Charmed Baryon Decay</a:t>
            </a:r>
          </a:p>
          <a:p>
            <a:pPr marL="509587" indent="-457200">
              <a:buFont typeface="Arial" charset="0"/>
              <a:buChar char="•"/>
            </a:pP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Discovery of Pentaquark P</a:t>
            </a:r>
            <a:r>
              <a:rPr lang="en-US" sz="2400" baseline="-25000" dirty="0" smtClean="0">
                <a:latin typeface="Avenir Next" charset="0"/>
                <a:ea typeface="Avenir Next" charset="0"/>
                <a:cs typeface="Avenir Next" charset="0"/>
              </a:rPr>
              <a:t>c</a:t>
            </a:r>
            <a:endParaRPr lang="en-US" sz="2400" baseline="-25000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8348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2693" y="280384"/>
            <a:ext cx="2964334" cy="673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Contents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4860" y="1749244"/>
            <a:ext cx="7553743" cy="665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9575" indent="-357188">
              <a:buFont typeface="Wingdings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Introduction of </a:t>
            </a:r>
            <a:r>
              <a:rPr lang="en-US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Baryon Resonances</a:t>
            </a:r>
            <a:endParaRPr lang="en-US" dirty="0" smtClean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4860" y="2749684"/>
            <a:ext cx="4854791" cy="572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9575" indent="-357188">
              <a:buFont typeface="Wingdings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Kaon Photo-production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4860" y="3694980"/>
            <a:ext cx="5908340" cy="605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9575" indent="-357188">
              <a:buFont typeface="Wingdings" charset="2"/>
              <a:buChar char="§"/>
            </a:pPr>
            <a:r>
              <a:rPr lang="en-US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Strong Decay of Heavy Baryon</a:t>
            </a:r>
            <a:endParaRPr lang="en-US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719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9440" y="532174"/>
            <a:ext cx="3984751" cy="417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Baryons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9440" y="949233"/>
            <a:ext cx="3450061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Made by three quarks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027250" y="6405222"/>
            <a:ext cx="4357833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Baryon in SU(2) Symmetry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2017" t="14869"/>
          <a:stretch/>
        </p:blipFill>
        <p:spPr>
          <a:xfrm>
            <a:off x="7703206" y="1419146"/>
            <a:ext cx="3928756" cy="2653401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0300631" y="4099051"/>
            <a:ext cx="1490356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Quarks</a:t>
            </a:r>
            <a:endParaRPr lang="en-US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20282"/>
          <a:stretch/>
        </p:blipFill>
        <p:spPr>
          <a:xfrm>
            <a:off x="229440" y="1419146"/>
            <a:ext cx="6985000" cy="3037252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761257" y="5398282"/>
            <a:ext cx="903620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uud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826864" y="5398282"/>
            <a:ext cx="985381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udd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477121" y="5442885"/>
            <a:ext cx="903620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uuu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542728" y="5442885"/>
            <a:ext cx="985381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uud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614853" y="5442885"/>
            <a:ext cx="903620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udd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680460" y="5442885"/>
            <a:ext cx="985381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d</a:t>
            </a:r>
            <a:r>
              <a:rPr lang="en-US" sz="2400" dirty="0" err="1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dd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2977017" y="4884036"/>
            <a:ext cx="685073" cy="668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latin typeface="Avenir Next" charset="0"/>
                <a:ea typeface="Avenir Next" charset="0"/>
                <a:cs typeface="Avenir Next" charset="0"/>
              </a:rPr>
              <a:t>n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871654" y="4848571"/>
            <a:ext cx="685073" cy="668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Avenir Next" charset="0"/>
                <a:ea typeface="Avenir Next" charset="0"/>
                <a:cs typeface="Avenir Next" charset="0"/>
              </a:rPr>
              <a:t>p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5775473" y="4956382"/>
                <a:ext cx="685073" cy="6680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</m:e>
                        <m:sup>
                          <m:r>
                            <a:rPr lang="en-US" sz="4000" b="1" i="1" smtClean="0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473" y="4956382"/>
                <a:ext cx="685073" cy="66807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/>
              <p:cNvSpPr txBox="1">
                <a:spLocks/>
              </p:cNvSpPr>
              <p:nvPr/>
            </p:nvSpPr>
            <p:spPr>
              <a:xfrm>
                <a:off x="6667748" y="4960673"/>
                <a:ext cx="685073" cy="6680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</m:e>
                        <m:sup>
                          <m:r>
                            <a:rPr lang="en-US" sz="4000" b="1" i="1" smtClean="0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2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48" y="4960673"/>
                <a:ext cx="685073" cy="66807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/>
              <p:cNvSpPr txBox="1">
                <a:spLocks/>
              </p:cNvSpPr>
              <p:nvPr/>
            </p:nvSpPr>
            <p:spPr>
              <a:xfrm>
                <a:off x="7575408" y="4967839"/>
                <a:ext cx="685073" cy="6680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</m:e>
                        <m:sup>
                          <m:r>
                            <a:rPr lang="en-US" sz="4000" b="1" i="1" smtClean="0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2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408" y="4967839"/>
                <a:ext cx="685073" cy="66807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8459376" y="4967839"/>
                <a:ext cx="685073" cy="6680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</m:e>
                        <m:sup>
                          <m:r>
                            <a:rPr lang="en-US" sz="4000" b="1" i="1" smtClean="0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9376" y="4967839"/>
                <a:ext cx="685073" cy="668071"/>
              </a:xfrm>
              <a:prstGeom prst="rect">
                <a:avLst/>
              </a:prstGeom>
              <a:blipFill rotWithShape="0">
                <a:blip r:embed="rId8"/>
                <a:stretch>
                  <a:fillRect r="-33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7066663" y="5799472"/>
            <a:ext cx="1139690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latin typeface="Avenir Next" charset="0"/>
                <a:ea typeface="Avenir Next" charset="0"/>
                <a:cs typeface="Avenir Next" charset="0"/>
              </a:rPr>
              <a:t>Delta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998209" y="5789070"/>
            <a:ext cx="1679578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latin typeface="Avenir Next" charset="0"/>
                <a:ea typeface="Avenir Next" charset="0"/>
                <a:cs typeface="Avenir Next" charset="0"/>
              </a:rPr>
              <a:t>Nucleon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961322" y="4837114"/>
            <a:ext cx="3379304" cy="143922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517053" y="4838959"/>
            <a:ext cx="4064267" cy="143922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531627" y="220342"/>
            <a:ext cx="1542394" cy="417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Mesons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7538106" y="530237"/>
            <a:ext cx="4488794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Made by quark and anti-quark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7844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V="1">
            <a:off x="6811616" y="2024376"/>
            <a:ext cx="3657601" cy="66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>
          <a:xfrm>
            <a:off x="229440" y="532174"/>
            <a:ext cx="4687117" cy="417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Baryons in SU(3</a:t>
            </a:r>
            <a:r>
              <a:rPr lang="en-US" sz="3200" b="1" smtClean="0">
                <a:latin typeface="Avenir Next" charset="0"/>
                <a:ea typeface="Avenir Next" charset="0"/>
                <a:cs typeface="Avenir Next" charset="0"/>
              </a:rPr>
              <a:t>) Symmetry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4043" y="938399"/>
            <a:ext cx="4337957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Now consider u, d, &amp; s quark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9440" y="5926222"/>
            <a:ext cx="2742136" cy="961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Organization: </a:t>
            </a:r>
            <a:r>
              <a:rPr lang="en-US" b="1" dirty="0" smtClean="0">
                <a:latin typeface="Avenir Next" charset="0"/>
                <a:ea typeface="Avenir Next" charset="0"/>
                <a:cs typeface="Avenir Next" charset="0"/>
              </a:rPr>
              <a:t>Group Theory</a:t>
            </a:r>
            <a:endParaRPr lang="en-US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878" y="1572685"/>
            <a:ext cx="8362122" cy="3658429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8203096" y="4734446"/>
            <a:ext cx="2266121" cy="363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640416" y="3919438"/>
            <a:ext cx="182880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336156" y="2971907"/>
            <a:ext cx="113306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364974" y="2031002"/>
            <a:ext cx="119684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364974" y="3207026"/>
            <a:ext cx="598424" cy="100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364973" y="4370010"/>
            <a:ext cx="119684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/>
          <p:cNvSpPr txBox="1">
            <a:spLocks/>
          </p:cNvSpPr>
          <p:nvPr/>
        </p:nvSpPr>
        <p:spPr>
          <a:xfrm>
            <a:off x="229440" y="1877244"/>
            <a:ext cx="751221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S=0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229440" y="3030182"/>
            <a:ext cx="910247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S=-1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29440" y="4183120"/>
            <a:ext cx="910247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S=-2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10522226" y="1850740"/>
            <a:ext cx="751221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S=0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10535478" y="2795063"/>
            <a:ext cx="901148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S=-1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10535478" y="3742594"/>
            <a:ext cx="901148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S=-2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0540027" y="4536807"/>
            <a:ext cx="896599" cy="35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S=-3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733707" y="5817128"/>
            <a:ext cx="3004091" cy="417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SU(3) Symmetry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7733707" y="6153082"/>
            <a:ext cx="4337957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3 objects: u, d, &amp; s quark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304707" y="4738006"/>
            <a:ext cx="2249" cy="6879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002682" y="4749406"/>
            <a:ext cx="2249" cy="6879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ontent Placeholder 2"/>
              <p:cNvSpPr txBox="1">
                <a:spLocks/>
              </p:cNvSpPr>
              <p:nvPr/>
            </p:nvSpPr>
            <p:spPr>
              <a:xfrm>
                <a:off x="2384207" y="5465438"/>
                <a:ext cx="1677636" cy="3536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I</a:t>
                </a:r>
                <a:r>
                  <a:rPr lang="en-US" sz="2400" baseline="-250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3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  <a:ea typeface="Avenir Next" charset="0"/>
                        <a:cs typeface="Avenir Next" charset="0"/>
                      </a:rPr>
                      <m:t>−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1/2</a:t>
                </a:r>
                <a:endParaRPr lang="en-US" sz="2400" dirty="0">
                  <a:solidFill>
                    <a:srgbClr val="C00000"/>
                  </a:solidFill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4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207" y="5465438"/>
                <a:ext cx="1677636" cy="353687"/>
              </a:xfrm>
              <a:prstGeom prst="rect">
                <a:avLst/>
              </a:prstGeom>
              <a:blipFill rotWithShape="0">
                <a:blip r:embed="rId4"/>
                <a:stretch>
                  <a:fillRect l="-5455" t="-20690" b="-6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/>
              <p:cNvSpPr txBox="1">
                <a:spLocks/>
              </p:cNvSpPr>
              <p:nvPr/>
            </p:nvSpPr>
            <p:spPr>
              <a:xfrm>
                <a:off x="3733182" y="5465437"/>
                <a:ext cx="1677636" cy="3536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I</a:t>
                </a:r>
                <a:r>
                  <a:rPr lang="en-US" sz="2400" baseline="-250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3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  <a:ea typeface="Avenir Next" charset="0"/>
                        <a:cs typeface="Avenir Next" charset="0"/>
                      </a:rPr>
                      <m:t>+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1/2</a:t>
                </a:r>
                <a:endParaRPr lang="en-US" sz="2400" dirty="0">
                  <a:solidFill>
                    <a:srgbClr val="C00000"/>
                  </a:solidFill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4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182" y="5465437"/>
                <a:ext cx="1677636" cy="353687"/>
              </a:xfrm>
              <a:prstGeom prst="rect">
                <a:avLst/>
              </a:prstGeom>
              <a:blipFill rotWithShape="0">
                <a:blip r:embed="rId5"/>
                <a:stretch>
                  <a:fillRect l="-5435" t="-20690" b="-6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/>
          <p:cNvCxnSpPr/>
          <p:nvPr/>
        </p:nvCxnSpPr>
        <p:spPr>
          <a:xfrm flipV="1">
            <a:off x="6687549" y="1174016"/>
            <a:ext cx="0" cy="14064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/>
              <p:cNvSpPr txBox="1">
                <a:spLocks/>
              </p:cNvSpPr>
              <p:nvPr/>
            </p:nvSpPr>
            <p:spPr>
              <a:xfrm>
                <a:off x="6065762" y="631549"/>
                <a:ext cx="1093284" cy="3536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I</a:t>
                </a:r>
                <a:r>
                  <a:rPr lang="en-US" sz="2400" baseline="-250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3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  <a:ea typeface="Avenir Next" charset="0"/>
                        <a:cs typeface="Avenir Next" charset="0"/>
                      </a:rPr>
                      <m:t>−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1</a:t>
                </a:r>
                <a:endParaRPr lang="en-US" sz="2400" dirty="0">
                  <a:solidFill>
                    <a:srgbClr val="C00000"/>
                  </a:solidFill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4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762" y="631549"/>
                <a:ext cx="1093284" cy="353687"/>
              </a:xfrm>
              <a:prstGeom prst="rect">
                <a:avLst/>
              </a:prstGeom>
              <a:blipFill rotWithShape="0">
                <a:blip r:embed="rId6"/>
                <a:stretch>
                  <a:fillRect l="-8380" t="-20690" r="-6145" b="-6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/>
              <p:cNvSpPr txBox="1">
                <a:spLocks/>
              </p:cNvSpPr>
              <p:nvPr/>
            </p:nvSpPr>
            <p:spPr>
              <a:xfrm>
                <a:off x="8272651" y="627449"/>
                <a:ext cx="1185182" cy="3536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I</a:t>
                </a:r>
                <a:r>
                  <a:rPr lang="en-US" sz="2400" baseline="-250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3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  <a:ea typeface="Avenir Next" charset="0"/>
                        <a:cs typeface="Avenir Next" charset="0"/>
                      </a:rPr>
                      <m:t>+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1</a:t>
                </a:r>
                <a:endParaRPr lang="en-US" sz="2400" dirty="0">
                  <a:solidFill>
                    <a:srgbClr val="C00000"/>
                  </a:solidFill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5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651" y="627449"/>
                <a:ext cx="1185182" cy="353687"/>
              </a:xfrm>
              <a:prstGeom prst="rect">
                <a:avLst/>
              </a:prstGeom>
              <a:blipFill rotWithShape="0">
                <a:blip r:embed="rId7"/>
                <a:stretch>
                  <a:fillRect l="-7732" t="-20690" b="-6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/>
          <p:cNvCxnSpPr/>
          <p:nvPr/>
        </p:nvCxnSpPr>
        <p:spPr>
          <a:xfrm flipV="1">
            <a:off x="8775800" y="1174016"/>
            <a:ext cx="0" cy="14064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7733707" y="1174016"/>
            <a:ext cx="0" cy="14064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2"/>
              <p:cNvSpPr txBox="1">
                <a:spLocks/>
              </p:cNvSpPr>
              <p:nvPr/>
            </p:nvSpPr>
            <p:spPr>
              <a:xfrm>
                <a:off x="7325612" y="635047"/>
                <a:ext cx="1093284" cy="3536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I</a:t>
                </a:r>
                <a:r>
                  <a:rPr lang="en-US" sz="2400" baseline="-250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3</a:t>
                </a:r>
                <a:r>
                  <a:rPr lang="en-US" sz="2400" dirty="0" smtClean="0">
                    <a:solidFill>
                      <a:srgbClr val="C0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  <a:ea typeface="Avenir Next" charset="0"/>
                        <a:cs typeface="Avenir Next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5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612" y="635047"/>
                <a:ext cx="1093284" cy="353687"/>
              </a:xfrm>
              <a:prstGeom prst="rect">
                <a:avLst/>
              </a:prstGeom>
              <a:blipFill rotWithShape="0">
                <a:blip r:embed="rId8"/>
                <a:stretch>
                  <a:fillRect l="-8939" t="-20690" b="-6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5283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9440" y="492418"/>
            <a:ext cx="3984751" cy="417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Baryon Resonances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4043" y="898644"/>
            <a:ext cx="4125922" cy="262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Particle Data Group (PDG) 2017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9474927"/>
                  </p:ext>
                </p:extLst>
              </p:nvPr>
            </p:nvGraphicFramePr>
            <p:xfrm>
              <a:off x="229440" y="1713504"/>
              <a:ext cx="3984749" cy="2377440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657014"/>
                    <a:gridCol w="515517"/>
                    <a:gridCol w="547594"/>
                    <a:gridCol w="621845"/>
                    <a:gridCol w="547593"/>
                    <a:gridCol w="547593"/>
                    <a:gridCol w="547593"/>
                  </a:tblGrid>
                  <a:tr h="393719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smtClean="0">
                                    <a:latin typeface="Cambria Math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smtClean="0">
                                    <a:latin typeface="Cambria Math" charset="0"/>
                                  </a:rPr>
                                  <m:t>∆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2000" smtClean="0">
                                    <a:latin typeface="Cambria Math" charset="0"/>
                                  </a:rPr>
                                  <m:t>𝜦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2000" smtClean="0">
                                    <a:latin typeface="Cambria Math" charset="0"/>
                                  </a:rPr>
                                  <m:t>𝜮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2000" smtClean="0">
                                    <a:latin typeface="Cambria Math" charset="0"/>
                                  </a:rPr>
                                  <m:t>𝜩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2000" smtClean="0">
                                    <a:latin typeface="Cambria Math" charset="0"/>
                                  </a:rPr>
                                  <m:t>𝜴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</a:tr>
                  <a:tr h="393719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All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27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19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28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371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****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11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7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8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371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***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371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**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7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371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*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9474927"/>
                  </p:ext>
                </p:extLst>
              </p:nvPr>
            </p:nvGraphicFramePr>
            <p:xfrm>
              <a:off x="229440" y="1713504"/>
              <a:ext cx="3984749" cy="2377440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657014"/>
                    <a:gridCol w="515517"/>
                    <a:gridCol w="547594"/>
                    <a:gridCol w="621845"/>
                    <a:gridCol w="547593"/>
                    <a:gridCol w="547593"/>
                    <a:gridCol w="547593"/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27059" t="-1538" r="-544706" b="-5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14444" t="-1538" r="-414444" b="-5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77451" t="-1538" r="-265686" b="-5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27778" t="-1538" r="-201111" b="-5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27778" t="-1538" r="-101111" b="-5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627778" t="-1538" r="-1111" b="-527692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 smtClean="0"/>
                            <a:t>All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27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19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28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****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11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7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8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***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**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7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6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*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5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1"/>
          <a:stretch/>
        </p:blipFill>
        <p:spPr>
          <a:xfrm>
            <a:off x="4276225" y="92765"/>
            <a:ext cx="7902523" cy="4738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53990" y="2640614"/>
            <a:ext cx="3269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  <a:hlinkClick r:id="rId5"/>
              </a:rPr>
              <a:t>http://</a:t>
            </a:r>
            <a:r>
              <a:rPr lang="en-US" sz="2800" i="1" dirty="0" smtClean="0">
                <a:solidFill>
                  <a:schemeClr val="accent1"/>
                </a:solidFill>
                <a:hlinkClick r:id="rId5"/>
              </a:rPr>
              <a:t>pdglive.lbl.gov</a:t>
            </a:r>
            <a:endParaRPr lang="en-US" sz="2800" i="1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577141"/>
              </p:ext>
            </p:extLst>
          </p:nvPr>
        </p:nvGraphicFramePr>
        <p:xfrm>
          <a:off x="4472702" y="5163972"/>
          <a:ext cx="7562575" cy="14833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13452"/>
                <a:gridCol w="684912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****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Existence is certain, properties</a:t>
                      </a:r>
                      <a:r>
                        <a:rPr lang="en-US" b="0" baseline="0" dirty="0" smtClean="0"/>
                        <a:t> are at least fairly well explored.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***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Existence is very</a:t>
                      </a:r>
                      <a:r>
                        <a:rPr lang="en-US" b="0" baseline="0" dirty="0" smtClean="0"/>
                        <a:t> likely, further confirmation of decay modes is required.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**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Evidence</a:t>
                      </a:r>
                      <a:r>
                        <a:rPr lang="en-US" b="0" baseline="0" dirty="0" smtClean="0"/>
                        <a:t> of existence is only fair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*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Evidence of</a:t>
                      </a:r>
                      <a:r>
                        <a:rPr lang="en-US" b="0" baseline="0" dirty="0" smtClean="0"/>
                        <a:t> existence is poor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229440" y="5685186"/>
            <a:ext cx="3481169" cy="962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Quark Model </a:t>
            </a:r>
            <a:r>
              <a:rPr lang="en-US" sz="20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predicted more </a:t>
            </a:r>
            <a:r>
              <a:rPr lang="en-US" sz="20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states than </a:t>
            </a:r>
            <a:r>
              <a:rPr lang="en-US" sz="20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the observed ones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9438" y="5292537"/>
            <a:ext cx="3984751" cy="417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Missing Resonances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891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24088" y="312697"/>
            <a:ext cx="4029682" cy="417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venir Next" charset="0"/>
                <a:ea typeface="Avenir Next" charset="0"/>
                <a:cs typeface="Avenir Next" charset="0"/>
              </a:rPr>
              <a:t>Nucleon Resonances</a:t>
            </a:r>
            <a:endParaRPr lang="en-US" sz="28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7324" y="1394702"/>
            <a:ext cx="9492109" cy="423071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60125" y="1389300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04506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237037" y="6019738"/>
                <a:ext cx="4744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1/2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037" y="6019738"/>
                <a:ext cx="474489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12821" t="-3922" r="-11538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570467" y="6019738"/>
                <a:ext cx="4744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  <a:ea typeface="Avenir Next" charset="0"/>
                          <a:cs typeface="Avenir Next" charset="0"/>
                        </a:rPr>
                        <m:t>3</m:t>
                      </m:r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467" y="6019738"/>
                <a:ext cx="474489" cy="307777"/>
              </a:xfrm>
              <a:prstGeom prst="rect">
                <a:avLst/>
              </a:prstGeom>
              <a:blipFill rotWithShape="0">
                <a:blip r:embed="rId4"/>
                <a:stretch>
                  <a:fillRect l="-12821" t="-3922" r="-11538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164930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885693" y="6019738"/>
                <a:ext cx="4744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693" y="6019738"/>
                <a:ext cx="474489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12821" t="-3922" r="-12821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323553" y="6019738"/>
                <a:ext cx="4744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  <a:ea typeface="Avenir Next" charset="0"/>
                          <a:cs typeface="Avenir Next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553" y="6019738"/>
                <a:ext cx="474489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11538" t="-3922" r="-12821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4840792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516654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192516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634339" y="6019737"/>
                <a:ext cx="4744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  <a:ea typeface="Avenir Next" charset="0"/>
                          <a:cs typeface="Avenir Next" charset="0"/>
                        </a:rPr>
                        <m:t>9</m:t>
                      </m:r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339" y="6019737"/>
                <a:ext cx="474489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12821" t="-3922" r="-12821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7535932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967769" y="6014197"/>
                <a:ext cx="6171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1/2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769" y="6014197"/>
                <a:ext cx="617156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7921" t="-4000" r="-990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11014" y="5681307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014" y="5681307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8108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581182" y="5681306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82" y="5681306"/>
                <a:ext cx="437270" cy="276999"/>
              </a:xfrm>
              <a:prstGeom prst="rect">
                <a:avLst/>
              </a:prstGeom>
              <a:blipFill rotWithShape="0"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378462" y="5681307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462" y="5681307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5405" r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948630" y="5681306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30" y="5681306"/>
                <a:ext cx="437270" cy="276999"/>
              </a:xfrm>
              <a:prstGeom prst="rect">
                <a:avLst/>
              </a:prstGeom>
              <a:blipFill rotWithShape="0"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726521" y="5681307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521" y="5681307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5405" r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296689" y="5681306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689" y="5681306"/>
                <a:ext cx="437270" cy="276999"/>
              </a:xfrm>
              <a:prstGeom prst="rect">
                <a:avLst/>
              </a:prstGeom>
              <a:blipFill rotWithShape="0">
                <a:blip r:embed="rId1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100572" y="5681307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572" y="5681307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8108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670740" y="5681306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740" y="5681306"/>
                <a:ext cx="437270" cy="276999"/>
              </a:xfrm>
              <a:prstGeom prst="rect">
                <a:avLst/>
              </a:prstGeom>
              <a:blipFill rotWithShape="0"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456377" y="5681307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377" y="5681307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5405" r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026545" y="5681306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545" y="5681306"/>
                <a:ext cx="437270" cy="276999"/>
              </a:xfrm>
              <a:prstGeom prst="rect">
                <a:avLst/>
              </a:prstGeom>
              <a:blipFill rotWithShape="0"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911271" y="5681307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271" y="5681307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8108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481439" y="5681306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439" y="5681306"/>
                <a:ext cx="437270" cy="276999"/>
              </a:xfrm>
              <a:prstGeom prst="rect">
                <a:avLst/>
              </a:prstGeom>
              <a:blipFill rotWithShape="0"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/>
          <p:cNvCxnSpPr/>
          <p:nvPr/>
        </p:nvCxnSpPr>
        <p:spPr>
          <a:xfrm>
            <a:off x="777324" y="5039050"/>
            <a:ext cx="9482124" cy="39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83951" y="4436077"/>
            <a:ext cx="9475497" cy="33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53034" y="3879485"/>
            <a:ext cx="9519666" cy="6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759661" y="3276511"/>
            <a:ext cx="951303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77324" y="2673537"/>
            <a:ext cx="9495376" cy="6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83951" y="2070564"/>
            <a:ext cx="9488749" cy="13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464362" y="5458127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911038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9157671" y="6018881"/>
                <a:ext cx="6171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3/2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671" y="6018881"/>
                <a:ext cx="617156" cy="307777"/>
              </a:xfrm>
              <a:prstGeom prst="rect">
                <a:avLst/>
              </a:prstGeom>
              <a:blipFill rotWithShape="0">
                <a:blip r:embed="rId13"/>
                <a:stretch>
                  <a:fillRect l="-7921" t="-3922" r="-9901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9101173" y="5685991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1173" y="5685991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8108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9671341" y="5685990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341" y="5685990"/>
                <a:ext cx="437270" cy="276999"/>
              </a:xfrm>
              <a:prstGeom prst="rect">
                <a:avLst/>
              </a:prstGeom>
              <a:blipFill rotWithShape="0"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/>
          <p:cNvSpPr txBox="1"/>
          <p:nvPr/>
        </p:nvSpPr>
        <p:spPr>
          <a:xfrm>
            <a:off x="25586" y="123752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2800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166" y="545047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1400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1334" y="485438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1600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7310" y="427791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1800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7478" y="371268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2000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5585" y="310742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2200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2166" y="251542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2400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166" y="189914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2600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777324" y="5325607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96651" y="4748368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83951" y="4179634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96651" y="3589571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97203" y="2977520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96651" y="2376999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74057" y="1740894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10631390" y="2045689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10631390" y="2314047"/>
            <a:ext cx="684562" cy="92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0638018" y="2612219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0644645" y="2950149"/>
            <a:ext cx="684562" cy="927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130218" y="5204367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78445" y="5169642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779034" y="4844061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83999" y="4809801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159242" y="4786919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2130511" y="4692859"/>
            <a:ext cx="684562" cy="92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2804115" y="4623242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5516096" y="3916180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4158361" y="3842998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453939" y="3553090"/>
            <a:ext cx="684562" cy="927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129695" y="3466412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832288" y="3298024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6873322" y="3152540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6191036" y="3132446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1460170" y="2947503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7536353" y="2041998"/>
            <a:ext cx="684562" cy="92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9590545" y="1691243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1329207" y="194356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****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11335835" y="224288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***</a:t>
            </a:r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11329207" y="252031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**</a:t>
            </a:r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11322580" y="28582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507667" y="1533966"/>
            <a:ext cx="1684333" cy="417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PDG 1990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19" name="Content Placeholder 2"/>
          <p:cNvSpPr txBox="1">
            <a:spLocks/>
          </p:cNvSpPr>
          <p:nvPr/>
        </p:nvSpPr>
        <p:spPr>
          <a:xfrm>
            <a:off x="362826" y="631021"/>
            <a:ext cx="5153269" cy="444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Mass spectrum and their spin-parity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8382296" y="857008"/>
            <a:ext cx="1945511" cy="356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23 Resonances </a:t>
            </a:r>
            <a:endParaRPr lang="en-US" sz="20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462307" y="4647104"/>
            <a:ext cx="684562" cy="92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2821518" y="4136268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2809056" y="3617289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778467" y="3583439"/>
            <a:ext cx="684562" cy="927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163599" y="3240676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167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24088" y="312697"/>
            <a:ext cx="4029682" cy="417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venir Next" charset="0"/>
                <a:ea typeface="Avenir Next" charset="0"/>
                <a:cs typeface="Avenir Next" charset="0"/>
              </a:rPr>
              <a:t>Nucleon Resonances</a:t>
            </a:r>
            <a:endParaRPr lang="en-US" sz="28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7324" y="1394702"/>
            <a:ext cx="9492109" cy="423071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60125" y="1389300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04506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237037" y="6019738"/>
                <a:ext cx="4744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1/2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037" y="6019738"/>
                <a:ext cx="474489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12821" t="-3922" r="-11538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570467" y="6019738"/>
                <a:ext cx="4744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  <a:ea typeface="Avenir Next" charset="0"/>
                          <a:cs typeface="Avenir Next" charset="0"/>
                        </a:rPr>
                        <m:t>3</m:t>
                      </m:r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467" y="6019738"/>
                <a:ext cx="474489" cy="307777"/>
              </a:xfrm>
              <a:prstGeom prst="rect">
                <a:avLst/>
              </a:prstGeom>
              <a:blipFill rotWithShape="0">
                <a:blip r:embed="rId4"/>
                <a:stretch>
                  <a:fillRect l="-12821" t="-3922" r="-11538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164930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885693" y="6019738"/>
                <a:ext cx="4744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693" y="6019738"/>
                <a:ext cx="474489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12821" t="-3922" r="-12821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323553" y="6019738"/>
                <a:ext cx="4744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  <a:ea typeface="Avenir Next" charset="0"/>
                          <a:cs typeface="Avenir Next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553" y="6019738"/>
                <a:ext cx="474489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11538" t="-3922" r="-12821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4840792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516654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192516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634339" y="6019737"/>
                <a:ext cx="4744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  <a:ea typeface="Avenir Next" charset="0"/>
                          <a:cs typeface="Avenir Next" charset="0"/>
                        </a:rPr>
                        <m:t>9</m:t>
                      </m:r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339" y="6019737"/>
                <a:ext cx="474489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12821" t="-3922" r="-12821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7535932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967769" y="6014197"/>
                <a:ext cx="6171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1/2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769" y="6014197"/>
                <a:ext cx="617156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7921" t="-4000" r="-990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11014" y="5681307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014" y="5681307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8108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581182" y="5681306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82" y="5681306"/>
                <a:ext cx="437270" cy="276999"/>
              </a:xfrm>
              <a:prstGeom prst="rect">
                <a:avLst/>
              </a:prstGeom>
              <a:blipFill rotWithShape="0"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378462" y="5681307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462" y="5681307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5405" r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948630" y="5681306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30" y="5681306"/>
                <a:ext cx="437270" cy="276999"/>
              </a:xfrm>
              <a:prstGeom prst="rect">
                <a:avLst/>
              </a:prstGeom>
              <a:blipFill rotWithShape="0"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726521" y="5681307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521" y="5681307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5405" r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296689" y="5681306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689" y="5681306"/>
                <a:ext cx="437270" cy="276999"/>
              </a:xfrm>
              <a:prstGeom prst="rect">
                <a:avLst/>
              </a:prstGeom>
              <a:blipFill rotWithShape="0">
                <a:blip r:embed="rId1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100572" y="5681307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572" y="5681307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8108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670740" y="5681306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740" y="5681306"/>
                <a:ext cx="437270" cy="276999"/>
              </a:xfrm>
              <a:prstGeom prst="rect">
                <a:avLst/>
              </a:prstGeom>
              <a:blipFill rotWithShape="0"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456377" y="5681307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377" y="5681307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5405" r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026545" y="5681306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545" y="5681306"/>
                <a:ext cx="437270" cy="276999"/>
              </a:xfrm>
              <a:prstGeom prst="rect">
                <a:avLst/>
              </a:prstGeom>
              <a:blipFill rotWithShape="0"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911271" y="5681307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271" y="5681307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8108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481439" y="5681306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439" y="5681306"/>
                <a:ext cx="437270" cy="276999"/>
              </a:xfrm>
              <a:prstGeom prst="rect">
                <a:avLst/>
              </a:prstGeom>
              <a:blipFill rotWithShape="0"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/>
          <p:cNvCxnSpPr/>
          <p:nvPr/>
        </p:nvCxnSpPr>
        <p:spPr>
          <a:xfrm>
            <a:off x="777324" y="5039050"/>
            <a:ext cx="9482124" cy="39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83951" y="4436077"/>
            <a:ext cx="9475497" cy="33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53034" y="3879485"/>
            <a:ext cx="9519666" cy="6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759661" y="3276511"/>
            <a:ext cx="951303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77324" y="2673537"/>
            <a:ext cx="9495376" cy="6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83951" y="2070564"/>
            <a:ext cx="9488749" cy="13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464362" y="5458127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911038" y="1394702"/>
            <a:ext cx="675862" cy="4230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9157671" y="6018881"/>
                <a:ext cx="6171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3/2</m:t>
                      </m:r>
                    </m:oMath>
                  </m:oMathPara>
                </a14:m>
                <a:endParaRPr lang="en-US" sz="20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671" y="6018881"/>
                <a:ext cx="617156" cy="307777"/>
              </a:xfrm>
              <a:prstGeom prst="rect">
                <a:avLst/>
              </a:prstGeom>
              <a:blipFill rotWithShape="0">
                <a:blip r:embed="rId13"/>
                <a:stretch>
                  <a:fillRect l="-7921" t="-3922" r="-9901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9101173" y="5685991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1173" y="5685991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8108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9671341" y="5685990"/>
                <a:ext cx="4372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341" y="5685990"/>
                <a:ext cx="437270" cy="276999"/>
              </a:xfrm>
              <a:prstGeom prst="rect">
                <a:avLst/>
              </a:prstGeom>
              <a:blipFill rotWithShape="0"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/>
          <p:cNvSpPr txBox="1"/>
          <p:nvPr/>
        </p:nvSpPr>
        <p:spPr>
          <a:xfrm>
            <a:off x="25586" y="123752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2800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166" y="545047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1400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1334" y="485438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1600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7310" y="427791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1800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7478" y="371268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2000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5585" y="310742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2200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2166" y="251542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2400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166" y="189914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2600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777324" y="5325607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96651" y="4748368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83951" y="4179634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96651" y="3589571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97203" y="2977520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96651" y="2376999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74057" y="1740894"/>
            <a:ext cx="9495376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10631390" y="2045689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10631390" y="2314047"/>
            <a:ext cx="684562" cy="92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0638018" y="2612219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0644645" y="2950149"/>
            <a:ext cx="684562" cy="927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130218" y="5204367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78445" y="5169642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779034" y="4844061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83999" y="4809801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159242" y="4786919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2130511" y="4692859"/>
            <a:ext cx="684562" cy="92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454692" y="4648753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2804115" y="4623242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4163454" y="4236277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2135435" y="4229031"/>
            <a:ext cx="684562" cy="92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446162" y="4209284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70772" y="4195331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811372" y="4121910"/>
            <a:ext cx="684562" cy="92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5516096" y="3916180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4158361" y="3842998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2806582" y="3711049"/>
            <a:ext cx="684562" cy="927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488510" y="3666015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453939" y="3553090"/>
            <a:ext cx="684562" cy="927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129695" y="3466412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832288" y="3298024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6873322" y="3152540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6191036" y="3132446"/>
            <a:ext cx="684562" cy="927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3488510" y="2141539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1460170" y="2947503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7536353" y="2041998"/>
            <a:ext cx="684562" cy="92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9590545" y="1691243"/>
            <a:ext cx="684562" cy="927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11329207" y="194356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****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11335835" y="224288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***</a:t>
            </a:r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11329207" y="252031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**</a:t>
            </a:r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11322580" y="28582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507667" y="1533966"/>
            <a:ext cx="1684333" cy="417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PDG 2017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19" name="Content Placeholder 2"/>
          <p:cNvSpPr txBox="1">
            <a:spLocks/>
          </p:cNvSpPr>
          <p:nvPr/>
        </p:nvSpPr>
        <p:spPr>
          <a:xfrm>
            <a:off x="362826" y="631021"/>
            <a:ext cx="5153269" cy="444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Mass spectrum and their spin-parity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8382296" y="857008"/>
            <a:ext cx="1945511" cy="356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Avenir Next" charset="0"/>
                <a:ea typeface="Avenir Next" charset="0"/>
                <a:cs typeface="Avenir Next" charset="0"/>
              </a:rPr>
              <a:t>27 Resonances </a:t>
            </a:r>
            <a:endParaRPr lang="en-US" sz="20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69024" y="4121910"/>
            <a:ext cx="1026504" cy="3141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9440" y="465914"/>
            <a:ext cx="7032751" cy="567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smtClean="0">
                <a:latin typeface="Avenir Next" charset="0"/>
                <a:ea typeface="Avenir Next" charset="0"/>
                <a:cs typeface="Avenir Next" charset="0"/>
              </a:rPr>
              <a:t>Sources for </a:t>
            </a:r>
            <a:r>
              <a:rPr lang="en-US" sz="3200" b="1" smtClean="0">
                <a:latin typeface="Avenir Next" charset="0"/>
                <a:ea typeface="Avenir Next" charset="0"/>
                <a:cs typeface="Avenir Next" charset="0"/>
              </a:rPr>
              <a:t>Baryon Resonance </a:t>
            </a:r>
            <a:r>
              <a:rPr lang="en-US" sz="3200" b="1" dirty="0" smtClean="0">
                <a:latin typeface="Avenir Next" charset="0"/>
                <a:ea typeface="Avenir Next" charset="0"/>
                <a:cs typeface="Avenir Next" charset="0"/>
              </a:rPr>
              <a:t>Analysis</a:t>
            </a:r>
            <a:endParaRPr lang="en-US" sz="32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4043" y="938399"/>
            <a:ext cx="5716184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Nucleon Resonances</a:t>
            </a:r>
            <a:endParaRPr lang="en-US" sz="24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08807" y="1595386"/>
                <a:ext cx="17527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⟶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07" y="1595386"/>
                <a:ext cx="1752788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2059" y="2031141"/>
                <a:ext cx="15075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⟶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59" y="2031141"/>
                <a:ext cx="1507528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8807" y="2817289"/>
                <a:ext cx="33260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⟶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𝐾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Λ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07" y="2817289"/>
                <a:ext cx="3326039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 txBox="1">
            <a:spLocks/>
          </p:cNvSpPr>
          <p:nvPr/>
        </p:nvSpPr>
        <p:spPr>
          <a:xfrm>
            <a:off x="2315721" y="1668263"/>
            <a:ext cx="2879263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Pion </a:t>
            </a:r>
            <a:r>
              <a:rPr lang="en-US" sz="20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Elastic Scattering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314898" y="2092178"/>
            <a:ext cx="3110757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Pion Inelastic </a:t>
            </a:r>
            <a:r>
              <a:rPr lang="en-US" sz="20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Scattering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34846" y="2889084"/>
            <a:ext cx="3782088" cy="469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Photo- and Electro-Production</a:t>
            </a:r>
            <a:endParaRPr lang="en-US" sz="2000" dirty="0">
              <a:solidFill>
                <a:srgbClr val="C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7" y="3669482"/>
            <a:ext cx="8139044" cy="276002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751694" y="1668263"/>
            <a:ext cx="3083636" cy="3705403"/>
            <a:chOff x="8751694" y="816493"/>
            <a:chExt cx="3083636" cy="37054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9496386" y="1475364"/>
                  <a:ext cx="163339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⟶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  <m:r>
                          <m:rPr>
                            <m:sty m:val="p"/>
                          </m:rPr>
                          <a:rPr lang="el-GR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6386" y="1475364"/>
                  <a:ext cx="1633396" cy="4308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8828305" y="1138551"/>
              <a:ext cx="3007025" cy="469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 smtClean="0">
                  <a:solidFill>
                    <a:srgbClr val="C00000"/>
                  </a:solidFill>
                  <a:latin typeface="Avenir Next" charset="0"/>
                  <a:ea typeface="Avenir Next" charset="0"/>
                  <a:cs typeface="Avenir Next" charset="0"/>
                </a:rPr>
                <a:t>Kaon Photo-production</a:t>
              </a:r>
              <a:endParaRPr lang="en-US" sz="2000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17756" r="80185"/>
            <a:stretch/>
          </p:blipFill>
          <p:spPr>
            <a:xfrm>
              <a:off x="9279241" y="2303014"/>
              <a:ext cx="2067687" cy="1920911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8751694" y="816493"/>
              <a:ext cx="3051459" cy="370540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73303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venir Next" charset="0"/>
                <a:ea typeface="Avenir Next" charset="0"/>
                <a:cs typeface="Avenir Next" charset="0"/>
              </a:rPr>
              <a:t>Kaon Photo-production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Nucleon resonance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115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26488</TotalTime>
  <Words>2774</Words>
  <Application>Microsoft Macintosh PowerPoint</Application>
  <PresentationFormat>Widescreen</PresentationFormat>
  <Paragraphs>481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Avenir Book</vt:lpstr>
      <vt:lpstr>Avenir Next</vt:lpstr>
      <vt:lpstr>Avenir Next Medium</vt:lpstr>
      <vt:lpstr>Calibri</vt:lpstr>
      <vt:lpstr>Calibri Light</vt:lpstr>
      <vt:lpstr>Cambria Math</vt:lpstr>
      <vt:lpstr>Mangal</vt:lpstr>
      <vt:lpstr>Sniglet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Kaon Photo-production</vt:lpstr>
      <vt:lpstr>PowerPoint Presentation</vt:lpstr>
      <vt:lpstr>PowerPoint Presentation</vt:lpstr>
      <vt:lpstr>PowerPoint Presentation</vt:lpstr>
      <vt:lpstr>PowerPoint Presentation</vt:lpstr>
      <vt:lpstr>Charmed Baryons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Homework 1</dc:title>
  <dc:creator>aj.arifi.ui@gmail.com</dc:creator>
  <cp:lastModifiedBy>aj.arifi.ui@gmail.com</cp:lastModifiedBy>
  <cp:revision>128</cp:revision>
  <dcterms:created xsi:type="dcterms:W3CDTF">2018-01-14T05:38:58Z</dcterms:created>
  <dcterms:modified xsi:type="dcterms:W3CDTF">2018-03-16T07:18:39Z</dcterms:modified>
</cp:coreProperties>
</file>