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1"/>
  </p:sldMasterIdLst>
  <p:notesMasterIdLst>
    <p:notesMasterId r:id="rId18"/>
  </p:notesMasterIdLst>
  <p:sldIdLst>
    <p:sldId id="256" r:id="rId2"/>
    <p:sldId id="257" r:id="rId3"/>
    <p:sldId id="261" r:id="rId4"/>
    <p:sldId id="271" r:id="rId5"/>
    <p:sldId id="272" r:id="rId6"/>
    <p:sldId id="259" r:id="rId7"/>
    <p:sldId id="262" r:id="rId8"/>
    <p:sldId id="264" r:id="rId9"/>
    <p:sldId id="273" r:id="rId10"/>
    <p:sldId id="267" r:id="rId11"/>
    <p:sldId id="266" r:id="rId12"/>
    <p:sldId id="274" r:id="rId13"/>
    <p:sldId id="269" r:id="rId14"/>
    <p:sldId id="270" r:id="rId15"/>
    <p:sldId id="268" r:id="rId16"/>
    <p:sldId id="275" r:id="rId17"/>
  </p:sldIdLst>
  <p:sldSz cx="9144000" cy="6858000" type="screen4x3"/>
  <p:notesSz cx="6858000" cy="9144000"/>
  <p:defaultTextStyle>
    <a:defPPr>
      <a:defRPr lang="ja-JP"/>
    </a:defPPr>
    <a:lvl1pPr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千葉陽平" initials="千葉陽平" lastIdx="5" clrIdx="0">
    <p:extLst>
      <p:ext uri="{19B8F6BF-5375-455C-9EA6-DF929625EA0E}">
        <p15:presenceInfo xmlns:p15="http://schemas.microsoft.com/office/powerpoint/2012/main" userId="bd02ca7078dc95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0A"/>
    <a:srgbClr val="292929"/>
    <a:srgbClr val="1C1C1C"/>
    <a:srgbClr val="DDDDDD"/>
    <a:srgbClr val="333333"/>
    <a:srgbClr val="9CB66D"/>
    <a:srgbClr val="46CA38"/>
    <a:srgbClr val="236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21" autoAdjust="0"/>
  </p:normalViewPr>
  <p:slideViewPr>
    <p:cSldViewPr>
      <p:cViewPr>
        <p:scale>
          <a:sx n="75" d="100"/>
          <a:sy n="75" d="100"/>
        </p:scale>
        <p:origin x="182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ba\AppData\Roaming\Microsoft\Excel\sum_J0+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ba\AppData\Roaming\Microsoft\Excel\sum_J0+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baseline="0" dirty="0" smtClean="0"/>
              <a:t> and 2</a:t>
            </a:r>
            <a:r>
              <a:rPr lang="en-US" altLang="ja-JP" baseline="30000" dirty="0" smtClean="0"/>
              <a:t>nd</a:t>
            </a:r>
            <a:r>
              <a:rPr lang="en-US" altLang="ja-JP" baseline="0" dirty="0" smtClean="0"/>
              <a:t> 0+ state overlap with N(0,N/2)</a:t>
            </a:r>
            <a:endParaRPr lang="ja-JP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Sheet4!$E$1</c:f>
              <c:strCache>
                <c:ptCount val="1"/>
                <c:pt idx="0">
                  <c:v>1st 0+</c:v>
                </c:pt>
              </c:strCache>
            </c:strRef>
          </c:tx>
          <c:spPr>
            <a:ln w="1905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Sheet4!$A$2:$A$31</c:f>
              <c:numCache>
                <c:formatCode>General</c:formatCode>
                <c:ptCount val="30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42</c:v>
                </c:pt>
                <c:pt idx="18">
                  <c:v>44</c:v>
                </c:pt>
                <c:pt idx="19">
                  <c:v>46</c:v>
                </c:pt>
                <c:pt idx="20">
                  <c:v>48</c:v>
                </c:pt>
                <c:pt idx="21">
                  <c:v>50</c:v>
                </c:pt>
                <c:pt idx="22">
                  <c:v>52</c:v>
                </c:pt>
                <c:pt idx="23">
                  <c:v>54</c:v>
                </c:pt>
                <c:pt idx="24">
                  <c:v>56</c:v>
                </c:pt>
                <c:pt idx="25">
                  <c:v>58</c:v>
                </c:pt>
                <c:pt idx="26">
                  <c:v>60</c:v>
                </c:pt>
              </c:numCache>
            </c:numRef>
          </c:xVal>
          <c:yVal>
            <c:numRef>
              <c:f>Sheet4!$E$2:$E$31</c:f>
              <c:numCache>
                <c:formatCode>0.00E+00</c:formatCode>
                <c:ptCount val="30"/>
                <c:pt idx="0">
                  <c:v>0.83301629178548398</c:v>
                </c:pt>
                <c:pt idx="1">
                  <c:v>0.51514199745095601</c:v>
                </c:pt>
                <c:pt idx="2">
                  <c:v>0.32838485108805299</c:v>
                </c:pt>
                <c:pt idx="3">
                  <c:v>0.19129869712150099</c:v>
                </c:pt>
                <c:pt idx="4">
                  <c:v>0.108580945519391</c:v>
                </c:pt>
                <c:pt idx="5">
                  <c:v>5.9412853969518502E-2</c:v>
                </c:pt>
                <c:pt idx="6">
                  <c:v>3.1762901171862701E-2</c:v>
                </c:pt>
                <c:pt idx="7">
                  <c:v>1.6610858834082198E-2</c:v>
                </c:pt>
                <c:pt idx="8">
                  <c:v>8.5108554938808801E-3</c:v>
                </c:pt>
                <c:pt idx="9">
                  <c:v>4.3289745821206999E-3</c:v>
                </c:pt>
                <c:pt idx="10">
                  <c:v>2.1570437373051202E-3</c:v>
                </c:pt>
                <c:pt idx="11">
                  <c:v>1.09176877636064E-3</c:v>
                </c:pt>
                <c:pt idx="12">
                  <c:v>5.59689638022903E-4</c:v>
                </c:pt>
                <c:pt idx="13">
                  <c:v>3.0636306488871699E-4</c:v>
                </c:pt>
                <c:pt idx="14">
                  <c:v>1.79728241043113E-4</c:v>
                </c:pt>
                <c:pt idx="15">
                  <c:v>1.1330079254993E-4</c:v>
                </c:pt>
                <c:pt idx="16">
                  <c:v>7.6784617511892899E-5</c:v>
                </c:pt>
                <c:pt idx="17">
                  <c:v>5.3216106011665301E-5</c:v>
                </c:pt>
                <c:pt idx="18">
                  <c:v>3.5730765297752001E-5</c:v>
                </c:pt>
                <c:pt idx="19">
                  <c:v>2.1612136662620201E-5</c:v>
                </c:pt>
                <c:pt idx="20">
                  <c:v>1.05734011754202E-5</c:v>
                </c:pt>
                <c:pt idx="21">
                  <c:v>3.2024735503452699E-6</c:v>
                </c:pt>
                <c:pt idx="22">
                  <c:v>9.5365485479850206E-8</c:v>
                </c:pt>
                <c:pt idx="23">
                  <c:v>1.3623873618825E-6</c:v>
                </c:pt>
                <c:pt idx="24">
                  <c:v>6.3638259437511003E-6</c:v>
                </c:pt>
                <c:pt idx="25">
                  <c:v>1.38390064660557E-5</c:v>
                </c:pt>
                <c:pt idx="26">
                  <c:v>2.2238553459874701E-5</c:v>
                </c:pt>
              </c:numCache>
            </c:numRef>
          </c:yVal>
          <c:smooth val="1"/>
        </c:ser>
        <c:ser>
          <c:idx val="1"/>
          <c:order val="1"/>
          <c:tx>
            <c:v>2nd 0+</c:v>
          </c:tx>
          <c:spPr>
            <a:ln w="19050" cap="rnd">
              <a:solidFill>
                <a:schemeClr val="accent4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Sheet4!$A$2:$A$28</c:f>
              <c:numCache>
                <c:formatCode>General</c:formatCode>
                <c:ptCount val="27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42</c:v>
                </c:pt>
                <c:pt idx="18">
                  <c:v>44</c:v>
                </c:pt>
                <c:pt idx="19">
                  <c:v>46</c:v>
                </c:pt>
                <c:pt idx="20">
                  <c:v>48</c:v>
                </c:pt>
                <c:pt idx="21">
                  <c:v>50</c:v>
                </c:pt>
                <c:pt idx="22">
                  <c:v>52</c:v>
                </c:pt>
                <c:pt idx="23">
                  <c:v>54</c:v>
                </c:pt>
                <c:pt idx="24">
                  <c:v>56</c:v>
                </c:pt>
                <c:pt idx="25">
                  <c:v>58</c:v>
                </c:pt>
                <c:pt idx="26">
                  <c:v>60</c:v>
                </c:pt>
              </c:numCache>
            </c:numRef>
          </c:xVal>
          <c:yVal>
            <c:numRef>
              <c:f>Sheet4!$G$2:$G$28</c:f>
              <c:numCache>
                <c:formatCode>0.00E+00</c:formatCode>
                <c:ptCount val="27"/>
                <c:pt idx="0">
                  <c:v>0.12612150184771001</c:v>
                </c:pt>
                <c:pt idx="1">
                  <c:v>0.37175753510697701</c:v>
                </c:pt>
                <c:pt idx="2">
                  <c:v>0.53039194018896596</c:v>
                </c:pt>
                <c:pt idx="3">
                  <c:v>0.53378916558544198</c:v>
                </c:pt>
                <c:pt idx="4">
                  <c:v>0.44676223447249402</c:v>
                </c:pt>
                <c:pt idx="5">
                  <c:v>0.34574940112307501</c:v>
                </c:pt>
                <c:pt idx="6">
                  <c:v>0.25522550552633899</c:v>
                </c:pt>
                <c:pt idx="7">
                  <c:v>0.18256476565560301</c:v>
                </c:pt>
                <c:pt idx="8">
                  <c:v>0.12792780252736399</c:v>
                </c:pt>
                <c:pt idx="9">
                  <c:v>8.8980077299191801E-2</c:v>
                </c:pt>
                <c:pt idx="10">
                  <c:v>6.1107114122770603E-2</c:v>
                </c:pt>
                <c:pt idx="11">
                  <c:v>4.2032100162617103E-2</c:v>
                </c:pt>
                <c:pt idx="12">
                  <c:v>2.8690682548690599E-2</c:v>
                </c:pt>
                <c:pt idx="13">
                  <c:v>1.9701676201576999E-2</c:v>
                </c:pt>
                <c:pt idx="14">
                  <c:v>1.3504693737994899E-2</c:v>
                </c:pt>
                <c:pt idx="15">
                  <c:v>9.2154745961365095E-3</c:v>
                </c:pt>
                <c:pt idx="16">
                  <c:v>6.3295398277113E-3</c:v>
                </c:pt>
                <c:pt idx="17">
                  <c:v>4.3583248708159404E-3</c:v>
                </c:pt>
                <c:pt idx="18">
                  <c:v>3.0201417737910101E-3</c:v>
                </c:pt>
                <c:pt idx="19">
                  <c:v>2.10801092333689E-3</c:v>
                </c:pt>
                <c:pt idx="20">
                  <c:v>1.4755058748780799E-3</c:v>
                </c:pt>
                <c:pt idx="21">
                  <c:v>1.0492160793617799E-3</c:v>
                </c:pt>
                <c:pt idx="22">
                  <c:v>7.55206642822245E-4</c:v>
                </c:pt>
                <c:pt idx="23">
                  <c:v>5.5353194675099901E-4</c:v>
                </c:pt>
                <c:pt idx="24">
                  <c:v>4.1097936846005198E-4</c:v>
                </c:pt>
                <c:pt idx="25">
                  <c:v>3.1036406664734101E-4</c:v>
                </c:pt>
                <c:pt idx="26">
                  <c:v>2.3736868644144899E-4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809744"/>
        <c:axId val="252810304"/>
      </c:scatterChart>
      <c:valAx>
        <c:axId val="252809744"/>
        <c:scaling>
          <c:orientation val="minMax"/>
          <c:max val="60"/>
          <c:min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/>
                  <a:t>N</a:t>
                </a:r>
                <a:endParaRPr lang="ja-JP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2810304"/>
        <c:crosses val="autoZero"/>
        <c:crossBetween val="midCat"/>
      </c:valAx>
      <c:valAx>
        <c:axId val="252810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/>
                  <a:t>Overlap with N(0,N/2)</a:t>
                </a:r>
                <a:endParaRPr lang="ja-JP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2809744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3</a:t>
            </a:r>
            <a:r>
              <a:rPr lang="en-US" altLang="ja-JP" baseline="30000" dirty="0" smtClean="0"/>
              <a:t>rd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0</a:t>
            </a:r>
            <a:r>
              <a:rPr lang="en-US" altLang="ja-JP" dirty="0"/>
              <a:t>+</a:t>
            </a:r>
            <a:r>
              <a:rPr lang="en-US" altLang="ja-JP" baseline="0" dirty="0"/>
              <a:t> state overlap with N(N,0</a:t>
            </a:r>
            <a:r>
              <a:rPr lang="en-US" altLang="ja-JP" baseline="0" dirty="0" smtClean="0"/>
              <a:t>)</a:t>
            </a:r>
            <a:endParaRPr lang="en-US" altLang="ja-JP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Sheet5!$I$1</c:f>
              <c:strCache>
                <c:ptCount val="1"/>
                <c:pt idx="0">
                  <c:v>3rd</c:v>
                </c:pt>
              </c:strCache>
            </c:strRef>
          </c:tx>
          <c:spPr>
            <a:ln w="1905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Sheet5!$A$2:$A$21</c:f>
              <c:numCache>
                <c:formatCode>General</c:formatCode>
                <c:ptCount val="20"/>
                <c:pt idx="0">
                  <c:v>12</c:v>
                </c:pt>
                <c:pt idx="1">
                  <c:v>14</c:v>
                </c:pt>
                <c:pt idx="2">
                  <c:v>16</c:v>
                </c:pt>
                <c:pt idx="3">
                  <c:v>18</c:v>
                </c:pt>
                <c:pt idx="4">
                  <c:v>20</c:v>
                </c:pt>
                <c:pt idx="5">
                  <c:v>22</c:v>
                </c:pt>
                <c:pt idx="6">
                  <c:v>24</c:v>
                </c:pt>
                <c:pt idx="7">
                  <c:v>26</c:v>
                </c:pt>
                <c:pt idx="8">
                  <c:v>28</c:v>
                </c:pt>
                <c:pt idx="9">
                  <c:v>30</c:v>
                </c:pt>
                <c:pt idx="10">
                  <c:v>32</c:v>
                </c:pt>
                <c:pt idx="11">
                  <c:v>34</c:v>
                </c:pt>
                <c:pt idx="12">
                  <c:v>36</c:v>
                </c:pt>
                <c:pt idx="13">
                  <c:v>38</c:v>
                </c:pt>
                <c:pt idx="14">
                  <c:v>40</c:v>
                </c:pt>
                <c:pt idx="15">
                  <c:v>42</c:v>
                </c:pt>
                <c:pt idx="16">
                  <c:v>44</c:v>
                </c:pt>
                <c:pt idx="17">
                  <c:v>46</c:v>
                </c:pt>
                <c:pt idx="18">
                  <c:v>48</c:v>
                </c:pt>
                <c:pt idx="19">
                  <c:v>50</c:v>
                </c:pt>
              </c:numCache>
            </c:numRef>
          </c:xVal>
          <c:yVal>
            <c:numRef>
              <c:f>Sheet5!$I$2:$I$21</c:f>
              <c:numCache>
                <c:formatCode>0.00E+00</c:formatCode>
                <c:ptCount val="20"/>
                <c:pt idx="0">
                  <c:v>7.1244753826600504E-2</c:v>
                </c:pt>
                <c:pt idx="1">
                  <c:v>0.13172324849210901</c:v>
                </c:pt>
                <c:pt idx="2">
                  <c:v>0.264825810000693</c:v>
                </c:pt>
                <c:pt idx="3">
                  <c:v>0.34458777551396502</c:v>
                </c:pt>
                <c:pt idx="4">
                  <c:v>0.43121336490811302</c:v>
                </c:pt>
                <c:pt idx="5">
                  <c:v>0.49151368512794402</c:v>
                </c:pt>
                <c:pt idx="6">
                  <c:v>0.52677735027860195</c:v>
                </c:pt>
                <c:pt idx="7">
                  <c:v>0.53653159785524396</c:v>
                </c:pt>
                <c:pt idx="8">
                  <c:v>0.52523737546286997</c:v>
                </c:pt>
                <c:pt idx="9">
                  <c:v>0.487865321986236</c:v>
                </c:pt>
                <c:pt idx="10">
                  <c:v>0.44402453825532701</c:v>
                </c:pt>
                <c:pt idx="11">
                  <c:v>0.37365665648594398</c:v>
                </c:pt>
                <c:pt idx="12">
                  <c:v>0.34980799419381903</c:v>
                </c:pt>
                <c:pt idx="13">
                  <c:v>0.27992320972585999</c:v>
                </c:pt>
                <c:pt idx="14">
                  <c:v>0.20723321180281301</c:v>
                </c:pt>
                <c:pt idx="15">
                  <c:v>0.187439672995829</c:v>
                </c:pt>
                <c:pt idx="16">
                  <c:v>0.14317723709598601</c:v>
                </c:pt>
                <c:pt idx="17">
                  <c:v>8.8001053263807999E-2</c:v>
                </c:pt>
                <c:pt idx="18">
                  <c:v>5.7197162127740099E-2</c:v>
                </c:pt>
                <c:pt idx="19">
                  <c:v>4.9328933339955798E-2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813104"/>
        <c:axId val="252813664"/>
      </c:scatterChart>
      <c:valAx>
        <c:axId val="252813104"/>
        <c:scaling>
          <c:orientation val="minMax"/>
          <c:max val="50"/>
          <c:min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/>
                  <a:t>N</a:t>
                </a:r>
                <a:endParaRPr lang="ja-JP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2813664"/>
        <c:crosses val="autoZero"/>
        <c:crossBetween val="midCat"/>
        <c:majorUnit val="8"/>
      </c:valAx>
      <c:valAx>
        <c:axId val="252813664"/>
        <c:scaling>
          <c:orientation val="minMax"/>
          <c:max val="0.5500000000000000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/>
                  <a:t>Overlap with N(N,0)</a:t>
                </a:r>
                <a:endParaRPr lang="ja-JP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2813104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7-26T16:15:26.384" idx="5">
    <p:pos x="10" y="10"/>
    <p:text>Milinらが9/2-と主張している状態は、compileされたデータでは3/2-, Freerは5/2-.</p:text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FDFE26F-9357-4212-B8ED-A11ECC696B0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7103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FE26F-9357-4212-B8ED-A11ECC696B06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9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FE26F-9357-4212-B8ED-A11ECC696B06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646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上の図は </a:t>
            </a:r>
            <a:r>
              <a:rPr kumimoji="1" lang="en-US" altLang="ja-JP" dirty="0" err="1" smtClean="0"/>
              <a:t>g.s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Hoyle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N(0,N/2)</a:t>
            </a:r>
            <a:r>
              <a:rPr kumimoji="1" lang="ja-JP" altLang="en-US" dirty="0" smtClean="0"/>
              <a:t>の量子数をもつ波動関数とのオーバーラップです。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g.s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に比べた、</a:t>
            </a:r>
            <a:r>
              <a:rPr kumimoji="1" lang="en-US" altLang="ja-JP" dirty="0" err="1" smtClean="0"/>
              <a:t>hoyle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N~40</a:t>
            </a:r>
            <a:r>
              <a:rPr kumimoji="1" lang="ja-JP" altLang="en-US" dirty="0" err="1" smtClean="0"/>
              <a:t>まで</a:t>
            </a:r>
            <a:r>
              <a:rPr kumimoji="1" lang="ja-JP" altLang="en-US" dirty="0" smtClean="0"/>
              <a:t>テールが伸びています</a:t>
            </a:r>
            <a:r>
              <a:rPr kumimoji="1" lang="en-US" altLang="ja-JP" dirty="0" smtClean="0"/>
              <a:t>. Dilute gas-like</a:t>
            </a:r>
            <a:r>
              <a:rPr kumimoji="1" lang="ja-JP" altLang="en-US" dirty="0" smtClean="0"/>
              <a:t>な性質が見ることができます</a:t>
            </a:r>
            <a:r>
              <a:rPr kumimoji="1" lang="en-US" altLang="ja-JP" dirty="0" smtClean="0"/>
              <a:t>.</a:t>
            </a:r>
          </a:p>
          <a:p>
            <a:r>
              <a:rPr kumimoji="1" lang="ja-JP" altLang="en-US" dirty="0" smtClean="0"/>
              <a:t>下の図は３</a:t>
            </a:r>
            <a:r>
              <a:rPr kumimoji="1" lang="en-US" altLang="ja-JP" dirty="0" smtClean="0"/>
              <a:t>0+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N(N,0)</a:t>
            </a:r>
            <a:r>
              <a:rPr kumimoji="1" lang="ja-JP" altLang="en-US" dirty="0" smtClean="0"/>
              <a:t>の波動関数とのオーバーラップです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F91D-709F-43E6-913B-A735DF1B807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89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1917700"/>
            <a:ext cx="1763713" cy="2735263"/>
          </a:xfrm>
          <a:prstGeom prst="rect">
            <a:avLst/>
          </a:prstGeom>
          <a:solidFill>
            <a:srgbClr val="9CB6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749425" y="1917700"/>
            <a:ext cx="7394575" cy="2735263"/>
          </a:xfrm>
          <a:prstGeom prst="rect">
            <a:avLst/>
          </a:prstGeom>
          <a:solidFill>
            <a:srgbClr val="2365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663" y="2014538"/>
            <a:ext cx="6948487" cy="1152525"/>
          </a:xfrm>
        </p:spPr>
        <p:txBody>
          <a:bodyPr anchor="t"/>
          <a:lstStyle>
            <a:lvl1pPr>
              <a:defRPr sz="3200"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3250" y="3238500"/>
            <a:ext cx="6946900" cy="576263"/>
          </a:xfrm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pic>
        <p:nvPicPr>
          <p:cNvPr id="12315" name="Picture 27" descr="logomark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7025"/>
            <a:ext cx="431958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8234363" y="44450"/>
            <a:ext cx="801687" cy="484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380B1C-9C34-4411-AD4F-B0F9D06E98E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523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373548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5445224"/>
            <a:ext cx="7886700" cy="644426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8234363" y="44450"/>
            <a:ext cx="801687" cy="484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30251C-7FB5-453C-9A40-732E2D0412B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772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49672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49672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>
          <a:xfrm>
            <a:off x="8234363" y="44450"/>
            <a:ext cx="801687" cy="484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E44885-C8AD-4609-A615-6AF63E743F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123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234363" y="44450"/>
            <a:ext cx="801687" cy="484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F14832-388D-4FBD-9B93-3110E9DC97A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153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8234363" y="44450"/>
            <a:ext cx="801687" cy="484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DE6366-1FC2-49A7-B2A0-66C708C8551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661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908050"/>
            <a:ext cx="9144000" cy="73025"/>
          </a:xfrm>
          <a:prstGeom prst="rect">
            <a:avLst/>
          </a:prstGeom>
          <a:solidFill>
            <a:srgbClr val="9CB6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2365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"/>
            <a:ext cx="820903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78522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6165850"/>
            <a:ext cx="9144000" cy="6953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64025" y="-282575"/>
            <a:ext cx="311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ja-JP" altLang="ja-JP"/>
          </a:p>
        </p:txBody>
      </p:sp>
      <p:pic>
        <p:nvPicPr>
          <p:cNvPr id="11281" name="Picture 17" descr="logoma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6232525"/>
            <a:ext cx="3416300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7" r:id="rId5"/>
    <p:sldLayoutId id="2147483658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anose="020B0703020102020204" pitchFamily="34" charset="0"/>
          <a:ea typeface="ＭＳ Ｐゴシック" panose="020B060007020508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anose="020B0703020102020204" pitchFamily="34" charset="0"/>
          <a:ea typeface="ＭＳ Ｐゴシック" panose="020B060007020508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anose="020B0703020102020204" pitchFamily="34" charset="0"/>
          <a:ea typeface="ＭＳ Ｐゴシック" panose="020B060007020508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anose="020B0703020102020204" pitchFamily="34" charset="0"/>
          <a:ea typeface="ＭＳ Ｐゴシック" panose="020B0600070205080204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anose="020B0703020102020204" pitchFamily="34" charset="0"/>
          <a:ea typeface="ＭＳ Ｐゴシック" panose="020B0600070205080204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anose="020B0703020102020204" pitchFamily="34" charset="0"/>
          <a:ea typeface="ＭＳ Ｐゴシック" panose="020B0600070205080204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anose="020B0703020102020204" pitchFamily="34" charset="0"/>
          <a:ea typeface="ＭＳ Ｐゴシック" panose="020B0600070205080204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anose="020B07030201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7.png"/><Relationship Id="rId3" Type="http://schemas.openxmlformats.org/officeDocument/2006/relationships/image" Target="../media/image290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0.png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AMD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と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SU(3)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対称性に基づく拘束を用いた</a:t>
            </a:r>
            <a:r>
              <a:rPr lang="en-US" altLang="ja-JP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クラスター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構造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</a:t>
            </a: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36096" y="5534025"/>
            <a:ext cx="3384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srgbClr val="292929"/>
                </a:solidFill>
                <a:latin typeface="Franklin Gothic Demi" panose="020B0703020102020204" pitchFamily="34" charset="0"/>
              </a:rPr>
              <a:t>北海道大学　原子核理論研究室</a:t>
            </a:r>
            <a:endParaRPr lang="en-US" altLang="ja-JP" b="1" dirty="0">
              <a:solidFill>
                <a:srgbClr val="29292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43338" y="5084763"/>
            <a:ext cx="4968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 b="1" dirty="0" smtClean="0">
                <a:solidFill>
                  <a:srgbClr val="292929"/>
                </a:solidFill>
                <a:latin typeface="Franklin Gothic Demi" panose="020B0703020102020204" pitchFamily="34" charset="0"/>
              </a:rPr>
              <a:t>千葉陽</a:t>
            </a:r>
            <a:r>
              <a:rPr lang="ja-JP" altLang="en-US" sz="2400" b="1" dirty="0" smtClean="0">
                <a:solidFill>
                  <a:srgbClr val="292929"/>
                </a:solidFill>
                <a:latin typeface="Franklin Gothic Demi" panose="020B0703020102020204" pitchFamily="34" charset="0"/>
              </a:rPr>
              <a:t>平　木村</a:t>
            </a:r>
            <a:r>
              <a:rPr lang="ja-JP" altLang="en-US" sz="2400" b="1" dirty="0" smtClean="0">
                <a:solidFill>
                  <a:srgbClr val="292929"/>
                </a:solidFill>
                <a:latin typeface="Franklin Gothic Demi" panose="020B0703020102020204" pitchFamily="34" charset="0"/>
              </a:rPr>
              <a:t>真明</a:t>
            </a:r>
            <a:endParaRPr lang="en-US" altLang="ja-JP" sz="2400" b="1" dirty="0">
              <a:solidFill>
                <a:srgbClr val="29292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443663" y="4114800"/>
            <a:ext cx="23764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defRPr kumimoji="1" sz="2400">
                <a:solidFill>
                  <a:schemeClr val="bg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1pPr>
            <a:lvl2pPr algn="ctr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2pPr>
            <a:lvl3pPr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3pPr>
            <a:lvl4pPr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4pPr>
            <a:lvl5pPr algn="ctr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Franklin Gothic Demi" panose="020B07030201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en-US" altLang="ja-JP" sz="1800" dirty="0" smtClean="0"/>
              <a:t>2013/7/27</a:t>
            </a:r>
            <a:endParaRPr lang="en-US" altLang="ja-JP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13</a:t>
            </a:r>
            <a:r>
              <a:rPr lang="en-US" altLang="ja-JP" dirty="0" smtClean="0"/>
              <a:t>C</a:t>
            </a:r>
            <a:r>
              <a:rPr lang="ja-JP" altLang="en-US" dirty="0" smtClean="0"/>
              <a:t>における</a:t>
            </a:r>
            <a:r>
              <a:rPr lang="en-US" altLang="ja-JP" dirty="0" smtClean="0"/>
              <a:t>ISM</a:t>
            </a:r>
            <a:r>
              <a:rPr lang="ja-JP" altLang="en-US" dirty="0" smtClean="0"/>
              <a:t>励起</a:t>
            </a:r>
            <a:endParaRPr lang="en-US" altLang="ja-JP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82" y="1628799"/>
            <a:ext cx="5555596" cy="3753075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6776786" y="3296597"/>
            <a:ext cx="7820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>
                <a:latin typeface="+mj-lt"/>
              </a:rPr>
              <a:t>73.7</a:t>
            </a:r>
            <a:endParaRPr kumimoji="1" lang="ja-JP" altLang="en-US" sz="2600" dirty="0"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56602" y="3060449"/>
            <a:ext cx="7820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>
                <a:latin typeface="+mj-lt"/>
              </a:rPr>
              <a:t>23.1</a:t>
            </a:r>
            <a:endParaRPr kumimoji="1" lang="ja-JP" altLang="en-US" sz="2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364088" y="3439070"/>
                <a:ext cx="10733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600" dirty="0" smtClean="0">
                    <a:latin typeface="+mj-lt"/>
                  </a:rPr>
                  <a:t>35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kumimoji="1" lang="en-US" altLang="ja-JP" sz="2600" dirty="0" smtClean="0">
                    <a:latin typeface="+mj-lt"/>
                  </a:rPr>
                  <a:t>4</a:t>
                </a:r>
                <a:endParaRPr kumimoji="1" lang="ja-JP" altLang="en-US" sz="26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439070"/>
                <a:ext cx="1073307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1111" r="-10227" b="-308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369937" y="3657637"/>
                <a:ext cx="92895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600" dirty="0" smtClean="0">
                    <a:latin typeface="+mj-lt"/>
                  </a:rPr>
                  <a:t>55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kumimoji="1" lang="en-US" altLang="ja-JP" sz="2600" dirty="0" smtClean="0">
                    <a:latin typeface="+mj-lt"/>
                  </a:rPr>
                  <a:t>6</a:t>
                </a:r>
                <a:endParaRPr kumimoji="1" lang="ja-JP" altLang="en-US" sz="26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937" y="3657637"/>
                <a:ext cx="928956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1184" t="-11111" r="-11842" b="-308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3995936" y="162879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j-lt"/>
              </a:rPr>
              <a:t>B(IS0) [fm</a:t>
            </a:r>
            <a:r>
              <a:rPr kumimoji="1" lang="en-US" altLang="ja-JP" sz="2400" baseline="30000" dirty="0" smtClean="0">
                <a:latin typeface="+mj-lt"/>
              </a:rPr>
              <a:t>2</a:t>
            </a:r>
            <a:r>
              <a:rPr kumimoji="1" lang="en-US" altLang="ja-JP" sz="2400" dirty="0" smtClean="0">
                <a:latin typeface="+mj-lt"/>
              </a:rPr>
              <a:t>]</a:t>
            </a:r>
            <a:endParaRPr kumimoji="1" lang="ja-JP" alt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179389" y="1772815"/>
                <a:ext cx="3316093" cy="3672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sSubSup>
                      <m:sSubSup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2,3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ja-JP" altLang="en-US" sz="2000" dirty="0" smtClean="0">
                    <a:solidFill>
                      <a:schemeClr val="tx1"/>
                    </a:solidFill>
                  </a:rPr>
                  <a:t>ともに大きな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B(IS0)</a:t>
                </a:r>
                <a:r>
                  <a:rPr lang="ja-JP" altLang="en-US" sz="2000" dirty="0" smtClean="0">
                    <a:solidFill>
                      <a:schemeClr val="tx1"/>
                    </a:solidFill>
                  </a:rPr>
                  <a:t>を持つため、</a:t>
                </a:r>
                <a:r>
                  <a:rPr lang="ja-JP" altLang="en-US" sz="2000" dirty="0">
                    <a:solidFill>
                      <a:schemeClr val="tx1"/>
                    </a:solidFill>
                  </a:rPr>
                  <a:t>クラスター</a:t>
                </a:r>
                <a:r>
                  <a:rPr lang="ja-JP" altLang="en-US" sz="2000" dirty="0" smtClean="0">
                    <a:solidFill>
                      <a:schemeClr val="tx1"/>
                    </a:solidFill>
                  </a:rPr>
                  <a:t>状態であることが</a:t>
                </a:r>
                <a:r>
                  <a:rPr lang="ja-JP" altLang="en-US" sz="2000" dirty="0"/>
                  <a:t>示唆</a:t>
                </a:r>
                <a:r>
                  <a:rPr lang="ja-JP" altLang="en-US" sz="2000" dirty="0" smtClean="0"/>
                  <a:t>される。</a:t>
                </a:r>
                <a:endParaRPr lang="en-US" altLang="ja-JP" sz="2000" dirty="0" smtClean="0"/>
              </a:p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ja-JP" altLang="en-US" sz="2000" dirty="0" smtClean="0"/>
                  <a:t>エネルギーが高めではあるが</a:t>
                </a:r>
                <a:r>
                  <a:rPr lang="en-US" altLang="ja-JP" sz="2000" dirty="0" smtClean="0"/>
                  <a:t>B(IS0)</a:t>
                </a:r>
                <a:r>
                  <a:rPr lang="ja-JP" altLang="en-US" sz="2000" dirty="0" smtClean="0"/>
                  <a:t>の傾向としては、一致。</a:t>
                </a: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 marL="400050" lvl="1" indent="0">
                  <a:buClr>
                    <a:srgbClr val="92D050"/>
                  </a:buClr>
                  <a:buFontTx/>
                  <a:buNone/>
                </a:pPr>
                <a:r>
                  <a:rPr lang="en-US" altLang="ja-JP" sz="1600" dirty="0" smtClean="0"/>
                  <a:t> 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9" y="1772815"/>
                <a:ext cx="3316093" cy="3672409"/>
              </a:xfrm>
              <a:prstGeom prst="rect">
                <a:avLst/>
              </a:prstGeom>
              <a:blipFill rotWithShape="0">
                <a:blip r:embed="rId5"/>
                <a:stretch>
                  <a:fillRect l="-1654" t="-1495" r="-3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5666717" y="5445224"/>
            <a:ext cx="3477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+mj-lt"/>
              </a:rPr>
              <a:t>Y. </a:t>
            </a:r>
            <a:r>
              <a:rPr lang="en-US" altLang="ja-JP" sz="1000" dirty="0" err="1" smtClean="0">
                <a:latin typeface="+mj-lt"/>
              </a:rPr>
              <a:t>Sasamoto</a:t>
            </a:r>
            <a:r>
              <a:rPr lang="en-US" altLang="ja-JP" sz="1000" dirty="0" smtClean="0">
                <a:latin typeface="+mj-lt"/>
              </a:rPr>
              <a:t> et al., Mod. Phys. </a:t>
            </a:r>
            <a:r>
              <a:rPr lang="en-US" altLang="ja-JP" sz="1000" dirty="0" err="1" smtClean="0">
                <a:latin typeface="+mj-lt"/>
              </a:rPr>
              <a:t>Lett</a:t>
            </a:r>
            <a:r>
              <a:rPr lang="en-US" altLang="ja-JP" sz="1000" dirty="0" smtClean="0">
                <a:latin typeface="+mj-lt"/>
              </a:rPr>
              <a:t>. A ,Vol. 21, 31–33 (2006)</a:t>
            </a:r>
            <a:endParaRPr kumimoji="1" lang="ja-JP" alt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4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6" r="37075"/>
          <a:stretch/>
        </p:blipFill>
        <p:spPr>
          <a:xfrm>
            <a:off x="539552" y="1069462"/>
            <a:ext cx="2736304" cy="4967287"/>
          </a:xfrm>
        </p:spPr>
      </p:pic>
      <p:sp>
        <p:nvSpPr>
          <p:cNvPr id="17" name="正方形/長方形 16"/>
          <p:cNvSpPr/>
          <p:nvPr/>
        </p:nvSpPr>
        <p:spPr bwMode="auto">
          <a:xfrm>
            <a:off x="534017" y="3588948"/>
            <a:ext cx="1440160" cy="2088232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805064" y="1137877"/>
            <a:ext cx="1368152" cy="130145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576681" y="2604525"/>
            <a:ext cx="1397496" cy="45918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0320" y="322890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lang="en-US" altLang="ja-JP" sz="2000" baseline="30000" dirty="0" smtClean="0">
                <a:latin typeface="+mj-lt"/>
              </a:rPr>
              <a:t>12</a:t>
            </a:r>
            <a:r>
              <a:rPr lang="en-US" altLang="ja-JP" sz="2000" dirty="0" smtClean="0">
                <a:latin typeface="+mj-lt"/>
              </a:rPr>
              <a:t>C(</a:t>
            </a:r>
            <a:r>
              <a:rPr lang="en-US" altLang="ja-JP" sz="2000" dirty="0" err="1" smtClean="0">
                <a:latin typeface="+mj-lt"/>
              </a:rPr>
              <a:t>g.s</a:t>
            </a:r>
            <a:r>
              <a:rPr lang="en-US" altLang="ja-JP" sz="2000" dirty="0" smtClean="0">
                <a:latin typeface="+mj-lt"/>
              </a:rPr>
              <a:t>.)+n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1904" y="2268318"/>
            <a:ext cx="130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 </a:t>
            </a:r>
            <a:r>
              <a:rPr lang="en-US" altLang="ja-JP" sz="2000" dirty="0" smtClean="0">
                <a:latin typeface="+mj-lt"/>
              </a:rPr>
              <a:t>Hoyle + n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08472" y="230590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lang="en-US" altLang="ja-JP" sz="2000" dirty="0" smtClean="0">
                <a:latin typeface="+mj-lt"/>
              </a:rPr>
              <a:t>chain-like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dirty="0" smtClean="0"/>
                  <a:t>状態の構造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532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2493545"/>
                  </p:ext>
                </p:extLst>
              </p:nvPr>
            </p:nvGraphicFramePr>
            <p:xfrm>
              <a:off x="4427984" y="4154640"/>
              <a:ext cx="3132348" cy="19386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S-factor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⨂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0.695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0.018 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⨂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0.172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0.212 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⨂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0.814</a:t>
                          </a:r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0.073 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⨂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0.243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0.020 </a:t>
                          </a: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2493545"/>
                  </p:ext>
                </p:extLst>
              </p:nvPr>
            </p:nvGraphicFramePr>
            <p:xfrm>
              <a:off x="4427984" y="4154640"/>
              <a:ext cx="3132348" cy="19386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S-factor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170" t="-8197" r="-102924" b="-4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000" t="-8197" r="-2326" b="-447541"/>
                          </a:stretch>
                        </a:blipFill>
                      </a:tcPr>
                    </a:tc>
                  </a:tr>
                  <a:tr h="39179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81" t="-103125" r="-201744" b="-326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0.695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0.018 </a:t>
                          </a:r>
                        </a:p>
                      </a:txBody>
                      <a:tcPr marL="9525" marR="9525" marT="9525" marB="0" anchor="ctr"/>
                    </a:tc>
                  </a:tr>
                  <a:tr h="39211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81" t="-200000" r="-201744" b="-2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0.172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0.212 </a:t>
                          </a:r>
                        </a:p>
                      </a:txBody>
                      <a:tcPr marL="9525" marR="9525" marT="9525" marB="0" anchor="ctr"/>
                    </a:tc>
                  </a:tr>
                  <a:tr h="39179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81" t="-304688" r="-20174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0.814</a:t>
                          </a:r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0.073 </a:t>
                          </a:r>
                        </a:p>
                      </a:txBody>
                      <a:tcPr marL="9525" marR="9525" marT="9525" marB="0" anchor="ctr"/>
                    </a:tc>
                  </a:tr>
                  <a:tr h="39211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81" t="-398462" r="-201744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0.243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0.020 </a:t>
                          </a: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1748297"/>
                  </p:ext>
                </p:extLst>
              </p:nvPr>
            </p:nvGraphicFramePr>
            <p:xfrm>
              <a:off x="4427984" y="2574154"/>
              <a:ext cx="4176464" cy="1502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400" dirty="0" smtClean="0"/>
                            <a:t>Radius[</a:t>
                          </a:r>
                          <a:r>
                            <a:rPr kumimoji="1" lang="en-US" altLang="ja-JP" sz="1400" dirty="0" err="1" smtClean="0"/>
                            <a:t>fm</a:t>
                          </a:r>
                          <a:r>
                            <a:rPr kumimoji="1" lang="en-US" altLang="ja-JP" sz="1400" dirty="0" smtClean="0"/>
                            <a:t>]</a:t>
                          </a:r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𝒑𝒓𝒐𝒕𝒐𝒏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𝒏𝒆𝒖𝒕𝒓𝒐𝒏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𝒎𝒂𝒕𝒕𝒆𝒓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2.51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2.57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2.54 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2.78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2.79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2.79 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2.92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2.88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2.90 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1748297"/>
                  </p:ext>
                </p:extLst>
              </p:nvPr>
            </p:nvGraphicFramePr>
            <p:xfrm>
              <a:off x="4427984" y="2574154"/>
              <a:ext cx="4176464" cy="1502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390398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400" dirty="0" smtClean="0"/>
                            <a:t>Radius[</a:t>
                          </a:r>
                          <a:r>
                            <a:rPr kumimoji="1" lang="en-US" altLang="ja-JP" sz="1400" dirty="0" err="1" smtClean="0"/>
                            <a:t>fm</a:t>
                          </a:r>
                          <a:r>
                            <a:rPr kumimoji="1" lang="en-US" altLang="ja-JP" sz="1400" dirty="0" smtClean="0"/>
                            <a:t>]</a:t>
                          </a:r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1170" t="-1563" r="-202924" b="-3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000" t="-1563" r="-101744" b="-3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1754" t="-1563" r="-2339" b="-30312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81" t="-106557" r="-301163" b="-2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2.51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2.57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2.54 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81" t="-206557" r="-301163" b="-1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2.78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2.79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2.79 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81" t="-306557" r="-301163" b="-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2.92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2.88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2.90 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t="21839" r="67891" b="24521"/>
          <a:stretch/>
        </p:blipFill>
        <p:spPr>
          <a:xfrm>
            <a:off x="2246055" y="4934526"/>
            <a:ext cx="1152128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6" t="21061" r="41074" b="23817"/>
          <a:stretch/>
        </p:blipFill>
        <p:spPr>
          <a:xfrm>
            <a:off x="3331523" y="1338188"/>
            <a:ext cx="1187325" cy="118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0" t="19163" r="40140" b="22038"/>
          <a:stretch/>
        </p:blipFill>
        <p:spPr>
          <a:xfrm>
            <a:off x="6707202" y="1347328"/>
            <a:ext cx="1152128" cy="115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7" t="19682" r="39484" b="19681"/>
          <a:stretch/>
        </p:blipFill>
        <p:spPr>
          <a:xfrm>
            <a:off x="4390320" y="1347328"/>
            <a:ext cx="1224136" cy="1171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コンテンツ プレースホルダー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1" r="95030"/>
          <a:stretch/>
        </p:blipFill>
        <p:spPr bwMode="auto">
          <a:xfrm>
            <a:off x="-328837" y="1065419"/>
            <a:ext cx="868389" cy="497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3130572" y="5507940"/>
            <a:ext cx="8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85%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407502" y="1030391"/>
            <a:ext cx="8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25%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796297" y="1033181"/>
            <a:ext cx="8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54%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0" t="16926" r="38619" b="19682"/>
          <a:stretch/>
        </p:blipFill>
        <p:spPr>
          <a:xfrm>
            <a:off x="7748089" y="1360253"/>
            <a:ext cx="1224135" cy="113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3200083" y="4987279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1/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083" y="4987279"/>
                <a:ext cx="1008112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正方形/長方形 32"/>
              <p:cNvSpPr/>
              <p:nvPr/>
            </p:nvSpPr>
            <p:spPr>
              <a:xfrm>
                <a:off x="3364098" y="969981"/>
                <a:ext cx="9364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1/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098" y="969981"/>
                <a:ext cx="936410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正方形/長方形 35"/>
              <p:cNvSpPr/>
              <p:nvPr/>
            </p:nvSpPr>
            <p:spPr>
              <a:xfrm>
                <a:off x="6797151" y="955610"/>
                <a:ext cx="9364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1/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151" y="955610"/>
                <a:ext cx="936410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3396151" y="1384495"/>
            <a:ext cx="80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</a:rPr>
              <a:t>matter</a:t>
            </a:r>
            <a:endParaRPr kumimoji="1" lang="ja-JP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82860" y="1376015"/>
            <a:ext cx="80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</a:rPr>
              <a:t>matter</a:t>
            </a:r>
            <a:endParaRPr kumimoji="1" lang="ja-JP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443096" y="1379823"/>
            <a:ext cx="133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400" dirty="0" smtClean="0">
                <a:solidFill>
                  <a:schemeClr val="bg1"/>
                </a:solidFill>
                <a:latin typeface="+mj-lt"/>
              </a:rPr>
              <a:t>va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</a:rPr>
              <a:t>lence 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847928" y="1376014"/>
            <a:ext cx="784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400" dirty="0" smtClean="0">
                <a:solidFill>
                  <a:schemeClr val="bg1"/>
                </a:solidFill>
                <a:latin typeface="+mj-lt"/>
              </a:rPr>
              <a:t>va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</a:rPr>
              <a:t>lence 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297694" y="4987279"/>
            <a:ext cx="80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</a:rPr>
              <a:t>matter</a:t>
            </a:r>
            <a:endParaRPr kumimoji="1" lang="ja-JP" alt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9682" r="67325" b="16926"/>
          <a:stretch/>
        </p:blipFill>
        <p:spPr>
          <a:xfrm>
            <a:off x="5448198" y="1335816"/>
            <a:ext cx="1184597" cy="118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テキスト ボックス 40"/>
          <p:cNvSpPr txBox="1"/>
          <p:nvPr/>
        </p:nvSpPr>
        <p:spPr>
          <a:xfrm>
            <a:off x="5457755" y="1018624"/>
            <a:ext cx="8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17</a:t>
            </a:r>
            <a:r>
              <a:rPr lang="en-US" altLang="ja-JP" dirty="0" smtClean="0"/>
              <a:t>%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520215" y="1386730"/>
            <a:ext cx="80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</a:rPr>
              <a:t>matter</a:t>
            </a:r>
            <a:endParaRPr kumimoji="1" lang="ja-JP" alt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33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" y="1125538"/>
            <a:ext cx="8010446" cy="4967286"/>
          </a:xfrm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13</a:t>
            </a:r>
            <a:r>
              <a:rPr lang="en-US" altLang="ja-JP" dirty="0" smtClean="0"/>
              <a:t>C</a:t>
            </a:r>
            <a:r>
              <a:rPr lang="ja-JP" altLang="en-US" dirty="0" smtClean="0"/>
              <a:t>のエネルギースペクトル</a:t>
            </a:r>
            <a:r>
              <a:rPr lang="en-US" altLang="ja-JP" dirty="0" smtClean="0"/>
              <a:t>, B(E2)</a:t>
            </a:r>
            <a:endParaRPr lang="en-US" altLang="ja-JP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2865497" y="3645024"/>
            <a:ext cx="1440160" cy="2088232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4139952" y="1268760"/>
            <a:ext cx="1368152" cy="1152128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5511512" y="1412776"/>
            <a:ext cx="1436751" cy="1247825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908161" y="2660601"/>
            <a:ext cx="1397496" cy="45918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7020272" y="1508338"/>
            <a:ext cx="1440160" cy="624517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71800" y="32849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lang="en-US" altLang="ja-JP" sz="2000" baseline="30000" dirty="0" smtClean="0">
                <a:latin typeface="+mj-lt"/>
              </a:rPr>
              <a:t>12</a:t>
            </a:r>
            <a:r>
              <a:rPr lang="en-US" altLang="ja-JP" sz="2000" dirty="0" smtClean="0">
                <a:latin typeface="+mj-lt"/>
              </a:rPr>
              <a:t>C(</a:t>
            </a:r>
            <a:r>
              <a:rPr lang="en-US" altLang="ja-JP" sz="2000" dirty="0" err="1" smtClean="0">
                <a:latin typeface="+mj-lt"/>
              </a:rPr>
              <a:t>g.s</a:t>
            </a:r>
            <a:r>
              <a:rPr lang="en-US" altLang="ja-JP" sz="2000" dirty="0" smtClean="0">
                <a:latin typeface="+mj-lt"/>
              </a:rPr>
              <a:t>.)+n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33384" y="2324394"/>
            <a:ext cx="130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 </a:t>
            </a:r>
            <a:r>
              <a:rPr lang="en-US" altLang="ja-JP" sz="2000" dirty="0" smtClean="0">
                <a:latin typeface="+mj-lt"/>
              </a:rPr>
              <a:t>Hoyle + n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04248" y="1124744"/>
            <a:ext cx="190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lang="en-US" altLang="ja-JP" sz="2000" dirty="0" smtClean="0">
                <a:latin typeface="+mj-lt"/>
              </a:rPr>
              <a:t>linear chain + n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65778" y="269013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lang="en-US" altLang="ja-JP" sz="2000" dirty="0" smtClean="0">
                <a:latin typeface="+mj-lt"/>
              </a:rPr>
              <a:t>chain-like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39952" y="236197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lang="en-US" altLang="ja-JP" sz="2000" dirty="0" smtClean="0">
                <a:latin typeface="+mj-lt"/>
              </a:rPr>
              <a:t>chain-like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264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r="1056"/>
          <a:stretch/>
        </p:blipFill>
        <p:spPr>
          <a:xfrm>
            <a:off x="640359" y="1073300"/>
            <a:ext cx="2952328" cy="4967286"/>
          </a:xfrm>
        </p:spPr>
      </p:pic>
      <p:pic>
        <p:nvPicPr>
          <p:cNvPr id="34" name="コンテンツ プレースホルダ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6" t="46052" r="45165"/>
          <a:stretch/>
        </p:blipFill>
        <p:spPr bwMode="auto">
          <a:xfrm>
            <a:off x="683567" y="3356992"/>
            <a:ext cx="2088233" cy="26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25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3/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dirty="0" smtClean="0"/>
                  <a:t>状態の構造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532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994717"/>
                  </p:ext>
                </p:extLst>
              </p:nvPr>
            </p:nvGraphicFramePr>
            <p:xfrm>
              <a:off x="4644008" y="4130429"/>
              <a:ext cx="4176464" cy="19386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S-factor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 smtClean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 smtClean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 smtClean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⨂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0.005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0.001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0.103 </a:t>
                          </a:r>
                          <a:endParaRPr lang="en-US" altLang="ja-JP" sz="1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⨂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0.611</a:t>
                          </a:r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0.076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0.026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⨂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0.142 </a:t>
                          </a:r>
                          <a:endParaRPr lang="en-US" altLang="ja-JP" sz="1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0.030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0.007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⨂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3/2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0.076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0.011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0.126 </a:t>
                          </a:r>
                          <a:endParaRPr lang="en-US" altLang="ja-JP" sz="1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994717"/>
                  </p:ext>
                </p:extLst>
              </p:nvPr>
            </p:nvGraphicFramePr>
            <p:xfrm>
              <a:off x="4644008" y="4130429"/>
              <a:ext cx="4176464" cy="19386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S-factor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170" t="-8197" r="-203509" b="-4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000" t="-8197" r="-102326" b="-4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01754" t="-8197" r="-2924" b="-447541"/>
                          </a:stretch>
                        </a:blipFill>
                      </a:tcPr>
                    </a:tc>
                  </a:tr>
                  <a:tr h="39211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81" t="-101538" r="-301744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0.005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0.001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0.103 </a:t>
                          </a:r>
                          <a:endParaRPr lang="en-US" altLang="ja-JP" sz="1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9179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81" t="-204688" r="-301744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0.611</a:t>
                          </a:r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0.076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0.026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9179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81" t="-304688" r="-301744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0.142 </a:t>
                          </a:r>
                          <a:endParaRPr lang="en-US" altLang="ja-JP" sz="1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0.030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0.007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9211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81" t="-398462" r="-301744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0.076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0.011 </a:t>
                          </a:r>
                          <a:endParaRPr lang="en-US" altLang="ja-JP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8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0.126 </a:t>
                          </a:r>
                          <a:endParaRPr lang="en-US" altLang="ja-JP" sz="18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表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2338391"/>
                  </p:ext>
                </p:extLst>
              </p:nvPr>
            </p:nvGraphicFramePr>
            <p:xfrm>
              <a:off x="4644008" y="2492896"/>
              <a:ext cx="4176464" cy="1502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Radius[</a:t>
                          </a:r>
                          <a:r>
                            <a:rPr kumimoji="1" lang="en-US" altLang="ja-JP" sz="1400" dirty="0" err="1" smtClean="0"/>
                            <a:t>fm</a:t>
                          </a:r>
                          <a:r>
                            <a:rPr kumimoji="1" lang="en-US" altLang="ja-JP" sz="1400" dirty="0" smtClean="0"/>
                            <a:t>]</a:t>
                          </a:r>
                          <a:endParaRPr kumimoji="1" lang="ja-JP" altLang="en-US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𝒑𝒓𝒐𝒕𝒐𝒏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𝒏𝒆𝒖𝒕𝒓𝒐𝒏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𝒎𝒂𝒕𝒕𝒆𝒓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2.68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2.77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2.73 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 smtClean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3.04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2.92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3.98 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 smtClean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3.15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3.07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3.11 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表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2338391"/>
                  </p:ext>
                </p:extLst>
              </p:nvPr>
            </p:nvGraphicFramePr>
            <p:xfrm>
              <a:off x="4644008" y="2492896"/>
              <a:ext cx="4176464" cy="1502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  <a:gridCol w="1044116"/>
                    <a:gridCol w="1044116"/>
                    <a:gridCol w="1044116"/>
                  </a:tblGrid>
                  <a:tr h="39039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Radius[</a:t>
                          </a:r>
                          <a:r>
                            <a:rPr kumimoji="1" lang="en-US" altLang="ja-JP" sz="1400" dirty="0" err="1" smtClean="0"/>
                            <a:t>fm</a:t>
                          </a:r>
                          <a:r>
                            <a:rPr kumimoji="1" lang="en-US" altLang="ja-JP" sz="1400" dirty="0" smtClean="0"/>
                            <a:t>]</a:t>
                          </a:r>
                          <a:endParaRPr kumimoji="1" lang="ja-JP" altLang="en-US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1170" t="-1563" r="-203509" b="-3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00000" t="-1563" r="-102326" b="-3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01754" t="-1563" r="-2924" b="-31093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81" t="-104839" r="-301744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2.68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2.77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2.73 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81" t="-208197" r="-30174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3.04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2.92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3.98 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81" t="-308197" r="-30174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3.15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3.07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ja-JP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ＭＳ Ｐゴシック" panose="020B0600070205080204" pitchFamily="50" charset="-128"/>
                            </a:rPr>
                            <a:t>3.11 </a:t>
                          </a:r>
                          <a:endParaRPr lang="en-US" altLang="ja-JP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ＭＳ Ｐゴシック" panose="020B0600070205080204" pitchFamily="50" charset="-128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5724128" y="1006533"/>
            <a:ext cx="8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28%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4618307" y="1340768"/>
            <a:ext cx="2282933" cy="1187325"/>
            <a:chOff x="4618307" y="1052736"/>
            <a:chExt cx="2282933" cy="1187325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6" t="21061" r="41074" b="23817"/>
            <a:stretch/>
          </p:blipFill>
          <p:spPr>
            <a:xfrm>
              <a:off x="4618307" y="1052736"/>
              <a:ext cx="1187325" cy="11873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07" t="19682" r="39484" b="19681"/>
            <a:stretch/>
          </p:blipFill>
          <p:spPr>
            <a:xfrm>
              <a:off x="5677104" y="1061876"/>
              <a:ext cx="1224136" cy="1171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7" name="グループ化 16"/>
          <p:cNvGrpSpPr/>
          <p:nvPr/>
        </p:nvGrpSpPr>
        <p:grpSpPr>
          <a:xfrm>
            <a:off x="6901240" y="1345510"/>
            <a:ext cx="2063248" cy="1147386"/>
            <a:chOff x="6901240" y="1073300"/>
            <a:chExt cx="2063248" cy="1147386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3" t="21017" r="41337" b="21102"/>
            <a:stretch/>
          </p:blipFill>
          <p:spPr>
            <a:xfrm>
              <a:off x="7871740" y="1073300"/>
              <a:ext cx="1092748" cy="114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55" t="19682" r="40395" b="22437"/>
            <a:stretch/>
          </p:blipFill>
          <p:spPr>
            <a:xfrm>
              <a:off x="6901240" y="1073300"/>
              <a:ext cx="1092748" cy="1147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テキスト ボックス 19"/>
          <p:cNvSpPr txBox="1"/>
          <p:nvPr/>
        </p:nvSpPr>
        <p:spPr>
          <a:xfrm>
            <a:off x="7879854" y="1016274"/>
            <a:ext cx="8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54%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 bwMode="auto">
          <a:xfrm>
            <a:off x="611560" y="1360538"/>
            <a:ext cx="1436751" cy="1247825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2120320" y="1456100"/>
            <a:ext cx="1440160" cy="624517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04296" y="1072506"/>
            <a:ext cx="190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lang="en-US" altLang="ja-JP" sz="2000" dirty="0" smtClean="0">
                <a:latin typeface="+mj-lt"/>
              </a:rPr>
              <a:t>linear chain + n</a:t>
            </a:r>
            <a:endParaRPr kumimoji="1" lang="ja-JP" altLang="en-US" sz="2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65826" y="26379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lang="en-US" altLang="ja-JP" sz="2000" dirty="0" smtClean="0">
                <a:latin typeface="+mj-lt"/>
              </a:rPr>
              <a:t>chain-like</a:t>
            </a:r>
            <a:endParaRPr kumimoji="1" lang="ja-JP" altLang="en-US" sz="2000" dirty="0"/>
          </a:p>
        </p:txBody>
      </p:sp>
      <p:sp>
        <p:nvSpPr>
          <p:cNvPr id="35" name="正方形/長方形 34"/>
          <p:cNvSpPr/>
          <p:nvPr/>
        </p:nvSpPr>
        <p:spPr bwMode="auto">
          <a:xfrm>
            <a:off x="683568" y="3588948"/>
            <a:ext cx="1440160" cy="2088232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84336" y="322890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lang="en-US" altLang="ja-JP" sz="2000" baseline="30000" dirty="0" smtClean="0">
                <a:latin typeface="+mj-lt"/>
              </a:rPr>
              <a:t>12</a:t>
            </a:r>
            <a:r>
              <a:rPr lang="en-US" altLang="ja-JP" sz="2000" dirty="0" smtClean="0">
                <a:latin typeface="+mj-lt"/>
              </a:rPr>
              <a:t>C(</a:t>
            </a:r>
            <a:r>
              <a:rPr lang="en-US" altLang="ja-JP" sz="2000" dirty="0" err="1" smtClean="0">
                <a:latin typeface="+mj-lt"/>
              </a:rPr>
              <a:t>g.s</a:t>
            </a:r>
            <a:r>
              <a:rPr lang="en-US" altLang="ja-JP" sz="2000" dirty="0" smtClean="0">
                <a:latin typeface="+mj-lt"/>
              </a:rPr>
              <a:t>.)+n</a:t>
            </a:r>
            <a:endParaRPr kumimoji="1" lang="ja-JP" altLang="en-US" sz="2000" dirty="0"/>
          </a:p>
        </p:txBody>
      </p:sp>
      <p:pic>
        <p:nvPicPr>
          <p:cNvPr id="37" name="コンテンツ プレースホルダー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1" r="95030"/>
          <a:stretch/>
        </p:blipFill>
        <p:spPr bwMode="auto">
          <a:xfrm>
            <a:off x="-180528" y="1075708"/>
            <a:ext cx="868389" cy="495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t="21839" r="67891" b="24521"/>
          <a:stretch/>
        </p:blipFill>
        <p:spPr>
          <a:xfrm>
            <a:off x="2469358" y="4936869"/>
            <a:ext cx="1152128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テキスト ボックス 38"/>
          <p:cNvSpPr txBox="1"/>
          <p:nvPr/>
        </p:nvSpPr>
        <p:spPr>
          <a:xfrm>
            <a:off x="3403967" y="5537931"/>
            <a:ext cx="8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83%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4769059" y="945039"/>
                <a:ext cx="9364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059" y="945039"/>
                <a:ext cx="936410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6948264" y="951111"/>
                <a:ext cx="9364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951111"/>
                <a:ext cx="936410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3491880" y="5013176"/>
                <a:ext cx="9364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13176"/>
                <a:ext cx="936410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/>
          <p:cNvSpPr txBox="1"/>
          <p:nvPr/>
        </p:nvSpPr>
        <p:spPr>
          <a:xfrm>
            <a:off x="7968836" y="1408747"/>
            <a:ext cx="133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400" dirty="0" smtClean="0">
                <a:solidFill>
                  <a:schemeClr val="bg1"/>
                </a:solidFill>
                <a:latin typeface="+mj-lt"/>
              </a:rPr>
              <a:t>va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</a:rPr>
              <a:t>lence 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37818" y="1397324"/>
            <a:ext cx="133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400" dirty="0" smtClean="0">
                <a:solidFill>
                  <a:schemeClr val="bg1"/>
                </a:solidFill>
                <a:latin typeface="+mj-lt"/>
              </a:rPr>
              <a:t>va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</a:rPr>
              <a:t>lence 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19927" y="4972619"/>
            <a:ext cx="80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</a:rPr>
              <a:t>matter</a:t>
            </a:r>
            <a:endParaRPr kumimoji="1" lang="ja-JP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79134" y="1385606"/>
            <a:ext cx="80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</a:rPr>
              <a:t>matter</a:t>
            </a:r>
            <a:endParaRPr kumimoji="1" lang="ja-JP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965691" y="1385605"/>
            <a:ext cx="80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</a:rPr>
              <a:t>matter</a:t>
            </a:r>
            <a:endParaRPr kumimoji="1" lang="ja-JP" alt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75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"/>
            <a:ext cx="8964612" cy="914400"/>
          </a:xfrm>
        </p:spPr>
        <p:txBody>
          <a:bodyPr/>
          <a:lstStyle/>
          <a:p>
            <a:r>
              <a:rPr kumimoji="1" lang="ja-JP" altLang="en-US" dirty="0" smtClean="0"/>
              <a:t>実験との対応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コンテンツ プレースホルダー 6"/>
              <p:cNvSpPr>
                <a:spLocks noGrp="1"/>
              </p:cNvSpPr>
              <p:nvPr>
                <p:ph idx="1"/>
              </p:nvPr>
            </p:nvSpPr>
            <p:spPr>
              <a:xfrm>
                <a:off x="1416426" y="5414171"/>
                <a:ext cx="9143999" cy="2670041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ja-JP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3/</m:t>
                    </m:r>
                    <m:sSubSup>
                      <m:sSub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3/</m:t>
                    </m:r>
                    <m:sSubSup>
                      <m:sSub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kumimoji="1" lang="ja-JP" altLang="en-US" sz="2000" dirty="0" smtClean="0"/>
                  <a:t>バンドが分子的状態の候補。</a:t>
                </a:r>
                <a:endParaRPr lang="en-US" altLang="ja-JP" sz="20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kumimoji="1" lang="ja-JP" altLang="en-US" sz="2000" dirty="0"/>
              </a:p>
            </p:txBody>
          </p:sp>
        </mc:Choice>
        <mc:Fallback>
          <p:sp>
            <p:nvSpPr>
              <p:cNvPr id="7" name="コンテンツ プレースホルダー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6426" y="5414171"/>
                <a:ext cx="9143999" cy="2670041"/>
              </a:xfrm>
              <a:blipFill rotWithShape="0">
                <a:blip r:embed="rId2"/>
                <a:stretch>
                  <a:fillRect l="-600" t="-15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120680" cy="399808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004048" y="4969524"/>
            <a:ext cx="286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 </a:t>
            </a:r>
            <a:r>
              <a:rPr lang="ja-JP" altLang="en-US" sz="1000" dirty="0" smtClean="0">
                <a:latin typeface="+mj-lt"/>
              </a:rPr>
              <a:t>F. Ajzenberg-Selove, Nucl. Phys. A 523, 1 (1991)</a:t>
            </a:r>
            <a:endParaRPr lang="ja-JP" altLang="en-US" sz="1000" dirty="0">
              <a:latin typeface="+mj-lt"/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>
            <a:off x="3131840" y="1813771"/>
            <a:ext cx="21602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正方形/長方形 11"/>
              <p:cNvSpPr/>
              <p:nvPr/>
            </p:nvSpPr>
            <p:spPr>
              <a:xfrm>
                <a:off x="5436096" y="1444439"/>
                <a:ext cx="134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444439"/>
                <a:ext cx="134953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正方形/長方形 12"/>
              <p:cNvSpPr/>
              <p:nvPr/>
            </p:nvSpPr>
            <p:spPr>
              <a:xfrm>
                <a:off x="5436095" y="1957787"/>
                <a:ext cx="134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1957787"/>
                <a:ext cx="134953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正方形/長方形 13"/>
              <p:cNvSpPr/>
              <p:nvPr/>
            </p:nvSpPr>
            <p:spPr>
              <a:xfrm>
                <a:off x="2195736" y="1397349"/>
                <a:ext cx="1383199" cy="375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397349"/>
                <a:ext cx="1383199" cy="375424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正方形/長方形 14"/>
              <p:cNvSpPr/>
              <p:nvPr/>
            </p:nvSpPr>
            <p:spPr>
              <a:xfrm>
                <a:off x="3827565" y="3477178"/>
                <a:ext cx="1383199" cy="375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565" y="3477178"/>
                <a:ext cx="1383199" cy="375424"/>
              </a:xfrm>
              <a:prstGeom prst="rect">
                <a:avLst/>
              </a:prstGeom>
              <a:blipFill rotWithShape="0"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正方形/長方形 17"/>
              <p:cNvSpPr/>
              <p:nvPr/>
            </p:nvSpPr>
            <p:spPr>
              <a:xfrm>
                <a:off x="5711420" y="2853196"/>
                <a:ext cx="1447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420" y="2853196"/>
                <a:ext cx="144731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6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まとめと今後の展望</a:t>
            </a:r>
            <a:endParaRPr lang="en-US" altLang="ja-JP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2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2000" baseline="30000" dirty="0" smtClean="0"/>
                  <a:t>13</a:t>
                </a:r>
                <a:r>
                  <a:rPr lang="en-US" altLang="ja-JP" sz="2000" dirty="0" smtClean="0"/>
                  <a:t>C</a:t>
                </a:r>
                <a:r>
                  <a:rPr lang="ja-JP" altLang="en-US" sz="2000" dirty="0" smtClean="0"/>
                  <a:t>の</a:t>
                </a:r>
                <a:r>
                  <a:rPr lang="en-US" altLang="ja-JP" sz="2000" dirty="0" smtClean="0"/>
                  <a:t>10MeV</a:t>
                </a:r>
                <a:r>
                  <a:rPr lang="ja-JP" altLang="en-US" sz="2000" dirty="0" smtClean="0"/>
                  <a:t>以上の励起状態では</a:t>
                </a:r>
                <a:r>
                  <a:rPr lang="ja-JP" altLang="en-US" sz="2000" dirty="0"/>
                  <a:t>クラスター</a:t>
                </a:r>
                <a:r>
                  <a:rPr lang="ja-JP" altLang="en-US" sz="2000" dirty="0" smtClean="0"/>
                  <a:t>状態が支配的。</a:t>
                </a:r>
                <a:endParaRPr lang="en-US" altLang="ja-JP" sz="2000" dirty="0" smtClean="0"/>
              </a:p>
              <a:p>
                <a:pPr marL="342900" lvl="1" indent="-342900"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2000" dirty="0" smtClean="0"/>
                  <a:t>10MeV</a:t>
                </a:r>
                <a:r>
                  <a:rPr lang="ja-JP" altLang="en-US" sz="2000" dirty="0" smtClean="0"/>
                  <a:t>以上に、</a:t>
                </a:r>
                <a:r>
                  <a:rPr lang="en-US" altLang="ja-JP" sz="2000" dirty="0" smtClean="0"/>
                  <a:t>ISM</a:t>
                </a:r>
                <a:r>
                  <a:rPr lang="ja-JP" altLang="en-US" sz="2000" dirty="0" smtClean="0"/>
                  <a:t>で強く励起される</a:t>
                </a:r>
                <a:r>
                  <a:rPr lang="en-US" altLang="ja-JP" sz="2000" dirty="0" smtClean="0"/>
                  <a:t>2</a:t>
                </a:r>
                <a:r>
                  <a:rPr lang="ja-JP" altLang="en-US" sz="2000" dirty="0" err="1" smtClean="0"/>
                  <a:t>つの</a:t>
                </a:r>
                <a:r>
                  <a:rPr lang="ja-JP" altLang="en-US" sz="2000" dirty="0" smtClean="0"/>
                  <a:t>クラスター的な</a:t>
                </a:r>
                <a:r>
                  <a:rPr lang="en-US" altLang="ja-JP" sz="2000" dirty="0" smtClean="0"/>
                  <a:t>1/2</a:t>
                </a:r>
                <a:r>
                  <a:rPr lang="en-US" altLang="ja-JP" sz="2000" baseline="30000" dirty="0" smtClean="0"/>
                  <a:t>-</a:t>
                </a:r>
                <a:r>
                  <a:rPr lang="ja-JP" altLang="en-US" sz="2000" dirty="0" smtClean="0"/>
                  <a:t>状態、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=3/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sz="2000" dirty="0"/>
                  <a:t>の</a:t>
                </a:r>
                <a:r>
                  <a:rPr lang="en-US" altLang="ja-JP" sz="2000" dirty="0"/>
                  <a:t>2</a:t>
                </a:r>
                <a:r>
                  <a:rPr lang="ja-JP" altLang="en-US" sz="2000" dirty="0" err="1"/>
                  <a:t>つの</a:t>
                </a:r>
                <a:r>
                  <a:rPr lang="ja-JP" altLang="en-US" sz="2000" dirty="0" smtClean="0"/>
                  <a:t>バンドが存在。</a:t>
                </a:r>
                <a:endParaRPr lang="en-US" altLang="ja-JP" sz="2000" dirty="0" smtClean="0"/>
              </a:p>
              <a:p>
                <a:pPr marL="742950" lvl="2" indent="-342900"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1600" dirty="0" smtClean="0"/>
                  <a:t>B(IS0)</a:t>
                </a:r>
                <a:r>
                  <a:rPr lang="ja-JP" altLang="en-US" sz="1600" dirty="0" smtClean="0"/>
                  <a:t>の傾向が実験と一致。</a:t>
                </a:r>
                <a:endParaRPr lang="en-US" altLang="ja-JP" sz="1600" dirty="0" smtClean="0"/>
              </a:p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2000" dirty="0" smtClean="0"/>
                  <a:t>S-factor</a:t>
                </a:r>
                <a:r>
                  <a:rPr lang="ja-JP" altLang="en-US" sz="2000" dirty="0"/>
                  <a:t>から</a:t>
                </a:r>
                <a:r>
                  <a:rPr lang="ja-JP" altLang="en-US" sz="2000" dirty="0" smtClean="0"/>
                  <a:t>、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1/</m:t>
                    </m:r>
                    <m:sSubSup>
                      <m:sSub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ja-JP" altLang="en-US" sz="2000" dirty="0" smtClean="0"/>
                  <a:t> ：</a:t>
                </a:r>
                <a:r>
                  <a:rPr lang="en-US" altLang="ja-JP" sz="2000" dirty="0" smtClean="0"/>
                  <a:t>Hoyle </a:t>
                </a:r>
                <a:r>
                  <a:rPr lang="en-US" altLang="ja-JP" sz="2000" dirty="0"/>
                  <a:t>+ n 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3/</m:t>
                    </m:r>
                    <m:sSubSup>
                      <m:sSub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ja-JP" sz="2000" dirty="0" smtClean="0"/>
                  <a:t> : linear chain + n</a:t>
                </a:r>
                <a:r>
                  <a:rPr lang="ja-JP" altLang="en-US" sz="2000" dirty="0" smtClean="0"/>
                  <a:t> 構造を持つと理解できる。</a:t>
                </a:r>
                <a:endParaRPr lang="en-US" altLang="ja-JP" sz="2000" dirty="0" smtClean="0"/>
              </a:p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2000" b="0" dirty="0" smtClean="0"/>
                  <a:t>GCM overlap </a:t>
                </a:r>
                <a:r>
                  <a:rPr lang="ja-JP" altLang="en-US" sz="2000" dirty="0"/>
                  <a:t>から</a:t>
                </a:r>
                <a14:m>
                  <m:oMath xmlns:m="http://schemas.openxmlformats.org/officeDocument/2006/math">
                    <m:r>
                      <a:rPr lang="ja-JP" altLang="en-US" sz="2000" dirty="0">
                        <a:latin typeface="Cambria Math" panose="02040503050406030204" pitchFamily="18" charset="0"/>
                      </a:rPr>
                      <m:t>、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1/</m:t>
                    </m:r>
                    <m:sSubSup>
                      <m:sSub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ja-JP" altLang="en-US" sz="2000" b="0" dirty="0" smtClean="0"/>
                  <a:t>と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3/</m:t>
                    </m:r>
                    <m:sSubSup>
                      <m:sSub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ja-JP" altLang="en-US" sz="2000" b="0" dirty="0" smtClean="0"/>
                  <a:t>、</a:t>
                </a:r>
                <a:r>
                  <a:rPr lang="en-US" altLang="ja-JP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1/</m:t>
                    </m:r>
                    <m:sSubSup>
                      <m:sSub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ja-JP" altLang="en-US" sz="2000" dirty="0" smtClean="0"/>
                  <a:t>は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3/</m:t>
                    </m:r>
                    <m:sSubSup>
                      <m:sSub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ja-JP" altLang="en-US" sz="2000" dirty="0" smtClean="0"/>
                  <a:t>がそれぞれ対応しているように見えるが、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3/</m:t>
                    </m:r>
                    <m:sSubSup>
                      <m:sSub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と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1/</m:t>
                    </m:r>
                    <m:sSubSup>
                      <m:sSub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ja-JP" altLang="en-US" sz="2000" b="0" i="1" smtClean="0">
                        <a:latin typeface="Cambria Math" panose="02040503050406030204" pitchFamily="18" charset="0"/>
                      </a:rPr>
                      <m:t>は</m:t>
                    </m:r>
                  </m:oMath>
                </a14:m>
                <a:r>
                  <a:rPr lang="en-US" altLang="ja-JP" sz="2000" baseline="30000" dirty="0" smtClean="0"/>
                  <a:t>12</a:t>
                </a:r>
                <a:r>
                  <a:rPr lang="en-US" altLang="ja-JP" sz="2000" dirty="0" smtClean="0"/>
                  <a:t>C </a:t>
                </a:r>
                <a:r>
                  <a:rPr lang="ja-JP" altLang="en-US" sz="2000" dirty="0" smtClean="0"/>
                  <a:t>の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正パリティの</m:t>
                    </m:r>
                  </m:oMath>
                </a14:m>
                <a:r>
                  <a:rPr lang="ja-JP" altLang="en-US" sz="2000" dirty="0" smtClean="0"/>
                  <a:t>状態との</a:t>
                </a:r>
                <a:r>
                  <a:rPr lang="en-US" altLang="ja-JP" sz="2000" dirty="0" smtClean="0"/>
                  <a:t>S-factor</a:t>
                </a:r>
                <a:r>
                  <a:rPr lang="ja-JP" altLang="en-US" sz="2000" dirty="0" smtClean="0"/>
                  <a:t>が殆ど無い。</a:t>
                </a:r>
                <a:endParaRPr lang="en-US" altLang="ja-JP" sz="2000" dirty="0" smtClean="0"/>
              </a:p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endParaRPr lang="en-US" altLang="ja-JP" sz="2000" dirty="0" smtClean="0"/>
              </a:p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ja-JP" altLang="en-US" sz="2000" dirty="0" smtClean="0"/>
                  <a:t>今後の展望としては、</a:t>
                </a:r>
                <a:endParaRPr lang="en-US" altLang="ja-JP" sz="2000" dirty="0" smtClean="0"/>
              </a:p>
              <a:p>
                <a:pPr lvl="1"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1600" baseline="30000" dirty="0" smtClean="0"/>
                  <a:t>13</a:t>
                </a:r>
                <a:r>
                  <a:rPr lang="en-US" altLang="ja-JP" sz="1600" dirty="0" smtClean="0"/>
                  <a:t>C</a:t>
                </a:r>
                <a:r>
                  <a:rPr lang="ja-JP" altLang="en-US" sz="1600" dirty="0" smtClean="0"/>
                  <a:t>の計算の模型空間を</a:t>
                </a:r>
                <a:r>
                  <a:rPr lang="ja-JP" altLang="en-US" sz="1600" dirty="0" smtClean="0"/>
                  <a:t>広げ励起</a:t>
                </a:r>
                <a:r>
                  <a:rPr lang="ja-JP" altLang="en-US" sz="1600" dirty="0" smtClean="0"/>
                  <a:t>状態をより精密に記述し、各状態の構造を特定する。</a:t>
                </a:r>
                <a:endParaRPr lang="en-US" altLang="ja-JP" sz="1600" dirty="0" smtClean="0"/>
              </a:p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endParaRPr lang="en-US" altLang="ja-JP" sz="2000" dirty="0" smtClean="0"/>
              </a:p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ja-JP" altLang="en-US" sz="2000" dirty="0" smtClean="0"/>
                  <a:t>また</a:t>
                </a:r>
                <a:r>
                  <a:rPr lang="ja-JP" altLang="en-US" sz="2000" dirty="0" smtClean="0"/>
                  <a:t>同様の手法を用いて、</a:t>
                </a:r>
                <a:r>
                  <a:rPr lang="en-US" altLang="ja-JP" sz="2000" baseline="30000" dirty="0" smtClean="0"/>
                  <a:t>21</a:t>
                </a:r>
                <a:r>
                  <a:rPr lang="en-US" altLang="ja-JP" sz="2000" dirty="0" smtClean="0"/>
                  <a:t>Ne, </a:t>
                </a:r>
                <a:r>
                  <a:rPr lang="en-US" altLang="ja-JP" sz="2000" baseline="30000" dirty="0" smtClean="0"/>
                  <a:t>17</a:t>
                </a:r>
                <a:r>
                  <a:rPr lang="en-US" altLang="ja-JP" sz="2000" dirty="0" smtClean="0"/>
                  <a:t>O</a:t>
                </a:r>
                <a:r>
                  <a:rPr lang="ja-JP" altLang="en-US" sz="2000" dirty="0" smtClean="0"/>
                  <a:t>等のクラスター</a:t>
                </a:r>
                <a:r>
                  <a:rPr lang="ja-JP" altLang="en-US" sz="2000" dirty="0" smtClean="0"/>
                  <a:t>構造</a:t>
                </a:r>
                <a:r>
                  <a:rPr lang="ja-JP" altLang="en-US" sz="2000" dirty="0"/>
                  <a:t>を</a:t>
                </a:r>
                <a:r>
                  <a:rPr lang="ja-JP" altLang="en-US" sz="2000" dirty="0" smtClean="0"/>
                  <a:t>研究して行きたい。</a:t>
                </a:r>
                <a:endParaRPr lang="en-US" altLang="ja-JP" sz="2000" dirty="0" smtClean="0"/>
              </a:p>
              <a:p>
                <a:pPr lvl="1"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endParaRPr lang="en-US" altLang="ja-JP" sz="1600" dirty="0" smtClean="0"/>
              </a:p>
              <a:p>
                <a:pPr lvl="1"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endParaRPr lang="en-US" altLang="ja-JP" sz="1600" dirty="0" smtClean="0"/>
              </a:p>
            </p:txBody>
          </p:sp>
        </mc:Choice>
        <mc:Fallback>
          <p:sp>
            <p:nvSpPr>
              <p:cNvPr id="53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24" t="-983" b="-40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4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</a:t>
            </a:r>
            <a:r>
              <a:rPr lang="ja-JP" altLang="en-US" dirty="0" smtClean="0"/>
              <a:t>の構造</a:t>
            </a:r>
            <a:endParaRPr kumimoji="1" lang="ja-JP" altLang="en-US" dirty="0"/>
          </a:p>
        </p:txBody>
      </p:sp>
      <p:graphicFrame>
        <p:nvGraphicFramePr>
          <p:cNvPr id="22" name="グラフ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394820"/>
              </p:ext>
            </p:extLst>
          </p:nvPr>
        </p:nvGraphicFramePr>
        <p:xfrm>
          <a:off x="2589617" y="1319286"/>
          <a:ext cx="5663978" cy="275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グラフ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123158"/>
              </p:ext>
            </p:extLst>
          </p:nvPr>
        </p:nvGraphicFramePr>
        <p:xfrm>
          <a:off x="2555776" y="3861048"/>
          <a:ext cx="4787635" cy="249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" name="図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349368"/>
            <a:ext cx="1536971" cy="149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テキスト ボックス 25"/>
          <p:cNvSpPr txBox="1"/>
          <p:nvPr/>
        </p:nvSpPr>
        <p:spPr>
          <a:xfrm>
            <a:off x="1103644" y="5870842"/>
            <a:ext cx="104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N(N,0)</a:t>
            </a:r>
            <a:endParaRPr kumimoji="1" lang="ja-JP" altLang="en-US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1844824"/>
            <a:ext cx="1536971" cy="149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テキスト ボックス 27"/>
          <p:cNvSpPr txBox="1"/>
          <p:nvPr/>
        </p:nvSpPr>
        <p:spPr>
          <a:xfrm>
            <a:off x="1034607" y="3341111"/>
            <a:ext cx="112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N(0,N/2)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73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13</a:t>
            </a:r>
            <a:r>
              <a:rPr lang="en-US" altLang="ja-JP" dirty="0" smtClean="0"/>
              <a:t>C</a:t>
            </a:r>
            <a:r>
              <a:rPr lang="ja-JP" altLang="en-US" dirty="0" smtClean="0"/>
              <a:t>におけるクラスター状態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125538"/>
                <a:ext cx="6072129" cy="4967287"/>
              </a:xfrm>
            </p:spPr>
            <p:txBody>
              <a:bodyPr/>
              <a:lstStyle/>
              <a:p>
                <a:pPr marL="457200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endParaRPr kumimoji="1" lang="en-US" altLang="ja-JP" sz="2000" baseline="30000" dirty="0" smtClean="0"/>
              </a:p>
              <a:p>
                <a:pPr marL="457200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kumimoji="1" lang="en-US" altLang="ja-JP" sz="2000" baseline="30000" dirty="0" smtClean="0"/>
                  <a:t>12</a:t>
                </a:r>
                <a:r>
                  <a:rPr kumimoji="1" lang="en-US" altLang="ja-JP" sz="2000" dirty="0" smtClean="0"/>
                  <a:t>C </a:t>
                </a:r>
                <a:r>
                  <a:rPr lang="ja-JP" altLang="en-US" sz="2000" dirty="0" smtClean="0"/>
                  <a:t> </a:t>
                </a:r>
                <a:r>
                  <a:rPr lang="en-US" altLang="ja-JP" sz="2000" dirty="0" smtClean="0"/>
                  <a:t>: </a:t>
                </a:r>
                <a:r>
                  <a:rPr lang="ja-JP" altLang="en-US" sz="2000" dirty="0"/>
                  <a:t>励起</a:t>
                </a:r>
                <a:r>
                  <a:rPr lang="ja-JP" altLang="en-US" sz="2000" dirty="0" smtClean="0"/>
                  <a:t>状態に</a:t>
                </a:r>
                <a:r>
                  <a:rPr lang="ja-JP" altLang="en-US" sz="2000" dirty="0"/>
                  <a:t>クラスター</a:t>
                </a:r>
                <a:r>
                  <a:rPr kumimoji="1" lang="ja-JP" altLang="en-US" sz="2000" dirty="0" smtClean="0"/>
                  <a:t>状態が存在。</a:t>
                </a:r>
                <a:endParaRPr kumimoji="1" lang="en-US" altLang="ja-JP" sz="2000" dirty="0" smtClean="0"/>
              </a:p>
              <a:p>
                <a:pPr marL="857250" lvl="1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en-US" altLang="ja-JP" sz="1600" dirty="0" smtClean="0"/>
                  <a:t>Hoyle</a:t>
                </a:r>
                <a:r>
                  <a:rPr lang="ja-JP" altLang="en-US" sz="1600" dirty="0" smtClean="0"/>
                  <a:t>状態 </a:t>
                </a:r>
                <a:r>
                  <a:rPr lang="en-US" altLang="ja-JP" sz="1600" dirty="0" smtClean="0"/>
                  <a:t>:</a:t>
                </a:r>
                <a:r>
                  <a:rPr kumimoji="1" lang="ja-JP" altLang="en-US" sz="1600" dirty="0" smtClean="0"/>
                  <a:t> </a:t>
                </a:r>
                <a:r>
                  <a:rPr kumimoji="1" lang="en-US" altLang="ja-JP" sz="1600" dirty="0" smtClean="0"/>
                  <a:t>3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ja-JP" altLang="en-US" sz="1600" dirty="0" smtClean="0"/>
                  <a:t>の</a:t>
                </a:r>
                <a:r>
                  <a:rPr kumimoji="1" lang="en-US" altLang="ja-JP" sz="1600" dirty="0" smtClean="0"/>
                  <a:t>dilute gas-like</a:t>
                </a:r>
                <a:r>
                  <a:rPr kumimoji="1" lang="ja-JP" altLang="en-US" sz="1600" dirty="0" smtClean="0"/>
                  <a:t>な状態</a:t>
                </a:r>
                <a:endParaRPr lang="en-US" altLang="ja-JP" sz="1600" dirty="0"/>
              </a:p>
              <a:p>
                <a:pPr marL="857250" lvl="1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en-US" altLang="ja-JP" sz="1600" dirty="0" smtClean="0"/>
                  <a:t>Linear chain 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latin typeface="Cambria Math" panose="02040503050406030204" pitchFamily="18" charset="0"/>
                      </a:rPr>
                      <m:t>クラスター</m:t>
                    </m:r>
                    <m:r>
                      <a:rPr lang="ja-JP" altLang="en-US" sz="1600" i="1">
                        <a:latin typeface="Cambria Math" panose="02040503050406030204" pitchFamily="18" charset="0"/>
                      </a:rPr>
                      <m:t>状態</m:t>
                    </m:r>
                  </m:oMath>
                </a14:m>
                <a:endParaRPr lang="en-US" altLang="ja-JP" sz="1600" dirty="0" smtClean="0"/>
              </a:p>
              <a:p>
                <a:pPr marL="857250" lvl="1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endParaRPr kumimoji="1" lang="en-US" altLang="ja-JP" sz="2000" dirty="0" smtClean="0"/>
              </a:p>
              <a:p>
                <a:pPr marL="457200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ja-JP" altLang="en-US" sz="2000" dirty="0" smtClean="0"/>
                  <a:t>クラスター構造に中性子が加わった状態</a:t>
                </a:r>
                <a:endParaRPr lang="en-US" altLang="ja-JP" sz="2000" dirty="0"/>
              </a:p>
              <a:p>
                <a:pPr marL="857250" lvl="1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 smtClean="0"/>
                  <a:t>Be</a:t>
                </a:r>
                <a:r>
                  <a:rPr kumimoji="1" lang="ja-JP" altLang="en-US" sz="1600" dirty="0" smtClean="0"/>
                  <a:t>同位体：</a:t>
                </a:r>
                <a:r>
                  <a:rPr lang="en-US" altLang="ja-JP" sz="1600" dirty="0"/>
                  <a:t> 2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16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𝑁𝑛</m:t>
                    </m:r>
                  </m:oMath>
                </a14:m>
                <a:r>
                  <a:rPr lang="en-US" altLang="ja-JP" sz="1600" dirty="0"/>
                  <a:t> </a:t>
                </a:r>
                <a:r>
                  <a:rPr lang="ja-JP" altLang="en-US" sz="1600" dirty="0" smtClean="0"/>
                  <a:t>クラスター状態</a:t>
                </a:r>
                <a:endParaRPr lang="en-US" altLang="ja-JP" sz="1600" dirty="0" smtClean="0"/>
              </a:p>
              <a:p>
                <a:pPr marL="857250" lvl="1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en-US" altLang="ja-JP" sz="1600" dirty="0" smtClean="0"/>
                  <a:t>2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ja-JP" altLang="en-US" sz="1600" dirty="0" smtClean="0"/>
                  <a:t>クラスターと余剰中性子の自由度が結合し様々な分子的構造が現れる。</a:t>
                </a:r>
                <a:endParaRPr lang="en-US" altLang="ja-JP" sz="1600" dirty="0" smtClean="0"/>
              </a:p>
              <a:p>
                <a:pPr marL="400050" lvl="1" indent="0">
                  <a:buClr>
                    <a:srgbClr val="92D050"/>
                  </a:buClr>
                  <a:buNone/>
                </a:pPr>
                <a:endParaRPr lang="en-US" altLang="ja-JP" sz="1600" dirty="0"/>
              </a:p>
              <a:p>
                <a:pPr marL="457200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kumimoji="1" lang="en-US" altLang="ja-JP" sz="2000" baseline="30000" dirty="0" smtClean="0"/>
                  <a:t>13</a:t>
                </a:r>
                <a:r>
                  <a:rPr kumimoji="1" lang="en-US" altLang="ja-JP" sz="2000" dirty="0" smtClean="0"/>
                  <a:t>C </a:t>
                </a:r>
                <a:r>
                  <a:rPr kumimoji="1" lang="ja-JP" altLang="en-US" sz="2000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000" dirty="0" smtClean="0"/>
                  <a:t> </a:t>
                </a:r>
                <a:r>
                  <a:rPr kumimoji="1" lang="ja-JP" altLang="en-US" sz="2000" dirty="0" smtClean="0"/>
                  <a:t>のクラスター状態</a:t>
                </a:r>
                <a:r>
                  <a:rPr lang="ja-JP" altLang="en-US" sz="2000" dirty="0"/>
                  <a:t>が</a:t>
                </a:r>
                <a:r>
                  <a:rPr kumimoji="1" lang="ja-JP" altLang="en-US" sz="2000" dirty="0" smtClean="0"/>
                  <a:t>存在</a:t>
                </a:r>
                <a:r>
                  <a:rPr lang="ja-JP" altLang="en-US" sz="2000" dirty="0" smtClean="0"/>
                  <a:t>するか？</a:t>
                </a:r>
                <a:endParaRPr kumimoji="1" lang="en-US" altLang="ja-JP" sz="2000" dirty="0" smtClean="0"/>
              </a:p>
              <a:p>
                <a:pPr marL="857250" lvl="1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 smtClean="0"/>
                  <a:t>Ex.  Hoyle</a:t>
                </a:r>
                <a:r>
                  <a:rPr lang="ja-JP" altLang="en-US" sz="1600" dirty="0" smtClean="0"/>
                  <a:t>状態</a:t>
                </a:r>
                <a:r>
                  <a:rPr lang="en-US" altLang="ja-JP" sz="1600" dirty="0" smtClean="0"/>
                  <a:t>+n , linear chain 3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ja-JP" sz="1600" dirty="0" smtClean="0"/>
                  <a:t>+n</a:t>
                </a:r>
              </a:p>
              <a:p>
                <a:pPr marL="857250" lvl="1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en-US" altLang="ja-JP" sz="1600" dirty="0" smtClean="0"/>
                  <a:t>3</a:t>
                </a:r>
                <a:r>
                  <a:rPr lang="en-US" altLang="ja-JP" sz="16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ja-JP" altLang="en-US" sz="1600" dirty="0" smtClean="0"/>
                  <a:t>と余剰中性子の自由度がどのように結合するか？</a:t>
                </a:r>
                <a:endParaRPr lang="en-US" altLang="ja-JP" sz="1600" dirty="0" smtClean="0"/>
              </a:p>
              <a:p>
                <a:pPr marL="457200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endParaRPr kumimoji="1" lang="en-US" altLang="ja-JP" sz="2000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125538"/>
                <a:ext cx="6072129" cy="4967287"/>
              </a:xfrm>
              <a:blipFill rotWithShape="0">
                <a:blip r:embed="rId2"/>
                <a:stretch>
                  <a:fillRect l="-9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80B1C-9C34-4411-AD4F-B0F9D06E98EC}" type="slidenum">
              <a:rPr lang="en-US" altLang="ja-JP" smtClean="0"/>
              <a:pPr/>
              <a:t>1</a:t>
            </a:fld>
            <a:endParaRPr lang="en-US" altLang="ja-JP"/>
          </a:p>
        </p:txBody>
      </p:sp>
      <p:grpSp>
        <p:nvGrpSpPr>
          <p:cNvPr id="7" name="グループ化 6"/>
          <p:cNvGrpSpPr/>
          <p:nvPr/>
        </p:nvGrpSpPr>
        <p:grpSpPr>
          <a:xfrm>
            <a:off x="5940152" y="3089922"/>
            <a:ext cx="2951882" cy="2991071"/>
            <a:chOff x="5868144" y="2924944"/>
            <a:chExt cx="2951882" cy="299107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/>
            <a:srcRect l="19596" t="6244"/>
            <a:stretch/>
          </p:blipFill>
          <p:spPr>
            <a:xfrm>
              <a:off x="5868144" y="2924944"/>
              <a:ext cx="2951882" cy="2700332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804248" y="5608238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+mj-lt"/>
                </a:rPr>
                <a:t>Slide by </a:t>
              </a:r>
              <a:r>
                <a:rPr kumimoji="1" lang="en-US" altLang="ja-JP" sz="1400" dirty="0" err="1" smtClean="0">
                  <a:latin typeface="+mj-lt"/>
                </a:rPr>
                <a:t>M.Ito</a:t>
              </a:r>
              <a:endParaRPr kumimoji="1" lang="ja-JP" altLang="en-US" sz="1400" dirty="0">
                <a:latin typeface="+mj-lt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-14161" y="2163053"/>
            <a:ext cx="5382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050" lvl="6">
              <a:buClr>
                <a:srgbClr val="92D050"/>
              </a:buClr>
            </a:pPr>
            <a:r>
              <a:rPr lang="en-US" altLang="ja-JP" sz="1000" dirty="0" smtClean="0">
                <a:latin typeface="+mj-lt"/>
              </a:rPr>
              <a:t>T. Neff et al., </a:t>
            </a:r>
            <a:r>
              <a:rPr lang="en-US" altLang="ja-JP" sz="1000" dirty="0" err="1" smtClean="0">
                <a:latin typeface="+mj-lt"/>
              </a:rPr>
              <a:t>Int.J.Mod.Phys</a:t>
            </a:r>
            <a:r>
              <a:rPr lang="en-US" altLang="ja-JP" sz="1000" dirty="0" smtClean="0">
                <a:latin typeface="+mj-lt"/>
              </a:rPr>
              <a:t>. E17, 2005 (2008)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-36512" y="1988840"/>
            <a:ext cx="5588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050" lvl="6">
              <a:buClr>
                <a:srgbClr val="92D050"/>
              </a:buClr>
            </a:pPr>
            <a:r>
              <a:rPr lang="en-US" altLang="ja-JP" sz="1000" dirty="0" smtClean="0">
                <a:latin typeface="+mj-lt"/>
              </a:rPr>
              <a:t>Y. </a:t>
            </a:r>
            <a:r>
              <a:rPr lang="en-US" altLang="ja-JP" sz="1000" dirty="0" err="1" smtClean="0">
                <a:latin typeface="+mj-lt"/>
              </a:rPr>
              <a:t>Kanada-En’yo</a:t>
            </a:r>
            <a:r>
              <a:rPr lang="en-US" altLang="ja-JP" sz="1000" dirty="0" smtClean="0">
                <a:latin typeface="+mj-lt"/>
              </a:rPr>
              <a:t>. </a:t>
            </a:r>
            <a:r>
              <a:rPr lang="en-US" altLang="ja-JP" sz="1000" dirty="0" err="1" smtClean="0">
                <a:latin typeface="+mj-lt"/>
              </a:rPr>
              <a:t>Prog</a:t>
            </a:r>
            <a:r>
              <a:rPr lang="en-US" altLang="ja-JP" sz="1000" dirty="0" smtClean="0">
                <a:latin typeface="+mj-lt"/>
              </a:rPr>
              <a:t>. Theo. Phys. 117 655 (2007)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3303604" y="1653851"/>
            <a:ext cx="5588430" cy="1082384"/>
            <a:chOff x="3360612" y="2586530"/>
            <a:chExt cx="5588430" cy="1082384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4791" y="2586530"/>
              <a:ext cx="2824251" cy="938026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3360612" y="3422693"/>
              <a:ext cx="55884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86050" lvl="6">
                <a:buClr>
                  <a:srgbClr val="92D050"/>
                </a:buClr>
              </a:pPr>
              <a:r>
                <a:rPr lang="en-US" altLang="ja-JP" sz="1000" dirty="0" smtClean="0">
                  <a:latin typeface="+mj-lt"/>
                </a:rPr>
                <a:t>Y. </a:t>
              </a:r>
              <a:r>
                <a:rPr lang="en-US" altLang="ja-JP" sz="1000" dirty="0" err="1" smtClean="0">
                  <a:latin typeface="+mj-lt"/>
                </a:rPr>
                <a:t>Kanada-En’yo</a:t>
              </a:r>
              <a:r>
                <a:rPr lang="en-US" altLang="ja-JP" sz="1000" dirty="0" smtClean="0">
                  <a:latin typeface="+mj-lt"/>
                </a:rPr>
                <a:t>. </a:t>
              </a:r>
              <a:r>
                <a:rPr lang="en-US" altLang="ja-JP" sz="1000" dirty="0" err="1" smtClean="0">
                  <a:latin typeface="+mj-lt"/>
                </a:rPr>
                <a:t>Prog</a:t>
              </a:r>
              <a:r>
                <a:rPr lang="en-US" altLang="ja-JP" sz="1000" dirty="0" smtClean="0">
                  <a:latin typeface="+mj-lt"/>
                </a:rPr>
                <a:t>. Theo. Phys. 117 655 (2007)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0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実験による探索 </a:t>
            </a:r>
            <a:r>
              <a:rPr lang="en-US" altLang="ja-JP" dirty="0" smtClean="0"/>
              <a:t>-linear </a:t>
            </a:r>
            <a:r>
              <a:rPr lang="en-US" altLang="ja-JP" dirty="0" err="1" smtClean="0"/>
              <a:t>chain+n</a:t>
            </a:r>
            <a:r>
              <a:rPr lang="ja-JP" altLang="en-US" dirty="0" smtClean="0"/>
              <a:t>状態の候補 </a:t>
            </a:r>
            <a:r>
              <a:rPr lang="en-US" altLang="ja-JP" dirty="0" smtClean="0"/>
              <a:t>-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9389" y="1125538"/>
                <a:ext cx="5904779" cy="4967287"/>
              </a:xfrm>
            </p:spPr>
            <p:txBody>
              <a:bodyPr/>
              <a:lstStyle/>
              <a:p>
                <a:pPr marL="457200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en-US" altLang="ja-JP" sz="2000" dirty="0" err="1" smtClean="0"/>
                  <a:t>K</a:t>
                </a:r>
                <a:r>
                  <a:rPr lang="en-US" altLang="ja-JP" sz="2000" baseline="30000" dirty="0" err="1" smtClean="0">
                    <a:latin typeface="Symbol" panose="05050102010706020507" pitchFamily="18" charset="2"/>
                  </a:rPr>
                  <a:t>p</a:t>
                </a:r>
                <a:r>
                  <a:rPr lang="en-US" altLang="ja-JP" sz="2000" baseline="30000" dirty="0" smtClean="0">
                    <a:latin typeface="Symbol" panose="05050102010706020507" pitchFamily="18" charset="2"/>
                  </a:rPr>
                  <a:t> </a:t>
                </a:r>
                <a:r>
                  <a:rPr lang="en-US" altLang="ja-JP" sz="2000" dirty="0" smtClean="0"/>
                  <a:t>= 3/2</a:t>
                </a:r>
                <a:r>
                  <a:rPr lang="en-US" altLang="ja-JP" sz="2000" baseline="30000" dirty="0" smtClean="0"/>
                  <a:t>-</a:t>
                </a:r>
                <a:r>
                  <a:rPr lang="en-US" altLang="ja-JP" sz="2000" dirty="0" smtClean="0"/>
                  <a:t>, 3/2</a:t>
                </a:r>
                <a:r>
                  <a:rPr lang="en-US" altLang="ja-JP" sz="2000" baseline="30000" dirty="0" smtClean="0"/>
                  <a:t>+</a:t>
                </a:r>
                <a:r>
                  <a:rPr lang="en-US" altLang="ja-JP" sz="2000" dirty="0" smtClean="0"/>
                  <a:t> </a:t>
                </a:r>
                <a:r>
                  <a:rPr lang="ja-JP" altLang="en-US" sz="1600" dirty="0" smtClean="0"/>
                  <a:t>の</a:t>
                </a:r>
                <a:r>
                  <a:rPr lang="en-US" altLang="ja-JP" sz="2000" dirty="0" smtClean="0"/>
                  <a:t>doublet </a:t>
                </a:r>
                <a:r>
                  <a:rPr lang="ja-JP" altLang="en-US" sz="2000" dirty="0" smtClean="0"/>
                  <a:t> </a:t>
                </a:r>
                <a:endParaRPr lang="en-US" altLang="ja-JP" sz="2000" dirty="0" smtClean="0"/>
              </a:p>
              <a:p>
                <a:pPr marL="857250" lvl="1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en-US" altLang="ja-JP" sz="1600" dirty="0" err="1" smtClean="0"/>
                  <a:t>Milin</a:t>
                </a:r>
                <a:r>
                  <a:rPr lang="en-US" altLang="ja-JP" sz="1600" dirty="0" smtClean="0"/>
                  <a:t> </a:t>
                </a:r>
                <a:r>
                  <a:rPr lang="ja-JP" altLang="en-US" sz="1600" dirty="0" smtClean="0"/>
                  <a:t>と</a:t>
                </a:r>
                <a:r>
                  <a:rPr lang="en-US" altLang="ja-JP" sz="1600" dirty="0" smtClean="0"/>
                  <a:t> von </a:t>
                </a:r>
                <a:r>
                  <a:rPr lang="en-US" altLang="ja-JP" sz="1600" dirty="0" err="1" smtClean="0"/>
                  <a:t>Oertzen</a:t>
                </a:r>
                <a:r>
                  <a:rPr lang="en-US" altLang="ja-JP" sz="1600" dirty="0" smtClean="0"/>
                  <a:t> </a:t>
                </a:r>
                <a:r>
                  <a:rPr lang="ja-JP" altLang="en-US" sz="1600" dirty="0" smtClean="0"/>
                  <a:t>は</a:t>
                </a:r>
                <a:r>
                  <a:rPr lang="en-US" altLang="ja-JP" sz="1600" baseline="30000" dirty="0" smtClean="0"/>
                  <a:t>9</a:t>
                </a:r>
                <a:r>
                  <a:rPr lang="en-US" altLang="ja-JP" sz="1600" dirty="0" smtClean="0"/>
                  <a:t>Be+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ja-JP" altLang="en-US" sz="1600" dirty="0" smtClean="0"/>
                  <a:t>の</a:t>
                </a:r>
                <a:r>
                  <a:rPr lang="en-US" altLang="ja-JP" sz="1600" dirty="0" smtClean="0"/>
                  <a:t>linear chain + n </a:t>
                </a:r>
                <a:r>
                  <a:rPr lang="ja-JP" altLang="en-US" sz="1600" dirty="0" smtClean="0"/>
                  <a:t>構造を持った</a:t>
                </a:r>
                <a:r>
                  <a:rPr lang="ja-JP" altLang="en-US" sz="1600" dirty="0" smtClean="0"/>
                  <a:t>バンドがあるのではないかと</a:t>
                </a:r>
                <a:r>
                  <a:rPr lang="ja-JP" altLang="en-US" sz="1600" dirty="0" smtClean="0"/>
                  <a:t>主張。</a:t>
                </a:r>
                <a:endParaRPr lang="en-US" altLang="ja-JP" sz="1600" dirty="0" smtClean="0"/>
              </a:p>
              <a:p>
                <a:pPr marL="857250" lvl="1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endParaRPr kumimoji="1" lang="en-US" altLang="ja-JP" sz="1600" baseline="30000" dirty="0" smtClean="0"/>
              </a:p>
              <a:p>
                <a:pPr marL="457200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kumimoji="1" lang="en-US" altLang="ja-JP" sz="2000" baseline="30000" dirty="0" smtClean="0"/>
                  <a:t>9</a:t>
                </a:r>
                <a:r>
                  <a:rPr kumimoji="1" lang="en-US" altLang="ja-JP" sz="2000" dirty="0" smtClean="0"/>
                  <a:t>Be +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ja-JP" sz="2000" dirty="0" smtClean="0"/>
                  <a:t> </a:t>
                </a:r>
                <a:r>
                  <a:rPr kumimoji="1" lang="ja-JP" altLang="en-US" sz="2000" dirty="0" smtClean="0"/>
                  <a:t>の共鳴散乱実験</a:t>
                </a:r>
                <a:endParaRPr kumimoji="1" lang="en-US" altLang="ja-JP" sz="2000" dirty="0" smtClean="0"/>
              </a:p>
              <a:p>
                <a:pPr marL="857250" lvl="1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ja-JP" altLang="en-US" sz="1600" dirty="0" smtClean="0"/>
                  <a:t>励起エネルギーが</a:t>
                </a:r>
                <a:r>
                  <a:rPr lang="en-US" altLang="ja-JP" sz="1600" dirty="0" smtClean="0"/>
                  <a:t>12 MeV </a:t>
                </a:r>
                <a:r>
                  <a:rPr lang="ja-JP" altLang="en-US" sz="1600" dirty="0" smtClean="0"/>
                  <a:t>以上の領域に複数の幅の狭い共鳴状態。</a:t>
                </a:r>
                <a:endParaRPr lang="en-US" altLang="ja-JP" sz="1600" dirty="0" smtClean="0"/>
              </a:p>
              <a:p>
                <a:pPr marL="857250" lvl="1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en-US" altLang="ja-JP" sz="1600" dirty="0" smtClean="0"/>
                  <a:t>R-matrix</a:t>
                </a:r>
                <a:r>
                  <a:rPr lang="ja-JP" altLang="en-US" sz="1600" dirty="0" smtClean="0"/>
                  <a:t>を用いた解析により</a:t>
                </a:r>
                <a:r>
                  <a:rPr lang="en-US" altLang="ja-JP" sz="1600" dirty="0" err="1" smtClean="0"/>
                  <a:t>Milin</a:t>
                </a:r>
                <a:r>
                  <a:rPr lang="ja-JP" altLang="en-US" sz="1600" dirty="0" smtClean="0"/>
                  <a:t>と</a:t>
                </a:r>
                <a:r>
                  <a:rPr lang="en-US" altLang="ja-JP" sz="1600" dirty="0" smtClean="0"/>
                  <a:t>von </a:t>
                </a:r>
                <a:r>
                  <a:rPr lang="en-US" altLang="ja-JP" sz="1600" dirty="0" err="1" smtClean="0"/>
                  <a:t>Ortzen</a:t>
                </a:r>
                <a:r>
                  <a:rPr lang="ja-JP" altLang="en-US" sz="1600" dirty="0" smtClean="0"/>
                  <a:t>の</a:t>
                </a:r>
                <a:r>
                  <a:rPr lang="en-US" altLang="ja-JP" sz="1600" dirty="0" smtClean="0"/>
                  <a:t>band assignment </a:t>
                </a:r>
                <a:r>
                  <a:rPr lang="ja-JP" altLang="en-US" sz="1600" dirty="0" smtClean="0"/>
                  <a:t>のうち、</a:t>
                </a:r>
                <a:r>
                  <a:rPr lang="en-US" altLang="ja-JP" sz="1600" dirty="0" smtClean="0"/>
                  <a:t>9/2</a:t>
                </a:r>
                <a:r>
                  <a:rPr lang="en-US" altLang="ja-JP" sz="1600" baseline="30000" dirty="0" smtClean="0"/>
                  <a:t>-</a:t>
                </a:r>
                <a:r>
                  <a:rPr lang="ja-JP" altLang="en-US" sz="1600" dirty="0" smtClean="0"/>
                  <a:t>の状態は</a:t>
                </a:r>
                <a:r>
                  <a:rPr lang="en-US" altLang="ja-JP" sz="1600" dirty="0" smtClean="0"/>
                  <a:t>5/2</a:t>
                </a:r>
                <a:r>
                  <a:rPr lang="en-US" altLang="ja-JP" sz="1600" baseline="30000" dirty="0" smtClean="0"/>
                  <a:t>-</a:t>
                </a:r>
                <a:r>
                  <a:rPr lang="ja-JP" altLang="en-US" sz="1600" dirty="0"/>
                  <a:t>で</a:t>
                </a:r>
                <a:r>
                  <a:rPr lang="ja-JP" altLang="en-US" sz="1600" dirty="0" smtClean="0"/>
                  <a:t>あると主張。</a:t>
                </a:r>
                <a:endParaRPr lang="en-US" altLang="ja-JP" sz="1600" dirty="0" smtClean="0"/>
              </a:p>
              <a:p>
                <a:pPr marL="400050" lvl="1" indent="0">
                  <a:buClr>
                    <a:srgbClr val="92D050"/>
                  </a:buClr>
                  <a:buNone/>
                </a:pPr>
                <a:r>
                  <a:rPr lang="en-US" altLang="ja-JP" sz="1600" baseline="30000" dirty="0" smtClean="0"/>
                  <a:t>	</a:t>
                </a:r>
              </a:p>
              <a:p>
                <a:pPr marL="457200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en-US" altLang="ja-JP" sz="2000" baseline="30000" dirty="0" smtClean="0"/>
                  <a:t>9</a:t>
                </a:r>
                <a:r>
                  <a:rPr lang="en-US" altLang="ja-JP" sz="2000" dirty="0" smtClean="0"/>
                  <a:t>Be(</a:t>
                </a:r>
                <a:r>
                  <a:rPr lang="en-US" altLang="ja-JP" sz="2000" baseline="30000" dirty="0" smtClean="0"/>
                  <a:t>6</a:t>
                </a:r>
                <a:r>
                  <a:rPr lang="en-US" altLang="ja-JP" sz="2000" dirty="0" smtClean="0"/>
                  <a:t>Li,</a:t>
                </a:r>
                <a:r>
                  <a:rPr lang="en-US" altLang="ja-JP" sz="2000" i="1" dirty="0" smtClean="0"/>
                  <a:t>d</a:t>
                </a:r>
                <a:r>
                  <a:rPr lang="en-US" altLang="ja-JP" sz="2000" dirty="0" smtClean="0"/>
                  <a:t>)</a:t>
                </a:r>
                <a:r>
                  <a:rPr lang="en-US" altLang="ja-JP" sz="2000" baseline="30000" dirty="0" smtClean="0"/>
                  <a:t>13</a:t>
                </a:r>
                <a:r>
                  <a:rPr lang="en-US" altLang="ja-JP" sz="2000" dirty="0" smtClean="0"/>
                  <a:t>C</a:t>
                </a:r>
                <a:r>
                  <a:rPr lang="en-US" altLang="ja-JP" sz="2000" baseline="30000" dirty="0" smtClean="0"/>
                  <a:t>∗</a:t>
                </a:r>
                <a:r>
                  <a:rPr lang="ja-JP" altLang="en-US" sz="2000" dirty="0" smtClean="0"/>
                  <a:t>実験</a:t>
                </a:r>
                <a:r>
                  <a:rPr lang="en-US" altLang="ja-JP" sz="2000" dirty="0" smtClean="0"/>
                  <a:t>(C. </a:t>
                </a:r>
                <a:r>
                  <a:rPr lang="en-US" altLang="ja-JP" sz="2000" dirty="0" err="1" smtClean="0"/>
                  <a:t>Wheldon</a:t>
                </a:r>
                <a:r>
                  <a:rPr lang="en-US" altLang="ja-JP" sz="2000" dirty="0" smtClean="0"/>
                  <a:t> et al.)</a:t>
                </a:r>
              </a:p>
              <a:p>
                <a:pPr marL="857250" lvl="1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en-US" altLang="ja-JP" sz="1600" dirty="0" smtClean="0"/>
                  <a:t>Model</a:t>
                </a:r>
                <a:r>
                  <a:rPr lang="ja-JP" altLang="en-US" sz="1600" dirty="0"/>
                  <a:t> </a:t>
                </a:r>
                <a:r>
                  <a:rPr lang="en-US" altLang="ja-JP" sz="1600" dirty="0" smtClean="0"/>
                  <a:t>independent  </a:t>
                </a:r>
                <a:r>
                  <a:rPr lang="ja-JP" altLang="en-US" sz="1600" dirty="0" smtClean="0"/>
                  <a:t>に 崩壊幅を測定。</a:t>
                </a:r>
                <a:endParaRPr lang="en-US" altLang="ja-JP" sz="1600" dirty="0" smtClean="0"/>
              </a:p>
              <a:p>
                <a:pPr marL="857250" lvl="1" indent="-457200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en-US" altLang="ja-JP" sz="1600" dirty="0" smtClean="0"/>
                  <a:t>10.818 MeV</a:t>
                </a:r>
                <a:r>
                  <a:rPr lang="ja-JP" altLang="en-US" sz="1600" dirty="0" smtClean="0"/>
                  <a:t>の</a:t>
                </a:r>
                <a:r>
                  <a:rPr lang="en-US" altLang="ja-JP" sz="1600" dirty="0" smtClean="0"/>
                  <a:t>5/2</a:t>
                </a:r>
                <a:r>
                  <a:rPr lang="en-US" altLang="ja-JP" sz="1600" baseline="30000" dirty="0" smtClean="0"/>
                  <a:t>-</a:t>
                </a:r>
                <a:r>
                  <a:rPr lang="ja-JP" altLang="en-US" sz="1600" dirty="0" smtClean="0"/>
                  <a:t>状態が分子的状態である可能性について言及。</a:t>
                </a:r>
                <a:endParaRPr lang="en-US" altLang="ja-JP" sz="1600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9" y="1125538"/>
                <a:ext cx="5904779" cy="4967287"/>
              </a:xfrm>
              <a:blipFill rotWithShape="0">
                <a:blip r:embed="rId2"/>
                <a:stretch>
                  <a:fillRect l="-929" t="-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80B1C-9C34-4411-AD4F-B0F9D06E98EC}" type="slidenum">
              <a:rPr lang="en-US" altLang="ja-JP" smtClean="0"/>
              <a:pPr/>
              <a:t>2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b="19550"/>
          <a:stretch/>
        </p:blipFill>
        <p:spPr>
          <a:xfrm>
            <a:off x="5940152" y="1071229"/>
            <a:ext cx="3059831" cy="281872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68144" y="3864758"/>
            <a:ext cx="3371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+mj-lt"/>
              </a:rPr>
              <a:t>M. </a:t>
            </a:r>
            <a:r>
              <a:rPr lang="en-US" altLang="ja-JP" sz="1000" dirty="0" err="1" smtClean="0">
                <a:latin typeface="+mj-lt"/>
              </a:rPr>
              <a:t>Milin</a:t>
            </a:r>
            <a:r>
              <a:rPr lang="en-US" altLang="ja-JP" sz="1000" dirty="0" smtClean="0">
                <a:latin typeface="+mj-lt"/>
              </a:rPr>
              <a:t> and W. von </a:t>
            </a:r>
            <a:r>
              <a:rPr lang="en-US" altLang="ja-JP" sz="1000" dirty="0" err="1" smtClean="0">
                <a:latin typeface="+mj-lt"/>
              </a:rPr>
              <a:t>Oertzen</a:t>
            </a:r>
            <a:r>
              <a:rPr lang="en-US" altLang="ja-JP" sz="1000" dirty="0" smtClean="0">
                <a:latin typeface="+mj-lt"/>
              </a:rPr>
              <a:t>, Eur. Phys. J. A 14, 295 (2002).</a:t>
            </a:r>
            <a:endParaRPr kumimoji="1" lang="ja-JP" altLang="en-US" sz="1000" dirty="0">
              <a:latin typeface="+mj-lt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31778" y="2283328"/>
            <a:ext cx="2843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 </a:t>
            </a:r>
            <a:r>
              <a:rPr lang="ja-JP" altLang="en-US" sz="1000" dirty="0" smtClean="0">
                <a:latin typeface="+mj-lt"/>
              </a:rPr>
              <a:t>M. Freer et al</a:t>
            </a:r>
            <a:r>
              <a:rPr lang="ja-JP" altLang="en-US" sz="1000" dirty="0" err="1" smtClean="0">
                <a:latin typeface="+mj-lt"/>
              </a:rPr>
              <a:t>.,</a:t>
            </a:r>
            <a:r>
              <a:rPr lang="ja-JP" altLang="en-US" sz="1000" dirty="0" smtClean="0">
                <a:latin typeface="+mj-lt"/>
              </a:rPr>
              <a:t> Phys. Rev. C 84, 034317 (2011).</a:t>
            </a:r>
            <a:endParaRPr lang="ja-JP" altLang="en-US" sz="1000" dirty="0">
              <a:latin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91843" y="5903505"/>
            <a:ext cx="28680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latin typeface="+mj-lt"/>
              </a:rPr>
              <a:t>C. </a:t>
            </a:r>
            <a:r>
              <a:rPr lang="en-US" altLang="ja-JP" sz="1000" dirty="0" err="1" smtClean="0">
                <a:latin typeface="+mj-lt"/>
              </a:rPr>
              <a:t>Wheldon</a:t>
            </a:r>
            <a:r>
              <a:rPr lang="en-US" altLang="ja-JP" sz="1000" dirty="0" smtClean="0">
                <a:latin typeface="+mj-lt"/>
              </a:rPr>
              <a:t> et al., </a:t>
            </a:r>
            <a:r>
              <a:rPr lang="ja-JP" altLang="en-US" sz="1000" dirty="0" smtClean="0">
                <a:latin typeface="+mj-lt"/>
              </a:rPr>
              <a:t>Phys</a:t>
            </a:r>
            <a:r>
              <a:rPr lang="en-US" altLang="ja-JP" sz="1000" dirty="0" smtClean="0">
                <a:latin typeface="+mj-lt"/>
              </a:rPr>
              <a:t>. </a:t>
            </a:r>
            <a:r>
              <a:rPr lang="ja-JP" altLang="en-US" sz="1000" dirty="0" smtClean="0">
                <a:latin typeface="+mj-lt"/>
              </a:rPr>
              <a:t>Rev. </a:t>
            </a:r>
            <a:r>
              <a:rPr lang="en-US" altLang="ja-JP" sz="1000" dirty="0" smtClean="0">
                <a:latin typeface="+mj-lt"/>
              </a:rPr>
              <a:t>C </a:t>
            </a:r>
            <a:r>
              <a:rPr lang="ja-JP" altLang="en-US" sz="1000" dirty="0" smtClean="0">
                <a:latin typeface="+mj-lt"/>
              </a:rPr>
              <a:t>86. 044328 </a:t>
            </a:r>
            <a:r>
              <a:rPr lang="en-US" altLang="ja-JP" sz="1000" dirty="0" smtClean="0">
                <a:latin typeface="+mj-lt"/>
              </a:rPr>
              <a:t>(2012)</a:t>
            </a:r>
            <a:endParaRPr lang="ja-JP" altLang="en-US" sz="1000" dirty="0">
              <a:latin typeface="+mj-lt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b="73673"/>
          <a:stretch/>
        </p:blipFill>
        <p:spPr>
          <a:xfrm>
            <a:off x="6233922" y="4075991"/>
            <a:ext cx="2552211" cy="17649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auto">
          <a:xfrm>
            <a:off x="6876257" y="4175961"/>
            <a:ext cx="216024" cy="16649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実験による探索 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Hoyle+n</a:t>
            </a:r>
            <a:r>
              <a:rPr lang="ja-JP" altLang="en-US" dirty="0" smtClean="0"/>
              <a:t>状態の候補 </a:t>
            </a:r>
            <a:r>
              <a:rPr lang="en-US" altLang="ja-JP" dirty="0" smtClean="0"/>
              <a:t>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1628800"/>
            <a:ext cx="8198867" cy="1087031"/>
          </a:xfrm>
        </p:spPr>
        <p:txBody>
          <a:bodyPr/>
          <a:lstStyle/>
          <a:p>
            <a:pPr marL="457200" indent="-4572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Hoyle</a:t>
            </a:r>
            <a:r>
              <a:rPr lang="ja-JP" altLang="en-US" sz="2000" dirty="0" smtClean="0"/>
              <a:t>状態の特徴として</a:t>
            </a:r>
            <a:r>
              <a:rPr lang="en-US" altLang="ja-JP" sz="2000" dirty="0" smtClean="0"/>
              <a:t>ISM</a:t>
            </a:r>
            <a:r>
              <a:rPr lang="ja-JP" altLang="en-US" sz="2000" dirty="0" smtClean="0"/>
              <a:t>励起強度が強いことが挙げられる。</a:t>
            </a:r>
            <a:endParaRPr lang="en-US" altLang="ja-JP" sz="2000" dirty="0" smtClean="0"/>
          </a:p>
          <a:p>
            <a:pPr marL="857250" lvl="1" indent="-4572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ja-JP" altLang="en-US" sz="1600" dirty="0" smtClean="0"/>
              <a:t>余剰中性子の配位が</a:t>
            </a:r>
            <a:r>
              <a:rPr lang="en-US" altLang="ja-JP" sz="1600" baseline="30000" dirty="0" smtClean="0"/>
              <a:t>13</a:t>
            </a:r>
            <a:r>
              <a:rPr lang="en-US" altLang="ja-JP" sz="1600" dirty="0" smtClean="0"/>
              <a:t>C</a:t>
            </a:r>
            <a:r>
              <a:rPr lang="ja-JP" altLang="en-US" sz="1600" dirty="0" smtClean="0"/>
              <a:t>の基底状態と大きく変わらなければ</a:t>
            </a:r>
            <a:r>
              <a:rPr lang="en-US" altLang="ja-JP" sz="1600" dirty="0" err="1" smtClean="0"/>
              <a:t>Hoyle+n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状態も</a:t>
            </a:r>
            <a:r>
              <a:rPr lang="en-US" altLang="ja-JP" sz="1600" dirty="0" smtClean="0"/>
              <a:t>ISM</a:t>
            </a:r>
            <a:r>
              <a:rPr lang="ja-JP" altLang="en-US" sz="1600" dirty="0" smtClean="0"/>
              <a:t>励起が強くなるのではないか。</a:t>
            </a:r>
            <a:endParaRPr lang="en-US" altLang="ja-JP" sz="20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80B1C-9C34-4411-AD4F-B0F9D06E98EC}" type="slidenum">
              <a:rPr lang="en-US" altLang="ja-JP" smtClean="0"/>
              <a:pPr/>
              <a:t>3</a:t>
            </a:fld>
            <a:endParaRPr lang="en-US" altLang="ja-JP"/>
          </a:p>
        </p:txBody>
      </p:sp>
      <p:grpSp>
        <p:nvGrpSpPr>
          <p:cNvPr id="7" name="グループ化 6"/>
          <p:cNvGrpSpPr/>
          <p:nvPr/>
        </p:nvGrpSpPr>
        <p:grpSpPr>
          <a:xfrm>
            <a:off x="5010877" y="3058425"/>
            <a:ext cx="4140601" cy="2160661"/>
            <a:chOff x="5691841" y="-898489"/>
            <a:chExt cx="4140601" cy="216066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1841" y="-898489"/>
              <a:ext cx="4140601" cy="191444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138021" y="1015951"/>
              <a:ext cx="34772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+mj-lt"/>
                </a:rPr>
                <a:t>Y. </a:t>
              </a:r>
              <a:r>
                <a:rPr lang="en-US" altLang="ja-JP" sz="1000" dirty="0" err="1" smtClean="0">
                  <a:latin typeface="+mj-lt"/>
                </a:rPr>
                <a:t>Sasamoto</a:t>
              </a:r>
              <a:r>
                <a:rPr lang="en-US" altLang="ja-JP" sz="1000" dirty="0" smtClean="0">
                  <a:latin typeface="+mj-lt"/>
                </a:rPr>
                <a:t> et al., Mod. Phys. </a:t>
              </a:r>
              <a:r>
                <a:rPr lang="en-US" altLang="ja-JP" sz="1000" dirty="0" err="1" smtClean="0">
                  <a:latin typeface="+mj-lt"/>
                </a:rPr>
                <a:t>Lett</a:t>
              </a:r>
              <a:r>
                <a:rPr lang="en-US" altLang="ja-JP" sz="1000" dirty="0" smtClean="0">
                  <a:latin typeface="+mj-lt"/>
                </a:rPr>
                <a:t>. A ,Vol. 21, 31–33 (2006)</a:t>
              </a:r>
              <a:endParaRPr kumimoji="1" lang="ja-JP" altLang="en-US" sz="1000" dirty="0">
                <a:latin typeface="+mj-lt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3707905" y="2317889"/>
            <a:ext cx="27542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latin typeface="+mj-lt"/>
              </a:rPr>
              <a:t>T. Yoshida et al., </a:t>
            </a:r>
            <a:r>
              <a:rPr lang="ja-JP" altLang="en-US" sz="1000" dirty="0" smtClean="0">
                <a:latin typeface="+mj-lt"/>
              </a:rPr>
              <a:t>P</a:t>
            </a:r>
            <a:r>
              <a:rPr lang="en-US" altLang="ja-JP" sz="1000" dirty="0" err="1" smtClean="0">
                <a:latin typeface="+mj-lt"/>
              </a:rPr>
              <a:t>hys</a:t>
            </a:r>
            <a:r>
              <a:rPr lang="en-US" altLang="ja-JP" sz="1000" dirty="0" smtClean="0">
                <a:latin typeface="+mj-lt"/>
              </a:rPr>
              <a:t>. Rev. </a:t>
            </a:r>
            <a:r>
              <a:rPr lang="ja-JP" altLang="en-US" sz="1000" dirty="0" smtClean="0">
                <a:latin typeface="+mj-lt"/>
              </a:rPr>
              <a:t>C 79, 034308 (2009)</a:t>
            </a:r>
            <a:endParaRPr lang="ja-JP" altLang="en-US" sz="1000" dirty="0">
              <a:latin typeface="+mj-lt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6456" y="3068166"/>
            <a:ext cx="4954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ja-JP" altLang="en-US" sz="2000" dirty="0"/>
              <a:t>アイソスカラー単極子励起（</a:t>
            </a:r>
            <a:r>
              <a:rPr lang="en-US" altLang="ja-JP" sz="2000" dirty="0"/>
              <a:t>ISM</a:t>
            </a:r>
            <a:r>
              <a:rPr lang="ja-JP" altLang="en-US" sz="2000" dirty="0"/>
              <a:t>励起）による探索</a:t>
            </a:r>
            <a:endParaRPr lang="en-US" altLang="ja-JP" sz="2000" dirty="0"/>
          </a:p>
          <a:p>
            <a:pPr marL="400050" lvl="1" algn="l">
              <a:buClr>
                <a:srgbClr val="92D050"/>
              </a:buClr>
            </a:pPr>
            <a:r>
              <a:rPr lang="en-US" altLang="ja-JP" sz="1600" dirty="0"/>
              <a:t>ISM </a:t>
            </a:r>
            <a:r>
              <a:rPr lang="ja-JP" altLang="en-US" sz="1600" dirty="0"/>
              <a:t>励起によって強く励起される</a:t>
            </a:r>
            <a:r>
              <a:rPr lang="en-US" altLang="ja-JP" sz="1600" dirty="0"/>
              <a:t>2</a:t>
            </a:r>
            <a:r>
              <a:rPr lang="ja-JP" altLang="en-US" sz="1600" dirty="0" err="1"/>
              <a:t>つの</a:t>
            </a:r>
            <a:r>
              <a:rPr lang="en-US" altLang="ja-JP" sz="1600" dirty="0"/>
              <a:t>1/2</a:t>
            </a:r>
            <a:r>
              <a:rPr lang="en-US" altLang="ja-JP" sz="1600" baseline="30000" dirty="0"/>
              <a:t>-</a:t>
            </a:r>
            <a:r>
              <a:rPr lang="ja-JP" altLang="en-US" sz="1600" dirty="0"/>
              <a:t>状態が存在</a:t>
            </a:r>
            <a:r>
              <a:rPr lang="ja-JP" altLang="en-US" sz="1600" dirty="0" smtClean="0"/>
              <a:t>。</a:t>
            </a:r>
            <a:endParaRPr lang="en-US" altLang="ja-JP" sz="1600" dirty="0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7452320" y="3068166"/>
            <a:ext cx="265069" cy="144095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7020272" y="3102381"/>
            <a:ext cx="193439" cy="144095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0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Motivation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960" y="2240948"/>
                <a:ext cx="6192811" cy="1944217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>
                    <a:latin typeface="+mj-lt"/>
                  </a:rPr>
                  <a:t>ISM</a:t>
                </a:r>
                <a:r>
                  <a:rPr kumimoji="1" lang="ja-JP" altLang="en-US" sz="2000" dirty="0" smtClean="0">
                    <a:latin typeface="+mj-lt"/>
                  </a:rPr>
                  <a:t>励起で強く励起され</a:t>
                </a:r>
                <a:r>
                  <a:rPr lang="ja-JP" altLang="en-US" sz="2000" dirty="0" smtClean="0">
                    <a:latin typeface="+mj-lt"/>
                  </a:rPr>
                  <a:t>る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sz="2000" dirty="0" smtClean="0">
                    <a:latin typeface="+mj-lt"/>
                  </a:rPr>
                  <a:t>の性質・構造は？</a:t>
                </a:r>
                <a:endParaRPr lang="en-US" altLang="ja-JP" sz="20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ja-JP" sz="20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>
                    <a:latin typeface="+mj-lt"/>
                  </a:rPr>
                  <a:t>LS splitting</a:t>
                </a:r>
                <a:r>
                  <a:rPr kumimoji="1" lang="ja-JP" altLang="en-US" sz="2000" dirty="0" smtClean="0">
                    <a:latin typeface="+mj-lt"/>
                  </a:rPr>
                  <a:t>が変化するか</a:t>
                </a:r>
                <a:r>
                  <a:rPr lang="ja-JP" altLang="en-US" sz="2000" dirty="0" smtClean="0">
                    <a:latin typeface="+mj-lt"/>
                  </a:rPr>
                  <a:t>？</a:t>
                </a:r>
                <a:endParaRPr lang="en-US" altLang="ja-JP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0" y="2240948"/>
                <a:ext cx="6192811" cy="1944217"/>
              </a:xfrm>
              <a:blipFill rotWithShape="0">
                <a:blip r:embed="rId2"/>
                <a:stretch>
                  <a:fillRect l="-886" t="-25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80B1C-9C34-4411-AD4F-B0F9D06E98EC}" type="slidenum">
              <a:rPr lang="en-US" altLang="ja-JP" smtClean="0"/>
              <a:pPr/>
              <a:t>4</a:t>
            </a:fld>
            <a:endParaRPr lang="en-US" altLang="ja-JP"/>
          </a:p>
        </p:txBody>
      </p:sp>
      <p:grpSp>
        <p:nvGrpSpPr>
          <p:cNvPr id="9" name="グループ化 8"/>
          <p:cNvGrpSpPr/>
          <p:nvPr/>
        </p:nvGrpSpPr>
        <p:grpSpPr>
          <a:xfrm>
            <a:off x="5808359" y="1928462"/>
            <a:ext cx="3371476" cy="3052536"/>
            <a:chOff x="5940152" y="1102707"/>
            <a:chExt cx="3371476" cy="3052536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/>
            <a:srcRect b="19550"/>
            <a:stretch/>
          </p:blipFill>
          <p:spPr>
            <a:xfrm>
              <a:off x="6143847" y="1102707"/>
              <a:ext cx="3059831" cy="2818725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5940152" y="3909022"/>
              <a:ext cx="33714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+mj-lt"/>
                </a:rPr>
                <a:t>M. </a:t>
              </a:r>
              <a:r>
                <a:rPr lang="en-US" altLang="ja-JP" sz="1000" dirty="0" err="1" smtClean="0">
                  <a:latin typeface="+mj-lt"/>
                </a:rPr>
                <a:t>Milin</a:t>
              </a:r>
              <a:r>
                <a:rPr lang="en-US" altLang="ja-JP" sz="1000" dirty="0" smtClean="0">
                  <a:latin typeface="+mj-lt"/>
                </a:rPr>
                <a:t> and W. von </a:t>
              </a:r>
              <a:r>
                <a:rPr lang="en-US" altLang="ja-JP" sz="1000" dirty="0" err="1" smtClean="0">
                  <a:latin typeface="+mj-lt"/>
                </a:rPr>
                <a:t>Oertzen</a:t>
              </a:r>
              <a:r>
                <a:rPr lang="en-US" altLang="ja-JP" sz="1000" dirty="0" smtClean="0">
                  <a:latin typeface="+mj-lt"/>
                </a:rPr>
                <a:t>, Eur. Phys. J. A 14, 295 (2002).</a:t>
              </a:r>
              <a:endParaRPr kumimoji="1" lang="ja-JP" altLang="en-US" sz="1000" dirty="0">
                <a:latin typeface="+mj-lt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467" y="3919734"/>
            <a:ext cx="4049637" cy="187238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140643" y="5792116"/>
            <a:ext cx="3477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+mj-lt"/>
              </a:rPr>
              <a:t>Y. </a:t>
            </a:r>
            <a:r>
              <a:rPr lang="en-US" altLang="ja-JP" sz="1000" dirty="0" err="1" smtClean="0">
                <a:latin typeface="+mj-lt"/>
              </a:rPr>
              <a:t>Sasamoto</a:t>
            </a:r>
            <a:r>
              <a:rPr lang="en-US" altLang="ja-JP" sz="1000" dirty="0" smtClean="0">
                <a:latin typeface="+mj-lt"/>
              </a:rPr>
              <a:t> et al., Mod. Phys. </a:t>
            </a:r>
            <a:r>
              <a:rPr lang="en-US" altLang="ja-JP" sz="1000" dirty="0" err="1" smtClean="0">
                <a:latin typeface="+mj-lt"/>
              </a:rPr>
              <a:t>Lett</a:t>
            </a:r>
            <a:r>
              <a:rPr lang="en-US" altLang="ja-JP" sz="1000" dirty="0" smtClean="0">
                <a:latin typeface="+mj-lt"/>
              </a:rPr>
              <a:t>. A ,Vol. 21, 31–33 (2006)</a:t>
            </a:r>
            <a:endParaRPr kumimoji="1" lang="ja-JP" altLang="en-US" sz="10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コンテンツ プレースホルダー 2"/>
              <p:cNvSpPr txBox="1">
                <a:spLocks/>
              </p:cNvSpPr>
              <p:nvPr/>
            </p:nvSpPr>
            <p:spPr bwMode="auto">
              <a:xfrm>
                <a:off x="13927" y="1289569"/>
                <a:ext cx="8704584" cy="63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ja-JP" sz="2000" dirty="0" smtClean="0">
                    <a:latin typeface="+mj-lt"/>
                  </a:rPr>
                  <a:t>Milin</a:t>
                </a:r>
                <a:r>
                  <a:rPr lang="ja-JP" altLang="en-US" sz="2000" dirty="0">
                    <a:latin typeface="+mj-lt"/>
                  </a:rPr>
                  <a:t>と</a:t>
                </a:r>
                <a:r>
                  <a:rPr lang="en-US" altLang="ja-JP" sz="2000" dirty="0">
                    <a:latin typeface="+mj-lt"/>
                  </a:rPr>
                  <a:t>von </a:t>
                </a:r>
                <a:r>
                  <a:rPr lang="en-US" altLang="ja-JP" sz="2000" dirty="0" err="1" smtClean="0">
                    <a:latin typeface="+mj-lt"/>
                  </a:rPr>
                  <a:t>Oertzen</a:t>
                </a:r>
                <a:r>
                  <a:rPr lang="ja-JP" altLang="en-US" sz="2000" dirty="0">
                    <a:latin typeface="+mj-lt"/>
                  </a:rPr>
                  <a:t>が提唱しているよう</a:t>
                </a:r>
                <a:r>
                  <a:rPr lang="ja-JP" altLang="en-US" sz="2000" dirty="0" smtClean="0">
                    <a:latin typeface="+mj-lt"/>
                  </a:rPr>
                  <a:t>な</a:t>
                </a:r>
                <a:r>
                  <a:rPr lang="en-US" altLang="ja-JP" sz="2000" dirty="0" smtClean="0">
                    <a:latin typeface="+mj-lt"/>
                  </a:rPr>
                  <a:t>linear </a:t>
                </a:r>
                <a:r>
                  <a:rPr lang="en-US" altLang="ja-JP" sz="2000" dirty="0">
                    <a:latin typeface="+mj-lt"/>
                  </a:rPr>
                  <a:t>chain + n</a:t>
                </a:r>
                <a:r>
                  <a:rPr lang="ja-JP" altLang="en-US" sz="2000" dirty="0">
                    <a:latin typeface="+mj-lt"/>
                  </a:rPr>
                  <a:t> の</a:t>
                </a:r>
                <a:r>
                  <a:rPr lang="en-US" altLang="ja-JP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=3/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+mj-lt"/>
                  </a:rPr>
                  <a:t> </a:t>
                </a:r>
                <a:r>
                  <a:rPr lang="ja-JP" altLang="en-US" sz="2000" dirty="0">
                    <a:latin typeface="+mj-lt"/>
                  </a:rPr>
                  <a:t>のバンドがあるか？</a:t>
                </a:r>
                <a:endParaRPr lang="en-US" altLang="ja-JP" sz="2000" dirty="0">
                  <a:latin typeface="+mj-lt"/>
                </a:endParaRPr>
              </a:p>
              <a:p>
                <a:pPr marL="0" indent="0"/>
                <a:endParaRPr lang="en-US" altLang="ja-JP" sz="1600" dirty="0">
                  <a:latin typeface="+mj-lt"/>
                </a:endParaRPr>
              </a:p>
            </p:txBody>
          </p:sp>
        </mc:Choice>
        <mc:Fallback>
          <p:sp>
            <p:nvSpPr>
              <p:cNvPr id="11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27" y="1289569"/>
                <a:ext cx="8704584" cy="638893"/>
              </a:xfrm>
              <a:prstGeom prst="rect">
                <a:avLst/>
              </a:prstGeom>
              <a:blipFill rotWithShape="0">
                <a:blip r:embed="rId5"/>
                <a:stretch>
                  <a:fillRect l="-630" t="-5769" b="-28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323528" y="3441729"/>
            <a:ext cx="49343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+mj-lt"/>
              </a:rPr>
              <a:t> T</a:t>
            </a:r>
            <a:r>
              <a:rPr lang="en-US" altLang="ja-JP" sz="1400" dirty="0" smtClean="0">
                <a:latin typeface="+mj-lt"/>
              </a:rPr>
              <a:t>.</a:t>
            </a:r>
            <a:r>
              <a:rPr lang="ja-JP" altLang="en-US" sz="1400" dirty="0" smtClean="0">
                <a:latin typeface="+mj-lt"/>
              </a:rPr>
              <a:t>Yamada</a:t>
            </a:r>
            <a:r>
              <a:rPr lang="en-US" altLang="ja-JP" sz="1400" dirty="0">
                <a:latin typeface="+mj-lt"/>
              </a:rPr>
              <a:t> </a:t>
            </a:r>
            <a:r>
              <a:rPr lang="en-US" altLang="ja-JP" sz="1400" dirty="0" smtClean="0">
                <a:latin typeface="+mj-lt"/>
              </a:rPr>
              <a:t>et al.</a:t>
            </a:r>
            <a:r>
              <a:rPr lang="ja-JP" altLang="en-US" sz="1400" dirty="0" err="1" smtClean="0">
                <a:latin typeface="+mj-lt"/>
              </a:rPr>
              <a:t>,</a:t>
            </a:r>
            <a:r>
              <a:rPr lang="ja-JP" altLang="en-US" sz="1400" dirty="0" smtClean="0">
                <a:latin typeface="+mj-lt"/>
              </a:rPr>
              <a:t> Mod. Phys. Lett. A 21, 2373 (2006)</a:t>
            </a:r>
            <a:endParaRPr lang="ja-JP" altLang="en-US" sz="1400" dirty="0">
              <a:latin typeface="+mj-lt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79284" y="3988305"/>
            <a:ext cx="144016" cy="136815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4211960" y="3988305"/>
            <a:ext cx="265069" cy="136815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3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理論的枠組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7504" y="980728"/>
                <a:ext cx="5184700" cy="5184576"/>
              </a:xfrm>
            </p:spPr>
            <p:txBody>
              <a:bodyPr/>
              <a:lstStyle/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en-US" altLang="ja-JP" sz="2000" dirty="0" smtClean="0">
                    <a:solidFill>
                      <a:srgbClr val="92D050"/>
                    </a:solidFill>
                  </a:rPr>
                  <a:t>Hamiltonian</a:t>
                </a:r>
              </a:p>
              <a:p>
                <a:pPr marL="400050" lvl="1" indent="0">
                  <a:buClr>
                    <a:srgbClr val="92D050"/>
                  </a:buClr>
                  <a:buNone/>
                </a:pPr>
                <a:r>
                  <a:rPr lang="en-US" altLang="ja-JP" sz="1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ja-JP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16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ja-JP" sz="1600" b="0" i="1" dirty="0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16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altLang="ja-JP" sz="16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1600" b="0" i="1" dirty="0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e>
                        </m:d>
                      </m:e>
                    </m:nary>
                    <m:r>
                      <a:rPr lang="en-US" altLang="ja-JP" sz="16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16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ja-JP" sz="1600" i="1" dirty="0" smtClean="0"/>
                  <a:t>.</a:t>
                </a:r>
              </a:p>
              <a:p>
                <a:pPr marL="685800" lvl="1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ja-JP" altLang="en-US" sz="1600" dirty="0" smtClean="0"/>
                  <a:t>有効相互作用として </a:t>
                </a:r>
                <a:r>
                  <a:rPr lang="en-US" altLang="ja-JP" sz="1600" dirty="0" err="1" smtClean="0"/>
                  <a:t>Gogny</a:t>
                </a:r>
                <a:r>
                  <a:rPr lang="en-US" altLang="ja-JP" sz="1600" dirty="0" smtClean="0"/>
                  <a:t> D1S</a:t>
                </a:r>
                <a:r>
                  <a:rPr lang="ja-JP" altLang="en-US" sz="1600" dirty="0" smtClean="0"/>
                  <a:t>を用いる。</a:t>
                </a:r>
                <a:endParaRPr lang="en-US" altLang="ja-JP" sz="1600" dirty="0" smtClean="0"/>
              </a:p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ja-JP" altLang="en-US" sz="2000" dirty="0" smtClean="0">
                    <a:solidFill>
                      <a:srgbClr val="92D050"/>
                    </a:solidFill>
                  </a:rPr>
                  <a:t>波動関数</a:t>
                </a:r>
                <a:endParaRPr lang="en-US" altLang="ja-JP" sz="2000" dirty="0" smtClean="0">
                  <a:solidFill>
                    <a:srgbClr val="92D050"/>
                  </a:solidFill>
                </a:endParaRPr>
              </a:p>
              <a:p>
                <a:pPr marL="400050" lvl="1" indent="0">
                  <a:buClr>
                    <a:srgbClr val="92D050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16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altLang="ja-JP" sz="16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sz="1600" i="1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altLang="ja-JP" sz="1600">
                        <a:latin typeface="Cambria Math" panose="02040503050406030204" pitchFamily="18" charset="0"/>
                      </a:rPr>
                      <m:t> {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1600" dirty="0"/>
                  <a:t>,</a:t>
                </a:r>
                <a:r>
                  <a:rPr lang="ja-JP" altLang="en-US" sz="1600" dirty="0"/>
                  <a:t> </a:t>
                </a:r>
              </a:p>
              <a:p>
                <a:pPr marL="400050" lvl="1" indent="0">
                  <a:buClr>
                    <a:srgbClr val="92D050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altLang="ja-JP" sz="1600" b="1" i="1"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altLang="ja-JP" sz="160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/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ja-JP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6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altLang="ja-JP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ja-JP" sz="16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600" i="1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6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1600" dirty="0" smtClean="0"/>
                  <a:t>,</a:t>
                </a:r>
                <a:r>
                  <a:rPr lang="en-US" altLang="ja-JP" sz="1600" dirty="0"/>
                  <a:t> </a:t>
                </a:r>
                <a:endParaRPr lang="en-US" altLang="ja-JP" sz="1600" i="1" dirty="0" smtClean="0">
                  <a:latin typeface="Cambria Math" panose="02040503050406030204" pitchFamily="18" charset="0"/>
                </a:endParaRPr>
              </a:p>
              <a:p>
                <a:pPr marL="400050" lvl="1" indent="0">
                  <a:buClr>
                    <a:srgbClr val="92D050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↓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sz="1600" dirty="0"/>
                  <a:t>,</a:t>
                </a:r>
                <a:r>
                  <a:rPr lang="ja-JP" altLang="en-US" sz="1600" dirty="0"/>
                  <a:t> </a:t>
                </a:r>
                <a:endParaRPr lang="en-US" altLang="ja-JP" sz="1600" dirty="0"/>
              </a:p>
              <a:p>
                <a:pPr marL="400050" lvl="1" indent="0">
                  <a:buClr>
                    <a:srgbClr val="92D050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1600">
                        <a:latin typeface="Cambria Math" panose="02040503050406030204" pitchFamily="18" charset="0"/>
                      </a:rPr>
                      <m:t>proton</m:t>
                    </m:r>
                    <m:r>
                      <a:rPr lang="en-US" altLang="ja-JP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160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ja-JP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1600">
                        <a:latin typeface="Cambria Math" panose="02040503050406030204" pitchFamily="18" charset="0"/>
                      </a:rPr>
                      <m:t>neutron</m:t>
                    </m:r>
                  </m:oMath>
                </a14:m>
                <a:r>
                  <a:rPr lang="en-US" altLang="ja-JP" sz="1600" dirty="0" smtClean="0"/>
                  <a:t>.</a:t>
                </a:r>
              </a:p>
              <a:p>
                <a:pPr marL="685800" lvl="1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ja-JP" altLang="en-US" sz="1600" dirty="0" smtClean="0"/>
                  <a:t>核子の波動関数を</a:t>
                </a:r>
                <a:r>
                  <a:rPr lang="en-US" altLang="ja-JP" sz="1600" dirty="0" smtClean="0"/>
                  <a:t>Gauss</a:t>
                </a:r>
                <a:r>
                  <a:rPr lang="ja-JP" altLang="en-US" sz="1600" dirty="0" smtClean="0"/>
                  <a:t>関数で記述。</a:t>
                </a:r>
                <a:endParaRPr lang="ja-JP" altLang="en-US" sz="1600" dirty="0"/>
              </a:p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ja-JP" altLang="en-US" sz="2000" dirty="0" smtClean="0">
                    <a:solidFill>
                      <a:srgbClr val="92D050"/>
                    </a:solidFill>
                  </a:rPr>
                  <a:t>変分計算</a:t>
                </a:r>
                <a:endParaRPr lang="en-US" altLang="ja-JP" sz="2000" dirty="0">
                  <a:solidFill>
                    <a:srgbClr val="92D050"/>
                  </a:solidFill>
                </a:endParaRPr>
              </a:p>
              <a:p>
                <a:pPr marL="685800" lvl="1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600" i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altLang="ja-JP" sz="1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1600" i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ja-JP" sz="1600" dirty="0"/>
                  <a:t> </a:t>
                </a:r>
                <a:endParaRPr lang="en-US" altLang="ja-JP" sz="1600" dirty="0" smtClean="0"/>
              </a:p>
              <a:p>
                <a:pPr marL="685800" lvl="1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ja-JP" altLang="en-US" sz="1600" dirty="0" smtClean="0"/>
                  <a:t>パリティ変換後の波動関数を変分。</a:t>
                </a:r>
                <a:endParaRPr lang="en-US" altLang="ja-JP" sz="1600" dirty="0" smtClean="0"/>
              </a:p>
              <a:p>
                <a:pPr marL="685800" lvl="1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ja-JP" altLang="en-US" sz="1600" dirty="0" smtClean="0"/>
                  <a:t>四重極変形度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ja-JP" altLang="en-US" sz="1600" dirty="0" smtClean="0"/>
                  <a:t>や</a:t>
                </a:r>
                <a:r>
                  <a:rPr lang="ja-JP" altLang="en-US" sz="1600" dirty="0"/>
                  <a:t>調和振動子</a:t>
                </a:r>
                <a:r>
                  <a:rPr lang="ja-JP" altLang="en-US" sz="1600" dirty="0" smtClean="0"/>
                  <a:t>の量子数</a:t>
                </a:r>
                <a14:m>
                  <m:oMath xmlns:m="http://schemas.openxmlformats.org/officeDocument/2006/math">
                    <m:r>
                      <a:rPr lang="en-US" altLang="ja-JP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1600" b="0" i="1" dirty="0" smtClean="0">
                        <a:latin typeface="Cambria Math" panose="02040503050406030204" pitchFamily="18" charset="0"/>
                      </a:rPr>
                      <m:t>𝜆𝜇</m:t>
                    </m:r>
                    <m:r>
                      <a:rPr lang="en-US" altLang="ja-JP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1600" dirty="0" smtClean="0"/>
                  <a:t>に対する拘束条件の下でエネルギーが最小となるパラメータを決定する。</a:t>
                </a:r>
                <a:endParaRPr lang="ja-JP" altLang="ja-JP" sz="1600" dirty="0"/>
              </a:p>
            </p:txBody>
          </p:sp>
        </mc:Choice>
        <mc:Fallback xmlns="">
          <p:sp>
            <p:nvSpPr>
              <p:cNvPr id="53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5184700" cy="5184576"/>
              </a:xfrm>
              <a:blipFill rotWithShape="0">
                <a:blip r:embed="rId2"/>
                <a:stretch>
                  <a:fillRect l="-1059" t="-706" b="-1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  <a14:imgEffect>
                      <a14:brightnessContrast bright="-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870"/>
          <a:stretch/>
        </p:blipFill>
        <p:spPr>
          <a:xfrm>
            <a:off x="5508104" y="2119580"/>
            <a:ext cx="1452702" cy="136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317" y="2045810"/>
            <a:ext cx="1565486" cy="151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462" y="3925537"/>
            <a:ext cx="1551341" cy="151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104" y="3925537"/>
            <a:ext cx="1536971" cy="149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テキスト ボックス 29"/>
          <p:cNvSpPr txBox="1"/>
          <p:nvPr/>
        </p:nvSpPr>
        <p:spPr>
          <a:xfrm>
            <a:off x="7443870" y="3556205"/>
            <a:ext cx="112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8(0,4)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715127" y="5421824"/>
            <a:ext cx="112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N(0,N/2)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460670" y="5435932"/>
            <a:ext cx="112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N(N,0)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46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理論的枠組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389" y="1125538"/>
                <a:ext cx="5328715" cy="4967287"/>
              </a:xfrm>
            </p:spPr>
            <p:txBody>
              <a:bodyPr/>
              <a:lstStyle/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ja-JP" altLang="en-US" sz="2000" dirty="0" smtClean="0">
                    <a:solidFill>
                      <a:srgbClr val="92D050"/>
                    </a:solidFill>
                  </a:rPr>
                  <a:t>角運動量射影</a:t>
                </a:r>
                <a:endParaRPr lang="en-US" altLang="ja-JP" sz="2000" dirty="0" smtClean="0">
                  <a:solidFill>
                    <a:srgbClr val="92D050"/>
                  </a:solidFill>
                </a:endParaRPr>
              </a:p>
              <a:p>
                <a:pPr marL="400050" lvl="1" indent="0">
                  <a:buClr>
                    <a:srgbClr val="92D050"/>
                  </a:buClr>
                  <a:buNone/>
                </a:pPr>
                <a:r>
                  <a:rPr lang="en-US" altLang="ja-JP" sz="16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sz="16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𝑀𝐾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𝑀𝐾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sSubSup>
                      <m:sSub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sz="16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altLang="ja-JP" sz="1600" dirty="0" smtClean="0"/>
                  <a:t>,</a:t>
                </a:r>
              </a:p>
              <a:p>
                <a:pPr marL="400050" lvl="1" indent="0">
                  <a:buClr>
                    <a:srgbClr val="92D050"/>
                  </a:buClr>
                  <a:buNone/>
                </a:pPr>
                <a:r>
                  <a:rPr lang="en-US" altLang="ja-JP" sz="16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𝑀𝐾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altLang="ja-JP" sz="1600" b="0" i="0" smtClean="0">
                        <a:latin typeface="Cambria Math" panose="02040503050406030204" pitchFamily="18" charset="0"/>
                      </a:rPr>
                      <m:t>Ω</m:t>
                    </m:r>
                    <m:sSubSup>
                      <m:sSub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𝑀𝐾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16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acc>
                      <m:accPr>
                        <m:chr m:val="̂"/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16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1600" b="0" i="1" dirty="0" smtClean="0">
                  <a:latin typeface="Cambria Math" panose="02040503050406030204" pitchFamily="18" charset="0"/>
                </a:endParaRPr>
              </a:p>
              <a:p>
                <a:pPr marL="400050" lvl="1" indent="0">
                  <a:buClr>
                    <a:srgbClr val="92D050"/>
                  </a:buClr>
                  <a:buNone/>
                </a:pPr>
                <a:r>
                  <a:rPr lang="en-US" altLang="ja-JP" sz="1600" b="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𝑀𝐾</m:t>
                            </m:r>
                          </m:sub>
                          <m:sup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sz="16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</m:e>
                      <m:e>
                        <m:sSubSup>
                          <m:sSubSup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𝑀𝐾</m:t>
                            </m:r>
                          </m:sub>
                          <m:sup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sz="16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</m:e>
                    </m:d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ja-JP" sz="1600" dirty="0" smtClean="0"/>
              </a:p>
              <a:p>
                <a:pPr marL="400050" lvl="1" indent="0">
                  <a:buClr>
                    <a:srgbClr val="92D050"/>
                  </a:buClr>
                  <a:buNone/>
                </a:pPr>
                <a:endParaRPr lang="en-US" altLang="ja-JP" sz="1600" dirty="0" smtClean="0"/>
              </a:p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ja-JP" altLang="en-US" sz="2000" dirty="0" smtClean="0">
                    <a:solidFill>
                      <a:srgbClr val="92D050"/>
                    </a:solidFill>
                  </a:rPr>
                  <a:t>生成座標法</a:t>
                </a:r>
                <a:endParaRPr lang="en-US" altLang="ja-JP" sz="2000" dirty="0" smtClean="0">
                  <a:solidFill>
                    <a:srgbClr val="92D050"/>
                  </a:solidFill>
                </a:endParaRPr>
              </a:p>
              <a:p>
                <a:pPr marL="400050" lvl="1" indent="0">
                  <a:buClr>
                    <a:srgbClr val="92D05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16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r>
                        <a:rPr lang="en-US" altLang="ja-JP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𝑀𝐾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𝑀𝐾𝑛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𝑀𝐾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ja-JP" altLang="en-US" sz="1600" dirty="0" smtClean="0"/>
              </a:p>
              <a:p>
                <a:pPr marL="400050" lvl="1" indent="0">
                  <a:buClr>
                    <a:srgbClr val="92D050"/>
                  </a:buClr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altLang="ja-JP" sz="1600" dirty="0" smtClean="0"/>
                  <a:t>,</a:t>
                </a:r>
                <a:r>
                  <a:rPr lang="en-US" altLang="ja-JP" sz="1600" dirty="0"/>
                  <a:t> </a:t>
                </a:r>
                <a:endParaRPr lang="en-US" altLang="ja-JP" sz="1600" dirty="0" smtClean="0"/>
              </a:p>
              <a:p>
                <a:pPr marL="400050" lvl="1" indent="0">
                  <a:buClr>
                    <a:srgbClr val="92D050"/>
                  </a:buClr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𝐾</m:t>
                        </m:r>
                        <m:sSup>
                          <m:s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𝑀𝐾</m:t>
                            </m:r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d>
                          <m:dPr>
                            <m:begChr m:val="|"/>
                            <m:endChr m:val="|"/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</m:d>
                        <m:sSubSup>
                          <m:sSub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ja-JP" sz="1600" dirty="0"/>
                  <a:t>,  </a:t>
                </a:r>
                <a:endParaRPr lang="en-US" altLang="ja-JP" sz="1600" dirty="0" smtClean="0"/>
              </a:p>
              <a:p>
                <a:pPr marL="400050" lvl="1" indent="0">
                  <a:buClr>
                    <a:srgbClr val="92D050"/>
                  </a:buClr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𝐾</m:t>
                        </m:r>
                        <m:sSup>
                          <m:s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𝑀𝐾</m:t>
                            </m:r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</m:e>
                      <m:e>
                        <m:sSubSup>
                          <m:sSub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ja-JP" sz="1600" dirty="0" smtClean="0"/>
                  <a:t>.</a:t>
                </a:r>
              </a:p>
              <a:p>
                <a:pPr marL="400050" lvl="1" indent="0">
                  <a:buClr>
                    <a:srgbClr val="92D050"/>
                  </a:buClr>
                  <a:buNone/>
                </a:pPr>
                <a:endParaRPr lang="en-US" altLang="ja-JP" sz="1600" dirty="0" smtClean="0"/>
              </a:p>
              <a:p>
                <a:pPr marL="400050" lvl="1" indent="0">
                  <a:buClr>
                    <a:srgbClr val="92D050"/>
                  </a:buClr>
                  <a:buNone/>
                </a:pPr>
                <a:r>
                  <a:rPr lang="ja-JP" altLang="en-US" sz="1600" dirty="0" smtClean="0"/>
                  <a:t>異なる変形度や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𝜆𝜇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1600" dirty="0" smtClean="0"/>
                  <a:t>を持つ波動関数を重ねあわせて</a:t>
                </a:r>
                <a:r>
                  <a:rPr lang="en-US" altLang="ja-JP" sz="1600" dirty="0" smtClean="0"/>
                  <a:t>Hamiltonian</a:t>
                </a:r>
                <a:r>
                  <a:rPr lang="ja-JP" altLang="en-US" sz="1600" dirty="0" smtClean="0"/>
                  <a:t>を対角化。</a:t>
                </a:r>
                <a:endParaRPr lang="en-US" altLang="ja-JP" sz="1600" dirty="0" smtClean="0"/>
              </a:p>
            </p:txBody>
          </p:sp>
        </mc:Choice>
        <mc:Fallback xmlns="">
          <p:sp>
            <p:nvSpPr>
              <p:cNvPr id="53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9" y="1125538"/>
                <a:ext cx="5328715" cy="4967287"/>
              </a:xfrm>
              <a:blipFill rotWithShape="0">
                <a:blip r:embed="rId2"/>
                <a:stretch>
                  <a:fillRect l="-1029" t="-983" b="-13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71" y="1196752"/>
            <a:ext cx="3775733" cy="27363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r="40963"/>
          <a:stretch/>
        </p:blipFill>
        <p:spPr>
          <a:xfrm>
            <a:off x="5364087" y="4072979"/>
            <a:ext cx="2436613" cy="19044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72650" t="-430" r="-1192" b="430"/>
          <a:stretch/>
        </p:blipFill>
        <p:spPr>
          <a:xfrm>
            <a:off x="7740352" y="4060723"/>
            <a:ext cx="1177987" cy="190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13</a:t>
            </a:r>
            <a:r>
              <a:rPr lang="en-US" altLang="ja-JP" dirty="0" smtClean="0"/>
              <a:t>C</a:t>
            </a:r>
            <a:r>
              <a:rPr lang="ja-JP" altLang="en-US" dirty="0" smtClean="0"/>
              <a:t>における励起構造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388" y="1125539"/>
                <a:ext cx="8785225" cy="935309"/>
              </a:xfrm>
            </p:spPr>
            <p:txBody>
              <a:bodyPr/>
              <a:lstStyle/>
              <a:p>
                <a:pPr>
                  <a:buClr>
                    <a:srgbClr val="92D050"/>
                  </a:buClr>
                  <a:buFont typeface="Wingdings" panose="05000000000000000000" pitchFamily="2" charset="2"/>
                  <a:buChar char="ü"/>
                </a:pPr>
                <a:r>
                  <a:rPr lang="ja-JP" altLang="en-US" sz="2000" dirty="0" smtClean="0">
                    <a:solidFill>
                      <a:srgbClr val="92D050"/>
                    </a:solidFill>
                  </a:rPr>
                  <a:t>励起構造</a:t>
                </a:r>
                <a:endParaRPr lang="en-US" altLang="ja-JP" sz="2000" dirty="0" smtClean="0">
                  <a:solidFill>
                    <a:srgbClr val="92D050"/>
                  </a:solidFill>
                </a:endParaRPr>
              </a:p>
              <a:p>
                <a:pPr marL="685800" lvl="1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ja-JP" altLang="en-US" sz="1600" dirty="0" smtClean="0"/>
                  <a:t>多粒子多空孔励起領域</a:t>
                </a:r>
                <a:r>
                  <a:rPr lang="en-US" altLang="ja-JP" sz="1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&gt;2)</m:t>
                    </m:r>
                  </m:oMath>
                </a14:m>
                <a:r>
                  <a:rPr lang="ja-JP" altLang="en-US" sz="1600" dirty="0" smtClean="0"/>
                  <a:t>では、殻構造よりもクラスター構造が多く現れる</a:t>
                </a:r>
                <a:endParaRPr lang="en-US" altLang="ja-JP" sz="1600" dirty="0" smtClean="0"/>
              </a:p>
              <a:p>
                <a:pPr marL="685800" lvl="1">
                  <a:buClr>
                    <a:srgbClr val="92D050"/>
                  </a:buClr>
                  <a:buFont typeface="Arial" panose="020B0604020202020204" pitchFamily="34" charset="0"/>
                  <a:buChar char="•"/>
                </a:pPr>
                <a:r>
                  <a:rPr lang="ja-JP" altLang="en-US" sz="1600" dirty="0"/>
                  <a:t>多粒子多空孔励起</a:t>
                </a:r>
                <a:r>
                  <a:rPr lang="ja-JP" altLang="en-US" sz="1600" dirty="0" smtClean="0"/>
                  <a:t>領域、高励起状態では、クラスター励起の自由度が最重要</a:t>
                </a:r>
                <a:endParaRPr lang="en-US" altLang="ja-JP" sz="1600" dirty="0" smtClean="0"/>
              </a:p>
            </p:txBody>
          </p:sp>
        </mc:Choice>
        <mc:Fallback xmlns="">
          <p:sp>
            <p:nvSpPr>
              <p:cNvPr id="53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125539"/>
                <a:ext cx="8785225" cy="935309"/>
              </a:xfrm>
              <a:blipFill rotWithShape="0">
                <a:blip r:embed="rId2"/>
                <a:stretch>
                  <a:fillRect l="-624" t="-5229" b="-15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 bwMode="auto">
          <a:xfrm flipV="1">
            <a:off x="1043608" y="2348881"/>
            <a:ext cx="0" cy="3600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60393" y="2560019"/>
                <a:ext cx="648072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93" y="2560019"/>
                <a:ext cx="648072" cy="423770"/>
              </a:xfrm>
              <a:prstGeom prst="rect">
                <a:avLst/>
              </a:prstGeom>
              <a:blipFill rotWithShape="0">
                <a:blip r:embed="rId3"/>
                <a:stretch>
                  <a:fillRect r="-12264" b="-57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11111" r="65080" b="11111"/>
          <a:stretch/>
        </p:blipFill>
        <p:spPr>
          <a:xfrm>
            <a:off x="1178752" y="4221088"/>
            <a:ext cx="1566173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11413" r="37400" b="11413"/>
          <a:stretch/>
        </p:blipFill>
        <p:spPr>
          <a:xfrm>
            <a:off x="4315768" y="2407973"/>
            <a:ext cx="1566173" cy="151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直線矢印コネクタ 14"/>
          <p:cNvCxnSpPr/>
          <p:nvPr/>
        </p:nvCxnSpPr>
        <p:spPr bwMode="auto">
          <a:xfrm>
            <a:off x="907867" y="5877272"/>
            <a:ext cx="748055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1" t="10380" r="37520" b="9691"/>
          <a:stretch/>
        </p:blipFill>
        <p:spPr>
          <a:xfrm>
            <a:off x="5588675" y="3876136"/>
            <a:ext cx="1529547" cy="158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直線矢印コネクタ 18"/>
          <p:cNvCxnSpPr>
            <a:stCxn id="8" idx="3"/>
            <a:endCxn id="16" idx="1"/>
          </p:cNvCxnSpPr>
          <p:nvPr/>
        </p:nvCxnSpPr>
        <p:spPr bwMode="auto">
          <a:xfrm flipV="1">
            <a:off x="2744925" y="4668224"/>
            <a:ext cx="2843750" cy="3359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矢印コネクタ 23"/>
          <p:cNvCxnSpPr>
            <a:stCxn id="8" idx="3"/>
          </p:cNvCxnSpPr>
          <p:nvPr/>
        </p:nvCxnSpPr>
        <p:spPr bwMode="auto">
          <a:xfrm flipV="1">
            <a:off x="2744925" y="3920140"/>
            <a:ext cx="293267" cy="1084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矢印コネクタ 27"/>
          <p:cNvCxnSpPr>
            <a:stCxn id="8" idx="3"/>
            <a:endCxn id="11" idx="2"/>
          </p:cNvCxnSpPr>
          <p:nvPr/>
        </p:nvCxnSpPr>
        <p:spPr bwMode="auto">
          <a:xfrm flipV="1">
            <a:off x="2744925" y="3920140"/>
            <a:ext cx="2353930" cy="1084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テキスト ボックス 30"/>
          <p:cNvSpPr txBox="1"/>
          <p:nvPr/>
        </p:nvSpPr>
        <p:spPr>
          <a:xfrm>
            <a:off x="7034077" y="4442792"/>
            <a:ext cx="90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S UI Gothic" panose="020B0600070205080204" pitchFamily="50" charset="-128"/>
                <a:ea typeface="MS UI Gothic" panose="020B0600070205080204" pitchFamily="50" charset="-128"/>
              </a:rPr>
              <a:t>殻構造</a:t>
            </a:r>
            <a:endParaRPr kumimoji="1" lang="ja-JP" altLang="en-US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244721" y="2104067"/>
            <a:ext cx="150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クラスター構造</a:t>
            </a:r>
            <a:endParaRPr kumimoji="1" lang="ja-JP" altLang="en-US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11949" r="65062" b="10876"/>
          <a:stretch/>
        </p:blipFill>
        <p:spPr>
          <a:xfrm>
            <a:off x="2316516" y="2425090"/>
            <a:ext cx="1505889" cy="1505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4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" y="1125538"/>
            <a:ext cx="8010446" cy="4967286"/>
          </a:xfrm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aseline="30000" dirty="0" smtClean="0"/>
              <a:t>13</a:t>
            </a:r>
            <a:r>
              <a:rPr lang="en-US" altLang="ja-JP" dirty="0" smtClean="0"/>
              <a:t>C</a:t>
            </a:r>
            <a:r>
              <a:rPr lang="ja-JP" altLang="en-US" dirty="0" smtClean="0"/>
              <a:t>のエネルギースペクトル</a:t>
            </a:r>
            <a:r>
              <a:rPr lang="en-US" altLang="ja-JP" dirty="0" smtClean="0"/>
              <a:t>, B(E2)</a:t>
            </a:r>
            <a:endParaRPr lang="en-US" altLang="ja-JP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2865497" y="3645024"/>
            <a:ext cx="1440160" cy="2088232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4139952" y="1268760"/>
            <a:ext cx="1368152" cy="1152128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5511512" y="1412776"/>
            <a:ext cx="1436751" cy="1247825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908161" y="2660601"/>
            <a:ext cx="1397496" cy="45918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7020272" y="1508338"/>
            <a:ext cx="1440160" cy="624517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71800" y="32849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lang="en-US" altLang="ja-JP" sz="2000" baseline="30000" dirty="0" smtClean="0">
                <a:latin typeface="+mj-lt"/>
              </a:rPr>
              <a:t>12</a:t>
            </a:r>
            <a:r>
              <a:rPr lang="en-US" altLang="ja-JP" sz="2000" dirty="0" smtClean="0">
                <a:latin typeface="+mj-lt"/>
              </a:rPr>
              <a:t>C(</a:t>
            </a:r>
            <a:r>
              <a:rPr lang="en-US" altLang="ja-JP" sz="2000" dirty="0" err="1" smtClean="0">
                <a:latin typeface="+mj-lt"/>
              </a:rPr>
              <a:t>g.s</a:t>
            </a:r>
            <a:r>
              <a:rPr lang="en-US" altLang="ja-JP" sz="2000" dirty="0" smtClean="0">
                <a:latin typeface="+mj-lt"/>
              </a:rPr>
              <a:t>.)+n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33384" y="2324394"/>
            <a:ext cx="130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 </a:t>
            </a:r>
            <a:r>
              <a:rPr lang="en-US" altLang="ja-JP" sz="2000" dirty="0" smtClean="0">
                <a:latin typeface="+mj-lt"/>
              </a:rPr>
              <a:t>Hoyle + n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98410" y="1124744"/>
            <a:ext cx="190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lang="en-US" altLang="ja-JP" sz="2000" dirty="0" smtClean="0">
                <a:latin typeface="+mj-lt"/>
              </a:rPr>
              <a:t>linear chain + n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65778" y="269013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lang="en-US" altLang="ja-JP" sz="2000" dirty="0" smtClean="0">
                <a:latin typeface="+mj-lt"/>
              </a:rPr>
              <a:t>chain-like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39952" y="236197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 </a:t>
            </a:r>
            <a:r>
              <a:rPr lang="en-US" altLang="ja-JP" sz="2000" dirty="0" smtClean="0">
                <a:latin typeface="+mj-lt"/>
              </a:rPr>
              <a:t>chain-like</a:t>
            </a:r>
            <a:endParaRPr kumimoji="1" lang="ja-JP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正方形/長方形 1"/>
              <p:cNvSpPr/>
              <p:nvPr/>
            </p:nvSpPr>
            <p:spPr>
              <a:xfrm>
                <a:off x="7041174" y="5702780"/>
                <a:ext cx="1598509" cy="366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600" dirty="0" smtClean="0">
                    <a:solidFill>
                      <a:srgbClr val="FFA10A"/>
                    </a:solidFill>
                    <a:latin typeface="+mj-lt"/>
                  </a:rPr>
                  <a:t>B(E2)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FFA10A"/>
                        </a:solidFill>
                        <a:latin typeface="+mj-lt"/>
                      </a:rPr>
                      <m:t>[</m:t>
                    </m:r>
                    <m:sSup>
                      <m:sSupPr>
                        <m:ctrlPr>
                          <a:rPr lang="en-US" altLang="ja-JP" sz="1600" i="1">
                            <a:solidFill>
                              <a:srgbClr val="FFA10A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en-US" altLang="ja-JP" sz="1600" i="1">
                            <a:solidFill>
                              <a:srgbClr val="FFA10A"/>
                            </a:solidFill>
                            <a:latin typeface="+mj-lt"/>
                          </a:rPr>
                          <m:t>𝑒</m:t>
                        </m:r>
                      </m:e>
                      <m:sup>
                        <m:r>
                          <a:rPr lang="en-US" altLang="ja-JP" sz="1600" i="1">
                            <a:solidFill>
                              <a:srgbClr val="FFA10A"/>
                            </a:solidFill>
                            <a:latin typeface="+mj-lt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sz="1600" i="1">
                            <a:solidFill>
                              <a:srgbClr val="FFA10A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600">
                            <a:solidFill>
                              <a:srgbClr val="FFA10A"/>
                            </a:solidFill>
                            <a:latin typeface="+mj-lt"/>
                          </a:rPr>
                          <m:t>fm</m:t>
                        </m:r>
                      </m:e>
                      <m:sup>
                        <m:r>
                          <a:rPr lang="en-US" altLang="ja-JP" sz="1600">
                            <a:solidFill>
                              <a:srgbClr val="FFA10A"/>
                            </a:solidFill>
                            <a:latin typeface="+mj-lt"/>
                          </a:rPr>
                          <m:t>4</m:t>
                        </m:r>
                      </m:sup>
                    </m:sSup>
                    <m:r>
                      <a:rPr lang="en-US" altLang="ja-JP" sz="1600" b="0" i="1" smtClean="0">
                        <a:solidFill>
                          <a:srgbClr val="FFA10A"/>
                        </a:solidFill>
                        <a:latin typeface="+mj-lt"/>
                      </a:rPr>
                      <m:t>]</m:t>
                    </m:r>
                  </m:oMath>
                </a14:m>
                <a:endParaRPr lang="ja-JP" altLang="en-US" sz="1600" dirty="0">
                  <a:solidFill>
                    <a:srgbClr val="FFA10A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174" y="5702780"/>
                <a:ext cx="1598509" cy="366447"/>
              </a:xfrm>
              <a:prstGeom prst="rect">
                <a:avLst/>
              </a:prstGeom>
              <a:blipFill rotWithShape="0">
                <a:blip r:embed="rId3"/>
                <a:stretch>
                  <a:fillRect r="-382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3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1e">
  <a:themeElements>
    <a:clrScheme name="ppt1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Times New Roman"/>
        <a:ea typeface="ＭＳ ゴシック"/>
        <a:cs typeface=""/>
      </a:majorFont>
      <a:minorFont>
        <a:latin typeface="Times New Roman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ppt1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4743</TotalTime>
  <Words>985</Words>
  <Application>Microsoft Office PowerPoint</Application>
  <PresentationFormat>画面に合わせる (4:3)</PresentationFormat>
  <Paragraphs>248</Paragraphs>
  <Slides>16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7" baseType="lpstr">
      <vt:lpstr>ＭＳ Ｐゴシック</vt:lpstr>
      <vt:lpstr>ＭＳ Ｐ明朝</vt:lpstr>
      <vt:lpstr>MS UI Gothic</vt:lpstr>
      <vt:lpstr>ＭＳ ゴシック</vt:lpstr>
      <vt:lpstr>Arial</vt:lpstr>
      <vt:lpstr>Cambria Math</vt:lpstr>
      <vt:lpstr>Franklin Gothic Demi</vt:lpstr>
      <vt:lpstr>Symbol</vt:lpstr>
      <vt:lpstr>Times New Roman</vt:lpstr>
      <vt:lpstr>Wingdings</vt:lpstr>
      <vt:lpstr>ppt1e</vt:lpstr>
      <vt:lpstr>AMDとSU(3)対称性に基づく拘束を用いた13Cのクラスター構造の研究</vt:lpstr>
      <vt:lpstr>13Cにおけるクラスター状態</vt:lpstr>
      <vt:lpstr>実験による探索 -linear chain+n状態の候補 -</vt:lpstr>
      <vt:lpstr>実験による探索 -Hoyle+n状態の候補 -</vt:lpstr>
      <vt:lpstr>Motivation</vt:lpstr>
      <vt:lpstr>理論的枠組</vt:lpstr>
      <vt:lpstr>理論的枠組</vt:lpstr>
      <vt:lpstr>13Cにおける励起構造</vt:lpstr>
      <vt:lpstr>13Cのエネルギースペクトル, B(E2)</vt:lpstr>
      <vt:lpstr>13CにおけるISM励起</vt:lpstr>
      <vt:lpstr>1/2^-状態の構造</vt:lpstr>
      <vt:lpstr>13Cのエネルギースペクトル, B(E2)</vt:lpstr>
      <vt:lpstr>3/2^-状態の構造</vt:lpstr>
      <vt:lpstr>実験との対応</vt:lpstr>
      <vt:lpstr>まとめと今後の展望</vt:lpstr>
      <vt:lpstr>12Cの構造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on definition and operation of University Identity</dc:title>
  <dc:creator>千葉陽平</dc:creator>
  <cp:lastModifiedBy>千葉陽平</cp:lastModifiedBy>
  <cp:revision>120</cp:revision>
  <dcterms:created xsi:type="dcterms:W3CDTF">2013-07-23T07:37:20Z</dcterms:created>
  <dcterms:modified xsi:type="dcterms:W3CDTF">2013-07-27T05:02:48Z</dcterms:modified>
</cp:coreProperties>
</file>