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8" r:id="rId3"/>
    <p:sldId id="402" r:id="rId4"/>
    <p:sldId id="400" r:id="rId5"/>
    <p:sldId id="404" r:id="rId6"/>
    <p:sldId id="403" r:id="rId7"/>
    <p:sldId id="428" r:id="rId8"/>
    <p:sldId id="429" r:id="rId9"/>
    <p:sldId id="430" r:id="rId10"/>
    <p:sldId id="431" r:id="rId11"/>
    <p:sldId id="432" r:id="rId12"/>
    <p:sldId id="433" r:id="rId13"/>
    <p:sldId id="437" r:id="rId14"/>
    <p:sldId id="434" r:id="rId15"/>
    <p:sldId id="439" r:id="rId16"/>
    <p:sldId id="440" r:id="rId17"/>
    <p:sldId id="441" r:id="rId18"/>
    <p:sldId id="443" r:id="rId19"/>
    <p:sldId id="445" r:id="rId20"/>
    <p:sldId id="448" r:id="rId21"/>
    <p:sldId id="444" r:id="rId22"/>
    <p:sldId id="446" r:id="rId23"/>
    <p:sldId id="426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FF"/>
    <a:srgbClr val="CC99FF"/>
    <a:srgbClr val="FFFFFF"/>
    <a:srgbClr val="DAEDEF"/>
    <a:srgbClr val="CCF8FE"/>
    <a:srgbClr val="E4C9FF"/>
    <a:srgbClr val="D6F7FA"/>
    <a:srgbClr val="3366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>
        <p:scale>
          <a:sx n="75" d="100"/>
          <a:sy n="75" d="100"/>
        </p:scale>
        <p:origin x="-312" y="15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nyo\Dropbox\c12-alpha\e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50962379702535E-2"/>
          <c:y val="6.1739676286711329E-2"/>
          <c:w val="0.83206014873140866"/>
          <c:h val="0.79022773057940998"/>
        </c:manualLayout>
      </c:layout>
      <c:scatterChart>
        <c:scatterStyle val="lineMarker"/>
        <c:varyColors val="0"/>
        <c:ser>
          <c:idx val="0"/>
          <c:order val="0"/>
          <c:tx>
            <c:v>exp</c:v>
          </c:tx>
          <c:xVal>
            <c:numRef>
              <c:f>Sheet1!$A$1:$A$6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4">
                  <c:v>0</c:v>
                </c:pt>
                <c:pt idx="5">
                  <c:v>6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7.6539999999999999</c:v>
                </c:pt>
                <c:pt idx="1">
                  <c:v>9.84</c:v>
                </c:pt>
                <c:pt idx="2">
                  <c:v>13.3</c:v>
                </c:pt>
                <c:pt idx="4">
                  <c:v>10.3</c:v>
                </c:pt>
                <c:pt idx="5">
                  <c:v>9.84</c:v>
                </c:pt>
              </c:numCache>
            </c:numRef>
          </c:yVal>
          <c:smooth val="0"/>
        </c:ser>
        <c:ser>
          <c:idx val="1"/>
          <c:order val="1"/>
          <c:tx>
            <c:v>AMD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Sheet1!$A$1:$A$6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4">
                  <c:v>0</c:v>
                </c:pt>
                <c:pt idx="5">
                  <c:v>6</c:v>
                </c:pt>
              </c:numCache>
            </c:numRef>
          </c:xVal>
          <c:yVal>
            <c:numRef>
              <c:f>Sheet1!$C$1:$C$6</c:f>
              <c:numCache>
                <c:formatCode>General</c:formatCode>
                <c:ptCount val="6"/>
                <c:pt idx="0">
                  <c:v>8.0974199999999996</c:v>
                </c:pt>
                <c:pt idx="1">
                  <c:v>10.629959999999997</c:v>
                </c:pt>
                <c:pt idx="2">
                  <c:v>12.557810000000003</c:v>
                </c:pt>
                <c:pt idx="4">
                  <c:v>10.7</c:v>
                </c:pt>
                <c:pt idx="5">
                  <c:v>10.629959999999997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694464"/>
        <c:axId val="35696640"/>
      </c:scatterChart>
      <c:valAx>
        <c:axId val="35694464"/>
        <c:scaling>
          <c:orientation val="minMax"/>
          <c:max val="2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5696640"/>
        <c:crosses val="autoZero"/>
        <c:crossBetween val="midCat"/>
      </c:valAx>
      <c:valAx>
        <c:axId val="35696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694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001856313087618"/>
          <c:y val="0.58574264966858269"/>
          <c:w val="0.30804730932882951"/>
          <c:h val="0.211502341680750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50962379702535E-2"/>
          <c:y val="6.1739676286711329E-2"/>
          <c:w val="0.83206014873140866"/>
          <c:h val="0.79022773057940998"/>
        </c:manualLayout>
      </c:layout>
      <c:scatterChart>
        <c:scatterStyle val="lineMarker"/>
        <c:varyColors val="0"/>
        <c:ser>
          <c:idx val="0"/>
          <c:order val="0"/>
          <c:tx>
            <c:v>exp</c:v>
          </c:tx>
          <c:xVal>
            <c:numRef>
              <c:f>Sheet1!$A$7:$A$10</c:f>
              <c:numCache>
                <c:formatCode>General</c:formatCode>
                <c:ptCount val="4"/>
                <c:pt idx="0">
                  <c:v>3.75</c:v>
                </c:pt>
                <c:pt idx="1">
                  <c:v>8.75</c:v>
                </c:pt>
                <c:pt idx="2">
                  <c:v>15.75</c:v>
                </c:pt>
                <c:pt idx="3">
                  <c:v>24.75</c:v>
                </c:pt>
              </c:numCache>
            </c:numRef>
          </c:xVal>
          <c:yVal>
            <c:numRef>
              <c:f>Sheet1!$B$7:$B$10</c:f>
              <c:numCache>
                <c:formatCode>General</c:formatCode>
                <c:ptCount val="4"/>
                <c:pt idx="0">
                  <c:v>8.56</c:v>
                </c:pt>
                <c:pt idx="1">
                  <c:v>10.33</c:v>
                </c:pt>
                <c:pt idx="2">
                  <c:v>11.59</c:v>
                </c:pt>
                <c:pt idx="3">
                  <c:v>13.03</c:v>
                </c:pt>
              </c:numCache>
            </c:numRef>
          </c:yVal>
          <c:smooth val="0"/>
        </c:ser>
        <c:ser>
          <c:idx val="1"/>
          <c:order val="1"/>
          <c:tx>
            <c:v>AMD</c:v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Sheet1!$A$7:$A$10</c:f>
              <c:numCache>
                <c:formatCode>General</c:formatCode>
                <c:ptCount val="4"/>
                <c:pt idx="0">
                  <c:v>3.75</c:v>
                </c:pt>
                <c:pt idx="1">
                  <c:v>8.75</c:v>
                </c:pt>
                <c:pt idx="2">
                  <c:v>15.75</c:v>
                </c:pt>
                <c:pt idx="3">
                  <c:v>24.75</c:v>
                </c:pt>
              </c:numCache>
            </c:numRef>
          </c:xVal>
          <c:yVal>
            <c:numRef>
              <c:f>Sheet1!$C$7:$C$10</c:f>
              <c:numCache>
                <c:formatCode>General</c:formatCode>
                <c:ptCount val="4"/>
                <c:pt idx="0">
                  <c:v>11.05</c:v>
                </c:pt>
                <c:pt idx="1">
                  <c:v>13.7</c:v>
                </c:pt>
                <c:pt idx="2">
                  <c:v>15.5</c:v>
                </c:pt>
                <c:pt idx="3">
                  <c:v>17.850000000000001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930880"/>
        <c:axId val="35932800"/>
      </c:scatterChart>
      <c:valAx>
        <c:axId val="3593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932800"/>
        <c:crosses val="autoZero"/>
        <c:crossBetween val="midCat"/>
      </c:valAx>
      <c:valAx>
        <c:axId val="35932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9308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7001856313087618"/>
          <c:y val="0.58574264966858269"/>
          <c:w val="0.30804730932882951"/>
          <c:h val="0.211502341680750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16821261216693"/>
          <c:y val="0.12351373135527693"/>
          <c:w val="0.82093716958365981"/>
          <c:h val="0.69072423061345789"/>
        </c:manualLayout>
      </c:layout>
      <c:scatterChart>
        <c:scatterStyle val="lineMarker"/>
        <c:varyColors val="0"/>
        <c:ser>
          <c:idx val="0"/>
          <c:order val="0"/>
          <c:xVal>
            <c:numRef>
              <c:f>Sheet2!$A$10:$A$23</c:f>
              <c:numCache>
                <c:formatCode>General</c:formatCode>
                <c:ptCount val="14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4">
                  <c:v>0</c:v>
                </c:pt>
                <c:pt idx="5">
                  <c:v>6</c:v>
                </c:pt>
                <c:pt idx="6">
                  <c:v>20</c:v>
                </c:pt>
                <c:pt idx="8">
                  <c:v>6</c:v>
                </c:pt>
                <c:pt idx="9">
                  <c:v>20</c:v>
                </c:pt>
                <c:pt idx="11">
                  <c:v>0</c:v>
                </c:pt>
                <c:pt idx="12">
                  <c:v>6</c:v>
                </c:pt>
                <c:pt idx="13">
                  <c:v>20</c:v>
                </c:pt>
              </c:numCache>
            </c:numRef>
          </c:xVal>
          <c:yVal>
            <c:numRef>
              <c:f>Sheet2!$B$10:$B$23</c:f>
              <c:numCache>
                <c:formatCode>General</c:formatCode>
                <c:ptCount val="14"/>
                <c:pt idx="0">
                  <c:v>17.091800000000006</c:v>
                </c:pt>
                <c:pt idx="1">
                  <c:v>19.272000000000006</c:v>
                </c:pt>
                <c:pt idx="2">
                  <c:v>23.037400000000105</c:v>
                </c:pt>
                <c:pt idx="4">
                  <c:v>17.091800000000006</c:v>
                </c:pt>
                <c:pt idx="5">
                  <c:v>18.858800000000002</c:v>
                </c:pt>
                <c:pt idx="8">
                  <c:v>19.272000000000006</c:v>
                </c:pt>
                <c:pt idx="9">
                  <c:v>21.64800000000001</c:v>
                </c:pt>
                <c:pt idx="11">
                  <c:v>8.5404000000000053</c:v>
                </c:pt>
                <c:pt idx="12">
                  <c:v>9.5685000000000002</c:v>
                </c:pt>
                <c:pt idx="13">
                  <c:v>12.360900000000001</c:v>
                </c:pt>
              </c:numCache>
            </c:numRef>
          </c:yVal>
          <c:smooth val="0"/>
        </c:ser>
        <c:ser>
          <c:idx val="1"/>
          <c:order val="1"/>
          <c:tx>
            <c:v>cal(hn)</c:v>
          </c:tx>
          <c:xVal>
            <c:numRef>
              <c:f>Sheet2!$A$10:$A$16</c:f>
              <c:numCache>
                <c:formatCode>General</c:formatCode>
                <c:ptCount val="7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4">
                  <c:v>0</c:v>
                </c:pt>
                <c:pt idx="5">
                  <c:v>6</c:v>
                </c:pt>
                <c:pt idx="6">
                  <c:v>20</c:v>
                </c:pt>
              </c:numCache>
            </c:numRef>
          </c:xVal>
          <c:yVal>
            <c:numRef>
              <c:f>Sheet2!$C$10:$C$16</c:f>
              <c:numCache>
                <c:formatCode>General</c:formatCode>
                <c:ptCount val="7"/>
                <c:pt idx="0">
                  <c:v>20.327300000000008</c:v>
                </c:pt>
                <c:pt idx="1">
                  <c:v>21.476900000000001</c:v>
                </c:pt>
                <c:pt idx="2">
                  <c:v>23.037400000000105</c:v>
                </c:pt>
                <c:pt idx="4">
                  <c:v>20.327300000000008</c:v>
                </c:pt>
                <c:pt idx="5">
                  <c:v>21.476900000000001</c:v>
                </c:pt>
                <c:pt idx="6">
                  <c:v>22.567440000000005</c:v>
                </c:pt>
              </c:numCache>
            </c:numRef>
          </c:yVal>
          <c:smooth val="0"/>
        </c:ser>
        <c:ser>
          <c:idx val="4"/>
          <c:order val="2"/>
          <c:xVal>
            <c:numRef>
              <c:f>Sheet2!$E$14:$E$26</c:f>
              <c:numCache>
                <c:formatCode>General</c:formatCode>
                <c:ptCount val="13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20</c:v>
                </c:pt>
                <c:pt idx="5">
                  <c:v>6</c:v>
                </c:pt>
                <c:pt idx="6">
                  <c:v>12</c:v>
                </c:pt>
                <c:pt idx="8">
                  <c:v>6</c:v>
                </c:pt>
                <c:pt idx="9">
                  <c:v>12</c:v>
                </c:pt>
              </c:numCache>
            </c:numRef>
          </c:xVal>
          <c:yVal>
            <c:numRef>
              <c:f>Sheet2!$G$14:$G$26</c:f>
              <c:numCache>
                <c:formatCode>General</c:formatCode>
                <c:ptCount val="13"/>
                <c:pt idx="1">
                  <c:v>18.065300000000008</c:v>
                </c:pt>
                <c:pt idx="2">
                  <c:v>19.291800000000009</c:v>
                </c:pt>
                <c:pt idx="3">
                  <c:v>20.390500000000003</c:v>
                </c:pt>
              </c:numCache>
            </c:numRef>
          </c:yVal>
          <c:smooth val="0"/>
        </c:ser>
        <c:ser>
          <c:idx val="5"/>
          <c:order val="3"/>
          <c:xVal>
            <c:numRef>
              <c:f>Sheet2!$E$14:$E$29</c:f>
              <c:numCache>
                <c:formatCode>General</c:formatCode>
                <c:ptCount val="16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20</c:v>
                </c:pt>
                <c:pt idx="5">
                  <c:v>6</c:v>
                </c:pt>
                <c:pt idx="6">
                  <c:v>12</c:v>
                </c:pt>
                <c:pt idx="8">
                  <c:v>6</c:v>
                </c:pt>
                <c:pt idx="9">
                  <c:v>12</c:v>
                </c:pt>
                <c:pt idx="14">
                  <c:v>12</c:v>
                </c:pt>
                <c:pt idx="15">
                  <c:v>20</c:v>
                </c:pt>
              </c:numCache>
            </c:numRef>
          </c:xVal>
          <c:yVal>
            <c:numRef>
              <c:f>Sheet2!$F$14:$F$29</c:f>
              <c:numCache>
                <c:formatCode>General</c:formatCode>
                <c:ptCount val="16"/>
                <c:pt idx="0">
                  <c:v>17.096699999999998</c:v>
                </c:pt>
                <c:pt idx="1">
                  <c:v>16.589399999999998</c:v>
                </c:pt>
                <c:pt idx="2">
                  <c:v>17.8506</c:v>
                </c:pt>
                <c:pt idx="3">
                  <c:v>19.880600000000001</c:v>
                </c:pt>
                <c:pt idx="5">
                  <c:v>19.272000000000006</c:v>
                </c:pt>
                <c:pt idx="6">
                  <c:v>19.291800000000009</c:v>
                </c:pt>
                <c:pt idx="8">
                  <c:v>18.858800000000002</c:v>
                </c:pt>
                <c:pt idx="9">
                  <c:v>19.291800000000009</c:v>
                </c:pt>
                <c:pt idx="14">
                  <c:v>20.380099999999999</c:v>
                </c:pt>
                <c:pt idx="15">
                  <c:v>19.880600000000001</c:v>
                </c:pt>
              </c:numCache>
            </c:numRef>
          </c:yVal>
          <c:smooth val="0"/>
        </c:ser>
        <c:ser>
          <c:idx val="2"/>
          <c:order val="4"/>
          <c:marker>
            <c:symbol val="none"/>
          </c:marker>
          <c:xVal>
            <c:numRef>
              <c:f>Sheet2!$G$42:$G$49</c:f>
              <c:numCache>
                <c:formatCode>General</c:formatCode>
                <c:ptCount val="8"/>
                <c:pt idx="0">
                  <c:v>20</c:v>
                </c:pt>
                <c:pt idx="1">
                  <c:v>25</c:v>
                </c:pt>
                <c:pt idx="3">
                  <c:v>20</c:v>
                </c:pt>
                <c:pt idx="4">
                  <c:v>25</c:v>
                </c:pt>
                <c:pt idx="6">
                  <c:v>20</c:v>
                </c:pt>
                <c:pt idx="7">
                  <c:v>25</c:v>
                </c:pt>
              </c:numCache>
            </c:numRef>
          </c:xVal>
          <c:yVal>
            <c:numRef>
              <c:f>Sheet2!$H$42:$H$49</c:f>
              <c:numCache>
                <c:formatCode>General</c:formatCode>
                <c:ptCount val="8"/>
                <c:pt idx="0">
                  <c:v>6.5888400000000082</c:v>
                </c:pt>
                <c:pt idx="1">
                  <c:v>6.5888400000000082</c:v>
                </c:pt>
                <c:pt idx="3">
                  <c:v>15.94528</c:v>
                </c:pt>
                <c:pt idx="4">
                  <c:v>15.94528</c:v>
                </c:pt>
                <c:pt idx="6">
                  <c:v>10.722000000000008</c:v>
                </c:pt>
                <c:pt idx="7">
                  <c:v>10.722000000000008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582336"/>
        <c:axId val="101583872"/>
      </c:scatterChart>
      <c:valAx>
        <c:axId val="101582336"/>
        <c:scaling>
          <c:orientation val="minMax"/>
          <c:max val="25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ja-JP"/>
          </a:p>
        </c:txPr>
        <c:crossAx val="101583872"/>
        <c:crosses val="autoZero"/>
        <c:crossBetween val="midCat"/>
      </c:valAx>
      <c:valAx>
        <c:axId val="1015838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ja-JP"/>
          </a:p>
        </c:txPr>
        <c:crossAx val="1015823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BADC-FDE0-43EC-AF28-C7CA7DA82B6C}" type="datetimeFigureOut">
              <a:rPr kumimoji="1" lang="ja-JP" altLang="en-US" smtClean="0"/>
              <a:pPr/>
              <a:t>2013/7/26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E3443-CCF1-41A7-88BE-00ADAEF6DC6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4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844CA-8966-4FFB-9FF4-BEEE23877F2D}" type="slidenum">
              <a:rPr lang="ja-JP" altLang="en-US"/>
              <a:pPr/>
              <a:t>1</a:t>
            </a:fld>
            <a:endParaRPr lang="en-US" altLang="ja-JP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/>
              <a:t>Today I will report our activities on nuclear structure studies.</a:t>
            </a:r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088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5E1F-37A5-40FA-A536-1C5CFAB460C3}" type="slidenum">
              <a:rPr lang="ja-JP" altLang="en-US">
                <a:solidFill>
                  <a:prstClr val="black"/>
                </a:solidFill>
              </a:rPr>
              <a:pPr/>
              <a:t>2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5E1F-37A5-40FA-A536-1C5CFAB460C3}" type="slidenum">
              <a:rPr lang="ja-JP" altLang="en-US">
                <a:solidFill>
                  <a:prstClr val="black"/>
                </a:solidFill>
              </a:rPr>
              <a:pPr/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A6A4A-112F-47CA-B913-41EE597998DB}" type="slidenum">
              <a:rPr lang="ja-JP" altLang="en-US">
                <a:solidFill>
                  <a:prstClr val="black"/>
                </a:solidFill>
              </a:rPr>
              <a:pPr/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6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A6A4A-112F-47CA-B913-41EE597998DB}" type="slidenum">
              <a:rPr lang="ja-JP" altLang="en-US">
                <a:solidFill>
                  <a:prstClr val="black"/>
                </a:solidFill>
              </a:rPr>
              <a:pPr/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1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DBF1F-4FCB-430F-853E-8B7E42338230}" type="slidenum">
              <a:rPr lang="ja-JP" altLang="en-US">
                <a:solidFill>
                  <a:prstClr val="black"/>
                </a:solidFill>
              </a:rPr>
              <a:pPr/>
              <a:t>10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9000"/>
          </a:xfrm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86" y="4342707"/>
            <a:ext cx="5484428" cy="4114480"/>
          </a:xfrm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6412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5E1F-37A5-40FA-A536-1C5CFAB460C3}" type="slidenum">
              <a:rPr lang="ja-JP" altLang="en-US">
                <a:solidFill>
                  <a:prstClr val="black"/>
                </a:solidFill>
              </a:rPr>
              <a:pPr/>
              <a:t>13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9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A5E1F-37A5-40FA-A536-1C5CFAB460C3}" type="slidenum">
              <a:rPr lang="ja-JP" altLang="en-US">
                <a:solidFill>
                  <a:prstClr val="black"/>
                </a:solidFill>
              </a:rPr>
              <a:pPr/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3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B8283-F4E7-4C6A-B58F-3495FF2C667C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D63D-44B2-46FF-8055-A7A8EE6AF4E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F0C89-B243-438B-8240-4E6D67B90224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DFBD8-D5AD-4296-98D1-46988384F4F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EB833-31C6-4BA7-B1ED-0D37138769A2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A846-1B1E-4BAA-82EA-C68691BCFCF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F6AA-7A59-4F05-AD11-FEE04318BEB1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591F5-C0DC-44FE-85E7-8392C9C954A9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E9A6B-C44F-4655-AEC2-FD18627183F0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F21C-5FFA-4BE5-9C55-8E5269649567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>
                <a:solidFill>
                  <a:srgbClr val="000000"/>
                </a:solidFill>
              </a:rPr>
              <a:t>Y. Kanada-En'yo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15FCF-6D69-4980-AD4F-931B1AAFAFA8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mtClean="0">
                <a:solidFill>
                  <a:srgbClr val="000000"/>
                </a:solidFill>
              </a:rPr>
              <a:t>Y. Kanada-En'yo</a:t>
            </a:r>
            <a:endParaRPr lang="en-US" altLang="ja-JP" smtClean="0">
              <a:solidFill>
                <a:srgbClr val="000000"/>
              </a:solidFill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9F245F-947C-4C8B-8B98-2B4FB05863BA}" type="slidenum">
              <a:rPr lang="ja-JP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image" Target="../media/image25.wmf"/><Relationship Id="rId10" Type="http://schemas.openxmlformats.org/officeDocument/2006/relationships/image" Target="../media/image21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32.w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412875"/>
            <a:ext cx="9144000" cy="1141413"/>
          </a:xfrm>
          <a:prstGeom prst="rect">
            <a:avLst/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ja-JP" alt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214740" y="2694111"/>
            <a:ext cx="3533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Y. </a:t>
            </a:r>
            <a:r>
              <a:rPr lang="en-US" altLang="ja-JP" sz="2400" dirty="0" err="1"/>
              <a:t>Kanada-En’yo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(Kyoto)</a:t>
            </a:r>
          </a:p>
        </p:txBody>
      </p:sp>
      <p:pic>
        <p:nvPicPr>
          <p:cNvPr id="50222" name="Picture 46" descr="gr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1412875"/>
            <a:ext cx="1441450" cy="1111250"/>
          </a:xfrm>
          <a:prstGeom prst="rect">
            <a:avLst/>
          </a:prstGeom>
          <a:noFill/>
        </p:spPr>
      </p:pic>
      <p:sp>
        <p:nvSpPr>
          <p:cNvPr id="50224" name="Rectangle 48"/>
          <p:cNvSpPr>
            <a:spLocks noChangeArrowheads="1"/>
          </p:cNvSpPr>
          <p:nvPr/>
        </p:nvSpPr>
        <p:spPr bwMode="auto">
          <a:xfrm>
            <a:off x="2726795" y="1706582"/>
            <a:ext cx="37930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1" baseline="30000" dirty="0"/>
              <a:t>16</a:t>
            </a:r>
            <a:r>
              <a:rPr lang="en-US" altLang="ja-JP" sz="3200" b="1" dirty="0"/>
              <a:t>O</a:t>
            </a:r>
            <a:r>
              <a:rPr lang="ja-JP" altLang="en-US" sz="3200" b="1" dirty="0"/>
              <a:t>のクラスター状態</a:t>
            </a:r>
            <a:endParaRPr kumimoji="0" lang="en-US" alt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11560" y="2924944"/>
            <a:ext cx="81369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kumimoji="0" lang="ja-JP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kumimoji="0" lang="ja-JP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kumimoji="0"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kumimoji="0" lang="en-US" altLang="en-US" sz="2800" b="1" dirty="0" smtClean="0">
                <a:solidFill>
                  <a:srgbClr val="000000"/>
                </a:solidFill>
              </a:rPr>
              <a:t>Cluster gas states</a:t>
            </a:r>
            <a:r>
              <a:rPr kumimoji="0" lang="ja-JP" altLang="en-US" sz="2800" b="1" dirty="0" smtClean="0">
                <a:solidFill>
                  <a:srgbClr val="000000"/>
                </a:solidFill>
              </a:rPr>
              <a:t>とその回転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(</a:t>
            </a:r>
            <a:r>
              <a:rPr kumimoji="0" lang="en-US" altLang="ja-JP" sz="2800" b="1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C,</a:t>
            </a:r>
            <a:r>
              <a:rPr kumimoji="0" lang="en-US" altLang="ja-JP" sz="2800" b="1" baseline="30000" dirty="0" smtClean="0">
                <a:solidFill>
                  <a:srgbClr val="000000"/>
                </a:solidFill>
              </a:rPr>
              <a:t>11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B ,</a:t>
            </a:r>
            <a:r>
              <a:rPr kumimoji="0" lang="en-US" altLang="ja-JP" sz="2800" b="1" baseline="30000" dirty="0" smtClean="0">
                <a:solidFill>
                  <a:srgbClr val="000000"/>
                </a:solidFill>
              </a:rPr>
              <a:t>16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O)</a:t>
            </a:r>
          </a:p>
          <a:p>
            <a:pPr>
              <a:lnSpc>
                <a:spcPct val="150000"/>
              </a:lnSpc>
            </a:pPr>
            <a:r>
              <a:rPr kumimoji="0"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kumimoji="0"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今回の計算方法</a:t>
            </a:r>
            <a:endParaRPr kumimoji="0" lang="en-US" altLang="ja-JP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0"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kumimoji="0" lang="en-US" altLang="en-US" sz="2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kumimoji="0"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kumimoji="0"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の結果</a:t>
            </a:r>
            <a:endParaRPr kumimoji="0" lang="en-US" altLang="ja-JP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kumimoji="0" lang="en-US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kumimoji="0"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kumimoji="0" lang="en-US" altLang="en-US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55" name="AutoShape 23"/>
          <p:cNvSpPr>
            <a:spLocks noChangeArrowheads="1"/>
          </p:cNvSpPr>
          <p:nvPr/>
        </p:nvSpPr>
        <p:spPr bwMode="auto">
          <a:xfrm>
            <a:off x="1106615" y="683695"/>
            <a:ext cx="1501775" cy="40322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Arial" charset="0"/>
              </a:rPr>
              <a:t>Simple AMD</a:t>
            </a:r>
          </a:p>
        </p:txBody>
      </p:sp>
      <p:sp>
        <p:nvSpPr>
          <p:cNvPr id="351256" name="AutoShape 24"/>
          <p:cNvSpPr>
            <a:spLocks noChangeArrowheads="1"/>
          </p:cNvSpPr>
          <p:nvPr/>
        </p:nvSpPr>
        <p:spPr bwMode="auto">
          <a:xfrm>
            <a:off x="1106615" y="2239265"/>
            <a:ext cx="792163" cy="3587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smtClean="0">
                <a:solidFill>
                  <a:srgbClr val="000000"/>
                </a:solidFill>
                <a:latin typeface="Arial" charset="0"/>
              </a:rPr>
              <a:t>VAP</a:t>
            </a:r>
            <a:endParaRPr lang="en-US" altLang="ja-JP" sz="24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1257" name="Rectangle 25"/>
          <p:cNvSpPr>
            <a:spLocks noChangeArrowheads="1"/>
          </p:cNvSpPr>
          <p:nvPr/>
        </p:nvSpPr>
        <p:spPr bwMode="auto">
          <a:xfrm>
            <a:off x="2690940" y="697982"/>
            <a:ext cx="5903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Arial" charset="0"/>
              </a:rPr>
              <a:t>Variation after  parity projection before spin pro. (VBP)</a:t>
            </a:r>
          </a:p>
        </p:txBody>
      </p:sp>
      <p:sp>
        <p:nvSpPr>
          <p:cNvPr id="351258" name="Rectangle 26"/>
          <p:cNvSpPr>
            <a:spLocks noChangeArrowheads="1"/>
          </p:cNvSpPr>
          <p:nvPr/>
        </p:nvSpPr>
        <p:spPr bwMode="auto">
          <a:xfrm>
            <a:off x="2186115" y="2213865"/>
            <a:ext cx="462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latin typeface="Arial" charset="0"/>
              </a:rPr>
              <a:t>Variation after spin-parity projection </a:t>
            </a:r>
          </a:p>
        </p:txBody>
      </p:sp>
      <p:sp>
        <p:nvSpPr>
          <p:cNvPr id="351259" name="AutoShape 27"/>
          <p:cNvSpPr>
            <a:spLocks noChangeArrowheads="1"/>
          </p:cNvSpPr>
          <p:nvPr/>
        </p:nvSpPr>
        <p:spPr bwMode="auto">
          <a:xfrm>
            <a:off x="1051973" y="4167330"/>
            <a:ext cx="3816350" cy="43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smtClean="0">
                <a:solidFill>
                  <a:schemeClr val="bg2"/>
                </a:solidFill>
                <a:latin typeface="Arial" charset="0"/>
              </a:rPr>
              <a:t>Constraint AMD &amp; superposition</a:t>
            </a:r>
            <a:endParaRPr lang="en-US" altLang="ja-JP" sz="2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1261" name="AutoShape 29"/>
          <p:cNvSpPr>
            <a:spLocks noChangeArrowheads="1"/>
          </p:cNvSpPr>
          <p:nvPr/>
        </p:nvSpPr>
        <p:spPr bwMode="auto">
          <a:xfrm>
            <a:off x="1081956" y="4959170"/>
            <a:ext cx="1728601" cy="43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chemeClr val="bg2"/>
                </a:solidFill>
                <a:latin typeface="Arial" charset="0"/>
              </a:rPr>
              <a:t>AMD + </a:t>
            </a:r>
            <a:r>
              <a:rPr kumimoji="0" lang="en-US" altLang="ja-JP" sz="2000" b="1" dirty="0" smtClean="0">
                <a:solidFill>
                  <a:schemeClr val="bg2"/>
                </a:solidFill>
                <a:latin typeface="Symbol" pitchFamily="18" charset="2"/>
              </a:rPr>
              <a:t>b</a:t>
            </a:r>
            <a:r>
              <a:rPr kumimoji="0" lang="en-US" altLang="ja-JP" sz="2000" b="1" dirty="0" smtClean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altLang="ja-JP" sz="2000" dirty="0" smtClean="0">
                <a:solidFill>
                  <a:schemeClr val="bg2"/>
                </a:solidFill>
                <a:latin typeface="Arial" charset="0"/>
              </a:rPr>
              <a:t>GCM”</a:t>
            </a:r>
            <a:endParaRPr lang="en-US" altLang="ja-JP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1265" name="Rectangle 3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Variation in AMD</a:t>
            </a:r>
          </a:p>
        </p:txBody>
      </p:sp>
      <p:sp>
        <p:nvSpPr>
          <p:cNvPr id="20" name="AutoShape 24"/>
          <p:cNvSpPr>
            <a:spLocks noChangeArrowheads="1"/>
          </p:cNvSpPr>
          <p:nvPr/>
        </p:nvSpPr>
        <p:spPr bwMode="auto">
          <a:xfrm>
            <a:off x="4400683" y="4959170"/>
            <a:ext cx="1791497" cy="3841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err="1" smtClean="0">
                <a:solidFill>
                  <a:srgbClr val="000000"/>
                </a:solidFill>
                <a:latin typeface="Arial" charset="0"/>
              </a:rPr>
              <a:t>AMD+</a:t>
            </a:r>
            <a:r>
              <a:rPr kumimoji="0" lang="en-US" altLang="ja-JP" sz="2000" b="1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0" lang="en-US" altLang="ja-JP" sz="2000" b="1" dirty="0" err="1" smtClean="0">
                <a:solidFill>
                  <a:srgbClr val="000000"/>
                </a:solidFill>
              </a:rPr>
              <a:t>GCM</a:t>
            </a:r>
            <a:endParaRPr kumimoji="0" lang="en-US" altLang="ja-JP" sz="2000" b="1" dirty="0">
              <a:solidFill>
                <a:srgbClr val="000000"/>
              </a:solidFill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1081956" y="5390970"/>
            <a:ext cx="25449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chemeClr val="bg2"/>
                </a:solidFill>
                <a:latin typeface="Arial" charset="0"/>
              </a:rPr>
              <a:t>Constraint 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chemeClr val="bg2"/>
                </a:solidFill>
                <a:latin typeface="Arial" charset="0"/>
              </a:rPr>
              <a:t>deformation parameter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chemeClr val="bg2"/>
                </a:solidFill>
                <a:latin typeface="Arial" charset="0"/>
              </a:rPr>
              <a:t>a</a:t>
            </a:r>
            <a:r>
              <a:rPr lang="en-US" altLang="ja-JP" sz="1600" dirty="0" smtClean="0">
                <a:solidFill>
                  <a:schemeClr val="bg2"/>
                </a:solidFill>
                <a:latin typeface="Arial" charset="0"/>
              </a:rPr>
              <a:t>s done in mean-field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chemeClr val="bg2"/>
                </a:solidFill>
                <a:latin typeface="Arial" charset="0"/>
              </a:rPr>
              <a:t>approaches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400683" y="5390970"/>
            <a:ext cx="40417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Arial" charset="0"/>
              </a:rPr>
              <a:t>Core(AMD)+n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Arial" charset="0"/>
              </a:rPr>
              <a:t>Core(AMD)+alpha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Arial" charset="0"/>
              </a:rPr>
              <a:t>Better description of asymptotic behavior of weakly bound state (halo tail etc.) 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49849"/>
              </p:ext>
            </p:extLst>
          </p:nvPr>
        </p:nvGraphicFramePr>
        <p:xfrm>
          <a:off x="1479550" y="1176583"/>
          <a:ext cx="2122488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1" name="数式" r:id="rId4" imgW="1422360" imgH="533160" progId="Equation.3">
                  <p:embed/>
                </p:oleObj>
              </mc:Choice>
              <mc:Fallback>
                <p:oleObj name="数式" r:id="rId4" imgW="1422360" imgH="533160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176583"/>
                        <a:ext cx="2122488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858449"/>
              </p:ext>
            </p:extLst>
          </p:nvPr>
        </p:nvGraphicFramePr>
        <p:xfrm>
          <a:off x="1428627" y="2798930"/>
          <a:ext cx="3494338" cy="990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2" name="数式" r:id="rId6" imgW="1879560" imgH="533160" progId="Equation.3">
                  <p:embed/>
                </p:oleObj>
              </mc:Choice>
              <mc:Fallback>
                <p:oleObj name="数式" r:id="rId6" imgW="18795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627" y="2798930"/>
                        <a:ext cx="3494338" cy="990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0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/>
          <p:cNvSpPr>
            <a:spLocks noChangeArrowheads="1"/>
          </p:cNvSpPr>
          <p:nvPr/>
        </p:nvSpPr>
        <p:spPr bwMode="auto">
          <a:xfrm>
            <a:off x="881590" y="593685"/>
            <a:ext cx="792163" cy="3587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464790"/>
              </p:ext>
            </p:extLst>
          </p:nvPr>
        </p:nvGraphicFramePr>
        <p:xfrm>
          <a:off x="1466655" y="1178750"/>
          <a:ext cx="3153043" cy="9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2" name="数式" r:id="rId3" imgW="1866600" imgH="533160" progId="Equation.3">
                  <p:embed/>
                </p:oleObj>
              </mc:Choice>
              <mc:Fallback>
                <p:oleObj name="数式" r:id="rId3" imgW="18666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655" y="1178750"/>
                        <a:ext cx="3153043" cy="9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96100"/>
              </p:ext>
            </p:extLst>
          </p:nvPr>
        </p:nvGraphicFramePr>
        <p:xfrm>
          <a:off x="5382090" y="1358770"/>
          <a:ext cx="7937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3" name="数式" r:id="rId5" imgW="469800" imgH="253800" progId="Equation.3">
                  <p:embed/>
                </p:oleObj>
              </mc:Choice>
              <mc:Fallback>
                <p:oleObj name="数式" r:id="rId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090" y="1358770"/>
                        <a:ext cx="7937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6302795" y="1355911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Intrinsic wave function</a:t>
            </a: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09211" y="593685"/>
            <a:ext cx="69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solidFill>
                  <a:srgbClr val="000000"/>
                </a:solidFill>
                <a:latin typeface="Arial" charset="0"/>
              </a:rPr>
              <a:t>VAP</a:t>
            </a:r>
            <a:endParaRPr lang="en-US" altLang="ja-JP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903790" y="2798930"/>
            <a:ext cx="1791497" cy="384175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latin typeface="Arial" charset="0"/>
              </a:rPr>
              <a:t>AMD+GCM</a:t>
            </a:r>
            <a:endParaRPr lang="en-US" altLang="ja-JP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1028645" y="3293985"/>
            <a:ext cx="4041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Arial" charset="0"/>
              </a:rPr>
              <a:t>Core(AMD)+n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latin typeface="Arial" charset="0"/>
              </a:rPr>
              <a:t>Core(AMD)+alpha</a:t>
            </a:r>
          </a:p>
        </p:txBody>
      </p:sp>
      <p:sp>
        <p:nvSpPr>
          <p:cNvPr id="13" name="Oval 26"/>
          <p:cNvSpPr>
            <a:spLocks noChangeAspect="1" noChangeArrowheads="1"/>
          </p:cNvSpPr>
          <p:nvPr/>
        </p:nvSpPr>
        <p:spPr bwMode="auto">
          <a:xfrm>
            <a:off x="5088817" y="5529974"/>
            <a:ext cx="1154469" cy="829536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564922" y="3411907"/>
            <a:ext cx="2419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Gaussian wave function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or alpha or n</a:t>
            </a:r>
            <a:endParaRPr lang="en-US" altLang="ja-JP" sz="16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正方形/長方形 21"/>
          <p:cNvSpPr>
            <a:spLocks noChangeAspect="1"/>
          </p:cNvSpPr>
          <p:nvPr/>
        </p:nvSpPr>
        <p:spPr>
          <a:xfrm>
            <a:off x="6029691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>
          <a:xfrm>
            <a:off x="6387790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>
            <a:spLocks noChangeAspect="1"/>
          </p:cNvSpPr>
          <p:nvPr/>
        </p:nvSpPr>
        <p:spPr>
          <a:xfrm>
            <a:off x="6747830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>
            <a:spLocks noChangeAspect="1"/>
          </p:cNvSpPr>
          <p:nvPr/>
        </p:nvSpPr>
        <p:spPr>
          <a:xfrm>
            <a:off x="4951512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>
            <a:spLocks noChangeAspect="1"/>
          </p:cNvSpPr>
          <p:nvPr/>
        </p:nvSpPr>
        <p:spPr>
          <a:xfrm>
            <a:off x="5309611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>
            <a:spLocks noChangeAspect="1"/>
          </p:cNvSpPr>
          <p:nvPr/>
        </p:nvSpPr>
        <p:spPr>
          <a:xfrm>
            <a:off x="5669651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>
            <a:spLocks noChangeAspect="1"/>
          </p:cNvSpPr>
          <p:nvPr/>
        </p:nvSpPr>
        <p:spPr>
          <a:xfrm>
            <a:off x="4231432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>
            <a:spLocks noChangeAspect="1"/>
          </p:cNvSpPr>
          <p:nvPr/>
        </p:nvSpPr>
        <p:spPr>
          <a:xfrm>
            <a:off x="4591472" y="453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>
            <a:spLocks noChangeAspect="1"/>
          </p:cNvSpPr>
          <p:nvPr/>
        </p:nvSpPr>
        <p:spPr>
          <a:xfrm>
            <a:off x="6029691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>
            <a:spLocks noChangeAspect="1"/>
          </p:cNvSpPr>
          <p:nvPr/>
        </p:nvSpPr>
        <p:spPr>
          <a:xfrm>
            <a:off x="6387790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>
            <a:spLocks noChangeAspect="1"/>
          </p:cNvSpPr>
          <p:nvPr/>
        </p:nvSpPr>
        <p:spPr>
          <a:xfrm>
            <a:off x="6747830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>
            <a:spLocks noChangeAspect="1"/>
          </p:cNvSpPr>
          <p:nvPr/>
        </p:nvSpPr>
        <p:spPr>
          <a:xfrm>
            <a:off x="4951512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>
            <a:spLocks noChangeAspect="1"/>
          </p:cNvSpPr>
          <p:nvPr/>
        </p:nvSpPr>
        <p:spPr>
          <a:xfrm>
            <a:off x="5309611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>
            <a:spLocks noChangeAspect="1"/>
          </p:cNvSpPr>
          <p:nvPr/>
        </p:nvSpPr>
        <p:spPr>
          <a:xfrm>
            <a:off x="5669651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>
            <a:spLocks noChangeAspect="1"/>
          </p:cNvSpPr>
          <p:nvPr/>
        </p:nvSpPr>
        <p:spPr>
          <a:xfrm>
            <a:off x="4231432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>
            <a:spLocks noChangeAspect="1"/>
          </p:cNvSpPr>
          <p:nvPr/>
        </p:nvSpPr>
        <p:spPr>
          <a:xfrm>
            <a:off x="4591472" y="489264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>
            <a:spLocks noChangeAspect="1"/>
          </p:cNvSpPr>
          <p:nvPr/>
        </p:nvSpPr>
        <p:spPr>
          <a:xfrm>
            <a:off x="6029691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>
            <a:spLocks noChangeAspect="1"/>
          </p:cNvSpPr>
          <p:nvPr/>
        </p:nvSpPr>
        <p:spPr>
          <a:xfrm>
            <a:off x="6387790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>
            <a:spLocks noChangeAspect="1"/>
          </p:cNvSpPr>
          <p:nvPr/>
        </p:nvSpPr>
        <p:spPr>
          <a:xfrm>
            <a:off x="6747830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>
            <a:spLocks noChangeAspect="1"/>
          </p:cNvSpPr>
          <p:nvPr/>
        </p:nvSpPr>
        <p:spPr>
          <a:xfrm>
            <a:off x="4951512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>
            <a:spLocks noChangeAspect="1"/>
          </p:cNvSpPr>
          <p:nvPr/>
        </p:nvSpPr>
        <p:spPr>
          <a:xfrm>
            <a:off x="5309611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>
            <a:spLocks noChangeAspect="1"/>
          </p:cNvSpPr>
          <p:nvPr/>
        </p:nvSpPr>
        <p:spPr>
          <a:xfrm>
            <a:off x="5669651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>
            <a:spLocks noChangeAspect="1"/>
          </p:cNvSpPr>
          <p:nvPr/>
        </p:nvSpPr>
        <p:spPr>
          <a:xfrm>
            <a:off x="4231432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>
            <a:spLocks noChangeAspect="1"/>
          </p:cNvSpPr>
          <p:nvPr/>
        </p:nvSpPr>
        <p:spPr>
          <a:xfrm>
            <a:off x="4591472" y="525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>
            <a:spLocks noChangeAspect="1"/>
          </p:cNvSpPr>
          <p:nvPr/>
        </p:nvSpPr>
        <p:spPr>
          <a:xfrm>
            <a:off x="6029691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>
            <a:spLocks noChangeAspect="1"/>
          </p:cNvSpPr>
          <p:nvPr/>
        </p:nvSpPr>
        <p:spPr>
          <a:xfrm>
            <a:off x="6387790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>
            <a:spLocks noChangeAspect="1"/>
          </p:cNvSpPr>
          <p:nvPr/>
        </p:nvSpPr>
        <p:spPr>
          <a:xfrm>
            <a:off x="6747830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>
            <a:spLocks noChangeAspect="1"/>
          </p:cNvSpPr>
          <p:nvPr/>
        </p:nvSpPr>
        <p:spPr>
          <a:xfrm>
            <a:off x="4951512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>
            <a:spLocks noChangeAspect="1"/>
          </p:cNvSpPr>
          <p:nvPr/>
        </p:nvSpPr>
        <p:spPr>
          <a:xfrm>
            <a:off x="5309611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>
            <a:spLocks noChangeAspect="1"/>
          </p:cNvSpPr>
          <p:nvPr/>
        </p:nvSpPr>
        <p:spPr>
          <a:xfrm>
            <a:off x="5669651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>
            <a:spLocks noChangeAspect="1"/>
          </p:cNvSpPr>
          <p:nvPr/>
        </p:nvSpPr>
        <p:spPr>
          <a:xfrm>
            <a:off x="4231432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>
            <a:spLocks noChangeAspect="1"/>
          </p:cNvSpPr>
          <p:nvPr/>
        </p:nvSpPr>
        <p:spPr>
          <a:xfrm>
            <a:off x="4591472" y="5613550"/>
            <a:ext cx="360040" cy="3600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Oval 27"/>
          <p:cNvSpPr>
            <a:spLocks noChangeAspect="1" noChangeArrowheads="1"/>
          </p:cNvSpPr>
          <p:nvPr/>
        </p:nvSpPr>
        <p:spPr bwMode="auto">
          <a:xfrm>
            <a:off x="5371586" y="5294279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57" name="Oval 27"/>
          <p:cNvSpPr>
            <a:spLocks noChangeAspect="1" noChangeArrowheads="1"/>
          </p:cNvSpPr>
          <p:nvPr/>
        </p:nvSpPr>
        <p:spPr bwMode="auto">
          <a:xfrm>
            <a:off x="5013487" y="5666691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58" name="Oval 27"/>
          <p:cNvSpPr>
            <a:spLocks noChangeAspect="1" noChangeArrowheads="1"/>
          </p:cNvSpPr>
          <p:nvPr/>
        </p:nvSpPr>
        <p:spPr bwMode="auto">
          <a:xfrm>
            <a:off x="5773315" y="5661013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59" name="Oval 27"/>
          <p:cNvSpPr>
            <a:spLocks noChangeAspect="1" noChangeArrowheads="1"/>
          </p:cNvSpPr>
          <p:nvPr/>
        </p:nvSpPr>
        <p:spPr bwMode="auto">
          <a:xfrm>
            <a:off x="5731626" y="531548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0" name="Oval 27"/>
          <p:cNvSpPr>
            <a:spLocks noChangeAspect="1" noChangeArrowheads="1"/>
          </p:cNvSpPr>
          <p:nvPr/>
        </p:nvSpPr>
        <p:spPr bwMode="auto">
          <a:xfrm>
            <a:off x="5013487" y="529770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1" name="Oval 27"/>
          <p:cNvSpPr>
            <a:spLocks noChangeAspect="1" noChangeArrowheads="1"/>
          </p:cNvSpPr>
          <p:nvPr/>
        </p:nvSpPr>
        <p:spPr bwMode="auto">
          <a:xfrm>
            <a:off x="6089725" y="5666691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2" name="Oval 27"/>
          <p:cNvSpPr>
            <a:spLocks noChangeAspect="1" noChangeArrowheads="1"/>
          </p:cNvSpPr>
          <p:nvPr/>
        </p:nvSpPr>
        <p:spPr bwMode="auto">
          <a:xfrm>
            <a:off x="6449765" y="5661012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3" name="Oval 27"/>
          <p:cNvSpPr>
            <a:spLocks noChangeAspect="1" noChangeArrowheads="1"/>
          </p:cNvSpPr>
          <p:nvPr/>
        </p:nvSpPr>
        <p:spPr bwMode="auto">
          <a:xfrm>
            <a:off x="6809805" y="5661012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4" name="Oval 27"/>
          <p:cNvSpPr>
            <a:spLocks noChangeAspect="1" noChangeArrowheads="1"/>
          </p:cNvSpPr>
          <p:nvPr/>
        </p:nvSpPr>
        <p:spPr bwMode="auto">
          <a:xfrm>
            <a:off x="6071380" y="495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5" name="Oval 27"/>
          <p:cNvSpPr>
            <a:spLocks noChangeAspect="1" noChangeArrowheads="1"/>
          </p:cNvSpPr>
          <p:nvPr/>
        </p:nvSpPr>
        <p:spPr bwMode="auto">
          <a:xfrm>
            <a:off x="6449765" y="459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6" name="Oval 27"/>
          <p:cNvSpPr>
            <a:spLocks noChangeAspect="1" noChangeArrowheads="1"/>
          </p:cNvSpPr>
          <p:nvPr/>
        </p:nvSpPr>
        <p:spPr bwMode="auto">
          <a:xfrm>
            <a:off x="6809805" y="423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7" name="Oval 27"/>
          <p:cNvSpPr>
            <a:spLocks noChangeAspect="1" noChangeArrowheads="1"/>
          </p:cNvSpPr>
          <p:nvPr/>
        </p:nvSpPr>
        <p:spPr bwMode="auto">
          <a:xfrm>
            <a:off x="5371586" y="495548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8" name="Oval 27"/>
          <p:cNvSpPr>
            <a:spLocks noChangeAspect="1" noChangeArrowheads="1"/>
          </p:cNvSpPr>
          <p:nvPr/>
        </p:nvSpPr>
        <p:spPr bwMode="auto">
          <a:xfrm>
            <a:off x="5367986" y="459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69" name="Oval 27"/>
          <p:cNvSpPr>
            <a:spLocks noChangeAspect="1" noChangeArrowheads="1"/>
          </p:cNvSpPr>
          <p:nvPr/>
        </p:nvSpPr>
        <p:spPr bwMode="auto">
          <a:xfrm>
            <a:off x="5371586" y="423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0" name="Oval 27"/>
          <p:cNvSpPr>
            <a:spLocks noChangeAspect="1" noChangeArrowheads="1"/>
          </p:cNvSpPr>
          <p:nvPr/>
        </p:nvSpPr>
        <p:spPr bwMode="auto">
          <a:xfrm>
            <a:off x="4653447" y="4951608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1" name="Oval 27"/>
          <p:cNvSpPr>
            <a:spLocks noChangeAspect="1" noChangeArrowheads="1"/>
          </p:cNvSpPr>
          <p:nvPr/>
        </p:nvSpPr>
        <p:spPr bwMode="auto">
          <a:xfrm>
            <a:off x="4293407" y="459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2" name="Oval 27"/>
          <p:cNvSpPr>
            <a:spLocks noChangeAspect="1" noChangeArrowheads="1"/>
          </p:cNvSpPr>
          <p:nvPr/>
        </p:nvSpPr>
        <p:spPr bwMode="auto">
          <a:xfrm>
            <a:off x="3933367" y="4234574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3" name="Oval 27"/>
          <p:cNvSpPr>
            <a:spLocks noChangeAspect="1" noChangeArrowheads="1"/>
          </p:cNvSpPr>
          <p:nvPr/>
        </p:nvSpPr>
        <p:spPr bwMode="auto">
          <a:xfrm>
            <a:off x="3933347" y="5676972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4" name="Oval 27"/>
          <p:cNvSpPr>
            <a:spLocks noChangeAspect="1" noChangeArrowheads="1"/>
          </p:cNvSpPr>
          <p:nvPr/>
        </p:nvSpPr>
        <p:spPr bwMode="auto">
          <a:xfrm>
            <a:off x="4293387" y="5671293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75" name="Oval 27"/>
          <p:cNvSpPr>
            <a:spLocks noChangeAspect="1" noChangeArrowheads="1"/>
          </p:cNvSpPr>
          <p:nvPr/>
        </p:nvSpPr>
        <p:spPr bwMode="auto">
          <a:xfrm>
            <a:off x="4653427" y="5671293"/>
            <a:ext cx="596130" cy="596131"/>
          </a:xfrm>
          <a:prstGeom prst="ellips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50470"/>
              </p:ext>
            </p:extLst>
          </p:nvPr>
        </p:nvGraphicFramePr>
        <p:xfrm>
          <a:off x="4959350" y="6362700"/>
          <a:ext cx="1524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4" name="数式" r:id="rId7" imgW="901440" imgH="253800" progId="Equation.3">
                  <p:embed/>
                </p:oleObj>
              </mc:Choice>
              <mc:Fallback>
                <p:oleObj name="数式" r:id="rId7" imgW="901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350" y="6362700"/>
                        <a:ext cx="1524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正方形/長方形 77"/>
          <p:cNvSpPr/>
          <p:nvPr/>
        </p:nvSpPr>
        <p:spPr>
          <a:xfrm>
            <a:off x="6435996" y="6359510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core wave function</a:t>
            </a: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大かっこ 78"/>
          <p:cNvSpPr/>
          <p:nvPr/>
        </p:nvSpPr>
        <p:spPr>
          <a:xfrm>
            <a:off x="3449041" y="4182976"/>
            <a:ext cx="4523443" cy="217653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0" name="オブジェクト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39543"/>
              </p:ext>
            </p:extLst>
          </p:nvPr>
        </p:nvGraphicFramePr>
        <p:xfrm>
          <a:off x="2503936" y="4912530"/>
          <a:ext cx="867677" cy="74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05" name="数式" r:id="rId9" imgW="266400" imgH="228600" progId="Equation.3">
                  <p:embed/>
                </p:oleObj>
              </mc:Choice>
              <mc:Fallback>
                <p:oleObj name="数式" r:id="rId9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936" y="4912530"/>
                        <a:ext cx="867677" cy="742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正方形/長方形 80"/>
          <p:cNvSpPr/>
          <p:nvPr/>
        </p:nvSpPr>
        <p:spPr>
          <a:xfrm>
            <a:off x="493988" y="5927519"/>
            <a:ext cx="26110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err="1" smtClean="0">
                <a:solidFill>
                  <a:srgbClr val="000000"/>
                </a:solidFill>
                <a:latin typeface="Arial" charset="0"/>
              </a:rPr>
              <a:t>Antisymmetrization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 and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Recoil effect are taken into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ccount.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2842920" y="2827132"/>
            <a:ext cx="3736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  <a:latin typeface="Arial" charset="0"/>
              </a:rPr>
              <a:t>Similar to AMD+”RGM” called by </a:t>
            </a:r>
            <a:r>
              <a:rPr lang="en-US" altLang="ja-JP" sz="1600" dirty="0" err="1" smtClean="0">
                <a:solidFill>
                  <a:srgbClr val="000000"/>
                </a:solidFill>
                <a:latin typeface="Arial" charset="0"/>
              </a:rPr>
              <a:t>Kimra</a:t>
            </a:r>
            <a:endParaRPr lang="en-US" altLang="ja-JP" sz="16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75594" y="3509428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</a:rPr>
              <a:t>=</a:t>
            </a:r>
            <a:r>
              <a:rPr lang="en-US" altLang="ja-JP" b="1" dirty="0" err="1" smtClean="0">
                <a:solidFill>
                  <a:srgbClr val="000000"/>
                </a:solidFill>
                <a:latin typeface="Arial" charset="0"/>
              </a:rPr>
              <a:t>AMD+</a:t>
            </a:r>
            <a:r>
              <a:rPr kumimoji="0" lang="en-US" altLang="ja-JP" b="1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ja-JP" b="1" dirty="0" err="1" smtClean="0">
                <a:solidFill>
                  <a:srgbClr val="000000"/>
                </a:solidFill>
                <a:latin typeface="Arial" charset="0"/>
              </a:rPr>
              <a:t>GCM</a:t>
            </a:r>
            <a:endParaRPr lang="en-US" altLang="ja-JP" sz="20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6" name="Oval 26"/>
          <p:cNvSpPr>
            <a:spLocks noChangeAspect="1" noChangeArrowheads="1"/>
          </p:cNvSpPr>
          <p:nvPr/>
        </p:nvSpPr>
        <p:spPr bwMode="auto">
          <a:xfrm>
            <a:off x="5309611" y="1789678"/>
            <a:ext cx="1154469" cy="829536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4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462788"/>
              </p:ext>
            </p:extLst>
          </p:nvPr>
        </p:nvGraphicFramePr>
        <p:xfrm>
          <a:off x="971600" y="728700"/>
          <a:ext cx="1524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0" name="数式" r:id="rId3" imgW="901440" imgH="253800" progId="Equation.3">
                  <p:embed/>
                </p:oleObj>
              </mc:Choice>
              <mc:Fallback>
                <p:oleObj name="数式" r:id="rId3" imgW="901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28700"/>
                        <a:ext cx="1524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2561815" y="740275"/>
            <a:ext cx="5717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12C core </a:t>
            </a:r>
            <a:r>
              <a:rPr lang="en-US" altLang="ja-JP" sz="2000" smtClean="0">
                <a:solidFill>
                  <a:srgbClr val="000000"/>
                </a:solidFill>
                <a:latin typeface="Arial" charset="0"/>
              </a:rPr>
              <a:t>wave function </a:t>
            </a: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obtained with AMD+VAP</a:t>
            </a:r>
            <a:endParaRPr lang="en-US" altLang="ja-JP" sz="2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379365"/>
              </p:ext>
            </p:extLst>
          </p:nvPr>
        </p:nvGraphicFramePr>
        <p:xfrm>
          <a:off x="959176" y="1448780"/>
          <a:ext cx="68675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1" name="数式" r:id="rId5" imgW="4063680" imgH="279360" progId="Equation.3">
                  <p:embed/>
                </p:oleObj>
              </mc:Choice>
              <mc:Fallback>
                <p:oleObj name="数式" r:id="rId5" imgW="406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176" y="1448780"/>
                        <a:ext cx="68675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2404635" y="2319169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+</a:t>
            </a:r>
            <a:endParaRPr lang="ja-JP" altLang="en-US" dirty="0">
              <a:latin typeface="+mj-lt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736685" y="2163734"/>
            <a:ext cx="676455" cy="680201"/>
            <a:chOff x="187927" y="4082590"/>
            <a:chExt cx="676455" cy="680201"/>
          </a:xfrm>
        </p:grpSpPr>
        <p:sp>
          <p:nvSpPr>
            <p:cNvPr id="8" name="Oval 185"/>
            <p:cNvSpPr>
              <a:spLocks noChangeAspect="1" noChangeArrowheads="1"/>
            </p:cNvSpPr>
            <p:nvPr/>
          </p:nvSpPr>
          <p:spPr bwMode="auto">
            <a:xfrm>
              <a:off x="187927" y="4082590"/>
              <a:ext cx="676455" cy="680201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  <p:sp>
          <p:nvSpPr>
            <p:cNvPr id="9" name="Oval 173"/>
            <p:cNvSpPr>
              <a:spLocks noChangeAspect="1" noChangeArrowheads="1"/>
            </p:cNvSpPr>
            <p:nvPr/>
          </p:nvSpPr>
          <p:spPr bwMode="auto">
            <a:xfrm>
              <a:off x="511932" y="45668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0" name="Oval 174"/>
            <p:cNvSpPr>
              <a:spLocks noChangeAspect="1" noChangeArrowheads="1"/>
            </p:cNvSpPr>
            <p:nvPr/>
          </p:nvSpPr>
          <p:spPr bwMode="auto">
            <a:xfrm>
              <a:off x="566706" y="415888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1" name="Oval 175"/>
            <p:cNvSpPr>
              <a:spLocks noChangeAspect="1" noChangeArrowheads="1"/>
            </p:cNvSpPr>
            <p:nvPr/>
          </p:nvSpPr>
          <p:spPr bwMode="auto">
            <a:xfrm>
              <a:off x="249995" y="444868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2" name="Oval 176"/>
            <p:cNvSpPr>
              <a:spLocks noChangeAspect="1" noChangeArrowheads="1"/>
            </p:cNvSpPr>
            <p:nvPr/>
          </p:nvSpPr>
          <p:spPr bwMode="auto">
            <a:xfrm>
              <a:off x="313495" y="4521706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3" name="Oval 177"/>
            <p:cNvSpPr>
              <a:spLocks noChangeAspect="1" noChangeArrowheads="1"/>
            </p:cNvSpPr>
            <p:nvPr/>
          </p:nvSpPr>
          <p:spPr bwMode="auto">
            <a:xfrm>
              <a:off x="376116" y="4333807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4" name="Oval 178"/>
            <p:cNvSpPr>
              <a:spLocks noChangeAspect="1" noChangeArrowheads="1"/>
            </p:cNvSpPr>
            <p:nvPr/>
          </p:nvSpPr>
          <p:spPr bwMode="auto">
            <a:xfrm>
              <a:off x="660312" y="4530324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5" name="Oval 179"/>
            <p:cNvSpPr>
              <a:spLocks noChangeAspect="1" noChangeArrowheads="1"/>
            </p:cNvSpPr>
            <p:nvPr/>
          </p:nvSpPr>
          <p:spPr bwMode="auto">
            <a:xfrm>
              <a:off x="701587" y="427723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6" name="Oval 180"/>
            <p:cNvSpPr>
              <a:spLocks noChangeAspect="1" noChangeArrowheads="1"/>
            </p:cNvSpPr>
            <p:nvPr/>
          </p:nvSpPr>
          <p:spPr bwMode="auto">
            <a:xfrm>
              <a:off x="384932" y="416134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7" name="Oval 181"/>
            <p:cNvSpPr>
              <a:spLocks noChangeAspect="1" noChangeArrowheads="1"/>
            </p:cNvSpPr>
            <p:nvPr/>
          </p:nvSpPr>
          <p:spPr bwMode="auto">
            <a:xfrm>
              <a:off x="412680" y="44272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8" name="Oval 182"/>
            <p:cNvSpPr>
              <a:spLocks noChangeAspect="1" noChangeArrowheads="1"/>
            </p:cNvSpPr>
            <p:nvPr/>
          </p:nvSpPr>
          <p:spPr bwMode="auto">
            <a:xfrm>
              <a:off x="558712" y="4374620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9" name="Oval 183"/>
            <p:cNvSpPr>
              <a:spLocks noChangeAspect="1" noChangeArrowheads="1"/>
            </p:cNvSpPr>
            <p:nvPr/>
          </p:nvSpPr>
          <p:spPr bwMode="auto">
            <a:xfrm>
              <a:off x="242057" y="4232781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0" name="Oval 184"/>
            <p:cNvSpPr>
              <a:spLocks noChangeAspect="1" noChangeArrowheads="1"/>
            </p:cNvSpPr>
            <p:nvPr/>
          </p:nvSpPr>
          <p:spPr bwMode="auto">
            <a:xfrm>
              <a:off x="431678" y="461972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</p:grpSp>
      <p:grpSp>
        <p:nvGrpSpPr>
          <p:cNvPr id="21" name="Group 186"/>
          <p:cNvGrpSpPr>
            <a:grpSpLocks noChangeAspect="1"/>
          </p:cNvGrpSpPr>
          <p:nvPr/>
        </p:nvGrpSpPr>
        <p:grpSpPr bwMode="auto">
          <a:xfrm>
            <a:off x="2861425" y="2241735"/>
            <a:ext cx="355600" cy="355600"/>
            <a:chOff x="2063" y="2840"/>
            <a:chExt cx="227" cy="227"/>
          </a:xfrm>
        </p:grpSpPr>
        <p:sp>
          <p:nvSpPr>
            <p:cNvPr id="22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3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4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5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6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27" name="Group 186"/>
          <p:cNvGrpSpPr>
            <a:grpSpLocks noChangeAspect="1"/>
          </p:cNvGrpSpPr>
          <p:nvPr/>
        </p:nvGrpSpPr>
        <p:grpSpPr bwMode="auto">
          <a:xfrm>
            <a:off x="2731126" y="2465898"/>
            <a:ext cx="355600" cy="355600"/>
            <a:chOff x="2063" y="2840"/>
            <a:chExt cx="227" cy="227"/>
          </a:xfrm>
        </p:grpSpPr>
        <p:sp>
          <p:nvSpPr>
            <p:cNvPr id="28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9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0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1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2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33" name="Group 186"/>
          <p:cNvGrpSpPr>
            <a:grpSpLocks noChangeAspect="1"/>
          </p:cNvGrpSpPr>
          <p:nvPr/>
        </p:nvGrpSpPr>
        <p:grpSpPr bwMode="auto">
          <a:xfrm>
            <a:off x="3004872" y="2451192"/>
            <a:ext cx="355600" cy="355600"/>
            <a:chOff x="2063" y="2840"/>
            <a:chExt cx="227" cy="227"/>
          </a:xfrm>
        </p:grpSpPr>
        <p:sp>
          <p:nvSpPr>
            <p:cNvPr id="34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5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6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7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8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sp>
        <p:nvSpPr>
          <p:cNvPr id="39" name="フリーフォーム 38"/>
          <p:cNvSpPr/>
          <p:nvPr/>
        </p:nvSpPr>
        <p:spPr>
          <a:xfrm>
            <a:off x="5375233" y="2276727"/>
            <a:ext cx="928914" cy="290285"/>
          </a:xfrm>
          <a:custGeom>
            <a:avLst/>
            <a:gdLst>
              <a:gd name="connsiteX0" fmla="*/ 0 w 928914"/>
              <a:gd name="connsiteY0" fmla="*/ 275771 h 290285"/>
              <a:gd name="connsiteX1" fmla="*/ 478971 w 928914"/>
              <a:gd name="connsiteY1" fmla="*/ 0 h 290285"/>
              <a:gd name="connsiteX2" fmla="*/ 928914 w 928914"/>
              <a:gd name="connsiteY2" fmla="*/ 290285 h 2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4" h="290285">
                <a:moveTo>
                  <a:pt x="0" y="275771"/>
                </a:moveTo>
                <a:lnTo>
                  <a:pt x="478971" y="0"/>
                </a:lnTo>
                <a:lnTo>
                  <a:pt x="928914" y="29028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40" name="Group 186"/>
          <p:cNvGrpSpPr>
            <a:grpSpLocks noChangeAspect="1"/>
          </p:cNvGrpSpPr>
          <p:nvPr/>
        </p:nvGrpSpPr>
        <p:grpSpPr bwMode="auto">
          <a:xfrm>
            <a:off x="5650347" y="2125648"/>
            <a:ext cx="355600" cy="355600"/>
            <a:chOff x="2063" y="2840"/>
            <a:chExt cx="227" cy="227"/>
          </a:xfrm>
        </p:grpSpPr>
        <p:sp>
          <p:nvSpPr>
            <p:cNvPr id="41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2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3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4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5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46" name="Group 186"/>
          <p:cNvGrpSpPr>
            <a:grpSpLocks noChangeAspect="1"/>
          </p:cNvGrpSpPr>
          <p:nvPr/>
        </p:nvGrpSpPr>
        <p:grpSpPr bwMode="auto">
          <a:xfrm>
            <a:off x="6115587" y="2360950"/>
            <a:ext cx="355600" cy="355600"/>
            <a:chOff x="2063" y="2840"/>
            <a:chExt cx="227" cy="227"/>
          </a:xfrm>
        </p:grpSpPr>
        <p:sp>
          <p:nvSpPr>
            <p:cNvPr id="47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8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9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0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1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52" name="Group 186"/>
          <p:cNvGrpSpPr>
            <a:grpSpLocks noChangeAspect="1"/>
          </p:cNvGrpSpPr>
          <p:nvPr/>
        </p:nvGrpSpPr>
        <p:grpSpPr bwMode="auto">
          <a:xfrm>
            <a:off x="5202070" y="2347887"/>
            <a:ext cx="355600" cy="355600"/>
            <a:chOff x="2063" y="2840"/>
            <a:chExt cx="227" cy="227"/>
          </a:xfrm>
        </p:grpSpPr>
        <p:sp>
          <p:nvSpPr>
            <p:cNvPr id="53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4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5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6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7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58" name="Group 186"/>
          <p:cNvGrpSpPr>
            <a:grpSpLocks noChangeAspect="1"/>
          </p:cNvGrpSpPr>
          <p:nvPr/>
        </p:nvGrpSpPr>
        <p:grpSpPr bwMode="auto">
          <a:xfrm>
            <a:off x="3941930" y="2497861"/>
            <a:ext cx="355600" cy="355600"/>
            <a:chOff x="2063" y="2840"/>
            <a:chExt cx="227" cy="227"/>
          </a:xfrm>
        </p:grpSpPr>
        <p:sp>
          <p:nvSpPr>
            <p:cNvPr id="59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0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1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2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3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64" name="Group 186"/>
          <p:cNvGrpSpPr>
            <a:grpSpLocks noChangeAspect="1"/>
          </p:cNvGrpSpPr>
          <p:nvPr/>
        </p:nvGrpSpPr>
        <p:grpSpPr bwMode="auto">
          <a:xfrm>
            <a:off x="3941930" y="2094389"/>
            <a:ext cx="355600" cy="355600"/>
            <a:chOff x="2063" y="2840"/>
            <a:chExt cx="227" cy="227"/>
          </a:xfrm>
        </p:grpSpPr>
        <p:sp>
          <p:nvSpPr>
            <p:cNvPr id="65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6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7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8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9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70" name="Group 186"/>
          <p:cNvGrpSpPr>
            <a:grpSpLocks noChangeAspect="1"/>
          </p:cNvGrpSpPr>
          <p:nvPr/>
        </p:nvGrpSpPr>
        <p:grpSpPr bwMode="auto">
          <a:xfrm>
            <a:off x="4392939" y="2302884"/>
            <a:ext cx="355600" cy="355600"/>
            <a:chOff x="2063" y="2840"/>
            <a:chExt cx="227" cy="227"/>
          </a:xfrm>
        </p:grpSpPr>
        <p:sp>
          <p:nvSpPr>
            <p:cNvPr id="71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2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3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4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5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sp>
        <p:nvSpPr>
          <p:cNvPr id="76" name="正方形/長方形 75"/>
          <p:cNvSpPr/>
          <p:nvPr/>
        </p:nvSpPr>
        <p:spPr>
          <a:xfrm>
            <a:off x="6780800" y="2067336"/>
            <a:ext cx="19736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3 base</a:t>
            </a:r>
            <a:r>
              <a:rPr lang="ja-JP" altLang="en-US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で</a:t>
            </a:r>
            <a:r>
              <a:rPr lang="en-US" altLang="ja-JP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12C(0</a:t>
            </a:r>
            <a:r>
              <a:rPr lang="en-US" altLang="ja-JP" sz="1600" baseline="300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+</a:t>
            </a:r>
            <a:r>
              <a:rPr lang="en-US" altLang="ja-JP" sz="1600" baseline="-250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</a:t>
            </a:r>
            <a:r>
              <a:rPr lang="en-US" altLang="ja-JP" sz="16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の</a:t>
            </a:r>
            <a:endParaRPr lang="en-US" altLang="ja-JP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 smtClean="0">
                <a:solidFill>
                  <a:schemeClr val="bg1">
                    <a:lumMod val="65000"/>
                  </a:schemeClr>
                </a:solidFill>
              </a:rPr>
              <a:t>エネルギーが下がる</a:t>
            </a:r>
            <a:endParaRPr lang="en-US" altLang="ja-JP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よう</a:t>
            </a:r>
            <a:r>
              <a:rPr lang="ja-JP" altLang="en-US" sz="16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に選んだ</a:t>
            </a:r>
            <a:endParaRPr lang="en-US" altLang="ja-JP" sz="16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graphicFrame>
        <p:nvGraphicFramePr>
          <p:cNvPr id="77" name="オブジェクト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369340"/>
              </p:ext>
            </p:extLst>
          </p:nvPr>
        </p:nvGraphicFramePr>
        <p:xfrm>
          <a:off x="1031509" y="3969060"/>
          <a:ext cx="682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2" name="数式" r:id="rId7" imgW="4038480" imgH="279360" progId="Equation.3">
                  <p:embed/>
                </p:oleObj>
              </mc:Choice>
              <mc:Fallback>
                <p:oleObj name="数式" r:id="rId7" imgW="4038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509" y="3969060"/>
                        <a:ext cx="682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オブジェクト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21786"/>
              </p:ext>
            </p:extLst>
          </p:nvPr>
        </p:nvGraphicFramePr>
        <p:xfrm>
          <a:off x="1315173" y="5579573"/>
          <a:ext cx="4204942" cy="540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3" name="数式" r:id="rId9" imgW="3060360" imgH="393480" progId="Equation.3">
                  <p:embed/>
                </p:oleObj>
              </mc:Choice>
              <mc:Fallback>
                <p:oleObj name="数式" r:id="rId9" imgW="306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5173" y="5579573"/>
                        <a:ext cx="4204942" cy="540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オブジェクト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436"/>
              </p:ext>
            </p:extLst>
          </p:nvPr>
        </p:nvGraphicFramePr>
        <p:xfrm>
          <a:off x="1196625" y="4644135"/>
          <a:ext cx="742583" cy="405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54" name="数式" r:id="rId11" imgW="419040" imgH="228600" progId="Equation.3">
                  <p:embed/>
                </p:oleObj>
              </mc:Choice>
              <mc:Fallback>
                <p:oleObj name="数式" r:id="rId11" imgW="419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6625" y="4644135"/>
                        <a:ext cx="742583" cy="405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正方形/長方形 79"/>
          <p:cNvSpPr/>
          <p:nvPr/>
        </p:nvSpPr>
        <p:spPr>
          <a:xfrm>
            <a:off x="2051720" y="4604065"/>
            <a:ext cx="6595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12C(k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</a:t>
            </a:r>
            <a:r>
              <a:rPr lang="en-US" altLang="ja-JP" dirty="0" smtClean="0"/>
              <a:t>sub projection, 12C</a:t>
            </a:r>
            <a:r>
              <a:rPr lang="ja-JP" altLang="en-US" dirty="0" smtClean="0"/>
              <a:t>の</a:t>
            </a:r>
            <a:r>
              <a:rPr lang="en-US" altLang="ja-JP" dirty="0" smtClean="0"/>
              <a:t>0+, 2+, …</a:t>
            </a:r>
            <a:r>
              <a:rPr lang="ja-JP" altLang="en-US" dirty="0" smtClean="0"/>
              <a:t>状態が近似的に入る。</a:t>
            </a:r>
            <a:endParaRPr lang="en-US" altLang="ja-JP" dirty="0" smtClean="0"/>
          </a:p>
        </p:txBody>
      </p:sp>
      <p:sp>
        <p:nvSpPr>
          <p:cNvPr id="81" name="正方形/長方形 80"/>
          <p:cNvSpPr/>
          <p:nvPr/>
        </p:nvSpPr>
        <p:spPr>
          <a:xfrm>
            <a:off x="1223828" y="6120008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d=1,2,…7 </a:t>
            </a:r>
            <a:r>
              <a:rPr lang="en-US" altLang="ja-JP" dirty="0" err="1" smtClean="0">
                <a:solidFill>
                  <a:srgbClr val="000000"/>
                </a:solidFill>
              </a:rPr>
              <a:t>fm</a:t>
            </a:r>
            <a:endParaRPr lang="ja-JP" altLang="en-US" dirty="0"/>
          </a:p>
        </p:txBody>
      </p:sp>
      <p:sp>
        <p:nvSpPr>
          <p:cNvPr id="82" name="正方形/長方形 81"/>
          <p:cNvSpPr/>
          <p:nvPr/>
        </p:nvSpPr>
        <p:spPr>
          <a:xfrm>
            <a:off x="3034925" y="6132574"/>
            <a:ext cx="3639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12C-alpha</a:t>
            </a:r>
            <a:r>
              <a:rPr lang="ja-JP" altLang="en-US" dirty="0" smtClean="0">
                <a:solidFill>
                  <a:srgbClr val="000000"/>
                </a:solidFill>
              </a:rPr>
              <a:t>間の距離 </a:t>
            </a:r>
            <a:r>
              <a:rPr lang="en-US" altLang="ja-JP" dirty="0" smtClean="0">
                <a:solidFill>
                  <a:srgbClr val="000000"/>
                </a:solidFill>
              </a:rPr>
              <a:t>(recoil</a:t>
            </a:r>
            <a:r>
              <a:rPr lang="ja-JP" altLang="en-US" dirty="0" smtClean="0">
                <a:solidFill>
                  <a:srgbClr val="000000"/>
                </a:solidFill>
              </a:rPr>
              <a:t>を考慮）</a:t>
            </a:r>
            <a:endParaRPr lang="ja-JP" altLang="en-US" dirty="0"/>
          </a:p>
        </p:txBody>
      </p:sp>
      <p:sp>
        <p:nvSpPr>
          <p:cNvPr id="83" name="正方形/長方形 82"/>
          <p:cNvSpPr/>
          <p:nvPr/>
        </p:nvSpPr>
        <p:spPr>
          <a:xfrm>
            <a:off x="1242992" y="6472901"/>
            <a:ext cx="778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17(</a:t>
            </a:r>
            <a:r>
              <a:rPr lang="en-US" altLang="ja-JP" dirty="0" err="1" smtClean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)×7(d)×3(k)=357 base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の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intrinsic states</a:t>
            </a:r>
            <a:r>
              <a:rPr lang="ja-JP" altLang="en-US" dirty="0" smtClean="0">
                <a:solidFill>
                  <a:schemeClr val="bg1">
                    <a:lumMod val="65000"/>
                  </a:schemeClr>
                </a:solidFill>
              </a:rPr>
              <a:t>を基底関数として重ね合わせ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4" name="図 8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64" y="2978645"/>
            <a:ext cx="751720" cy="751720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30" y="2984634"/>
            <a:ext cx="751720" cy="751720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09" y="2978645"/>
            <a:ext cx="751720" cy="751720"/>
          </a:xfrm>
          <a:prstGeom prst="rect">
            <a:avLst/>
          </a:prstGeom>
        </p:spPr>
      </p:pic>
      <p:sp>
        <p:nvSpPr>
          <p:cNvPr id="87" name="Rectangle 3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baseline="30000" dirty="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C(AMD)+</a:t>
            </a:r>
            <a:r>
              <a:rPr lang="en-US" altLang="ja-JP" sz="2400" b="1" dirty="0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 GCM calculation</a:t>
            </a:r>
          </a:p>
        </p:txBody>
      </p:sp>
    </p:spTree>
    <p:extLst>
      <p:ext uri="{BB962C8B-B14F-4D97-AF65-F5344CB8AC3E}">
        <p14:creationId xmlns:p14="http://schemas.microsoft.com/office/powerpoint/2010/main" val="205538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1425137" y="1144433"/>
            <a:ext cx="6696075" cy="20145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Results</a:t>
            </a:r>
            <a:endParaRPr kumimoji="0" lang="en-US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11560" y="360902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kumimoji="0" lang="en-US" altLang="ja-JP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16O</a:t>
            </a:r>
            <a:r>
              <a:rPr kumimoji="0" lang="ja-JP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のエネルギーレベル</a:t>
            </a:r>
            <a:r>
              <a:rPr kumimoji="0"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とバンド構造</a:t>
            </a:r>
            <a:endParaRPr kumimoji="0" lang="en-US" altLang="ja-JP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kumimoji="0" lang="en-US" altLang="ja-JP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Monopole </a:t>
            </a:r>
            <a:r>
              <a:rPr kumimoji="0" lang="ja-JP" alt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遷移強度</a:t>
            </a:r>
            <a:endParaRPr kumimoji="0" lang="en-US" alt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905053" y="5555178"/>
            <a:ext cx="4907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 smtClean="0">
                <a:solidFill>
                  <a:srgbClr val="000000"/>
                </a:solidFill>
                <a:latin typeface="Arial" charset="0"/>
              </a:rPr>
              <a:t>相互作用（有効核力）：</a:t>
            </a: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MV1+LS+Coulomb</a:t>
            </a:r>
          </a:p>
          <a:p>
            <a:r>
              <a:rPr lang="en-US" altLang="ja-JP" sz="2000" baseline="30000" dirty="0" smtClean="0">
                <a:solidFill>
                  <a:srgbClr val="000000"/>
                </a:solidFill>
                <a:latin typeface="Arial" charset="0"/>
              </a:rPr>
              <a:t>12</a:t>
            </a: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ja-JP" altLang="en-US" dirty="0" err="1" smtClean="0"/>
              <a:t>の励起</a:t>
            </a:r>
            <a:r>
              <a:rPr lang="ja-JP" altLang="en-US" dirty="0" smtClean="0"/>
              <a:t>スペクトルを再現できるパラメータ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028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 smtClean="0">
                <a:solidFill>
                  <a:srgbClr val="000000"/>
                </a:solidFill>
              </a:rPr>
              <a:t>excited states </a:t>
            </a:r>
            <a:r>
              <a:rPr kumimoji="0" lang="en-US" altLang="ja-JP" sz="2400" b="1" smtClean="0">
                <a:solidFill>
                  <a:srgbClr val="000000"/>
                </a:solidFill>
              </a:rPr>
              <a:t>in </a:t>
            </a:r>
            <a:r>
              <a:rPr kumimoji="0" lang="en-US" altLang="ja-JP" sz="2400" b="1" baseline="30000" smtClean="0">
                <a:solidFill>
                  <a:srgbClr val="000000"/>
                </a:solidFill>
              </a:rPr>
              <a:t>16</a:t>
            </a:r>
            <a:r>
              <a:rPr kumimoji="0" lang="en-US" altLang="ja-JP" sz="2400" b="1" smtClean="0">
                <a:solidFill>
                  <a:srgbClr val="000000"/>
                </a:solidFill>
              </a:rPr>
              <a:t>O</a:t>
            </a:r>
            <a:endParaRPr kumimoji="0" lang="en-US" altLang="ja-JP" sz="2400" b="1" dirty="0" smtClean="0">
              <a:solidFill>
                <a:srgbClr val="000000"/>
              </a:solidFill>
            </a:endParaRP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286840"/>
            <a:ext cx="4074803" cy="54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740936" y="4437190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C(0+</a:t>
            </a:r>
            <a:r>
              <a:rPr lang="en-US" altLang="ja-JP" baseline="-25000" dirty="0"/>
              <a:t>1</a:t>
            </a:r>
            <a:r>
              <a:rPr lang="en-US" altLang="ja-JP" dirty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830946" y="1601875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C*(0+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44777" y="960061"/>
            <a:ext cx="402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Funaki et al. PRL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</a:rPr>
              <a:t>101</a:t>
            </a:r>
            <a:r>
              <a:rPr lang="en-US" altLang="ja-JP" dirty="0">
                <a:solidFill>
                  <a:schemeClr val="bg1">
                    <a:lumMod val="65000"/>
                  </a:schemeClr>
                </a:solidFill>
              </a:rPr>
              <a:t>, 082502 (</a:t>
            </a:r>
            <a:r>
              <a:rPr lang="en-US" altLang="ja-JP" dirty="0" smtClean="0">
                <a:solidFill>
                  <a:schemeClr val="bg1">
                    <a:lumMod val="65000"/>
                  </a:schemeClr>
                </a:solidFill>
              </a:rPr>
              <a:t>2008)</a:t>
            </a:r>
            <a:endParaRPr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40936" y="3639380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C(2+</a:t>
            </a:r>
            <a:r>
              <a:rPr lang="en-US" altLang="ja-JP" baseline="-25000" dirty="0" smtClean="0"/>
              <a:t>1</a:t>
            </a:r>
            <a:r>
              <a:rPr lang="en-US" altLang="ja-JP" dirty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108901" y="3132631"/>
            <a:ext cx="722045" cy="5067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108901" y="2772591"/>
            <a:ext cx="632035" cy="2533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097602" y="2645904"/>
            <a:ext cx="6320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097601" y="2097516"/>
            <a:ext cx="643335" cy="3150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2706212" y="2978950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C(0+</a:t>
            </a:r>
            <a:r>
              <a:rPr lang="en-US" altLang="ja-JP" baseline="-25000" dirty="0"/>
              <a:t>1</a:t>
            </a:r>
            <a:r>
              <a:rPr lang="en-US" altLang="ja-JP" dirty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hn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719012" y="2227885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C(1-)+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6180340" y="6309320"/>
            <a:ext cx="793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194364" y="4317525"/>
            <a:ext cx="793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186530" y="3368955"/>
            <a:ext cx="793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183305" y="3037540"/>
            <a:ext cx="793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169280" y="2289758"/>
            <a:ext cx="793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4044498" y="4282801"/>
            <a:ext cx="2147932" cy="890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V="1">
            <a:off x="3879907" y="3035531"/>
            <a:ext cx="2335423" cy="5946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4044498" y="2978950"/>
            <a:ext cx="2124782" cy="39000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044498" y="2076062"/>
            <a:ext cx="1968457" cy="2136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正方形/長方形 46"/>
          <p:cNvSpPr/>
          <p:nvPr/>
        </p:nvSpPr>
        <p:spPr>
          <a:xfrm>
            <a:off x="7115180" y="6124654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0+</a:t>
            </a:r>
            <a:r>
              <a:rPr lang="en-US" altLang="ja-JP" baseline="-25000" dirty="0" smtClean="0"/>
              <a:t>1</a:t>
            </a:r>
            <a:endParaRPr lang="ja-JP" altLang="en-US" baseline="-25000" dirty="0"/>
          </a:p>
        </p:txBody>
      </p:sp>
      <p:sp>
        <p:nvSpPr>
          <p:cNvPr id="48" name="正方形/長方形 47"/>
          <p:cNvSpPr/>
          <p:nvPr/>
        </p:nvSpPr>
        <p:spPr>
          <a:xfrm>
            <a:off x="7100535" y="4132859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0+</a:t>
            </a:r>
            <a:r>
              <a:rPr lang="en-US" altLang="ja-JP" baseline="-25000" dirty="0" smtClean="0"/>
              <a:t>2</a:t>
            </a:r>
            <a:endParaRPr lang="ja-JP" altLang="en-US" baseline="-25000" dirty="0"/>
          </a:p>
        </p:txBody>
      </p:sp>
      <p:sp>
        <p:nvSpPr>
          <p:cNvPr id="42" name="正方形/長方形 41"/>
          <p:cNvSpPr/>
          <p:nvPr/>
        </p:nvSpPr>
        <p:spPr>
          <a:xfrm>
            <a:off x="5552169" y="615460"/>
            <a:ext cx="2616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2400" dirty="0" smtClean="0">
                <a:solidFill>
                  <a:srgbClr val="000000"/>
                </a:solidFill>
              </a:rPr>
              <a:t>C(AMD)+</a:t>
            </a:r>
            <a:r>
              <a:rPr lang="en-US" altLang="ja-JP" sz="2400" b="1" dirty="0" err="1" smtClean="0">
                <a:latin typeface="Symbol" pitchFamily="18" charset="2"/>
              </a:rPr>
              <a:t>a</a:t>
            </a:r>
            <a:r>
              <a:rPr kumimoji="0" lang="en-US" altLang="ja-JP" sz="2400" dirty="0" err="1" smtClean="0">
                <a:solidFill>
                  <a:srgbClr val="000000"/>
                </a:solidFill>
              </a:rPr>
              <a:t>GCM</a:t>
            </a:r>
            <a:endParaRPr kumimoji="0"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978771" y="571480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4</a:t>
            </a:r>
            <a:r>
              <a:rPr lang="en-US" altLang="ja-JP" sz="2400" b="1" dirty="0" smtClean="0">
                <a:latin typeface="Symbol" pitchFamily="18" charset="2"/>
              </a:rPr>
              <a:t>a</a:t>
            </a:r>
            <a:r>
              <a:rPr lang="en-US" altLang="ja-JP" sz="2400" dirty="0" smtClean="0"/>
              <a:t>-OCM </a:t>
            </a:r>
            <a:endParaRPr lang="en-US" altLang="ja-JP" sz="2400" dirty="0"/>
          </a:p>
        </p:txBody>
      </p:sp>
      <p:cxnSp>
        <p:nvCxnSpPr>
          <p:cNvPr id="31" name="直線コネクタ 30"/>
          <p:cNvCxnSpPr/>
          <p:nvPr/>
        </p:nvCxnSpPr>
        <p:spPr>
          <a:xfrm>
            <a:off x="5832140" y="4622101"/>
            <a:ext cx="1900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746898" y="2483895"/>
            <a:ext cx="1900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7210521" y="2832908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bg2"/>
                </a:solidFill>
              </a:rPr>
              <a:t>12C</a:t>
            </a:r>
            <a:r>
              <a:rPr lang="ja-JP" altLang="en-US" sz="1200" dirty="0" smtClean="0">
                <a:solidFill>
                  <a:schemeClr val="bg2"/>
                </a:solidFill>
              </a:rPr>
              <a:t>の</a:t>
            </a:r>
            <a:r>
              <a:rPr lang="en-US" altLang="ja-JP" sz="1200" dirty="0" smtClean="0">
                <a:solidFill>
                  <a:schemeClr val="bg2"/>
                </a:solidFill>
              </a:rPr>
              <a:t>2+</a:t>
            </a:r>
            <a:r>
              <a:rPr lang="ja-JP" altLang="en-US" sz="1200" dirty="0" smtClean="0">
                <a:solidFill>
                  <a:schemeClr val="bg2"/>
                </a:solidFill>
              </a:rPr>
              <a:t>エネルギーが</a:t>
            </a:r>
            <a:endParaRPr lang="en-US" altLang="ja-JP" sz="1200" dirty="0" smtClean="0">
              <a:solidFill>
                <a:schemeClr val="bg2"/>
              </a:solidFill>
            </a:endParaRPr>
          </a:p>
          <a:p>
            <a:r>
              <a:rPr lang="ja-JP" altLang="en-US" sz="1200" dirty="0" smtClean="0">
                <a:solidFill>
                  <a:schemeClr val="bg2"/>
                </a:solidFill>
              </a:rPr>
              <a:t>合うので改善</a:t>
            </a:r>
            <a:endParaRPr lang="ja-JP" altLang="en-US" sz="1200" baseline="-25000" dirty="0">
              <a:solidFill>
                <a:schemeClr val="bg2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239508" y="3277057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chemeClr val="bg2"/>
                </a:solidFill>
              </a:rPr>
              <a:t>12C+a</a:t>
            </a:r>
            <a:r>
              <a:rPr lang="ja-JP" altLang="en-US" sz="1200" dirty="0" smtClean="0">
                <a:solidFill>
                  <a:schemeClr val="bg2"/>
                </a:solidFill>
              </a:rPr>
              <a:t>の</a:t>
            </a:r>
            <a:r>
              <a:rPr lang="en-US" altLang="ja-JP" sz="1200" dirty="0" smtClean="0">
                <a:solidFill>
                  <a:schemeClr val="bg2"/>
                </a:solidFill>
              </a:rPr>
              <a:t>continuum</a:t>
            </a:r>
            <a:r>
              <a:rPr lang="ja-JP" altLang="en-US" sz="1200" dirty="0" smtClean="0">
                <a:solidFill>
                  <a:schemeClr val="bg2"/>
                </a:solidFill>
              </a:rPr>
              <a:t>と</a:t>
            </a:r>
            <a:endParaRPr lang="en-US" altLang="ja-JP" sz="1200" dirty="0" smtClean="0">
              <a:solidFill>
                <a:schemeClr val="bg2"/>
              </a:solidFill>
            </a:endParaRPr>
          </a:p>
          <a:p>
            <a:r>
              <a:rPr lang="ja-JP" altLang="en-US" sz="1200" dirty="0" smtClean="0">
                <a:solidFill>
                  <a:schemeClr val="bg2"/>
                </a:solidFill>
              </a:rPr>
              <a:t>交ざってしまった？</a:t>
            </a:r>
            <a:endParaRPr lang="ja-JP" altLang="en-US" sz="1200" baseline="-25000" dirty="0">
              <a:solidFill>
                <a:schemeClr val="bg2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869700" y="4217981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3.55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869700" y="3975023"/>
            <a:ext cx="671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M(E0)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857644" y="3105774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4.03</a:t>
            </a:r>
          </a:p>
        </p:txBody>
      </p:sp>
      <p:sp>
        <p:nvSpPr>
          <p:cNvPr id="49" name="正方形/長方形 48"/>
          <p:cNvSpPr/>
          <p:nvPr/>
        </p:nvSpPr>
        <p:spPr>
          <a:xfrm>
            <a:off x="789774" y="250414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3.3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2578532" y="4145921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3.9</a:t>
            </a:r>
          </a:p>
        </p:txBody>
      </p:sp>
      <p:sp>
        <p:nvSpPr>
          <p:cNvPr id="51" name="正方形/長方形 50"/>
          <p:cNvSpPr/>
          <p:nvPr/>
        </p:nvSpPr>
        <p:spPr>
          <a:xfrm>
            <a:off x="2565054" y="3340206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2.4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587234" y="273272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2.4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2554840" y="238007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2.6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2565054" y="1830306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1.0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5976831" y="400362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4.0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5955471" y="310972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3.6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5963731" y="276770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6.0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963774" y="202012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C00000"/>
                </a:solidFill>
              </a:rPr>
              <a:t>1.4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516214" y="5596498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2.71</a:t>
            </a:r>
          </a:p>
        </p:txBody>
      </p:sp>
      <p:sp>
        <p:nvSpPr>
          <p:cNvPr id="60" name="正方形/長方形 59"/>
          <p:cNvSpPr/>
          <p:nvPr/>
        </p:nvSpPr>
        <p:spPr>
          <a:xfrm>
            <a:off x="1463700" y="5325227"/>
            <a:ext cx="820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solidFill>
                  <a:srgbClr val="0066CC"/>
                </a:solidFill>
              </a:rPr>
              <a:t>r.m.s.c.r</a:t>
            </a:r>
            <a:endParaRPr lang="en-US" altLang="ja-JP" sz="1400" dirty="0" smtClean="0">
              <a:solidFill>
                <a:srgbClr val="0066CC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225844" y="559649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2.7</a:t>
            </a:r>
          </a:p>
        </p:txBody>
      </p:sp>
      <p:sp>
        <p:nvSpPr>
          <p:cNvPr id="62" name="正方形/長方形 61"/>
          <p:cNvSpPr/>
          <p:nvPr/>
        </p:nvSpPr>
        <p:spPr>
          <a:xfrm>
            <a:off x="6455755" y="6013669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2.9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6611272" y="4034855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3.5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6619662" y="3126640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3.9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6604795" y="277337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3.5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6604795" y="203185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3.8</a:t>
            </a:r>
          </a:p>
        </p:txBody>
      </p:sp>
      <p:sp>
        <p:nvSpPr>
          <p:cNvPr id="68" name="正方形/長方形 67"/>
          <p:cNvSpPr/>
          <p:nvPr/>
        </p:nvSpPr>
        <p:spPr>
          <a:xfrm>
            <a:off x="3289583" y="412524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3.0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3300539" y="3322414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3.1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3273114" y="2716178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rgbClr val="0066CC"/>
                </a:solidFill>
              </a:rPr>
              <a:t>4</a:t>
            </a:r>
            <a:r>
              <a:rPr lang="en-US" altLang="ja-JP" sz="1400" dirty="0" smtClean="0">
                <a:solidFill>
                  <a:srgbClr val="0066CC"/>
                </a:solidFill>
              </a:rPr>
              <a:t>.0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3273243" y="1854937"/>
            <a:ext cx="433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66CC"/>
                </a:solidFill>
              </a:rPr>
              <a:t>5.6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7776191" y="4451391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>
                <a:solidFill>
                  <a:schemeClr val="bg2"/>
                </a:solidFill>
              </a:rPr>
              <a:t>12</a:t>
            </a:r>
            <a:r>
              <a:rPr lang="en-US" altLang="ja-JP" dirty="0">
                <a:solidFill>
                  <a:schemeClr val="bg2"/>
                </a:solidFill>
              </a:rPr>
              <a:t>C(0+</a:t>
            </a:r>
            <a:r>
              <a:rPr lang="en-US" altLang="ja-JP" baseline="-25000" dirty="0">
                <a:solidFill>
                  <a:schemeClr val="bg2"/>
                </a:solidFill>
              </a:rPr>
              <a:t>1</a:t>
            </a:r>
            <a:r>
              <a:rPr lang="en-US" altLang="ja-JP" dirty="0">
                <a:solidFill>
                  <a:schemeClr val="bg2"/>
                </a:solidFill>
              </a:rPr>
              <a:t>)+</a:t>
            </a:r>
            <a:r>
              <a:rPr lang="en-US" altLang="ja-JP" dirty="0" smtClean="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endParaRPr lang="ja-JP" altLang="en-US" baseline="-250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7682900" y="2275181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>
                <a:solidFill>
                  <a:schemeClr val="bg2"/>
                </a:solidFill>
              </a:rPr>
              <a:t>12</a:t>
            </a:r>
            <a:r>
              <a:rPr lang="en-US" altLang="ja-JP" dirty="0" smtClean="0">
                <a:solidFill>
                  <a:schemeClr val="bg2"/>
                </a:solidFill>
              </a:rPr>
              <a:t>C*(0+</a:t>
            </a:r>
            <a:r>
              <a:rPr lang="en-US" altLang="ja-JP" baseline="-25000" dirty="0" smtClean="0">
                <a:solidFill>
                  <a:schemeClr val="bg2"/>
                </a:solidFill>
              </a:rPr>
              <a:t>2</a:t>
            </a:r>
            <a:r>
              <a:rPr lang="en-US" altLang="ja-JP" dirty="0" smtClean="0">
                <a:solidFill>
                  <a:schemeClr val="bg2"/>
                </a:solidFill>
              </a:rPr>
              <a:t>)+</a:t>
            </a:r>
            <a:r>
              <a:rPr lang="en-US" altLang="ja-JP" dirty="0" smtClean="0">
                <a:solidFill>
                  <a:schemeClr val="bg2"/>
                </a:solidFill>
                <a:latin typeface="Symbol" panose="05050102010706020507" pitchFamily="18" charset="2"/>
              </a:rPr>
              <a:t>a</a:t>
            </a:r>
            <a:endParaRPr lang="ja-JP" altLang="en-US" baseline="-25000" dirty="0">
              <a:solidFill>
                <a:schemeClr val="bg2"/>
              </a:solidFill>
              <a:latin typeface="Symbol" panose="05050102010706020507" pitchFamily="18" charset="2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6356129" y="1780204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C*(0+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75" name="Oval 54"/>
          <p:cNvSpPr>
            <a:spLocks noChangeArrowheads="1"/>
          </p:cNvSpPr>
          <p:nvPr/>
        </p:nvSpPr>
        <p:spPr bwMode="auto">
          <a:xfrm>
            <a:off x="4436985" y="1169923"/>
            <a:ext cx="1225550" cy="1223962"/>
          </a:xfrm>
          <a:prstGeom prst="ellipse">
            <a:avLst/>
          </a:prstGeom>
          <a:gradFill rotWithShape="1">
            <a:gsLst>
              <a:gs pos="0">
                <a:srgbClr val="F2D1FF"/>
              </a:gs>
              <a:gs pos="100000">
                <a:srgbClr val="F2D1FF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Oval 55"/>
          <p:cNvSpPr>
            <a:spLocks noChangeArrowheads="1"/>
          </p:cNvSpPr>
          <p:nvPr/>
        </p:nvSpPr>
        <p:spPr bwMode="auto">
          <a:xfrm>
            <a:off x="4616372" y="1741423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77" name="Oval 56"/>
          <p:cNvSpPr>
            <a:spLocks noChangeArrowheads="1"/>
          </p:cNvSpPr>
          <p:nvPr/>
        </p:nvSpPr>
        <p:spPr bwMode="auto">
          <a:xfrm>
            <a:off x="4910060" y="1339785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5008485" y="2028760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79" name="Oval 58"/>
          <p:cNvSpPr>
            <a:spLocks noChangeArrowheads="1"/>
          </p:cNvSpPr>
          <p:nvPr/>
        </p:nvSpPr>
        <p:spPr bwMode="auto">
          <a:xfrm>
            <a:off x="5227560" y="1673160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grpSp>
        <p:nvGrpSpPr>
          <p:cNvPr id="81" name="グループ化 80"/>
          <p:cNvGrpSpPr/>
          <p:nvPr/>
        </p:nvGrpSpPr>
        <p:grpSpPr>
          <a:xfrm>
            <a:off x="4552756" y="4451391"/>
            <a:ext cx="676455" cy="680201"/>
            <a:chOff x="187927" y="4082590"/>
            <a:chExt cx="676455" cy="680201"/>
          </a:xfrm>
        </p:grpSpPr>
        <p:sp>
          <p:nvSpPr>
            <p:cNvPr id="82" name="Oval 185"/>
            <p:cNvSpPr>
              <a:spLocks noChangeAspect="1" noChangeArrowheads="1"/>
            </p:cNvSpPr>
            <p:nvPr/>
          </p:nvSpPr>
          <p:spPr bwMode="auto">
            <a:xfrm>
              <a:off x="187927" y="4082590"/>
              <a:ext cx="676455" cy="680201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  <p:sp>
          <p:nvSpPr>
            <p:cNvPr id="83" name="Oval 173"/>
            <p:cNvSpPr>
              <a:spLocks noChangeAspect="1" noChangeArrowheads="1"/>
            </p:cNvSpPr>
            <p:nvPr/>
          </p:nvSpPr>
          <p:spPr bwMode="auto">
            <a:xfrm>
              <a:off x="511932" y="45668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4" name="Oval 174"/>
            <p:cNvSpPr>
              <a:spLocks noChangeAspect="1" noChangeArrowheads="1"/>
            </p:cNvSpPr>
            <p:nvPr/>
          </p:nvSpPr>
          <p:spPr bwMode="auto">
            <a:xfrm>
              <a:off x="566706" y="415888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5" name="Oval 175"/>
            <p:cNvSpPr>
              <a:spLocks noChangeAspect="1" noChangeArrowheads="1"/>
            </p:cNvSpPr>
            <p:nvPr/>
          </p:nvSpPr>
          <p:spPr bwMode="auto">
            <a:xfrm>
              <a:off x="249995" y="444868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6" name="Oval 176"/>
            <p:cNvSpPr>
              <a:spLocks noChangeAspect="1" noChangeArrowheads="1"/>
            </p:cNvSpPr>
            <p:nvPr/>
          </p:nvSpPr>
          <p:spPr bwMode="auto">
            <a:xfrm>
              <a:off x="313495" y="4521706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7" name="Oval 177"/>
            <p:cNvSpPr>
              <a:spLocks noChangeAspect="1" noChangeArrowheads="1"/>
            </p:cNvSpPr>
            <p:nvPr/>
          </p:nvSpPr>
          <p:spPr bwMode="auto">
            <a:xfrm>
              <a:off x="376116" y="4333807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8" name="Oval 178"/>
            <p:cNvSpPr>
              <a:spLocks noChangeAspect="1" noChangeArrowheads="1"/>
            </p:cNvSpPr>
            <p:nvPr/>
          </p:nvSpPr>
          <p:spPr bwMode="auto">
            <a:xfrm>
              <a:off x="660312" y="4530324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9" name="Oval 179"/>
            <p:cNvSpPr>
              <a:spLocks noChangeAspect="1" noChangeArrowheads="1"/>
            </p:cNvSpPr>
            <p:nvPr/>
          </p:nvSpPr>
          <p:spPr bwMode="auto">
            <a:xfrm>
              <a:off x="701587" y="427723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90" name="Oval 180"/>
            <p:cNvSpPr>
              <a:spLocks noChangeAspect="1" noChangeArrowheads="1"/>
            </p:cNvSpPr>
            <p:nvPr/>
          </p:nvSpPr>
          <p:spPr bwMode="auto">
            <a:xfrm>
              <a:off x="384932" y="416134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91" name="Oval 181"/>
            <p:cNvSpPr>
              <a:spLocks noChangeAspect="1" noChangeArrowheads="1"/>
            </p:cNvSpPr>
            <p:nvPr/>
          </p:nvSpPr>
          <p:spPr bwMode="auto">
            <a:xfrm>
              <a:off x="412680" y="44272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92" name="Oval 182"/>
            <p:cNvSpPr>
              <a:spLocks noChangeAspect="1" noChangeArrowheads="1"/>
            </p:cNvSpPr>
            <p:nvPr/>
          </p:nvSpPr>
          <p:spPr bwMode="auto">
            <a:xfrm>
              <a:off x="558712" y="4374620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93" name="Oval 183"/>
            <p:cNvSpPr>
              <a:spLocks noChangeAspect="1" noChangeArrowheads="1"/>
            </p:cNvSpPr>
            <p:nvPr/>
          </p:nvSpPr>
          <p:spPr bwMode="auto">
            <a:xfrm>
              <a:off x="242057" y="4232781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94" name="Oval 184"/>
            <p:cNvSpPr>
              <a:spLocks noChangeAspect="1" noChangeArrowheads="1"/>
            </p:cNvSpPr>
            <p:nvPr/>
          </p:nvSpPr>
          <p:spPr bwMode="auto">
            <a:xfrm>
              <a:off x="431678" y="461972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</p:grpSp>
      <p:grpSp>
        <p:nvGrpSpPr>
          <p:cNvPr id="107" name="Group 186"/>
          <p:cNvGrpSpPr>
            <a:grpSpLocks noChangeAspect="1"/>
          </p:cNvGrpSpPr>
          <p:nvPr/>
        </p:nvGrpSpPr>
        <p:grpSpPr bwMode="auto">
          <a:xfrm>
            <a:off x="5345417" y="4609434"/>
            <a:ext cx="355600" cy="355600"/>
            <a:chOff x="2063" y="2840"/>
            <a:chExt cx="227" cy="227"/>
          </a:xfrm>
        </p:grpSpPr>
        <p:sp>
          <p:nvSpPr>
            <p:cNvPr id="108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09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10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11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12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cxnSp>
        <p:nvCxnSpPr>
          <p:cNvPr id="10" name="直線コネクタ 9"/>
          <p:cNvCxnSpPr/>
          <p:nvPr/>
        </p:nvCxnSpPr>
        <p:spPr>
          <a:xfrm flipV="1">
            <a:off x="4892546" y="4798983"/>
            <a:ext cx="647119" cy="4601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/>
          <p:cNvSpPr/>
          <p:nvPr/>
        </p:nvSpPr>
        <p:spPr>
          <a:xfrm>
            <a:off x="4715666" y="5140561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5286763" y="1262553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4</a:t>
            </a:r>
            <a:r>
              <a:rPr lang="en-US" altLang="ja-JP" dirty="0" smtClean="0">
                <a:latin typeface="Symbol" panose="05050102010706020507" pitchFamily="18" charset="2"/>
              </a:rPr>
              <a:t>a </a:t>
            </a:r>
            <a:r>
              <a:rPr lang="en-US" altLang="ja-JP" dirty="0" smtClean="0"/>
              <a:t>gas</a:t>
            </a:r>
            <a:r>
              <a:rPr lang="en-US" altLang="ja-JP" dirty="0" smtClean="0">
                <a:latin typeface="Symbol" panose="05050102010706020507" pitchFamily="18" charset="2"/>
              </a:rPr>
              <a:t>?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9372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5" name="Picture 3" descr="C:\Users\yenyo\Dropbox\c12-alpha\paper\band-spe-exp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4" y="842373"/>
            <a:ext cx="4907662" cy="56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252563" y="1552408"/>
            <a:ext cx="655030" cy="3810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3954" name="Picture 2" descr="C:\Users\yenyo\Dropbox\c12-alpha\paper\band-sp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846458"/>
            <a:ext cx="4904140" cy="5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12C(Hoyle)+alpha </a:t>
            </a:r>
            <a:r>
              <a:rPr lang="ja-JP" altLang="en-US" sz="2400" b="1" dirty="0" smtClean="0">
                <a:solidFill>
                  <a:srgbClr val="000000"/>
                </a:solidFill>
                <a:latin typeface="Arial" charset="0"/>
              </a:rPr>
              <a:t>回転帯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: B(E2)</a:t>
            </a:r>
            <a:r>
              <a:rPr lang="ja-JP" altLang="en-US" sz="2400" b="1" dirty="0" smtClean="0">
                <a:solidFill>
                  <a:srgbClr val="000000"/>
                </a:solidFill>
                <a:latin typeface="Arial" charset="0"/>
              </a:rPr>
              <a:t>による解析</a:t>
            </a:r>
            <a:endParaRPr lang="en-US" altLang="ja-JP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62942" y="5084706"/>
            <a:ext cx="945954" cy="648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err="1" smtClean="0"/>
              <a:t>exp</a:t>
            </a:r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984299" y="5128685"/>
            <a:ext cx="1227659" cy="648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AMD</a:t>
            </a:r>
            <a:endParaRPr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87835" y="2490510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44220" y="2067243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688937" y="1617044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87834" y="1867721"/>
            <a:ext cx="251878" cy="19952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657177" y="1642541"/>
            <a:ext cx="251878" cy="19952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711225" y="1393221"/>
            <a:ext cx="251878" cy="199522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355572" y="4077325"/>
            <a:ext cx="1878990" cy="51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/>
              <a:t>12</a:t>
            </a:r>
            <a:r>
              <a:rPr lang="en-US" altLang="ja-JP" sz="2400" dirty="0"/>
              <a:t>C(0+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)+</a:t>
            </a:r>
            <a:r>
              <a:rPr lang="en-US" altLang="ja-JP" sz="2400" dirty="0">
                <a:latin typeface="Symbol" panose="05050102010706020507" pitchFamily="18" charset="2"/>
              </a:rPr>
              <a:t>a</a:t>
            </a:r>
            <a:endParaRPr lang="ja-JP" altLang="en-US" sz="2400" baseline="-25000" dirty="0">
              <a:latin typeface="Symbol" panose="05050102010706020507" pitchFamily="18" charset="2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068346" y="548680"/>
            <a:ext cx="2013562" cy="51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C*(0+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)+</a:t>
            </a:r>
            <a:r>
              <a:rPr lang="en-US" altLang="ja-JP" sz="2400" dirty="0" smtClean="0">
                <a:latin typeface="Symbol" panose="05050102010706020507" pitchFamily="18" charset="2"/>
              </a:rPr>
              <a:t>a</a:t>
            </a:r>
            <a:endParaRPr lang="ja-JP" altLang="en-US" sz="2400" baseline="-25000" dirty="0">
              <a:latin typeface="Symbol" panose="05050102010706020507" pitchFamily="18" charset="2"/>
            </a:endParaRPr>
          </a:p>
        </p:txBody>
      </p:sp>
      <p:sp>
        <p:nvSpPr>
          <p:cNvPr id="3" name="右中かっこ 2"/>
          <p:cNvSpPr/>
          <p:nvPr/>
        </p:nvSpPr>
        <p:spPr>
          <a:xfrm>
            <a:off x="3950309" y="1322225"/>
            <a:ext cx="302254" cy="570833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4144811" y="997605"/>
            <a:ext cx="334055" cy="594922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0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C:\Users\yenyo\Dropbox\c12-alpha\paper\band-sp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" y="846458"/>
            <a:ext cx="4904140" cy="5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3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12C(Hoyle)+alpha </a:t>
            </a:r>
            <a:r>
              <a:rPr lang="ja-JP" altLang="en-US" sz="2400" b="1" dirty="0" smtClean="0">
                <a:solidFill>
                  <a:srgbClr val="000000"/>
                </a:solidFill>
                <a:latin typeface="Arial" charset="0"/>
              </a:rPr>
              <a:t>回転帯</a:t>
            </a:r>
            <a:r>
              <a:rPr lang="en-US" altLang="ja-JP" sz="2400" b="1" dirty="0" smtClean="0">
                <a:solidFill>
                  <a:srgbClr val="000000"/>
                </a:solidFill>
                <a:latin typeface="Arial" charset="0"/>
              </a:rPr>
              <a:t>: B(E2)</a:t>
            </a:r>
            <a:r>
              <a:rPr lang="ja-JP" altLang="en-US" sz="2400" b="1" dirty="0" smtClean="0">
                <a:solidFill>
                  <a:srgbClr val="000000"/>
                </a:solidFill>
                <a:latin typeface="Arial" charset="0"/>
              </a:rPr>
              <a:t>による解析</a:t>
            </a:r>
            <a:endParaRPr lang="en-US" altLang="ja-JP" sz="2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84299" y="5128685"/>
            <a:ext cx="1227659" cy="648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AMD</a:t>
            </a:r>
            <a:endParaRPr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787835" y="2490510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644220" y="2067243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688937" y="1617044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87834" y="1867721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657177" y="1642541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711225" y="1393221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355572" y="4077325"/>
            <a:ext cx="1878990" cy="51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/>
              <a:t>12</a:t>
            </a:r>
            <a:r>
              <a:rPr lang="en-US" altLang="ja-JP" sz="2400" dirty="0"/>
              <a:t>C(0+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)+</a:t>
            </a:r>
            <a:r>
              <a:rPr lang="en-US" altLang="ja-JP" sz="2400" dirty="0">
                <a:latin typeface="Symbol" panose="05050102010706020507" pitchFamily="18" charset="2"/>
              </a:rPr>
              <a:t>a</a:t>
            </a:r>
            <a:endParaRPr lang="ja-JP" altLang="en-US" sz="2400" baseline="-25000" dirty="0">
              <a:latin typeface="Symbol" panose="05050102010706020507" pitchFamily="18" charset="2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068346" y="548680"/>
            <a:ext cx="2013562" cy="5116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C*(0+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)+</a:t>
            </a:r>
            <a:r>
              <a:rPr lang="en-US" altLang="ja-JP" sz="2400" dirty="0" smtClean="0">
                <a:latin typeface="Symbol" panose="05050102010706020507" pitchFamily="18" charset="2"/>
              </a:rPr>
              <a:t>a</a:t>
            </a:r>
            <a:endParaRPr lang="ja-JP" altLang="en-US" sz="2400" baseline="-25000" dirty="0">
              <a:latin typeface="Symbol" panose="05050102010706020507" pitchFamily="18" charset="2"/>
            </a:endParaRPr>
          </a:p>
        </p:txBody>
      </p:sp>
      <p:sp>
        <p:nvSpPr>
          <p:cNvPr id="3" name="右中かっこ 2"/>
          <p:cNvSpPr/>
          <p:nvPr/>
        </p:nvSpPr>
        <p:spPr>
          <a:xfrm>
            <a:off x="3950309" y="1322225"/>
            <a:ext cx="302254" cy="570833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4144811" y="997605"/>
            <a:ext cx="334055" cy="59492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830029" y="1133745"/>
            <a:ext cx="51811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ja-JP" sz="1600" baseline="30000" dirty="0" smtClean="0"/>
              <a:t>12</a:t>
            </a:r>
            <a:r>
              <a:rPr kumimoji="0" lang="en-US" altLang="ja-JP" sz="1600" dirty="0" smtClean="0"/>
              <a:t>C+</a:t>
            </a:r>
            <a:r>
              <a:rPr kumimoji="0" lang="en-US" altLang="ja-JP" sz="1600" dirty="0" smtClean="0">
                <a:latin typeface="Symbol" pitchFamily="18" charset="2"/>
              </a:rPr>
              <a:t>a</a:t>
            </a:r>
            <a:r>
              <a:rPr kumimoji="0" lang="ja-JP" altLang="en-US" sz="1600" dirty="0" smtClean="0">
                <a:latin typeface="Symbol" pitchFamily="18" charset="2"/>
              </a:rPr>
              <a:t>成分の解析：</a:t>
            </a:r>
            <a:endParaRPr kumimoji="0" lang="en-US" altLang="ja-JP" sz="1600" dirty="0"/>
          </a:p>
          <a:p>
            <a:pPr>
              <a:lnSpc>
                <a:spcPct val="150000"/>
              </a:lnSpc>
            </a:pPr>
            <a:r>
              <a:rPr kumimoji="0" lang="ja-JP" altLang="en-US" sz="1600" dirty="0" smtClean="0"/>
              <a:t>　</a:t>
            </a:r>
            <a:r>
              <a:rPr kumimoji="0" lang="en-US" altLang="ja-JP" sz="1600" dirty="0" smtClean="0"/>
              <a:t>B(E2)</a:t>
            </a:r>
            <a:r>
              <a:rPr kumimoji="0" lang="ja-JP" altLang="en-US" sz="1600" dirty="0" smtClean="0"/>
              <a:t>から</a:t>
            </a:r>
            <a:r>
              <a:rPr kumimoji="0" lang="en-US" altLang="ja-JP" sz="1600" baseline="30000" dirty="0" smtClean="0"/>
              <a:t>12</a:t>
            </a:r>
            <a:r>
              <a:rPr kumimoji="0" lang="en-US" altLang="ja-JP" sz="1600" dirty="0" smtClean="0"/>
              <a:t>C(Hoyle</a:t>
            </a:r>
            <a:r>
              <a:rPr kumimoji="0" lang="en-US" altLang="ja-JP" sz="1600" dirty="0"/>
              <a:t>)+</a:t>
            </a:r>
            <a:r>
              <a:rPr kumimoji="0" lang="en-US" altLang="ja-JP" sz="1600" dirty="0">
                <a:latin typeface="Symbol" pitchFamily="18" charset="2"/>
              </a:rPr>
              <a:t>a</a:t>
            </a:r>
            <a:r>
              <a:rPr kumimoji="0" lang="ja-JP" altLang="en-US" sz="1600" dirty="0" smtClean="0"/>
              <a:t>の</a:t>
            </a:r>
            <a:r>
              <a:rPr kumimoji="0" lang="en-US" altLang="ja-JP" sz="1600" dirty="0" smtClean="0"/>
              <a:t>band</a:t>
            </a:r>
            <a:r>
              <a:rPr kumimoji="0" lang="ja-JP" altLang="en-US" sz="1600" dirty="0"/>
              <a:t>と</a:t>
            </a:r>
            <a:r>
              <a:rPr kumimoji="0" lang="ja-JP" altLang="en-US" sz="1600" dirty="0" smtClean="0"/>
              <a:t>見なせる</a:t>
            </a:r>
            <a:endParaRPr kumimoji="0" lang="en-US" altLang="ja-JP" sz="1600" dirty="0" smtClean="0"/>
          </a:p>
          <a:p>
            <a:pPr>
              <a:lnSpc>
                <a:spcPct val="150000"/>
              </a:lnSpc>
            </a:pPr>
            <a:r>
              <a:rPr kumimoji="0" lang="en-US" altLang="ja-JP" sz="1600" dirty="0" smtClean="0"/>
              <a:t>2</a:t>
            </a:r>
            <a:r>
              <a:rPr kumimoji="0" lang="en-US" altLang="ja-JP" sz="1600" dirty="0"/>
              <a:t>+,</a:t>
            </a:r>
            <a:r>
              <a:rPr kumimoji="0" lang="en-US" altLang="ja-JP" sz="1600" dirty="0" smtClean="0"/>
              <a:t>4+</a:t>
            </a:r>
            <a:r>
              <a:rPr kumimoji="0" lang="ja-JP" altLang="en-US" sz="1600" dirty="0" smtClean="0"/>
              <a:t>が存在。</a:t>
            </a:r>
            <a:r>
              <a:rPr kumimoji="0" lang="ja-JP" altLang="en-US" sz="1600" dirty="0"/>
              <a:t>ただし、回転に</a:t>
            </a:r>
            <a:r>
              <a:rPr kumimoji="0" lang="ja-JP" altLang="en-US" sz="1600" dirty="0" smtClean="0"/>
              <a:t>より</a:t>
            </a:r>
            <a:r>
              <a:rPr kumimoji="0" lang="en-US" altLang="ja-JP" sz="1600" baseline="30000" dirty="0"/>
              <a:t>12</a:t>
            </a:r>
            <a:r>
              <a:rPr kumimoji="0" lang="en-US" altLang="ja-JP" sz="1600" dirty="0"/>
              <a:t>C(Hoyle)+</a:t>
            </a:r>
            <a:r>
              <a:rPr kumimoji="0" lang="en-US" altLang="ja-JP" sz="1600" dirty="0">
                <a:latin typeface="Symbol" pitchFamily="18" charset="2"/>
              </a:rPr>
              <a:t>a</a:t>
            </a:r>
            <a:endParaRPr kumimoji="0" lang="en-US" altLang="ja-JP" sz="1600" dirty="0" smtClean="0"/>
          </a:p>
          <a:p>
            <a:pPr>
              <a:lnSpc>
                <a:spcPct val="150000"/>
              </a:lnSpc>
            </a:pPr>
            <a:r>
              <a:rPr kumimoji="0" lang="ja-JP" altLang="en-US" sz="1600" dirty="0" smtClean="0"/>
              <a:t>の</a:t>
            </a:r>
            <a:r>
              <a:rPr kumimoji="0" lang="ja-JP" altLang="en-US" sz="1600" dirty="0"/>
              <a:t>性質</a:t>
            </a:r>
            <a:r>
              <a:rPr kumimoji="0" lang="ja-JP" altLang="en-US" sz="1600" dirty="0" smtClean="0"/>
              <a:t>は次第</a:t>
            </a:r>
            <a:r>
              <a:rPr kumimoji="0" lang="ja-JP" altLang="en-US" sz="1600" dirty="0"/>
              <a:t>に失われる。</a:t>
            </a:r>
            <a:r>
              <a:rPr kumimoji="0" lang="en-US" altLang="ja-JP" sz="1600" dirty="0"/>
              <a:t> </a:t>
            </a:r>
          </a:p>
          <a:p>
            <a:pPr>
              <a:lnSpc>
                <a:spcPct val="150000"/>
              </a:lnSpc>
            </a:pPr>
            <a:r>
              <a:rPr kumimoji="0" lang="ja-JP" altLang="en-US" sz="1600" dirty="0" smtClean="0"/>
              <a:t>理由：</a:t>
            </a:r>
            <a:r>
              <a:rPr kumimoji="0" lang="en-US" altLang="ja-JP" sz="1600" baseline="30000" dirty="0" smtClean="0"/>
              <a:t>12</a:t>
            </a:r>
            <a:r>
              <a:rPr kumimoji="0" lang="en-US" altLang="ja-JP" sz="1600" dirty="0" smtClean="0"/>
              <a:t>C(Hoyle</a:t>
            </a:r>
            <a:r>
              <a:rPr kumimoji="0" lang="en-US" altLang="ja-JP" sz="1600" dirty="0"/>
              <a:t>)</a:t>
            </a:r>
            <a:r>
              <a:rPr kumimoji="0" lang="ja-JP" altLang="en-US" sz="1600" dirty="0"/>
              <a:t>は回転に対して</a:t>
            </a:r>
            <a:r>
              <a:rPr kumimoji="0" lang="ja-JP" altLang="en-US" sz="1600" dirty="0" smtClean="0"/>
              <a:t>不安定なので、</a:t>
            </a:r>
            <a:endParaRPr kumimoji="0" lang="en-US" altLang="ja-JP" sz="1600" dirty="0"/>
          </a:p>
          <a:p>
            <a:pPr>
              <a:lnSpc>
                <a:spcPct val="150000"/>
              </a:lnSpc>
            </a:pPr>
            <a:r>
              <a:rPr kumimoji="0" lang="ja-JP" altLang="en-US" sz="1600" dirty="0"/>
              <a:t>　</a:t>
            </a:r>
            <a:r>
              <a:rPr kumimoji="0" lang="en-US" altLang="ja-JP" sz="1600" dirty="0"/>
              <a:t>12C</a:t>
            </a:r>
            <a:r>
              <a:rPr kumimoji="0" lang="ja-JP" altLang="en-US" sz="1600" dirty="0"/>
              <a:t>内部自由度と回転の自由度</a:t>
            </a:r>
            <a:r>
              <a:rPr kumimoji="0" lang="ja-JP" altLang="en-US" sz="1600" dirty="0" smtClean="0"/>
              <a:t>が結合</a:t>
            </a:r>
            <a:r>
              <a:rPr kumimoji="0" lang="ja-JP" altLang="en-US" sz="1600" dirty="0"/>
              <a:t>。</a:t>
            </a:r>
            <a:endParaRPr kumimoji="0" lang="en-US" altLang="ja-JP" sz="1600" dirty="0"/>
          </a:p>
          <a:p>
            <a:pPr>
              <a:lnSpc>
                <a:spcPct val="150000"/>
              </a:lnSpc>
            </a:pPr>
            <a:r>
              <a:rPr kumimoji="0" lang="ja-JP" altLang="en-US" sz="1600" dirty="0"/>
              <a:t>　</a:t>
            </a:r>
            <a:r>
              <a:rPr kumimoji="0" lang="en-US" altLang="ja-JP" sz="1600" baseline="30000" dirty="0" smtClean="0"/>
              <a:t> </a:t>
            </a:r>
            <a:r>
              <a:rPr kumimoji="0" lang="en-US" altLang="ja-JP" sz="1600" baseline="30000" dirty="0"/>
              <a:t>12</a:t>
            </a:r>
            <a:r>
              <a:rPr kumimoji="0" lang="en-US" altLang="ja-JP" sz="1600" dirty="0"/>
              <a:t>C(Hoyle)+</a:t>
            </a:r>
            <a:r>
              <a:rPr kumimoji="0" lang="en-US" altLang="ja-JP" sz="1600" dirty="0">
                <a:latin typeface="Symbol" pitchFamily="18" charset="2"/>
              </a:rPr>
              <a:t>a </a:t>
            </a:r>
            <a:r>
              <a:rPr kumimoji="0" lang="ja-JP" altLang="en-US" sz="1600" dirty="0" smtClean="0"/>
              <a:t>の</a:t>
            </a:r>
            <a:endParaRPr kumimoji="0" lang="en-US" altLang="ja-JP" sz="1600" dirty="0" smtClean="0"/>
          </a:p>
          <a:p>
            <a:pPr>
              <a:lnSpc>
                <a:spcPct val="150000"/>
              </a:lnSpc>
            </a:pPr>
            <a:r>
              <a:rPr kumimoji="0" lang="ja-JP" altLang="en-US" sz="1600" dirty="0"/>
              <a:t>　</a:t>
            </a:r>
            <a:r>
              <a:rPr kumimoji="0" lang="ja-JP" altLang="en-US" sz="1600" dirty="0" smtClean="0"/>
              <a:t>　</a:t>
            </a:r>
            <a:r>
              <a:rPr kumimoji="0" lang="en-US" altLang="ja-JP" sz="1600" dirty="0" smtClean="0"/>
              <a:t>weak </a:t>
            </a:r>
            <a:r>
              <a:rPr kumimoji="0" lang="en-US" altLang="ja-JP" sz="1600" dirty="0"/>
              <a:t>coupling</a:t>
            </a:r>
            <a:r>
              <a:rPr kumimoji="0" lang="ja-JP" altLang="en-US" sz="1600" dirty="0"/>
              <a:t>状態ではない</a:t>
            </a:r>
            <a:r>
              <a:rPr kumimoji="0" lang="ja-JP" altLang="en-US" sz="1600" dirty="0" smtClean="0"/>
              <a:t>。</a:t>
            </a:r>
            <a:endParaRPr kumimoji="0" lang="en-US" altLang="ja-JP" sz="1600" dirty="0" smtClean="0"/>
          </a:p>
          <a:p>
            <a:pPr>
              <a:lnSpc>
                <a:spcPct val="150000"/>
              </a:lnSpc>
            </a:pPr>
            <a:r>
              <a:rPr kumimoji="0" lang="ja-JP" altLang="en-US" sz="1600" dirty="0"/>
              <a:t>→</a:t>
            </a:r>
            <a:endParaRPr kumimoji="0" lang="en-US" altLang="ja-JP" sz="1600" dirty="0"/>
          </a:p>
          <a:p>
            <a:pPr>
              <a:lnSpc>
                <a:spcPct val="150000"/>
              </a:lnSpc>
            </a:pPr>
            <a:r>
              <a:rPr kumimoji="0" lang="ja-JP" altLang="en-US" sz="1600" dirty="0"/>
              <a:t>　</a:t>
            </a:r>
            <a:r>
              <a:rPr lang="en-US" altLang="ja-JP" sz="1600" dirty="0" smtClean="0"/>
              <a:t>4alpha-OCM 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by </a:t>
            </a:r>
            <a:r>
              <a:rPr kumimoji="0" lang="en-US" altLang="ja-JP" sz="1600" dirty="0" err="1" smtClean="0"/>
              <a:t>Funak</a:t>
            </a:r>
            <a:r>
              <a:rPr lang="ja-JP" altLang="en-US" sz="1600" dirty="0" smtClean="0"/>
              <a:t>の</a:t>
            </a:r>
            <a:endParaRPr lang="en-US" altLang="ja-JP" sz="1600" dirty="0" smtClean="0"/>
          </a:p>
          <a:p>
            <a:pPr>
              <a:lnSpc>
                <a:spcPct val="150000"/>
              </a:lnSpc>
            </a:pPr>
            <a:r>
              <a:rPr kumimoji="0" lang="en-US" altLang="ja-JP" sz="1600" baseline="30000" dirty="0"/>
              <a:t>12</a:t>
            </a:r>
            <a:r>
              <a:rPr kumimoji="0" lang="en-US" altLang="ja-JP" sz="1600" dirty="0"/>
              <a:t>C(Hoyle)+</a:t>
            </a:r>
            <a:r>
              <a:rPr kumimoji="0" lang="en-US" altLang="ja-JP" sz="1600" dirty="0">
                <a:latin typeface="Symbol" pitchFamily="18" charset="2"/>
              </a:rPr>
              <a:t>a </a:t>
            </a:r>
            <a:r>
              <a:rPr kumimoji="0" lang="ja-JP" altLang="en-US" sz="1600" dirty="0" smtClean="0"/>
              <a:t>状態と</a:t>
            </a:r>
            <a:r>
              <a:rPr kumimoji="0" lang="en-US" altLang="ja-JP" sz="1600" dirty="0" smtClean="0"/>
              <a:t>J=0+</a:t>
            </a:r>
            <a:r>
              <a:rPr kumimoji="0" lang="ja-JP" altLang="en-US" sz="1600" dirty="0" smtClean="0"/>
              <a:t>は</a:t>
            </a:r>
            <a:r>
              <a:rPr kumimoji="0" lang="ja-JP" altLang="en-US" sz="1600" dirty="0"/>
              <a:t>対応するが</a:t>
            </a:r>
            <a:r>
              <a:rPr kumimoji="0" lang="ja-JP" altLang="en-US" sz="1600" dirty="0" smtClean="0"/>
              <a:t>、</a:t>
            </a:r>
            <a:endParaRPr kumimoji="0" lang="en-US" altLang="ja-JP" sz="1600" dirty="0" smtClean="0"/>
          </a:p>
          <a:p>
            <a:pPr>
              <a:lnSpc>
                <a:spcPct val="150000"/>
              </a:lnSpc>
            </a:pPr>
            <a:r>
              <a:rPr kumimoji="0" lang="en-US" altLang="ja-JP" sz="1600" dirty="0" smtClean="0"/>
              <a:t>2</a:t>
            </a:r>
            <a:r>
              <a:rPr kumimoji="0" lang="en-US" altLang="ja-JP" sz="1600" dirty="0"/>
              <a:t>+,4+</a:t>
            </a:r>
            <a:r>
              <a:rPr kumimoji="0" lang="ja-JP" altLang="en-US" sz="1600" dirty="0"/>
              <a:t>は性質が</a:t>
            </a:r>
            <a:r>
              <a:rPr kumimoji="0" lang="ja-JP" altLang="en-US" sz="1600" dirty="0" smtClean="0"/>
              <a:t>違う</a:t>
            </a:r>
            <a:r>
              <a:rPr kumimoji="0" lang="en-US" altLang="ja-JP" sz="1600" dirty="0" smtClean="0"/>
              <a:t>?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787835" y="4100475"/>
            <a:ext cx="251878" cy="199522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1680777" y="3900953"/>
            <a:ext cx="251878" cy="199522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711225" y="3395902"/>
            <a:ext cx="251878" cy="199522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567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1425137" y="1144433"/>
            <a:ext cx="6696075" cy="20145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3-2. monopole</a:t>
            </a:r>
            <a:endParaRPr kumimoji="0" lang="en-US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9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1" name="Picture 5" descr="C:\Users\yenyo\Dropbox\c12-alpha\paper\o16-is0-dia40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41" y="944433"/>
            <a:ext cx="4572000" cy="275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4179671" y="6390038"/>
            <a:ext cx="395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err="1" smtClean="0">
                <a:solidFill>
                  <a:srgbClr val="000000"/>
                </a:solidFill>
                <a:latin typeface="+mj-lt"/>
              </a:rPr>
              <a:t>exp.EWSR</a:t>
            </a: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(E&lt;40)=50%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38" y="3965715"/>
            <a:ext cx="4185619" cy="205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465769" y="6075003"/>
            <a:ext cx="4021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4a-OCM: EWSR(E&lt;16)</a:t>
            </a:r>
            <a:r>
              <a:rPr kumimoji="0" lang="ja-JP" altLang="en-US" dirty="0" smtClean="0">
                <a:solidFill>
                  <a:srgbClr val="000000"/>
                </a:solidFill>
                <a:latin typeface="+mj-lt"/>
              </a:rPr>
              <a:t>～</a:t>
            </a: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20%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5394835" y="5235946"/>
            <a:ext cx="405479" cy="12735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66CC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2940" y="710116"/>
            <a:ext cx="3957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AMD: EWSR(E&lt;40)=66%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" name="Picture 2" descr="C:\Users\yenyo\Dropbox\c12-alpha\paper\band-spe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1122557"/>
            <a:ext cx="3633979" cy="42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円/楕円 14"/>
          <p:cNvSpPr/>
          <p:nvPr/>
        </p:nvSpPr>
        <p:spPr>
          <a:xfrm>
            <a:off x="605407" y="3506836"/>
            <a:ext cx="251878" cy="199522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605407" y="1863576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17738" y="2319661"/>
            <a:ext cx="251878" cy="1995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341530" y="3606597"/>
            <a:ext cx="263877" cy="0"/>
          </a:xfrm>
          <a:prstGeom prst="straightConnector1">
            <a:avLst/>
          </a:prstGeom>
          <a:ln w="3810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40436" y="2419422"/>
            <a:ext cx="26387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328861" y="1963337"/>
            <a:ext cx="26387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>
            <a:off x="5423266" y="2235595"/>
            <a:ext cx="263877" cy="0"/>
          </a:xfrm>
          <a:prstGeom prst="straightConnector1">
            <a:avLst/>
          </a:prstGeom>
          <a:ln w="38100">
            <a:solidFill>
              <a:srgbClr val="00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5400000">
            <a:off x="6172073" y="2728057"/>
            <a:ext cx="26387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5400000">
            <a:off x="6411946" y="1987962"/>
            <a:ext cx="263877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13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296305" y="413666"/>
            <a:ext cx="6696075" cy="126014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Summary</a:t>
            </a:r>
            <a:endParaRPr kumimoji="0" lang="en-US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06615" y="1673805"/>
            <a:ext cx="827983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ja-JP" altLang="en-US" sz="2000" dirty="0" smtClean="0"/>
              <a:t>・</a:t>
            </a:r>
            <a:r>
              <a:rPr kumimoji="0" lang="en-US" altLang="ja-JP" sz="2000" dirty="0" smtClean="0"/>
              <a:t>16O</a:t>
            </a:r>
            <a:r>
              <a:rPr kumimoji="0" lang="ja-JP" altLang="en-US" sz="2000" dirty="0" err="1" smtClean="0"/>
              <a:t>の励起</a:t>
            </a:r>
            <a:r>
              <a:rPr kumimoji="0" lang="ja-JP" altLang="en-US" sz="2000" dirty="0" smtClean="0"/>
              <a:t>状態を</a:t>
            </a:r>
            <a:r>
              <a:rPr kumimoji="0" lang="en-US" altLang="ja-JP" sz="2000" dirty="0" smtClean="0"/>
              <a:t>12C(VAP)+</a:t>
            </a:r>
            <a:r>
              <a:rPr kumimoji="0" lang="en-US" altLang="ja-JP" sz="2000" dirty="0" smtClean="0">
                <a:latin typeface="Symbol" pitchFamily="18" charset="2"/>
              </a:rPr>
              <a:t>a</a:t>
            </a:r>
            <a:r>
              <a:rPr kumimoji="0" lang="en-US" altLang="ja-JP" sz="2000" dirty="0" smtClean="0"/>
              <a:t> GCM</a:t>
            </a:r>
            <a:r>
              <a:rPr kumimoji="0" lang="ja-JP" altLang="en-US" sz="2000" dirty="0" smtClean="0"/>
              <a:t>で計算。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kumimoji="0" lang="ja-JP" altLang="en-US" sz="2000" dirty="0" smtClean="0"/>
              <a:t>・</a:t>
            </a:r>
            <a:r>
              <a:rPr kumimoji="0" lang="en-US" altLang="ja-JP" sz="2000" dirty="0" smtClean="0"/>
              <a:t>12C(Hoyle)+</a:t>
            </a:r>
            <a:r>
              <a:rPr kumimoji="0" lang="en-US" altLang="ja-JP" sz="2000" dirty="0" smtClean="0">
                <a:latin typeface="Symbol" pitchFamily="18" charset="2"/>
              </a:rPr>
              <a:t>a</a:t>
            </a:r>
            <a:r>
              <a:rPr kumimoji="0" lang="ja-JP" altLang="en-US" sz="2000" dirty="0" smtClean="0"/>
              <a:t>の</a:t>
            </a:r>
            <a:r>
              <a:rPr kumimoji="0" lang="en-US" altLang="ja-JP" sz="2000" dirty="0" smtClean="0"/>
              <a:t>0+</a:t>
            </a:r>
            <a:r>
              <a:rPr kumimoji="0" lang="ja-JP" altLang="en-US" sz="2000" dirty="0" smtClean="0"/>
              <a:t>状態が存在する。</a:t>
            </a:r>
            <a:r>
              <a:rPr kumimoji="0" lang="en-US" altLang="ja-JP" sz="2000" dirty="0" smtClean="0"/>
              <a:t>4</a:t>
            </a:r>
            <a:r>
              <a:rPr kumimoji="0" lang="en-US" altLang="ja-JP" sz="2000" dirty="0" smtClean="0">
                <a:latin typeface="Symbol" pitchFamily="18" charset="2"/>
              </a:rPr>
              <a:t>a</a:t>
            </a:r>
            <a:r>
              <a:rPr kumimoji="0" lang="ja-JP" altLang="en-US" sz="2000" dirty="0">
                <a:latin typeface="Symbol" pitchFamily="18" charset="2"/>
              </a:rPr>
              <a:t> </a:t>
            </a:r>
            <a:r>
              <a:rPr kumimoji="0" lang="en-US" altLang="ja-JP" sz="2000" dirty="0" smtClean="0"/>
              <a:t>gas</a:t>
            </a:r>
            <a:r>
              <a:rPr kumimoji="0" lang="ja-JP" altLang="en-US" sz="2000" dirty="0" smtClean="0">
                <a:latin typeface="Symbol" pitchFamily="18" charset="2"/>
              </a:rPr>
              <a:t>の候補</a:t>
            </a:r>
            <a:r>
              <a:rPr kumimoji="0" lang="ja-JP" altLang="en-US" sz="2000" dirty="0">
                <a:latin typeface="Symbol" pitchFamily="18" charset="2"/>
              </a:rPr>
              <a:t>。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kumimoji="0" lang="ja-JP" altLang="en-US" sz="2000" dirty="0" smtClean="0"/>
              <a:t>・</a:t>
            </a:r>
            <a:r>
              <a:rPr kumimoji="0" lang="en-US" altLang="ja-JP" sz="2000" dirty="0" smtClean="0"/>
              <a:t>B(E2)</a:t>
            </a:r>
            <a:r>
              <a:rPr kumimoji="0" lang="ja-JP" altLang="en-US" sz="2000" dirty="0" smtClean="0"/>
              <a:t>を解析すると、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C*(0+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)+</a:t>
            </a:r>
            <a:r>
              <a:rPr lang="en-US" altLang="ja-JP" sz="2000" dirty="0" smtClean="0">
                <a:latin typeface="Symbol" panose="05050102010706020507" pitchFamily="18" charset="2"/>
              </a:rPr>
              <a:t>a</a:t>
            </a:r>
            <a:r>
              <a:rPr kumimoji="0" lang="ja-JP" altLang="en-US" sz="2000" dirty="0" smtClean="0"/>
              <a:t>の</a:t>
            </a:r>
            <a:r>
              <a:rPr kumimoji="0" lang="en-US" altLang="ja-JP" sz="2000" dirty="0" smtClean="0"/>
              <a:t>0+</a:t>
            </a:r>
            <a:r>
              <a:rPr kumimoji="0" lang="ja-JP" altLang="en-US" sz="2000" dirty="0" smtClean="0"/>
              <a:t>状態の</a:t>
            </a:r>
            <a:r>
              <a:rPr kumimoji="0" lang="en-US" altLang="ja-JP" sz="2000" dirty="0" smtClean="0"/>
              <a:t>band</a:t>
            </a:r>
            <a:r>
              <a:rPr kumimoji="0" lang="ja-JP" altLang="en-US" sz="2000" dirty="0" smtClean="0"/>
              <a:t>と見なせる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kumimoji="0" lang="ja-JP" altLang="en-US" sz="2000" dirty="0"/>
              <a:t> </a:t>
            </a:r>
            <a:r>
              <a:rPr kumimoji="0" lang="en-US" altLang="ja-JP" sz="2000" dirty="0" smtClean="0"/>
              <a:t>2+,4+</a:t>
            </a:r>
            <a:r>
              <a:rPr kumimoji="0" lang="ja-JP" altLang="en-US" sz="2000" dirty="0" smtClean="0"/>
              <a:t>が見つかった。ただし、回転により</a:t>
            </a:r>
            <a:r>
              <a:rPr lang="en-US" altLang="ja-JP" sz="2000" baseline="30000" dirty="0"/>
              <a:t>12</a:t>
            </a:r>
            <a:r>
              <a:rPr lang="en-US" altLang="ja-JP" sz="2000" dirty="0"/>
              <a:t>C*(0+</a:t>
            </a:r>
            <a:r>
              <a:rPr lang="en-US" altLang="ja-JP" sz="2000" baseline="-25000" dirty="0"/>
              <a:t>2</a:t>
            </a:r>
            <a:r>
              <a:rPr lang="en-US" altLang="ja-JP" sz="2000" dirty="0"/>
              <a:t>)+</a:t>
            </a:r>
            <a:r>
              <a:rPr lang="en-US" altLang="ja-JP" sz="2000" dirty="0">
                <a:latin typeface="Symbol" panose="05050102010706020507" pitchFamily="18" charset="2"/>
              </a:rPr>
              <a:t>a </a:t>
            </a:r>
            <a:r>
              <a:rPr kumimoji="0" lang="ja-JP" altLang="en-US" sz="2000" dirty="0" smtClean="0"/>
              <a:t>の性質は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kumimoji="0" lang="ja-JP" altLang="en-US" sz="2000" dirty="0" smtClean="0"/>
              <a:t>次第に失われる。</a:t>
            </a:r>
            <a:r>
              <a:rPr kumimoji="0" lang="en-US" altLang="ja-JP" sz="2000" dirty="0"/>
              <a:t> 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</a:t>
            </a:r>
            <a:r>
              <a:rPr lang="en-US" altLang="ja-JP" sz="2000" dirty="0"/>
              <a:t>*(0+</a:t>
            </a:r>
            <a:r>
              <a:rPr lang="en-US" altLang="ja-JP" sz="2000" baseline="-25000" dirty="0"/>
              <a:t>2</a:t>
            </a:r>
            <a:r>
              <a:rPr lang="en-US" altLang="ja-JP" sz="2000" dirty="0" smtClean="0"/>
              <a:t>)</a:t>
            </a:r>
            <a:r>
              <a:rPr kumimoji="0" lang="ja-JP" altLang="en-US" sz="2000" dirty="0" smtClean="0"/>
              <a:t>は回転に対して不安定。</a:t>
            </a:r>
            <a:r>
              <a:rPr kumimoji="0" lang="en-US" altLang="ja-JP" sz="2000" dirty="0" smtClean="0"/>
              <a:t>12C</a:t>
            </a:r>
            <a:r>
              <a:rPr kumimoji="0" lang="ja-JP" altLang="en-US" sz="2000" dirty="0" smtClean="0"/>
              <a:t>内部自由度と回転の自由度が結合。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kumimoji="0" lang="ja-JP" altLang="en-US" sz="2000" dirty="0" smtClean="0"/>
              <a:t>・</a:t>
            </a:r>
            <a:r>
              <a:rPr kumimoji="0" lang="en-US" altLang="ja-JP" sz="2000" dirty="0" smtClean="0"/>
              <a:t>Funaki</a:t>
            </a:r>
            <a:r>
              <a:rPr kumimoji="0" lang="ja-JP" altLang="en-US" sz="2000" dirty="0" err="1" smtClean="0"/>
              <a:t>らの</a:t>
            </a:r>
            <a:r>
              <a:rPr kumimoji="0" lang="en-US" altLang="ja-JP" sz="2000" dirty="0"/>
              <a:t>4</a:t>
            </a:r>
            <a:r>
              <a:rPr kumimoji="0" lang="en-US" altLang="ja-JP" sz="2000" dirty="0">
                <a:latin typeface="Symbol" pitchFamily="18" charset="2"/>
              </a:rPr>
              <a:t>a </a:t>
            </a:r>
            <a:r>
              <a:rPr kumimoji="0" lang="en-US" altLang="ja-JP" sz="2000" dirty="0" smtClean="0">
                <a:latin typeface="+mj-lt"/>
              </a:rPr>
              <a:t>OCM</a:t>
            </a:r>
            <a:r>
              <a:rPr kumimoji="0" lang="ja-JP" altLang="en-US" sz="2000" dirty="0" smtClean="0">
                <a:latin typeface="+mj-lt"/>
              </a:rPr>
              <a:t>との対応：</a:t>
            </a:r>
            <a:r>
              <a:rPr lang="en-US" altLang="ja-JP" sz="2000" baseline="30000" dirty="0" smtClean="0"/>
              <a:t>12</a:t>
            </a:r>
            <a:r>
              <a:rPr lang="en-US" altLang="ja-JP" sz="2000" dirty="0" smtClean="0"/>
              <a:t>C</a:t>
            </a:r>
            <a:r>
              <a:rPr lang="en-US" altLang="ja-JP" sz="2000" dirty="0"/>
              <a:t>*(0+</a:t>
            </a:r>
            <a:r>
              <a:rPr lang="en-US" altLang="ja-JP" sz="2000" baseline="-25000" dirty="0"/>
              <a:t>2</a:t>
            </a:r>
            <a:r>
              <a:rPr lang="en-US" altLang="ja-JP" sz="2000" dirty="0" smtClean="0"/>
              <a:t>)</a:t>
            </a:r>
            <a:r>
              <a:rPr kumimoji="0" lang="en-US" altLang="ja-JP" sz="2000" dirty="0" smtClean="0"/>
              <a:t>+</a:t>
            </a:r>
            <a:r>
              <a:rPr kumimoji="0" lang="en-US" altLang="ja-JP" sz="2000" dirty="0" smtClean="0">
                <a:latin typeface="Symbol" pitchFamily="18" charset="2"/>
              </a:rPr>
              <a:t>a</a:t>
            </a:r>
            <a:r>
              <a:rPr kumimoji="0" lang="ja-JP" altLang="en-US" sz="2000" dirty="0" smtClean="0"/>
              <a:t>構造をもつ</a:t>
            </a:r>
            <a:r>
              <a:rPr kumimoji="0" lang="en-US" altLang="ja-JP" sz="2000" dirty="0" smtClean="0"/>
              <a:t>0+</a:t>
            </a:r>
            <a:r>
              <a:rPr kumimoji="0" lang="ja-JP" altLang="en-US" sz="2000" dirty="0" smtClean="0"/>
              <a:t>は対応するが、</a:t>
            </a:r>
            <a:endParaRPr kumimoji="0" lang="en-US" altLang="ja-JP" sz="2000" dirty="0" smtClean="0"/>
          </a:p>
          <a:p>
            <a:pPr>
              <a:lnSpc>
                <a:spcPct val="150000"/>
              </a:lnSpc>
            </a:pPr>
            <a:r>
              <a:rPr kumimoji="0" lang="en-US" altLang="ja-JP" sz="2000" dirty="0" smtClean="0"/>
              <a:t>2+,4+</a:t>
            </a:r>
            <a:r>
              <a:rPr kumimoji="0" lang="ja-JP" altLang="en-US" sz="2000" dirty="0" smtClean="0"/>
              <a:t>は性質が違うのでは。</a:t>
            </a:r>
            <a:endParaRPr kumimoji="0"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59672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1403350" y="2205038"/>
            <a:ext cx="6696075" cy="20145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14350" indent="-514350"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985871" y="4626529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altLang="en-US" sz="2800" b="1" dirty="0">
                <a:solidFill>
                  <a:srgbClr val="000000"/>
                </a:solidFill>
              </a:rPr>
              <a:t>Cluster gas states</a:t>
            </a:r>
            <a:r>
              <a:rPr kumimoji="0" lang="ja-JP" altLang="en-US" sz="2800" b="1" dirty="0">
                <a:solidFill>
                  <a:srgbClr val="000000"/>
                </a:solidFill>
              </a:rPr>
              <a:t>とその</a:t>
            </a:r>
            <a:r>
              <a:rPr kumimoji="0" lang="ja-JP" altLang="en-US" sz="2800" b="1" dirty="0" smtClean="0">
                <a:solidFill>
                  <a:srgbClr val="000000"/>
                </a:solidFill>
              </a:rPr>
              <a:t>回転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 </a:t>
            </a:r>
            <a:r>
              <a:rPr kumimoji="0" lang="en-US" altLang="ja-JP" sz="2800" b="1" dirty="0">
                <a:solidFill>
                  <a:srgbClr val="000000"/>
                </a:solidFill>
              </a:rPr>
              <a:t>(</a:t>
            </a:r>
            <a:r>
              <a:rPr kumimoji="0" lang="en-US" altLang="ja-JP" sz="2800" b="1" baseline="30000" dirty="0">
                <a:solidFill>
                  <a:srgbClr val="000000"/>
                </a:solidFill>
              </a:rPr>
              <a:t>12</a:t>
            </a:r>
            <a:r>
              <a:rPr kumimoji="0" lang="en-US" altLang="ja-JP" sz="2800" b="1" dirty="0">
                <a:solidFill>
                  <a:srgbClr val="000000"/>
                </a:solidFill>
              </a:rPr>
              <a:t>C,</a:t>
            </a:r>
            <a:r>
              <a:rPr kumimoji="0" lang="en-US" altLang="ja-JP" sz="2800" b="1" baseline="30000" dirty="0">
                <a:solidFill>
                  <a:srgbClr val="000000"/>
                </a:solidFill>
              </a:rPr>
              <a:t>11</a:t>
            </a:r>
            <a:r>
              <a:rPr kumimoji="0" lang="en-US" altLang="ja-JP" sz="2800" b="1" dirty="0">
                <a:solidFill>
                  <a:srgbClr val="000000"/>
                </a:solidFill>
              </a:rPr>
              <a:t>B ,</a:t>
            </a:r>
            <a:r>
              <a:rPr kumimoji="0" lang="en-US" altLang="ja-JP" sz="2800" b="1" baseline="30000" dirty="0">
                <a:solidFill>
                  <a:srgbClr val="000000"/>
                </a:solidFill>
              </a:rPr>
              <a:t>16</a:t>
            </a:r>
            <a:r>
              <a:rPr kumimoji="0" lang="en-US" altLang="ja-JP" sz="2800" b="1" dirty="0">
                <a:solidFill>
                  <a:srgbClr val="000000"/>
                </a:solidFill>
              </a:rPr>
              <a:t>O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90" y="863715"/>
            <a:ext cx="6553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398950" y="524721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Funaki et al. PTPS196</a:t>
            </a:r>
            <a:r>
              <a:rPr lang="en-US" altLang="ja-JP" dirty="0"/>
              <a:t>, </a:t>
            </a:r>
            <a:r>
              <a:rPr lang="en-US" altLang="ja-JP" dirty="0" smtClean="0"/>
              <a:t>439 (2012)</a:t>
            </a:r>
            <a:endParaRPr lang="ja-JP" altLang="en-US" dirty="0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86896"/>
            <a:ext cx="4365767" cy="31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1707412" y="4194085"/>
            <a:ext cx="3944708" cy="450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1130182" y="266391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174894" y="229458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8421274" y="445399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b</a:t>
            </a:r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8398383" y="42337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a</a:t>
            </a:r>
            <a:endParaRPr lang="ja-JP" alt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8421274" y="2940766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0+</a:t>
            </a:r>
            <a:r>
              <a:rPr lang="en-US" altLang="ja-JP" baseline="-25000" dirty="0" smtClean="0"/>
              <a:t>6</a:t>
            </a:r>
            <a:endParaRPr lang="ja-JP" altLang="en-US" baseline="-250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174894" y="4009419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0+</a:t>
            </a:r>
            <a:r>
              <a:rPr lang="en-US" altLang="ja-JP" baseline="-25000" dirty="0" smtClean="0"/>
              <a:t>6</a:t>
            </a:r>
            <a:endParaRPr lang="ja-JP" altLang="en-US" baseline="-250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668058" y="313001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0+</a:t>
            </a:r>
            <a:r>
              <a:rPr lang="en-US" altLang="ja-JP" baseline="-25000" dirty="0" smtClean="0"/>
              <a:t>6</a:t>
            </a:r>
            <a:endParaRPr lang="ja-JP" altLang="en-US" baseline="-25000" dirty="0"/>
          </a:p>
        </p:txBody>
      </p:sp>
      <p:sp>
        <p:nvSpPr>
          <p:cNvPr id="9" name="正方形/長方形 8"/>
          <p:cNvSpPr/>
          <p:nvPr/>
        </p:nvSpPr>
        <p:spPr>
          <a:xfrm>
            <a:off x="8420575" y="349934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2+</a:t>
            </a:r>
            <a:endParaRPr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8409699" y="3989223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+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456765" y="2808958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2+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961577" y="2484631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4</a:t>
            </a:r>
            <a:r>
              <a:rPr lang="en-US" altLang="ja-JP" dirty="0" smtClean="0"/>
              <a:t>+</a:t>
            </a:r>
            <a:endParaRPr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514664" y="6488668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>
                <a:solidFill>
                  <a:srgbClr val="000000"/>
                </a:solidFill>
              </a:rPr>
              <a:t>引力ポケットがない？</a:t>
            </a:r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18" name="左右矢印 17"/>
          <p:cNvSpPr/>
          <p:nvPr/>
        </p:nvSpPr>
        <p:spPr>
          <a:xfrm>
            <a:off x="6703451" y="6190428"/>
            <a:ext cx="1676337" cy="208901"/>
          </a:xfrm>
          <a:prstGeom prst="leftRightArrow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393932" y="2621593"/>
            <a:ext cx="3055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Few-body</a:t>
            </a:r>
            <a:r>
              <a:rPr lang="ja-JP" altLang="en-US" dirty="0" smtClean="0"/>
              <a:t>会議のスライドから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8238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4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C:\Users\yenyo\Dropbox\c12-alpha\paper\c12-spe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05" y="2441857"/>
            <a:ext cx="6146397" cy="43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60852"/>
              </p:ext>
            </p:extLst>
          </p:nvPr>
        </p:nvGraphicFramePr>
        <p:xfrm>
          <a:off x="1421650" y="280418"/>
          <a:ext cx="686752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3" name="数式" r:id="rId4" imgW="4063680" imgH="279360" progId="Equation.3">
                  <p:embed/>
                </p:oleObj>
              </mc:Choice>
              <mc:Fallback>
                <p:oleObj name="数式" r:id="rId4" imgW="40636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650" y="280418"/>
                        <a:ext cx="686752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867109" y="1150807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+</a:t>
            </a:r>
            <a:endParaRPr lang="ja-JP" altLang="en-US" dirty="0">
              <a:latin typeface="+mj-lt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2199159" y="995372"/>
            <a:ext cx="676455" cy="680201"/>
            <a:chOff x="187927" y="4082590"/>
            <a:chExt cx="676455" cy="680201"/>
          </a:xfrm>
        </p:grpSpPr>
        <p:sp>
          <p:nvSpPr>
            <p:cNvPr id="6" name="Oval 185"/>
            <p:cNvSpPr>
              <a:spLocks noChangeAspect="1" noChangeArrowheads="1"/>
            </p:cNvSpPr>
            <p:nvPr/>
          </p:nvSpPr>
          <p:spPr bwMode="auto">
            <a:xfrm>
              <a:off x="187927" y="4082590"/>
              <a:ext cx="676455" cy="680201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20000"/>
                  </a:srgbClr>
                </a:gs>
                <a:gs pos="100000">
                  <a:srgbClr val="CC99FF">
                    <a:alpha val="35001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  <p:sp>
          <p:nvSpPr>
            <p:cNvPr id="7" name="Oval 173"/>
            <p:cNvSpPr>
              <a:spLocks noChangeAspect="1" noChangeArrowheads="1"/>
            </p:cNvSpPr>
            <p:nvPr/>
          </p:nvSpPr>
          <p:spPr bwMode="auto">
            <a:xfrm>
              <a:off x="511932" y="45668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8" name="Oval 174"/>
            <p:cNvSpPr>
              <a:spLocks noChangeAspect="1" noChangeArrowheads="1"/>
            </p:cNvSpPr>
            <p:nvPr/>
          </p:nvSpPr>
          <p:spPr bwMode="auto">
            <a:xfrm>
              <a:off x="566706" y="4158889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9" name="Oval 175"/>
            <p:cNvSpPr>
              <a:spLocks noChangeAspect="1" noChangeArrowheads="1"/>
            </p:cNvSpPr>
            <p:nvPr/>
          </p:nvSpPr>
          <p:spPr bwMode="auto">
            <a:xfrm>
              <a:off x="249995" y="444868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0" name="Oval 176"/>
            <p:cNvSpPr>
              <a:spLocks noChangeAspect="1" noChangeArrowheads="1"/>
            </p:cNvSpPr>
            <p:nvPr/>
          </p:nvSpPr>
          <p:spPr bwMode="auto">
            <a:xfrm>
              <a:off x="313495" y="4521706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1" name="Oval 177"/>
            <p:cNvSpPr>
              <a:spLocks noChangeAspect="1" noChangeArrowheads="1"/>
            </p:cNvSpPr>
            <p:nvPr/>
          </p:nvSpPr>
          <p:spPr bwMode="auto">
            <a:xfrm>
              <a:off x="376116" y="4333807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2" name="Oval 178"/>
            <p:cNvSpPr>
              <a:spLocks noChangeAspect="1" noChangeArrowheads="1"/>
            </p:cNvSpPr>
            <p:nvPr/>
          </p:nvSpPr>
          <p:spPr bwMode="auto">
            <a:xfrm>
              <a:off x="660312" y="4530324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3" name="Oval 179"/>
            <p:cNvSpPr>
              <a:spLocks noChangeAspect="1" noChangeArrowheads="1"/>
            </p:cNvSpPr>
            <p:nvPr/>
          </p:nvSpPr>
          <p:spPr bwMode="auto">
            <a:xfrm>
              <a:off x="701587" y="4277231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4" name="Oval 180"/>
            <p:cNvSpPr>
              <a:spLocks noChangeAspect="1" noChangeArrowheads="1"/>
            </p:cNvSpPr>
            <p:nvPr/>
          </p:nvSpPr>
          <p:spPr bwMode="auto">
            <a:xfrm>
              <a:off x="384932" y="416134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5" name="Oval 181"/>
            <p:cNvSpPr>
              <a:spLocks noChangeAspect="1" noChangeArrowheads="1"/>
            </p:cNvSpPr>
            <p:nvPr/>
          </p:nvSpPr>
          <p:spPr bwMode="auto">
            <a:xfrm>
              <a:off x="412680" y="4427236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6" name="Oval 182"/>
            <p:cNvSpPr>
              <a:spLocks noChangeAspect="1" noChangeArrowheads="1"/>
            </p:cNvSpPr>
            <p:nvPr/>
          </p:nvSpPr>
          <p:spPr bwMode="auto">
            <a:xfrm>
              <a:off x="558712" y="4374620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7" name="Oval 183"/>
            <p:cNvSpPr>
              <a:spLocks noChangeAspect="1" noChangeArrowheads="1"/>
            </p:cNvSpPr>
            <p:nvPr/>
          </p:nvSpPr>
          <p:spPr bwMode="auto">
            <a:xfrm>
              <a:off x="242057" y="4232781"/>
              <a:ext cx="111125" cy="112712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18" name="Oval 184"/>
            <p:cNvSpPr>
              <a:spLocks noChangeAspect="1" noChangeArrowheads="1"/>
            </p:cNvSpPr>
            <p:nvPr/>
          </p:nvSpPr>
          <p:spPr bwMode="auto">
            <a:xfrm>
              <a:off x="431678" y="4619723"/>
              <a:ext cx="111125" cy="111125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</p:grpSp>
      <p:grpSp>
        <p:nvGrpSpPr>
          <p:cNvPr id="19" name="Group 186"/>
          <p:cNvGrpSpPr>
            <a:grpSpLocks noChangeAspect="1"/>
          </p:cNvGrpSpPr>
          <p:nvPr/>
        </p:nvGrpSpPr>
        <p:grpSpPr bwMode="auto">
          <a:xfrm>
            <a:off x="3323899" y="1073373"/>
            <a:ext cx="355600" cy="355600"/>
            <a:chOff x="2063" y="2840"/>
            <a:chExt cx="227" cy="227"/>
          </a:xfrm>
        </p:grpSpPr>
        <p:sp>
          <p:nvSpPr>
            <p:cNvPr id="20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1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2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3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4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25" name="Group 186"/>
          <p:cNvGrpSpPr>
            <a:grpSpLocks noChangeAspect="1"/>
          </p:cNvGrpSpPr>
          <p:nvPr/>
        </p:nvGrpSpPr>
        <p:grpSpPr bwMode="auto">
          <a:xfrm>
            <a:off x="3193600" y="1297536"/>
            <a:ext cx="355600" cy="355600"/>
            <a:chOff x="2063" y="2840"/>
            <a:chExt cx="227" cy="227"/>
          </a:xfrm>
        </p:grpSpPr>
        <p:sp>
          <p:nvSpPr>
            <p:cNvPr id="26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7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8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29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0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31" name="Group 186"/>
          <p:cNvGrpSpPr>
            <a:grpSpLocks noChangeAspect="1"/>
          </p:cNvGrpSpPr>
          <p:nvPr/>
        </p:nvGrpSpPr>
        <p:grpSpPr bwMode="auto">
          <a:xfrm>
            <a:off x="3467346" y="1282830"/>
            <a:ext cx="355600" cy="355600"/>
            <a:chOff x="2063" y="2840"/>
            <a:chExt cx="227" cy="227"/>
          </a:xfrm>
        </p:grpSpPr>
        <p:sp>
          <p:nvSpPr>
            <p:cNvPr id="32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3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4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5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36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sp>
        <p:nvSpPr>
          <p:cNvPr id="37" name="フリーフォーム 36"/>
          <p:cNvSpPr/>
          <p:nvPr/>
        </p:nvSpPr>
        <p:spPr>
          <a:xfrm>
            <a:off x="5837707" y="1108365"/>
            <a:ext cx="928914" cy="290285"/>
          </a:xfrm>
          <a:custGeom>
            <a:avLst/>
            <a:gdLst>
              <a:gd name="connsiteX0" fmla="*/ 0 w 928914"/>
              <a:gd name="connsiteY0" fmla="*/ 275771 h 290285"/>
              <a:gd name="connsiteX1" fmla="*/ 478971 w 928914"/>
              <a:gd name="connsiteY1" fmla="*/ 0 h 290285"/>
              <a:gd name="connsiteX2" fmla="*/ 928914 w 928914"/>
              <a:gd name="connsiteY2" fmla="*/ 290285 h 29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4" h="290285">
                <a:moveTo>
                  <a:pt x="0" y="275771"/>
                </a:moveTo>
                <a:lnTo>
                  <a:pt x="478971" y="0"/>
                </a:lnTo>
                <a:lnTo>
                  <a:pt x="928914" y="290285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grpSp>
        <p:nvGrpSpPr>
          <p:cNvPr id="38" name="Group 186"/>
          <p:cNvGrpSpPr>
            <a:grpSpLocks noChangeAspect="1"/>
          </p:cNvGrpSpPr>
          <p:nvPr/>
        </p:nvGrpSpPr>
        <p:grpSpPr bwMode="auto">
          <a:xfrm>
            <a:off x="6112821" y="957286"/>
            <a:ext cx="355600" cy="355600"/>
            <a:chOff x="2063" y="2840"/>
            <a:chExt cx="227" cy="227"/>
          </a:xfrm>
        </p:grpSpPr>
        <p:sp>
          <p:nvSpPr>
            <p:cNvPr id="39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0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1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2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3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44" name="Group 186"/>
          <p:cNvGrpSpPr>
            <a:grpSpLocks noChangeAspect="1"/>
          </p:cNvGrpSpPr>
          <p:nvPr/>
        </p:nvGrpSpPr>
        <p:grpSpPr bwMode="auto">
          <a:xfrm>
            <a:off x="6578061" y="1192588"/>
            <a:ext cx="355600" cy="355600"/>
            <a:chOff x="2063" y="2840"/>
            <a:chExt cx="227" cy="227"/>
          </a:xfrm>
        </p:grpSpPr>
        <p:sp>
          <p:nvSpPr>
            <p:cNvPr id="45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6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7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8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49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50" name="Group 186"/>
          <p:cNvGrpSpPr>
            <a:grpSpLocks noChangeAspect="1"/>
          </p:cNvGrpSpPr>
          <p:nvPr/>
        </p:nvGrpSpPr>
        <p:grpSpPr bwMode="auto">
          <a:xfrm>
            <a:off x="5664544" y="1179525"/>
            <a:ext cx="355600" cy="355600"/>
            <a:chOff x="2063" y="2840"/>
            <a:chExt cx="227" cy="227"/>
          </a:xfrm>
        </p:grpSpPr>
        <p:sp>
          <p:nvSpPr>
            <p:cNvPr id="51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2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3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4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5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56" name="Group 186"/>
          <p:cNvGrpSpPr>
            <a:grpSpLocks noChangeAspect="1"/>
          </p:cNvGrpSpPr>
          <p:nvPr/>
        </p:nvGrpSpPr>
        <p:grpSpPr bwMode="auto">
          <a:xfrm>
            <a:off x="4404404" y="1329499"/>
            <a:ext cx="355600" cy="355600"/>
            <a:chOff x="2063" y="2840"/>
            <a:chExt cx="227" cy="227"/>
          </a:xfrm>
        </p:grpSpPr>
        <p:sp>
          <p:nvSpPr>
            <p:cNvPr id="57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8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59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0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1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62" name="Group 186"/>
          <p:cNvGrpSpPr>
            <a:grpSpLocks noChangeAspect="1"/>
          </p:cNvGrpSpPr>
          <p:nvPr/>
        </p:nvGrpSpPr>
        <p:grpSpPr bwMode="auto">
          <a:xfrm>
            <a:off x="4404404" y="926027"/>
            <a:ext cx="355600" cy="355600"/>
            <a:chOff x="2063" y="2840"/>
            <a:chExt cx="227" cy="227"/>
          </a:xfrm>
        </p:grpSpPr>
        <p:sp>
          <p:nvSpPr>
            <p:cNvPr id="63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4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5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6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67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grpSp>
        <p:nvGrpSpPr>
          <p:cNvPr id="68" name="Group 186"/>
          <p:cNvGrpSpPr>
            <a:grpSpLocks noChangeAspect="1"/>
          </p:cNvGrpSpPr>
          <p:nvPr/>
        </p:nvGrpSpPr>
        <p:grpSpPr bwMode="auto">
          <a:xfrm>
            <a:off x="4855413" y="1134522"/>
            <a:ext cx="355600" cy="355600"/>
            <a:chOff x="2063" y="2840"/>
            <a:chExt cx="227" cy="227"/>
          </a:xfrm>
        </p:grpSpPr>
        <p:sp>
          <p:nvSpPr>
            <p:cNvPr id="69" name="Oval 187"/>
            <p:cNvSpPr>
              <a:spLocks noChangeAspect="1" noChangeArrowheads="1"/>
            </p:cNvSpPr>
            <p:nvPr/>
          </p:nvSpPr>
          <p:spPr bwMode="auto">
            <a:xfrm>
              <a:off x="2096" y="2879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0" name="Oval 188"/>
            <p:cNvSpPr>
              <a:spLocks noChangeAspect="1" noChangeArrowheads="1"/>
            </p:cNvSpPr>
            <p:nvPr/>
          </p:nvSpPr>
          <p:spPr bwMode="auto">
            <a:xfrm>
              <a:off x="2096" y="2970"/>
              <a:ext cx="68" cy="67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1" name="Oval 189"/>
            <p:cNvSpPr>
              <a:spLocks noChangeAspect="1" noChangeArrowheads="1"/>
            </p:cNvSpPr>
            <p:nvPr/>
          </p:nvSpPr>
          <p:spPr bwMode="auto">
            <a:xfrm>
              <a:off x="2187" y="2879"/>
              <a:ext cx="68" cy="68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2" name="Oval 190"/>
            <p:cNvSpPr>
              <a:spLocks noChangeAspect="1" noChangeArrowheads="1"/>
            </p:cNvSpPr>
            <p:nvPr/>
          </p:nvSpPr>
          <p:spPr bwMode="auto">
            <a:xfrm>
              <a:off x="2187" y="2970"/>
              <a:ext cx="67" cy="67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altLang="ja-JP" sz="2000" b="1">
                <a:latin typeface="+mj-lt"/>
              </a:endParaRPr>
            </a:p>
          </p:txBody>
        </p:sp>
        <p:sp>
          <p:nvSpPr>
            <p:cNvPr id="73" name="Oval 191"/>
            <p:cNvSpPr>
              <a:spLocks noChangeAspect="1" noChangeArrowheads="1"/>
            </p:cNvSpPr>
            <p:nvPr/>
          </p:nvSpPr>
          <p:spPr bwMode="auto">
            <a:xfrm>
              <a:off x="2063" y="2840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altLang="ja-JP" sz="2800" b="1">
                <a:latin typeface="+mj-lt"/>
              </a:endParaRPr>
            </a:p>
          </p:txBody>
        </p:sp>
      </p:grpSp>
      <p:pic>
        <p:nvPicPr>
          <p:cNvPr id="74" name="図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438" y="1810283"/>
            <a:ext cx="751720" cy="751720"/>
          </a:xfrm>
          <a:prstGeom prst="rect">
            <a:avLst/>
          </a:prstGeom>
        </p:spPr>
      </p:pic>
      <p:pic>
        <p:nvPicPr>
          <p:cNvPr id="75" name="図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04" y="1816272"/>
            <a:ext cx="751720" cy="751720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83" y="1810283"/>
            <a:ext cx="751720" cy="751720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5157765" y="5679250"/>
            <a:ext cx="185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spectra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72046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930" y="4706092"/>
            <a:ext cx="5202070" cy="214328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440" y="2671011"/>
            <a:ext cx="5202070" cy="2143288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597225" y="4939745"/>
            <a:ext cx="13708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</a:rPr>
              <a:t>GCM+1p1h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97225" y="5217962"/>
            <a:ext cx="21723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EWSR(E&lt;40)=66%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61649" y="2919730"/>
            <a:ext cx="17801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aseline="30000" dirty="0" smtClean="0">
                <a:solidFill>
                  <a:srgbClr val="000000"/>
                </a:solidFill>
              </a:rPr>
              <a:t>16</a:t>
            </a:r>
            <a:r>
              <a:rPr kumimoji="0" lang="en-US" altLang="ja-JP" dirty="0" smtClean="0">
                <a:solidFill>
                  <a:srgbClr val="000000"/>
                </a:solidFill>
              </a:rPr>
              <a:t>O(VAP)+1p1h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61649" y="3222830"/>
            <a:ext cx="21723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EWSR(E&lt;40)=62%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35" y="622151"/>
            <a:ext cx="5202070" cy="2143288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316590" y="638690"/>
            <a:ext cx="3638550" cy="6097905"/>
            <a:chOff x="5253930" y="-81390"/>
            <a:chExt cx="3638550" cy="6097905"/>
          </a:xfrm>
        </p:grpSpPr>
        <p:graphicFrame>
          <p:nvGraphicFramePr>
            <p:cNvPr id="27" name="グラフ 2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31540904"/>
                </p:ext>
              </p:extLst>
            </p:nvPr>
          </p:nvGraphicFramePr>
          <p:xfrm>
            <a:off x="5253930" y="-81390"/>
            <a:ext cx="3638550" cy="60979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8" name="正方形/長方形 27"/>
            <p:cNvSpPr/>
            <p:nvPr/>
          </p:nvSpPr>
          <p:spPr>
            <a:xfrm>
              <a:off x="6469065" y="266549"/>
              <a:ext cx="2089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smtClean="0"/>
                <a:t>12C(</a:t>
              </a:r>
              <a:r>
                <a:rPr lang="en-US" altLang="ja-JP" dirty="0" err="1" smtClean="0"/>
                <a:t>hoyle</a:t>
              </a:r>
              <a:r>
                <a:rPr lang="en-US" altLang="ja-JP" dirty="0" smtClean="0"/>
                <a:t>)+alpha</a:t>
              </a:r>
              <a:endParaRPr lang="ja-JP" altLang="en-US" dirty="0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5793990" y="4278424"/>
              <a:ext cx="10967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dirty="0" smtClean="0"/>
                <a:t>AMD</a:t>
              </a:r>
              <a:endParaRPr lang="ja-JP" altLang="en-US" sz="3200" dirty="0"/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5612675" y="1931665"/>
              <a:ext cx="225025" cy="1800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6321827" y="1549770"/>
              <a:ext cx="225025" cy="1800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967100" y="1155005"/>
              <a:ext cx="225025" cy="18002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612674" y="1369750"/>
              <a:ext cx="225025" cy="180020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6333402" y="1166580"/>
              <a:ext cx="225025" cy="1800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7987012" y="989728"/>
              <a:ext cx="225025" cy="18002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 err="1" smtClean="0">
                <a:solidFill>
                  <a:srgbClr val="000000"/>
                </a:solidFill>
              </a:rPr>
              <a:t>Isoscalar</a:t>
            </a:r>
            <a:r>
              <a:rPr kumimoji="0" lang="en-US" altLang="ja-JP" sz="2400" b="1" dirty="0" smtClean="0">
                <a:solidFill>
                  <a:srgbClr val="000000"/>
                </a:solidFill>
              </a:rPr>
              <a:t> monopole excitation of </a:t>
            </a:r>
            <a:r>
              <a:rPr kumimoji="0" lang="en-US" altLang="ja-JP" sz="2400" b="1" baseline="30000" dirty="0" smtClean="0">
                <a:solidFill>
                  <a:srgbClr val="000000"/>
                </a:solidFill>
              </a:rPr>
              <a:t>16</a:t>
            </a:r>
            <a:r>
              <a:rPr kumimoji="0" lang="en-US" altLang="ja-JP" sz="2400" b="1" dirty="0" smtClean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6750105" y="790318"/>
            <a:ext cx="20158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dirty="0" smtClean="0">
                <a:solidFill>
                  <a:srgbClr val="000000"/>
                </a:solidFill>
              </a:rPr>
              <a:t>C(VAP)+</a:t>
            </a:r>
            <a:r>
              <a:rPr kumimoji="0" lang="en-US" altLang="ja-JP" dirty="0" smtClean="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-GCM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417205" y="1178790"/>
            <a:ext cx="21723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EWSR(E&lt;40)=75%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正方形/長方形 12"/>
          <p:cNvSpPr/>
          <p:nvPr/>
        </p:nvSpPr>
        <p:spPr>
          <a:xfrm rot="16200000">
            <a:off x="4059447" y="143726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  <a:latin typeface="+mj-lt"/>
              </a:rPr>
              <a:t>B(IS0)</a:t>
            </a:r>
            <a:endParaRPr kumimoji="0" lang="en-US" altLang="ja-JP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567081" y="2039966"/>
            <a:ext cx="225025" cy="1800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6866960" y="1481487"/>
            <a:ext cx="225025" cy="180020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72569" y="4059070"/>
            <a:ext cx="225025" cy="180020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5721166" y="1471489"/>
            <a:ext cx="225025" cy="180020"/>
          </a:xfrm>
          <a:prstGeom prst="ellipse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6191202" y="650204"/>
            <a:ext cx="225025" cy="180020"/>
          </a:xfrm>
          <a:prstGeom prst="ellipse">
            <a:avLst/>
          </a:prstGeom>
          <a:noFill/>
          <a:ln>
            <a:solidFill>
              <a:srgbClr val="0066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639957" y="2935448"/>
            <a:ext cx="11867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C(0+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</a:t>
            </a:r>
            <a:endParaRPr lang="ja-JP" altLang="en-US" baseline="-25000" dirty="0"/>
          </a:p>
        </p:txBody>
      </p:sp>
      <p:sp>
        <p:nvSpPr>
          <p:cNvPr id="42" name="正方形/長方形 41"/>
          <p:cNvSpPr/>
          <p:nvPr/>
        </p:nvSpPr>
        <p:spPr>
          <a:xfrm>
            <a:off x="672569" y="4287785"/>
            <a:ext cx="11867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C(0+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)</a:t>
            </a:r>
            <a:endParaRPr lang="ja-JP" altLang="en-US" baseline="-25000" dirty="0"/>
          </a:p>
        </p:txBody>
      </p:sp>
      <p:sp>
        <p:nvSpPr>
          <p:cNvPr id="43" name="正方形/長方形 42"/>
          <p:cNvSpPr/>
          <p:nvPr/>
        </p:nvSpPr>
        <p:spPr>
          <a:xfrm>
            <a:off x="5247359" y="1071270"/>
            <a:ext cx="1186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C(0+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)</a:t>
            </a:r>
            <a:endParaRPr lang="ja-JP" altLang="en-US" baseline="-25000" dirty="0"/>
          </a:p>
        </p:txBody>
      </p:sp>
      <p:sp>
        <p:nvSpPr>
          <p:cNvPr id="44" name="正方形/長方形 43"/>
          <p:cNvSpPr/>
          <p:nvPr/>
        </p:nvSpPr>
        <p:spPr>
          <a:xfrm>
            <a:off x="7040882" y="1673568"/>
            <a:ext cx="11867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C(0+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)</a:t>
            </a:r>
            <a:endParaRPr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31034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ChangeArrowheads="1"/>
          </p:cNvSpPr>
          <p:nvPr/>
        </p:nvSpPr>
        <p:spPr bwMode="auto">
          <a:xfrm>
            <a:off x="539750" y="1196975"/>
            <a:ext cx="3455988" cy="5400675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0" lang="ja-JP" altLang="en-US">
              <a:solidFill>
                <a:schemeClr val="bg2"/>
              </a:solidFill>
            </a:endParaRPr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947738" y="6230938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3829" name="Line 5"/>
          <p:cNvSpPr>
            <a:spLocks noChangeShapeType="1"/>
          </p:cNvSpPr>
          <p:nvPr/>
        </p:nvSpPr>
        <p:spPr bwMode="auto">
          <a:xfrm>
            <a:off x="947738" y="4222750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33830" name="Group 6"/>
          <p:cNvGrpSpPr>
            <a:grpSpLocks/>
          </p:cNvGrpSpPr>
          <p:nvPr/>
        </p:nvGrpSpPr>
        <p:grpSpPr bwMode="auto">
          <a:xfrm>
            <a:off x="933450" y="5643563"/>
            <a:ext cx="528638" cy="623887"/>
            <a:chOff x="512" y="733"/>
            <a:chExt cx="333" cy="282"/>
          </a:xfrm>
        </p:grpSpPr>
        <p:sp>
          <p:nvSpPr>
            <p:cNvPr id="333831" name="Rectangle 7"/>
            <p:cNvSpPr>
              <a:spLocks noChangeArrowheads="1"/>
            </p:cNvSpPr>
            <p:nvPr/>
          </p:nvSpPr>
          <p:spPr bwMode="auto">
            <a:xfrm>
              <a:off x="512" y="808"/>
              <a:ext cx="294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/>
                <a:t>0</a:t>
              </a:r>
              <a:r>
                <a:rPr kumimoji="0" lang="en-US" altLang="ja-JP" sz="2400" baseline="-25000"/>
                <a:t>1</a:t>
              </a:r>
              <a:endParaRPr kumimoji="0" lang="ja-JP" altLang="en-US" sz="2400" baseline="-25000"/>
            </a:p>
          </p:txBody>
        </p:sp>
        <p:sp>
          <p:nvSpPr>
            <p:cNvPr id="333832" name="Rectangle 8"/>
            <p:cNvSpPr>
              <a:spLocks noChangeArrowheads="1"/>
            </p:cNvSpPr>
            <p:nvPr/>
          </p:nvSpPr>
          <p:spPr bwMode="auto">
            <a:xfrm>
              <a:off x="617" y="733"/>
              <a:ext cx="22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/>
                <a:t>+</a:t>
              </a:r>
            </a:p>
          </p:txBody>
        </p:sp>
      </p:grpSp>
      <p:grpSp>
        <p:nvGrpSpPr>
          <p:cNvPr id="333833" name="Group 9"/>
          <p:cNvGrpSpPr>
            <a:grpSpLocks/>
          </p:cNvGrpSpPr>
          <p:nvPr/>
        </p:nvGrpSpPr>
        <p:grpSpPr bwMode="auto">
          <a:xfrm>
            <a:off x="947738" y="3630613"/>
            <a:ext cx="530225" cy="622300"/>
            <a:chOff x="512" y="733"/>
            <a:chExt cx="333" cy="281"/>
          </a:xfrm>
        </p:grpSpPr>
        <p:sp>
          <p:nvSpPr>
            <p:cNvPr id="333834" name="Rectangle 10"/>
            <p:cNvSpPr>
              <a:spLocks noChangeArrowheads="1"/>
            </p:cNvSpPr>
            <p:nvPr/>
          </p:nvSpPr>
          <p:spPr bwMode="auto">
            <a:xfrm>
              <a:off x="512" y="808"/>
              <a:ext cx="29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/>
                <a:t>0</a:t>
              </a:r>
              <a:r>
                <a:rPr kumimoji="0" lang="en-US" altLang="ja-JP" sz="2400" baseline="-25000"/>
                <a:t>2</a:t>
              </a:r>
              <a:endParaRPr kumimoji="0" lang="ja-JP" altLang="en-US" sz="2400" baseline="-25000"/>
            </a:p>
          </p:txBody>
        </p:sp>
        <p:sp>
          <p:nvSpPr>
            <p:cNvPr id="333835" name="Rectangle 11"/>
            <p:cNvSpPr>
              <a:spLocks noChangeArrowheads="1"/>
            </p:cNvSpPr>
            <p:nvPr/>
          </p:nvSpPr>
          <p:spPr bwMode="auto">
            <a:xfrm>
              <a:off x="617" y="733"/>
              <a:ext cx="22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/>
                <a:t>+</a:t>
              </a:r>
            </a:p>
          </p:txBody>
        </p:sp>
      </p:grpSp>
      <p:sp>
        <p:nvSpPr>
          <p:cNvPr id="333836" name="Line 12"/>
          <p:cNvSpPr>
            <a:spLocks noChangeShapeType="1"/>
          </p:cNvSpPr>
          <p:nvPr/>
        </p:nvSpPr>
        <p:spPr bwMode="auto">
          <a:xfrm>
            <a:off x="947738" y="3517900"/>
            <a:ext cx="1079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33837" name="Group 13"/>
          <p:cNvGrpSpPr>
            <a:grpSpLocks/>
          </p:cNvGrpSpPr>
          <p:nvPr/>
        </p:nvGrpSpPr>
        <p:grpSpPr bwMode="auto">
          <a:xfrm>
            <a:off x="947738" y="2878138"/>
            <a:ext cx="695325" cy="623887"/>
            <a:chOff x="512" y="733"/>
            <a:chExt cx="437" cy="282"/>
          </a:xfrm>
        </p:grpSpPr>
        <p:sp>
          <p:nvSpPr>
            <p:cNvPr id="333838" name="Rectangle 14"/>
            <p:cNvSpPr>
              <a:spLocks noChangeArrowheads="1"/>
            </p:cNvSpPr>
            <p:nvPr/>
          </p:nvSpPr>
          <p:spPr bwMode="auto">
            <a:xfrm>
              <a:off x="512" y="808"/>
              <a:ext cx="43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/>
                <a:t>0</a:t>
              </a:r>
              <a:r>
                <a:rPr kumimoji="0" lang="en-US" altLang="ja-JP" sz="2400" baseline="-25000"/>
                <a:t>3, 4</a:t>
              </a:r>
              <a:endParaRPr kumimoji="0" lang="ja-JP" altLang="en-US" sz="2400" baseline="-25000"/>
            </a:p>
          </p:txBody>
        </p:sp>
        <p:sp>
          <p:nvSpPr>
            <p:cNvPr id="333839" name="Rectangle 15"/>
            <p:cNvSpPr>
              <a:spLocks noChangeArrowheads="1"/>
            </p:cNvSpPr>
            <p:nvPr/>
          </p:nvSpPr>
          <p:spPr bwMode="auto">
            <a:xfrm>
              <a:off x="617" y="733"/>
              <a:ext cx="228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0" lang="en-US" altLang="ja-JP" sz="2400"/>
                <a:t>+</a:t>
              </a:r>
            </a:p>
          </p:txBody>
        </p:sp>
      </p:grpSp>
      <p:sp>
        <p:nvSpPr>
          <p:cNvPr id="333840" name="Rectangle 16"/>
          <p:cNvSpPr>
            <a:spLocks noChangeArrowheads="1"/>
          </p:cNvSpPr>
          <p:nvPr/>
        </p:nvSpPr>
        <p:spPr bwMode="auto">
          <a:xfrm>
            <a:off x="1389063" y="3492500"/>
            <a:ext cx="941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400"/>
              <a:t>10.3 MeV</a:t>
            </a:r>
            <a:endParaRPr kumimoji="0" lang="ja-JP" altLang="en-US" sz="1400"/>
          </a:p>
        </p:txBody>
      </p:sp>
      <p:sp>
        <p:nvSpPr>
          <p:cNvPr id="333841" name="Rectangle 17"/>
          <p:cNvSpPr>
            <a:spLocks noChangeArrowheads="1"/>
          </p:cNvSpPr>
          <p:nvPr/>
        </p:nvSpPr>
        <p:spPr bwMode="auto">
          <a:xfrm>
            <a:off x="1423988" y="3943350"/>
            <a:ext cx="9429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400"/>
              <a:t>7.65 MeV</a:t>
            </a:r>
            <a:endParaRPr kumimoji="0" lang="ja-JP" altLang="en-US" sz="1400"/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2198688" y="6261100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600">
                <a:solidFill>
                  <a:schemeClr val="bg2"/>
                </a:solidFill>
              </a:rPr>
              <a:t>3</a:t>
            </a:r>
            <a:r>
              <a:rPr lang="en-US" altLang="ja-JP" sz="1600" b="1">
                <a:solidFill>
                  <a:schemeClr val="bg2"/>
                </a:solidFill>
                <a:latin typeface="Symbol" pitchFamily="18" charset="2"/>
              </a:rPr>
              <a:t>a</a:t>
            </a:r>
            <a:r>
              <a:rPr lang="en-US" altLang="ja-JP" sz="1600">
                <a:solidFill>
                  <a:schemeClr val="bg2"/>
                </a:solidFill>
              </a:rPr>
              <a:t>+p</a:t>
            </a:r>
            <a:r>
              <a:rPr lang="en-US" altLang="ja-JP" sz="1600" baseline="-25000">
                <a:solidFill>
                  <a:schemeClr val="bg2"/>
                </a:solidFill>
              </a:rPr>
              <a:t>3/2</a:t>
            </a:r>
            <a:r>
              <a:rPr lang="en-US" altLang="ja-JP" sz="1600">
                <a:solidFill>
                  <a:schemeClr val="bg2"/>
                </a:solidFill>
              </a:rPr>
              <a:t>closed</a:t>
            </a:r>
            <a:endParaRPr lang="ja-JP" altLang="en-US" sz="1600">
              <a:solidFill>
                <a:schemeClr val="bg2"/>
              </a:solidFill>
            </a:endParaRPr>
          </a:p>
        </p:txBody>
      </p:sp>
      <p:sp>
        <p:nvSpPr>
          <p:cNvPr id="333843" name="Text Box 19"/>
          <p:cNvSpPr txBox="1">
            <a:spLocks noChangeAspect="1" noChangeArrowheads="1"/>
          </p:cNvSpPr>
          <p:nvPr/>
        </p:nvSpPr>
        <p:spPr bwMode="auto">
          <a:xfrm>
            <a:off x="2719388" y="5838825"/>
            <a:ext cx="355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400">
                <a:latin typeface="Times New Roman" pitchFamily="18" charset="0"/>
              </a:rPr>
              <a:t>+</a:t>
            </a:r>
          </a:p>
        </p:txBody>
      </p:sp>
      <p:sp>
        <p:nvSpPr>
          <p:cNvPr id="333844" name="Oval 20"/>
          <p:cNvSpPr>
            <a:spLocks noChangeAspect="1" noChangeArrowheads="1"/>
          </p:cNvSpPr>
          <p:nvPr/>
        </p:nvSpPr>
        <p:spPr bwMode="auto">
          <a:xfrm>
            <a:off x="2197100" y="5972175"/>
            <a:ext cx="293688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45" name="Oval 21"/>
          <p:cNvSpPr>
            <a:spLocks noChangeAspect="1" noChangeArrowheads="1"/>
          </p:cNvSpPr>
          <p:nvPr/>
        </p:nvSpPr>
        <p:spPr bwMode="auto">
          <a:xfrm>
            <a:off x="2303463" y="5768975"/>
            <a:ext cx="293687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 dirty="0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46" name="Oval 22"/>
          <p:cNvSpPr>
            <a:spLocks noChangeAspect="1" noChangeArrowheads="1"/>
          </p:cNvSpPr>
          <p:nvPr/>
        </p:nvSpPr>
        <p:spPr bwMode="auto">
          <a:xfrm>
            <a:off x="2419350" y="5972175"/>
            <a:ext cx="293688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grpSp>
        <p:nvGrpSpPr>
          <p:cNvPr id="333847" name="Group 23"/>
          <p:cNvGrpSpPr>
            <a:grpSpLocks noChangeAspect="1"/>
          </p:cNvGrpSpPr>
          <p:nvPr/>
        </p:nvGrpSpPr>
        <p:grpSpPr bwMode="auto">
          <a:xfrm>
            <a:off x="973138" y="1741488"/>
            <a:ext cx="857250" cy="392112"/>
            <a:chOff x="1458" y="1101"/>
            <a:chExt cx="674" cy="309"/>
          </a:xfrm>
        </p:grpSpPr>
        <p:sp>
          <p:nvSpPr>
            <p:cNvPr id="333848" name="Oval 24"/>
            <p:cNvSpPr>
              <a:spLocks noChangeAspect="1" noChangeArrowheads="1"/>
            </p:cNvSpPr>
            <p:nvPr/>
          </p:nvSpPr>
          <p:spPr bwMode="auto">
            <a:xfrm>
              <a:off x="1458" y="1181"/>
              <a:ext cx="230" cy="229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400" b="1">
                  <a:solidFill>
                    <a:srgbClr val="FFFF99"/>
                  </a:solidFill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333849" name="Oval 25"/>
            <p:cNvSpPr>
              <a:spLocks noChangeAspect="1" noChangeArrowheads="1"/>
            </p:cNvSpPr>
            <p:nvPr/>
          </p:nvSpPr>
          <p:spPr bwMode="auto">
            <a:xfrm>
              <a:off x="1727" y="1101"/>
              <a:ext cx="230" cy="229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400" b="1">
                  <a:solidFill>
                    <a:srgbClr val="FFFF99"/>
                  </a:solidFill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333850" name="Oval 26"/>
            <p:cNvSpPr>
              <a:spLocks noChangeAspect="1" noChangeArrowheads="1"/>
            </p:cNvSpPr>
            <p:nvPr/>
          </p:nvSpPr>
          <p:spPr bwMode="auto">
            <a:xfrm>
              <a:off x="1901" y="1181"/>
              <a:ext cx="231" cy="229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400" b="1">
                  <a:solidFill>
                    <a:srgbClr val="FFFF99"/>
                  </a:solidFill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333851" name="Freeform 27"/>
          <p:cNvSpPr>
            <a:spLocks/>
          </p:cNvSpPr>
          <p:nvPr/>
        </p:nvSpPr>
        <p:spPr bwMode="auto">
          <a:xfrm>
            <a:off x="1528763" y="2214563"/>
            <a:ext cx="304800" cy="1219200"/>
          </a:xfrm>
          <a:custGeom>
            <a:avLst/>
            <a:gdLst>
              <a:gd name="T0" fmla="*/ 0 w 192"/>
              <a:gd name="T1" fmla="*/ 0 h 768"/>
              <a:gd name="T2" fmla="*/ 192 w 192"/>
              <a:gd name="T3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2" h="768">
                <a:moveTo>
                  <a:pt x="0" y="0"/>
                </a:moveTo>
                <a:lnTo>
                  <a:pt x="192" y="768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973138" y="981075"/>
            <a:ext cx="720725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2800" baseline="30000"/>
              <a:t>12</a:t>
            </a:r>
            <a:r>
              <a:rPr kumimoji="0" lang="en-US" altLang="ja-JP" sz="2800"/>
              <a:t>C</a:t>
            </a:r>
            <a:endParaRPr kumimoji="0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3853" name="Line 29"/>
          <p:cNvSpPr>
            <a:spLocks noChangeShapeType="1"/>
          </p:cNvSpPr>
          <p:nvPr/>
        </p:nvSpPr>
        <p:spPr bwMode="auto">
          <a:xfrm>
            <a:off x="684213" y="4294188"/>
            <a:ext cx="5778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3854" name="Rectangle 30"/>
          <p:cNvSpPr>
            <a:spLocks noChangeArrowheads="1"/>
          </p:cNvSpPr>
          <p:nvPr/>
        </p:nvSpPr>
        <p:spPr bwMode="auto">
          <a:xfrm>
            <a:off x="468313" y="4268788"/>
            <a:ext cx="895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2000" baseline="30000">
                <a:solidFill>
                  <a:schemeClr val="bg2"/>
                </a:solidFill>
              </a:rPr>
              <a:t>8</a:t>
            </a:r>
            <a:r>
              <a:rPr kumimoji="0" lang="en-US" altLang="ja-JP" sz="2000">
                <a:solidFill>
                  <a:schemeClr val="bg2"/>
                </a:solidFill>
              </a:rPr>
              <a:t>Be+</a:t>
            </a:r>
            <a:r>
              <a:rPr kumimoji="0" lang="en-US" altLang="ja-JP" sz="2000">
                <a:solidFill>
                  <a:schemeClr val="bg2"/>
                </a:solidFill>
                <a:latin typeface="Symbol" pitchFamily="18" charset="2"/>
              </a:rPr>
              <a:t>a</a:t>
            </a:r>
            <a:endParaRPr kumimoji="0" lang="ja-JP" altLang="en-US" sz="2000">
              <a:solidFill>
                <a:schemeClr val="bg2"/>
              </a:solidFill>
              <a:latin typeface="Symbol" pitchFamily="18" charset="2"/>
            </a:endParaRPr>
          </a:p>
        </p:txBody>
      </p:sp>
      <p:sp>
        <p:nvSpPr>
          <p:cNvPr id="333855" name="Oval 31"/>
          <p:cNvSpPr>
            <a:spLocks noChangeAspect="1" noChangeArrowheads="1"/>
          </p:cNvSpPr>
          <p:nvPr/>
        </p:nvSpPr>
        <p:spPr bwMode="auto">
          <a:xfrm>
            <a:off x="3081338" y="5802313"/>
            <a:ext cx="504825" cy="469900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en-US" altLang="ja-JP" sz="2000"/>
              <a:t>p</a:t>
            </a:r>
            <a:r>
              <a:rPr lang="en-US" altLang="ja-JP" sz="2000" baseline="-25000"/>
              <a:t>3/2</a:t>
            </a:r>
          </a:p>
        </p:txBody>
      </p:sp>
      <p:sp>
        <p:nvSpPr>
          <p:cNvPr id="333856" name="Rectangle 32"/>
          <p:cNvSpPr>
            <a:spLocks noChangeArrowheads="1"/>
          </p:cNvSpPr>
          <p:nvPr/>
        </p:nvSpPr>
        <p:spPr bwMode="auto">
          <a:xfrm>
            <a:off x="1836738" y="1701800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600">
                <a:solidFill>
                  <a:schemeClr val="bg2"/>
                </a:solidFill>
              </a:rPr>
              <a:t>chain ?</a:t>
            </a:r>
            <a:endParaRPr kumimoji="0" lang="ja-JP" altLang="en-US" sz="1600">
              <a:solidFill>
                <a:schemeClr val="bg2"/>
              </a:solidFill>
            </a:endParaRPr>
          </a:p>
        </p:txBody>
      </p:sp>
      <p:sp>
        <p:nvSpPr>
          <p:cNvPr id="333857" name="AutoShape 33"/>
          <p:cNvSpPr>
            <a:spLocks noChangeArrowheads="1"/>
          </p:cNvSpPr>
          <p:nvPr/>
        </p:nvSpPr>
        <p:spPr bwMode="auto">
          <a:xfrm>
            <a:off x="2628900" y="1485900"/>
            <a:ext cx="2449513" cy="3311525"/>
          </a:xfrm>
          <a:prstGeom prst="wedgeRoundRectCallout">
            <a:avLst>
              <a:gd name="adj1" fmla="val -68083"/>
              <a:gd name="adj2" fmla="val 32213"/>
              <a:gd name="adj3" fmla="val 16667"/>
            </a:avLst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ja-JP" altLang="en-US"/>
          </a:p>
        </p:txBody>
      </p:sp>
      <p:grpSp>
        <p:nvGrpSpPr>
          <p:cNvPr id="333858" name="Group 34"/>
          <p:cNvGrpSpPr>
            <a:grpSpLocks/>
          </p:cNvGrpSpPr>
          <p:nvPr/>
        </p:nvGrpSpPr>
        <p:grpSpPr bwMode="auto">
          <a:xfrm>
            <a:off x="3348038" y="3357563"/>
            <a:ext cx="1225550" cy="1223962"/>
            <a:chOff x="1403" y="2222"/>
            <a:chExt cx="772" cy="771"/>
          </a:xfrm>
        </p:grpSpPr>
        <p:sp>
          <p:nvSpPr>
            <p:cNvPr id="333859" name="Oval 35"/>
            <p:cNvSpPr>
              <a:spLocks noChangeArrowheads="1"/>
            </p:cNvSpPr>
            <p:nvPr/>
          </p:nvSpPr>
          <p:spPr bwMode="auto">
            <a:xfrm>
              <a:off x="1403" y="2222"/>
              <a:ext cx="772" cy="771"/>
            </a:xfrm>
            <a:prstGeom prst="ellipse">
              <a:avLst/>
            </a:prstGeom>
            <a:gradFill rotWithShape="1">
              <a:gsLst>
                <a:gs pos="0">
                  <a:srgbClr val="F2D1FF"/>
                </a:gs>
                <a:gs pos="100000">
                  <a:srgbClr val="F2D1FF">
                    <a:gamma/>
                    <a:tint val="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3860" name="Oval 36"/>
            <p:cNvSpPr>
              <a:spLocks noChangeArrowheads="1"/>
            </p:cNvSpPr>
            <p:nvPr/>
          </p:nvSpPr>
          <p:spPr bwMode="auto">
            <a:xfrm>
              <a:off x="1517" y="2656"/>
              <a:ext cx="184" cy="18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400" b="1">
                  <a:solidFill>
                    <a:srgbClr val="FFFF99"/>
                  </a:solidFill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333861" name="Oval 37"/>
            <p:cNvSpPr>
              <a:spLocks noChangeArrowheads="1"/>
            </p:cNvSpPr>
            <p:nvPr/>
          </p:nvSpPr>
          <p:spPr bwMode="auto">
            <a:xfrm>
              <a:off x="1702" y="2329"/>
              <a:ext cx="184" cy="18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400" b="1" dirty="0">
                  <a:solidFill>
                    <a:srgbClr val="FFFF99"/>
                  </a:solidFill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333862" name="Oval 38"/>
            <p:cNvSpPr>
              <a:spLocks noChangeArrowheads="1"/>
            </p:cNvSpPr>
            <p:nvPr/>
          </p:nvSpPr>
          <p:spPr bwMode="auto">
            <a:xfrm>
              <a:off x="1879" y="2656"/>
              <a:ext cx="185" cy="184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US" altLang="ja-JP" sz="2400" b="1">
                  <a:solidFill>
                    <a:srgbClr val="FFFF99"/>
                  </a:solidFill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333863" name="Rectangle 39"/>
          <p:cNvSpPr>
            <a:spLocks noChangeArrowheads="1"/>
          </p:cNvSpPr>
          <p:nvPr/>
        </p:nvSpPr>
        <p:spPr bwMode="auto">
          <a:xfrm>
            <a:off x="2700338" y="2205038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Dilute </a:t>
            </a:r>
            <a:r>
              <a:rPr lang="en-US" altLang="ja-JP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cluster</a:t>
            </a:r>
            <a:r>
              <a:rPr lang="en-US" altLang="ja-JP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 </a:t>
            </a:r>
            <a:r>
              <a:rPr lang="en-US" altLang="ja-JP" sz="20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</a:t>
            </a:r>
            <a:endParaRPr lang="en-US" altLang="ja-JP" sz="2000" b="1" dirty="0">
              <a:solidFill>
                <a:srgbClr val="CC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3864" name="Rectangle 40"/>
          <p:cNvSpPr>
            <a:spLocks noChangeArrowheads="1"/>
          </p:cNvSpPr>
          <p:nvPr/>
        </p:nvSpPr>
        <p:spPr bwMode="auto">
          <a:xfrm>
            <a:off x="3060700" y="1544638"/>
            <a:ext cx="18843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sz="1400">
                <a:latin typeface="Times New Roman" pitchFamily="18" charset="0"/>
              </a:rPr>
              <a:t>A.Tohsaki et al., (2001)</a:t>
            </a:r>
          </a:p>
          <a:p>
            <a:r>
              <a:rPr lang="en-US" altLang="ja-JP" sz="1400">
                <a:latin typeface="Times New Roman" pitchFamily="18" charset="0"/>
              </a:rPr>
              <a:t>Funaki et al.(2003) </a:t>
            </a:r>
          </a:p>
        </p:txBody>
      </p:sp>
      <p:sp>
        <p:nvSpPr>
          <p:cNvPr id="333865" name="Text Box 41"/>
          <p:cNvSpPr txBox="1">
            <a:spLocks noChangeArrowheads="1"/>
          </p:cNvSpPr>
          <p:nvPr/>
        </p:nvSpPr>
        <p:spPr bwMode="auto">
          <a:xfrm>
            <a:off x="5292725" y="3123388"/>
            <a:ext cx="15113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2800" baseline="30000"/>
              <a:t>11</a:t>
            </a:r>
            <a:r>
              <a:rPr kumimoji="0" lang="en-US" altLang="ja-JP" sz="2800"/>
              <a:t>C, </a:t>
            </a:r>
            <a:r>
              <a:rPr kumimoji="0" lang="en-US" altLang="ja-JP" sz="2800" baseline="30000"/>
              <a:t>11</a:t>
            </a:r>
            <a:r>
              <a:rPr kumimoji="0" lang="en-US" altLang="ja-JP" sz="2800"/>
              <a:t>B</a:t>
            </a:r>
          </a:p>
        </p:txBody>
      </p:sp>
      <p:sp>
        <p:nvSpPr>
          <p:cNvPr id="333867" name="Oval 43"/>
          <p:cNvSpPr>
            <a:spLocks noChangeArrowheads="1"/>
          </p:cNvSpPr>
          <p:nvPr/>
        </p:nvSpPr>
        <p:spPr bwMode="auto">
          <a:xfrm>
            <a:off x="6589713" y="3555188"/>
            <a:ext cx="1225550" cy="1223962"/>
          </a:xfrm>
          <a:prstGeom prst="ellipse">
            <a:avLst/>
          </a:prstGeom>
          <a:gradFill rotWithShape="1">
            <a:gsLst>
              <a:gs pos="0">
                <a:srgbClr val="F2D1FF"/>
              </a:gs>
              <a:gs pos="100000">
                <a:srgbClr val="F2D1FF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3868" name="Oval 44"/>
          <p:cNvSpPr>
            <a:spLocks noChangeArrowheads="1"/>
          </p:cNvSpPr>
          <p:nvPr/>
        </p:nvSpPr>
        <p:spPr bwMode="auto">
          <a:xfrm>
            <a:off x="6772275" y="4244163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69" name="Oval 45"/>
          <p:cNvSpPr>
            <a:spLocks noChangeArrowheads="1"/>
          </p:cNvSpPr>
          <p:nvPr/>
        </p:nvSpPr>
        <p:spPr bwMode="auto">
          <a:xfrm>
            <a:off x="7064375" y="3725050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77" name="Text Box 53"/>
          <p:cNvSpPr txBox="1">
            <a:spLocks noChangeArrowheads="1"/>
          </p:cNvSpPr>
          <p:nvPr/>
        </p:nvSpPr>
        <p:spPr bwMode="auto">
          <a:xfrm>
            <a:off x="5292725" y="1052513"/>
            <a:ext cx="863600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ja-JP" sz="2800" baseline="30000"/>
              <a:t>16</a:t>
            </a:r>
            <a:r>
              <a:rPr kumimoji="0" lang="en-US" altLang="ja-JP" sz="2800"/>
              <a:t>O</a:t>
            </a:r>
            <a:endParaRPr kumimoji="0" lang="en-US" altLang="ja-JP" sz="28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3878" name="Oval 54"/>
          <p:cNvSpPr>
            <a:spLocks noChangeArrowheads="1"/>
          </p:cNvSpPr>
          <p:nvPr/>
        </p:nvSpPr>
        <p:spPr bwMode="auto">
          <a:xfrm>
            <a:off x="6084888" y="1341438"/>
            <a:ext cx="1225550" cy="1223962"/>
          </a:xfrm>
          <a:prstGeom prst="ellipse">
            <a:avLst/>
          </a:prstGeom>
          <a:gradFill rotWithShape="1">
            <a:gsLst>
              <a:gs pos="0">
                <a:srgbClr val="F2D1FF"/>
              </a:gs>
              <a:gs pos="100000">
                <a:srgbClr val="F2D1FF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3879" name="Oval 55"/>
          <p:cNvSpPr>
            <a:spLocks noChangeArrowheads="1"/>
          </p:cNvSpPr>
          <p:nvPr/>
        </p:nvSpPr>
        <p:spPr bwMode="auto">
          <a:xfrm>
            <a:off x="6264275" y="1912938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80" name="Oval 56"/>
          <p:cNvSpPr>
            <a:spLocks noChangeArrowheads="1"/>
          </p:cNvSpPr>
          <p:nvPr/>
        </p:nvSpPr>
        <p:spPr bwMode="auto">
          <a:xfrm>
            <a:off x="6557963" y="1511300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81" name="Oval 57"/>
          <p:cNvSpPr>
            <a:spLocks noChangeArrowheads="1"/>
          </p:cNvSpPr>
          <p:nvPr/>
        </p:nvSpPr>
        <p:spPr bwMode="auto">
          <a:xfrm>
            <a:off x="6656388" y="2200275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82" name="Oval 58"/>
          <p:cNvSpPr>
            <a:spLocks noChangeArrowheads="1"/>
          </p:cNvSpPr>
          <p:nvPr/>
        </p:nvSpPr>
        <p:spPr bwMode="auto">
          <a:xfrm>
            <a:off x="6875463" y="1844675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333884" name="Rectangle 60"/>
          <p:cNvSpPr>
            <a:spLocks noChangeArrowheads="1"/>
          </p:cNvSpPr>
          <p:nvPr/>
        </p:nvSpPr>
        <p:spPr bwMode="auto">
          <a:xfrm>
            <a:off x="7524750" y="1773238"/>
            <a:ext cx="12923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aseline="30000" dirty="0" smtClean="0"/>
              <a:t>16</a:t>
            </a:r>
            <a:r>
              <a:rPr lang="en-US" altLang="ja-JP" sz="2000" dirty="0" smtClean="0"/>
              <a:t>O(0</a:t>
            </a:r>
            <a:r>
              <a:rPr lang="en-US" altLang="ja-JP" sz="2000" baseline="30000" dirty="0" smtClean="0"/>
              <a:t>+</a:t>
            </a:r>
            <a:r>
              <a:rPr lang="en-US" altLang="ja-JP" sz="2000" baseline="-25000" dirty="0"/>
              <a:t>6</a:t>
            </a:r>
            <a:r>
              <a:rPr lang="en-US" altLang="ja-JP" sz="2000" dirty="0" smtClean="0"/>
              <a:t>) </a:t>
            </a:r>
            <a:r>
              <a:rPr lang="en-US" altLang="ja-JP" sz="2000" dirty="0"/>
              <a:t>?</a:t>
            </a:r>
            <a:endParaRPr lang="ja-JP" altLang="en-US" sz="2000" dirty="0"/>
          </a:p>
        </p:txBody>
      </p:sp>
      <p:sp>
        <p:nvSpPr>
          <p:cNvPr id="333885" name="Rectangle 61"/>
          <p:cNvSpPr>
            <a:spLocks noChangeArrowheads="1"/>
          </p:cNvSpPr>
          <p:nvPr/>
        </p:nvSpPr>
        <p:spPr bwMode="auto">
          <a:xfrm>
            <a:off x="2700338" y="2711450"/>
            <a:ext cx="2316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Bosonic</a:t>
            </a:r>
            <a:r>
              <a:rPr lang="en-US" altLang="ja-JP" sz="20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behavior</a:t>
            </a:r>
          </a:p>
        </p:txBody>
      </p:sp>
      <p:sp>
        <p:nvSpPr>
          <p:cNvPr id="333886" name="Rectangle 62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0" lang="en-US" altLang="ja-JP" sz="2400" b="1"/>
              <a:t>2-2. Cluster gas-like states</a:t>
            </a:r>
            <a:endParaRPr lang="ja-JP" altLang="en-US" sz="2400" b="1"/>
          </a:p>
        </p:txBody>
      </p:sp>
      <p:sp>
        <p:nvSpPr>
          <p:cNvPr id="333887" name="Rectangle 63"/>
          <p:cNvSpPr>
            <a:spLocks noChangeArrowheads="1"/>
          </p:cNvSpPr>
          <p:nvPr/>
        </p:nvSpPr>
        <p:spPr bwMode="auto">
          <a:xfrm>
            <a:off x="6664325" y="836613"/>
            <a:ext cx="2479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400"/>
              <a:t>Tohsaki et al., Yamada et al.,</a:t>
            </a:r>
          </a:p>
          <a:p>
            <a:r>
              <a:rPr kumimoji="0" lang="en-US" altLang="ja-JP" sz="1400"/>
              <a:t>Funaki et al. Wakasa et al.,</a:t>
            </a:r>
          </a:p>
        </p:txBody>
      </p:sp>
      <p:sp>
        <p:nvSpPr>
          <p:cNvPr id="333888" name="Rectangle 64"/>
          <p:cNvSpPr>
            <a:spLocks noChangeArrowheads="1"/>
          </p:cNvSpPr>
          <p:nvPr/>
        </p:nvSpPr>
        <p:spPr bwMode="auto">
          <a:xfrm>
            <a:off x="6954521" y="3166390"/>
            <a:ext cx="2085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ja-JP" sz="1400" dirty="0"/>
              <a:t>K-E. </a:t>
            </a:r>
            <a:r>
              <a:rPr kumimoji="0" lang="en-US" altLang="ja-JP" sz="1400" dirty="0" smtClean="0"/>
              <a:t>et al., </a:t>
            </a:r>
            <a:r>
              <a:rPr kumimoji="0" lang="en-US" altLang="ja-JP" sz="1400" dirty="0" err="1" smtClean="0"/>
              <a:t>Suhara</a:t>
            </a:r>
            <a:r>
              <a:rPr kumimoji="0" lang="en-US" altLang="ja-JP" sz="1400" dirty="0" smtClean="0"/>
              <a:t> et al</a:t>
            </a:r>
            <a:endParaRPr kumimoji="0" lang="ja-JP" altLang="en-US" sz="1400" dirty="0"/>
          </a:p>
        </p:txBody>
      </p:sp>
      <p:sp>
        <p:nvSpPr>
          <p:cNvPr id="333890" name="Oval 66"/>
          <p:cNvSpPr>
            <a:spLocks noChangeArrowheads="1"/>
          </p:cNvSpPr>
          <p:nvPr/>
        </p:nvSpPr>
        <p:spPr bwMode="auto">
          <a:xfrm>
            <a:off x="7308850" y="4271150"/>
            <a:ext cx="293688" cy="292100"/>
          </a:xfrm>
          <a:prstGeom prst="ellipse">
            <a:avLst/>
          </a:prstGeom>
          <a:solidFill>
            <a:srgbClr val="99A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t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250532" y="5547880"/>
            <a:ext cx="469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 smtClean="0"/>
              <a:t>クラスター気体の回転帯は？</a:t>
            </a:r>
            <a:r>
              <a:rPr lang="en-US" altLang="ja-JP" sz="2800" b="1" dirty="0" smtClean="0"/>
              <a:t> 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5975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グラフ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63197"/>
              </p:ext>
            </p:extLst>
          </p:nvPr>
        </p:nvGraphicFramePr>
        <p:xfrm>
          <a:off x="370858" y="1178750"/>
          <a:ext cx="4283603" cy="340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555345"/>
              </p:ext>
            </p:extLst>
          </p:nvPr>
        </p:nvGraphicFramePr>
        <p:xfrm>
          <a:off x="4752020" y="1223755"/>
          <a:ext cx="4301311" cy="327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6442648" y="4409818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pin J(J+1)</a:t>
            </a:r>
            <a:endParaRPr lang="ja-JP" altLang="en-US" dirty="0">
              <a:latin typeface="+mj-lt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887418" y="4402005"/>
            <a:ext cx="131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pin J(J+1)</a:t>
            </a:r>
            <a:endParaRPr lang="ja-JP" altLang="en-US" dirty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 rot="16200000">
            <a:off x="-1094633" y="2612080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  <a:latin typeface="+mj-lt"/>
              </a:rPr>
              <a:t>Excitation energy  (MeV)</a:t>
            </a:r>
            <a:endParaRPr lang="ja-JP" altLang="en-US" dirty="0">
              <a:latin typeface="+mj-lt"/>
            </a:endParaRPr>
          </a:p>
        </p:txBody>
      </p:sp>
      <p:sp>
        <p:nvSpPr>
          <p:cNvPr id="24" name="Oval 35"/>
          <p:cNvSpPr>
            <a:spLocks noChangeAspect="1" noChangeArrowheads="1"/>
          </p:cNvSpPr>
          <p:nvPr/>
        </p:nvSpPr>
        <p:spPr bwMode="auto">
          <a:xfrm>
            <a:off x="1219200" y="5885286"/>
            <a:ext cx="785818" cy="820314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/>
          </a:p>
        </p:txBody>
      </p:sp>
      <p:sp>
        <p:nvSpPr>
          <p:cNvPr id="21" name="Oval 37"/>
          <p:cNvSpPr>
            <a:spLocks noChangeAspect="1" noChangeArrowheads="1"/>
          </p:cNvSpPr>
          <p:nvPr/>
        </p:nvSpPr>
        <p:spPr bwMode="auto">
          <a:xfrm>
            <a:off x="1224428" y="6155648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22" name="Oval 37"/>
          <p:cNvSpPr>
            <a:spLocks noChangeAspect="1" noChangeArrowheads="1"/>
          </p:cNvSpPr>
          <p:nvPr/>
        </p:nvSpPr>
        <p:spPr bwMode="auto">
          <a:xfrm>
            <a:off x="1637008" y="6382277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23" name="Oval 37"/>
          <p:cNvSpPr>
            <a:spLocks noChangeAspect="1" noChangeArrowheads="1"/>
          </p:cNvSpPr>
          <p:nvPr/>
        </p:nvSpPr>
        <p:spPr bwMode="auto">
          <a:xfrm>
            <a:off x="1623684" y="5950615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2000" b="1" dirty="0" smtClean="0">
              <a:latin typeface="Symbol" pitchFamily="18" charset="2"/>
            </a:endParaRPr>
          </a:p>
        </p:txBody>
      </p:sp>
      <p:sp>
        <p:nvSpPr>
          <p:cNvPr id="29" name="Oval 35"/>
          <p:cNvSpPr>
            <a:spLocks noChangeAspect="1" noChangeArrowheads="1"/>
          </p:cNvSpPr>
          <p:nvPr/>
        </p:nvSpPr>
        <p:spPr bwMode="auto">
          <a:xfrm rot="19339174">
            <a:off x="3224634" y="5494623"/>
            <a:ext cx="938218" cy="6107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/>
          </a:p>
        </p:txBody>
      </p:sp>
      <p:sp>
        <p:nvSpPr>
          <p:cNvPr id="33" name="Oval 37"/>
          <p:cNvSpPr>
            <a:spLocks noChangeAspect="1" noChangeArrowheads="1"/>
          </p:cNvSpPr>
          <p:nvPr/>
        </p:nvSpPr>
        <p:spPr bwMode="auto">
          <a:xfrm>
            <a:off x="3290253" y="5736301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34" name="Oval 37"/>
          <p:cNvSpPr>
            <a:spLocks noChangeAspect="1" noChangeArrowheads="1"/>
          </p:cNvSpPr>
          <p:nvPr/>
        </p:nvSpPr>
        <p:spPr bwMode="auto">
          <a:xfrm>
            <a:off x="3758826" y="5444828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2000" b="1" dirty="0" smtClean="0">
              <a:latin typeface="Symbol" pitchFamily="18" charset="2"/>
            </a:endParaRPr>
          </a:p>
        </p:txBody>
      </p:sp>
      <p:sp>
        <p:nvSpPr>
          <p:cNvPr id="35" name="Oval 37"/>
          <p:cNvSpPr>
            <a:spLocks noChangeAspect="1" noChangeArrowheads="1"/>
          </p:cNvSpPr>
          <p:nvPr/>
        </p:nvSpPr>
        <p:spPr bwMode="auto">
          <a:xfrm>
            <a:off x="3682168" y="5811561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52232" y="6079143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j-lt"/>
              </a:rPr>
              <a:t>Spherical</a:t>
            </a:r>
          </a:p>
          <a:p>
            <a:r>
              <a:rPr lang="en-US" altLang="ja-JP" sz="1600" dirty="0" smtClean="0">
                <a:latin typeface="+mj-lt"/>
              </a:rPr>
              <a:t> gas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3129263" y="5029200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+mj-lt"/>
              </a:rPr>
              <a:t>d</a:t>
            </a:r>
            <a:r>
              <a:rPr lang="en-US" altLang="ja-JP" dirty="0" smtClean="0">
                <a:latin typeface="+mj-lt"/>
              </a:rPr>
              <a:t>eformation</a:t>
            </a:r>
          </a:p>
          <a:p>
            <a:endParaRPr lang="ja-JP" altLang="en-US" dirty="0">
              <a:latin typeface="+mj-lt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299999" y="505263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latin typeface="+mj-lt"/>
              </a:rPr>
              <a:t>rotation</a:t>
            </a:r>
          </a:p>
        </p:txBody>
      </p:sp>
      <p:sp>
        <p:nvSpPr>
          <p:cNvPr id="40" name="Oval 35"/>
          <p:cNvSpPr>
            <a:spLocks noChangeAspect="1" noChangeArrowheads="1"/>
          </p:cNvSpPr>
          <p:nvPr/>
        </p:nvSpPr>
        <p:spPr bwMode="auto">
          <a:xfrm rot="19339174">
            <a:off x="5187367" y="5563471"/>
            <a:ext cx="938218" cy="610725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50000">
                <a:schemeClr val="accent1">
                  <a:lumMod val="60000"/>
                  <a:lumOff val="40000"/>
                  <a:alpha val="50000"/>
                </a:schemeClr>
              </a:gs>
              <a:gs pos="100000">
                <a:schemeClr val="accent1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000" smtClean="0"/>
          </a:p>
        </p:txBody>
      </p:sp>
      <p:sp>
        <p:nvSpPr>
          <p:cNvPr id="41" name="Oval 37"/>
          <p:cNvSpPr>
            <a:spLocks noChangeAspect="1" noChangeArrowheads="1"/>
          </p:cNvSpPr>
          <p:nvPr/>
        </p:nvSpPr>
        <p:spPr bwMode="auto">
          <a:xfrm>
            <a:off x="5252986" y="5805149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42" name="Oval 37"/>
          <p:cNvSpPr>
            <a:spLocks noChangeAspect="1" noChangeArrowheads="1"/>
          </p:cNvSpPr>
          <p:nvPr/>
        </p:nvSpPr>
        <p:spPr bwMode="auto">
          <a:xfrm>
            <a:off x="5721559" y="5513676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sz="2000" b="1" dirty="0" smtClean="0">
              <a:latin typeface="Symbol" pitchFamily="18" charset="2"/>
            </a:endParaRPr>
          </a:p>
        </p:txBody>
      </p:sp>
      <p:sp>
        <p:nvSpPr>
          <p:cNvPr id="43" name="Oval 37"/>
          <p:cNvSpPr>
            <a:spLocks noChangeAspect="1" noChangeArrowheads="1"/>
          </p:cNvSpPr>
          <p:nvPr/>
        </p:nvSpPr>
        <p:spPr bwMode="auto">
          <a:xfrm>
            <a:off x="5644901" y="5880409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45" name="環状矢印 44"/>
          <p:cNvSpPr/>
          <p:nvPr/>
        </p:nvSpPr>
        <p:spPr>
          <a:xfrm rot="18704284">
            <a:off x="5075210" y="5386168"/>
            <a:ext cx="614009" cy="602611"/>
          </a:xfrm>
          <a:prstGeom prst="circularArrow">
            <a:avLst>
              <a:gd name="adj1" fmla="val 8531"/>
              <a:gd name="adj2" fmla="val 1142319"/>
              <a:gd name="adj3" fmla="val 20292368"/>
              <a:gd name="adj4" fmla="val 10800000"/>
              <a:gd name="adj5" fmla="val 1628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環状矢印 45"/>
          <p:cNvSpPr/>
          <p:nvPr/>
        </p:nvSpPr>
        <p:spPr>
          <a:xfrm rot="8029743">
            <a:off x="5591865" y="5779252"/>
            <a:ext cx="614009" cy="602611"/>
          </a:xfrm>
          <a:prstGeom prst="circularArrow">
            <a:avLst>
              <a:gd name="adj1" fmla="val 8531"/>
              <a:gd name="adj2" fmla="val 1142319"/>
              <a:gd name="adj3" fmla="val 20292368"/>
              <a:gd name="adj4" fmla="val 10800000"/>
              <a:gd name="adj5" fmla="val 1628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1555823" y="2646895"/>
            <a:ext cx="1522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+mj-lt"/>
              </a:rPr>
              <a:t>Itoh</a:t>
            </a:r>
            <a:r>
              <a:rPr lang="en-US" altLang="ja-JP" sz="1400" dirty="0" smtClean="0">
                <a:latin typeface="+mj-lt"/>
              </a:rPr>
              <a:t> et al.(2011)  </a:t>
            </a:r>
            <a:endParaRPr kumimoji="0" lang="ja-JP" altLang="en-US" sz="1400" dirty="0">
              <a:latin typeface="+mj-lt"/>
            </a:endParaRPr>
          </a:p>
        </p:txBody>
      </p:sp>
      <p:grpSp>
        <p:nvGrpSpPr>
          <p:cNvPr id="60" name="グループ化 59"/>
          <p:cNvGrpSpPr/>
          <p:nvPr/>
        </p:nvGrpSpPr>
        <p:grpSpPr>
          <a:xfrm>
            <a:off x="1547149" y="2194196"/>
            <a:ext cx="450291" cy="533180"/>
            <a:chOff x="4013131" y="1274155"/>
            <a:chExt cx="450291" cy="533180"/>
          </a:xfrm>
        </p:grpSpPr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4013131" y="1437870"/>
              <a:ext cx="397784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2</a:t>
              </a:r>
              <a:r>
                <a:rPr kumimoji="0" lang="en-US" altLang="ja-JP" baseline="-25000" dirty="0" smtClean="0">
                  <a:latin typeface="+mj-lt"/>
                </a:rPr>
                <a:t>2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319818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+mj-lt"/>
                </a:rPr>
                <a:t>+</a:t>
              </a: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3684476" y="1277805"/>
            <a:ext cx="453473" cy="457959"/>
            <a:chOff x="4054501" y="1718840"/>
            <a:chExt cx="453473" cy="457959"/>
          </a:xfrm>
        </p:grpSpPr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4054501" y="1807334"/>
              <a:ext cx="397784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4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4188156" y="1718840"/>
              <a:ext cx="319818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+mj-lt"/>
                </a:rPr>
                <a:t>+</a:t>
              </a:r>
            </a:p>
          </p:txBody>
        </p:sp>
      </p:grp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2928403" y="1905784"/>
            <a:ext cx="16012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lt"/>
              </a:rPr>
              <a:t>Freer et al.(2011) </a:t>
            </a:r>
            <a:endParaRPr kumimoji="0" lang="ja-JP" altLang="en-US" sz="1400" dirty="0">
              <a:latin typeface="+mj-lt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831269" y="2575549"/>
            <a:ext cx="450291" cy="533047"/>
            <a:chOff x="4013131" y="1274155"/>
            <a:chExt cx="450291" cy="533047"/>
          </a:xfrm>
        </p:grpSpPr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4013131" y="1437870"/>
              <a:ext cx="3977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0</a:t>
              </a:r>
              <a:r>
                <a:rPr kumimoji="0" lang="en-US" altLang="ja-JP" baseline="-25000" dirty="0" smtClean="0">
                  <a:latin typeface="+mj-lt"/>
                </a:rPr>
                <a:t>2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319818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+mj-lt"/>
                </a:rPr>
                <a:t>+</a:t>
              </a: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7841430" y="1757419"/>
            <a:ext cx="626384" cy="533047"/>
            <a:chOff x="3784531" y="1274155"/>
            <a:chExt cx="626384" cy="533047"/>
          </a:xfrm>
        </p:grpSpPr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3784531" y="1437870"/>
              <a:ext cx="6263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9/2</a:t>
              </a:r>
              <a:r>
                <a:rPr kumimoji="0" lang="en-US" altLang="ja-JP" baseline="-25000" dirty="0" smtClean="0">
                  <a:latin typeface="+mj-lt"/>
                </a:rPr>
                <a:t>2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-</a:t>
              </a:r>
              <a:endParaRPr kumimoji="0" lang="en-US" altLang="ja-JP" dirty="0">
                <a:latin typeface="+mj-lt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5492765" y="2923131"/>
            <a:ext cx="637467" cy="434224"/>
            <a:chOff x="3767747" y="1274155"/>
            <a:chExt cx="637467" cy="434224"/>
          </a:xfrm>
        </p:grpSpPr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3767747" y="1339047"/>
              <a:ext cx="6263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3/2</a:t>
              </a:r>
              <a:r>
                <a:rPr kumimoji="0" lang="en-US" altLang="ja-JP" baseline="-25000" dirty="0" smtClean="0">
                  <a:latin typeface="+mj-lt"/>
                </a:rPr>
                <a:t>3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-</a:t>
              </a:r>
              <a:endParaRPr kumimoji="0" lang="en-US" altLang="ja-JP" dirty="0">
                <a:latin typeface="+mj-lt"/>
              </a:endParaRPr>
            </a:p>
          </p:txBody>
        </p:sp>
      </p:grp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7611322" y="2494954"/>
            <a:ext cx="1505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lt"/>
              </a:rPr>
              <a:t>Yamaguchi et al.</a:t>
            </a:r>
          </a:p>
          <a:p>
            <a:r>
              <a:rPr lang="en-US" altLang="ja-JP" sz="1400" dirty="0" smtClean="0">
                <a:latin typeface="+mj-lt"/>
              </a:rPr>
              <a:t>(2011) </a:t>
            </a:r>
            <a:endParaRPr kumimoji="0" lang="ja-JP" altLang="en-US" sz="1400" dirty="0">
              <a:latin typeface="+mj-lt"/>
            </a:endParaRPr>
          </a:p>
        </p:txBody>
      </p:sp>
      <p:sp>
        <p:nvSpPr>
          <p:cNvPr id="72" name="Text Box 58"/>
          <p:cNvSpPr txBox="1">
            <a:spLocks noChangeArrowheads="1"/>
          </p:cNvSpPr>
          <p:nvPr/>
        </p:nvSpPr>
        <p:spPr bwMode="auto">
          <a:xfrm>
            <a:off x="998565" y="3421565"/>
            <a:ext cx="720725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ja-JP" sz="2800" baseline="30000" dirty="0">
                <a:latin typeface="Arial" charset="0"/>
              </a:rPr>
              <a:t>12</a:t>
            </a:r>
            <a:r>
              <a:rPr kumimoji="0" lang="en-US" altLang="ja-JP" sz="2800" dirty="0">
                <a:latin typeface="Arial" charset="0"/>
              </a:rPr>
              <a:t>C</a:t>
            </a:r>
            <a:endParaRPr kumimoji="0" lang="en-US" altLang="ja-JP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5486400" y="3392935"/>
            <a:ext cx="741627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ja-JP" sz="2800" baseline="30000" dirty="0" smtClean="0">
                <a:latin typeface="Arial" charset="0"/>
              </a:rPr>
              <a:t>11</a:t>
            </a:r>
            <a:r>
              <a:rPr kumimoji="0" lang="en-US" altLang="ja-JP" sz="2800" dirty="0" smtClean="0">
                <a:latin typeface="Arial" charset="0"/>
              </a:rPr>
              <a:t>B</a:t>
            </a:r>
            <a:endParaRPr kumimoji="0" lang="en-US" altLang="ja-JP" sz="2800" dirty="0">
              <a:latin typeface="Arial" charset="0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048000" y="6248400"/>
            <a:ext cx="1194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geometric</a:t>
            </a:r>
            <a:endParaRPr lang="ja-JP" altLang="en-US" dirty="0"/>
          </a:p>
        </p:txBody>
      </p:sp>
      <p:sp>
        <p:nvSpPr>
          <p:cNvPr id="77" name="右矢印 76"/>
          <p:cNvSpPr/>
          <p:nvPr/>
        </p:nvSpPr>
        <p:spPr>
          <a:xfrm rot="20722214">
            <a:off x="2330520" y="5960478"/>
            <a:ext cx="764950" cy="421681"/>
          </a:xfrm>
          <a:prstGeom prst="rightArrow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右矢印 77"/>
          <p:cNvSpPr/>
          <p:nvPr/>
        </p:nvSpPr>
        <p:spPr>
          <a:xfrm>
            <a:off x="4271986" y="5599304"/>
            <a:ext cx="764950" cy="421681"/>
          </a:xfrm>
          <a:prstGeom prst="rightArrow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2474037" y="6296140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pin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6319377" y="5982587"/>
            <a:ext cx="28857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>
                <a:latin typeface="+mj-lt"/>
              </a:rPr>
              <a:t>r</a:t>
            </a:r>
            <a:r>
              <a:rPr lang="en-US" altLang="ja-JP" sz="1600" dirty="0" smtClean="0">
                <a:latin typeface="+mj-lt"/>
              </a:rPr>
              <a:t>otation of 3</a:t>
            </a:r>
            <a:r>
              <a:rPr lang="en-US" altLang="ja-JP" sz="1600" dirty="0" smtClean="0">
                <a:latin typeface="Symbol" pitchFamily="18" charset="2"/>
              </a:rPr>
              <a:t>a</a:t>
            </a:r>
            <a:r>
              <a:rPr lang="en-US" altLang="ja-JP" sz="1600" dirty="0" smtClean="0">
                <a:latin typeface="+mj-lt"/>
              </a:rPr>
              <a:t>, 4</a:t>
            </a:r>
            <a:r>
              <a:rPr lang="en-US" altLang="ja-JP" sz="1600" dirty="0" smtClean="0">
                <a:latin typeface="Symbol" pitchFamily="18" charset="2"/>
              </a:rPr>
              <a:t>a </a:t>
            </a:r>
            <a:r>
              <a:rPr lang="en-US" altLang="ja-JP" sz="1600" dirty="0" smtClean="0">
                <a:latin typeface="+mj-lt"/>
              </a:rPr>
              <a:t>gas</a:t>
            </a:r>
          </a:p>
          <a:p>
            <a:r>
              <a:rPr lang="en-US" altLang="ja-JP" sz="1600" dirty="0" smtClean="0">
                <a:latin typeface="+mj-lt"/>
              </a:rPr>
              <a:t>Ohkubo et al., PLB684(2010)</a:t>
            </a:r>
          </a:p>
          <a:p>
            <a:r>
              <a:rPr lang="en-US" altLang="ja-JP" sz="1600" dirty="0" smtClean="0">
                <a:latin typeface="+mj-lt"/>
              </a:rPr>
              <a:t>Funaki et al. PTPS196 (2012)</a:t>
            </a:r>
            <a:endParaRPr lang="ja-JP" altLang="en-US" sz="1600" dirty="0">
              <a:latin typeface="+mj-lt"/>
            </a:endParaRPr>
          </a:p>
        </p:txBody>
      </p:sp>
      <p:sp>
        <p:nvSpPr>
          <p:cNvPr id="51" name="Rectangle 32"/>
          <p:cNvSpPr>
            <a:spLocks noChangeArrowheads="1"/>
          </p:cNvSpPr>
          <p:nvPr/>
        </p:nvSpPr>
        <p:spPr bwMode="auto">
          <a:xfrm>
            <a:off x="2187040" y="1178750"/>
            <a:ext cx="2156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bg1">
                    <a:lumMod val="40000"/>
                    <a:lumOff val="60000"/>
                  </a:schemeClr>
                </a:solidFill>
                <a:latin typeface="+mj-lt"/>
              </a:rPr>
              <a:t>discussed in D3 session</a:t>
            </a:r>
            <a:endParaRPr kumimoji="0" lang="ja-JP" altLang="en-US" sz="1400" dirty="0">
              <a:solidFill>
                <a:schemeClr val="bg1">
                  <a:lumMod val="40000"/>
                  <a:lumOff val="60000"/>
                </a:schemeClr>
              </a:solidFill>
              <a:latin typeface="+mj-lt"/>
            </a:endParaRPr>
          </a:p>
        </p:txBody>
      </p:sp>
      <p:grpSp>
        <p:nvGrpSpPr>
          <p:cNvPr id="76" name="グループ化 75"/>
          <p:cNvGrpSpPr/>
          <p:nvPr/>
        </p:nvGrpSpPr>
        <p:grpSpPr>
          <a:xfrm>
            <a:off x="736596" y="1372737"/>
            <a:ext cx="450291" cy="533047"/>
            <a:chOff x="4013131" y="1274155"/>
            <a:chExt cx="450291" cy="533047"/>
          </a:xfrm>
        </p:grpSpPr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4013131" y="1437870"/>
              <a:ext cx="3977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0</a:t>
              </a:r>
              <a:r>
                <a:rPr kumimoji="0" lang="en-US" altLang="ja-JP" baseline="-25000" dirty="0" smtClean="0">
                  <a:latin typeface="+mj-lt"/>
                </a:rPr>
                <a:t>3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319818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+mj-lt"/>
                </a:rPr>
                <a:t>+</a:t>
              </a:r>
            </a:p>
          </p:txBody>
        </p:sp>
      </p:grpSp>
      <p:sp>
        <p:nvSpPr>
          <p:cNvPr id="82" name="Oval 37"/>
          <p:cNvSpPr>
            <a:spLocks noChangeAspect="1" noChangeArrowheads="1"/>
          </p:cNvSpPr>
          <p:nvPr/>
        </p:nvSpPr>
        <p:spPr bwMode="auto">
          <a:xfrm>
            <a:off x="1798946" y="4876800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83" name="Oval 37"/>
          <p:cNvSpPr>
            <a:spLocks noChangeAspect="1" noChangeArrowheads="1"/>
          </p:cNvSpPr>
          <p:nvPr/>
        </p:nvSpPr>
        <p:spPr bwMode="auto">
          <a:xfrm>
            <a:off x="1532523" y="5178591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84" name="Oval 37"/>
          <p:cNvSpPr>
            <a:spLocks noChangeAspect="1" noChangeArrowheads="1"/>
          </p:cNvSpPr>
          <p:nvPr/>
        </p:nvSpPr>
        <p:spPr bwMode="auto">
          <a:xfrm>
            <a:off x="1127179" y="5178591"/>
            <a:ext cx="258454" cy="257056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latin typeface="Symbol" pitchFamily="18" charset="2"/>
              </a:rPr>
              <a:t>a</a:t>
            </a:r>
          </a:p>
        </p:txBody>
      </p:sp>
      <p:sp>
        <p:nvSpPr>
          <p:cNvPr id="3" name="フリーフォーム 2"/>
          <p:cNvSpPr/>
          <p:nvPr/>
        </p:nvSpPr>
        <p:spPr>
          <a:xfrm>
            <a:off x="1242391" y="4999383"/>
            <a:ext cx="695739" cy="347869"/>
          </a:xfrm>
          <a:custGeom>
            <a:avLst/>
            <a:gdLst>
              <a:gd name="connsiteX0" fmla="*/ 0 w 695739"/>
              <a:gd name="connsiteY0" fmla="*/ 327991 h 347869"/>
              <a:gd name="connsiteX1" fmla="*/ 417444 w 695739"/>
              <a:gd name="connsiteY1" fmla="*/ 347869 h 347869"/>
              <a:gd name="connsiteX2" fmla="*/ 695739 w 695739"/>
              <a:gd name="connsiteY2" fmla="*/ 0 h 347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739" h="347869">
                <a:moveTo>
                  <a:pt x="0" y="327991"/>
                </a:moveTo>
                <a:lnTo>
                  <a:pt x="417444" y="347869"/>
                </a:lnTo>
                <a:lnTo>
                  <a:pt x="695739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214750" y="4898801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latin typeface="+mj-lt"/>
              </a:rPr>
              <a:t>bending</a:t>
            </a:r>
          </a:p>
          <a:p>
            <a:r>
              <a:rPr lang="en-US" altLang="ja-JP" sz="1600" dirty="0" smtClean="0">
                <a:latin typeface="+mj-lt"/>
              </a:rPr>
              <a:t>chain</a:t>
            </a:r>
          </a:p>
        </p:txBody>
      </p:sp>
      <p:sp>
        <p:nvSpPr>
          <p:cNvPr id="86" name="右矢印 85"/>
          <p:cNvSpPr/>
          <p:nvPr/>
        </p:nvSpPr>
        <p:spPr>
          <a:xfrm rot="1301893">
            <a:off x="2260651" y="5155669"/>
            <a:ext cx="764950" cy="421681"/>
          </a:xfrm>
          <a:prstGeom prst="rightArrow">
            <a:avLst/>
          </a:prstGeom>
          <a:ln w="127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87" name="グループ化 86"/>
          <p:cNvGrpSpPr/>
          <p:nvPr/>
        </p:nvGrpSpPr>
        <p:grpSpPr>
          <a:xfrm>
            <a:off x="1056414" y="4601446"/>
            <a:ext cx="450291" cy="533047"/>
            <a:chOff x="4013131" y="1274155"/>
            <a:chExt cx="450291" cy="533047"/>
          </a:xfrm>
        </p:grpSpPr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4013131" y="1437870"/>
              <a:ext cx="3977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0</a:t>
              </a:r>
              <a:r>
                <a:rPr kumimoji="0" lang="en-US" altLang="ja-JP" baseline="-25000" dirty="0" smtClean="0">
                  <a:latin typeface="+mj-lt"/>
                </a:rPr>
                <a:t>3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319818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+mj-lt"/>
                </a:rPr>
                <a:t>+</a:t>
              </a:r>
            </a:p>
          </p:txBody>
        </p:sp>
      </p:grpSp>
      <p:grpSp>
        <p:nvGrpSpPr>
          <p:cNvPr id="90" name="グループ化 89"/>
          <p:cNvGrpSpPr/>
          <p:nvPr/>
        </p:nvGrpSpPr>
        <p:grpSpPr>
          <a:xfrm>
            <a:off x="868388" y="5650424"/>
            <a:ext cx="450291" cy="533047"/>
            <a:chOff x="4013131" y="1274155"/>
            <a:chExt cx="450291" cy="533047"/>
          </a:xfrm>
        </p:grpSpPr>
        <p:sp>
          <p:nvSpPr>
            <p:cNvPr id="91" name="Rectangle 14"/>
            <p:cNvSpPr>
              <a:spLocks noChangeArrowheads="1"/>
            </p:cNvSpPr>
            <p:nvPr/>
          </p:nvSpPr>
          <p:spPr bwMode="auto">
            <a:xfrm>
              <a:off x="4013131" y="1437870"/>
              <a:ext cx="3977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kumimoji="0" lang="en-US" altLang="ja-JP" dirty="0" smtClean="0">
                  <a:latin typeface="+mj-lt"/>
                </a:rPr>
                <a:t>0</a:t>
              </a:r>
              <a:r>
                <a:rPr kumimoji="0" lang="en-US" altLang="ja-JP" baseline="-25000" dirty="0" smtClean="0">
                  <a:latin typeface="+mj-lt"/>
                </a:rPr>
                <a:t>2</a:t>
              </a:r>
              <a:endParaRPr kumimoji="0" lang="ja-JP" altLang="en-US" baseline="-25000" dirty="0">
                <a:latin typeface="+mj-lt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4143604" y="1274155"/>
              <a:ext cx="319818" cy="369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0" lang="en-US" altLang="ja-JP" dirty="0">
                  <a:latin typeface="+mj-lt"/>
                </a:rPr>
                <a:t>+</a:t>
              </a:r>
            </a:p>
          </p:txBody>
        </p:sp>
      </p:grpSp>
      <p:sp>
        <p:nvSpPr>
          <p:cNvPr id="74" name="正方形/長方形 73"/>
          <p:cNvSpPr/>
          <p:nvPr/>
        </p:nvSpPr>
        <p:spPr>
          <a:xfrm>
            <a:off x="1928173" y="715019"/>
            <a:ext cx="49984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>
                <a:latin typeface="+mj-lt"/>
              </a:rPr>
              <a:t>回転にともない内部構造が変化→慣性モーメントの変化</a:t>
            </a:r>
            <a:endParaRPr lang="en-US" altLang="ja-JP" sz="1600" dirty="0" smtClean="0">
              <a:latin typeface="+mj-lt"/>
            </a:endParaRPr>
          </a:p>
        </p:txBody>
      </p:sp>
      <p:sp>
        <p:nvSpPr>
          <p:cNvPr id="93" name="Rectangle 32"/>
          <p:cNvSpPr>
            <a:spLocks noChangeArrowheads="1"/>
          </p:cNvSpPr>
          <p:nvPr/>
        </p:nvSpPr>
        <p:spPr bwMode="auto">
          <a:xfrm>
            <a:off x="6750811" y="1064960"/>
            <a:ext cx="21812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err="1" smtClean="0">
                <a:latin typeface="+mj-lt"/>
              </a:rPr>
              <a:t>Suhara</a:t>
            </a:r>
            <a:r>
              <a:rPr lang="en-US" altLang="ja-JP" sz="1400" dirty="0" smtClean="0">
                <a:latin typeface="+mj-lt"/>
              </a:rPr>
              <a:t> and Y. K-E., PRC</a:t>
            </a:r>
            <a:endParaRPr kumimoji="0" lang="ja-JP" altLang="en-US" sz="1400" dirty="0">
              <a:latin typeface="+mj-lt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2005018" y="1064960"/>
            <a:ext cx="16282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lt"/>
              </a:rPr>
              <a:t>Y. K-E., PRL, PTP</a:t>
            </a:r>
            <a:endParaRPr kumimoji="0" lang="ja-JP" altLang="en-US" sz="1400" dirty="0">
              <a:latin typeface="+mj-lt"/>
            </a:endParaRPr>
          </a:p>
        </p:txBody>
      </p: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-42389" y="-22233"/>
            <a:ext cx="9144000" cy="571480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/>
              <a:t>Rotational(?) band from cluster gas</a:t>
            </a:r>
            <a:endParaRPr kumimoji="0" lang="en-US" altLang="ja-JP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 smtClean="0">
                <a:solidFill>
                  <a:srgbClr val="000000"/>
                </a:solidFill>
              </a:rPr>
              <a:t>4 alpha states in </a:t>
            </a:r>
            <a:r>
              <a:rPr kumimoji="0" lang="en-US" altLang="ja-JP" sz="2400" b="1" baseline="30000" dirty="0" smtClean="0">
                <a:solidFill>
                  <a:srgbClr val="000000"/>
                </a:solidFill>
              </a:rPr>
              <a:t>16</a:t>
            </a:r>
            <a:r>
              <a:rPr kumimoji="0" lang="en-US" altLang="ja-JP" sz="2400" b="1" dirty="0" smtClean="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4" y="1313179"/>
            <a:ext cx="4074803" cy="544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518424"/>
            <a:ext cx="3863788" cy="346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131840" y="4463529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C(0+</a:t>
            </a:r>
            <a:r>
              <a:rPr lang="en-US" altLang="ja-JP" baseline="-25000" dirty="0"/>
              <a:t>1</a:t>
            </a:r>
            <a:r>
              <a:rPr lang="en-US" altLang="ja-JP" dirty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149607" y="1679088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C*(</a:t>
            </a:r>
            <a:r>
              <a:rPr lang="en-US" altLang="ja-JP" smtClean="0"/>
              <a:t>0+</a:t>
            </a:r>
            <a:r>
              <a:rPr lang="en-US" altLang="ja-JP" baseline="-25000" smtClean="0"/>
              <a:t>2</a:t>
            </a:r>
            <a:r>
              <a:rPr lang="en-US" altLang="ja-JP" smtClean="0"/>
              <a:t>)+</a:t>
            </a:r>
            <a:r>
              <a:rPr lang="en-US" altLang="ja-JP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65129" y="574903"/>
            <a:ext cx="6895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4alpha OCM calculation </a:t>
            </a:r>
          </a:p>
          <a:p>
            <a:r>
              <a:rPr lang="en-US" altLang="ja-JP" dirty="0" smtClean="0"/>
              <a:t>by Funaki et al. PRL </a:t>
            </a:r>
            <a:r>
              <a:rPr lang="en-US" altLang="ja-JP" b="1" dirty="0"/>
              <a:t>101</a:t>
            </a:r>
            <a:r>
              <a:rPr lang="en-US" altLang="ja-JP" dirty="0"/>
              <a:t>, 082502 (</a:t>
            </a:r>
            <a:r>
              <a:rPr lang="en-US" altLang="ja-JP" dirty="0" smtClean="0"/>
              <a:t>2008), PRC </a:t>
            </a:r>
            <a:r>
              <a:rPr lang="en-US" altLang="ja-JP" b="1" dirty="0"/>
              <a:t>82</a:t>
            </a:r>
            <a:r>
              <a:rPr lang="en-US" altLang="ja-JP" dirty="0"/>
              <a:t>, 024312 (2010)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131840" y="3665719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C(2+</a:t>
            </a:r>
            <a:r>
              <a:rPr lang="en-US" altLang="ja-JP" baseline="-25000" dirty="0" smtClean="0"/>
              <a:t>1</a:t>
            </a:r>
            <a:r>
              <a:rPr lang="en-US" altLang="ja-JP" dirty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2499805" y="3158970"/>
            <a:ext cx="722045" cy="5067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2499805" y="2798930"/>
            <a:ext cx="632035" cy="2533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488506" y="2672243"/>
            <a:ext cx="63203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2488505" y="2123855"/>
            <a:ext cx="643335" cy="31503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>
            <a:off x="3097115" y="3069351"/>
            <a:ext cx="2690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aseline="30000" dirty="0"/>
              <a:t>12</a:t>
            </a:r>
            <a:r>
              <a:rPr lang="en-US" altLang="ja-JP" dirty="0"/>
              <a:t>C(0+</a:t>
            </a:r>
            <a:r>
              <a:rPr lang="en-US" altLang="ja-JP" baseline="-25000" dirty="0"/>
              <a:t>1</a:t>
            </a:r>
            <a:r>
              <a:rPr lang="en-US" altLang="ja-JP" dirty="0"/>
              <a:t>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higer</a:t>
            </a:r>
            <a:r>
              <a:rPr lang="en-US" altLang="ja-JP" dirty="0" smtClean="0"/>
              <a:t> nodal)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109916" y="2254224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aseline="30000" dirty="0" smtClean="0"/>
              <a:t>12</a:t>
            </a:r>
            <a:r>
              <a:rPr lang="en-US" altLang="ja-JP" dirty="0" smtClean="0"/>
              <a:t>C(1-)+</a:t>
            </a:r>
            <a:r>
              <a:rPr lang="en-US" altLang="ja-JP" dirty="0" smtClean="0">
                <a:latin typeface="Symbol" panose="05050102010706020507" pitchFamily="18" charset="2"/>
              </a:rPr>
              <a:t>a</a:t>
            </a:r>
            <a:endParaRPr lang="ja-JP" altLang="en-US" baseline="-25000" dirty="0">
              <a:latin typeface="Symbol" panose="05050102010706020507" pitchFamily="18" charset="2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49388" y="1408350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4a </a:t>
            </a:r>
            <a:r>
              <a:rPr lang="en-US" altLang="ja-JP" sz="2000" dirty="0" smtClean="0">
                <a:solidFill>
                  <a:srgbClr val="000000"/>
                </a:solidFill>
              </a:rPr>
              <a:t>gas state </a:t>
            </a:r>
            <a:endParaRPr lang="ja-JP" altLang="en-US" sz="2000" baseline="-25000" dirty="0">
              <a:solidFill>
                <a:srgbClr val="000000"/>
              </a:solidFill>
            </a:endParaRPr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5974363" y="1863754"/>
            <a:ext cx="1225550" cy="1223962"/>
          </a:xfrm>
          <a:prstGeom prst="ellipse">
            <a:avLst/>
          </a:prstGeom>
          <a:gradFill rotWithShape="1">
            <a:gsLst>
              <a:gs pos="0">
                <a:srgbClr val="F2D1FF"/>
              </a:gs>
              <a:gs pos="100000">
                <a:srgbClr val="F2D1FF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Oval 55"/>
          <p:cNvSpPr>
            <a:spLocks noChangeArrowheads="1"/>
          </p:cNvSpPr>
          <p:nvPr/>
        </p:nvSpPr>
        <p:spPr bwMode="auto">
          <a:xfrm>
            <a:off x="6153750" y="2435254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23" name="Oval 56"/>
          <p:cNvSpPr>
            <a:spLocks noChangeArrowheads="1"/>
          </p:cNvSpPr>
          <p:nvPr/>
        </p:nvSpPr>
        <p:spPr bwMode="auto">
          <a:xfrm>
            <a:off x="6447438" y="2033616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6545863" y="2722591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25" name="Oval 58"/>
          <p:cNvSpPr>
            <a:spLocks noChangeArrowheads="1"/>
          </p:cNvSpPr>
          <p:nvPr/>
        </p:nvSpPr>
        <p:spPr bwMode="auto">
          <a:xfrm>
            <a:off x="6764938" y="2366991"/>
            <a:ext cx="292100" cy="2921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altLang="ja-JP" sz="2400" b="1">
                <a:solidFill>
                  <a:srgbClr val="FFFF99"/>
                </a:solidFill>
                <a:latin typeface="Times New Roman" pitchFamily="18" charset="0"/>
              </a:rPr>
              <a:t>α</a:t>
            </a: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auto">
          <a:xfrm>
            <a:off x="5337085" y="1408350"/>
            <a:ext cx="11496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aseline="30000" dirty="0" smtClean="0"/>
              <a:t>16</a:t>
            </a:r>
            <a:r>
              <a:rPr lang="en-US" altLang="ja-JP" sz="2000" dirty="0" smtClean="0"/>
              <a:t>O(0</a:t>
            </a:r>
            <a:r>
              <a:rPr lang="en-US" altLang="ja-JP" sz="2000" baseline="30000" dirty="0" smtClean="0"/>
              <a:t>+</a:t>
            </a:r>
            <a:r>
              <a:rPr lang="en-US" altLang="ja-JP" sz="2000" baseline="-25000" dirty="0"/>
              <a:t>6</a:t>
            </a:r>
            <a:r>
              <a:rPr lang="en-US" altLang="ja-JP" sz="2000" dirty="0" smtClean="0"/>
              <a:t>):</a:t>
            </a:r>
            <a:endParaRPr lang="ja-JP" altLang="en-US" sz="2000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4572001" y="2123856"/>
            <a:ext cx="1080119" cy="2018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76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10" y="1673805"/>
            <a:ext cx="6070947" cy="505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91580" y="509638"/>
            <a:ext cx="4834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/>
              <a:t>12</a:t>
            </a:r>
            <a:r>
              <a:rPr lang="en-US" altLang="ja-JP" sz="2400" dirty="0"/>
              <a:t>C(0+</a:t>
            </a:r>
            <a:r>
              <a:rPr lang="en-US" altLang="ja-JP" sz="2400" baseline="-25000" dirty="0"/>
              <a:t>1</a:t>
            </a:r>
            <a:r>
              <a:rPr lang="en-US" altLang="ja-JP" sz="2400" dirty="0"/>
              <a:t>)+</a:t>
            </a:r>
            <a:r>
              <a:rPr lang="en-US" altLang="ja-JP" sz="2400" dirty="0" smtClean="0">
                <a:latin typeface="Symbol" panose="05050102010706020507" pitchFamily="18" charset="2"/>
              </a:rPr>
              <a:t>a</a:t>
            </a:r>
            <a:r>
              <a:rPr lang="ja-JP" altLang="en-US" sz="2400" baseline="-25000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smtClean="0"/>
              <a:t>and </a:t>
            </a:r>
            <a:r>
              <a:rPr lang="en-US" altLang="ja-JP" sz="2400" baseline="30000" dirty="0" smtClean="0"/>
              <a:t>12</a:t>
            </a:r>
            <a:r>
              <a:rPr lang="en-US" altLang="ja-JP" sz="2400" dirty="0" smtClean="0"/>
              <a:t>C*(0+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)+</a:t>
            </a:r>
            <a:r>
              <a:rPr lang="en-US" altLang="ja-JP" sz="2400" dirty="0" smtClean="0">
                <a:latin typeface="Symbol" panose="05050102010706020507" pitchFamily="18" charset="2"/>
              </a:rPr>
              <a:t>a</a:t>
            </a:r>
            <a:r>
              <a:rPr lang="ja-JP" altLang="en-US" sz="2400" baseline="-25000" dirty="0" smtClean="0">
                <a:latin typeface="Symbol" panose="05050102010706020507" pitchFamily="18" charset="2"/>
              </a:rPr>
              <a:t> </a:t>
            </a:r>
            <a:r>
              <a:rPr lang="en-US" altLang="ja-JP" sz="2400" dirty="0" smtClean="0"/>
              <a:t>bands</a:t>
            </a: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1387462" y="1038515"/>
            <a:ext cx="7911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/>
              <a:t>S. Ohkubo, Y. </a:t>
            </a:r>
            <a:r>
              <a:rPr lang="en-US" altLang="ja-JP" i="1" dirty="0" err="1"/>
              <a:t>Hirabayashi</a:t>
            </a:r>
            <a:r>
              <a:rPr lang="en-US" altLang="ja-JP" i="1" dirty="0"/>
              <a:t> / Physics Letters B 684 (2010) 127–131</a:t>
            </a:r>
            <a:endParaRPr lang="ja-JP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1480"/>
          </a:xfrm>
          <a:prstGeom prst="rect">
            <a:avLst/>
          </a:prstGeom>
          <a:gradFill rotWithShape="1">
            <a:gsLst>
              <a:gs pos="0">
                <a:srgbClr val="F5F5F5">
                  <a:gamma/>
                  <a:shade val="66667"/>
                  <a:invGamma/>
                </a:srgbClr>
              </a:gs>
              <a:gs pos="50000">
                <a:srgbClr val="F5F5F5"/>
              </a:gs>
              <a:gs pos="100000">
                <a:srgbClr val="F5F5F5">
                  <a:gamma/>
                  <a:shade val="66667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 smtClean="0">
                <a:solidFill>
                  <a:srgbClr val="000000"/>
                </a:solidFill>
              </a:rPr>
              <a:t>Rotational bands? of 4 alpha states in </a:t>
            </a:r>
            <a:r>
              <a:rPr kumimoji="0" lang="en-US" altLang="ja-JP" sz="2400" b="1" baseline="30000" dirty="0" smtClean="0">
                <a:solidFill>
                  <a:srgbClr val="000000"/>
                </a:solidFill>
              </a:rPr>
              <a:t>16</a:t>
            </a:r>
            <a:r>
              <a:rPr kumimoji="0" lang="en-US" altLang="ja-JP" sz="2400" b="1" dirty="0" smtClean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998091" y="1684755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12C(</a:t>
            </a:r>
            <a:r>
              <a:rPr lang="el-GR" altLang="ja-JP" i="1" dirty="0"/>
              <a:t>α</a:t>
            </a:r>
            <a:r>
              <a:rPr lang="el-GR" altLang="ja-JP" dirty="0"/>
              <a:t>, 8</a:t>
            </a:r>
            <a:r>
              <a:rPr lang="en-US" altLang="ja-JP" dirty="0"/>
              <a:t>Be)</a:t>
            </a:r>
            <a:endParaRPr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002270" y="206955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12C</a:t>
            </a:r>
            <a:r>
              <a:rPr lang="en-US" altLang="ja-JP" i="1" dirty="0"/>
              <a:t>(</a:t>
            </a:r>
            <a:r>
              <a:rPr lang="en-US" altLang="ja-JP" dirty="0"/>
              <a:t>16O</a:t>
            </a:r>
            <a:r>
              <a:rPr lang="en-US" altLang="ja-JP" i="1" dirty="0"/>
              <a:t>, </a:t>
            </a:r>
            <a:r>
              <a:rPr lang="en-US" altLang="ja-JP" dirty="0"/>
              <a:t>4</a:t>
            </a:r>
            <a:r>
              <a:rPr lang="el-GR" altLang="ja-JP" i="1" dirty="0"/>
              <a:t>α)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284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AutoShape 2"/>
          <p:cNvSpPr>
            <a:spLocks noChangeArrowheads="1"/>
          </p:cNvSpPr>
          <p:nvPr/>
        </p:nvSpPr>
        <p:spPr bwMode="auto">
          <a:xfrm>
            <a:off x="1403350" y="2205038"/>
            <a:ext cx="6696075" cy="2014537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kumimoji="0" lang="ja-JP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今回の計算方法</a:t>
            </a:r>
            <a:endParaRPr kumimoji="0" lang="en-US" altLang="en-US" sz="3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41729" y="4478657"/>
            <a:ext cx="56256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en-US" altLang="ja-JP" sz="2800" b="1" baseline="30000" dirty="0" smtClean="0">
                <a:solidFill>
                  <a:srgbClr val="000000"/>
                </a:solidFill>
              </a:rPr>
              <a:t>16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O:</a:t>
            </a:r>
            <a:r>
              <a:rPr kumimoji="0" lang="en-US" altLang="ja-JP" sz="2800" b="1" baseline="30000" dirty="0" smtClean="0">
                <a:solidFill>
                  <a:srgbClr val="000000"/>
                </a:solidFill>
              </a:rPr>
              <a:t>12</a:t>
            </a:r>
            <a:r>
              <a:rPr kumimoji="0" lang="en-US" altLang="ja-JP" sz="2800" b="1" dirty="0" smtClean="0">
                <a:solidFill>
                  <a:srgbClr val="000000"/>
                </a:solidFill>
              </a:rPr>
              <a:t>C(AMD)+</a:t>
            </a:r>
            <a:r>
              <a:rPr kumimoji="0" lang="en-US" altLang="ja-JP" sz="2800" b="1" dirty="0" err="1" smtClean="0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kumimoji="0" lang="en-US" altLang="ja-JP" sz="2800" b="1" dirty="0" err="1" smtClean="0">
                <a:solidFill>
                  <a:srgbClr val="000000"/>
                </a:solidFill>
              </a:rPr>
              <a:t>GCM</a:t>
            </a:r>
            <a:endParaRPr kumimoji="0" lang="en-US" altLang="ja-JP" sz="28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AutoShape 2"/>
          <p:cNvSpPr>
            <a:spLocks noChangeArrowheads="1"/>
          </p:cNvSpPr>
          <p:nvPr/>
        </p:nvSpPr>
        <p:spPr bwMode="auto">
          <a:xfrm>
            <a:off x="438845" y="1197545"/>
            <a:ext cx="6985000" cy="2303463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038665"/>
              </p:ext>
            </p:extLst>
          </p:nvPr>
        </p:nvGraphicFramePr>
        <p:xfrm>
          <a:off x="3166170" y="1981770"/>
          <a:ext cx="3698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2" name="数式" r:id="rId4" imgW="164957" imgH="152268" progId="Equation.3">
                  <p:embed/>
                </p:oleObj>
              </mc:Choice>
              <mc:Fallback>
                <p:oleObj name="数式" r:id="rId4" imgW="164957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170" y="1981770"/>
                        <a:ext cx="36988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113756"/>
              </p:ext>
            </p:extLst>
          </p:nvPr>
        </p:nvGraphicFramePr>
        <p:xfrm>
          <a:off x="3175695" y="2318320"/>
          <a:ext cx="331311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3" name="数式" r:id="rId6" imgW="1828800" imgH="457200" progId="Equation.3">
                  <p:embed/>
                </p:oleObj>
              </mc:Choice>
              <mc:Fallback>
                <p:oleObj name="数式" r:id="rId6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695" y="2318320"/>
                        <a:ext cx="3313112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716657" y="1916683"/>
            <a:ext cx="178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model wave fn.: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718245" y="2421508"/>
            <a:ext cx="41275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 smtClean="0">
                <a:solidFill>
                  <a:srgbClr val="000000"/>
                </a:solidFill>
              </a:rPr>
              <a:t>effective Hamiltonian: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</a:rPr>
              <a:t>phenomenological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</a:rPr>
              <a:t>effective nuclear force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dirty="0" smtClean="0">
                <a:solidFill>
                  <a:srgbClr val="000000"/>
                </a:solidFill>
              </a:rPr>
              <a:t>such as Minnesota, </a:t>
            </a:r>
            <a:r>
              <a:rPr kumimoji="0" lang="en-US" altLang="ja-JP" sz="1400" dirty="0" err="1" smtClean="0">
                <a:solidFill>
                  <a:srgbClr val="000000"/>
                </a:solidFill>
              </a:rPr>
              <a:t>Volkov</a:t>
            </a:r>
            <a:r>
              <a:rPr kumimoji="0" lang="en-US" altLang="ja-JP" sz="1400" dirty="0" smtClean="0">
                <a:solidFill>
                  <a:srgbClr val="000000"/>
                </a:solidFill>
              </a:rPr>
              <a:t>, MV1, </a:t>
            </a:r>
            <a:r>
              <a:rPr kumimoji="0" lang="en-US" altLang="ja-JP" sz="1400" dirty="0" err="1" smtClean="0">
                <a:solidFill>
                  <a:srgbClr val="000000"/>
                </a:solidFill>
              </a:rPr>
              <a:t>Gogny</a:t>
            </a:r>
            <a:r>
              <a:rPr kumimoji="0" lang="en-US" altLang="ja-JP" sz="1400" dirty="0" smtClean="0">
                <a:solidFill>
                  <a:srgbClr val="000000"/>
                </a:solidFill>
              </a:rPr>
              <a:t>, </a:t>
            </a:r>
            <a:r>
              <a:rPr kumimoji="0" lang="en-US" altLang="ja-JP" sz="1400" dirty="0" err="1" smtClean="0">
                <a:solidFill>
                  <a:srgbClr val="000000"/>
                </a:solidFill>
              </a:rPr>
              <a:t>Skyrme</a:t>
            </a:r>
            <a:r>
              <a:rPr kumimoji="0" lang="en-US" altLang="ja-JP" sz="14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3799582" y="1948433"/>
            <a:ext cx="333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400" smtClean="0">
                <a:solidFill>
                  <a:srgbClr val="000000"/>
                </a:solidFill>
              </a:rPr>
              <a:t>proper model space and handy wave fn.</a:t>
            </a:r>
          </a:p>
        </p:txBody>
      </p:sp>
      <p:graphicFrame>
        <p:nvGraphicFramePr>
          <p:cNvPr id="3635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54560"/>
              </p:ext>
            </p:extLst>
          </p:nvPr>
        </p:nvGraphicFramePr>
        <p:xfrm>
          <a:off x="3175695" y="1053083"/>
          <a:ext cx="122396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4" name="数式" r:id="rId8" imgW="965200" imgH="469900" progId="Equation.3">
                  <p:embed/>
                </p:oleObj>
              </mc:Choice>
              <mc:Fallback>
                <p:oleObj name="数式" r:id="rId8" imgW="965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695" y="1053083"/>
                        <a:ext cx="1223962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251520" y="1124520"/>
            <a:ext cx="22764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A variational method</a:t>
            </a:r>
          </a:p>
        </p:txBody>
      </p:sp>
      <p:sp>
        <p:nvSpPr>
          <p:cNvPr id="363531" name="AutoShape 11"/>
          <p:cNvSpPr>
            <a:spLocks noChangeArrowheads="1"/>
          </p:cNvSpPr>
          <p:nvPr/>
        </p:nvSpPr>
        <p:spPr bwMode="auto">
          <a:xfrm>
            <a:off x="394966" y="3790776"/>
            <a:ext cx="4968875" cy="2933700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323528" y="3700289"/>
            <a:ext cx="21621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AMD wave function</a:t>
            </a:r>
          </a:p>
        </p:txBody>
      </p:sp>
      <p:sp>
        <p:nvSpPr>
          <p:cNvPr id="363533" name="Rectangle 13"/>
          <p:cNvSpPr>
            <a:spLocks noChangeArrowheads="1"/>
          </p:cNvSpPr>
          <p:nvPr/>
        </p:nvSpPr>
        <p:spPr bwMode="auto">
          <a:xfrm>
            <a:off x="1337941" y="4482926"/>
            <a:ext cx="29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smtClean="0">
                <a:solidFill>
                  <a:srgbClr val="00CC00"/>
                </a:solidFill>
                <a:latin typeface="Verdana" pitchFamily="34" charset="0"/>
              </a:rPr>
              <a:t> </a:t>
            </a:r>
            <a:endParaRPr lang="ja-JP" altLang="en-US" sz="2000" b="1" smtClean="0">
              <a:solidFill>
                <a:srgbClr val="00CC00"/>
              </a:solidFill>
              <a:latin typeface="Verdana" pitchFamily="34" charset="0"/>
            </a:endParaRPr>
          </a:p>
        </p:txBody>
      </p:sp>
      <p:graphicFrame>
        <p:nvGraphicFramePr>
          <p:cNvPr id="3635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0300"/>
              </p:ext>
            </p:extLst>
          </p:nvPr>
        </p:nvGraphicFramePr>
        <p:xfrm>
          <a:off x="734691" y="4279726"/>
          <a:ext cx="4376737" cy="244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5" name="数式" r:id="rId10" imgW="2717800" imgH="1600200" progId="Equation.3">
                  <p:embed/>
                </p:oleObj>
              </mc:Choice>
              <mc:Fallback>
                <p:oleObj name="数式" r:id="rId10" imgW="27178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1" y="4279726"/>
                        <a:ext cx="4376737" cy="244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5724203" y="4052714"/>
            <a:ext cx="2879725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ja-JP" dirty="0" smtClean="0">
              <a:solidFill>
                <a:srgbClr val="000000"/>
              </a:solidFill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err="1" smtClean="0">
                <a:solidFill>
                  <a:srgbClr val="000000"/>
                </a:solidFill>
              </a:rPr>
              <a:t>variational</a:t>
            </a:r>
            <a:r>
              <a:rPr lang="en-US" altLang="ja-JP" sz="1600" dirty="0" smtClean="0">
                <a:solidFill>
                  <a:srgbClr val="000000"/>
                </a:solidFill>
              </a:rPr>
              <a:t> parameters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ja-JP" b="1" dirty="0" smtClean="0">
                <a:solidFill>
                  <a:srgbClr val="000000"/>
                </a:solidFill>
                <a:latin typeface="Times New Roman" pitchFamily="18" charset="0"/>
              </a:rPr>
              <a:t>Z=</a:t>
            </a:r>
            <a:r>
              <a:rPr lang="en-US" altLang="ja-JP" dirty="0" smtClean="0">
                <a:solidFill>
                  <a:srgbClr val="000000"/>
                </a:solidFill>
                <a:latin typeface="Times New Roman" pitchFamily="18" charset="0"/>
              </a:rPr>
              <a:t>{                                    }</a:t>
            </a:r>
          </a:p>
        </p:txBody>
      </p:sp>
      <p:graphicFrame>
        <p:nvGraphicFramePr>
          <p:cNvPr id="3635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329761"/>
              </p:ext>
            </p:extLst>
          </p:nvPr>
        </p:nvGraphicFramePr>
        <p:xfrm>
          <a:off x="6381428" y="4700414"/>
          <a:ext cx="18319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6" name="数式" r:id="rId12" imgW="1371600" imgH="215900" progId="Equation.3">
                  <p:embed/>
                </p:oleObj>
              </mc:Choice>
              <mc:Fallback>
                <p:oleObj name="数式" r:id="rId12" imgW="13716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428" y="4700414"/>
                        <a:ext cx="1831975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1979291" y="5284614"/>
            <a:ext cx="84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spatial</a:t>
            </a: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3779516" y="6364114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isospin</a:t>
            </a:r>
          </a:p>
        </p:txBody>
      </p:sp>
      <p:sp>
        <p:nvSpPr>
          <p:cNvPr id="363539" name="Rectangle 19"/>
          <p:cNvSpPr>
            <a:spLocks noChangeArrowheads="1"/>
          </p:cNvSpPr>
          <p:nvPr/>
        </p:nvSpPr>
        <p:spPr bwMode="auto">
          <a:xfrm>
            <a:off x="3060378" y="6508576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smtClean="0">
                <a:solidFill>
                  <a:srgbClr val="000000"/>
                </a:solidFill>
              </a:rPr>
              <a:t>spin</a:t>
            </a:r>
          </a:p>
        </p:txBody>
      </p:sp>
      <p:sp>
        <p:nvSpPr>
          <p:cNvPr id="363540" name="AutoShape 20"/>
          <p:cNvSpPr>
            <a:spLocks noChangeArrowheads="1"/>
          </p:cNvSpPr>
          <p:nvPr/>
        </p:nvSpPr>
        <p:spPr bwMode="auto">
          <a:xfrm>
            <a:off x="467991" y="4995689"/>
            <a:ext cx="1223962" cy="32385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000000"/>
                </a:solidFill>
              </a:rPr>
              <a:t>Slater det.</a:t>
            </a:r>
          </a:p>
        </p:txBody>
      </p:sp>
      <p:sp>
        <p:nvSpPr>
          <p:cNvPr id="363541" name="AutoShape 21"/>
          <p:cNvSpPr>
            <a:spLocks noChangeArrowheads="1"/>
          </p:cNvSpPr>
          <p:nvPr/>
        </p:nvSpPr>
        <p:spPr bwMode="auto">
          <a:xfrm>
            <a:off x="3274691" y="4998864"/>
            <a:ext cx="1260475" cy="32385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dirty="0" smtClean="0">
                <a:solidFill>
                  <a:srgbClr val="000000"/>
                </a:solidFill>
              </a:rPr>
              <a:t>Gaussian</a:t>
            </a:r>
          </a:p>
        </p:txBody>
      </p:sp>
      <p:graphicFrame>
        <p:nvGraphicFramePr>
          <p:cNvPr id="36354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38500"/>
              </p:ext>
            </p:extLst>
          </p:nvPr>
        </p:nvGraphicFramePr>
        <p:xfrm>
          <a:off x="5522591" y="4030489"/>
          <a:ext cx="1077912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07" name="数式" r:id="rId14" imgW="609600" imgH="228600" progId="Equation.3">
                  <p:embed/>
                </p:oleObj>
              </mc:Choice>
              <mc:Fallback>
                <p:oleObj name="数式" r:id="rId14" imgW="609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591" y="4030489"/>
                        <a:ext cx="1077912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45" name="Rectangle 25"/>
          <p:cNvSpPr>
            <a:spLocks noChangeArrowheads="1"/>
          </p:cNvSpPr>
          <p:nvPr/>
        </p:nvSpPr>
        <p:spPr bwMode="auto">
          <a:xfrm>
            <a:off x="5494039" y="5614814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err="1" smtClean="0">
                <a:solidFill>
                  <a:srgbClr val="000000"/>
                </a:solidFill>
                <a:latin typeface="Times New Roman" pitchFamily="18" charset="0"/>
              </a:rPr>
              <a:t>det</a:t>
            </a:r>
            <a:endParaRPr lang="en-US" altLang="ja-JP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3551" name="Rectangle 31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gradFill rotWithShape="1">
            <a:gsLst>
              <a:gs pos="0">
                <a:srgbClr val="6D66FE"/>
              </a:gs>
              <a:gs pos="50000">
                <a:srgbClr val="6D66FE">
                  <a:gamma/>
                  <a:tint val="0"/>
                  <a:invGamma/>
                </a:srgbClr>
              </a:gs>
              <a:gs pos="100000">
                <a:srgbClr val="6D66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400" b="1" dirty="0" smtClean="0">
                <a:solidFill>
                  <a:srgbClr val="000000"/>
                </a:solidFill>
              </a:rPr>
              <a:t>Formulation of AMD</a:t>
            </a:r>
            <a:endParaRPr kumimoji="0" lang="ja-JP" altLang="en-US" sz="2400" b="1" dirty="0" smtClean="0">
              <a:solidFill>
                <a:srgbClr val="000000"/>
              </a:solidFill>
            </a:endParaRPr>
          </a:p>
        </p:txBody>
      </p:sp>
      <p:grpSp>
        <p:nvGrpSpPr>
          <p:cNvPr id="2" name="グループ化 43"/>
          <p:cNvGrpSpPr/>
          <p:nvPr/>
        </p:nvGrpSpPr>
        <p:grpSpPr>
          <a:xfrm>
            <a:off x="6059190" y="5198900"/>
            <a:ext cx="1581150" cy="1431925"/>
            <a:chOff x="8353425" y="2285992"/>
            <a:chExt cx="1581150" cy="1431925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8659812" y="2387592"/>
              <a:ext cx="561975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8609012" y="2490780"/>
              <a:ext cx="560388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8763000" y="2490780"/>
              <a:ext cx="560387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8659812" y="3155942"/>
              <a:ext cx="561975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Oval 35"/>
            <p:cNvSpPr>
              <a:spLocks noChangeArrowheads="1"/>
            </p:cNvSpPr>
            <p:nvPr/>
          </p:nvSpPr>
          <p:spPr bwMode="auto">
            <a:xfrm>
              <a:off x="8558212" y="3155942"/>
              <a:ext cx="560388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" name="Oval 36"/>
            <p:cNvSpPr>
              <a:spLocks noChangeArrowheads="1"/>
            </p:cNvSpPr>
            <p:nvPr/>
          </p:nvSpPr>
          <p:spPr bwMode="auto">
            <a:xfrm>
              <a:off x="9272587" y="2898767"/>
              <a:ext cx="560388" cy="5635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8353425" y="2285992"/>
              <a:ext cx="1581150" cy="143192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 dirty="0"/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auto">
            <a:xfrm>
              <a:off x="8834437" y="3406767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auto">
            <a:xfrm>
              <a:off x="8931275" y="3406767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auto">
            <a:xfrm>
              <a:off x="9517062" y="3152767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auto">
            <a:xfrm>
              <a:off x="8905875" y="2647942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auto">
            <a:xfrm>
              <a:off x="9024937" y="2746367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43" name="Oval 44"/>
            <p:cNvSpPr>
              <a:spLocks noChangeArrowheads="1"/>
            </p:cNvSpPr>
            <p:nvPr/>
          </p:nvSpPr>
          <p:spPr bwMode="auto">
            <a:xfrm>
              <a:off x="8867775" y="2759067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45" name="正方形/長方形 44"/>
          <p:cNvSpPr/>
          <p:nvPr/>
        </p:nvSpPr>
        <p:spPr>
          <a:xfrm>
            <a:off x="7720901" y="5198900"/>
            <a:ext cx="9909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000000"/>
                </a:solidFill>
              </a:rPr>
              <a:t>Gaussian </a:t>
            </a:r>
          </a:p>
          <a:p>
            <a:r>
              <a:rPr lang="en-US" altLang="ja-JP" sz="1400" dirty="0" smtClean="0">
                <a:solidFill>
                  <a:srgbClr val="000000"/>
                </a:solidFill>
              </a:rPr>
              <a:t>wave </a:t>
            </a:r>
          </a:p>
          <a:p>
            <a:r>
              <a:rPr lang="en-US" altLang="ja-JP" sz="1400" dirty="0" smtClean="0">
                <a:solidFill>
                  <a:srgbClr val="000000"/>
                </a:solidFill>
              </a:rPr>
              <a:t>packet</a:t>
            </a:r>
            <a:endParaRPr lang="ja-JP" altLang="en-US" sz="1400" dirty="0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7354589" y="5913280"/>
            <a:ext cx="798512" cy="485775"/>
          </a:xfrm>
          <a:custGeom>
            <a:avLst/>
            <a:gdLst>
              <a:gd name="T0" fmla="*/ 2147483647 w 413"/>
              <a:gd name="T1" fmla="*/ 0 h 216"/>
              <a:gd name="T2" fmla="*/ 2147483647 w 413"/>
              <a:gd name="T3" fmla="*/ 2147483647 h 216"/>
              <a:gd name="T4" fmla="*/ 0 w 413"/>
              <a:gd name="T5" fmla="*/ 2147483647 h 216"/>
              <a:gd name="T6" fmla="*/ 0 60000 65536"/>
              <a:gd name="T7" fmla="*/ 0 60000 65536"/>
              <a:gd name="T8" fmla="*/ 0 60000 65536"/>
              <a:gd name="T9" fmla="*/ 0 w 413"/>
              <a:gd name="T10" fmla="*/ 0 h 216"/>
              <a:gd name="T11" fmla="*/ 413 w 413"/>
              <a:gd name="T12" fmla="*/ 216 h 216"/>
              <a:gd name="connsiteX0" fmla="*/ 503 w 503"/>
              <a:gd name="connsiteY0" fmla="*/ 0 h 216"/>
              <a:gd name="connsiteX1" fmla="*/ 127 w 503"/>
              <a:gd name="connsiteY1" fmla="*/ 216 h 216"/>
              <a:gd name="connsiteX2" fmla="*/ 0 w 503"/>
              <a:gd name="connsiteY2" fmla="*/ 102 h 216"/>
              <a:gd name="connsiteX0" fmla="*/ 503 w 503"/>
              <a:gd name="connsiteY0" fmla="*/ 0 h 306"/>
              <a:gd name="connsiteX1" fmla="*/ 127 w 503"/>
              <a:gd name="connsiteY1" fmla="*/ 306 h 306"/>
              <a:gd name="connsiteX2" fmla="*/ 0 w 503"/>
              <a:gd name="connsiteY2" fmla="*/ 192 h 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" h="306">
                <a:moveTo>
                  <a:pt x="503" y="0"/>
                </a:moveTo>
                <a:lnTo>
                  <a:pt x="127" y="306"/>
                </a:lnTo>
                <a:cubicBezTo>
                  <a:pt x="115" y="268"/>
                  <a:pt x="12" y="230"/>
                  <a:pt x="0" y="192"/>
                </a:cubicBezTo>
              </a:path>
            </a:pathLst>
          </a:cu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86469" y="63973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en-US" altLang="ja-JP" b="1" dirty="0"/>
              <a:t>A approach to study coexistence of cluster and mean-field natures</a:t>
            </a:r>
          </a:p>
        </p:txBody>
      </p:sp>
    </p:spTree>
    <p:extLst>
      <p:ext uri="{BB962C8B-B14F-4D97-AF65-F5344CB8AC3E}">
        <p14:creationId xmlns:p14="http://schemas.microsoft.com/office/powerpoint/2010/main" val="37908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AutoShape 2"/>
          <p:cNvSpPr>
            <a:spLocks noChangeArrowheads="1"/>
          </p:cNvSpPr>
          <p:nvPr/>
        </p:nvSpPr>
        <p:spPr bwMode="auto">
          <a:xfrm>
            <a:off x="5724525" y="692150"/>
            <a:ext cx="3168650" cy="3097213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547" name="AutoShape 3"/>
          <p:cNvSpPr>
            <a:spLocks noChangeArrowheads="1"/>
          </p:cNvSpPr>
          <p:nvPr/>
        </p:nvSpPr>
        <p:spPr bwMode="auto">
          <a:xfrm>
            <a:off x="395288" y="692150"/>
            <a:ext cx="3313112" cy="3097213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3635375" y="260350"/>
            <a:ext cx="20605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AMD model space</a:t>
            </a:r>
          </a:p>
        </p:txBody>
      </p:sp>
      <p:sp>
        <p:nvSpPr>
          <p:cNvPr id="364559" name="Oval 15"/>
          <p:cNvSpPr>
            <a:spLocks noChangeArrowheads="1"/>
          </p:cNvSpPr>
          <p:nvPr/>
        </p:nvSpPr>
        <p:spPr bwMode="auto">
          <a:xfrm>
            <a:off x="4546600" y="1141413"/>
            <a:ext cx="1500188" cy="725488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560" name="Oval 16"/>
          <p:cNvSpPr>
            <a:spLocks noChangeArrowheads="1"/>
          </p:cNvSpPr>
          <p:nvPr/>
        </p:nvSpPr>
        <p:spPr bwMode="auto">
          <a:xfrm>
            <a:off x="3384550" y="1173163"/>
            <a:ext cx="1500188" cy="725488"/>
          </a:xfrm>
          <a:prstGeom prst="ellipse">
            <a:avLst/>
          </a:prstGeom>
          <a:gradFill rotWithShape="0">
            <a:gsLst>
              <a:gs pos="0">
                <a:srgbClr val="FF0066"/>
              </a:gs>
              <a:gs pos="50000">
                <a:srgbClr val="FF0066">
                  <a:gamma/>
                  <a:tint val="0"/>
                  <a:invGamma/>
                </a:srgbClr>
              </a:gs>
              <a:gs pos="100000">
                <a:srgbClr val="FF006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561" name="Rectangle 17"/>
          <p:cNvSpPr>
            <a:spLocks noChangeArrowheads="1"/>
          </p:cNvSpPr>
          <p:nvPr/>
        </p:nvSpPr>
        <p:spPr bwMode="auto">
          <a:xfrm>
            <a:off x="3600450" y="1379538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smtClean="0">
                <a:solidFill>
                  <a:srgbClr val="000000"/>
                </a:solidFill>
              </a:rPr>
              <a:t>Cluster</a:t>
            </a:r>
            <a:endParaRPr lang="ja-JP" altLang="en-US" sz="1600" b="1" smtClean="0">
              <a:solidFill>
                <a:srgbClr val="000000"/>
              </a:solidFill>
            </a:endParaRPr>
          </a:p>
        </p:txBody>
      </p:sp>
      <p:sp>
        <p:nvSpPr>
          <p:cNvPr id="364562" name="Rectangle 18"/>
          <p:cNvSpPr>
            <a:spLocks noChangeArrowheads="1"/>
          </p:cNvSpPr>
          <p:nvPr/>
        </p:nvSpPr>
        <p:spPr bwMode="auto">
          <a:xfrm>
            <a:off x="4797425" y="1335088"/>
            <a:ext cx="1201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b="1" dirty="0" smtClean="0">
                <a:solidFill>
                  <a:srgbClr val="000000"/>
                </a:solidFill>
              </a:rPr>
              <a:t>mean-field</a:t>
            </a:r>
            <a:endParaRPr lang="ja-JP" alt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364563" name="AutoShape 19"/>
          <p:cNvSpPr>
            <a:spLocks noChangeArrowheads="1"/>
          </p:cNvSpPr>
          <p:nvPr/>
        </p:nvSpPr>
        <p:spPr bwMode="auto">
          <a:xfrm flipH="1" flipV="1">
            <a:off x="4248150" y="1481138"/>
            <a:ext cx="823913" cy="723900"/>
          </a:xfrm>
          <a:custGeom>
            <a:avLst/>
            <a:gdLst>
              <a:gd name="G0" fmla="+- -1716853 0 0"/>
              <a:gd name="G1" fmla="+- -11567131 0 0"/>
              <a:gd name="G2" fmla="+- -1716853 0 -11567131"/>
              <a:gd name="G3" fmla="+- 10800 0 0"/>
              <a:gd name="G4" fmla="+- 0 0 -171685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634 0 0"/>
              <a:gd name="G9" fmla="+- 0 0 -11567131"/>
              <a:gd name="G10" fmla="+- 8634 0 2700"/>
              <a:gd name="G11" fmla="cos G10 -1716853"/>
              <a:gd name="G12" fmla="sin G10 -1716853"/>
              <a:gd name="G13" fmla="cos 13500 -1716853"/>
              <a:gd name="G14" fmla="sin 13500 -1716853"/>
              <a:gd name="G15" fmla="+- G11 10800 0"/>
              <a:gd name="G16" fmla="+- G12 10800 0"/>
              <a:gd name="G17" fmla="+- G13 10800 0"/>
              <a:gd name="G18" fmla="+- G14 10800 0"/>
              <a:gd name="G19" fmla="*/ 8634 1 2"/>
              <a:gd name="G20" fmla="+- G19 5400 0"/>
              <a:gd name="G21" fmla="cos G20 -1716853"/>
              <a:gd name="G22" fmla="sin G20 -1716853"/>
              <a:gd name="G23" fmla="+- G21 10800 0"/>
              <a:gd name="G24" fmla="+- G12 G23 G22"/>
              <a:gd name="G25" fmla="+- G22 G23 G11"/>
              <a:gd name="G26" fmla="cos 10800 -1716853"/>
              <a:gd name="G27" fmla="sin 10800 -1716853"/>
              <a:gd name="G28" fmla="cos 8634 -1716853"/>
              <a:gd name="G29" fmla="sin 8634 -171685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67131"/>
              <a:gd name="G36" fmla="sin G34 -11567131"/>
              <a:gd name="G37" fmla="+/ -11567131 -171685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634 G39"/>
              <a:gd name="G43" fmla="sin 86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674 w 21600"/>
              <a:gd name="T5" fmla="*/ 211 h 21600"/>
              <a:gd name="T6" fmla="*/ 1101 w 21600"/>
              <a:gd name="T7" fmla="*/ 10206 h 21600"/>
              <a:gd name="T8" fmla="*/ 9100 w 21600"/>
              <a:gd name="T9" fmla="*/ 2334 h 21600"/>
              <a:gd name="T10" fmla="*/ 22913 w 21600"/>
              <a:gd name="T11" fmla="*/ 4840 h 21600"/>
              <a:gd name="T12" fmla="*/ 21188 w 21600"/>
              <a:gd name="T13" fmla="*/ 9904 h 21600"/>
              <a:gd name="T14" fmla="*/ 16124 w 21600"/>
              <a:gd name="T15" fmla="*/ 818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47" y="6988"/>
                </a:moveTo>
                <a:cubicBezTo>
                  <a:pt x="17094" y="4036"/>
                  <a:pt x="14090" y="2166"/>
                  <a:pt x="10800" y="2166"/>
                </a:cubicBezTo>
                <a:cubicBezTo>
                  <a:pt x="6236" y="2165"/>
                  <a:pt x="2460" y="5717"/>
                  <a:pt x="2182" y="10272"/>
                </a:cubicBezTo>
                <a:lnTo>
                  <a:pt x="20" y="10140"/>
                </a:lnTo>
                <a:cubicBezTo>
                  <a:pt x="368" y="4442"/>
                  <a:pt x="5091" y="-1"/>
                  <a:pt x="10800" y="0"/>
                </a:cubicBezTo>
                <a:cubicBezTo>
                  <a:pt x="14915" y="0"/>
                  <a:pt x="18673" y="2339"/>
                  <a:pt x="20490" y="6032"/>
                </a:cubicBezTo>
                <a:lnTo>
                  <a:pt x="22913" y="4840"/>
                </a:lnTo>
                <a:lnTo>
                  <a:pt x="21188" y="9904"/>
                </a:lnTo>
                <a:lnTo>
                  <a:pt x="16124" y="8180"/>
                </a:lnTo>
                <a:lnTo>
                  <a:pt x="18547" y="69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564" name="Oval 20"/>
          <p:cNvSpPr>
            <a:spLocks noChangeArrowheads="1"/>
          </p:cNvSpPr>
          <p:nvPr/>
        </p:nvSpPr>
        <p:spPr bwMode="auto">
          <a:xfrm>
            <a:off x="4546600" y="1141413"/>
            <a:ext cx="1500188" cy="72548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565" name="AutoShape 21"/>
          <p:cNvSpPr>
            <a:spLocks noChangeArrowheads="1"/>
          </p:cNvSpPr>
          <p:nvPr/>
        </p:nvSpPr>
        <p:spPr bwMode="auto">
          <a:xfrm>
            <a:off x="4208463" y="803275"/>
            <a:ext cx="863600" cy="822325"/>
          </a:xfrm>
          <a:custGeom>
            <a:avLst/>
            <a:gdLst>
              <a:gd name="G0" fmla="+- -1716853 0 0"/>
              <a:gd name="G1" fmla="+- -11567131 0 0"/>
              <a:gd name="G2" fmla="+- -1716853 0 -11567131"/>
              <a:gd name="G3" fmla="+- 10800 0 0"/>
              <a:gd name="G4" fmla="+- 0 0 -171685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634 0 0"/>
              <a:gd name="G9" fmla="+- 0 0 -11567131"/>
              <a:gd name="G10" fmla="+- 8634 0 2700"/>
              <a:gd name="G11" fmla="cos G10 -1716853"/>
              <a:gd name="G12" fmla="sin G10 -1716853"/>
              <a:gd name="G13" fmla="cos 13500 -1716853"/>
              <a:gd name="G14" fmla="sin 13500 -1716853"/>
              <a:gd name="G15" fmla="+- G11 10800 0"/>
              <a:gd name="G16" fmla="+- G12 10800 0"/>
              <a:gd name="G17" fmla="+- G13 10800 0"/>
              <a:gd name="G18" fmla="+- G14 10800 0"/>
              <a:gd name="G19" fmla="*/ 8634 1 2"/>
              <a:gd name="G20" fmla="+- G19 5400 0"/>
              <a:gd name="G21" fmla="cos G20 -1716853"/>
              <a:gd name="G22" fmla="sin G20 -1716853"/>
              <a:gd name="G23" fmla="+- G21 10800 0"/>
              <a:gd name="G24" fmla="+- G12 G23 G22"/>
              <a:gd name="G25" fmla="+- G22 G23 G11"/>
              <a:gd name="G26" fmla="cos 10800 -1716853"/>
              <a:gd name="G27" fmla="sin 10800 -1716853"/>
              <a:gd name="G28" fmla="cos 8634 -1716853"/>
              <a:gd name="G29" fmla="sin 8634 -171685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567131"/>
              <a:gd name="G36" fmla="sin G34 -11567131"/>
              <a:gd name="G37" fmla="+/ -11567131 -171685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634 G39"/>
              <a:gd name="G43" fmla="sin 8634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674 w 21600"/>
              <a:gd name="T5" fmla="*/ 211 h 21600"/>
              <a:gd name="T6" fmla="*/ 1101 w 21600"/>
              <a:gd name="T7" fmla="*/ 10206 h 21600"/>
              <a:gd name="T8" fmla="*/ 9100 w 21600"/>
              <a:gd name="T9" fmla="*/ 2334 h 21600"/>
              <a:gd name="T10" fmla="*/ 22913 w 21600"/>
              <a:gd name="T11" fmla="*/ 4840 h 21600"/>
              <a:gd name="T12" fmla="*/ 21188 w 21600"/>
              <a:gd name="T13" fmla="*/ 9904 h 21600"/>
              <a:gd name="T14" fmla="*/ 16124 w 21600"/>
              <a:gd name="T15" fmla="*/ 818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547" y="6988"/>
                </a:moveTo>
                <a:cubicBezTo>
                  <a:pt x="17094" y="4036"/>
                  <a:pt x="14090" y="2166"/>
                  <a:pt x="10800" y="2166"/>
                </a:cubicBezTo>
                <a:cubicBezTo>
                  <a:pt x="6236" y="2165"/>
                  <a:pt x="2460" y="5717"/>
                  <a:pt x="2182" y="10272"/>
                </a:cubicBezTo>
                <a:lnTo>
                  <a:pt x="20" y="10140"/>
                </a:lnTo>
                <a:cubicBezTo>
                  <a:pt x="368" y="4442"/>
                  <a:pt x="5091" y="-1"/>
                  <a:pt x="10800" y="0"/>
                </a:cubicBezTo>
                <a:cubicBezTo>
                  <a:pt x="14915" y="0"/>
                  <a:pt x="18673" y="2339"/>
                  <a:pt x="20490" y="6032"/>
                </a:cubicBezTo>
                <a:lnTo>
                  <a:pt x="22913" y="4840"/>
                </a:lnTo>
                <a:lnTo>
                  <a:pt x="21188" y="9904"/>
                </a:lnTo>
                <a:lnTo>
                  <a:pt x="16124" y="8180"/>
                </a:lnTo>
                <a:lnTo>
                  <a:pt x="18547" y="698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28675" y="2349500"/>
            <a:ext cx="863600" cy="865188"/>
            <a:chOff x="567" y="1570"/>
            <a:chExt cx="544" cy="545"/>
          </a:xfrm>
        </p:grpSpPr>
        <p:sp>
          <p:nvSpPr>
            <p:cNvPr id="364567" name="Oval 23"/>
            <p:cNvSpPr>
              <a:spLocks noChangeAspect="1" noChangeArrowheads="1"/>
            </p:cNvSpPr>
            <p:nvPr/>
          </p:nvSpPr>
          <p:spPr bwMode="auto">
            <a:xfrm>
              <a:off x="612" y="1570"/>
              <a:ext cx="317" cy="31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2800" b="1" smtClean="0">
                <a:solidFill>
                  <a:srgbClr val="FFFF99"/>
                </a:solidFill>
                <a:latin typeface="Times New Roman" pitchFamily="18" charset="0"/>
              </a:endParaRPr>
            </a:p>
          </p:txBody>
        </p:sp>
        <p:sp>
          <p:nvSpPr>
            <p:cNvPr id="364568" name="Oval 24"/>
            <p:cNvSpPr>
              <a:spLocks noChangeAspect="1" noChangeArrowheads="1"/>
            </p:cNvSpPr>
            <p:nvPr/>
          </p:nvSpPr>
          <p:spPr bwMode="auto">
            <a:xfrm>
              <a:off x="567" y="1933"/>
              <a:ext cx="182" cy="182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2800" b="1" smtClean="0">
                <a:solidFill>
                  <a:srgbClr val="FFFF99"/>
                </a:solidFill>
                <a:latin typeface="Times New Roman" pitchFamily="18" charset="0"/>
              </a:endParaRPr>
            </a:p>
          </p:txBody>
        </p:sp>
        <p:sp>
          <p:nvSpPr>
            <p:cNvPr id="364569" name="Oval 25"/>
            <p:cNvSpPr>
              <a:spLocks noChangeAspect="1" noChangeArrowheads="1"/>
            </p:cNvSpPr>
            <p:nvPr/>
          </p:nvSpPr>
          <p:spPr bwMode="auto">
            <a:xfrm>
              <a:off x="884" y="1797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99FF">
                    <a:gamma/>
                    <a:tint val="27451"/>
                    <a:invGamma/>
                    <a:alpha val="53000"/>
                  </a:srgbClr>
                </a:gs>
                <a:gs pos="100000">
                  <a:srgbClr val="CC99FF">
                    <a:alpha val="64000"/>
                  </a:srgbClr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2800" b="1" smtClean="0">
                <a:solidFill>
                  <a:srgbClr val="FFFF99"/>
                </a:solidFill>
                <a:latin typeface="Times New Roman" pitchFamily="18" charset="0"/>
              </a:endParaRPr>
            </a:p>
          </p:txBody>
        </p:sp>
      </p:grpSp>
      <p:sp>
        <p:nvSpPr>
          <p:cNvPr id="364570" name="Oval 26"/>
          <p:cNvSpPr>
            <a:spLocks noChangeAspect="1" noChangeArrowheads="1"/>
          </p:cNvSpPr>
          <p:nvPr/>
        </p:nvSpPr>
        <p:spPr bwMode="auto">
          <a:xfrm>
            <a:off x="2476500" y="2492375"/>
            <a:ext cx="574675" cy="574675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364571" name="Oval 27"/>
          <p:cNvSpPr>
            <a:spLocks noChangeAspect="1" noChangeArrowheads="1"/>
          </p:cNvSpPr>
          <p:nvPr/>
        </p:nvSpPr>
        <p:spPr bwMode="auto">
          <a:xfrm>
            <a:off x="2916238" y="2606675"/>
            <a:ext cx="360362" cy="360363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sp>
        <p:nvSpPr>
          <p:cNvPr id="364572" name="Rectangle 28"/>
          <p:cNvSpPr>
            <a:spLocks noChangeArrowheads="1"/>
          </p:cNvSpPr>
          <p:nvPr/>
        </p:nvSpPr>
        <p:spPr bwMode="auto">
          <a:xfrm>
            <a:off x="933450" y="3349625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808080"/>
                </a:solidFill>
              </a:rPr>
              <a:t>a variety of cluster st.</a:t>
            </a:r>
            <a:endParaRPr kumimoji="0" lang="ja-JP" altLang="en-US" smtClean="0">
              <a:solidFill>
                <a:srgbClr val="808080"/>
              </a:solidFill>
            </a:endParaRPr>
          </a:p>
        </p:txBody>
      </p:sp>
      <p:sp>
        <p:nvSpPr>
          <p:cNvPr id="364581" name="Oval 37"/>
          <p:cNvSpPr>
            <a:spLocks noChangeAspect="1" noChangeArrowheads="1"/>
          </p:cNvSpPr>
          <p:nvPr/>
        </p:nvSpPr>
        <p:spPr bwMode="auto">
          <a:xfrm>
            <a:off x="6227763" y="2349500"/>
            <a:ext cx="719137" cy="719138"/>
          </a:xfrm>
          <a:prstGeom prst="ellipse">
            <a:avLst/>
          </a:prstGeom>
          <a:gradFill rotWithShape="1">
            <a:gsLst>
              <a:gs pos="0">
                <a:srgbClr val="CC99FF">
                  <a:gamma/>
                  <a:tint val="27451"/>
                  <a:invGamma/>
                  <a:alpha val="53000"/>
                </a:srgbClr>
              </a:gs>
              <a:gs pos="100000">
                <a:srgbClr val="CC99FF">
                  <a:alpha val="64000"/>
                </a:srgbClr>
              </a:gs>
            </a:gsLst>
            <a:path path="shape">
              <a:fillToRect l="50000" t="50000" r="50000" b="50000"/>
            </a:path>
          </a:gra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2800" b="1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7380288" y="2349500"/>
            <a:ext cx="1223962" cy="773113"/>
            <a:chOff x="4422" y="2704"/>
            <a:chExt cx="771" cy="487"/>
          </a:xfrm>
        </p:grpSpPr>
        <p:sp>
          <p:nvSpPr>
            <p:cNvPr id="364583" name="Line 39"/>
            <p:cNvSpPr>
              <a:spLocks noChangeShapeType="1"/>
            </p:cNvSpPr>
            <p:nvPr/>
          </p:nvSpPr>
          <p:spPr bwMode="auto">
            <a:xfrm>
              <a:off x="4444" y="2789"/>
              <a:ext cx="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4584" name="Oval 40"/>
            <p:cNvSpPr>
              <a:spLocks noChangeAspect="1" noChangeArrowheads="1"/>
            </p:cNvSpPr>
            <p:nvPr/>
          </p:nvSpPr>
          <p:spPr bwMode="auto">
            <a:xfrm>
              <a:off x="4670" y="2728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85" name="Freeform 41"/>
            <p:cNvSpPr>
              <a:spLocks/>
            </p:cNvSpPr>
            <p:nvPr/>
          </p:nvSpPr>
          <p:spPr bwMode="auto">
            <a:xfrm>
              <a:off x="4422" y="2704"/>
              <a:ext cx="771" cy="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77"/>
                </a:cxn>
                <a:cxn ang="0">
                  <a:pos x="182" y="373"/>
                </a:cxn>
                <a:cxn ang="0">
                  <a:pos x="325" y="469"/>
                </a:cxn>
                <a:cxn ang="0">
                  <a:pos x="478" y="470"/>
                </a:cxn>
                <a:cxn ang="0">
                  <a:pos x="616" y="368"/>
                </a:cxn>
                <a:cxn ang="0">
                  <a:pos x="718" y="176"/>
                </a:cxn>
                <a:cxn ang="0">
                  <a:pos x="771" y="0"/>
                </a:cxn>
              </a:cxnLst>
              <a:rect l="0" t="0" r="r" b="b"/>
              <a:pathLst>
                <a:path w="771" h="487">
                  <a:moveTo>
                    <a:pt x="0" y="0"/>
                  </a:moveTo>
                  <a:cubicBezTo>
                    <a:pt x="11" y="29"/>
                    <a:pt x="36" y="115"/>
                    <a:pt x="66" y="177"/>
                  </a:cubicBezTo>
                  <a:cubicBezTo>
                    <a:pt x="96" y="239"/>
                    <a:pt x="139" y="324"/>
                    <a:pt x="182" y="373"/>
                  </a:cubicBezTo>
                  <a:cubicBezTo>
                    <a:pt x="225" y="421"/>
                    <a:pt x="276" y="453"/>
                    <a:pt x="325" y="469"/>
                  </a:cubicBezTo>
                  <a:cubicBezTo>
                    <a:pt x="374" y="485"/>
                    <a:pt x="430" y="487"/>
                    <a:pt x="478" y="470"/>
                  </a:cubicBezTo>
                  <a:cubicBezTo>
                    <a:pt x="526" y="453"/>
                    <a:pt x="576" y="417"/>
                    <a:pt x="616" y="368"/>
                  </a:cubicBezTo>
                  <a:cubicBezTo>
                    <a:pt x="656" y="319"/>
                    <a:pt x="692" y="237"/>
                    <a:pt x="718" y="176"/>
                  </a:cubicBezTo>
                  <a:cubicBezTo>
                    <a:pt x="744" y="115"/>
                    <a:pt x="760" y="37"/>
                    <a:pt x="771" y="0"/>
                  </a:cubicBezTo>
                </a:path>
              </a:pathLst>
            </a:custGeom>
            <a:noFill/>
            <a:ln w="19050" cmpd="sng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4586" name="Line 42"/>
            <p:cNvSpPr>
              <a:spLocks noChangeShapeType="1"/>
            </p:cNvSpPr>
            <p:nvPr/>
          </p:nvSpPr>
          <p:spPr bwMode="auto">
            <a:xfrm>
              <a:off x="4558" y="3022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4587" name="Line 43"/>
            <p:cNvSpPr>
              <a:spLocks noChangeShapeType="1"/>
            </p:cNvSpPr>
            <p:nvPr/>
          </p:nvSpPr>
          <p:spPr bwMode="auto">
            <a:xfrm>
              <a:off x="4468" y="2840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4588" name="Oval 44"/>
            <p:cNvSpPr>
              <a:spLocks noChangeAspect="1" noChangeArrowheads="1"/>
            </p:cNvSpPr>
            <p:nvPr/>
          </p:nvSpPr>
          <p:spPr bwMode="auto">
            <a:xfrm>
              <a:off x="4664" y="279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89" name="Oval 45"/>
            <p:cNvSpPr>
              <a:spLocks noChangeAspect="1" noChangeArrowheads="1"/>
            </p:cNvSpPr>
            <p:nvPr/>
          </p:nvSpPr>
          <p:spPr bwMode="auto">
            <a:xfrm>
              <a:off x="4921" y="2976"/>
              <a:ext cx="92" cy="91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0" name="Oval 46"/>
            <p:cNvSpPr>
              <a:spLocks noChangeAspect="1" noChangeArrowheads="1"/>
            </p:cNvSpPr>
            <p:nvPr/>
          </p:nvSpPr>
          <p:spPr bwMode="auto">
            <a:xfrm>
              <a:off x="4830" y="2976"/>
              <a:ext cx="92" cy="93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1" name="Oval 47"/>
            <p:cNvSpPr>
              <a:spLocks noChangeAspect="1" noChangeArrowheads="1"/>
            </p:cNvSpPr>
            <p:nvPr/>
          </p:nvSpPr>
          <p:spPr bwMode="auto">
            <a:xfrm>
              <a:off x="4573" y="2732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2" name="Oval 48"/>
            <p:cNvSpPr>
              <a:spLocks noChangeAspect="1" noChangeArrowheads="1"/>
            </p:cNvSpPr>
            <p:nvPr/>
          </p:nvSpPr>
          <p:spPr bwMode="auto">
            <a:xfrm>
              <a:off x="4694" y="297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3" name="Oval 49"/>
            <p:cNvSpPr>
              <a:spLocks noChangeAspect="1" noChangeArrowheads="1"/>
            </p:cNvSpPr>
            <p:nvPr/>
          </p:nvSpPr>
          <p:spPr bwMode="auto">
            <a:xfrm>
              <a:off x="4604" y="2976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4" name="Oval 50"/>
            <p:cNvSpPr>
              <a:spLocks noChangeAspect="1" noChangeArrowheads="1"/>
            </p:cNvSpPr>
            <p:nvPr/>
          </p:nvSpPr>
          <p:spPr bwMode="auto">
            <a:xfrm>
              <a:off x="4573" y="2795"/>
              <a:ext cx="91" cy="9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33333"/>
                    <a:invGamma/>
                  </a:srgbClr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5" name="Oval 51"/>
            <p:cNvSpPr>
              <a:spLocks noChangeAspect="1" noChangeArrowheads="1"/>
            </p:cNvSpPr>
            <p:nvPr/>
          </p:nvSpPr>
          <p:spPr bwMode="auto">
            <a:xfrm>
              <a:off x="4937" y="2795"/>
              <a:ext cx="92" cy="91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6" name="Oval 52"/>
            <p:cNvSpPr>
              <a:spLocks noChangeAspect="1" noChangeArrowheads="1"/>
            </p:cNvSpPr>
            <p:nvPr/>
          </p:nvSpPr>
          <p:spPr bwMode="auto">
            <a:xfrm>
              <a:off x="4846" y="2722"/>
              <a:ext cx="92" cy="93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364597" name="Oval 53"/>
            <p:cNvSpPr>
              <a:spLocks noChangeAspect="1" noChangeArrowheads="1"/>
            </p:cNvSpPr>
            <p:nvPr/>
          </p:nvSpPr>
          <p:spPr bwMode="auto">
            <a:xfrm>
              <a:off x="4846" y="2795"/>
              <a:ext cx="92" cy="93"/>
            </a:xfrm>
            <a:prstGeom prst="ellipse">
              <a:avLst/>
            </a:prstGeom>
            <a:gradFill rotWithShape="1">
              <a:gsLst>
                <a:gs pos="0">
                  <a:srgbClr val="6699FF">
                    <a:gamma/>
                    <a:tint val="33333"/>
                    <a:invGamma/>
                  </a:srgbClr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ja-JP" sz="2000" b="1" smtClean="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64598" name="Rectangle 54"/>
          <p:cNvSpPr>
            <a:spLocks noChangeArrowheads="1"/>
          </p:cNvSpPr>
          <p:nvPr/>
        </p:nvSpPr>
        <p:spPr bwMode="auto">
          <a:xfrm>
            <a:off x="6443663" y="3357563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808080"/>
                </a:solidFill>
              </a:rPr>
              <a:t>shell model state</a:t>
            </a:r>
            <a:endParaRPr kumimoji="0" lang="ja-JP" altLang="en-US" smtClean="0">
              <a:solidFill>
                <a:srgbClr val="808080"/>
              </a:solidFill>
            </a:endParaRPr>
          </a:p>
        </p:txBody>
      </p:sp>
      <p:sp>
        <p:nvSpPr>
          <p:cNvPr id="364600" name="AutoShape 56"/>
          <p:cNvSpPr>
            <a:spLocks noChangeArrowheads="1"/>
          </p:cNvSpPr>
          <p:nvPr/>
        </p:nvSpPr>
        <p:spPr bwMode="auto">
          <a:xfrm>
            <a:off x="1258888" y="4076700"/>
            <a:ext cx="7200900" cy="2665413"/>
          </a:xfrm>
          <a:prstGeom prst="roundRect">
            <a:avLst>
              <a:gd name="adj" fmla="val 16667"/>
            </a:avLst>
          </a:prstGeom>
          <a:solidFill>
            <a:srgbClr val="E4F3F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01" name="Rectangle 57"/>
          <p:cNvSpPr>
            <a:spLocks noChangeArrowheads="1"/>
          </p:cNvSpPr>
          <p:nvPr/>
        </p:nvSpPr>
        <p:spPr bwMode="auto">
          <a:xfrm>
            <a:off x="3635376" y="3933825"/>
            <a:ext cx="1844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mtClean="0">
                <a:solidFill>
                  <a:srgbClr val="000000"/>
                </a:solidFill>
              </a:rPr>
              <a:t>Energy variation</a:t>
            </a:r>
          </a:p>
        </p:txBody>
      </p:sp>
      <p:sp>
        <p:nvSpPr>
          <p:cNvPr id="364602" name="Freeform 58"/>
          <p:cNvSpPr>
            <a:spLocks/>
          </p:cNvSpPr>
          <p:nvPr/>
        </p:nvSpPr>
        <p:spPr bwMode="auto">
          <a:xfrm>
            <a:off x="2247901" y="4560888"/>
            <a:ext cx="2582863" cy="13017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11" y="744"/>
              </a:cxn>
              <a:cxn ang="0">
                <a:pos x="866" y="1088"/>
              </a:cxn>
              <a:cxn ang="0">
                <a:pos x="1271" y="972"/>
              </a:cxn>
              <a:cxn ang="0">
                <a:pos x="1536" y="735"/>
              </a:cxn>
              <a:cxn ang="0">
                <a:pos x="1865" y="451"/>
              </a:cxn>
              <a:cxn ang="0">
                <a:pos x="2045" y="0"/>
              </a:cxn>
            </a:cxnLst>
            <a:rect l="0" t="0" r="r" b="b"/>
            <a:pathLst>
              <a:path w="2045" h="1126">
                <a:moveTo>
                  <a:pt x="0" y="3"/>
                </a:moveTo>
                <a:cubicBezTo>
                  <a:pt x="68" y="128"/>
                  <a:pt x="267" y="563"/>
                  <a:pt x="411" y="744"/>
                </a:cubicBezTo>
                <a:cubicBezTo>
                  <a:pt x="555" y="925"/>
                  <a:pt x="723" y="1050"/>
                  <a:pt x="866" y="1088"/>
                </a:cubicBezTo>
                <a:cubicBezTo>
                  <a:pt x="1009" y="1126"/>
                  <a:pt x="1159" y="1031"/>
                  <a:pt x="1271" y="972"/>
                </a:cubicBezTo>
                <a:cubicBezTo>
                  <a:pt x="1383" y="913"/>
                  <a:pt x="1437" y="822"/>
                  <a:pt x="1536" y="735"/>
                </a:cubicBezTo>
                <a:cubicBezTo>
                  <a:pt x="1635" y="648"/>
                  <a:pt x="1780" y="574"/>
                  <a:pt x="1865" y="451"/>
                </a:cubicBezTo>
                <a:cubicBezTo>
                  <a:pt x="1950" y="328"/>
                  <a:pt x="2008" y="94"/>
                  <a:pt x="2045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03" name="Oval 59"/>
          <p:cNvSpPr>
            <a:spLocks noChangeArrowheads="1"/>
          </p:cNvSpPr>
          <p:nvPr/>
        </p:nvSpPr>
        <p:spPr bwMode="auto">
          <a:xfrm>
            <a:off x="2252663" y="4351338"/>
            <a:ext cx="2578100" cy="419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364604" name="Object 60"/>
          <p:cNvGraphicFramePr>
            <a:graphicFrameLocks noChangeAspect="1"/>
          </p:cNvGraphicFramePr>
          <p:nvPr/>
        </p:nvGraphicFramePr>
        <p:xfrm>
          <a:off x="3108326" y="6080125"/>
          <a:ext cx="6667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5" name="数式" r:id="rId4" imgW="444307" imgH="228501" progId="Equation.3">
                  <p:embed/>
                </p:oleObj>
              </mc:Choice>
              <mc:Fallback>
                <p:oleObj name="数式" r:id="rId4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6" y="6080125"/>
                        <a:ext cx="6667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605" name="Text Box 61"/>
          <p:cNvSpPr txBox="1">
            <a:spLocks noChangeArrowheads="1"/>
          </p:cNvSpPr>
          <p:nvPr/>
        </p:nvSpPr>
        <p:spPr bwMode="auto">
          <a:xfrm>
            <a:off x="2371726" y="6453188"/>
            <a:ext cx="1335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model space</a:t>
            </a:r>
          </a:p>
        </p:txBody>
      </p:sp>
      <p:sp>
        <p:nvSpPr>
          <p:cNvPr id="364606" name="Oval 62"/>
          <p:cNvSpPr>
            <a:spLocks noChangeArrowheads="1"/>
          </p:cNvSpPr>
          <p:nvPr/>
        </p:nvSpPr>
        <p:spPr bwMode="auto">
          <a:xfrm>
            <a:off x="3049588" y="6132513"/>
            <a:ext cx="801688" cy="209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07" name="Oval 63"/>
          <p:cNvSpPr>
            <a:spLocks noChangeArrowheads="1"/>
          </p:cNvSpPr>
          <p:nvPr/>
        </p:nvSpPr>
        <p:spPr bwMode="auto">
          <a:xfrm>
            <a:off x="2878138" y="6080125"/>
            <a:ext cx="1260475" cy="3143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08" name="Oval 64"/>
          <p:cNvSpPr>
            <a:spLocks noChangeArrowheads="1"/>
          </p:cNvSpPr>
          <p:nvPr/>
        </p:nvSpPr>
        <p:spPr bwMode="auto">
          <a:xfrm>
            <a:off x="2705101" y="6027738"/>
            <a:ext cx="1776413" cy="4206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09" name="Oval 65"/>
          <p:cNvSpPr>
            <a:spLocks noChangeArrowheads="1"/>
          </p:cNvSpPr>
          <p:nvPr/>
        </p:nvSpPr>
        <p:spPr bwMode="auto">
          <a:xfrm>
            <a:off x="2362201" y="5975350"/>
            <a:ext cx="2349500" cy="5238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10" name="Text Box 66"/>
          <p:cNvSpPr txBox="1">
            <a:spLocks noChangeArrowheads="1"/>
          </p:cNvSpPr>
          <p:nvPr/>
        </p:nvSpPr>
        <p:spPr bwMode="auto">
          <a:xfrm>
            <a:off x="3646488" y="6453188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(Z plane)</a:t>
            </a:r>
          </a:p>
        </p:txBody>
      </p:sp>
      <p:sp>
        <p:nvSpPr>
          <p:cNvPr id="364611" name="Oval 67"/>
          <p:cNvSpPr>
            <a:spLocks noChangeArrowheads="1"/>
          </p:cNvSpPr>
          <p:nvPr/>
        </p:nvSpPr>
        <p:spPr bwMode="auto">
          <a:xfrm>
            <a:off x="3394076" y="5722938"/>
            <a:ext cx="114300" cy="106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12" name="Text Box 68"/>
          <p:cNvSpPr txBox="1">
            <a:spLocks noChangeArrowheads="1"/>
          </p:cNvSpPr>
          <p:nvPr/>
        </p:nvSpPr>
        <p:spPr bwMode="auto">
          <a:xfrm>
            <a:off x="1547813" y="4221163"/>
            <a:ext cx="1655763" cy="336550"/>
          </a:xfrm>
          <a:prstGeom prst="rect">
            <a:avLst/>
          </a:prstGeom>
          <a:solidFill>
            <a:srgbClr val="E4F3F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Energy surface</a:t>
            </a:r>
          </a:p>
        </p:txBody>
      </p:sp>
      <p:sp>
        <p:nvSpPr>
          <p:cNvPr id="364613" name="Oval 69"/>
          <p:cNvSpPr>
            <a:spLocks noChangeArrowheads="1"/>
          </p:cNvSpPr>
          <p:nvPr/>
        </p:nvSpPr>
        <p:spPr bwMode="auto">
          <a:xfrm>
            <a:off x="4608513" y="4760913"/>
            <a:ext cx="114300" cy="104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14" name="Line 70"/>
          <p:cNvSpPr>
            <a:spLocks noChangeShapeType="1"/>
          </p:cNvSpPr>
          <p:nvPr/>
        </p:nvSpPr>
        <p:spPr bwMode="auto">
          <a:xfrm flipH="1">
            <a:off x="4481513" y="4927600"/>
            <a:ext cx="11588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15" name="Line 71"/>
          <p:cNvSpPr>
            <a:spLocks noChangeShapeType="1"/>
          </p:cNvSpPr>
          <p:nvPr/>
        </p:nvSpPr>
        <p:spPr bwMode="auto">
          <a:xfrm flipH="1">
            <a:off x="4138613" y="5189538"/>
            <a:ext cx="230188" cy="15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16" name="Line 72"/>
          <p:cNvSpPr>
            <a:spLocks noChangeShapeType="1"/>
          </p:cNvSpPr>
          <p:nvPr/>
        </p:nvSpPr>
        <p:spPr bwMode="auto">
          <a:xfrm flipH="1">
            <a:off x="3851276" y="5399088"/>
            <a:ext cx="230188" cy="209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364617" name="Line 73"/>
          <p:cNvSpPr>
            <a:spLocks noChangeShapeType="1"/>
          </p:cNvSpPr>
          <p:nvPr/>
        </p:nvSpPr>
        <p:spPr bwMode="auto">
          <a:xfrm flipH="1">
            <a:off x="3532188" y="5640388"/>
            <a:ext cx="22860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</a:endParaRPr>
          </a:p>
        </p:txBody>
      </p:sp>
      <p:graphicFrame>
        <p:nvGraphicFramePr>
          <p:cNvPr id="364618" name="Object 74"/>
          <p:cNvGraphicFramePr>
            <a:graphicFrameLocks noChangeAspect="1"/>
          </p:cNvGraphicFramePr>
          <p:nvPr/>
        </p:nvGraphicFramePr>
        <p:xfrm>
          <a:off x="3132138" y="4865688"/>
          <a:ext cx="143986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6" name="数式" r:id="rId6" imgW="1511300" imgH="393700" progId="Equation.3">
                  <p:embed/>
                </p:oleObj>
              </mc:Choice>
              <mc:Fallback>
                <p:oleObj name="数式" r:id="rId6" imgW="1511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865688"/>
                        <a:ext cx="1439863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633" name="Text Box 89"/>
          <p:cNvSpPr txBox="1">
            <a:spLocks noChangeArrowheads="1"/>
          </p:cNvSpPr>
          <p:nvPr/>
        </p:nvSpPr>
        <p:spPr bwMode="auto">
          <a:xfrm>
            <a:off x="6154738" y="4503738"/>
            <a:ext cx="1730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randomly chosen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initial state</a:t>
            </a:r>
          </a:p>
        </p:txBody>
      </p:sp>
      <p:sp>
        <p:nvSpPr>
          <p:cNvPr id="364634" name="Text Box 90"/>
          <p:cNvSpPr txBox="1">
            <a:spLocks noChangeArrowheads="1"/>
          </p:cNvSpPr>
          <p:nvPr/>
        </p:nvSpPr>
        <p:spPr bwMode="auto">
          <a:xfrm>
            <a:off x="6180138" y="5949950"/>
            <a:ext cx="1776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optimum solution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600" smtClean="0">
                <a:solidFill>
                  <a:srgbClr val="808080"/>
                </a:solidFill>
              </a:rPr>
              <a:t>is obtained</a:t>
            </a:r>
          </a:p>
        </p:txBody>
      </p:sp>
      <p:graphicFrame>
        <p:nvGraphicFramePr>
          <p:cNvPr id="364636" name="Object 92"/>
          <p:cNvGraphicFramePr>
            <a:graphicFrameLocks noChangeAspect="1"/>
          </p:cNvGraphicFramePr>
          <p:nvPr/>
        </p:nvGraphicFramePr>
        <p:xfrm>
          <a:off x="6588125" y="5157788"/>
          <a:ext cx="1439863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57" name="数式" r:id="rId8" imgW="965200" imgH="469900" progId="Equation.3">
                  <p:embed/>
                </p:oleObj>
              </mc:Choice>
              <mc:Fallback>
                <p:oleObj name="数式" r:id="rId8" imgW="965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5157788"/>
                        <a:ext cx="1439863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グループ化 163"/>
          <p:cNvGrpSpPr>
            <a:grpSpLocks noChangeAspect="1"/>
          </p:cNvGrpSpPr>
          <p:nvPr/>
        </p:nvGrpSpPr>
        <p:grpSpPr bwMode="auto">
          <a:xfrm>
            <a:off x="785786" y="814822"/>
            <a:ext cx="2070555" cy="1357297"/>
            <a:chOff x="6321425" y="1096963"/>
            <a:chExt cx="2184400" cy="1431925"/>
          </a:xfrm>
        </p:grpSpPr>
        <p:sp>
          <p:nvSpPr>
            <p:cNvPr id="94" name="Oval 13"/>
            <p:cNvSpPr>
              <a:spLocks noChangeArrowheads="1"/>
            </p:cNvSpPr>
            <p:nvPr/>
          </p:nvSpPr>
          <p:spPr bwMode="auto">
            <a:xfrm>
              <a:off x="7296173" y="1223951"/>
              <a:ext cx="561975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Oval 14"/>
            <p:cNvSpPr>
              <a:spLocks noChangeArrowheads="1"/>
            </p:cNvSpPr>
            <p:nvPr/>
          </p:nvSpPr>
          <p:spPr bwMode="auto">
            <a:xfrm>
              <a:off x="7226323" y="1285860"/>
              <a:ext cx="560387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Oval 15"/>
            <p:cNvSpPr>
              <a:spLocks noChangeArrowheads="1"/>
            </p:cNvSpPr>
            <p:nvPr/>
          </p:nvSpPr>
          <p:spPr bwMode="auto">
            <a:xfrm>
              <a:off x="7286644" y="1285860"/>
              <a:ext cx="560388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7231063" y="1966913"/>
              <a:ext cx="561975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Oval 17"/>
            <p:cNvSpPr>
              <a:spLocks noChangeArrowheads="1"/>
            </p:cNvSpPr>
            <p:nvPr/>
          </p:nvSpPr>
          <p:spPr bwMode="auto">
            <a:xfrm>
              <a:off x="7129463" y="1966913"/>
              <a:ext cx="560387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Oval 18"/>
            <p:cNvSpPr>
              <a:spLocks noChangeArrowheads="1"/>
            </p:cNvSpPr>
            <p:nvPr/>
          </p:nvSpPr>
          <p:spPr bwMode="auto">
            <a:xfrm>
              <a:off x="7843838" y="1709738"/>
              <a:ext cx="560387" cy="563562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AutoShape 25"/>
            <p:cNvSpPr>
              <a:spLocks noChangeArrowheads="1"/>
            </p:cNvSpPr>
            <p:nvPr/>
          </p:nvSpPr>
          <p:spPr bwMode="auto">
            <a:xfrm>
              <a:off x="6924675" y="1096963"/>
              <a:ext cx="1581150" cy="1431925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Rectangle 26"/>
            <p:cNvSpPr>
              <a:spLocks noChangeArrowheads="1"/>
            </p:cNvSpPr>
            <p:nvPr/>
          </p:nvSpPr>
          <p:spPr bwMode="auto">
            <a:xfrm>
              <a:off x="6321425" y="1608138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det</a:t>
              </a:r>
            </a:p>
          </p:txBody>
        </p:sp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7405688" y="2217738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7502525" y="2217738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Oval 34"/>
            <p:cNvSpPr>
              <a:spLocks noChangeArrowheads="1"/>
            </p:cNvSpPr>
            <p:nvPr/>
          </p:nvSpPr>
          <p:spPr bwMode="auto">
            <a:xfrm>
              <a:off x="8088313" y="1963738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Oval 35"/>
            <p:cNvSpPr>
              <a:spLocks noChangeArrowheads="1"/>
            </p:cNvSpPr>
            <p:nvPr/>
          </p:nvSpPr>
          <p:spPr bwMode="auto">
            <a:xfrm>
              <a:off x="7477125" y="1458913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Oval 36"/>
            <p:cNvSpPr>
              <a:spLocks noChangeArrowheads="1"/>
            </p:cNvSpPr>
            <p:nvPr/>
          </p:nvSpPr>
          <p:spPr bwMode="auto">
            <a:xfrm>
              <a:off x="7596188" y="1557338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Oval 37"/>
            <p:cNvSpPr>
              <a:spLocks noChangeArrowheads="1"/>
            </p:cNvSpPr>
            <p:nvPr/>
          </p:nvSpPr>
          <p:spPr bwMode="auto">
            <a:xfrm>
              <a:off x="7439025" y="1570038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グループ化 178"/>
          <p:cNvGrpSpPr>
            <a:grpSpLocks/>
          </p:cNvGrpSpPr>
          <p:nvPr/>
        </p:nvGrpSpPr>
        <p:grpSpPr bwMode="auto">
          <a:xfrm>
            <a:off x="6261125" y="857232"/>
            <a:ext cx="1882775" cy="1125537"/>
            <a:chOff x="6399213" y="4248150"/>
            <a:chExt cx="1882775" cy="1125538"/>
          </a:xfrm>
        </p:grpSpPr>
        <p:sp>
          <p:nvSpPr>
            <p:cNvPr id="109" name="Oval 19"/>
            <p:cNvSpPr>
              <a:spLocks noChangeArrowheads="1"/>
            </p:cNvSpPr>
            <p:nvPr/>
          </p:nvSpPr>
          <p:spPr bwMode="auto">
            <a:xfrm>
              <a:off x="7312025" y="4351338"/>
              <a:ext cx="560388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Oval 20"/>
            <p:cNvSpPr>
              <a:spLocks noChangeArrowheads="1"/>
            </p:cNvSpPr>
            <p:nvPr/>
          </p:nvSpPr>
          <p:spPr bwMode="auto">
            <a:xfrm>
              <a:off x="7259638" y="4454525"/>
              <a:ext cx="561975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Oval 21"/>
            <p:cNvSpPr>
              <a:spLocks noChangeArrowheads="1"/>
            </p:cNvSpPr>
            <p:nvPr/>
          </p:nvSpPr>
          <p:spPr bwMode="auto">
            <a:xfrm>
              <a:off x="7413625" y="4454525"/>
              <a:ext cx="561975" cy="561975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Oval 22"/>
            <p:cNvSpPr>
              <a:spLocks noChangeArrowheads="1"/>
            </p:cNvSpPr>
            <p:nvPr/>
          </p:nvSpPr>
          <p:spPr bwMode="auto">
            <a:xfrm>
              <a:off x="7312025" y="4606925"/>
              <a:ext cx="560388" cy="5635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Oval 23"/>
            <p:cNvSpPr>
              <a:spLocks noChangeArrowheads="1"/>
            </p:cNvSpPr>
            <p:nvPr/>
          </p:nvSpPr>
          <p:spPr bwMode="auto">
            <a:xfrm>
              <a:off x="7210425" y="4606925"/>
              <a:ext cx="560388" cy="5635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Oval 24"/>
            <p:cNvSpPr>
              <a:spLocks noChangeArrowheads="1"/>
            </p:cNvSpPr>
            <p:nvPr/>
          </p:nvSpPr>
          <p:spPr bwMode="auto">
            <a:xfrm>
              <a:off x="7413625" y="4606925"/>
              <a:ext cx="560388" cy="5635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AutoShape 27"/>
            <p:cNvSpPr>
              <a:spLocks noChangeArrowheads="1"/>
            </p:cNvSpPr>
            <p:nvPr/>
          </p:nvSpPr>
          <p:spPr bwMode="auto">
            <a:xfrm>
              <a:off x="7005638" y="4248150"/>
              <a:ext cx="1276350" cy="1125538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6399213" y="4608513"/>
              <a:ext cx="5556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>
                  <a:solidFill>
                    <a:srgbClr val="000000"/>
                  </a:solidFill>
                  <a:latin typeface="Times New Roman" pitchFamily="18" charset="0"/>
                </a:rPr>
                <a:t>det</a:t>
              </a:r>
            </a:p>
          </p:txBody>
        </p:sp>
        <p:sp>
          <p:nvSpPr>
            <p:cNvPr id="117" name="Oval 39"/>
            <p:cNvSpPr>
              <a:spLocks noChangeArrowheads="1"/>
            </p:cNvSpPr>
            <p:nvPr/>
          </p:nvSpPr>
          <p:spPr bwMode="auto">
            <a:xfrm>
              <a:off x="7589838" y="4679950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7708900" y="4810125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Oval 41"/>
            <p:cNvSpPr>
              <a:spLocks noChangeArrowheads="1"/>
            </p:cNvSpPr>
            <p:nvPr/>
          </p:nvSpPr>
          <p:spPr bwMode="auto">
            <a:xfrm>
              <a:off x="7478713" y="4751388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0" name="Oval 42"/>
            <p:cNvSpPr>
              <a:spLocks noChangeArrowheads="1"/>
            </p:cNvSpPr>
            <p:nvPr/>
          </p:nvSpPr>
          <p:spPr bwMode="auto">
            <a:xfrm>
              <a:off x="7454900" y="4895850"/>
              <a:ext cx="71438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1" name="Oval 43"/>
            <p:cNvSpPr>
              <a:spLocks noChangeArrowheads="1"/>
            </p:cNvSpPr>
            <p:nvPr/>
          </p:nvSpPr>
          <p:spPr bwMode="auto">
            <a:xfrm>
              <a:off x="7551738" y="4895850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2" name="Oval 44"/>
            <p:cNvSpPr>
              <a:spLocks noChangeArrowheads="1"/>
            </p:cNvSpPr>
            <p:nvPr/>
          </p:nvSpPr>
          <p:spPr bwMode="auto">
            <a:xfrm>
              <a:off x="7694613" y="4895850"/>
              <a:ext cx="71437" cy="73025"/>
            </a:xfrm>
            <a:prstGeom prst="ellipse">
              <a:avLst/>
            </a:prstGeom>
            <a:solidFill>
              <a:schemeClr val="bg2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グループ化 149"/>
          <p:cNvGrpSpPr/>
          <p:nvPr/>
        </p:nvGrpSpPr>
        <p:grpSpPr>
          <a:xfrm>
            <a:off x="5143504" y="4372208"/>
            <a:ext cx="941388" cy="2268537"/>
            <a:chOff x="5226050" y="4357688"/>
            <a:chExt cx="941388" cy="2268537"/>
          </a:xfrm>
        </p:grpSpPr>
        <p:sp>
          <p:nvSpPr>
            <p:cNvPr id="123" name="AutoShape 76"/>
            <p:cNvSpPr>
              <a:spLocks noChangeArrowheads="1"/>
            </p:cNvSpPr>
            <p:nvPr/>
          </p:nvSpPr>
          <p:spPr bwMode="auto">
            <a:xfrm>
              <a:off x="5235575" y="5770563"/>
              <a:ext cx="930275" cy="855662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4" name="AutoShape 83"/>
            <p:cNvSpPr>
              <a:spLocks noChangeArrowheads="1"/>
            </p:cNvSpPr>
            <p:nvPr/>
          </p:nvSpPr>
          <p:spPr bwMode="auto">
            <a:xfrm>
              <a:off x="5226050" y="4365625"/>
              <a:ext cx="930275" cy="855663"/>
            </a:xfrm>
            <a:prstGeom prst="bracketPair">
              <a:avLst>
                <a:gd name="adj" fmla="val 16667"/>
              </a:avLst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" name="Oval 32"/>
            <p:cNvSpPr>
              <a:spLocks noChangeAspect="1" noChangeArrowheads="1"/>
            </p:cNvSpPr>
            <p:nvPr/>
          </p:nvSpPr>
          <p:spPr bwMode="auto">
            <a:xfrm>
              <a:off x="5630863" y="4397375"/>
              <a:ext cx="409575" cy="4111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6" name="Oval 33"/>
            <p:cNvSpPr>
              <a:spLocks noChangeAspect="1" noChangeArrowheads="1"/>
            </p:cNvSpPr>
            <p:nvPr/>
          </p:nvSpPr>
          <p:spPr bwMode="auto">
            <a:xfrm>
              <a:off x="5235575" y="4616450"/>
              <a:ext cx="409575" cy="4111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7" name="Oval 34"/>
            <p:cNvSpPr>
              <a:spLocks noChangeAspect="1" noChangeArrowheads="1"/>
            </p:cNvSpPr>
            <p:nvPr/>
          </p:nvSpPr>
          <p:spPr bwMode="auto">
            <a:xfrm>
              <a:off x="5414963" y="4829175"/>
              <a:ext cx="409575" cy="4111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8" name="Oval 35"/>
            <p:cNvSpPr>
              <a:spLocks noChangeAspect="1" noChangeArrowheads="1"/>
            </p:cNvSpPr>
            <p:nvPr/>
          </p:nvSpPr>
          <p:spPr bwMode="auto">
            <a:xfrm>
              <a:off x="5360988" y="4357688"/>
              <a:ext cx="409575" cy="411162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29" name="Oval 36"/>
            <p:cNvSpPr>
              <a:spLocks noChangeAspect="1" noChangeArrowheads="1"/>
            </p:cNvSpPr>
            <p:nvPr/>
          </p:nvSpPr>
          <p:spPr bwMode="auto">
            <a:xfrm>
              <a:off x="5286375" y="4357688"/>
              <a:ext cx="409575" cy="411162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0" name="Oval 37"/>
            <p:cNvSpPr>
              <a:spLocks noChangeAspect="1" noChangeArrowheads="1"/>
            </p:cNvSpPr>
            <p:nvPr/>
          </p:nvSpPr>
          <p:spPr bwMode="auto">
            <a:xfrm>
              <a:off x="5719763" y="4914900"/>
              <a:ext cx="409575" cy="411163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1" name="Oval 38"/>
            <p:cNvSpPr>
              <a:spLocks noChangeAspect="1" noChangeArrowheads="1"/>
            </p:cNvSpPr>
            <p:nvPr/>
          </p:nvSpPr>
          <p:spPr bwMode="auto">
            <a:xfrm>
              <a:off x="5487988" y="4541838"/>
              <a:ext cx="52387" cy="52387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2" name="Oval 39"/>
            <p:cNvSpPr>
              <a:spLocks noChangeAspect="1" noChangeArrowheads="1"/>
            </p:cNvSpPr>
            <p:nvPr/>
          </p:nvSpPr>
          <p:spPr bwMode="auto">
            <a:xfrm>
              <a:off x="5557838" y="4541838"/>
              <a:ext cx="52387" cy="52387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3" name="Oval 40"/>
            <p:cNvSpPr>
              <a:spLocks noChangeAspect="1" noChangeArrowheads="1"/>
            </p:cNvSpPr>
            <p:nvPr/>
          </p:nvSpPr>
          <p:spPr bwMode="auto">
            <a:xfrm>
              <a:off x="5899150" y="5100638"/>
              <a:ext cx="52388" cy="53975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4" name="Oval 41"/>
            <p:cNvSpPr>
              <a:spLocks noChangeAspect="1" noChangeArrowheads="1"/>
            </p:cNvSpPr>
            <p:nvPr/>
          </p:nvSpPr>
          <p:spPr bwMode="auto">
            <a:xfrm>
              <a:off x="5800725" y="4587875"/>
              <a:ext cx="52388" cy="52388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5" name="Oval 42"/>
            <p:cNvSpPr>
              <a:spLocks noChangeAspect="1" noChangeArrowheads="1"/>
            </p:cNvSpPr>
            <p:nvPr/>
          </p:nvSpPr>
          <p:spPr bwMode="auto">
            <a:xfrm>
              <a:off x="5583238" y="4999038"/>
              <a:ext cx="50800" cy="53975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6" name="Oval 43"/>
            <p:cNvSpPr>
              <a:spLocks noChangeAspect="1" noChangeArrowheads="1"/>
            </p:cNvSpPr>
            <p:nvPr/>
          </p:nvSpPr>
          <p:spPr bwMode="auto">
            <a:xfrm>
              <a:off x="5424488" y="4813300"/>
              <a:ext cx="52387" cy="52388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7" name="Oval 45"/>
            <p:cNvSpPr>
              <a:spLocks noChangeAspect="1" noChangeArrowheads="1"/>
            </p:cNvSpPr>
            <p:nvPr/>
          </p:nvSpPr>
          <p:spPr bwMode="auto">
            <a:xfrm>
              <a:off x="5768975" y="5949950"/>
              <a:ext cx="381000" cy="381000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8" name="Oval 46"/>
            <p:cNvSpPr>
              <a:spLocks noChangeAspect="1" noChangeArrowheads="1"/>
            </p:cNvSpPr>
            <p:nvPr/>
          </p:nvSpPr>
          <p:spPr bwMode="auto">
            <a:xfrm>
              <a:off x="5735638" y="6019800"/>
              <a:ext cx="377825" cy="381000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39" name="Oval 47"/>
            <p:cNvSpPr>
              <a:spLocks noChangeAspect="1" noChangeArrowheads="1"/>
            </p:cNvSpPr>
            <p:nvPr/>
          </p:nvSpPr>
          <p:spPr bwMode="auto">
            <a:xfrm>
              <a:off x="5788025" y="5994400"/>
              <a:ext cx="379413" cy="381000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0" name="Oval 48"/>
            <p:cNvSpPr>
              <a:spLocks noChangeAspect="1" noChangeArrowheads="1"/>
            </p:cNvSpPr>
            <p:nvPr/>
          </p:nvSpPr>
          <p:spPr bwMode="auto">
            <a:xfrm>
              <a:off x="5329238" y="6000750"/>
              <a:ext cx="381000" cy="381000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1" name="Oval 49"/>
            <p:cNvSpPr>
              <a:spLocks noChangeAspect="1" noChangeArrowheads="1"/>
            </p:cNvSpPr>
            <p:nvPr/>
          </p:nvSpPr>
          <p:spPr bwMode="auto">
            <a:xfrm>
              <a:off x="5286375" y="6000750"/>
              <a:ext cx="379413" cy="381000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2" name="Oval 50"/>
            <p:cNvSpPr>
              <a:spLocks noChangeAspect="1" noChangeArrowheads="1"/>
            </p:cNvSpPr>
            <p:nvPr/>
          </p:nvSpPr>
          <p:spPr bwMode="auto">
            <a:xfrm>
              <a:off x="5380038" y="5984875"/>
              <a:ext cx="379412" cy="381000"/>
            </a:xfrm>
            <a:prstGeom prst="ellips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3" name="Oval 51"/>
            <p:cNvSpPr>
              <a:spLocks noChangeAspect="1" noChangeArrowheads="1"/>
            </p:cNvSpPr>
            <p:nvPr/>
          </p:nvSpPr>
          <p:spPr bwMode="auto">
            <a:xfrm>
              <a:off x="5448300" y="6170613"/>
              <a:ext cx="47625" cy="50800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4" name="Oval 52"/>
            <p:cNvSpPr>
              <a:spLocks noChangeAspect="1" noChangeArrowheads="1"/>
            </p:cNvSpPr>
            <p:nvPr/>
          </p:nvSpPr>
          <p:spPr bwMode="auto">
            <a:xfrm>
              <a:off x="5513388" y="6170613"/>
              <a:ext cx="47625" cy="50800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5" name="Oval 53"/>
            <p:cNvSpPr>
              <a:spLocks noChangeAspect="1" noChangeArrowheads="1"/>
            </p:cNvSpPr>
            <p:nvPr/>
          </p:nvSpPr>
          <p:spPr bwMode="auto">
            <a:xfrm>
              <a:off x="5476875" y="6129338"/>
              <a:ext cx="49213" cy="49212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6" name="Oval 54"/>
            <p:cNvSpPr>
              <a:spLocks noChangeAspect="1" noChangeArrowheads="1"/>
            </p:cNvSpPr>
            <p:nvPr/>
          </p:nvSpPr>
          <p:spPr bwMode="auto">
            <a:xfrm>
              <a:off x="5935663" y="6126163"/>
              <a:ext cx="49212" cy="49212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7" name="Oval 55"/>
            <p:cNvSpPr>
              <a:spLocks noChangeAspect="1" noChangeArrowheads="1"/>
            </p:cNvSpPr>
            <p:nvPr/>
          </p:nvSpPr>
          <p:spPr bwMode="auto">
            <a:xfrm>
              <a:off x="5953125" y="6167438"/>
              <a:ext cx="47625" cy="49212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8" name="Oval 56"/>
            <p:cNvSpPr>
              <a:spLocks noChangeAspect="1" noChangeArrowheads="1"/>
            </p:cNvSpPr>
            <p:nvPr/>
          </p:nvSpPr>
          <p:spPr bwMode="auto">
            <a:xfrm>
              <a:off x="5910263" y="6200775"/>
              <a:ext cx="47625" cy="49213"/>
            </a:xfrm>
            <a:prstGeom prst="ellipse">
              <a:avLst/>
            </a:prstGeom>
            <a:solidFill>
              <a:srgbClr val="808080"/>
            </a:solidFill>
            <a:ln w="19050" algn="ctr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149" name="AutoShape 58"/>
            <p:cNvSpPr>
              <a:spLocks noChangeArrowheads="1"/>
            </p:cNvSpPr>
            <p:nvPr/>
          </p:nvSpPr>
          <p:spPr bwMode="auto">
            <a:xfrm>
              <a:off x="5572125" y="5357813"/>
              <a:ext cx="287338" cy="504825"/>
            </a:xfrm>
            <a:prstGeom prst="downArrow">
              <a:avLst>
                <a:gd name="adj1" fmla="val 50000"/>
                <a:gd name="adj2" fmla="val 43923"/>
              </a:avLst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783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3328</TotalTime>
  <Words>1050</Words>
  <Application>Microsoft Office PowerPoint</Application>
  <PresentationFormat>画面に合わせる (4:3)</PresentationFormat>
  <Paragraphs>325</Paragraphs>
  <Slides>23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標準デザイン</vt:lpstr>
      <vt:lpstr>数式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yenyo</dc:creator>
  <cp:lastModifiedBy>yenyo</cp:lastModifiedBy>
  <cp:revision>308</cp:revision>
  <dcterms:modified xsi:type="dcterms:W3CDTF">2013-07-26T01:00:33Z</dcterms:modified>
</cp:coreProperties>
</file>