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36" r:id="rId2"/>
    <p:sldId id="737" r:id="rId3"/>
    <p:sldId id="738" r:id="rId4"/>
    <p:sldId id="739" r:id="rId5"/>
    <p:sldId id="720" r:id="rId6"/>
    <p:sldId id="723" r:id="rId7"/>
    <p:sldId id="711" r:id="rId8"/>
    <p:sldId id="727" r:id="rId9"/>
    <p:sldId id="728" r:id="rId10"/>
    <p:sldId id="740" r:id="rId11"/>
    <p:sldId id="730" r:id="rId12"/>
    <p:sldId id="725" r:id="rId13"/>
    <p:sldId id="716" r:id="rId14"/>
  </p:sldIdLst>
  <p:sldSz cx="9144000" cy="6858000" type="screen4x3"/>
  <p:notesSz cx="6735763" cy="9866313"/>
  <p:custShowLst>
    <p:custShow name="kiken11_Aug" id="0">
      <p:sldLst/>
    </p:custShow>
    <p:custShow name="gak13s" id="1">
      <p:sldLst>
        <p:sld r:id="rId6"/>
        <p:sld r:id="rId7"/>
        <p:sld r:id="rId13"/>
        <p:sld r:id="rId8"/>
        <p:sld r:id="rId14"/>
      </p:sldLst>
    </p:custShow>
    <p:custShow name="col13" id="2">
      <p:sldLst>
        <p:sld r:id="rId6"/>
        <p:sld r:id="rId7"/>
        <p:sld r:id="rId8"/>
        <p:sld r:id="rId9"/>
        <p:sld r:id="rId10"/>
        <p:sld r:id="rId12"/>
        <p:sld r:id="rId13"/>
        <p:sld r:id="rId14"/>
      </p:sldLst>
    </p:custShow>
    <p:custShow name="motoba" id="3">
      <p:sldLst>
        <p:sld r:id="rId6"/>
        <p:sld r:id="rId7"/>
        <p:sld r:id="rId8"/>
        <p:sld r:id="rId9"/>
        <p:sld r:id="rId10"/>
        <p:sld r:id="rId12"/>
        <p:sld r:id="rId13"/>
        <p:sld r:id="rId14"/>
      </p:sldLst>
    </p:custShow>
    <p:custShow name="yokohama13" id="4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</p:sldLst>
    </p:custShow>
  </p:custShow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b="1" kern="1200">
        <a:solidFill>
          <a:schemeClr val="bg1"/>
        </a:solidFill>
        <a:latin typeface="Times New Roman" pitchFamily="18" charset="0"/>
        <a:ea typeface="ＭＳ Ｐゴシック" pitchFamily="50" charset="-128"/>
        <a:cs typeface="+mn-cs"/>
        <a:sym typeface="Symbol" pitchFamily="18" charset="2"/>
      </a:defRPr>
    </a:lvl1pPr>
    <a:lvl2pPr marL="457200" algn="l" rtl="0" fontAlgn="base">
      <a:spcBef>
        <a:spcPct val="0"/>
      </a:spcBef>
      <a:spcAft>
        <a:spcPct val="0"/>
      </a:spcAft>
      <a:defRPr kumimoji="1" sz="2400" b="1" kern="1200">
        <a:solidFill>
          <a:schemeClr val="bg1"/>
        </a:solidFill>
        <a:latin typeface="Times New Roman" pitchFamily="18" charset="0"/>
        <a:ea typeface="ＭＳ Ｐゴシック" pitchFamily="50" charset="-128"/>
        <a:cs typeface="+mn-cs"/>
        <a:sym typeface="Symbol" pitchFamily="18" charset="2"/>
      </a:defRPr>
    </a:lvl2pPr>
    <a:lvl3pPr marL="914400" algn="l" rtl="0" fontAlgn="base">
      <a:spcBef>
        <a:spcPct val="0"/>
      </a:spcBef>
      <a:spcAft>
        <a:spcPct val="0"/>
      </a:spcAft>
      <a:defRPr kumimoji="1" sz="2400" b="1" kern="1200">
        <a:solidFill>
          <a:schemeClr val="bg1"/>
        </a:solidFill>
        <a:latin typeface="Times New Roman" pitchFamily="18" charset="0"/>
        <a:ea typeface="ＭＳ Ｐゴシック" pitchFamily="50" charset="-128"/>
        <a:cs typeface="+mn-cs"/>
        <a:sym typeface="Symbol" pitchFamily="18" charset="2"/>
      </a:defRPr>
    </a:lvl3pPr>
    <a:lvl4pPr marL="1371600" algn="l" rtl="0" fontAlgn="base">
      <a:spcBef>
        <a:spcPct val="0"/>
      </a:spcBef>
      <a:spcAft>
        <a:spcPct val="0"/>
      </a:spcAft>
      <a:defRPr kumimoji="1" sz="2400" b="1" kern="1200">
        <a:solidFill>
          <a:schemeClr val="bg1"/>
        </a:solidFill>
        <a:latin typeface="Times New Roman" pitchFamily="18" charset="0"/>
        <a:ea typeface="ＭＳ Ｐゴシック" pitchFamily="50" charset="-128"/>
        <a:cs typeface="+mn-cs"/>
        <a:sym typeface="Symbol" pitchFamily="18" charset="2"/>
      </a:defRPr>
    </a:lvl4pPr>
    <a:lvl5pPr marL="1828800" algn="l" rtl="0" fontAlgn="base">
      <a:spcBef>
        <a:spcPct val="0"/>
      </a:spcBef>
      <a:spcAft>
        <a:spcPct val="0"/>
      </a:spcAft>
      <a:defRPr kumimoji="1" sz="2400" b="1" kern="1200">
        <a:solidFill>
          <a:schemeClr val="bg1"/>
        </a:solidFill>
        <a:latin typeface="Times New Roman" pitchFamily="18" charset="0"/>
        <a:ea typeface="ＭＳ Ｐゴシック" pitchFamily="50" charset="-128"/>
        <a:cs typeface="+mn-cs"/>
        <a:sym typeface="Symbol" pitchFamily="18" charset="2"/>
      </a:defRPr>
    </a:lvl5pPr>
    <a:lvl6pPr marL="2286000" algn="l" defTabSz="914400" rtl="0" eaLnBrk="1" latinLnBrk="0" hangingPunct="1">
      <a:defRPr kumimoji="1" sz="2400" b="1" kern="1200">
        <a:solidFill>
          <a:schemeClr val="bg1"/>
        </a:solidFill>
        <a:latin typeface="Times New Roman" pitchFamily="18" charset="0"/>
        <a:ea typeface="ＭＳ Ｐゴシック" pitchFamily="50" charset="-128"/>
        <a:cs typeface="+mn-cs"/>
        <a:sym typeface="Symbol" pitchFamily="18" charset="2"/>
      </a:defRPr>
    </a:lvl6pPr>
    <a:lvl7pPr marL="2743200" algn="l" defTabSz="914400" rtl="0" eaLnBrk="1" latinLnBrk="0" hangingPunct="1">
      <a:defRPr kumimoji="1" sz="2400" b="1" kern="1200">
        <a:solidFill>
          <a:schemeClr val="bg1"/>
        </a:solidFill>
        <a:latin typeface="Times New Roman" pitchFamily="18" charset="0"/>
        <a:ea typeface="ＭＳ Ｐゴシック" pitchFamily="50" charset="-128"/>
        <a:cs typeface="+mn-cs"/>
        <a:sym typeface="Symbol" pitchFamily="18" charset="2"/>
      </a:defRPr>
    </a:lvl7pPr>
    <a:lvl8pPr marL="3200400" algn="l" defTabSz="914400" rtl="0" eaLnBrk="1" latinLnBrk="0" hangingPunct="1">
      <a:defRPr kumimoji="1" sz="2400" b="1" kern="1200">
        <a:solidFill>
          <a:schemeClr val="bg1"/>
        </a:solidFill>
        <a:latin typeface="Times New Roman" pitchFamily="18" charset="0"/>
        <a:ea typeface="ＭＳ Ｐゴシック" pitchFamily="50" charset="-128"/>
        <a:cs typeface="+mn-cs"/>
        <a:sym typeface="Symbol" pitchFamily="18" charset="2"/>
      </a:defRPr>
    </a:lvl8pPr>
    <a:lvl9pPr marL="3657600" algn="l" defTabSz="914400" rtl="0" eaLnBrk="1" latinLnBrk="0" hangingPunct="1">
      <a:defRPr kumimoji="1" sz="2400" b="1" kern="1200">
        <a:solidFill>
          <a:schemeClr val="bg1"/>
        </a:solidFill>
        <a:latin typeface="Times New Roman" pitchFamily="18" charset="0"/>
        <a:ea typeface="ＭＳ Ｐゴシック" pitchFamily="50" charset="-128"/>
        <a:cs typeface="+mn-cs"/>
        <a:sym typeface="Symbol" pitchFamily="18" charset="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custShow id="4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00"/>
    <a:srgbClr val="0000FF"/>
    <a:srgbClr val="336600"/>
    <a:srgbClr val="FF0000"/>
    <a:srgbClr val="33CC33"/>
    <a:srgbClr val="00CCFF"/>
    <a:srgbClr val="FFFFFF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66" autoAdjust="0"/>
    <p:restoredTop sz="94660" autoAdjust="0"/>
  </p:normalViewPr>
  <p:slideViewPr>
    <p:cSldViewPr>
      <p:cViewPr>
        <p:scale>
          <a:sx n="76" d="100"/>
          <a:sy n="76" d="100"/>
        </p:scale>
        <p:origin x="-912" y="-6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2022" y="-102"/>
      </p:cViewPr>
      <p:guideLst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4" rIns="91408" bIns="45704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4" rIns="91408" bIns="4570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442C3359-9E63-41FB-B8BB-8C5AECB51D4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02139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395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4" rIns="91408" bIns="4570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4" rIns="91408" bIns="4570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18288F5-FF50-43F4-B379-FB03E15C421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198448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ノート プレースホル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60420" name="スライド番号プレースホルダ 3"/>
          <p:cNvSpPr txBox="1">
            <a:spLocks noGrp="1"/>
          </p:cNvSpPr>
          <p:nvPr/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8" tIns="45704" rIns="91408" bIns="45704" anchor="b"/>
          <a:lstStyle>
            <a:lvl1pPr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1pPr>
            <a:lvl2pPr marL="742950" indent="-28575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2pPr>
            <a:lvl3pPr marL="11430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3pPr>
            <a:lvl4pPr marL="16002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4pPr>
            <a:lvl5pPr marL="20574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9pPr>
          </a:lstStyle>
          <a:p>
            <a:pPr algn="r" eaLnBrk="1" hangingPunct="1"/>
            <a:fld id="{B39580CB-8CAA-4101-BF83-F41625D58C9F}" type="slidenum">
              <a:rPr lang="en-US" altLang="ja-JP" sz="1200" b="0">
                <a:solidFill>
                  <a:schemeClr val="tx1"/>
                </a:solidFill>
              </a:rPr>
              <a:pPr algn="r" eaLnBrk="1" hangingPunct="1"/>
              <a:t>1</a:t>
            </a:fld>
            <a:endParaRPr lang="en-US" altLang="ja-JP" sz="1200" b="0">
              <a:solidFill>
                <a:schemeClr val="tx1"/>
              </a:solidFill>
            </a:endParaRPr>
          </a:p>
        </p:txBody>
      </p:sp>
      <p:sp>
        <p:nvSpPr>
          <p:cNvPr id="60421" name="フッター プレースホルダ 4"/>
          <p:cNvSpPr txBox="1">
            <a:spLocks noGrp="1"/>
          </p:cNvSpPr>
          <p:nvPr/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8" tIns="45704" rIns="91408" bIns="45704" anchor="b"/>
          <a:lstStyle>
            <a:lvl1pPr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1pPr>
            <a:lvl2pPr marL="742950" indent="-28575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2pPr>
            <a:lvl3pPr marL="11430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3pPr>
            <a:lvl4pPr marL="16002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4pPr>
            <a:lvl5pPr marL="20574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9pPr>
          </a:lstStyle>
          <a:p>
            <a:pPr eaLnBrk="1" hangingPunct="1"/>
            <a:r>
              <a:rPr lang="en-US" altLang="ja-JP" sz="1200" b="0">
                <a:solidFill>
                  <a:schemeClr val="tx1"/>
                </a:solidFill>
              </a:rPr>
              <a:t>2008.6.4. Colloquium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7C69B-E92A-481B-8549-A0624C6BE8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87246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92A2E-47D3-4954-8C87-523E212075D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329253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3BCB1-FCB7-4182-890C-5033AF9A660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335398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91EBC-15C1-4447-A62B-241EF801429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32081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46DA27B-37E8-420B-B293-1D8372BF60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29" name="Rectangle 13"/>
          <p:cNvSpPr>
            <a:spLocks noChangeArrowheads="1"/>
          </p:cNvSpPr>
          <p:nvPr/>
        </p:nvSpPr>
        <p:spPr bwMode="auto">
          <a:xfrm>
            <a:off x="566547" y="6189150"/>
            <a:ext cx="2972289" cy="26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ja-JP" sz="1400" b="0" dirty="0" smtClean="0">
                <a:solidFill>
                  <a:srgbClr val="0000FF"/>
                </a:solidFill>
              </a:rPr>
              <a:t>2013.7.26</a:t>
            </a:r>
            <a:r>
              <a:rPr lang="en-US" altLang="ja-JP" sz="1400" b="0" baseline="0" dirty="0" smtClean="0">
                <a:solidFill>
                  <a:srgbClr val="0000FF"/>
                </a:solidFill>
              </a:rPr>
              <a:t> rcnp </a:t>
            </a:r>
            <a:r>
              <a:rPr lang="ja-JP" altLang="en-US" sz="1400" b="0" baseline="0" dirty="0" smtClean="0">
                <a:solidFill>
                  <a:srgbClr val="0000FF"/>
                </a:solidFill>
              </a:rPr>
              <a:t>研究会クラスター現象</a:t>
            </a:r>
            <a:endParaRPr lang="en-US" altLang="ja-JP" sz="1400" b="0" baseline="0" dirty="0" smtClean="0">
              <a:solidFill>
                <a:srgbClr val="0000FF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8" r:id="rId3"/>
    <p:sldLayoutId id="2147483949" r:id="rId4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png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816777" y="3284984"/>
            <a:ext cx="7931687" cy="2376264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lnSpc>
                <a:spcPts val="2875"/>
              </a:lnSpc>
            </a:pPr>
            <a:r>
              <a:rPr lang="en-US" altLang="ja-JP" sz="2000" dirty="0"/>
              <a:t>1.   </a:t>
            </a:r>
            <a:r>
              <a:rPr lang="en-US" altLang="ja-JP" sz="2000" dirty="0" smtClean="0"/>
              <a:t> </a:t>
            </a:r>
            <a:r>
              <a:rPr lang="ja-JP" altLang="en-US" sz="2000" dirty="0" smtClean="0"/>
              <a:t>導入</a:t>
            </a:r>
            <a:endParaRPr lang="ja-JP" altLang="en-US" sz="2000" dirty="0"/>
          </a:p>
          <a:p>
            <a:pPr marL="609600" indent="-609600">
              <a:lnSpc>
                <a:spcPts val="2875"/>
              </a:lnSpc>
            </a:pPr>
            <a:r>
              <a:rPr lang="en-US" altLang="ja-JP" sz="2000" dirty="0" smtClean="0"/>
              <a:t>2.    </a:t>
            </a:r>
            <a:r>
              <a:rPr lang="ja-JP" altLang="en-US" sz="2000" dirty="0" smtClean="0"/>
              <a:t>二体 </a:t>
            </a:r>
            <a:r>
              <a:rPr lang="en-US" altLang="ja-JP" sz="2000" dirty="0"/>
              <a:t>RGM kernel </a:t>
            </a:r>
            <a:r>
              <a:rPr lang="ja-JP" altLang="en-US" sz="2000" dirty="0"/>
              <a:t>を</a:t>
            </a:r>
            <a:r>
              <a:rPr lang="ja-JP" altLang="en-US" sz="2000" dirty="0" smtClean="0"/>
              <a:t>用いた四体 </a:t>
            </a:r>
            <a:r>
              <a:rPr lang="en-US" altLang="ja-JP" sz="2000" dirty="0" smtClean="0"/>
              <a:t>Faddeev-Yakubovsky</a:t>
            </a:r>
            <a:r>
              <a:rPr lang="ja-JP" altLang="en-US" sz="2000" dirty="0" smtClean="0"/>
              <a:t>方程式</a:t>
            </a:r>
            <a:endParaRPr lang="en-US" altLang="ja-JP" sz="2000" dirty="0" smtClean="0"/>
          </a:p>
          <a:p>
            <a:pPr marL="457200" indent="-457200">
              <a:lnSpc>
                <a:spcPts val="2875"/>
              </a:lnSpc>
              <a:buAutoNum type="arabicPeriod" startAt="3"/>
            </a:pPr>
            <a:r>
              <a:rPr lang="ja-JP" altLang="en-US" sz="2000" dirty="0" smtClean="0"/>
              <a:t>同種 </a:t>
            </a:r>
            <a:r>
              <a:rPr lang="en-US" altLang="ja-JP" sz="2000" dirty="0" smtClean="0"/>
              <a:t>4 boson </a:t>
            </a:r>
            <a:r>
              <a:rPr lang="ja-JP" altLang="en-US" sz="2000" dirty="0" smtClean="0"/>
              <a:t>系の </a:t>
            </a:r>
            <a:r>
              <a:rPr lang="en-US" altLang="ja-JP" sz="2000" dirty="0" smtClean="0"/>
              <a:t>Faddeev-Yakubovsky</a:t>
            </a:r>
            <a:r>
              <a:rPr lang="ja-JP" altLang="en-US" sz="2000" dirty="0" smtClean="0"/>
              <a:t>方程式</a:t>
            </a:r>
            <a:endParaRPr lang="en-US" altLang="ja-JP" sz="2000" dirty="0" smtClean="0"/>
          </a:p>
          <a:p>
            <a:pPr marL="457200" indent="-457200">
              <a:lnSpc>
                <a:spcPts val="2875"/>
              </a:lnSpc>
              <a:buAutoNum type="arabicPeriod" startAt="3"/>
            </a:pPr>
            <a:r>
              <a:rPr lang="en-US" altLang="ja-JP" sz="2000" dirty="0" smtClean="0"/>
              <a:t>Faddeev redundant components</a:t>
            </a:r>
          </a:p>
          <a:p>
            <a:pPr>
              <a:lnSpc>
                <a:spcPts val="2875"/>
              </a:lnSpc>
            </a:pPr>
            <a:r>
              <a:rPr lang="en-US" altLang="ja-JP" sz="2000" dirty="0" smtClean="0"/>
              <a:t>5.    4 boson </a:t>
            </a:r>
            <a:r>
              <a:rPr lang="ja-JP" altLang="en-US" sz="2000" dirty="0" smtClean="0"/>
              <a:t>系</a:t>
            </a:r>
            <a:r>
              <a:rPr lang="en-US" altLang="ja-JP" sz="2000" dirty="0" smtClean="0"/>
              <a:t>: </a:t>
            </a:r>
            <a:r>
              <a:rPr lang="ja-JP" altLang="en-US" sz="2000" dirty="0" smtClean="0"/>
              <a:t> </a:t>
            </a:r>
            <a:r>
              <a:rPr lang="en-US" altLang="ja-JP" sz="2000" dirty="0" smtClean="0"/>
              <a:t>4</a:t>
            </a:r>
            <a:r>
              <a:rPr lang="en-US" altLang="ja-JP" sz="2000" i="1" dirty="0" smtClean="0"/>
              <a:t>d</a:t>
            </a:r>
            <a:r>
              <a:rPr lang="en-US" altLang="ja-JP" sz="2000" dirty="0" smtClean="0"/>
              <a:t>’ </a:t>
            </a:r>
            <a:r>
              <a:rPr lang="ja-JP" altLang="en-US" sz="2000" dirty="0" smtClean="0"/>
              <a:t>系と</a:t>
            </a:r>
            <a:r>
              <a:rPr lang="en-US" altLang="ja-JP" sz="2000" dirty="0" smtClean="0"/>
              <a:t> 4</a:t>
            </a:r>
            <a:r>
              <a:rPr lang="en-US" altLang="ja-JP" sz="2000" dirty="0" smtClean="0">
                <a:sym typeface="Symbol"/>
              </a:rPr>
              <a:t> </a:t>
            </a:r>
            <a:r>
              <a:rPr lang="ja-JP" altLang="en-US" sz="2000" dirty="0" smtClean="0">
                <a:sym typeface="Symbol"/>
              </a:rPr>
              <a:t>系への応用</a:t>
            </a:r>
            <a:endParaRPr lang="en-US" altLang="ja-JP" sz="2000" dirty="0"/>
          </a:p>
          <a:p>
            <a:pPr>
              <a:lnSpc>
                <a:spcPts val="2875"/>
              </a:lnSpc>
            </a:pPr>
            <a:r>
              <a:rPr lang="en-US" altLang="ja-JP" sz="2000" dirty="0" smtClean="0"/>
              <a:t>6.    </a:t>
            </a:r>
            <a:r>
              <a:rPr lang="ja-JP" altLang="en-US" sz="2000" dirty="0" smtClean="0"/>
              <a:t>まとめ</a:t>
            </a:r>
            <a:endParaRPr lang="en-US" altLang="ja-JP" sz="2000" dirty="0" smtClean="0"/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3347864" y="2702924"/>
            <a:ext cx="2664296" cy="46166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京大理　藤原義和</a:t>
            </a:r>
            <a:endParaRPr lang="en-US" altLang="ja-JP" dirty="0" smtClean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47170" name="AutoShape 2"/>
          <p:cNvSpPr>
            <a:spLocks noChangeArrowheads="1"/>
          </p:cNvSpPr>
          <p:nvPr/>
        </p:nvSpPr>
        <p:spPr bwMode="auto">
          <a:xfrm>
            <a:off x="816776" y="476249"/>
            <a:ext cx="7931687" cy="2016647"/>
          </a:xfrm>
          <a:prstGeom prst="bevel">
            <a:avLst>
              <a:gd name="adj" fmla="val 12500"/>
            </a:avLst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defRPr/>
            </a:pPr>
            <a:r>
              <a:rPr lang="ja-JP" altLang="en-US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二体クラスター</a:t>
            </a:r>
            <a:r>
              <a:rPr lang="en-US" altLang="ja-JP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RGM kernel </a:t>
            </a:r>
            <a:r>
              <a:rPr lang="ja-JP" altLang="en-US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を用いた</a:t>
            </a:r>
            <a:endParaRPr lang="en-US" altLang="ja-JP" sz="3200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en-US" altLang="ja-JP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ja-JP" altLang="en-US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四体</a:t>
            </a:r>
            <a:r>
              <a:rPr lang="en-US" altLang="ja-JP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Faddeev-Yakubovsky </a:t>
            </a:r>
            <a:r>
              <a:rPr lang="ja-JP" altLang="en-US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方程式</a:t>
            </a:r>
            <a:endParaRPr lang="en-US" altLang="ja-JP" sz="3200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en-US" altLang="ja-JP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--- 4</a:t>
            </a:r>
            <a:r>
              <a:rPr lang="en-US" altLang="ja-JP" sz="3200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  <a:r>
              <a:rPr lang="en-US" altLang="ja-JP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’ </a:t>
            </a:r>
            <a:r>
              <a:rPr lang="ja-JP" altLang="en-US" sz="32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と</a:t>
            </a:r>
            <a:r>
              <a:rPr lang="en-US" altLang="ja-JP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4</a:t>
            </a:r>
            <a:r>
              <a:rPr lang="en-US" altLang="ja-JP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/>
              </a:rPr>
              <a:t></a:t>
            </a:r>
            <a:r>
              <a:rPr lang="en-US" altLang="ja-JP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ja-JP" altLang="en-US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系への応用</a:t>
            </a:r>
            <a:r>
              <a:rPr lang="en-US" altLang="ja-JP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---</a:t>
            </a:r>
          </a:p>
        </p:txBody>
      </p:sp>
    </p:spTree>
    <p:extLst>
      <p:ext uri="{BB962C8B-B14F-4D97-AF65-F5344CB8AC3E}">
        <p14:creationId xmlns:p14="http://schemas.microsoft.com/office/powerpoint/2010/main" val="18190320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043608" y="908720"/>
            <a:ext cx="1213409" cy="461665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4</a:t>
            </a:r>
            <a:r>
              <a:rPr kumimoji="1" lang="en-US" altLang="ja-JP" i="1" dirty="0" smtClean="0"/>
              <a:t>d</a:t>
            </a:r>
            <a:r>
              <a:rPr kumimoji="1" lang="en-US" altLang="ja-JP" dirty="0" smtClean="0"/>
              <a:t>’ case</a:t>
            </a:r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1043808" y="1383443"/>
            <a:ext cx="7272608" cy="1015663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lvl="0"/>
            <a:r>
              <a:rPr lang="en-US" altLang="ja-JP" sz="2000" i="1" dirty="0" smtClean="0">
                <a:solidFill>
                  <a:srgbClr val="0000FF"/>
                </a:solidFill>
                <a:sym typeface="Symbol"/>
              </a:rPr>
              <a:t>d</a:t>
            </a:r>
            <a:r>
              <a:rPr lang="en-US" altLang="ja-JP" sz="2000" dirty="0" smtClean="0">
                <a:solidFill>
                  <a:srgbClr val="0000FF"/>
                </a:solidFill>
                <a:sym typeface="Symbol"/>
              </a:rPr>
              <a:t>’ </a:t>
            </a:r>
            <a:r>
              <a:rPr lang="en-US" altLang="ja-JP" sz="2000" i="1" dirty="0" smtClean="0">
                <a:solidFill>
                  <a:srgbClr val="0000FF"/>
                </a:solidFill>
                <a:sym typeface="Symbol"/>
              </a:rPr>
              <a:t>d</a:t>
            </a:r>
            <a:r>
              <a:rPr lang="en-US" altLang="ja-JP" sz="2000" dirty="0" smtClean="0">
                <a:solidFill>
                  <a:srgbClr val="0000FF"/>
                </a:solidFill>
                <a:sym typeface="Symbol"/>
              </a:rPr>
              <a:t>’  RGM </a:t>
            </a:r>
            <a:r>
              <a:rPr lang="ja-JP" altLang="en-US" sz="2000" dirty="0" smtClean="0">
                <a:solidFill>
                  <a:srgbClr val="0000FF"/>
                </a:solidFill>
                <a:sym typeface="Symbol"/>
              </a:rPr>
              <a:t>の </a:t>
            </a:r>
            <a:r>
              <a:rPr lang="en-US" altLang="ja-JP" sz="2000" dirty="0" smtClean="0">
                <a:solidFill>
                  <a:srgbClr val="0000FF"/>
                </a:solidFill>
                <a:sym typeface="Symbol"/>
              </a:rPr>
              <a:t>parameter (Pauli forbidden state: (0s) only)</a:t>
            </a:r>
          </a:p>
          <a:p>
            <a:pPr lvl="0"/>
            <a:r>
              <a:rPr lang="en-US" altLang="ja-JP" sz="2000" i="1" dirty="0" smtClean="0">
                <a:solidFill>
                  <a:srgbClr val="0000FF"/>
                </a:solidFill>
                <a:latin typeface="Monotype Corsiva" pitchFamily="66" charset="0"/>
                <a:sym typeface="Symbol"/>
              </a:rPr>
              <a:t>v </a:t>
            </a:r>
            <a:r>
              <a:rPr lang="en-US" altLang="ja-JP" sz="2000" dirty="0">
                <a:solidFill>
                  <a:srgbClr val="0000FF"/>
                </a:solidFill>
                <a:sym typeface="Symbol"/>
              </a:rPr>
              <a:t>= </a:t>
            </a:r>
            <a:r>
              <a:rPr lang="en-US" altLang="ja-JP" sz="2000" i="1" dirty="0">
                <a:solidFill>
                  <a:srgbClr val="0000FF"/>
                </a:solidFill>
                <a:latin typeface="Monotype Corsiva" pitchFamily="66" charset="0"/>
                <a:sym typeface="Symbol"/>
              </a:rPr>
              <a:t>v</a:t>
            </a:r>
            <a:r>
              <a:rPr lang="en-US" altLang="ja-JP" sz="2000" baseline="-25000" dirty="0">
                <a:solidFill>
                  <a:srgbClr val="0000FF"/>
                </a:solidFill>
                <a:sym typeface="Symbol"/>
              </a:rPr>
              <a:t>0</a:t>
            </a:r>
            <a:r>
              <a:rPr lang="en-US" altLang="ja-JP" sz="2000" dirty="0">
                <a:solidFill>
                  <a:srgbClr val="0000FF"/>
                </a:solidFill>
                <a:sym typeface="Symbol"/>
              </a:rPr>
              <a:t> e</a:t>
            </a:r>
            <a:r>
              <a:rPr lang="en-US" altLang="ja-JP" sz="2000" baseline="30000" dirty="0">
                <a:solidFill>
                  <a:srgbClr val="0000FF"/>
                </a:solidFill>
                <a:sym typeface="Symbol"/>
              </a:rPr>
              <a:t>-</a:t>
            </a:r>
            <a:r>
              <a:rPr lang="en-US" altLang="ja-JP" sz="2000" i="1" baseline="30000" dirty="0">
                <a:solidFill>
                  <a:srgbClr val="0000FF"/>
                </a:solidFill>
                <a:sym typeface="Symbol"/>
              </a:rPr>
              <a:t>r</a:t>
            </a:r>
            <a:r>
              <a:rPr lang="en-US" altLang="ja-JP" sz="2000" baseline="40000" dirty="0">
                <a:solidFill>
                  <a:srgbClr val="0000FF"/>
                </a:solidFill>
                <a:sym typeface="Symbol"/>
              </a:rPr>
              <a:t>2</a:t>
            </a:r>
            <a:r>
              <a:rPr lang="en-US" altLang="ja-JP" sz="2000" dirty="0">
                <a:solidFill>
                  <a:srgbClr val="0000FF"/>
                </a:solidFill>
                <a:sym typeface="Symbol"/>
              </a:rPr>
              <a:t>(1+</a:t>
            </a:r>
            <a:r>
              <a:rPr lang="en-US" altLang="ja-JP" sz="2000" i="1" dirty="0">
                <a:solidFill>
                  <a:srgbClr val="0000FF"/>
                </a:solidFill>
                <a:sym typeface="Symbol"/>
              </a:rPr>
              <a:t>P</a:t>
            </a:r>
            <a:r>
              <a:rPr lang="en-US" altLang="ja-JP" sz="2000" i="1" baseline="-25000" dirty="0">
                <a:solidFill>
                  <a:srgbClr val="0000FF"/>
                </a:solidFill>
                <a:sym typeface="Symbol"/>
              </a:rPr>
              <a:t>r</a:t>
            </a:r>
            <a:r>
              <a:rPr lang="en-US" altLang="ja-JP" sz="2000" dirty="0">
                <a:solidFill>
                  <a:srgbClr val="0000FF"/>
                </a:solidFill>
                <a:sym typeface="Symbol"/>
              </a:rPr>
              <a:t>)/2  (pure Serber</a:t>
            </a:r>
            <a:r>
              <a:rPr lang="en-US" altLang="ja-JP" sz="2000" dirty="0" smtClean="0">
                <a:solidFill>
                  <a:srgbClr val="0000FF"/>
                </a:solidFill>
                <a:sym typeface="Symbol"/>
              </a:rPr>
              <a:t>) with </a:t>
            </a:r>
            <a:r>
              <a:rPr lang="en-US" altLang="ja-JP" sz="1800" i="1" dirty="0" smtClean="0">
                <a:solidFill>
                  <a:srgbClr val="0000FF"/>
                </a:solidFill>
                <a:sym typeface="Symbol"/>
              </a:rPr>
              <a:t></a:t>
            </a:r>
            <a:r>
              <a:rPr lang="en-US" altLang="ja-JP" sz="2000" i="1" dirty="0" smtClean="0">
                <a:solidFill>
                  <a:srgbClr val="0000FF"/>
                </a:solidFill>
                <a:sym typeface="Symbol"/>
              </a:rPr>
              <a:t> </a:t>
            </a:r>
            <a:r>
              <a:rPr lang="en-US" altLang="ja-JP" sz="2000" i="1" dirty="0">
                <a:solidFill>
                  <a:srgbClr val="0000FF"/>
                </a:solidFill>
                <a:sym typeface="Symbol"/>
              </a:rPr>
              <a:t>= </a:t>
            </a:r>
            <a:r>
              <a:rPr lang="en-US" altLang="ja-JP" sz="2000" dirty="0">
                <a:solidFill>
                  <a:srgbClr val="0000FF"/>
                </a:solidFill>
                <a:sym typeface="Symbol"/>
              </a:rPr>
              <a:t>0.46 fm</a:t>
            </a:r>
            <a:r>
              <a:rPr lang="en-US" altLang="ja-JP" sz="2000" baseline="30000" dirty="0">
                <a:solidFill>
                  <a:srgbClr val="0000FF"/>
                </a:solidFill>
                <a:sym typeface="Symbol"/>
              </a:rPr>
              <a:t>-2</a:t>
            </a:r>
            <a:endParaRPr lang="en-US" altLang="ja-JP" sz="2000" dirty="0">
              <a:solidFill>
                <a:srgbClr val="0000FF"/>
              </a:solidFill>
              <a:sym typeface="Symbol"/>
            </a:endParaRPr>
          </a:p>
          <a:p>
            <a:pPr lvl="0"/>
            <a:r>
              <a:rPr lang="en-US" altLang="ja-JP" sz="1800" i="1" dirty="0">
                <a:solidFill>
                  <a:srgbClr val="0000FF"/>
                </a:solidFill>
                <a:sym typeface="Symbol"/>
              </a:rPr>
              <a:t></a:t>
            </a:r>
            <a:r>
              <a:rPr lang="en-US" altLang="ja-JP" sz="2000" i="1" dirty="0">
                <a:solidFill>
                  <a:srgbClr val="0000FF"/>
                </a:solidFill>
                <a:sym typeface="Symbol"/>
              </a:rPr>
              <a:t> = </a:t>
            </a:r>
            <a:r>
              <a:rPr lang="en-US" altLang="ja-JP" sz="2000" dirty="0">
                <a:solidFill>
                  <a:srgbClr val="0000FF"/>
                </a:solidFill>
                <a:sym typeface="Symbol"/>
              </a:rPr>
              <a:t>0.12</a:t>
            </a:r>
            <a:r>
              <a:rPr lang="en-US" altLang="ja-JP" sz="2000" i="1" dirty="0">
                <a:solidFill>
                  <a:srgbClr val="0000FF"/>
                </a:solidFill>
                <a:sym typeface="Symbol"/>
              </a:rPr>
              <a:t> </a:t>
            </a:r>
            <a:r>
              <a:rPr lang="en-US" altLang="ja-JP" sz="2000" dirty="0">
                <a:solidFill>
                  <a:srgbClr val="0000FF"/>
                </a:solidFill>
                <a:sym typeface="Symbol"/>
              </a:rPr>
              <a:t>fm</a:t>
            </a:r>
            <a:r>
              <a:rPr lang="en-US" altLang="ja-JP" sz="2000" baseline="30000" dirty="0">
                <a:solidFill>
                  <a:srgbClr val="0000FF"/>
                </a:solidFill>
                <a:sym typeface="Symbol"/>
              </a:rPr>
              <a:t>-2</a:t>
            </a:r>
            <a:r>
              <a:rPr lang="en-US" altLang="ja-JP" sz="2000" i="1" dirty="0" smtClean="0">
                <a:solidFill>
                  <a:srgbClr val="0000FF"/>
                </a:solidFill>
                <a:sym typeface="Symbol"/>
              </a:rPr>
              <a:t>, </a:t>
            </a:r>
            <a:r>
              <a:rPr lang="en-US" altLang="ja-JP" sz="2000" i="1" dirty="0">
                <a:solidFill>
                  <a:srgbClr val="0000FF"/>
                </a:solidFill>
                <a:latin typeface="Monotype Corsiva" pitchFamily="66" charset="0"/>
                <a:sym typeface="Symbol"/>
              </a:rPr>
              <a:t>v</a:t>
            </a:r>
            <a:r>
              <a:rPr lang="en-US" altLang="ja-JP" sz="2000" baseline="-25000" dirty="0">
                <a:solidFill>
                  <a:srgbClr val="0000FF"/>
                </a:solidFill>
                <a:sym typeface="Symbol"/>
              </a:rPr>
              <a:t>0 </a:t>
            </a:r>
            <a:r>
              <a:rPr lang="en-US" altLang="ja-JP" sz="2000" dirty="0">
                <a:solidFill>
                  <a:srgbClr val="0000FF"/>
                </a:solidFill>
                <a:sym typeface="Symbol"/>
              </a:rPr>
              <a:t>= </a:t>
            </a:r>
            <a:r>
              <a:rPr lang="en-US" altLang="ja-JP" sz="2000" dirty="0">
                <a:solidFill>
                  <a:srgbClr val="003300"/>
                </a:solidFill>
                <a:sym typeface="Symbol"/>
              </a:rPr>
              <a:t></a:t>
            </a:r>
            <a:r>
              <a:rPr lang="en-US" altLang="ja-JP" sz="2000" dirty="0">
                <a:solidFill>
                  <a:srgbClr val="0000FF"/>
                </a:solidFill>
                <a:sym typeface="Symbol"/>
              </a:rPr>
              <a:t> 153 </a:t>
            </a:r>
            <a:r>
              <a:rPr lang="en-US" altLang="ja-JP" sz="2000" dirty="0" smtClean="0">
                <a:solidFill>
                  <a:srgbClr val="0000FF"/>
                </a:solidFill>
                <a:sym typeface="Symbol"/>
              </a:rPr>
              <a:t>MeV</a:t>
            </a:r>
            <a:r>
              <a:rPr lang="en-US" altLang="ja-JP" sz="1800" i="1" dirty="0">
                <a:solidFill>
                  <a:srgbClr val="0000FF"/>
                </a:solidFill>
                <a:latin typeface="Monotype Corsiva" pitchFamily="66" charset="0"/>
                <a:sym typeface="Symbol"/>
              </a:rPr>
              <a:t> </a:t>
            </a:r>
            <a:r>
              <a:rPr lang="en-US" altLang="ja-JP" sz="1800" dirty="0" smtClean="0">
                <a:solidFill>
                  <a:srgbClr val="0000FF"/>
                </a:solidFill>
                <a:sym typeface="Symbol"/>
              </a:rPr>
              <a:t>(151 </a:t>
            </a:r>
            <a:r>
              <a:rPr lang="en-US" altLang="ja-JP" sz="1800" dirty="0">
                <a:solidFill>
                  <a:srgbClr val="0000FF"/>
                </a:solidFill>
                <a:sym typeface="Symbol"/>
              </a:rPr>
              <a:t> </a:t>
            </a:r>
            <a:r>
              <a:rPr lang="en-US" altLang="ja-JP" sz="1800" dirty="0" smtClean="0">
                <a:solidFill>
                  <a:srgbClr val="0000FF"/>
                </a:solidFill>
                <a:sym typeface="Symbol"/>
              </a:rPr>
              <a:t>152 </a:t>
            </a:r>
            <a:r>
              <a:rPr lang="en-US" altLang="ja-JP" sz="1800" dirty="0">
                <a:solidFill>
                  <a:srgbClr val="0000FF"/>
                </a:solidFill>
                <a:sym typeface="Symbol"/>
              </a:rPr>
              <a:t>MeV </a:t>
            </a:r>
            <a:r>
              <a:rPr lang="ja-JP" altLang="en-US" sz="1800" dirty="0">
                <a:solidFill>
                  <a:srgbClr val="0000FF"/>
                </a:solidFill>
                <a:sym typeface="Symbol"/>
              </a:rPr>
              <a:t>で </a:t>
            </a:r>
            <a:r>
              <a:rPr lang="en-US" altLang="ja-JP" sz="1800" dirty="0" smtClean="0">
                <a:solidFill>
                  <a:srgbClr val="0000FF"/>
                </a:solidFill>
                <a:sym typeface="Symbol"/>
              </a:rPr>
              <a:t>bound)</a:t>
            </a:r>
            <a:endParaRPr lang="ja-JP" altLang="en-US" sz="1800" dirty="0">
              <a:solidFill>
                <a:srgbClr val="0000FF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483768" y="980728"/>
            <a:ext cx="4140877" cy="40011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isospin </a:t>
            </a:r>
            <a:r>
              <a:rPr kumimoji="1" lang="ja-JP" altLang="en-US" sz="2000" dirty="0" smtClean="0"/>
              <a:t>自由度を無視した </a:t>
            </a:r>
            <a:r>
              <a:rPr kumimoji="1" lang="en-US" altLang="ja-JP" sz="2000" dirty="0" smtClean="0"/>
              <a:t>4</a:t>
            </a:r>
            <a:r>
              <a:rPr kumimoji="1" lang="en-US" altLang="ja-JP" sz="2000" dirty="0" smtClean="0">
                <a:sym typeface="Symbol"/>
              </a:rPr>
              <a:t> </a:t>
            </a:r>
            <a:r>
              <a:rPr kumimoji="1" lang="ja-JP" altLang="en-US" sz="2000" dirty="0" smtClean="0">
                <a:sym typeface="Symbol"/>
              </a:rPr>
              <a:t>の模型</a:t>
            </a:r>
            <a:endParaRPr kumimoji="1" lang="ja-JP" altLang="en-US" sz="20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15616" y="2420888"/>
            <a:ext cx="7208320" cy="338554"/>
          </a:xfrm>
          <a:prstGeom prst="rect">
            <a:avLst/>
          </a:prstGeom>
          <a:solidFill>
            <a:schemeClr val="tx1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solidFill>
                  <a:srgbClr val="336600"/>
                </a:solidFill>
              </a:rPr>
              <a:t>S. Saito, S. Okai, R. Tamagaki and M. Yasuno, Prog. Theor. Phys. 50 (1973) 1561</a:t>
            </a:r>
            <a:endParaRPr kumimoji="1" lang="ja-JP" altLang="en-US" sz="1600" dirty="0">
              <a:solidFill>
                <a:srgbClr val="33660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115616" y="3140968"/>
            <a:ext cx="1156086" cy="461665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en-US" altLang="ja-JP" dirty="0" smtClean="0">
                <a:solidFill>
                  <a:srgbClr val="0000FF"/>
                </a:solidFill>
              </a:rPr>
              <a:t>4</a:t>
            </a:r>
            <a:r>
              <a:rPr lang="en-US" altLang="ja-JP" i="1" dirty="0">
                <a:solidFill>
                  <a:srgbClr val="0000FF"/>
                </a:solidFill>
                <a:sym typeface="Symbol"/>
              </a:rPr>
              <a:t></a:t>
            </a:r>
            <a:r>
              <a:rPr lang="en-US" altLang="ja-JP" dirty="0" smtClean="0">
                <a:solidFill>
                  <a:srgbClr val="0000FF"/>
                </a:solidFill>
              </a:rPr>
              <a:t> </a:t>
            </a:r>
            <a:r>
              <a:rPr lang="en-US" altLang="ja-JP" dirty="0">
                <a:solidFill>
                  <a:srgbClr val="0000FF"/>
                </a:solidFill>
              </a:rPr>
              <a:t>case</a:t>
            </a:r>
            <a:endParaRPr lang="ja-JP" altLang="en-US" dirty="0">
              <a:solidFill>
                <a:srgbClr val="0000FF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115616" y="3717032"/>
            <a:ext cx="7416824" cy="1631216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lvl="0"/>
            <a:r>
              <a:rPr lang="en-US" altLang="ja-JP" sz="2000" i="1" dirty="0" smtClean="0">
                <a:solidFill>
                  <a:srgbClr val="0000FF"/>
                </a:solidFill>
                <a:sym typeface="Symbol"/>
              </a:rPr>
              <a:t></a:t>
            </a:r>
            <a:r>
              <a:rPr lang="en-US" altLang="ja-JP" sz="2000" dirty="0" smtClean="0">
                <a:solidFill>
                  <a:srgbClr val="0000FF"/>
                </a:solidFill>
                <a:sym typeface="Symbol"/>
              </a:rPr>
              <a:t> </a:t>
            </a:r>
            <a:r>
              <a:rPr lang="en-US" altLang="ja-JP" sz="2000" dirty="0">
                <a:solidFill>
                  <a:srgbClr val="0000FF"/>
                </a:solidFill>
                <a:sym typeface="Symbol"/>
              </a:rPr>
              <a:t>RGM </a:t>
            </a:r>
            <a:r>
              <a:rPr lang="ja-JP" altLang="en-US" sz="2000" dirty="0">
                <a:solidFill>
                  <a:srgbClr val="0000FF"/>
                </a:solidFill>
                <a:sym typeface="Symbol"/>
              </a:rPr>
              <a:t>の </a:t>
            </a:r>
            <a:r>
              <a:rPr lang="en-US" altLang="ja-JP" sz="2000" dirty="0">
                <a:solidFill>
                  <a:srgbClr val="0000FF"/>
                </a:solidFill>
                <a:sym typeface="Symbol"/>
              </a:rPr>
              <a:t>parameter (Pauli forbidden state: (0s</a:t>
            </a:r>
            <a:r>
              <a:rPr lang="en-US" altLang="ja-JP" sz="2000" dirty="0" smtClean="0">
                <a:solidFill>
                  <a:srgbClr val="0000FF"/>
                </a:solidFill>
                <a:sym typeface="Symbol"/>
              </a:rPr>
              <a:t>), (1s), (0d) )</a:t>
            </a:r>
            <a:endParaRPr lang="en-US" altLang="ja-JP" sz="2000" dirty="0">
              <a:solidFill>
                <a:srgbClr val="0000FF"/>
              </a:solidFill>
              <a:sym typeface="Symbol"/>
            </a:endParaRPr>
          </a:p>
          <a:p>
            <a:pPr lvl="0"/>
            <a:r>
              <a:rPr lang="en-US" altLang="ja-JP" sz="2000" dirty="0">
                <a:solidFill>
                  <a:srgbClr val="0000FF"/>
                </a:solidFill>
                <a:sym typeface="Symbol"/>
              </a:rPr>
              <a:t>Volkov No.2 </a:t>
            </a:r>
            <a:r>
              <a:rPr lang="en-US" altLang="ja-JP" sz="2000" i="1" dirty="0">
                <a:solidFill>
                  <a:srgbClr val="0000FF"/>
                </a:solidFill>
                <a:sym typeface="Symbol"/>
              </a:rPr>
              <a:t>m</a:t>
            </a:r>
            <a:r>
              <a:rPr lang="en-US" altLang="ja-JP" sz="2000" dirty="0">
                <a:solidFill>
                  <a:srgbClr val="0000FF"/>
                </a:solidFill>
                <a:sym typeface="Symbol"/>
              </a:rPr>
              <a:t>=0.605, </a:t>
            </a:r>
            <a:r>
              <a:rPr lang="en-US" altLang="ja-JP" sz="2000" i="1" dirty="0">
                <a:solidFill>
                  <a:srgbClr val="0000FF"/>
                </a:solidFill>
                <a:sym typeface="Symbol"/>
              </a:rPr>
              <a:t>b</a:t>
            </a:r>
            <a:r>
              <a:rPr lang="en-US" altLang="ja-JP" sz="2000" dirty="0">
                <a:solidFill>
                  <a:srgbClr val="0000FF"/>
                </a:solidFill>
                <a:sym typeface="Symbol"/>
              </a:rPr>
              <a:t>=1.36 </a:t>
            </a:r>
            <a:r>
              <a:rPr lang="en-US" altLang="ja-JP" sz="2000" dirty="0" smtClean="0">
                <a:solidFill>
                  <a:srgbClr val="0000FF"/>
                </a:solidFill>
                <a:sym typeface="Symbol"/>
              </a:rPr>
              <a:t>fm (</a:t>
            </a:r>
            <a:r>
              <a:rPr lang="en-US" altLang="ja-JP" sz="1800" i="1" dirty="0" smtClean="0">
                <a:solidFill>
                  <a:srgbClr val="0000FF"/>
                </a:solidFill>
                <a:sym typeface="Symbol"/>
              </a:rPr>
              <a:t></a:t>
            </a:r>
            <a:r>
              <a:rPr lang="en-US" altLang="ja-JP" sz="1800" dirty="0">
                <a:solidFill>
                  <a:srgbClr val="0000FF"/>
                </a:solidFill>
                <a:sym typeface="Symbol"/>
              </a:rPr>
              <a:t>=</a:t>
            </a:r>
            <a:r>
              <a:rPr lang="en-US" altLang="ja-JP" sz="1800" dirty="0" smtClean="0">
                <a:solidFill>
                  <a:srgbClr val="0000FF"/>
                </a:solidFill>
                <a:sym typeface="Symbol"/>
              </a:rPr>
              <a:t>0.27</a:t>
            </a:r>
            <a:r>
              <a:rPr lang="en-US" altLang="ja-JP" sz="1800" dirty="0">
                <a:solidFill>
                  <a:srgbClr val="0000FF"/>
                </a:solidFill>
                <a:sym typeface="Symbol"/>
              </a:rPr>
              <a:t> </a:t>
            </a:r>
            <a:r>
              <a:rPr lang="en-US" altLang="ja-JP" sz="1800" dirty="0" smtClean="0">
                <a:solidFill>
                  <a:srgbClr val="0000FF"/>
                </a:solidFill>
                <a:sym typeface="Symbol"/>
              </a:rPr>
              <a:t>fm</a:t>
            </a:r>
            <a:r>
              <a:rPr lang="en-US" altLang="ja-JP" sz="1800" baseline="30000" dirty="0" smtClean="0">
                <a:solidFill>
                  <a:srgbClr val="0000FF"/>
                </a:solidFill>
                <a:sym typeface="Symbol"/>
              </a:rPr>
              <a:t>-2</a:t>
            </a:r>
            <a:r>
              <a:rPr lang="en-US" altLang="ja-JP" sz="1600" dirty="0" smtClean="0">
                <a:solidFill>
                  <a:srgbClr val="0000FF"/>
                </a:solidFill>
                <a:sym typeface="Symbol"/>
              </a:rPr>
              <a:t>)</a:t>
            </a:r>
            <a:r>
              <a:rPr lang="ja-JP" altLang="en-US" sz="1600" dirty="0" smtClean="0">
                <a:solidFill>
                  <a:srgbClr val="0000FF"/>
                </a:solidFill>
              </a:rPr>
              <a:t> </a:t>
            </a:r>
            <a:r>
              <a:rPr lang="en-US" altLang="ja-JP" sz="1600" dirty="0" smtClean="0">
                <a:solidFill>
                  <a:srgbClr val="0000FF"/>
                </a:solidFill>
              </a:rPr>
              <a:t>(</a:t>
            </a:r>
            <a:r>
              <a:rPr lang="en-US" altLang="ja-JP" sz="2000" dirty="0" smtClean="0">
                <a:solidFill>
                  <a:srgbClr val="0000FF"/>
                </a:solidFill>
                <a:sym typeface="Symbol"/>
              </a:rPr>
              <a:t>Baye’s parameter)</a:t>
            </a:r>
            <a:endParaRPr lang="ja-JP" altLang="en-US" sz="2000" dirty="0">
              <a:solidFill>
                <a:srgbClr val="0000FF"/>
              </a:solidFill>
            </a:endParaRPr>
          </a:p>
          <a:p>
            <a:pPr lvl="0"/>
            <a:r>
              <a:rPr lang="en-US" altLang="ja-JP" sz="2000" i="1" dirty="0">
                <a:solidFill>
                  <a:srgbClr val="0000FF"/>
                </a:solidFill>
              </a:rPr>
              <a:t>E</a:t>
            </a:r>
            <a:r>
              <a:rPr lang="en-US" altLang="ja-JP" sz="2000" baseline="-25000" dirty="0">
                <a:solidFill>
                  <a:srgbClr val="0000FF"/>
                </a:solidFill>
              </a:rPr>
              <a:t>2</a:t>
            </a:r>
            <a:r>
              <a:rPr lang="en-US" altLang="ja-JP" sz="2000" baseline="-25000" dirty="0">
                <a:solidFill>
                  <a:srgbClr val="0000FF"/>
                </a:solidFill>
                <a:sym typeface="Symbol"/>
              </a:rPr>
              <a:t></a:t>
            </a:r>
            <a:r>
              <a:rPr lang="en-US" altLang="ja-JP" sz="2000" dirty="0">
                <a:solidFill>
                  <a:srgbClr val="0000FF"/>
                </a:solidFill>
                <a:sym typeface="Symbol"/>
              </a:rPr>
              <a:t>= </a:t>
            </a:r>
            <a:r>
              <a:rPr lang="en-US" altLang="ja-JP" sz="2000" dirty="0">
                <a:solidFill>
                  <a:srgbClr val="000000"/>
                </a:solidFill>
                <a:sym typeface="Symbol"/>
              </a:rPr>
              <a:t>1.105 </a:t>
            </a:r>
            <a:r>
              <a:rPr lang="en-US" altLang="ja-JP" sz="2000" dirty="0">
                <a:solidFill>
                  <a:srgbClr val="FF0000"/>
                </a:solidFill>
                <a:sym typeface="Symbol"/>
              </a:rPr>
              <a:t>(0.252) </a:t>
            </a:r>
            <a:r>
              <a:rPr lang="en-US" altLang="ja-JP" sz="1800" dirty="0" smtClean="0">
                <a:solidFill>
                  <a:srgbClr val="003300"/>
                </a:solidFill>
                <a:sym typeface="Symbol"/>
              </a:rPr>
              <a:t>MeV      </a:t>
            </a:r>
            <a:r>
              <a:rPr lang="en-US" altLang="ja-JP" sz="1800" dirty="0" smtClean="0">
                <a:solidFill>
                  <a:srgbClr val="FF0000"/>
                </a:solidFill>
                <a:sym typeface="Symbol"/>
              </a:rPr>
              <a:t>red: with Coulomb</a:t>
            </a:r>
            <a:endParaRPr lang="en-US" altLang="ja-JP" sz="1800" dirty="0">
              <a:solidFill>
                <a:srgbClr val="FF0000"/>
              </a:solidFill>
              <a:sym typeface="Symbol"/>
            </a:endParaRPr>
          </a:p>
          <a:p>
            <a:pPr lvl="0"/>
            <a:r>
              <a:rPr lang="en-US" altLang="ja-JP" sz="2000" i="1" dirty="0">
                <a:solidFill>
                  <a:srgbClr val="0000FF"/>
                </a:solidFill>
                <a:sym typeface="Symbol"/>
              </a:rPr>
              <a:t>E</a:t>
            </a:r>
            <a:r>
              <a:rPr lang="en-US" altLang="ja-JP" sz="2000" baseline="-25000" dirty="0">
                <a:solidFill>
                  <a:srgbClr val="0000FF"/>
                </a:solidFill>
                <a:sym typeface="Symbol"/>
              </a:rPr>
              <a:t>3</a:t>
            </a:r>
            <a:r>
              <a:rPr lang="en-US" altLang="ja-JP" sz="2000" dirty="0">
                <a:solidFill>
                  <a:srgbClr val="0000FF"/>
                </a:solidFill>
                <a:sym typeface="Symbol"/>
              </a:rPr>
              <a:t>= </a:t>
            </a:r>
            <a:r>
              <a:rPr lang="en-US" altLang="ja-JP" sz="2000" dirty="0">
                <a:solidFill>
                  <a:srgbClr val="000000"/>
                </a:solidFill>
                <a:sym typeface="Symbol"/>
              </a:rPr>
              <a:t>7.391 </a:t>
            </a:r>
            <a:r>
              <a:rPr lang="en-US" altLang="ja-JP" sz="2000" dirty="0">
                <a:solidFill>
                  <a:srgbClr val="FF0000"/>
                </a:solidFill>
                <a:sym typeface="Symbol"/>
              </a:rPr>
              <a:t>(2.307)  </a:t>
            </a:r>
            <a:r>
              <a:rPr lang="en-US" altLang="ja-JP" sz="2000" dirty="0">
                <a:solidFill>
                  <a:srgbClr val="000000"/>
                </a:solidFill>
                <a:sym typeface="Symbol"/>
              </a:rPr>
              <a:t>for</a:t>
            </a:r>
            <a:r>
              <a:rPr lang="en-US" altLang="ja-JP" sz="2000" dirty="0">
                <a:solidFill>
                  <a:srgbClr val="FF0000"/>
                </a:solidFill>
                <a:sym typeface="Symbol"/>
              </a:rPr>
              <a:t>  </a:t>
            </a:r>
            <a:r>
              <a:rPr lang="en-US" altLang="ja-JP" sz="2000" i="1" dirty="0" err="1">
                <a:solidFill>
                  <a:srgbClr val="000000"/>
                </a:solidFill>
                <a:sym typeface="Symbol"/>
              </a:rPr>
              <a:t>N</a:t>
            </a:r>
            <a:r>
              <a:rPr lang="en-US" altLang="ja-JP" sz="2000" baseline="-25000" dirty="0" err="1">
                <a:solidFill>
                  <a:srgbClr val="000000"/>
                </a:solidFill>
                <a:sym typeface="Symbol"/>
              </a:rPr>
              <a:t>tot</a:t>
            </a:r>
            <a:r>
              <a:rPr lang="en-US" altLang="ja-JP" sz="2000" dirty="0">
                <a:solidFill>
                  <a:srgbClr val="000000"/>
                </a:solidFill>
                <a:sym typeface="Symbol"/>
              </a:rPr>
              <a:t>=60</a:t>
            </a:r>
            <a:endParaRPr lang="ja-JP" altLang="en-US" sz="2000" dirty="0">
              <a:solidFill>
                <a:srgbClr val="000000"/>
              </a:solidFill>
            </a:endParaRPr>
          </a:p>
          <a:p>
            <a:pPr lvl="0"/>
            <a:r>
              <a:rPr lang="en-US" altLang="ja-JP" sz="2000" i="1" dirty="0" smtClean="0">
                <a:solidFill>
                  <a:srgbClr val="0000FF"/>
                </a:solidFill>
                <a:sym typeface="Symbol"/>
              </a:rPr>
              <a:t>E</a:t>
            </a:r>
            <a:r>
              <a:rPr lang="en-US" altLang="ja-JP" sz="2000" baseline="-25000" dirty="0" smtClean="0">
                <a:solidFill>
                  <a:srgbClr val="0000FF"/>
                </a:solidFill>
                <a:sym typeface="Symbol"/>
              </a:rPr>
              <a:t>4</a:t>
            </a:r>
            <a:r>
              <a:rPr lang="en-US" altLang="ja-JP" sz="2000" dirty="0">
                <a:solidFill>
                  <a:srgbClr val="0000FF"/>
                </a:solidFill>
                <a:sym typeface="Symbol"/>
              </a:rPr>
              <a:t>= </a:t>
            </a:r>
            <a:r>
              <a:rPr lang="en-US" altLang="ja-JP" sz="2000" dirty="0" smtClean="0">
                <a:solidFill>
                  <a:srgbClr val="000000"/>
                </a:solidFill>
                <a:sym typeface="Symbol"/>
              </a:rPr>
              <a:t>38.96 </a:t>
            </a:r>
            <a:r>
              <a:rPr lang="en-US" altLang="ja-JP" sz="2000" dirty="0">
                <a:solidFill>
                  <a:srgbClr val="FF0000"/>
                </a:solidFill>
                <a:sym typeface="Symbol"/>
              </a:rPr>
              <a:t>(</a:t>
            </a:r>
            <a:r>
              <a:rPr lang="en-US" altLang="ja-JP" sz="2000" dirty="0" smtClean="0">
                <a:solidFill>
                  <a:srgbClr val="FF0000"/>
                </a:solidFill>
                <a:sym typeface="Symbol"/>
              </a:rPr>
              <a:t>25.77)  </a:t>
            </a:r>
            <a:r>
              <a:rPr lang="en-US" altLang="ja-JP" sz="2000" dirty="0">
                <a:solidFill>
                  <a:srgbClr val="000000"/>
                </a:solidFill>
                <a:sym typeface="Symbol"/>
              </a:rPr>
              <a:t>for</a:t>
            </a:r>
            <a:r>
              <a:rPr lang="en-US" altLang="ja-JP" sz="2000" dirty="0">
                <a:solidFill>
                  <a:srgbClr val="FF0000"/>
                </a:solidFill>
                <a:sym typeface="Symbol"/>
              </a:rPr>
              <a:t>  </a:t>
            </a:r>
            <a:r>
              <a:rPr lang="en-US" altLang="ja-JP" sz="2000" i="1" dirty="0" err="1" smtClean="0">
                <a:solidFill>
                  <a:srgbClr val="000000"/>
                </a:solidFill>
                <a:sym typeface="Symbol"/>
              </a:rPr>
              <a:t>N</a:t>
            </a:r>
            <a:r>
              <a:rPr lang="en-US" altLang="ja-JP" sz="2000" baseline="-25000" dirty="0" err="1" smtClean="0">
                <a:solidFill>
                  <a:srgbClr val="000000"/>
                </a:solidFill>
                <a:sym typeface="Symbol"/>
              </a:rPr>
              <a:t>tot</a:t>
            </a:r>
            <a:r>
              <a:rPr lang="en-US" altLang="ja-JP" sz="2000" dirty="0" smtClean="0">
                <a:solidFill>
                  <a:srgbClr val="000000"/>
                </a:solidFill>
                <a:sym typeface="Symbol"/>
              </a:rPr>
              <a:t>=20 vs. -39.15 MeV (Faddeev)</a:t>
            </a:r>
            <a:endParaRPr lang="ja-JP" altLang="en-US" sz="2000" dirty="0">
              <a:solidFill>
                <a:srgbClr val="00000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187624" y="5301208"/>
            <a:ext cx="4403770" cy="313932"/>
          </a:xfrm>
          <a:prstGeom prst="rect">
            <a:avLst/>
          </a:prstGeom>
          <a:solidFill>
            <a:schemeClr val="tx1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wrap="none">
            <a:spAutoFit/>
          </a:bodyPr>
          <a:lstStyle/>
          <a:p>
            <a:pPr marL="342900" lvl="0" indent="-342900" eaLnBrk="0" hangingPunct="0">
              <a:lnSpc>
                <a:spcPct val="90000"/>
              </a:lnSpc>
              <a:defRPr/>
            </a:pPr>
            <a:r>
              <a:rPr lang="en-US" altLang="ja-JP" sz="1600" kern="0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ＭＳ Ｐゴシック"/>
              </a:rPr>
              <a:t>M. Theeten et al., Phys</a:t>
            </a:r>
            <a:r>
              <a:rPr lang="en-US" altLang="ja-JP" sz="1600" kern="0" dirty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ＭＳ Ｐゴシック"/>
              </a:rPr>
              <a:t>. Rev. C76, 054003 (2007)</a:t>
            </a:r>
          </a:p>
        </p:txBody>
      </p:sp>
    </p:spTree>
    <p:extLst>
      <p:ext uri="{BB962C8B-B14F-4D97-AF65-F5344CB8AC3E}">
        <p14:creationId xmlns:p14="http://schemas.microsoft.com/office/powerpoint/2010/main" val="38165988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292993"/>
              </p:ext>
            </p:extLst>
          </p:nvPr>
        </p:nvGraphicFramePr>
        <p:xfrm>
          <a:off x="274794" y="1278240"/>
          <a:ext cx="4032448" cy="32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936104"/>
                <a:gridCol w="936104"/>
                <a:gridCol w="792088"/>
                <a:gridCol w="792088"/>
              </a:tblGrid>
              <a:tr h="432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1" i="0" baseline="0" dirty="0" smtClean="0">
                          <a:solidFill>
                            <a:schemeClr val="bg1"/>
                          </a:solidFill>
                          <a:sym typeface="Euclid Extra"/>
                        </a:rPr>
                        <a:t></a:t>
                      </a:r>
                      <a:r>
                        <a:rPr kumimoji="1" lang="en-US" altLang="ja-JP" b="1" i="0" baseline="30000" dirty="0" smtClean="0">
                          <a:solidFill>
                            <a:schemeClr val="bg1"/>
                          </a:solidFill>
                          <a:sym typeface="Euclid Extra"/>
                        </a:rPr>
                        <a:t>sum</a:t>
                      </a:r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Euclid Extra"/>
                        </a:rPr>
                        <a:t> </a:t>
                      </a:r>
                      <a:r>
                        <a:rPr kumimoji="1" lang="en-US" altLang="ja-JP" b="1" i="0" baseline="-25000" dirty="0" smtClean="0">
                          <a:solidFill>
                            <a:schemeClr val="bg1"/>
                          </a:solidFill>
                          <a:sym typeface="Euclid Extra"/>
                        </a:rPr>
                        <a:t>max</a:t>
                      </a:r>
                      <a:endParaRPr kumimoji="1" lang="ja-JP" altLang="en-US" b="1" i="0" baseline="-2500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</a:rPr>
                        <a:t>E</a:t>
                      </a:r>
                      <a:r>
                        <a:rPr kumimoji="1" lang="en-US" altLang="ja-JP" b="1" i="0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r>
                        <a:rPr kumimoji="1" lang="en-US" altLang="ja-JP" b="1" i="1" baseline="-25000" dirty="0" smtClean="0">
                          <a:solidFill>
                            <a:schemeClr val="bg1"/>
                          </a:solidFill>
                          <a:sym typeface="Symbol"/>
                        </a:rPr>
                        <a:t>d’</a:t>
                      </a:r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 (MeV)</a:t>
                      </a:r>
                      <a:endParaRPr kumimoji="1" lang="ja-JP" altLang="en-US" b="1" i="0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KE (MeV)</a:t>
                      </a:r>
                      <a:endParaRPr kumimoji="1" lang="ja-JP" altLang="en-US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</a:rPr>
                        <a:t>R</a:t>
                      </a:r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c (fm)</a:t>
                      </a:r>
                      <a:endParaRPr kumimoji="1" lang="ja-JP" altLang="en-US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rms (fm)</a:t>
                      </a:r>
                      <a:endParaRPr kumimoji="1" lang="ja-JP" altLang="en-US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0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i="0" baseline="0" dirty="0" smtClean="0">
                          <a:sym typeface="Symbol"/>
                        </a:rPr>
                        <a:t>0.100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5.160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14.79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14.90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i="0" baseline="0" dirty="0" smtClean="0">
                          <a:sym typeface="Symbol"/>
                        </a:rPr>
                        <a:t>0.099</a:t>
                      </a:r>
                      <a:endParaRPr kumimoji="1" lang="ja-JP" altLang="en-US" b="1" i="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5.033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14.79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14.89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4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0.768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23.67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5.362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5.645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6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6.872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81.98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1.891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2.589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8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7.012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83.53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1.875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2.577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10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7.088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83.41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1.879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2.580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362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12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7.089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83.41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1.879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2.580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51568"/>
              </p:ext>
            </p:extLst>
          </p:nvPr>
        </p:nvGraphicFramePr>
        <p:xfrm>
          <a:off x="4427984" y="1268760"/>
          <a:ext cx="4464496" cy="4305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864096"/>
                <a:gridCol w="720080"/>
                <a:gridCol w="864096"/>
                <a:gridCol w="720080"/>
                <a:gridCol w="72008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kumimoji="1" lang="en-US" altLang="ja-JP" baseline="-25000" dirty="0" smtClean="0">
                          <a:solidFill>
                            <a:schemeClr val="bg1"/>
                          </a:solidFill>
                        </a:rPr>
                        <a:t>tot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i="0" baseline="-25000" dirty="0" smtClean="0">
                          <a:solidFill>
                            <a:schemeClr val="bg1"/>
                          </a:solidFill>
                          <a:sym typeface="Euclid Extra"/>
                        </a:rPr>
                        <a:t>max</a:t>
                      </a:r>
                      <a:endParaRPr kumimoji="1" lang="ja-JP" altLang="en-US" b="1" i="0" baseline="-2500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-25000" dirty="0" smtClean="0">
                          <a:solidFill>
                            <a:schemeClr val="bg1"/>
                          </a:solidFill>
                          <a:sym typeface="Symbol"/>
                        </a:rPr>
                        <a:t> </a:t>
                      </a:r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</a:rPr>
                        <a:t>E</a:t>
                      </a:r>
                      <a:r>
                        <a:rPr kumimoji="1" lang="en-US" altLang="ja-JP" b="1" i="0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r>
                        <a:rPr kumimoji="1" lang="en-US" altLang="ja-JP" b="1" i="1" baseline="-25000" dirty="0" smtClean="0">
                          <a:solidFill>
                            <a:schemeClr val="bg1"/>
                          </a:solidFill>
                          <a:sym typeface="Symbol"/>
                        </a:rPr>
                        <a:t>d’</a:t>
                      </a:r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(MeV)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c</a:t>
                      </a:r>
                      <a:r>
                        <a:rPr kumimoji="1" lang="en-US" altLang="ja-JP" baseline="-25000" dirty="0" smtClean="0">
                          <a:solidFill>
                            <a:schemeClr val="bg1"/>
                          </a:solidFill>
                        </a:rPr>
                        <a:t>(00)</a:t>
                      </a:r>
                      <a:endParaRPr kumimoji="1" lang="ja-JP" altLang="en-US" baseline="-25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KE</a:t>
                      </a:r>
                    </a:p>
                    <a:p>
                      <a:pPr algn="ctr"/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(MeV)</a:t>
                      </a:r>
                      <a:endParaRPr kumimoji="1" lang="ja-JP" altLang="en-US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</a:rPr>
                        <a:t>R</a:t>
                      </a:r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c (fm)</a:t>
                      </a:r>
                      <a:endParaRPr kumimoji="1" lang="ja-JP" altLang="en-US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rms (fm)</a:t>
                      </a:r>
                      <a:endParaRPr kumimoji="1" lang="ja-JP" altLang="en-US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6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0.416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52.25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2.339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2.932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5432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8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  <a:sym typeface="Symbol"/>
                        </a:rPr>
                        <a:t>1.604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</a:rPr>
                        <a:t>0.941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</a:rPr>
                        <a:t>63.44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</a:rPr>
                        <a:t>2.130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</a:rPr>
                        <a:t>2.768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4860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10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4.485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0.914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67.55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2.116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2.758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4288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12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  <a:sym typeface="Symbol"/>
                        </a:rPr>
                        <a:t>5.481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</a:rPr>
                        <a:t>0.879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</a:rPr>
                        <a:t>74.14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</a:rPr>
                        <a:t>2.002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</a:rPr>
                        <a:t>2.671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14</a:t>
                      </a:r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6.181</a:t>
                      </a:r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0.857</a:t>
                      </a:r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77.34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1.980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2.655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314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16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  <a:sym typeface="Symbol"/>
                        </a:rPr>
                        <a:t>6.466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</a:rPr>
                        <a:t>0.842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</a:rPr>
                        <a:t>80.08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</a:rPr>
                        <a:t>1.938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</a:rPr>
                        <a:t>2.623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18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6.628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0.836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81.10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1.935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2.621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0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20</a:t>
                      </a:r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  <a:sym typeface="Symbol"/>
                        </a:rPr>
                        <a:t>6.689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</a:rPr>
                        <a:t>0.832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</a:rPr>
                        <a:t>81.85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</a:rPr>
                        <a:t>1.923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</a:rPr>
                        <a:t>2.612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22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  <a:sym typeface="Symbol"/>
                        </a:rPr>
                        <a:t>6.726</a:t>
                      </a:r>
                      <a:endParaRPr kumimoji="1" lang="ja-JP" altLang="en-US" b="1" i="0" baseline="0" dirty="0" smtClean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0.829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81.50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1.948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2.631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</a:t>
                      </a:r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  <a:sym typeface="Symbol"/>
                        </a:rPr>
                        <a:t>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b="1" i="0" baseline="0" dirty="0" smtClean="0">
                          <a:solidFill>
                            <a:srgbClr val="003300"/>
                          </a:solidFill>
                          <a:sym typeface="Symbol"/>
                        </a:rPr>
                        <a:t>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b="1" i="0" baseline="0" dirty="0" smtClean="0">
                          <a:solidFill>
                            <a:srgbClr val="003300"/>
                          </a:solidFill>
                          <a:sym typeface="Symbol"/>
                        </a:rPr>
                        <a:t>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b="1" i="0" baseline="0" dirty="0" smtClean="0">
                          <a:solidFill>
                            <a:srgbClr val="003300"/>
                          </a:solidFill>
                          <a:sym typeface="Symbol"/>
                        </a:rPr>
                        <a:t>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003300"/>
                          </a:solidFill>
                          <a:sym typeface="Symbol"/>
                        </a:rPr>
                        <a:t></a:t>
                      </a:r>
                      <a:endParaRPr kumimoji="1" lang="ja-JP" altLang="en-US" b="1" i="0" baseline="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251520" y="303039"/>
            <a:ext cx="3639138" cy="461665"/>
          </a:xfrm>
          <a:prstGeom prst="rect">
            <a:avLst/>
          </a:prstGeom>
          <a:solidFill>
            <a:schemeClr val="tx1">
              <a:lumMod val="95000"/>
            </a:schemeClr>
          </a:solidFill>
          <a:ln w="2540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4</a:t>
            </a:r>
            <a:r>
              <a:rPr lang="en-US" altLang="ja-JP" i="1" dirty="0" smtClean="0">
                <a:sym typeface="Symbol"/>
              </a:rPr>
              <a:t>d</a:t>
            </a:r>
            <a:r>
              <a:rPr lang="en-US" altLang="ja-JP" dirty="0" smtClean="0">
                <a:sym typeface="Symbol"/>
              </a:rPr>
              <a:t>’</a:t>
            </a:r>
            <a:r>
              <a:rPr kumimoji="1" lang="en-US" altLang="ja-JP" dirty="0" smtClean="0">
                <a:sym typeface="Symbol"/>
              </a:rPr>
              <a:t> energy and rms radius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51520" y="836712"/>
            <a:ext cx="3958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Faddeev</a:t>
            </a:r>
            <a:r>
              <a:rPr lang="en-US" altLang="ja-JP" sz="2000" dirty="0" smtClean="0">
                <a:solidFill>
                  <a:srgbClr val="FF0000"/>
                </a:solidFill>
              </a:rPr>
              <a:t>-Yakubovsky (6-6-3 mesh)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344958" y="836712"/>
            <a:ext cx="36583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h.o. variation (total quanta </a:t>
            </a:r>
            <a:r>
              <a:rPr lang="en-US" altLang="ja-JP" sz="2000" i="1" dirty="0" smtClean="0">
                <a:solidFill>
                  <a:srgbClr val="FF0000"/>
                </a:solidFill>
              </a:rPr>
              <a:t>N</a:t>
            </a:r>
            <a:r>
              <a:rPr lang="en-US" altLang="ja-JP" sz="2000" baseline="-25000" dirty="0" smtClean="0">
                <a:solidFill>
                  <a:srgbClr val="FF0000"/>
                </a:solidFill>
              </a:rPr>
              <a:t>tot</a:t>
            </a:r>
            <a:r>
              <a:rPr kumimoji="1" lang="en-US" altLang="ja-JP" sz="2000" dirty="0" smtClean="0">
                <a:solidFill>
                  <a:srgbClr val="FF0000"/>
                </a:solidFill>
              </a:rPr>
              <a:t>)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284539" y="188640"/>
            <a:ext cx="4810932" cy="707886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altLang="ja-JP" sz="2000" i="1" dirty="0" smtClean="0">
                <a:latin typeface="Monotype Corsiva" pitchFamily="66" charset="0"/>
                <a:sym typeface="Symbol"/>
              </a:rPr>
              <a:t>v </a:t>
            </a:r>
            <a:r>
              <a:rPr lang="en-US" altLang="ja-JP" sz="2000" dirty="0" smtClean="0">
                <a:sym typeface="Symbol"/>
              </a:rPr>
              <a:t>= </a:t>
            </a:r>
            <a:r>
              <a:rPr lang="en-US" altLang="ja-JP" sz="2000" i="1" dirty="0" smtClean="0">
                <a:latin typeface="Monotype Corsiva" pitchFamily="66" charset="0"/>
                <a:sym typeface="Symbol"/>
              </a:rPr>
              <a:t>v</a:t>
            </a:r>
            <a:r>
              <a:rPr lang="en-US" altLang="ja-JP" sz="2000" baseline="-25000" dirty="0" smtClean="0">
                <a:sym typeface="Symbol"/>
              </a:rPr>
              <a:t>0</a:t>
            </a:r>
            <a:r>
              <a:rPr lang="en-US" altLang="ja-JP" sz="2000" dirty="0" smtClean="0">
                <a:sym typeface="Symbol"/>
              </a:rPr>
              <a:t> e</a:t>
            </a:r>
            <a:r>
              <a:rPr lang="en-US" altLang="ja-JP" sz="2000" baseline="30000" dirty="0" smtClean="0">
                <a:sym typeface="Symbol"/>
              </a:rPr>
              <a:t>-</a:t>
            </a:r>
            <a:r>
              <a:rPr lang="en-US" altLang="ja-JP" sz="2000" i="1" baseline="30000" dirty="0" smtClean="0">
                <a:sym typeface="Symbol"/>
              </a:rPr>
              <a:t>r</a:t>
            </a:r>
            <a:r>
              <a:rPr lang="en-US" altLang="ja-JP" sz="2000" baseline="40000" dirty="0" smtClean="0">
                <a:sym typeface="Symbol"/>
              </a:rPr>
              <a:t>2</a:t>
            </a:r>
            <a:r>
              <a:rPr lang="en-US" altLang="ja-JP" sz="2000" dirty="0" smtClean="0">
                <a:sym typeface="Symbol"/>
              </a:rPr>
              <a:t>(1+</a:t>
            </a:r>
            <a:r>
              <a:rPr lang="en-US" altLang="ja-JP" sz="2000" i="1" dirty="0" smtClean="0">
                <a:sym typeface="Symbol"/>
              </a:rPr>
              <a:t>P</a:t>
            </a:r>
            <a:r>
              <a:rPr lang="en-US" altLang="ja-JP" sz="2000" i="1" baseline="-25000" dirty="0" smtClean="0">
                <a:sym typeface="Symbol"/>
              </a:rPr>
              <a:t>r</a:t>
            </a:r>
            <a:r>
              <a:rPr lang="en-US" altLang="ja-JP" sz="2000" dirty="0" smtClean="0">
                <a:sym typeface="Symbol"/>
              </a:rPr>
              <a:t>)/2  (pure Serber)</a:t>
            </a:r>
          </a:p>
          <a:p>
            <a:r>
              <a:rPr lang="en-US" altLang="ja-JP" sz="1800" i="1" dirty="0" smtClean="0">
                <a:sym typeface="Symbol"/>
              </a:rPr>
              <a:t></a:t>
            </a:r>
            <a:r>
              <a:rPr lang="en-US" altLang="ja-JP" sz="2000" i="1" dirty="0" smtClean="0">
                <a:sym typeface="Symbol"/>
              </a:rPr>
              <a:t> = </a:t>
            </a:r>
            <a:r>
              <a:rPr lang="en-US" altLang="ja-JP" sz="2000" dirty="0" smtClean="0">
                <a:sym typeface="Symbol"/>
              </a:rPr>
              <a:t>0.12</a:t>
            </a:r>
            <a:r>
              <a:rPr lang="en-US" altLang="ja-JP" sz="2000" i="1" dirty="0" smtClean="0">
                <a:sym typeface="Symbol"/>
              </a:rPr>
              <a:t> </a:t>
            </a:r>
            <a:r>
              <a:rPr lang="en-US" altLang="ja-JP" sz="2000" dirty="0" smtClean="0">
                <a:sym typeface="Symbol"/>
              </a:rPr>
              <a:t>fm</a:t>
            </a:r>
            <a:r>
              <a:rPr lang="en-US" altLang="ja-JP" sz="2000" baseline="30000" dirty="0" smtClean="0">
                <a:sym typeface="Symbol"/>
              </a:rPr>
              <a:t>-2</a:t>
            </a:r>
            <a:r>
              <a:rPr lang="en-US" altLang="ja-JP" sz="2000" i="1" dirty="0" smtClean="0">
                <a:sym typeface="Symbol"/>
              </a:rPr>
              <a:t>, </a:t>
            </a:r>
            <a:r>
              <a:rPr lang="en-US" altLang="ja-JP" sz="1800" i="1" dirty="0" smtClean="0">
                <a:sym typeface="Symbol"/>
              </a:rPr>
              <a:t></a:t>
            </a:r>
            <a:r>
              <a:rPr lang="en-US" altLang="ja-JP" sz="2000" i="1" dirty="0" smtClean="0">
                <a:sym typeface="Symbol"/>
              </a:rPr>
              <a:t> = </a:t>
            </a:r>
            <a:r>
              <a:rPr lang="en-US" altLang="ja-JP" sz="2000" dirty="0" smtClean="0">
                <a:sym typeface="Symbol"/>
              </a:rPr>
              <a:t>0.46 fm</a:t>
            </a:r>
            <a:r>
              <a:rPr lang="en-US" altLang="ja-JP" sz="2000" baseline="30000" dirty="0" smtClean="0">
                <a:sym typeface="Symbol"/>
              </a:rPr>
              <a:t>-2</a:t>
            </a:r>
            <a:r>
              <a:rPr lang="en-US" altLang="ja-JP" sz="2000" i="1" dirty="0" smtClean="0">
                <a:sym typeface="Symbol"/>
              </a:rPr>
              <a:t>, </a:t>
            </a:r>
            <a:r>
              <a:rPr lang="en-US" altLang="ja-JP" sz="2000" i="1" dirty="0" smtClean="0">
                <a:latin typeface="Monotype Corsiva" pitchFamily="66" charset="0"/>
                <a:sym typeface="Symbol"/>
              </a:rPr>
              <a:t>v</a:t>
            </a:r>
            <a:r>
              <a:rPr lang="en-US" altLang="ja-JP" sz="2000" baseline="-25000" dirty="0" smtClean="0">
                <a:sym typeface="Symbol"/>
              </a:rPr>
              <a:t>0 </a:t>
            </a:r>
            <a:r>
              <a:rPr lang="en-US" altLang="ja-JP" sz="2000" dirty="0" smtClean="0">
                <a:sym typeface="Symbol"/>
              </a:rPr>
              <a:t>= </a:t>
            </a:r>
            <a:r>
              <a:rPr lang="en-US" altLang="ja-JP" sz="2000" dirty="0" smtClean="0">
                <a:solidFill>
                  <a:srgbClr val="003300"/>
                </a:solidFill>
                <a:sym typeface="Symbol"/>
              </a:rPr>
              <a:t></a:t>
            </a:r>
            <a:r>
              <a:rPr lang="en-US" altLang="ja-JP" sz="2000" dirty="0">
                <a:sym typeface="Symbol"/>
              </a:rPr>
              <a:t> </a:t>
            </a:r>
            <a:r>
              <a:rPr lang="en-US" altLang="ja-JP" sz="2000" dirty="0" smtClean="0">
                <a:sym typeface="Symbol"/>
              </a:rPr>
              <a:t>153 MeV</a:t>
            </a:r>
            <a:endParaRPr kumimoji="1" lang="ja-JP" altLang="en-US" sz="20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23528" y="4653136"/>
            <a:ext cx="4032447" cy="147732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en-US" altLang="ja-JP" sz="2000" dirty="0">
                <a:solidFill>
                  <a:srgbClr val="0000FF"/>
                </a:solidFill>
                <a:sym typeface="Euclid Extra"/>
              </a:rPr>
              <a:t></a:t>
            </a:r>
            <a:r>
              <a:rPr lang="en-US" altLang="ja-JP" sz="1600" baseline="30000" dirty="0">
                <a:solidFill>
                  <a:srgbClr val="0000FF"/>
                </a:solidFill>
                <a:sym typeface="Euclid Extra"/>
              </a:rPr>
              <a:t>sum</a:t>
            </a:r>
            <a:r>
              <a:rPr lang="en-US" altLang="ja-JP" sz="1600" baseline="-25000" dirty="0">
                <a:solidFill>
                  <a:srgbClr val="0000FF"/>
                </a:solidFill>
                <a:sym typeface="Euclid Extra"/>
              </a:rPr>
              <a:t>max </a:t>
            </a:r>
            <a:r>
              <a:rPr lang="en-US" altLang="ja-JP" sz="1600" dirty="0">
                <a:solidFill>
                  <a:srgbClr val="0000FF"/>
                </a:solidFill>
                <a:sym typeface="Euclid Extra"/>
              </a:rPr>
              <a:t>= 6 </a:t>
            </a:r>
            <a:r>
              <a:rPr lang="ja-JP" altLang="en-US" sz="1600" dirty="0">
                <a:solidFill>
                  <a:srgbClr val="0000FF"/>
                </a:solidFill>
                <a:sym typeface="Euclid Extra"/>
              </a:rPr>
              <a:t>で大きく変化</a:t>
            </a:r>
            <a:r>
              <a:rPr lang="ja-JP" altLang="en-US" sz="1600" dirty="0" smtClean="0">
                <a:solidFill>
                  <a:srgbClr val="0000FF"/>
                </a:solidFill>
                <a:sym typeface="Euclid Extra"/>
              </a:rPr>
              <a:t>する </a:t>
            </a:r>
            <a:r>
              <a:rPr lang="en-US" altLang="ja-JP" sz="1600" dirty="0" smtClean="0">
                <a:solidFill>
                  <a:srgbClr val="0000FF"/>
                </a:solidFill>
                <a:sym typeface="Euclid Extra"/>
              </a:rPr>
              <a:t>:</a:t>
            </a:r>
            <a:endParaRPr lang="en-US" altLang="ja-JP" sz="1600" dirty="0">
              <a:solidFill>
                <a:srgbClr val="0000FF"/>
              </a:solidFill>
              <a:sym typeface="Euclid Extra"/>
            </a:endParaRPr>
          </a:p>
          <a:p>
            <a:pPr lvl="0"/>
            <a:r>
              <a:rPr lang="ja-JP" altLang="en-US" sz="1600" dirty="0" smtClean="0">
                <a:solidFill>
                  <a:srgbClr val="0000FF"/>
                </a:solidFill>
                <a:sym typeface="Euclid Extra"/>
              </a:rPr>
              <a:t>       </a:t>
            </a:r>
            <a:r>
              <a:rPr lang="en-US" altLang="ja-JP" sz="1600" dirty="0" smtClean="0">
                <a:solidFill>
                  <a:srgbClr val="0000FF"/>
                </a:solidFill>
                <a:sym typeface="Euclid Extra"/>
              </a:rPr>
              <a:t>[(</a:t>
            </a:r>
            <a:r>
              <a:rPr lang="en-US" altLang="ja-JP" sz="1600" dirty="0">
                <a:solidFill>
                  <a:srgbClr val="0000FF"/>
                </a:solidFill>
                <a:sym typeface="Euclid Extra"/>
              </a:rPr>
              <a:t>20)(20)](02)(20):</a:t>
            </a:r>
            <a:r>
              <a:rPr lang="en-US" altLang="ja-JP" sz="1600" dirty="0">
                <a:solidFill>
                  <a:srgbClr val="0000FF"/>
                </a:solidFill>
                <a:sym typeface="Wingdings" pitchFamily="2" charset="2"/>
              </a:rPr>
              <a:t>(00) </a:t>
            </a:r>
            <a:r>
              <a:rPr lang="ja-JP" altLang="en-US" sz="1600" dirty="0">
                <a:solidFill>
                  <a:srgbClr val="0000FF"/>
                </a:solidFill>
                <a:sym typeface="Wingdings" pitchFamily="2" charset="2"/>
              </a:rPr>
              <a:t>のため</a:t>
            </a:r>
            <a:r>
              <a:rPr lang="en-US" altLang="ja-JP" sz="1600" dirty="0">
                <a:solidFill>
                  <a:srgbClr val="0000FF"/>
                </a:solidFill>
              </a:rPr>
              <a:t> </a:t>
            </a:r>
            <a:endParaRPr lang="en-US" altLang="ja-JP" sz="1600" dirty="0" smtClean="0">
              <a:solidFill>
                <a:srgbClr val="0000FF"/>
              </a:solidFill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en-US" altLang="ja-JP" sz="1800" dirty="0" smtClean="0">
                <a:solidFill>
                  <a:srgbClr val="0000FF"/>
                </a:solidFill>
              </a:rPr>
              <a:t>h.o. basis</a:t>
            </a:r>
            <a:r>
              <a:rPr lang="en-US" altLang="ja-JP" sz="1600" i="1" dirty="0" smtClean="0">
                <a:solidFill>
                  <a:srgbClr val="0000FF"/>
                </a:solidFill>
              </a:rPr>
              <a:t> </a:t>
            </a:r>
            <a:r>
              <a:rPr lang="en-US" altLang="ja-JP" sz="1800" dirty="0" smtClean="0">
                <a:solidFill>
                  <a:srgbClr val="0000FF"/>
                </a:solidFill>
              </a:rPr>
              <a:t>: convergence is very slow</a:t>
            </a:r>
            <a:r>
              <a:rPr lang="en-US" altLang="ja-JP" sz="1800" i="1" dirty="0" smtClean="0">
                <a:solidFill>
                  <a:srgbClr val="0000FF"/>
                </a:solidFill>
              </a:rPr>
              <a:t> </a:t>
            </a:r>
            <a:endParaRPr lang="en-US" altLang="ja-JP" sz="1800" i="1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sz="1800" i="1" dirty="0" smtClean="0">
                <a:sym typeface="Symbol"/>
              </a:rPr>
              <a:t>E</a:t>
            </a:r>
            <a:r>
              <a:rPr lang="en-US" altLang="ja-JP" sz="1800" baseline="-25000" dirty="0" smtClean="0">
                <a:sym typeface="Symbol"/>
              </a:rPr>
              <a:t>3</a:t>
            </a:r>
            <a:r>
              <a:rPr lang="en-US" altLang="ja-JP" sz="1800" i="1" baseline="-25000" dirty="0" smtClean="0">
                <a:sym typeface="Symbol"/>
              </a:rPr>
              <a:t>d</a:t>
            </a:r>
            <a:r>
              <a:rPr lang="en-US" altLang="ja-JP" sz="1800" baseline="-25000" dirty="0" smtClean="0">
                <a:sym typeface="Symbol"/>
              </a:rPr>
              <a:t>’ </a:t>
            </a:r>
            <a:r>
              <a:rPr lang="en-US" altLang="ja-JP" sz="1800" dirty="0" smtClean="0">
                <a:sym typeface="Symbol"/>
              </a:rPr>
              <a:t>=  0.417 MeV </a:t>
            </a:r>
            <a:r>
              <a:rPr lang="en-US" altLang="ja-JP" sz="1800" dirty="0">
                <a:sym typeface="Symbol"/>
              </a:rPr>
              <a:t>(</a:t>
            </a:r>
            <a:r>
              <a:rPr lang="en-US" altLang="ja-JP" sz="1800" i="1" dirty="0" smtClean="0">
                <a:sym typeface="Symbol"/>
              </a:rPr>
              <a:t>N</a:t>
            </a:r>
            <a:r>
              <a:rPr lang="en-US" altLang="ja-JP" sz="1800" baseline="-25000" dirty="0" smtClean="0">
                <a:sym typeface="Symbol"/>
              </a:rPr>
              <a:t>tot</a:t>
            </a:r>
            <a:r>
              <a:rPr lang="en-US" altLang="ja-JP" sz="1800" dirty="0" smtClean="0">
                <a:sym typeface="Symbol"/>
              </a:rPr>
              <a:t>=60) : small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sz="1800" i="1" dirty="0" smtClean="0"/>
              <a:t>E</a:t>
            </a:r>
            <a:r>
              <a:rPr lang="en-US" altLang="ja-JP" sz="1800" baseline="-25000" dirty="0" smtClean="0"/>
              <a:t>2</a:t>
            </a:r>
            <a:r>
              <a:rPr lang="en-US" altLang="ja-JP" sz="1800" i="1" baseline="-25000" dirty="0" smtClean="0">
                <a:sym typeface="Symbol"/>
              </a:rPr>
              <a:t>d</a:t>
            </a:r>
            <a:r>
              <a:rPr lang="en-US" altLang="ja-JP" sz="1800" baseline="-25000" dirty="0" smtClean="0">
                <a:sym typeface="Symbol"/>
              </a:rPr>
              <a:t>’ </a:t>
            </a:r>
            <a:r>
              <a:rPr lang="en-US" altLang="ja-JP" sz="1800" dirty="0" smtClean="0">
                <a:sym typeface="Symbol"/>
              </a:rPr>
              <a:t>= 0.05 </a:t>
            </a:r>
            <a:r>
              <a:rPr lang="en-US" altLang="ja-JP" sz="1800" dirty="0">
                <a:sym typeface="Symbol"/>
              </a:rPr>
              <a:t>MeV (</a:t>
            </a:r>
            <a:r>
              <a:rPr lang="en-US" altLang="ja-JP" sz="1800" i="1" dirty="0">
                <a:sym typeface="Symbol"/>
              </a:rPr>
              <a:t>N</a:t>
            </a:r>
            <a:r>
              <a:rPr lang="en-US" altLang="ja-JP" sz="1800" baseline="-25000" dirty="0">
                <a:sym typeface="Symbol"/>
              </a:rPr>
              <a:t>tot</a:t>
            </a:r>
            <a:r>
              <a:rPr lang="en-US" altLang="ja-JP" sz="1800" dirty="0">
                <a:sym typeface="Symbol"/>
              </a:rPr>
              <a:t>=100</a:t>
            </a:r>
            <a:r>
              <a:rPr lang="en-US" altLang="ja-JP" sz="1800" dirty="0" smtClean="0">
                <a:sym typeface="Symbol"/>
              </a:rPr>
              <a:t>)</a:t>
            </a:r>
            <a:endParaRPr lang="en-US" altLang="ja-JP" sz="1800" dirty="0">
              <a:sym typeface="Symbol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302582" y="5761132"/>
            <a:ext cx="3357650" cy="369332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altLang="ja-JP" sz="1800" i="1" dirty="0" smtClean="0">
                <a:latin typeface="Monotype Corsiva" pitchFamily="66" charset="0"/>
                <a:sym typeface="Symbol"/>
              </a:rPr>
              <a:t>v</a:t>
            </a:r>
            <a:r>
              <a:rPr lang="en-US" altLang="ja-JP" sz="1800" baseline="-25000" dirty="0" smtClean="0">
                <a:sym typeface="Symbol"/>
              </a:rPr>
              <a:t>0 </a:t>
            </a:r>
            <a:r>
              <a:rPr lang="en-US" altLang="ja-JP" sz="1800" dirty="0">
                <a:sym typeface="Symbol"/>
              </a:rPr>
              <a:t>= </a:t>
            </a:r>
            <a:r>
              <a:rPr lang="en-US" altLang="ja-JP" sz="1800" dirty="0">
                <a:solidFill>
                  <a:srgbClr val="003300"/>
                </a:solidFill>
                <a:sym typeface="Symbol"/>
              </a:rPr>
              <a:t></a:t>
            </a:r>
            <a:r>
              <a:rPr lang="en-US" altLang="ja-JP" sz="1800" dirty="0">
                <a:sym typeface="Symbol"/>
              </a:rPr>
              <a:t> </a:t>
            </a:r>
            <a:r>
              <a:rPr lang="en-US" altLang="ja-JP" sz="1800" dirty="0" smtClean="0">
                <a:sym typeface="Symbol"/>
              </a:rPr>
              <a:t>(151  152) MeV</a:t>
            </a:r>
            <a:r>
              <a:rPr lang="en-US" altLang="ja-JP" sz="1800" dirty="0">
                <a:sym typeface="Symbol"/>
              </a:rPr>
              <a:t> </a:t>
            </a:r>
            <a:r>
              <a:rPr lang="ja-JP" altLang="en-US" sz="1800" dirty="0" smtClean="0">
                <a:sym typeface="Symbol"/>
              </a:rPr>
              <a:t>で </a:t>
            </a:r>
            <a:r>
              <a:rPr lang="en-US" altLang="ja-JP" sz="1800" dirty="0" smtClean="0">
                <a:sym typeface="Symbol"/>
              </a:rPr>
              <a:t>bound</a:t>
            </a:r>
            <a:endParaRPr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6010115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455439"/>
              </p:ext>
            </p:extLst>
          </p:nvPr>
        </p:nvGraphicFramePr>
        <p:xfrm>
          <a:off x="251520" y="1196752"/>
          <a:ext cx="4032448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936104"/>
                <a:gridCol w="936104"/>
                <a:gridCol w="792088"/>
                <a:gridCol w="792088"/>
              </a:tblGrid>
              <a:tr h="432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1" i="0" baseline="0" dirty="0" smtClean="0">
                          <a:solidFill>
                            <a:schemeClr val="bg1"/>
                          </a:solidFill>
                          <a:sym typeface="Euclid Extra"/>
                        </a:rPr>
                        <a:t></a:t>
                      </a:r>
                      <a:r>
                        <a:rPr kumimoji="1" lang="en-US" altLang="ja-JP" b="1" i="0" baseline="30000" dirty="0" smtClean="0">
                          <a:solidFill>
                            <a:schemeClr val="bg1"/>
                          </a:solidFill>
                          <a:sym typeface="Euclid Extra"/>
                        </a:rPr>
                        <a:t>sum</a:t>
                      </a:r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Euclid Extra"/>
                        </a:rPr>
                        <a:t> </a:t>
                      </a:r>
                      <a:r>
                        <a:rPr kumimoji="1" lang="en-US" altLang="ja-JP" b="1" i="0" baseline="-25000" dirty="0" smtClean="0">
                          <a:solidFill>
                            <a:schemeClr val="bg1"/>
                          </a:solidFill>
                          <a:sym typeface="Euclid Extra"/>
                        </a:rPr>
                        <a:t>max</a:t>
                      </a:r>
                      <a:endParaRPr kumimoji="1" lang="ja-JP" altLang="en-US" b="1" i="0" baseline="-2500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</a:rPr>
                        <a:t>E</a:t>
                      </a:r>
                      <a:r>
                        <a:rPr kumimoji="1" lang="en-US" altLang="ja-JP" b="1" i="0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r>
                        <a:rPr kumimoji="1" lang="en-US" altLang="ja-JP" b="1" i="0" baseline="-25000" dirty="0" smtClean="0">
                          <a:solidFill>
                            <a:schemeClr val="bg1"/>
                          </a:solidFill>
                          <a:sym typeface="Symbol"/>
                        </a:rPr>
                        <a:t></a:t>
                      </a:r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 (MeV)</a:t>
                      </a:r>
                      <a:endParaRPr kumimoji="1" lang="ja-JP" altLang="en-US" b="1" i="0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KE (MeV)</a:t>
                      </a:r>
                      <a:endParaRPr kumimoji="1" lang="ja-JP" altLang="en-US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</a:rPr>
                        <a:t>R</a:t>
                      </a:r>
                      <a:r>
                        <a:rPr kumimoji="1" lang="en-US" altLang="ja-JP" baseline="-25000" dirty="0" smtClean="0">
                          <a:solidFill>
                            <a:schemeClr val="bg1"/>
                          </a:solidFill>
                          <a:sym typeface="Symbol"/>
                        </a:rPr>
                        <a:t></a:t>
                      </a:r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 (fm)</a:t>
                      </a:r>
                      <a:endParaRPr kumimoji="1" lang="ja-JP" altLang="en-US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rms (fm)</a:t>
                      </a:r>
                      <a:endParaRPr kumimoji="1" lang="ja-JP" altLang="en-US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0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i="0" baseline="0" dirty="0" smtClean="0">
                          <a:sym typeface="Symbol"/>
                        </a:rPr>
                        <a:t></a:t>
                      </a:r>
                      <a:r>
                        <a:rPr kumimoji="1" lang="en-US" altLang="ja-JP" b="1" i="0" baseline="0" dirty="0" smtClean="0"/>
                        <a:t>4.21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15.51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3.67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3.95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i="0" baseline="0" dirty="0" smtClean="0">
                          <a:sym typeface="Symbol"/>
                        </a:rPr>
                        <a:t>4.16</a:t>
                      </a:r>
                      <a:endParaRPr kumimoji="1" lang="ja-JP" altLang="en-US" b="1" i="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15.20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3.69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3.96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4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6.53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20.71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3.27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3.57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6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7.28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23.10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3.07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3.40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8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11.56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43.08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2.71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3.07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10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15.82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66.39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2.19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2.62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30128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12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39.06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142.33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1.57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2.13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128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14</a:t>
                      </a:r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39.15</a:t>
                      </a:r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141.80</a:t>
                      </a:r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1.57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2.13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7080720"/>
              </p:ext>
            </p:extLst>
          </p:nvPr>
        </p:nvGraphicFramePr>
        <p:xfrm>
          <a:off x="4427984" y="1196752"/>
          <a:ext cx="4464496" cy="4305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864096"/>
                <a:gridCol w="720080"/>
                <a:gridCol w="936104"/>
                <a:gridCol w="720080"/>
                <a:gridCol w="648072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kumimoji="1" lang="en-US" altLang="ja-JP" baseline="-25000" dirty="0" smtClean="0">
                          <a:solidFill>
                            <a:schemeClr val="bg1"/>
                          </a:solidFill>
                        </a:rPr>
                        <a:t>tot</a:t>
                      </a:r>
                    </a:p>
                    <a:p>
                      <a:pPr algn="ctr"/>
                      <a:endParaRPr kumimoji="1" lang="ja-JP" altLang="en-US" baseline="-25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</a:rPr>
                        <a:t>E</a:t>
                      </a:r>
                      <a:r>
                        <a:rPr kumimoji="1" lang="en-US" altLang="ja-JP" b="1" i="0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r>
                        <a:rPr kumimoji="1" lang="en-US" altLang="ja-JP" b="1" i="0" baseline="-25000" dirty="0" smtClean="0">
                          <a:solidFill>
                            <a:schemeClr val="bg1"/>
                          </a:solidFill>
                          <a:sym typeface="Symbol"/>
                        </a:rPr>
                        <a:t> </a:t>
                      </a:r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(MeV)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c</a:t>
                      </a:r>
                      <a:r>
                        <a:rPr kumimoji="1" lang="en-US" altLang="ja-JP" baseline="-25000" dirty="0" smtClean="0">
                          <a:solidFill>
                            <a:schemeClr val="bg1"/>
                          </a:solidFill>
                        </a:rPr>
                        <a:t>(00)</a:t>
                      </a:r>
                      <a:endParaRPr kumimoji="1" lang="ja-JP" altLang="en-US" baseline="-25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KE</a:t>
                      </a:r>
                    </a:p>
                    <a:p>
                      <a:pPr algn="ctr"/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(MeV)</a:t>
                      </a:r>
                      <a:endParaRPr kumimoji="1" lang="ja-JP" altLang="en-US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</a:rPr>
                        <a:t>R</a:t>
                      </a:r>
                      <a:r>
                        <a:rPr kumimoji="1" lang="en-US" altLang="ja-JP" baseline="-25000" dirty="0" smtClean="0">
                          <a:solidFill>
                            <a:schemeClr val="bg1"/>
                          </a:solidFill>
                          <a:sym typeface="Symbol"/>
                        </a:rPr>
                        <a:t></a:t>
                      </a:r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 (fm)</a:t>
                      </a:r>
                      <a:endParaRPr kumimoji="1" lang="ja-JP" altLang="en-US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rms (fm)</a:t>
                      </a:r>
                      <a:endParaRPr kumimoji="1" lang="ja-JP" altLang="en-US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12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34.14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184.98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1.38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2.00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54320">
                <a:tc>
                  <a:txBody>
                    <a:bodyPr/>
                    <a:lstStyle/>
                    <a:p>
                      <a:pPr algn="r"/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  <a:sym typeface="Symbol"/>
                        </a:rPr>
                        <a:t>19.99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184.98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1.38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2.00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4860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14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37.04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0.964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160.34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1.48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2.07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42880">
                <a:tc>
                  <a:txBody>
                    <a:bodyPr/>
                    <a:lstStyle/>
                    <a:p>
                      <a:pPr algn="r"/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  <a:sym typeface="Symbol"/>
                        </a:rPr>
                        <a:t>23.47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0.958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158.60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1.49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2.07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16</a:t>
                      </a:r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38.27</a:t>
                      </a:r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0.935</a:t>
                      </a:r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150.87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1.53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2.10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31440">
                <a:tc>
                  <a:txBody>
                    <a:bodyPr/>
                    <a:lstStyle/>
                    <a:p>
                      <a:pPr algn="r"/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  <a:sym typeface="Symbol"/>
                        </a:rPr>
                        <a:t>24.90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0.924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148.05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1.54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2.11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18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38.76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0.917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145.95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1.55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2.12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00">
                <a:tc>
                  <a:txBody>
                    <a:bodyPr/>
                    <a:lstStyle/>
                    <a:p>
                      <a:pPr algn="r"/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  <a:sym typeface="Symbol"/>
                        </a:rPr>
                        <a:t>25.50</a:t>
                      </a:r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0.901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142.43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1.57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2.13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20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38.96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0.907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143.39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1.57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2.13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r"/>
                      <a:endParaRPr kumimoji="1" lang="ja-JP" altLang="en-US" b="1" i="0" baseline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  <a:sym typeface="Symbol"/>
                        </a:rPr>
                        <a:t>25.77</a:t>
                      </a:r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0.888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139.37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1.59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2.15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251520" y="303039"/>
            <a:ext cx="3576620" cy="461665"/>
          </a:xfrm>
          <a:prstGeom prst="rect">
            <a:avLst/>
          </a:prstGeom>
          <a:solidFill>
            <a:schemeClr val="tx1">
              <a:lumMod val="95000"/>
            </a:schemeClr>
          </a:solidFill>
          <a:ln w="2540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4</a:t>
            </a:r>
            <a:r>
              <a:rPr kumimoji="1" lang="en-US" altLang="ja-JP" dirty="0" smtClean="0">
                <a:sym typeface="Symbol"/>
              </a:rPr>
              <a:t> energy and rms radius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51520" y="764704"/>
            <a:ext cx="33253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Faddeev</a:t>
            </a:r>
            <a:r>
              <a:rPr lang="en-US" altLang="ja-JP" sz="2000" dirty="0" smtClean="0"/>
              <a:t>-Yakubovsky (4-4-2)</a:t>
            </a:r>
            <a:endParaRPr kumimoji="1" lang="ja-JP" altLang="en-US" sz="2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355976" y="764704"/>
            <a:ext cx="39519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h.o. variation </a:t>
            </a:r>
            <a:r>
              <a:rPr kumimoji="1" lang="en-US" altLang="ja-JP" sz="2000" dirty="0" smtClean="0">
                <a:solidFill>
                  <a:srgbClr val="FF0000"/>
                </a:solidFill>
              </a:rPr>
              <a:t>(red: with Coulomb)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284539" y="404664"/>
            <a:ext cx="3743845" cy="40011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ym typeface="Symbol"/>
              </a:rPr>
              <a:t>Volkov No.2 </a:t>
            </a:r>
            <a:r>
              <a:rPr lang="en-US" altLang="ja-JP" sz="2000" i="1" dirty="0" smtClean="0">
                <a:sym typeface="Symbol"/>
              </a:rPr>
              <a:t>m</a:t>
            </a:r>
            <a:r>
              <a:rPr lang="en-US" altLang="ja-JP" sz="2000" dirty="0" smtClean="0">
                <a:sym typeface="Symbol"/>
              </a:rPr>
              <a:t>=0.605, </a:t>
            </a:r>
            <a:r>
              <a:rPr lang="en-US" altLang="ja-JP" sz="2000" i="1" dirty="0" smtClean="0">
                <a:sym typeface="Symbol"/>
              </a:rPr>
              <a:t>b</a:t>
            </a:r>
            <a:r>
              <a:rPr lang="en-US" altLang="ja-JP" sz="2000" dirty="0" smtClean="0">
                <a:sym typeface="Symbol"/>
              </a:rPr>
              <a:t>=1.36 fm</a:t>
            </a:r>
            <a:endParaRPr kumimoji="1" lang="ja-JP" altLang="en-US" sz="20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499992" y="5589240"/>
            <a:ext cx="3866995" cy="70788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000" i="1" dirty="0" smtClean="0"/>
              <a:t>E</a:t>
            </a:r>
            <a:r>
              <a:rPr kumimoji="1" lang="en-US" altLang="ja-JP" sz="2000" baseline="-25000" dirty="0" smtClean="0"/>
              <a:t>2</a:t>
            </a:r>
            <a:r>
              <a:rPr kumimoji="1" lang="en-US" altLang="ja-JP" sz="2000" baseline="-25000" dirty="0" smtClean="0">
                <a:sym typeface="Symbol"/>
              </a:rPr>
              <a:t></a:t>
            </a:r>
            <a:r>
              <a:rPr kumimoji="1" lang="en-US" altLang="ja-JP" sz="2000" dirty="0" smtClean="0">
                <a:sym typeface="Symbol"/>
              </a:rPr>
              <a:t>= </a:t>
            </a:r>
            <a:r>
              <a:rPr lang="en-US" altLang="ja-JP" sz="2000" dirty="0" smtClean="0">
                <a:solidFill>
                  <a:schemeClr val="bg2"/>
                </a:solidFill>
                <a:sym typeface="Symbol"/>
              </a:rPr>
              <a:t></a:t>
            </a:r>
            <a:r>
              <a:rPr kumimoji="1" lang="en-US" altLang="ja-JP" sz="2000" dirty="0" smtClean="0">
                <a:solidFill>
                  <a:schemeClr val="bg2"/>
                </a:solidFill>
                <a:sym typeface="Symbol"/>
              </a:rPr>
              <a:t>1.105 </a:t>
            </a:r>
            <a:r>
              <a:rPr kumimoji="1" lang="en-US" altLang="ja-JP" sz="2000" dirty="0" smtClean="0">
                <a:solidFill>
                  <a:srgbClr val="FF0000"/>
                </a:solidFill>
                <a:sym typeface="Symbol"/>
              </a:rPr>
              <a:t>(0.252) </a:t>
            </a:r>
            <a:r>
              <a:rPr kumimoji="1" lang="en-US" altLang="ja-JP" sz="1800" dirty="0" smtClean="0">
                <a:solidFill>
                  <a:srgbClr val="003300"/>
                </a:solidFill>
                <a:sym typeface="Symbol"/>
              </a:rPr>
              <a:t>MeV</a:t>
            </a:r>
          </a:p>
          <a:p>
            <a:r>
              <a:rPr lang="en-US" altLang="ja-JP" sz="2000" i="1" dirty="0" smtClean="0">
                <a:sym typeface="Symbol"/>
              </a:rPr>
              <a:t>E</a:t>
            </a:r>
            <a:r>
              <a:rPr lang="en-US" altLang="ja-JP" sz="2000" baseline="-25000" dirty="0" smtClean="0">
                <a:sym typeface="Symbol"/>
              </a:rPr>
              <a:t>3</a:t>
            </a:r>
            <a:r>
              <a:rPr lang="en-US" altLang="ja-JP" sz="2000" dirty="0" smtClean="0">
                <a:sym typeface="Symbol"/>
              </a:rPr>
              <a:t>= </a:t>
            </a:r>
            <a:r>
              <a:rPr lang="en-US" altLang="ja-JP" sz="2000" dirty="0" smtClean="0">
                <a:solidFill>
                  <a:schemeClr val="bg2"/>
                </a:solidFill>
                <a:sym typeface="Symbol"/>
              </a:rPr>
              <a:t>7.391 </a:t>
            </a:r>
            <a:r>
              <a:rPr lang="en-US" altLang="ja-JP" sz="2000" dirty="0" smtClean="0">
                <a:solidFill>
                  <a:srgbClr val="FF0000"/>
                </a:solidFill>
                <a:sym typeface="Symbol"/>
              </a:rPr>
              <a:t>(2.307)  </a:t>
            </a:r>
            <a:r>
              <a:rPr lang="en-US" altLang="ja-JP" sz="2000" dirty="0" smtClean="0">
                <a:solidFill>
                  <a:schemeClr val="bg2"/>
                </a:solidFill>
                <a:sym typeface="Symbol"/>
              </a:rPr>
              <a:t>for</a:t>
            </a:r>
            <a:r>
              <a:rPr lang="en-US" altLang="ja-JP" sz="2000" dirty="0" smtClean="0">
                <a:solidFill>
                  <a:srgbClr val="FF0000"/>
                </a:solidFill>
                <a:sym typeface="Symbol"/>
              </a:rPr>
              <a:t>  </a:t>
            </a:r>
            <a:r>
              <a:rPr lang="en-US" altLang="ja-JP" sz="2000" i="1" dirty="0" smtClean="0">
                <a:solidFill>
                  <a:schemeClr val="bg2"/>
                </a:solidFill>
                <a:sym typeface="Symbol"/>
              </a:rPr>
              <a:t>N</a:t>
            </a:r>
            <a:r>
              <a:rPr lang="en-US" altLang="ja-JP" sz="2000" baseline="-25000" dirty="0" smtClean="0">
                <a:solidFill>
                  <a:schemeClr val="bg2"/>
                </a:solidFill>
                <a:sym typeface="Symbol"/>
              </a:rPr>
              <a:t>tot</a:t>
            </a:r>
            <a:r>
              <a:rPr lang="en-US" altLang="ja-JP" sz="2000" dirty="0" smtClean="0">
                <a:solidFill>
                  <a:schemeClr val="bg2"/>
                </a:solidFill>
                <a:sym typeface="Symbol"/>
              </a:rPr>
              <a:t>=60</a:t>
            </a:r>
            <a:endParaRPr kumimoji="1" lang="ja-JP" altLang="en-US" sz="2000" dirty="0">
              <a:solidFill>
                <a:schemeClr val="bg2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54810" y="4789687"/>
            <a:ext cx="3600400" cy="138499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kumimoji="1" lang="en-US" altLang="ja-JP" sz="1600" dirty="0" smtClean="0"/>
              <a:t>largely overbound 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sz="2000" dirty="0" smtClean="0">
                <a:sym typeface="Euclid Extra"/>
              </a:rPr>
              <a:t></a:t>
            </a:r>
            <a:r>
              <a:rPr lang="en-US" altLang="ja-JP" sz="1600" baseline="30000" dirty="0" smtClean="0">
                <a:sym typeface="Euclid Extra"/>
              </a:rPr>
              <a:t>sum</a:t>
            </a:r>
            <a:r>
              <a:rPr lang="en-US" altLang="ja-JP" sz="1600" baseline="-25000" dirty="0" smtClean="0">
                <a:sym typeface="Euclid Extra"/>
              </a:rPr>
              <a:t>max</a:t>
            </a:r>
            <a:r>
              <a:rPr lang="en-US" altLang="ja-JP" sz="1600" dirty="0" smtClean="0">
                <a:sym typeface="Euclid Extra"/>
              </a:rPr>
              <a:t>=12 </a:t>
            </a:r>
            <a:r>
              <a:rPr lang="ja-JP" altLang="en-US" sz="1600" dirty="0" smtClean="0">
                <a:sym typeface="Euclid Extra"/>
              </a:rPr>
              <a:t>で大きく変化する </a:t>
            </a:r>
            <a:r>
              <a:rPr kumimoji="1" lang="en-US" altLang="ja-JP" sz="1600" dirty="0" smtClean="0">
                <a:sym typeface="Euclid Extra"/>
              </a:rPr>
              <a:t>[(40)(40)](04)(40):</a:t>
            </a:r>
            <a:r>
              <a:rPr lang="en-US" altLang="ja-JP" sz="1600" dirty="0" smtClean="0">
                <a:sym typeface="Wingdings" pitchFamily="2" charset="2"/>
              </a:rPr>
              <a:t>(00) </a:t>
            </a:r>
            <a:r>
              <a:rPr lang="ja-JP" altLang="en-US" sz="1600" dirty="0" smtClean="0">
                <a:sym typeface="Wingdings" pitchFamily="2" charset="2"/>
              </a:rPr>
              <a:t>のため</a:t>
            </a:r>
            <a:endParaRPr lang="en-US" altLang="ja-JP" sz="1600" dirty="0" smtClean="0">
              <a:sym typeface="Wingdings" pitchFamily="2" charset="2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altLang="ja-JP" sz="1600" i="1" dirty="0" smtClean="0"/>
              <a:t>b </a:t>
            </a:r>
            <a:r>
              <a:rPr lang="ja-JP" altLang="en-US" sz="1600" dirty="0" smtClean="0"/>
              <a:t>を大きくとって </a:t>
            </a:r>
            <a:r>
              <a:rPr lang="en-US" altLang="ja-JP" sz="1600" dirty="0" smtClean="0"/>
              <a:t>rms radius </a:t>
            </a:r>
            <a:r>
              <a:rPr lang="ja-JP" altLang="en-US" sz="1600" dirty="0" smtClean="0"/>
              <a:t>を大きく</a:t>
            </a:r>
            <a:r>
              <a:rPr lang="ja-JP" altLang="en-US" sz="1600" dirty="0"/>
              <a:t>して</a:t>
            </a:r>
            <a:r>
              <a:rPr lang="ja-JP" altLang="en-US" sz="1600" dirty="0" smtClean="0"/>
              <a:t>も </a:t>
            </a:r>
            <a:r>
              <a:rPr lang="en-US" altLang="ja-JP" sz="1600" dirty="0" smtClean="0"/>
              <a:t>overbinding </a:t>
            </a:r>
            <a:r>
              <a:rPr lang="ja-JP" altLang="en-US" sz="1600" dirty="0" smtClean="0"/>
              <a:t>は不変</a:t>
            </a:r>
            <a:r>
              <a:rPr lang="en-US" altLang="ja-JP" sz="1600" dirty="0" smtClean="0"/>
              <a:t> </a:t>
            </a:r>
            <a:endParaRPr kumimoji="1" lang="ja-JP" altLang="en-US" sz="16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468837" y="4734522"/>
            <a:ext cx="20906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solidFill>
                  <a:srgbClr val="FF0000"/>
                </a:solidFill>
              </a:rPr>
              <a:t>(rms)</a:t>
            </a:r>
            <a:r>
              <a:rPr kumimoji="1" lang="en-US" altLang="ja-JP" sz="1400" baseline="-25000" dirty="0" smtClean="0">
                <a:solidFill>
                  <a:srgbClr val="FF0000"/>
                </a:solidFill>
              </a:rPr>
              <a:t>exp</a:t>
            </a:r>
            <a:r>
              <a:rPr kumimoji="1" lang="en-US" altLang="ja-JP" sz="1400" dirty="0" smtClean="0">
                <a:solidFill>
                  <a:srgbClr val="FF0000"/>
                </a:solidFill>
              </a:rPr>
              <a:t>= 2.710</a:t>
            </a:r>
            <a:r>
              <a:rPr kumimoji="1" lang="en-US" altLang="ja-JP" sz="1400" dirty="0" smtClean="0">
                <a:solidFill>
                  <a:srgbClr val="FF0000"/>
                </a:solidFill>
                <a:sym typeface="Symbol"/>
              </a:rPr>
              <a:t>0.015 fm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83568" y="6361583"/>
            <a:ext cx="73492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i="1" dirty="0" smtClean="0">
                <a:solidFill>
                  <a:srgbClr val="003300"/>
                </a:solidFill>
              </a:rPr>
              <a:t>Cf.</a:t>
            </a:r>
            <a:r>
              <a:rPr kumimoji="1" lang="en-US" altLang="ja-JP" sz="1400" dirty="0" smtClean="0">
                <a:solidFill>
                  <a:srgbClr val="003300"/>
                </a:solidFill>
              </a:rPr>
              <a:t> S. </a:t>
            </a:r>
            <a:r>
              <a:rPr lang="en-US" altLang="ja-JP" sz="1400" dirty="0" smtClean="0">
                <a:solidFill>
                  <a:srgbClr val="003300"/>
                </a:solidFill>
              </a:rPr>
              <a:t>Oryu, H. Kamada, H. Sekine, T. Nishino, and H. Sekiguchi, Nucl. Phys. A534 (1991)221 </a:t>
            </a:r>
            <a:endParaRPr kumimoji="1" lang="ja-JP" altLang="en-US" sz="1400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9944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76250"/>
            <a:ext cx="1437928" cy="576486"/>
          </a:xfrm>
          <a:solidFill>
            <a:schemeClr val="tx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ja-JP" altLang="en-US" sz="3600" dirty="0" smtClean="0">
                <a:solidFill>
                  <a:schemeClr val="bg1"/>
                </a:solidFill>
              </a:rPr>
              <a:t>まとめ</a:t>
            </a:r>
          </a:p>
        </p:txBody>
      </p:sp>
      <p:sp>
        <p:nvSpPr>
          <p:cNvPr id="148483" name="Rectangle 3"/>
          <p:cNvSpPr>
            <a:spLocks noChangeArrowheads="1"/>
          </p:cNvSpPr>
          <p:nvPr/>
        </p:nvSpPr>
        <p:spPr bwMode="auto">
          <a:xfrm>
            <a:off x="539750" y="1124744"/>
            <a:ext cx="8208714" cy="132343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20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ja-JP" altLang="en-US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体</a:t>
            </a:r>
            <a:r>
              <a:rPr lang="ja-JP" altLang="en-US" sz="20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クラスター</a:t>
            </a:r>
            <a:r>
              <a:rPr lang="en-US" altLang="ja-JP" sz="20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RGM kernel </a:t>
            </a:r>
            <a:r>
              <a:rPr lang="ja-JP" altLang="en-US" sz="20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を</a:t>
            </a:r>
            <a:r>
              <a:rPr lang="ja-JP" altLang="en-US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用いた </a:t>
            </a:r>
            <a:r>
              <a:rPr lang="en-US" altLang="ja-JP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 </a:t>
            </a:r>
            <a:r>
              <a:rPr lang="ja-JP" altLang="en-US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体</a:t>
            </a:r>
            <a:r>
              <a:rPr lang="en-US" altLang="ja-JP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Faddeev-Yakubovsky</a:t>
            </a:r>
            <a:r>
              <a:rPr lang="ja-JP" altLang="en-US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方程式を解くことにより</a:t>
            </a:r>
            <a:r>
              <a:rPr lang="en-US" altLang="ja-JP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 4</a:t>
            </a:r>
            <a:r>
              <a:rPr lang="en-US" altLang="ja-JP" sz="2000" i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r>
              <a:rPr lang="en-US" altLang="ja-JP" sz="20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 </a:t>
            </a:r>
            <a:r>
              <a:rPr lang="ja-JP" altLang="en-US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系と </a:t>
            </a:r>
            <a:r>
              <a:rPr lang="en-US" altLang="ja-JP" sz="20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4 </a:t>
            </a:r>
            <a:r>
              <a:rPr lang="ja-JP" altLang="en-US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系の基底状態の結合エネルギーと平均 </a:t>
            </a:r>
            <a:r>
              <a:rPr lang="en-US" altLang="ja-JP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 </a:t>
            </a:r>
            <a:r>
              <a:rPr lang="ja-JP" altLang="en-US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乗半径を計算した。結果は、</a:t>
            </a:r>
            <a:r>
              <a:rPr lang="en-US" altLang="ja-JP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 </a:t>
            </a:r>
            <a:r>
              <a:rPr lang="ja-JP" altLang="en-US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体までの実験値を出来るだけ再現する有効核力で</a:t>
            </a:r>
            <a:endParaRPr lang="en-US" altLang="ja-JP" sz="2000" dirty="0" smtClean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ja-JP" alt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大きく </a:t>
            </a:r>
            <a:r>
              <a:rPr lang="en-US" altLang="ja-JP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overbound </a:t>
            </a:r>
            <a:r>
              <a:rPr lang="ja-JP" altLang="en-US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する。また、</a:t>
            </a:r>
            <a:r>
              <a:rPr lang="en-US" altLang="ja-JP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rms radius </a:t>
            </a:r>
            <a:r>
              <a:rPr lang="ja-JP" alt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は小さすぎる</a:t>
            </a:r>
            <a:r>
              <a:rPr lang="ja-JP" altLang="en-US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。</a:t>
            </a:r>
            <a:endParaRPr lang="en-US" altLang="ja-JP" sz="2000" dirty="0" smtClean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922335"/>
              </p:ext>
            </p:extLst>
          </p:nvPr>
        </p:nvGraphicFramePr>
        <p:xfrm>
          <a:off x="561753" y="2636912"/>
          <a:ext cx="7776664" cy="3277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7872"/>
                <a:gridCol w="1440160"/>
                <a:gridCol w="828217"/>
                <a:gridCol w="972083"/>
                <a:gridCol w="972083"/>
                <a:gridCol w="972083"/>
                <a:gridCol w="972083"/>
                <a:gridCol w="972083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</a:rPr>
                        <a:t>J</a:t>
                      </a:r>
                      <a:r>
                        <a:rPr kumimoji="1" lang="en-US" altLang="ja-JP" baseline="30000" dirty="0" smtClean="0">
                          <a:solidFill>
                            <a:schemeClr val="bg1"/>
                          </a:solidFill>
                          <a:sym typeface="Symbol"/>
                        </a:rPr>
                        <a:t></a:t>
                      </a:r>
                      <a:endParaRPr kumimoji="1" lang="ja-JP" altLang="en-US" baseline="30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solidFill>
                            <a:schemeClr val="bg1"/>
                          </a:solidFill>
                        </a:rPr>
                        <a:t>force</a:t>
                      </a:r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600" baseline="0" dirty="0" smtClean="0">
                          <a:solidFill>
                            <a:schemeClr val="bg1"/>
                          </a:solidFill>
                        </a:rPr>
                        <a:t> 3</a:t>
                      </a:r>
                      <a:r>
                        <a:rPr kumimoji="1" lang="en-US" altLang="ja-JP" sz="160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 RGM (micro)</a:t>
                      </a:r>
                    </a:p>
                    <a:p>
                      <a:r>
                        <a:rPr kumimoji="1" lang="en-US" altLang="ja-JP" sz="1600" b="1" i="1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E</a:t>
                      </a:r>
                      <a:r>
                        <a:rPr kumimoji="1" lang="en-US" altLang="ja-JP" sz="160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 (MeV)  rms(fm)</a:t>
                      </a:r>
                      <a:endParaRPr kumimoji="1" lang="ja-JP" altLang="en-US" sz="160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bg1"/>
                          </a:solidFill>
                        </a:rPr>
                        <a:t>        our</a:t>
                      </a:r>
                      <a:r>
                        <a:rPr kumimoji="1" lang="en-US" altLang="ja-JP" sz="1600" baseline="0" dirty="0" smtClean="0">
                          <a:solidFill>
                            <a:schemeClr val="bg1"/>
                          </a:solidFill>
                        </a:rPr>
                        <a:t> 3</a:t>
                      </a:r>
                      <a:r>
                        <a:rPr kumimoji="1" lang="en-US" altLang="ja-JP" sz="160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</a:t>
                      </a:r>
                    </a:p>
                    <a:p>
                      <a:r>
                        <a:rPr kumimoji="1" lang="en-US" altLang="ja-JP" sz="1600" b="1" i="1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E</a:t>
                      </a:r>
                      <a:r>
                        <a:rPr kumimoji="1" lang="en-US" altLang="ja-JP" sz="160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 (MeV)  rms (fm)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our 4</a:t>
                      </a:r>
                      <a:r>
                        <a:rPr kumimoji="1" lang="en-US" altLang="ja-JP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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E (MeV)  rms (fm)</a:t>
                      </a:r>
                      <a:endParaRPr kumimoji="1" lang="ja-JP" alt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8800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kumimoji="1" lang="en-US" altLang="ja-JP" b="1" i="0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kumimoji="1" lang="en-US" altLang="ja-JP" b="1" i="0" baseline="30000" dirty="0" smtClean="0">
                          <a:solidFill>
                            <a:schemeClr val="bg1"/>
                          </a:solidFill>
                        </a:rPr>
                        <a:t>+</a:t>
                      </a:r>
                      <a:endParaRPr kumimoji="1" lang="ja-JP" altLang="en-US" b="1" i="0" baseline="30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b="1" i="0" baseline="0" dirty="0" smtClean="0">
                          <a:solidFill>
                            <a:schemeClr val="bg1"/>
                          </a:solidFill>
                        </a:rPr>
                        <a:t>MN (</a:t>
                      </a:r>
                      <a:r>
                        <a:rPr kumimoji="1" lang="en-US" altLang="ja-JP" sz="1600" b="1" i="1" baseline="0" dirty="0" smtClean="0">
                          <a:solidFill>
                            <a:schemeClr val="bg1"/>
                          </a:solidFill>
                        </a:rPr>
                        <a:t>u</a:t>
                      </a:r>
                      <a:r>
                        <a:rPr kumimoji="1" lang="en-US" altLang="ja-JP" sz="1600" b="1" i="0" baseline="0" dirty="0" smtClean="0">
                          <a:solidFill>
                            <a:schemeClr val="bg1"/>
                          </a:solidFill>
                        </a:rPr>
                        <a:t>=0.947)</a:t>
                      </a:r>
                      <a:endParaRPr kumimoji="1" lang="ja-JP" altLang="en-US" sz="16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11.6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2.18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9.42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2.17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V2 (</a:t>
                      </a:r>
                      <a:r>
                        <a:rPr kumimoji="1" lang="en-US" altLang="ja-JP" sz="16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1" lang="en-US" altLang="ja-JP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=0.605)</a:t>
                      </a:r>
                      <a:endParaRPr kumimoji="1" lang="ja-JP" alt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4.53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2.50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2.33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2.68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rgbClr val="009900"/>
                          </a:solidFill>
                          <a:sym typeface="Symbol"/>
                        </a:rPr>
                        <a:t>26</a:t>
                      </a:r>
                      <a:endParaRPr kumimoji="1" lang="ja-JP" altLang="en-US" b="1" i="0" baseline="0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rgbClr val="009900"/>
                          </a:solidFill>
                        </a:rPr>
                        <a:t>2.2</a:t>
                      </a:r>
                      <a:endParaRPr kumimoji="1" lang="ja-JP" altLang="en-US" b="1" i="0" baseline="0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kumimoji="1" lang="en-US" altLang="ja-JP" sz="18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en-US" altLang="ja-JP" sz="1800" b="1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endParaRPr kumimoji="1" lang="ja-JP" altLang="en-US" sz="1800" b="1" i="0" u="none" strike="noStrike" kern="1200" cap="none" spc="0" normalizeH="0" baseline="3000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MN (</a:t>
                      </a:r>
                      <a:r>
                        <a:rPr kumimoji="1" lang="en-US" altLang="ja-JP" sz="16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</a:t>
                      </a:r>
                      <a:r>
                        <a:rPr kumimoji="1" lang="en-US" altLang="ja-JP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=0.912)</a:t>
                      </a:r>
                      <a:endParaRPr kumimoji="1" lang="ja-JP" alt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  <a:sym typeface="Symbol"/>
                        </a:rPr>
                        <a:t>7.27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2.25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4.90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2.27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rgbClr val="009900"/>
                          </a:solidFill>
                          <a:sym typeface="Symbol"/>
                        </a:rPr>
                        <a:t>47</a:t>
                      </a:r>
                      <a:endParaRPr kumimoji="1" lang="ja-JP" altLang="en-US" b="1" i="0" baseline="0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rgbClr val="009900"/>
                          </a:solidFill>
                        </a:rPr>
                        <a:t>2.0</a:t>
                      </a:r>
                      <a:endParaRPr kumimoji="1" lang="ja-JP" altLang="en-US" b="1" i="0" baseline="0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V2 (</a:t>
                      </a:r>
                      <a:r>
                        <a:rPr kumimoji="1" lang="en-US" altLang="ja-JP" sz="16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1" lang="en-US" altLang="ja-JP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=0.593)</a:t>
                      </a:r>
                      <a:endParaRPr kumimoji="1" lang="ja-JP" alt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  <a:sym typeface="Symbol"/>
                        </a:rPr>
                        <a:t>7.27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2.41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4.73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2.52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kumimoji="1" lang="en-US" altLang="ja-JP" sz="1800" b="1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en-US" altLang="ja-JP" sz="1800" b="1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endParaRPr kumimoji="1" lang="ja-JP" altLang="en-US" sz="18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MN (</a:t>
                      </a:r>
                      <a:r>
                        <a:rPr kumimoji="1" lang="en-US" altLang="ja-JP" sz="16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</a:t>
                      </a:r>
                      <a:r>
                        <a:rPr kumimoji="1" lang="en-US" altLang="ja-JP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=0.931)</a:t>
                      </a:r>
                      <a:endParaRPr kumimoji="1" lang="ja-JP" alt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9.57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2.21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  <a:sym typeface="Symbol"/>
                        </a:rPr>
                        <a:t>7.27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2.21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398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V2 (</a:t>
                      </a:r>
                      <a:r>
                        <a:rPr kumimoji="1" lang="en-US" altLang="ja-JP" sz="16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1" lang="en-US" altLang="ja-JP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=0.582)</a:t>
                      </a:r>
                      <a:endParaRPr kumimoji="1" lang="ja-JP" alt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9.99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2.35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  <a:sym typeface="Symbol"/>
                        </a:rPr>
                        <a:t>7.27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2.42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exp.</a:t>
                      </a:r>
                      <a:endParaRPr kumimoji="1" lang="ja-JP" alt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  <a:sym typeface="Symbol"/>
                        </a:rPr>
                        <a:t>7.27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2.48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  <a:sym typeface="Symbol"/>
                        </a:rPr>
                        <a:t>14.44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2.71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1187624" y="5877272"/>
            <a:ext cx="4403770" cy="313932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pPr marL="342900" lvl="0" indent="-342900" eaLnBrk="0" hangingPunct="0">
              <a:lnSpc>
                <a:spcPct val="90000"/>
              </a:lnSpc>
              <a:defRPr/>
            </a:pPr>
            <a:r>
              <a:rPr lang="en-US" altLang="ja-JP" sz="1600" kern="0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ＭＳ Ｐゴシック"/>
              </a:rPr>
              <a:t>M. Theeten </a:t>
            </a:r>
            <a:r>
              <a:rPr lang="en-US" altLang="ja-JP" sz="1600" i="1" kern="0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ＭＳ Ｐゴシック"/>
              </a:rPr>
              <a:t>et al</a:t>
            </a:r>
            <a:r>
              <a:rPr lang="en-US" altLang="ja-JP" sz="1600" kern="0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ＭＳ Ｐゴシック"/>
              </a:rPr>
              <a:t>., Phys</a:t>
            </a:r>
            <a:r>
              <a:rPr lang="en-US" altLang="ja-JP" sz="1600" kern="0" dirty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ＭＳ Ｐゴシック"/>
              </a:rPr>
              <a:t>. Rev. C76, 054003 (2007)</a:t>
            </a:r>
          </a:p>
        </p:txBody>
      </p:sp>
      <p:sp>
        <p:nvSpPr>
          <p:cNvPr id="7" name="円/楕円 6"/>
          <p:cNvSpPr/>
          <p:nvPr/>
        </p:nvSpPr>
        <p:spPr bwMode="auto">
          <a:xfrm>
            <a:off x="6372200" y="3356992"/>
            <a:ext cx="1944216" cy="1440160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524328" y="3284984"/>
            <a:ext cx="15942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/>
              <a:t>Present</a:t>
            </a:r>
            <a:r>
              <a:rPr kumimoji="1" lang="en-US" altLang="ja-JP" sz="1600" dirty="0" smtClean="0"/>
              <a:t> results !</a:t>
            </a:r>
            <a:endParaRPr kumimoji="1" lang="ja-JP" altLang="en-US" sz="1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563888" y="6165304"/>
            <a:ext cx="5184576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ym typeface="Symbol"/>
              </a:rPr>
              <a:t> </a:t>
            </a:r>
            <a:r>
              <a:rPr kumimoji="1" lang="en-US" altLang="ja-JP" sz="1600" dirty="0" smtClean="0">
                <a:sym typeface="Symbol"/>
              </a:rPr>
              <a:t>RGM is </a:t>
            </a:r>
            <a:r>
              <a:rPr kumimoji="1" lang="en-US" altLang="ja-JP" sz="1600" i="1" dirty="0" smtClean="0">
                <a:sym typeface="Symbol"/>
              </a:rPr>
              <a:t>u</a:t>
            </a:r>
            <a:r>
              <a:rPr kumimoji="1" lang="en-US" altLang="ja-JP" sz="1600" dirty="0" smtClean="0">
                <a:sym typeface="Symbol"/>
              </a:rPr>
              <a:t> (or </a:t>
            </a:r>
            <a:r>
              <a:rPr kumimoji="1" lang="en-US" altLang="ja-JP" sz="1600" i="1" dirty="0" smtClean="0">
                <a:sym typeface="Symbol"/>
              </a:rPr>
              <a:t>m</a:t>
            </a:r>
            <a:r>
              <a:rPr kumimoji="1" lang="en-US" altLang="ja-JP" sz="1600" dirty="0" smtClean="0">
                <a:sym typeface="Symbol"/>
              </a:rPr>
              <a:t>) independent. </a:t>
            </a:r>
            <a:r>
              <a:rPr kumimoji="1" lang="en-US" altLang="ja-JP" sz="1600" i="1" dirty="0" smtClean="0">
                <a:sym typeface="Symbol"/>
              </a:rPr>
              <a:t>b </a:t>
            </a:r>
            <a:r>
              <a:rPr kumimoji="1" lang="en-US" altLang="ja-JP" sz="1600" dirty="0" smtClean="0">
                <a:sym typeface="Symbol"/>
              </a:rPr>
              <a:t>= 1.36 fm (</a:t>
            </a:r>
            <a:r>
              <a:rPr kumimoji="1" lang="en-US" altLang="ja-JP" sz="1600" i="1" dirty="0" smtClean="0">
                <a:sym typeface="Symbol"/>
              </a:rPr>
              <a:t> </a:t>
            </a:r>
            <a:r>
              <a:rPr kumimoji="1" lang="en-US" altLang="ja-JP" sz="1600" dirty="0" smtClean="0">
                <a:sym typeface="Symbol"/>
              </a:rPr>
              <a:t>= 0.27)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8541695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871792" y="896591"/>
            <a:ext cx="3344185" cy="369332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1800" dirty="0" smtClean="0"/>
              <a:t>原子核物理における素朴な疑問</a:t>
            </a:r>
            <a:endParaRPr kumimoji="1" lang="ja-JP" altLang="en-US" sz="18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71792" y="1412776"/>
            <a:ext cx="7454285" cy="830997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核子を点粒子として扱い、簡単な有効相互作用を用いて</a:t>
            </a:r>
            <a:endParaRPr lang="en-US" altLang="ja-JP" dirty="0" smtClean="0"/>
          </a:p>
          <a:p>
            <a:r>
              <a:rPr kumimoji="1" lang="ja-JP" altLang="en-US" dirty="0" smtClean="0"/>
              <a:t>ほぼ正しく核構造、核反応が記述されるのは何故か</a:t>
            </a:r>
            <a:r>
              <a:rPr kumimoji="1" lang="en-US" altLang="ja-JP" dirty="0" smtClean="0"/>
              <a:t>?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71791" y="2276872"/>
            <a:ext cx="7454285" cy="70788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rgbClr val="009900"/>
                </a:solidFill>
              </a:rPr>
              <a:t>それには</a:t>
            </a:r>
            <a:r>
              <a:rPr lang="ja-JP" altLang="en-US" sz="2000" dirty="0" smtClean="0">
                <a:solidFill>
                  <a:srgbClr val="009900"/>
                </a:solidFill>
              </a:rPr>
              <a:t> </a:t>
            </a:r>
            <a:r>
              <a:rPr lang="en-US" altLang="ja-JP" sz="2000" dirty="0" smtClean="0">
                <a:solidFill>
                  <a:srgbClr val="009900"/>
                </a:solidFill>
              </a:rPr>
              <a:t>(</a:t>
            </a:r>
            <a:r>
              <a:rPr lang="ja-JP" altLang="en-US" sz="2000" dirty="0" smtClean="0">
                <a:solidFill>
                  <a:srgbClr val="009900"/>
                </a:solidFill>
              </a:rPr>
              <a:t>いくつかの</a:t>
            </a:r>
            <a:r>
              <a:rPr lang="en-US" altLang="ja-JP" sz="2000" dirty="0" smtClean="0">
                <a:solidFill>
                  <a:srgbClr val="009900"/>
                </a:solidFill>
              </a:rPr>
              <a:t>) </a:t>
            </a:r>
            <a:r>
              <a:rPr lang="ja-JP" altLang="en-US" sz="2000" dirty="0" smtClean="0">
                <a:solidFill>
                  <a:srgbClr val="009900"/>
                </a:solidFill>
              </a:rPr>
              <a:t>前提がある、それを無視して</a:t>
            </a:r>
            <a:r>
              <a:rPr kumimoji="1" lang="ja-JP" altLang="en-US" sz="2000" dirty="0" smtClean="0">
                <a:solidFill>
                  <a:srgbClr val="009900"/>
                </a:solidFill>
              </a:rPr>
              <a:t>単純に推論すると、思いがけない落とし穴に陥る場合</a:t>
            </a:r>
            <a:r>
              <a:rPr lang="ja-JP" altLang="en-US" sz="2000" dirty="0" smtClean="0">
                <a:solidFill>
                  <a:srgbClr val="009900"/>
                </a:solidFill>
              </a:rPr>
              <a:t>がある・・・ </a:t>
            </a:r>
            <a:r>
              <a:rPr lang="en-US" altLang="ja-JP" sz="2000" dirty="0" smtClean="0">
                <a:solidFill>
                  <a:srgbClr val="009900"/>
                </a:solidFill>
              </a:rPr>
              <a:t>(</a:t>
            </a:r>
            <a:r>
              <a:rPr lang="ja-JP" altLang="en-US" sz="2000" dirty="0" smtClean="0">
                <a:solidFill>
                  <a:srgbClr val="009900"/>
                </a:solidFill>
              </a:rPr>
              <a:t>自戒の念をこめて</a:t>
            </a:r>
            <a:r>
              <a:rPr lang="en-US" altLang="ja-JP" sz="2000" dirty="0" smtClean="0">
                <a:solidFill>
                  <a:srgbClr val="009900"/>
                </a:solidFill>
              </a:rPr>
              <a:t>)</a:t>
            </a:r>
            <a:endParaRPr kumimoji="1" lang="en-US" altLang="ja-JP" sz="2000" dirty="0" smtClean="0">
              <a:solidFill>
                <a:srgbClr val="00990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871792" y="3068960"/>
            <a:ext cx="2013693" cy="369332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ja-JP" altLang="en-US" sz="1800" dirty="0">
                <a:solidFill>
                  <a:srgbClr val="0000FF"/>
                </a:solidFill>
              </a:rPr>
              <a:t>ここ</a:t>
            </a:r>
            <a:r>
              <a:rPr lang="ja-JP" altLang="en-US" sz="1800" dirty="0" smtClean="0">
                <a:solidFill>
                  <a:srgbClr val="0000FF"/>
                </a:solidFill>
              </a:rPr>
              <a:t>で議論すること</a:t>
            </a:r>
            <a:endParaRPr lang="ja-JP" altLang="en-US" sz="1800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71792" y="3524815"/>
            <a:ext cx="7306808" cy="1200329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3</a:t>
            </a:r>
            <a:r>
              <a:rPr kumimoji="1" lang="en-US" altLang="ja-JP" dirty="0" smtClean="0">
                <a:sym typeface="Symbol"/>
              </a:rPr>
              <a:t> OCM</a:t>
            </a:r>
            <a:r>
              <a:rPr lang="ja-JP" altLang="en-US" dirty="0">
                <a:sym typeface="Symbol"/>
              </a:rPr>
              <a:t> </a:t>
            </a:r>
            <a:r>
              <a:rPr lang="en-US" altLang="ja-JP" dirty="0" smtClean="0">
                <a:sym typeface="Symbol"/>
              </a:rPr>
              <a:t>(</a:t>
            </a:r>
            <a:r>
              <a:rPr lang="ja-JP" altLang="en-US" dirty="0" smtClean="0">
                <a:sym typeface="Symbol"/>
              </a:rPr>
              <a:t>北大グループや肥山さんの計算</a:t>
            </a:r>
            <a:r>
              <a:rPr lang="en-US" altLang="ja-JP" dirty="0" smtClean="0">
                <a:sym typeface="Symbol"/>
              </a:rPr>
              <a:t>) </a:t>
            </a:r>
            <a:r>
              <a:rPr kumimoji="1" lang="en-US" altLang="ja-JP" dirty="0" smtClean="0">
                <a:sym typeface="Symbol"/>
              </a:rPr>
              <a:t>, 4 OCM </a:t>
            </a:r>
          </a:p>
          <a:p>
            <a:r>
              <a:rPr lang="en-US" altLang="ja-JP" dirty="0" smtClean="0">
                <a:sym typeface="Symbol"/>
              </a:rPr>
              <a:t>(</a:t>
            </a:r>
            <a:r>
              <a:rPr lang="ja-JP" altLang="en-US" dirty="0" smtClean="0">
                <a:sym typeface="Symbol"/>
              </a:rPr>
              <a:t>船木 </a:t>
            </a:r>
            <a:r>
              <a:rPr lang="en-US" altLang="ja-JP" dirty="0" smtClean="0">
                <a:sym typeface="Symbol"/>
              </a:rPr>
              <a:t>et al. ) </a:t>
            </a:r>
            <a:r>
              <a:rPr kumimoji="1" lang="ja-JP" altLang="en-US" dirty="0" smtClean="0">
                <a:sym typeface="Symbol"/>
              </a:rPr>
              <a:t>では大きな</a:t>
            </a:r>
            <a:r>
              <a:rPr kumimoji="1" lang="en-US" altLang="ja-JP" dirty="0" smtClean="0">
                <a:sym typeface="Symbol"/>
              </a:rPr>
              <a:t>(</a:t>
            </a:r>
            <a:r>
              <a:rPr kumimoji="1" lang="ja-JP" altLang="en-US" dirty="0" smtClean="0">
                <a:sym typeface="Symbol"/>
              </a:rPr>
              <a:t>斥力の</a:t>
            </a:r>
            <a:r>
              <a:rPr kumimoji="1" lang="en-US" altLang="ja-JP" dirty="0" smtClean="0">
                <a:sym typeface="Symbol"/>
              </a:rPr>
              <a:t>) 3 </a:t>
            </a:r>
            <a:r>
              <a:rPr kumimoji="1" lang="ja-JP" altLang="en-US" dirty="0" smtClean="0">
                <a:sym typeface="Symbol"/>
              </a:rPr>
              <a:t>力、</a:t>
            </a:r>
            <a:r>
              <a:rPr kumimoji="1" lang="en-US" altLang="ja-JP" dirty="0" smtClean="0">
                <a:sym typeface="Symbol"/>
              </a:rPr>
              <a:t>4 </a:t>
            </a:r>
            <a:r>
              <a:rPr kumimoji="1" lang="ja-JP" altLang="en-US" dirty="0" smtClean="0">
                <a:sym typeface="Symbol"/>
              </a:rPr>
              <a:t>力</a:t>
            </a:r>
            <a:r>
              <a:rPr lang="ja-JP" altLang="en-US" dirty="0" smtClean="0">
                <a:sym typeface="Symbol"/>
              </a:rPr>
              <a:t>が必要</a:t>
            </a:r>
            <a:r>
              <a:rPr lang="en-US" altLang="ja-JP" dirty="0" smtClean="0">
                <a:sym typeface="Symbol"/>
              </a:rPr>
              <a:t>,</a:t>
            </a:r>
          </a:p>
          <a:p>
            <a:r>
              <a:rPr lang="ja-JP" altLang="en-US" dirty="0" smtClean="0">
                <a:sym typeface="Symbol"/>
              </a:rPr>
              <a:t>その起源は何か</a:t>
            </a:r>
            <a:r>
              <a:rPr lang="en-US" altLang="ja-JP" dirty="0" smtClean="0">
                <a:sym typeface="Symbol"/>
              </a:rPr>
              <a:t>?</a:t>
            </a:r>
            <a:r>
              <a:rPr lang="ja-JP" altLang="en-US" dirty="0" smtClean="0"/>
              <a:t> </a:t>
            </a:r>
            <a:r>
              <a:rPr lang="en-US" altLang="ja-JP" dirty="0" smtClean="0">
                <a:sym typeface="Symbol"/>
              </a:rPr>
              <a:t> </a:t>
            </a:r>
            <a:r>
              <a:rPr lang="ja-JP" altLang="en-US" dirty="0" smtClean="0">
                <a:sym typeface="Symbol"/>
              </a:rPr>
              <a:t>核力における </a:t>
            </a:r>
            <a:r>
              <a:rPr lang="en-US" altLang="ja-JP" dirty="0" smtClean="0">
                <a:sym typeface="Symbol"/>
              </a:rPr>
              <a:t>3 </a:t>
            </a:r>
            <a:r>
              <a:rPr lang="ja-JP" altLang="en-US" dirty="0" smtClean="0">
                <a:sym typeface="Symbol"/>
              </a:rPr>
              <a:t>体力のヒント</a:t>
            </a:r>
            <a:r>
              <a:rPr lang="en-US" altLang="ja-JP" dirty="0" smtClean="0">
                <a:sym typeface="Symbol"/>
              </a:rPr>
              <a:t>?</a:t>
            </a:r>
          </a:p>
        </p:txBody>
      </p:sp>
      <p:sp>
        <p:nvSpPr>
          <p:cNvPr id="8" name="円/楕円 7"/>
          <p:cNvSpPr/>
          <p:nvPr/>
        </p:nvSpPr>
        <p:spPr bwMode="auto">
          <a:xfrm>
            <a:off x="5868144" y="692696"/>
            <a:ext cx="360040" cy="388561"/>
          </a:xfrm>
          <a:prstGeom prst="ellips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9" name="円/楕円 8"/>
          <p:cNvSpPr/>
          <p:nvPr/>
        </p:nvSpPr>
        <p:spPr bwMode="auto">
          <a:xfrm>
            <a:off x="6300192" y="677258"/>
            <a:ext cx="360040" cy="388561"/>
          </a:xfrm>
          <a:prstGeom prst="ellips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11" name="直線矢印コネクタ 10"/>
          <p:cNvCxnSpPr/>
          <p:nvPr/>
        </p:nvCxnSpPr>
        <p:spPr bwMode="auto">
          <a:xfrm>
            <a:off x="6048164" y="548680"/>
            <a:ext cx="4572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0000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テキスト ボックス 12"/>
          <p:cNvSpPr txBox="1"/>
          <p:nvPr/>
        </p:nvSpPr>
        <p:spPr>
          <a:xfrm>
            <a:off x="6660232" y="354142"/>
            <a:ext cx="13094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1.8 fm</a:t>
            </a:r>
            <a:r>
              <a:rPr lang="ja-JP" altLang="en-US" sz="1600" dirty="0" smtClean="0"/>
              <a:t> </a:t>
            </a:r>
            <a:r>
              <a:rPr lang="en-US" altLang="ja-JP" sz="1600" dirty="0" smtClean="0"/>
              <a:t>for </a:t>
            </a:r>
            <a:r>
              <a:rPr lang="en-US" altLang="ja-JP" sz="1600" dirty="0" smtClean="0">
                <a:sym typeface="Symbol"/>
              </a:rPr>
              <a:t></a:t>
            </a:r>
            <a:r>
              <a:rPr lang="en-US" altLang="ja-JP" sz="1600" baseline="-25000" dirty="0" smtClean="0">
                <a:sym typeface="Symbol"/>
              </a:rPr>
              <a:t>0</a:t>
            </a:r>
            <a:endParaRPr kumimoji="1" lang="en-US" altLang="ja-JP" sz="1600" baseline="-25000" dirty="0" smtClean="0"/>
          </a:p>
        </p:txBody>
      </p:sp>
      <p:cxnSp>
        <p:nvCxnSpPr>
          <p:cNvPr id="15" name="直線矢印コネクタ 14"/>
          <p:cNvCxnSpPr>
            <a:endCxn id="8" idx="6"/>
          </p:cNvCxnSpPr>
          <p:nvPr/>
        </p:nvCxnSpPr>
        <p:spPr bwMode="auto">
          <a:xfrm>
            <a:off x="6048164" y="886976"/>
            <a:ext cx="180020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直線矢印コネクタ 16"/>
          <p:cNvCxnSpPr/>
          <p:nvPr/>
        </p:nvCxnSpPr>
        <p:spPr bwMode="auto">
          <a:xfrm flipH="1">
            <a:off x="6300192" y="871538"/>
            <a:ext cx="18002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8" name="テキスト ボックス 17"/>
          <p:cNvSpPr txBox="1"/>
          <p:nvPr/>
        </p:nvSpPr>
        <p:spPr>
          <a:xfrm>
            <a:off x="6660232" y="692696"/>
            <a:ext cx="19367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 smtClean="0"/>
              <a:t>核子サイズ </a:t>
            </a:r>
            <a:r>
              <a:rPr lang="ja-JP" altLang="en-US" sz="1600" dirty="0" smtClean="0">
                <a:sym typeface="Symbol"/>
              </a:rPr>
              <a:t> </a:t>
            </a:r>
            <a:r>
              <a:rPr lang="en-US" altLang="ja-JP" sz="1600" dirty="0" smtClean="0"/>
              <a:t>0.8 fm</a:t>
            </a:r>
            <a:endParaRPr kumimoji="1" lang="ja-JP" altLang="en-US" sz="1600" dirty="0"/>
          </a:p>
        </p:txBody>
      </p:sp>
      <p:cxnSp>
        <p:nvCxnSpPr>
          <p:cNvPr id="20" name="直線コネクタ 19"/>
          <p:cNvCxnSpPr/>
          <p:nvPr/>
        </p:nvCxnSpPr>
        <p:spPr bwMode="auto">
          <a:xfrm>
            <a:off x="4860032" y="4797152"/>
            <a:ext cx="2952328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1" name="テキスト ボックス 20"/>
          <p:cNvSpPr txBox="1"/>
          <p:nvPr/>
        </p:nvSpPr>
        <p:spPr>
          <a:xfrm>
            <a:off x="4788024" y="4757082"/>
            <a:ext cx="4748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ja-JP" sz="2000" dirty="0">
                <a:solidFill>
                  <a:srgbClr val="0000FF"/>
                </a:solidFill>
              </a:rPr>
              <a:t>2</a:t>
            </a:r>
            <a:r>
              <a:rPr lang="en-US" altLang="ja-JP" sz="2000" dirty="0">
                <a:solidFill>
                  <a:srgbClr val="0000FF"/>
                </a:solidFill>
                <a:sym typeface="Symbol"/>
              </a:rPr>
              <a:t></a:t>
            </a:r>
            <a:endParaRPr lang="ja-JP" altLang="en-US" sz="2000" dirty="0">
              <a:solidFill>
                <a:srgbClr val="0000FF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740258" y="4757082"/>
            <a:ext cx="4748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ja-JP" sz="2000" dirty="0" smtClean="0">
                <a:solidFill>
                  <a:srgbClr val="0000FF"/>
                </a:solidFill>
              </a:rPr>
              <a:t>3</a:t>
            </a:r>
            <a:r>
              <a:rPr lang="en-US" altLang="ja-JP" sz="2000" dirty="0" smtClean="0">
                <a:solidFill>
                  <a:srgbClr val="0000FF"/>
                </a:solidFill>
                <a:sym typeface="Symbol"/>
              </a:rPr>
              <a:t></a:t>
            </a:r>
            <a:endParaRPr lang="ja-JP" altLang="en-US" sz="2000" dirty="0">
              <a:solidFill>
                <a:srgbClr val="0000FF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6761486" y="4757082"/>
            <a:ext cx="4748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ja-JP" sz="2000" dirty="0" smtClean="0">
                <a:solidFill>
                  <a:srgbClr val="0000FF"/>
                </a:solidFill>
              </a:rPr>
              <a:t>4</a:t>
            </a:r>
            <a:r>
              <a:rPr lang="en-US" altLang="ja-JP" sz="2000" dirty="0" smtClean="0">
                <a:solidFill>
                  <a:srgbClr val="0000FF"/>
                </a:solidFill>
                <a:sym typeface="Symbol"/>
              </a:rPr>
              <a:t></a:t>
            </a:r>
            <a:endParaRPr lang="ja-JP" altLang="en-US" sz="2000" dirty="0">
              <a:solidFill>
                <a:srgbClr val="0000FF"/>
              </a:solidFill>
            </a:endParaRPr>
          </a:p>
        </p:txBody>
      </p:sp>
      <p:cxnSp>
        <p:nvCxnSpPr>
          <p:cNvPr id="25" name="直線コネクタ 24"/>
          <p:cNvCxnSpPr/>
          <p:nvPr/>
        </p:nvCxnSpPr>
        <p:spPr bwMode="auto">
          <a:xfrm>
            <a:off x="5740258" y="5805264"/>
            <a:ext cx="559934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7" name="直線コネクタ 26"/>
          <p:cNvCxnSpPr/>
          <p:nvPr/>
        </p:nvCxnSpPr>
        <p:spPr bwMode="auto">
          <a:xfrm>
            <a:off x="6761486" y="6381328"/>
            <a:ext cx="690834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8" name="テキスト ボックス 27"/>
          <p:cNvSpPr txBox="1"/>
          <p:nvPr/>
        </p:nvSpPr>
        <p:spPr>
          <a:xfrm>
            <a:off x="5025152" y="5013176"/>
            <a:ext cx="554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aseline="30000" dirty="0" smtClean="0"/>
              <a:t>8</a:t>
            </a:r>
            <a:r>
              <a:rPr kumimoji="1" lang="en-US" altLang="ja-JP" sz="2000" dirty="0" smtClean="0"/>
              <a:t>Be</a:t>
            </a:r>
            <a:endParaRPr kumimoji="1" lang="ja-JP" altLang="en-US" sz="2000" dirty="0"/>
          </a:p>
        </p:txBody>
      </p:sp>
      <p:sp>
        <p:nvSpPr>
          <p:cNvPr id="29" name="正方形/長方形 28"/>
          <p:cNvSpPr/>
          <p:nvPr/>
        </p:nvSpPr>
        <p:spPr>
          <a:xfrm>
            <a:off x="5737955" y="5765194"/>
            <a:ext cx="5405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ja-JP" sz="2000" baseline="30000" dirty="0" smtClean="0">
                <a:solidFill>
                  <a:srgbClr val="0000FF"/>
                </a:solidFill>
              </a:rPr>
              <a:t>12</a:t>
            </a:r>
            <a:r>
              <a:rPr lang="en-US" altLang="ja-JP" sz="2000" dirty="0" smtClean="0">
                <a:solidFill>
                  <a:srgbClr val="0000FF"/>
                </a:solidFill>
              </a:rPr>
              <a:t>C</a:t>
            </a:r>
            <a:endParaRPr lang="ja-JP" altLang="en-US" sz="2000" dirty="0">
              <a:solidFill>
                <a:srgbClr val="0000FF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804248" y="6381328"/>
            <a:ext cx="5533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aseline="30000" dirty="0" smtClean="0"/>
              <a:t>16</a:t>
            </a:r>
            <a:r>
              <a:rPr kumimoji="1" lang="en-US" altLang="ja-JP" sz="2000" dirty="0" smtClean="0"/>
              <a:t>O</a:t>
            </a:r>
            <a:endParaRPr kumimoji="1" lang="ja-JP" altLang="en-US" sz="20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508104" y="5219908"/>
            <a:ext cx="1029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800" dirty="0" smtClean="0">
                <a:sym typeface="Symbol"/>
              </a:rPr>
              <a:t> </a:t>
            </a:r>
            <a:r>
              <a:rPr kumimoji="1" lang="en-US" altLang="ja-JP" sz="1800" dirty="0" smtClean="0">
                <a:sym typeface="Symbol"/>
              </a:rPr>
              <a:t>7 MeV</a:t>
            </a:r>
            <a:endParaRPr kumimoji="1" lang="ja-JP" altLang="en-US" sz="1800" dirty="0"/>
          </a:p>
        </p:txBody>
      </p:sp>
      <p:sp>
        <p:nvSpPr>
          <p:cNvPr id="37888" name="正方形/長方形 37887"/>
          <p:cNvSpPr/>
          <p:nvPr/>
        </p:nvSpPr>
        <p:spPr>
          <a:xfrm>
            <a:off x="6516216" y="5373216"/>
            <a:ext cx="11448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ja-JP" altLang="en-US" sz="1800" dirty="0">
                <a:solidFill>
                  <a:srgbClr val="0000FF"/>
                </a:solidFill>
                <a:sym typeface="Symbol"/>
              </a:rPr>
              <a:t> </a:t>
            </a:r>
            <a:r>
              <a:rPr lang="en-US" altLang="ja-JP" sz="1800" dirty="0" smtClean="0">
                <a:solidFill>
                  <a:srgbClr val="0000FF"/>
                </a:solidFill>
                <a:sym typeface="Symbol"/>
              </a:rPr>
              <a:t>14 </a:t>
            </a:r>
            <a:r>
              <a:rPr lang="en-US" altLang="ja-JP" sz="1800" dirty="0">
                <a:solidFill>
                  <a:srgbClr val="0000FF"/>
                </a:solidFill>
                <a:sym typeface="Symbol"/>
              </a:rPr>
              <a:t>MeV</a:t>
            </a:r>
            <a:endParaRPr lang="ja-JP" altLang="en-US" sz="1800" dirty="0">
              <a:solidFill>
                <a:srgbClr val="0000FF"/>
              </a:solidFill>
            </a:endParaRPr>
          </a:p>
        </p:txBody>
      </p:sp>
      <p:sp>
        <p:nvSpPr>
          <p:cNvPr id="37889" name="テキスト ボックス 37888"/>
          <p:cNvSpPr txBox="1"/>
          <p:nvPr/>
        </p:nvSpPr>
        <p:spPr>
          <a:xfrm>
            <a:off x="7445924" y="4797152"/>
            <a:ext cx="10145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threshold</a:t>
            </a:r>
            <a:endParaRPr kumimoji="1" lang="ja-JP" altLang="en-US" sz="1600" dirty="0"/>
          </a:p>
        </p:txBody>
      </p:sp>
      <p:sp>
        <p:nvSpPr>
          <p:cNvPr id="37891" name="テキスト ボックス 37890"/>
          <p:cNvSpPr txBox="1"/>
          <p:nvPr/>
        </p:nvSpPr>
        <p:spPr>
          <a:xfrm>
            <a:off x="899592" y="4941168"/>
            <a:ext cx="3330592" cy="1200329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macroscopic model</a:t>
            </a:r>
          </a:p>
          <a:p>
            <a:r>
              <a:rPr kumimoji="1" lang="en-US" altLang="ja-JP" dirty="0" smtClean="0"/>
              <a:t>semi-microscopic model</a:t>
            </a:r>
          </a:p>
          <a:p>
            <a:r>
              <a:rPr lang="en-US" altLang="ja-JP" dirty="0" smtClean="0">
                <a:sym typeface="Symbol"/>
              </a:rPr>
              <a:t> microscopic model</a:t>
            </a:r>
            <a:endParaRPr kumimoji="1" lang="ja-JP" altLang="en-US" dirty="0"/>
          </a:p>
        </p:txBody>
      </p:sp>
      <p:sp>
        <p:nvSpPr>
          <p:cNvPr id="37892" name="テキスト ボックス 37891"/>
          <p:cNvSpPr txBox="1"/>
          <p:nvPr/>
        </p:nvSpPr>
        <p:spPr>
          <a:xfrm>
            <a:off x="6948264" y="5723878"/>
            <a:ext cx="2167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solidFill>
                  <a:srgbClr val="FF0000"/>
                </a:solidFill>
              </a:rPr>
              <a:t>3</a:t>
            </a:r>
            <a:r>
              <a:rPr kumimoji="1" lang="en-US" altLang="ja-JP" sz="1600" dirty="0" smtClean="0">
                <a:solidFill>
                  <a:srgbClr val="FF0000"/>
                </a:solidFill>
                <a:sym typeface="Symbol"/>
              </a:rPr>
              <a:t> </a:t>
            </a:r>
            <a:r>
              <a:rPr kumimoji="1" lang="ja-JP" altLang="en-US" sz="1600" dirty="0" smtClean="0">
                <a:solidFill>
                  <a:srgbClr val="FF0000"/>
                </a:solidFill>
                <a:sym typeface="Symbol"/>
              </a:rPr>
              <a:t>力</a:t>
            </a:r>
            <a:r>
              <a:rPr kumimoji="1" lang="en-US" altLang="ja-JP" sz="1600" dirty="0" smtClean="0">
                <a:solidFill>
                  <a:srgbClr val="FF0000"/>
                </a:solidFill>
                <a:sym typeface="Symbol"/>
              </a:rPr>
              <a:t>: 3  4  12 MeV 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37893" name="正方形/長方形 37892"/>
          <p:cNvSpPr/>
          <p:nvPr/>
        </p:nvSpPr>
        <p:spPr>
          <a:xfrm>
            <a:off x="6948264" y="5949280"/>
            <a:ext cx="169578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ja-JP" sz="1600" dirty="0" smtClean="0">
                <a:solidFill>
                  <a:srgbClr val="FF0000"/>
                </a:solidFill>
              </a:rPr>
              <a:t>4</a:t>
            </a:r>
            <a:r>
              <a:rPr lang="en-US" altLang="ja-JP" sz="1600" dirty="0" smtClean="0">
                <a:solidFill>
                  <a:srgbClr val="FF0000"/>
                </a:solidFill>
                <a:sym typeface="Symbol"/>
              </a:rPr>
              <a:t> </a:t>
            </a:r>
            <a:r>
              <a:rPr lang="ja-JP" altLang="en-US" sz="1600" dirty="0">
                <a:solidFill>
                  <a:srgbClr val="FF0000"/>
                </a:solidFill>
                <a:sym typeface="Symbol"/>
              </a:rPr>
              <a:t>力</a:t>
            </a:r>
            <a:r>
              <a:rPr lang="en-US" altLang="ja-JP" sz="1600" dirty="0">
                <a:solidFill>
                  <a:srgbClr val="FF0000"/>
                </a:solidFill>
                <a:sym typeface="Symbol"/>
              </a:rPr>
              <a:t>: </a:t>
            </a:r>
            <a:r>
              <a:rPr lang="en-US" altLang="ja-JP" sz="1600" dirty="0" smtClean="0">
                <a:solidFill>
                  <a:srgbClr val="FF0000"/>
                </a:solidFill>
                <a:sym typeface="Symbol"/>
              </a:rPr>
              <a:t> 15 </a:t>
            </a:r>
            <a:r>
              <a:rPr lang="en-US" altLang="ja-JP" sz="1600" dirty="0">
                <a:solidFill>
                  <a:srgbClr val="FF0000"/>
                </a:solidFill>
                <a:sym typeface="Symbol"/>
              </a:rPr>
              <a:t>MeV </a:t>
            </a:r>
            <a:endParaRPr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37894" name="テキスト ボックス 37893"/>
          <p:cNvSpPr txBox="1"/>
          <p:nvPr/>
        </p:nvSpPr>
        <p:spPr>
          <a:xfrm>
            <a:off x="7740352" y="6156012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800" dirty="0" smtClean="0"/>
              <a:t>by Funaki</a:t>
            </a:r>
            <a:endParaRPr kumimoji="1" lang="ja-JP" altLang="en-US" sz="1800" dirty="0"/>
          </a:p>
        </p:txBody>
      </p:sp>
      <p:sp>
        <p:nvSpPr>
          <p:cNvPr id="37895" name="テキスト ボックス 37894"/>
          <p:cNvSpPr txBox="1"/>
          <p:nvPr/>
        </p:nvSpPr>
        <p:spPr>
          <a:xfrm>
            <a:off x="3707904" y="5219908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37896" name="テキスト ボックス 37895"/>
          <p:cNvSpPr txBox="1"/>
          <p:nvPr/>
        </p:nvSpPr>
        <p:spPr>
          <a:xfrm>
            <a:off x="3491880" y="4869160"/>
            <a:ext cx="1604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solidFill>
                  <a:srgbClr val="009900"/>
                </a:solidFill>
              </a:rPr>
              <a:t>S. Oryu</a:t>
            </a:r>
          </a:p>
          <a:p>
            <a:r>
              <a:rPr lang="en-US" altLang="ja-JP" sz="1400" dirty="0" smtClean="0">
                <a:solidFill>
                  <a:srgbClr val="009900"/>
                </a:solidFill>
              </a:rPr>
              <a:t>Y. Suzuki, D. Baye</a:t>
            </a:r>
            <a:endParaRPr kumimoji="1" lang="ja-JP" altLang="en-US" sz="1400" dirty="0">
              <a:solidFill>
                <a:srgbClr val="009900"/>
              </a:solidFill>
            </a:endParaRPr>
          </a:p>
        </p:txBody>
      </p:sp>
      <p:sp>
        <p:nvSpPr>
          <p:cNvPr id="37897" name="テキスト ボックス 37896"/>
          <p:cNvSpPr txBox="1"/>
          <p:nvPr/>
        </p:nvSpPr>
        <p:spPr>
          <a:xfrm>
            <a:off x="4088035" y="5364521"/>
            <a:ext cx="1420069" cy="3488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solidFill>
                  <a:srgbClr val="009900"/>
                </a:solidFill>
              </a:rPr>
              <a:t>present model</a:t>
            </a:r>
            <a:endParaRPr kumimoji="1" lang="ja-JP" altLang="en-US" sz="1600" dirty="0">
              <a:solidFill>
                <a:srgbClr val="009900"/>
              </a:solidFill>
            </a:endParaRPr>
          </a:p>
        </p:txBody>
      </p:sp>
      <p:sp>
        <p:nvSpPr>
          <p:cNvPr id="37898" name="テキスト ボックス 37897"/>
          <p:cNvSpPr txBox="1"/>
          <p:nvPr/>
        </p:nvSpPr>
        <p:spPr>
          <a:xfrm>
            <a:off x="3923928" y="5785519"/>
            <a:ext cx="13773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solidFill>
                  <a:srgbClr val="009900"/>
                </a:solidFill>
              </a:rPr>
              <a:t>RGM,</a:t>
            </a:r>
            <a:r>
              <a:rPr lang="en-US" altLang="ja-JP" sz="1400" dirty="0">
                <a:solidFill>
                  <a:srgbClr val="009900"/>
                </a:solidFill>
              </a:rPr>
              <a:t> </a:t>
            </a:r>
            <a:r>
              <a:rPr lang="en-US" altLang="ja-JP" sz="1400" dirty="0" smtClean="0">
                <a:solidFill>
                  <a:srgbClr val="009900"/>
                </a:solidFill>
              </a:rPr>
              <a:t>GCM, ...</a:t>
            </a:r>
            <a:endParaRPr kumimoji="1" lang="ja-JP" altLang="en-US" sz="1400" dirty="0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197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/>
          <p:cNvSpPr txBox="1"/>
          <p:nvPr/>
        </p:nvSpPr>
        <p:spPr>
          <a:xfrm>
            <a:off x="1115616" y="4007386"/>
            <a:ext cx="2491388" cy="861774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1800" dirty="0" smtClean="0"/>
              <a:t>予想された結果</a:t>
            </a:r>
            <a:r>
              <a:rPr kumimoji="1" lang="en-US" altLang="ja-JP" sz="1800" dirty="0" smtClean="0"/>
              <a:t>?</a:t>
            </a:r>
          </a:p>
          <a:p>
            <a:r>
              <a:rPr lang="en-US" altLang="ja-JP" sz="1600" dirty="0" smtClean="0">
                <a:solidFill>
                  <a:srgbClr val="336600"/>
                </a:solidFill>
              </a:rPr>
              <a:t>D.M. Brink and E. Boeker</a:t>
            </a:r>
          </a:p>
          <a:p>
            <a:r>
              <a:rPr lang="en-US" altLang="ja-JP" sz="1600" dirty="0" smtClean="0">
                <a:solidFill>
                  <a:srgbClr val="336600"/>
                </a:solidFill>
              </a:rPr>
              <a:t>Nucl. Phys. A91, 1 (1967)</a:t>
            </a:r>
            <a:endParaRPr kumimoji="1" lang="ja-JP" altLang="en-US" sz="1600" dirty="0">
              <a:solidFill>
                <a:srgbClr val="336600"/>
              </a:solidFill>
            </a:endParaRPr>
          </a:p>
        </p:txBody>
      </p:sp>
      <p:sp>
        <p:nvSpPr>
          <p:cNvPr id="2" name="テキスト ボックス 1"/>
          <p:cNvSpPr txBox="1">
            <a:spLocks noChangeArrowheads="1"/>
          </p:cNvSpPr>
          <p:nvPr/>
        </p:nvSpPr>
        <p:spPr bwMode="auto">
          <a:xfrm>
            <a:off x="827584" y="692696"/>
            <a:ext cx="7559675" cy="830263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1pPr>
            <a:lvl2pPr marL="742950" indent="-28575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2pPr>
            <a:lvl3pPr marL="11430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3pPr>
            <a:lvl4pPr marL="16002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4pPr>
            <a:lvl5pPr marL="20574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9pPr>
          </a:lstStyle>
          <a:p>
            <a:pPr eaLnBrk="1" hangingPunct="1"/>
            <a:r>
              <a:rPr lang="ja-JP" altLang="en-US" dirty="0"/>
              <a:t>枠組み</a:t>
            </a:r>
            <a:r>
              <a:rPr lang="en-US" altLang="ja-JP" dirty="0"/>
              <a:t>: 2 </a:t>
            </a:r>
            <a:r>
              <a:rPr lang="ja-JP" altLang="en-US" dirty="0"/>
              <a:t>体クラスター </a:t>
            </a:r>
            <a:r>
              <a:rPr lang="en-US" altLang="ja-JP" dirty="0"/>
              <a:t>RGM kernel </a:t>
            </a:r>
            <a:r>
              <a:rPr lang="ja-JP" altLang="en-US" dirty="0"/>
              <a:t>を用いた </a:t>
            </a:r>
            <a:r>
              <a:rPr lang="en-US" altLang="ja-JP" dirty="0"/>
              <a:t>3 </a:t>
            </a:r>
            <a:r>
              <a:rPr lang="ja-JP" altLang="en-US" dirty="0" smtClean="0"/>
              <a:t>体</a:t>
            </a:r>
            <a:r>
              <a:rPr lang="en-US" altLang="ja-JP" dirty="0" smtClean="0"/>
              <a:t>, 4 </a:t>
            </a:r>
            <a:r>
              <a:rPr lang="ja-JP" altLang="en-US" dirty="0" smtClean="0"/>
              <a:t>体クラスター </a:t>
            </a:r>
            <a:r>
              <a:rPr lang="en-US" altLang="ja-JP" dirty="0" smtClean="0"/>
              <a:t>Faddeev-Yakubovsky</a:t>
            </a:r>
            <a:r>
              <a:rPr lang="ja-JP" altLang="en-US" dirty="0" smtClean="0"/>
              <a:t>方程式</a:t>
            </a:r>
            <a:r>
              <a:rPr lang="en-US" altLang="ja-JP" dirty="0" smtClean="0"/>
              <a:t> </a:t>
            </a:r>
            <a:endParaRPr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27584" y="1628800"/>
            <a:ext cx="7827977" cy="707886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>
                <a:solidFill>
                  <a:srgbClr val="009900"/>
                </a:solidFill>
                <a:sym typeface="Symbol"/>
              </a:rPr>
              <a:t> </a:t>
            </a:r>
            <a:r>
              <a:rPr kumimoji="1" lang="en-US" altLang="ja-JP" sz="2000" dirty="0" smtClean="0">
                <a:solidFill>
                  <a:srgbClr val="009900"/>
                </a:solidFill>
                <a:sym typeface="Symbol"/>
              </a:rPr>
              <a:t>phase shift </a:t>
            </a:r>
            <a:r>
              <a:rPr kumimoji="1" lang="ja-JP" altLang="en-US" sz="2000" dirty="0" smtClean="0">
                <a:solidFill>
                  <a:srgbClr val="009900"/>
                </a:solidFill>
                <a:sym typeface="Symbol"/>
              </a:rPr>
              <a:t>を再現するような有効 </a:t>
            </a:r>
            <a:r>
              <a:rPr kumimoji="1" lang="en-US" altLang="ja-JP" sz="2000" dirty="0" smtClean="0">
                <a:solidFill>
                  <a:srgbClr val="009900"/>
                </a:solidFill>
                <a:sym typeface="Symbol"/>
              </a:rPr>
              <a:t>2 </a:t>
            </a:r>
            <a:r>
              <a:rPr kumimoji="1" lang="ja-JP" altLang="en-US" sz="2000" dirty="0" smtClean="0">
                <a:solidFill>
                  <a:srgbClr val="009900"/>
                </a:solidFill>
                <a:sym typeface="Symbol"/>
              </a:rPr>
              <a:t>体力</a:t>
            </a:r>
            <a:r>
              <a:rPr kumimoji="1" lang="en-US" altLang="ja-JP" sz="2000" dirty="0" smtClean="0">
                <a:solidFill>
                  <a:srgbClr val="009900"/>
                </a:solidFill>
                <a:sym typeface="Symbol"/>
              </a:rPr>
              <a:t>: Minnesota 3-range force</a:t>
            </a:r>
          </a:p>
          <a:p>
            <a:r>
              <a:rPr lang="en-US" altLang="ja-JP" sz="2000" dirty="0" smtClean="0">
                <a:solidFill>
                  <a:srgbClr val="009900"/>
                </a:solidFill>
                <a:sym typeface="Symbol"/>
              </a:rPr>
              <a:t>Volkov No.2 force etc.</a:t>
            </a:r>
            <a:endParaRPr kumimoji="1" lang="ja-JP" altLang="en-US" sz="2000" dirty="0">
              <a:solidFill>
                <a:srgbClr val="0099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72340" y="2996952"/>
            <a:ext cx="5984523" cy="40011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ym typeface="Symbol"/>
              </a:rPr>
              <a:t>3 </a:t>
            </a:r>
            <a:r>
              <a:rPr kumimoji="1" lang="ja-JP" altLang="en-US" sz="2000" dirty="0" smtClean="0">
                <a:sym typeface="Symbol"/>
              </a:rPr>
              <a:t>体にまたがる反対称化の効果  </a:t>
            </a:r>
            <a:r>
              <a:rPr kumimoji="1" lang="en-US" altLang="ja-JP" sz="2000" dirty="0" smtClean="0">
                <a:sym typeface="Symbol"/>
              </a:rPr>
              <a:t>2 MeV </a:t>
            </a:r>
            <a:r>
              <a:rPr kumimoji="1" lang="ja-JP" altLang="en-US" sz="2000" dirty="0" smtClean="0">
                <a:sym typeface="Symbol"/>
              </a:rPr>
              <a:t>程度の引力</a:t>
            </a:r>
            <a:endParaRPr kumimoji="1" lang="ja-JP" altLang="en-US" sz="20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59532" y="2420888"/>
            <a:ext cx="995785" cy="461665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3</a:t>
            </a:r>
            <a:r>
              <a:rPr kumimoji="1" lang="en-US" altLang="ja-JP" dirty="0" smtClean="0">
                <a:sym typeface="Symbol"/>
              </a:rPr>
              <a:t> </a:t>
            </a:r>
            <a:r>
              <a:rPr kumimoji="1" lang="ja-JP" altLang="en-US" dirty="0" smtClean="0">
                <a:sym typeface="Symbol"/>
              </a:rPr>
              <a:t>系</a:t>
            </a:r>
            <a:r>
              <a:rPr kumimoji="1" lang="en-US" altLang="ja-JP" dirty="0" smtClean="0">
                <a:sym typeface="Symbol"/>
              </a:rPr>
              <a:t> 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2051720" y="2420888"/>
            <a:ext cx="6132103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hangingPunct="0">
              <a:lnSpc>
                <a:spcPct val="90000"/>
              </a:lnSpc>
              <a:defRPr/>
            </a:pPr>
            <a:r>
              <a:rPr lang="en-US" altLang="ja-JP" sz="1600" kern="0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ＭＳ Ｐゴシック"/>
              </a:rPr>
              <a:t>Phys. Rev. C70, 024002 (2004), Few-Body Systems 34, 237 (2004)</a:t>
            </a:r>
          </a:p>
          <a:p>
            <a:pPr marL="342900" lvl="0" indent="-342900" eaLnBrk="0" hangingPunct="0">
              <a:lnSpc>
                <a:spcPct val="90000"/>
              </a:lnSpc>
              <a:defRPr/>
            </a:pPr>
            <a:r>
              <a:rPr lang="en-US" altLang="ja-JP" sz="1600" kern="0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ＭＳ Ｐゴシック"/>
              </a:rPr>
              <a:t>Phys</a:t>
            </a:r>
            <a:r>
              <a:rPr lang="en-US" altLang="ja-JP" sz="1600" kern="0" dirty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ＭＳ Ｐゴシック"/>
              </a:rPr>
              <a:t>. Lett. B659 (2008) 160; Phys. Rev. C76, 054003 (2007)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866295" y="3471391"/>
            <a:ext cx="2616422" cy="461665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en-US" altLang="ja-JP" dirty="0" smtClean="0">
                <a:solidFill>
                  <a:srgbClr val="0000FF"/>
                </a:solidFill>
              </a:rPr>
              <a:t>4</a:t>
            </a:r>
            <a:r>
              <a:rPr lang="en-US" altLang="ja-JP" dirty="0" smtClean="0">
                <a:solidFill>
                  <a:srgbClr val="0000FF"/>
                </a:solidFill>
                <a:sym typeface="Symbol"/>
              </a:rPr>
              <a:t> </a:t>
            </a:r>
            <a:r>
              <a:rPr lang="ja-JP" altLang="en-US" dirty="0" smtClean="0">
                <a:solidFill>
                  <a:srgbClr val="0000FF"/>
                </a:solidFill>
                <a:sym typeface="Symbol"/>
              </a:rPr>
              <a:t>系ではどうか</a:t>
            </a:r>
            <a:r>
              <a:rPr lang="en-US" altLang="ja-JP" dirty="0" smtClean="0">
                <a:solidFill>
                  <a:srgbClr val="0000FF"/>
                </a:solidFill>
                <a:sym typeface="Symbol"/>
              </a:rPr>
              <a:t>?  </a:t>
            </a:r>
            <a:endParaRPr lang="ja-JP" altLang="en-US" dirty="0">
              <a:solidFill>
                <a:srgbClr val="0000FF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491880" y="3429000"/>
            <a:ext cx="5365571" cy="1200329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大きく </a:t>
            </a:r>
            <a:r>
              <a:rPr kumimoji="1" lang="en-US" altLang="ja-JP" dirty="0" smtClean="0">
                <a:solidFill>
                  <a:srgbClr val="FF0000"/>
                </a:solidFill>
              </a:rPr>
              <a:t>overbound 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する　 </a:t>
            </a:r>
            <a:r>
              <a:rPr kumimoji="1" lang="en-US" altLang="ja-JP" dirty="0" smtClean="0">
                <a:solidFill>
                  <a:srgbClr val="FF0000"/>
                </a:solidFill>
              </a:rPr>
              <a:t>&gt; 30 MeV </a:t>
            </a:r>
          </a:p>
          <a:p>
            <a:r>
              <a:rPr kumimoji="1" lang="en-US" altLang="ja-JP" dirty="0" smtClean="0">
                <a:solidFill>
                  <a:srgbClr val="FF0000"/>
                </a:solidFill>
              </a:rPr>
              <a:t>compact </a:t>
            </a:r>
            <a:r>
              <a:rPr lang="ja-JP" altLang="en-US" dirty="0" smtClean="0">
                <a:solidFill>
                  <a:srgbClr val="FF0000"/>
                </a:solidFill>
              </a:rPr>
              <a:t>すぎ  </a:t>
            </a:r>
            <a:r>
              <a:rPr lang="en-US" altLang="ja-JP" dirty="0" smtClean="0">
                <a:solidFill>
                  <a:srgbClr val="FF0000"/>
                </a:solidFill>
              </a:rPr>
              <a:t>rms radius </a:t>
            </a:r>
            <a:r>
              <a:rPr lang="en-US" altLang="ja-JP" dirty="0" smtClean="0">
                <a:solidFill>
                  <a:srgbClr val="FF0000"/>
                </a:solidFill>
                <a:sym typeface="Symbol"/>
              </a:rPr>
              <a:t> 2.0 – 2.2 fm</a:t>
            </a:r>
          </a:p>
          <a:p>
            <a:r>
              <a:rPr lang="en-US" altLang="ja-JP" i="1" dirty="0" smtClean="0">
                <a:solidFill>
                  <a:srgbClr val="FF0000"/>
                </a:solidFill>
                <a:sym typeface="Symbol"/>
              </a:rPr>
              <a:t>                                       vs</a:t>
            </a:r>
            <a:r>
              <a:rPr lang="en-US" altLang="ja-JP" dirty="0" smtClean="0">
                <a:solidFill>
                  <a:srgbClr val="FF0000"/>
                </a:solidFill>
                <a:sym typeface="Symbol"/>
              </a:rPr>
              <a:t>. exp.  2.7 fm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115615" y="4881354"/>
            <a:ext cx="7068207" cy="70788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ja-JP" altLang="en-US" sz="2000" dirty="0" smtClean="0"/>
              <a:t>多分 </a:t>
            </a:r>
            <a:r>
              <a:rPr lang="en-US" altLang="ja-JP" sz="2000" dirty="0" smtClean="0"/>
              <a:t>3 </a:t>
            </a:r>
            <a:r>
              <a:rPr lang="ja-JP" altLang="en-US" sz="2000" dirty="0" smtClean="0"/>
              <a:t>体</a:t>
            </a:r>
            <a:r>
              <a:rPr lang="en-US" altLang="ja-JP" sz="2000" dirty="0" smtClean="0"/>
              <a:t>, 4 </a:t>
            </a:r>
            <a:r>
              <a:rPr lang="ja-JP" altLang="en-US" sz="2000" dirty="0" smtClean="0"/>
              <a:t>体クラスター間にまたがる反対称化の効果</a:t>
            </a:r>
            <a:r>
              <a:rPr kumimoji="1" lang="ja-JP" altLang="en-US" sz="2000" dirty="0" smtClean="0"/>
              <a:t>は小さい。しかし、有効相互作用の問題がある。</a:t>
            </a:r>
            <a:endParaRPr kumimoji="1" lang="ja-JP" altLang="en-US" sz="20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866295" y="5631631"/>
            <a:ext cx="6236003" cy="461665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問題は単純ではない。いくつかの視点が必要。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3804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899592" y="1279207"/>
            <a:ext cx="7848872" cy="381642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000" dirty="0" smtClean="0"/>
              <a:t>1.  </a:t>
            </a:r>
            <a:r>
              <a:rPr kumimoji="1" lang="ja-JP" altLang="en-US" sz="2000" dirty="0" smtClean="0"/>
              <a:t>反対称化の効果 </a:t>
            </a:r>
            <a:r>
              <a:rPr kumimoji="1" lang="en-US" altLang="ja-JP" sz="2000" dirty="0" smtClean="0"/>
              <a:t>(</a:t>
            </a:r>
            <a:r>
              <a:rPr kumimoji="1" lang="en-US" altLang="ja-JP" sz="1800" dirty="0" smtClean="0"/>
              <a:t>3</a:t>
            </a:r>
            <a:r>
              <a:rPr kumimoji="1" lang="en-US" altLang="ja-JP" sz="1800" dirty="0" smtClean="0">
                <a:sym typeface="Symbol"/>
              </a:rPr>
              <a:t> RGM, 4 RGM </a:t>
            </a:r>
            <a:r>
              <a:rPr kumimoji="1" lang="ja-JP" altLang="en-US" sz="2000" dirty="0" smtClean="0">
                <a:sym typeface="Symbol"/>
              </a:rPr>
              <a:t>との比較によって可能</a:t>
            </a:r>
            <a:r>
              <a:rPr kumimoji="1" lang="en-US" altLang="ja-JP" sz="2000" dirty="0" smtClean="0">
                <a:sym typeface="Symbol"/>
              </a:rPr>
              <a:t>)</a:t>
            </a:r>
            <a:r>
              <a:rPr kumimoji="1" lang="ja-JP" altLang="en-US" sz="2000" dirty="0" smtClean="0">
                <a:sym typeface="Symbol"/>
              </a:rPr>
              <a:t>　</a:t>
            </a:r>
            <a:endParaRPr kumimoji="1" lang="en-US" altLang="ja-JP" sz="2000" dirty="0" smtClean="0">
              <a:sym typeface="Symbol"/>
            </a:endParaRPr>
          </a:p>
          <a:p>
            <a:r>
              <a:rPr kumimoji="1" lang="ja-JP" altLang="en-US" sz="1800" dirty="0" smtClean="0"/>
              <a:t>　　　</a:t>
            </a:r>
            <a:r>
              <a:rPr kumimoji="1" lang="en-US" altLang="ja-JP" sz="1800" dirty="0" smtClean="0"/>
              <a:t>Pauli </a:t>
            </a:r>
            <a:r>
              <a:rPr kumimoji="1" lang="ja-JP" altLang="en-US" sz="1800" dirty="0" smtClean="0"/>
              <a:t>原理の </a:t>
            </a:r>
            <a:r>
              <a:rPr kumimoji="1" lang="en-US" altLang="ja-JP" sz="1800" dirty="0" smtClean="0"/>
              <a:t>dual role (</a:t>
            </a:r>
            <a:r>
              <a:rPr kumimoji="1" lang="ja-JP" altLang="en-US" sz="1800" dirty="0" smtClean="0"/>
              <a:t>玉垣　</a:t>
            </a:r>
            <a:r>
              <a:rPr kumimoji="1" lang="en-US" altLang="ja-JP" sz="1800" dirty="0" smtClean="0"/>
              <a:t>PTP Supplement 52, 1972)</a:t>
            </a:r>
          </a:p>
          <a:p>
            <a:r>
              <a:rPr lang="ja-JP" altLang="en-US" sz="1800" dirty="0" smtClean="0"/>
              <a:t>　　　　　</a:t>
            </a:r>
            <a:r>
              <a:rPr lang="en-US" altLang="ja-JP" sz="1800" dirty="0" smtClean="0"/>
              <a:t>healing </a:t>
            </a:r>
            <a:r>
              <a:rPr lang="ja-JP" altLang="en-US" sz="1800" dirty="0" smtClean="0"/>
              <a:t>を通じた一体場の形成の論理  </a:t>
            </a:r>
            <a:r>
              <a:rPr lang="en-US" altLang="ja-JP" sz="1800" dirty="0" smtClean="0"/>
              <a:t>(</a:t>
            </a:r>
            <a:r>
              <a:rPr lang="en-US" altLang="ja-JP" sz="1800" i="1" dirty="0" smtClean="0"/>
              <a:t>G</a:t>
            </a:r>
            <a:r>
              <a:rPr lang="en-US" altLang="ja-JP" sz="1800" dirty="0" smtClean="0"/>
              <a:t>-</a:t>
            </a:r>
            <a:r>
              <a:rPr lang="ja-JP" altLang="en-US" sz="1800" dirty="0"/>
              <a:t>行列</a:t>
            </a:r>
            <a:r>
              <a:rPr lang="ja-JP" altLang="en-US" sz="1800" dirty="0" smtClean="0"/>
              <a:t>理論</a:t>
            </a:r>
            <a:r>
              <a:rPr lang="en-US" altLang="ja-JP" sz="1800" dirty="0" smtClean="0"/>
              <a:t>)</a:t>
            </a:r>
          </a:p>
          <a:p>
            <a:r>
              <a:rPr kumimoji="1" lang="ja-JP" altLang="en-US" sz="1800" dirty="0" smtClean="0">
                <a:sym typeface="Symbol"/>
              </a:rPr>
              <a:t>　　　　　</a:t>
            </a:r>
            <a:r>
              <a:rPr kumimoji="1" lang="ja-JP" altLang="ja-JP" sz="1800" dirty="0" smtClean="0">
                <a:sym typeface="Symbol"/>
              </a:rPr>
              <a:t></a:t>
            </a:r>
            <a:r>
              <a:rPr kumimoji="1" lang="ja-JP" altLang="en-US" sz="1800" dirty="0" smtClean="0">
                <a:sym typeface="Symbol"/>
              </a:rPr>
              <a:t> </a:t>
            </a:r>
            <a:r>
              <a:rPr kumimoji="1" lang="en-US" altLang="ja-JP" sz="1800" dirty="0" smtClean="0">
                <a:sym typeface="Symbol"/>
              </a:rPr>
              <a:t>damped inner oscillation</a:t>
            </a:r>
            <a:r>
              <a:rPr kumimoji="1" lang="en-US" altLang="ja-JP" sz="1800" dirty="0" smtClean="0"/>
              <a:t> (</a:t>
            </a:r>
            <a:r>
              <a:rPr kumimoji="1" lang="ja-JP" altLang="en-US" sz="1800" dirty="0" smtClean="0"/>
              <a:t>構造的斥力</a:t>
            </a:r>
            <a:r>
              <a:rPr kumimoji="1" lang="en-US" altLang="ja-JP" sz="1800" dirty="0" smtClean="0"/>
              <a:t>) </a:t>
            </a:r>
            <a:r>
              <a:rPr kumimoji="1" lang="en-US" altLang="ja-JP" sz="1800" dirty="0" smtClean="0">
                <a:sym typeface="Symbol"/>
              </a:rPr>
              <a:t></a:t>
            </a:r>
            <a:r>
              <a:rPr kumimoji="1" lang="ja-JP" altLang="en-US" sz="1800" dirty="0" smtClean="0">
                <a:sym typeface="Symbol"/>
              </a:rPr>
              <a:t>　</a:t>
            </a:r>
            <a:r>
              <a:rPr kumimoji="1" lang="en-US" altLang="ja-JP" sz="1800" dirty="0" smtClean="0"/>
              <a:t>clusterin</a:t>
            </a:r>
            <a:r>
              <a:rPr lang="en-US" altLang="ja-JP" sz="1800" dirty="0" smtClean="0"/>
              <a:t>g </a:t>
            </a:r>
            <a:r>
              <a:rPr lang="ja-JP" altLang="en-US" sz="1800" dirty="0" smtClean="0"/>
              <a:t>を加速</a:t>
            </a:r>
            <a:endParaRPr lang="en-US" altLang="ja-JP" sz="1800" dirty="0" smtClean="0"/>
          </a:p>
          <a:p>
            <a:r>
              <a:rPr lang="ja-JP" altLang="en-US" sz="1800" dirty="0" smtClean="0"/>
              <a:t>　　　</a:t>
            </a:r>
            <a:r>
              <a:rPr lang="en-US" altLang="ja-JP" sz="1800" dirty="0" smtClean="0"/>
              <a:t>Wigner</a:t>
            </a:r>
            <a:r>
              <a:rPr lang="ja-JP" altLang="en-US" sz="1800" dirty="0" smtClean="0"/>
              <a:t> の</a:t>
            </a:r>
            <a:r>
              <a:rPr lang="en-US" altLang="ja-JP" sz="1800" dirty="0" smtClean="0"/>
              <a:t> spin-isospin</a:t>
            </a:r>
            <a:r>
              <a:rPr lang="en-US" altLang="ja-JP" sz="1800" dirty="0"/>
              <a:t> </a:t>
            </a:r>
            <a:r>
              <a:rPr lang="en-US" altLang="ja-JP" sz="1800" dirty="0" smtClean="0"/>
              <a:t>supermultiplet </a:t>
            </a:r>
            <a:r>
              <a:rPr lang="ja-JP" altLang="en-US" sz="1800" dirty="0" smtClean="0"/>
              <a:t>と空間</a:t>
            </a:r>
            <a:r>
              <a:rPr lang="en-US" altLang="ja-JP" sz="1800" dirty="0" smtClean="0"/>
              <a:t> </a:t>
            </a:r>
            <a:r>
              <a:rPr lang="en-US" altLang="ja-JP" sz="1800" i="1" dirty="0" smtClean="0"/>
              <a:t>SU</a:t>
            </a:r>
            <a:r>
              <a:rPr lang="en-US" altLang="ja-JP" sz="1800" baseline="-25000" dirty="0" smtClean="0"/>
              <a:t>3</a:t>
            </a:r>
            <a:r>
              <a:rPr lang="en-US" altLang="ja-JP" sz="1800" dirty="0" smtClean="0"/>
              <a:t> </a:t>
            </a:r>
            <a:r>
              <a:rPr lang="ja-JP" altLang="en-US" sz="1800" dirty="0" smtClean="0"/>
              <a:t>対称性 </a:t>
            </a:r>
            <a:r>
              <a:rPr lang="en-US" altLang="ja-JP" sz="1800" dirty="0" smtClean="0"/>
              <a:t>(00) </a:t>
            </a:r>
            <a:r>
              <a:rPr lang="ja-JP" altLang="en-US" sz="1800" dirty="0" smtClean="0"/>
              <a:t>の特殊性</a:t>
            </a:r>
            <a:r>
              <a:rPr lang="en-US" altLang="ja-JP" sz="1800" dirty="0" smtClean="0"/>
              <a:t> </a:t>
            </a:r>
          </a:p>
          <a:p>
            <a:r>
              <a:rPr lang="en-US" altLang="ja-JP" sz="2000" dirty="0" smtClean="0"/>
              <a:t>2.  </a:t>
            </a:r>
            <a:r>
              <a:rPr lang="ja-JP" altLang="en-US" sz="2000" dirty="0" smtClean="0"/>
              <a:t>有効相互作用の問題</a:t>
            </a:r>
            <a:endParaRPr lang="en-US" altLang="ja-JP" sz="2000" dirty="0" smtClean="0"/>
          </a:p>
          <a:p>
            <a:r>
              <a:rPr lang="en-US" altLang="ja-JP" sz="1800" dirty="0" smtClean="0"/>
              <a:t>      tensor force </a:t>
            </a:r>
            <a:r>
              <a:rPr lang="ja-JP" altLang="en-US" sz="1800" dirty="0" smtClean="0"/>
              <a:t>の役割</a:t>
            </a:r>
            <a:r>
              <a:rPr lang="en-US" altLang="ja-JP" sz="1800" dirty="0" smtClean="0"/>
              <a:t>: </a:t>
            </a:r>
            <a:r>
              <a:rPr lang="ja-JP" altLang="en-US" sz="1800" dirty="0" smtClean="0"/>
              <a:t>重い核ほど中心力引力への</a:t>
            </a:r>
            <a:r>
              <a:rPr lang="en-US" altLang="ja-JP" sz="1800" dirty="0" smtClean="0"/>
              <a:t>2</a:t>
            </a:r>
            <a:r>
              <a:rPr lang="ja-JP" altLang="en-US" sz="1800" dirty="0" smtClean="0"/>
              <a:t>次の繰込みが減少</a:t>
            </a:r>
            <a:endParaRPr lang="en-US" altLang="ja-JP" sz="1800" dirty="0" smtClean="0"/>
          </a:p>
          <a:p>
            <a:r>
              <a:rPr lang="ja-JP" altLang="en-US" sz="1800" dirty="0">
                <a:sym typeface="Symbol"/>
              </a:rPr>
              <a:t>　</a:t>
            </a:r>
            <a:r>
              <a:rPr lang="ja-JP" altLang="en-US" sz="1800" dirty="0" smtClean="0">
                <a:sym typeface="Symbol"/>
              </a:rPr>
              <a:t>　</a:t>
            </a:r>
            <a:r>
              <a:rPr lang="ja-JP" altLang="ja-JP" sz="1800" dirty="0" smtClean="0">
                <a:sym typeface="Symbol"/>
              </a:rPr>
              <a:t></a:t>
            </a:r>
            <a:r>
              <a:rPr lang="ja-JP" altLang="en-US" sz="1800" dirty="0" smtClean="0">
                <a:sym typeface="Symbol"/>
              </a:rPr>
              <a:t>　</a:t>
            </a:r>
            <a:r>
              <a:rPr lang="en-US" altLang="ja-JP" sz="1800" dirty="0" smtClean="0">
                <a:sym typeface="Symbol"/>
              </a:rPr>
              <a:t>RGM </a:t>
            </a:r>
            <a:r>
              <a:rPr lang="ja-JP" altLang="en-US" sz="1800" dirty="0" smtClean="0">
                <a:sym typeface="Symbol"/>
              </a:rPr>
              <a:t>では </a:t>
            </a:r>
            <a:r>
              <a:rPr lang="en-US" altLang="ja-JP" sz="1800" dirty="0" smtClean="0">
                <a:sym typeface="Symbol"/>
              </a:rPr>
              <a:t>Majonara</a:t>
            </a:r>
            <a:r>
              <a:rPr lang="en-US" altLang="ja-JP" sz="1800" dirty="0">
                <a:sym typeface="Symbol"/>
              </a:rPr>
              <a:t> </a:t>
            </a:r>
            <a:r>
              <a:rPr lang="en-US" altLang="ja-JP" sz="1800" dirty="0" smtClean="0">
                <a:sym typeface="Symbol"/>
              </a:rPr>
              <a:t>mixture parameter </a:t>
            </a:r>
            <a:r>
              <a:rPr lang="en-US" altLang="ja-JP" sz="1800" i="1" dirty="0" smtClean="0">
                <a:sym typeface="Symbol"/>
              </a:rPr>
              <a:t>u</a:t>
            </a:r>
            <a:r>
              <a:rPr lang="en-US" altLang="ja-JP" sz="1800" dirty="0" smtClean="0">
                <a:sym typeface="Symbol"/>
              </a:rPr>
              <a:t> (Minnesota force) or </a:t>
            </a:r>
            <a:r>
              <a:rPr lang="en-US" altLang="ja-JP" sz="1800" i="1" dirty="0" smtClean="0">
                <a:sym typeface="Symbol"/>
              </a:rPr>
              <a:t>  </a:t>
            </a:r>
            <a:r>
              <a:rPr lang="en-US" altLang="ja-JP" sz="1800" dirty="0" smtClean="0">
                <a:sym typeface="Symbol"/>
              </a:rPr>
              <a:t>    </a:t>
            </a:r>
            <a:endParaRPr lang="en-US" altLang="ja-JP" sz="1800" dirty="0">
              <a:sym typeface="Symbol"/>
            </a:endParaRPr>
          </a:p>
          <a:p>
            <a:r>
              <a:rPr lang="en-US" altLang="ja-JP" sz="1800" i="1" dirty="0" smtClean="0">
                <a:sym typeface="Symbol"/>
              </a:rPr>
              <a:t>         m</a:t>
            </a:r>
            <a:r>
              <a:rPr lang="en-US" altLang="ja-JP" sz="1800" dirty="0" smtClean="0">
                <a:sym typeface="Symbol"/>
              </a:rPr>
              <a:t>  (Volkov force) </a:t>
            </a:r>
            <a:r>
              <a:rPr lang="ja-JP" altLang="en-US" sz="1800" dirty="0" smtClean="0">
                <a:sym typeface="Symbol"/>
              </a:rPr>
              <a:t>で調整。しかし、これは </a:t>
            </a:r>
            <a:r>
              <a:rPr lang="en-US" altLang="ja-JP" sz="1800" dirty="0" smtClean="0">
                <a:sym typeface="Symbol"/>
              </a:rPr>
              <a:t>odd force </a:t>
            </a:r>
            <a:r>
              <a:rPr lang="ja-JP" altLang="en-US" sz="1800" dirty="0" smtClean="0">
                <a:sym typeface="Symbol"/>
              </a:rPr>
              <a:t>の強さの調整で別物。  </a:t>
            </a:r>
            <a:endParaRPr lang="en-US" altLang="ja-JP" sz="1800" dirty="0">
              <a:sym typeface="Symbol"/>
            </a:endParaRPr>
          </a:p>
          <a:p>
            <a:r>
              <a:rPr lang="en-US" altLang="ja-JP" sz="1800" dirty="0" smtClean="0">
                <a:sym typeface="Symbol"/>
              </a:rPr>
              <a:t>         Hasegawa-Nagata-Yamamoto force </a:t>
            </a:r>
            <a:r>
              <a:rPr lang="ja-JP" altLang="en-US" sz="1800" dirty="0" smtClean="0">
                <a:sym typeface="Symbol"/>
              </a:rPr>
              <a:t>の  が対応。</a:t>
            </a:r>
            <a:endParaRPr lang="en-US" altLang="ja-JP" sz="1800" dirty="0" smtClean="0">
              <a:sym typeface="Symbol"/>
            </a:endParaRPr>
          </a:p>
          <a:p>
            <a:r>
              <a:rPr lang="en-US" altLang="ja-JP" sz="1800" dirty="0" smtClean="0">
                <a:sym typeface="Symbol"/>
              </a:rPr>
              <a:t>       </a:t>
            </a:r>
            <a:r>
              <a:rPr lang="ja-JP" altLang="en-US" sz="1800" dirty="0" smtClean="0">
                <a:sym typeface="Symbol"/>
              </a:rPr>
              <a:t>クラスターの崩れと </a:t>
            </a:r>
            <a:r>
              <a:rPr lang="en-US" altLang="ja-JP" sz="1800" i="1" dirty="0" smtClean="0">
                <a:sym typeface="Symbol"/>
              </a:rPr>
              <a:t>LS</a:t>
            </a:r>
            <a:r>
              <a:rPr lang="en-US" altLang="ja-JP" sz="1800" dirty="0" smtClean="0">
                <a:sym typeface="Symbol"/>
              </a:rPr>
              <a:t> </a:t>
            </a:r>
            <a:r>
              <a:rPr lang="ja-JP" altLang="en-US" sz="1800" dirty="0" smtClean="0">
                <a:sym typeface="Symbol"/>
              </a:rPr>
              <a:t>力の役割。特に</a:t>
            </a:r>
            <a:r>
              <a:rPr lang="en-US" altLang="ja-JP" sz="1800" dirty="0" smtClean="0">
                <a:sym typeface="Symbol"/>
              </a:rPr>
              <a:t>, 3</a:t>
            </a:r>
            <a:r>
              <a:rPr lang="ja-JP" altLang="en-US" sz="1800" dirty="0">
                <a:sym typeface="Symbol"/>
              </a:rPr>
              <a:t> </a:t>
            </a:r>
            <a:r>
              <a:rPr lang="ja-JP" altLang="en-US" sz="1800" dirty="0" smtClean="0">
                <a:sym typeface="Symbol"/>
              </a:rPr>
              <a:t>で重要。</a:t>
            </a:r>
            <a:r>
              <a:rPr lang="en-US" altLang="ja-JP" sz="1800" dirty="0" smtClean="0">
                <a:sym typeface="Symbol"/>
              </a:rPr>
              <a:t>(Itagaki)</a:t>
            </a:r>
          </a:p>
          <a:p>
            <a:r>
              <a:rPr lang="en-US" altLang="ja-JP" sz="2000" dirty="0" smtClean="0">
                <a:sym typeface="Symbol"/>
              </a:rPr>
              <a:t>3    </a:t>
            </a:r>
            <a:r>
              <a:rPr lang="ja-JP" altLang="en-US" sz="2000" dirty="0" smtClean="0">
                <a:sym typeface="Symbol"/>
              </a:rPr>
              <a:t>クラスターの広がりパラメータの選択</a:t>
            </a:r>
            <a:r>
              <a:rPr lang="en-US" altLang="ja-JP" sz="2000" dirty="0" smtClean="0">
                <a:sym typeface="Symbol"/>
              </a:rPr>
              <a:t>: </a:t>
            </a:r>
            <a:r>
              <a:rPr lang="ja-JP" altLang="en-US" sz="2000" dirty="0" smtClean="0">
                <a:sym typeface="Symbol"/>
              </a:rPr>
              <a:t>自然な の広がりで</a:t>
            </a:r>
            <a:r>
              <a:rPr lang="en-US" altLang="ja-JP" sz="2000" dirty="0" smtClean="0">
                <a:sym typeface="Symbol"/>
              </a:rPr>
              <a:t>O.K.</a:t>
            </a:r>
            <a:r>
              <a:rPr lang="ja-JP" altLang="en-US" sz="2000" dirty="0" smtClean="0">
                <a:sym typeface="Symbol"/>
              </a:rPr>
              <a:t>か</a:t>
            </a:r>
            <a:r>
              <a:rPr lang="en-US" altLang="ja-JP" sz="2000" dirty="0" smtClean="0">
                <a:sym typeface="Symbol"/>
              </a:rPr>
              <a:t>?</a:t>
            </a:r>
            <a:endParaRPr lang="en-US" altLang="ja-JP" sz="2000" dirty="0">
              <a:sym typeface="Symbol"/>
            </a:endParaRPr>
          </a:p>
          <a:p>
            <a:r>
              <a:rPr lang="en-US" altLang="ja-JP" sz="2000" dirty="0" smtClean="0">
                <a:sym typeface="Symbol"/>
              </a:rPr>
              <a:t>      </a:t>
            </a:r>
            <a:r>
              <a:rPr lang="ja-JP" altLang="en-US" sz="1800" dirty="0" smtClean="0">
                <a:sym typeface="Symbol"/>
              </a:rPr>
              <a:t>基底状態と励起クラスター状態との一貫性</a:t>
            </a:r>
            <a:r>
              <a:rPr lang="en-US" altLang="ja-JP" sz="1800" dirty="0" smtClean="0">
                <a:sym typeface="Symbol"/>
              </a:rPr>
              <a:t>?</a:t>
            </a:r>
            <a:endParaRPr lang="en-US" altLang="ja-JP" sz="1800" dirty="0" smtClean="0"/>
          </a:p>
        </p:txBody>
      </p:sp>
      <p:sp>
        <p:nvSpPr>
          <p:cNvPr id="3" name="左大かっこ 2"/>
          <p:cNvSpPr/>
          <p:nvPr/>
        </p:nvSpPr>
        <p:spPr bwMode="auto">
          <a:xfrm>
            <a:off x="1562570" y="1988840"/>
            <a:ext cx="116584" cy="377752"/>
          </a:xfrm>
          <a:prstGeom prst="leftBracket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99592" y="5190291"/>
            <a:ext cx="6320961" cy="830997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en-US" altLang="ja-JP" dirty="0" smtClean="0">
                <a:sym typeface="Symbol"/>
              </a:rPr>
              <a:t>, 3, 4 </a:t>
            </a:r>
            <a:r>
              <a:rPr lang="ja-JP" altLang="en-US" dirty="0">
                <a:sym typeface="Symbol"/>
              </a:rPr>
              <a:t>を</a:t>
            </a:r>
            <a:r>
              <a:rPr kumimoji="1" lang="ja-JP" altLang="en-US" dirty="0" smtClean="0">
                <a:sym typeface="Symbol"/>
              </a:rPr>
              <a:t>通じて</a:t>
            </a:r>
            <a:r>
              <a:rPr kumimoji="1" lang="en-US" altLang="ja-JP" dirty="0" smtClean="0">
                <a:sym typeface="Symbol"/>
              </a:rPr>
              <a:t>, rms radius </a:t>
            </a:r>
            <a:r>
              <a:rPr lang="ja-JP" altLang="en-US" dirty="0" smtClean="0">
                <a:sym typeface="Symbol"/>
              </a:rPr>
              <a:t>と </a:t>
            </a:r>
            <a:r>
              <a:rPr lang="en-US" altLang="ja-JP" i="1" dirty="0" smtClean="0">
                <a:sym typeface="Symbol"/>
              </a:rPr>
              <a:t>E</a:t>
            </a:r>
            <a:r>
              <a:rPr lang="en-US" altLang="ja-JP" baseline="-25000" dirty="0" smtClean="0">
                <a:sym typeface="Symbol"/>
              </a:rPr>
              <a:t>B</a:t>
            </a:r>
            <a:r>
              <a:rPr lang="en-US" altLang="ja-JP" dirty="0" smtClean="0">
                <a:sym typeface="Symbol"/>
              </a:rPr>
              <a:t> </a:t>
            </a:r>
            <a:r>
              <a:rPr lang="ja-JP" altLang="en-US" dirty="0" smtClean="0">
                <a:sym typeface="Symbol"/>
              </a:rPr>
              <a:t>を同時に</a:t>
            </a:r>
            <a:endParaRPr lang="en-US" altLang="ja-JP" dirty="0" smtClean="0">
              <a:sym typeface="Symbol"/>
            </a:endParaRPr>
          </a:p>
          <a:p>
            <a:r>
              <a:rPr lang="ja-JP" altLang="en-US" dirty="0" smtClean="0">
                <a:sym typeface="Symbol"/>
              </a:rPr>
              <a:t>再現する様な有効相互作用は存在しないのか</a:t>
            </a:r>
            <a:r>
              <a:rPr lang="en-US" altLang="ja-JP" dirty="0" smtClean="0">
                <a:sym typeface="Symbol"/>
              </a:rPr>
              <a:t>?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39952" y="755993"/>
            <a:ext cx="4242700" cy="58477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solidFill>
                  <a:srgbClr val="336600"/>
                </a:solidFill>
              </a:rPr>
              <a:t>Itagaki </a:t>
            </a:r>
            <a:r>
              <a:rPr kumimoji="1" lang="en-US" altLang="ja-JP" sz="1600" i="1" dirty="0" smtClean="0">
                <a:solidFill>
                  <a:srgbClr val="336600"/>
                </a:solidFill>
              </a:rPr>
              <a:t>et al</a:t>
            </a:r>
            <a:r>
              <a:rPr kumimoji="1" lang="en-US" altLang="ja-JP" sz="1600" dirty="0" smtClean="0">
                <a:solidFill>
                  <a:srgbClr val="336600"/>
                </a:solidFill>
              </a:rPr>
              <a:t>., Prog. Theor. Phys.94 (1995) 1019</a:t>
            </a:r>
          </a:p>
          <a:p>
            <a:r>
              <a:rPr lang="en-US" altLang="ja-JP" sz="1600" dirty="0" smtClean="0">
                <a:solidFill>
                  <a:srgbClr val="336600"/>
                </a:solidFill>
              </a:rPr>
              <a:t>Descouvemont </a:t>
            </a:r>
            <a:r>
              <a:rPr lang="en-US" altLang="ja-JP" sz="1600" i="1" dirty="0" smtClean="0">
                <a:solidFill>
                  <a:srgbClr val="336600"/>
                </a:solidFill>
              </a:rPr>
              <a:t>et al</a:t>
            </a:r>
            <a:r>
              <a:rPr lang="en-US" altLang="ja-JP" sz="1600" dirty="0" smtClean="0">
                <a:solidFill>
                  <a:srgbClr val="336600"/>
                </a:solidFill>
              </a:rPr>
              <a:t>., J. Phys. G25 (1999) 933</a:t>
            </a:r>
            <a:endParaRPr kumimoji="1" lang="ja-JP" altLang="en-US" sz="1600" dirty="0">
              <a:solidFill>
                <a:srgbClr val="33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8627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9552" y="1113656"/>
            <a:ext cx="8280920" cy="587152"/>
          </a:xfrm>
          <a:solidFill>
            <a:schemeClr val="tx1"/>
          </a:solidFill>
          <a:ln w="25400">
            <a:solidFill>
              <a:schemeClr val="bg1"/>
            </a:solidFill>
          </a:ln>
        </p:spPr>
        <p:txBody>
          <a:bodyPr/>
          <a:lstStyle/>
          <a:p>
            <a:r>
              <a:rPr lang="ja-JP" altLang="en-US" sz="2400" b="1" dirty="0" smtClean="0">
                <a:solidFill>
                  <a:schemeClr val="bg1"/>
                </a:solidFill>
              </a:rPr>
              <a:t>多クラスター </a:t>
            </a:r>
            <a:r>
              <a:rPr lang="en-US" altLang="ja-JP" sz="2400" b="1" dirty="0" smtClean="0">
                <a:solidFill>
                  <a:schemeClr val="bg1"/>
                </a:solidFill>
              </a:rPr>
              <a:t>Faddeev-Yakubovsky</a:t>
            </a:r>
            <a:r>
              <a:rPr lang="ja-JP" altLang="en-US" sz="2400" b="1" dirty="0" smtClean="0">
                <a:solidFill>
                  <a:schemeClr val="bg1"/>
                </a:solidFill>
              </a:rPr>
              <a:t>方程式の満たすべき要件</a:t>
            </a:r>
            <a:endParaRPr kumimoji="1"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1844824"/>
            <a:ext cx="8208912" cy="4176464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kumimoji="1" lang="ja-JP" altLang="en-US" sz="1900" b="1" dirty="0" smtClean="0">
                <a:solidFill>
                  <a:schemeClr val="bg1"/>
                </a:solidFill>
              </a:rPr>
              <a:t>変分法 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(h.o. basis, SVM, Gauss 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展開法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,  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等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) 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と 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(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同一の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input 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で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) 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同じ結果を与える。</a:t>
            </a:r>
            <a:endParaRPr kumimoji="1" lang="en-US" altLang="ja-JP" sz="1900" b="1" dirty="0" smtClean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ja-JP" altLang="en-US" sz="1900" b="1" dirty="0" smtClean="0">
                <a:solidFill>
                  <a:schemeClr val="bg1"/>
                </a:solidFill>
              </a:rPr>
              <a:t>現象論的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2 </a:t>
            </a:r>
            <a:r>
              <a:rPr lang="ja-JP" altLang="en-US" sz="1900" b="1" dirty="0" smtClean="0">
                <a:solidFill>
                  <a:schemeClr val="bg1"/>
                </a:solidFill>
              </a:rPr>
              <a:t>体クラスター間ポテンシャルではなく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,</a:t>
            </a:r>
            <a:r>
              <a:rPr lang="ja-JP" altLang="en-US" sz="1900" b="1" dirty="0" smtClean="0">
                <a:solidFill>
                  <a:schemeClr val="bg1"/>
                </a:solidFill>
              </a:rPr>
              <a:t>  構成粒子間の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 2 </a:t>
            </a:r>
            <a:r>
              <a:rPr lang="ja-JP" altLang="en-US" sz="1900" b="1" dirty="0" smtClean="0">
                <a:solidFill>
                  <a:schemeClr val="bg1"/>
                </a:solidFill>
              </a:rPr>
              <a:t>体力から出発して 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RGM kernel </a:t>
            </a:r>
            <a:r>
              <a:rPr lang="ja-JP" altLang="en-US" sz="1900" b="1" dirty="0" smtClean="0">
                <a:solidFill>
                  <a:schemeClr val="bg1"/>
                </a:solidFill>
              </a:rPr>
              <a:t>を作る </a:t>
            </a:r>
            <a:r>
              <a:rPr lang="en-US" altLang="ja-JP" sz="1900" b="1" dirty="0" smtClean="0">
                <a:solidFill>
                  <a:schemeClr val="bg1"/>
                </a:solidFill>
                <a:sym typeface="Wingdings" pitchFamily="2" charset="2"/>
              </a:rPr>
              <a:t> Pauli forbidden state </a:t>
            </a:r>
            <a:r>
              <a:rPr lang="en-US" altLang="ja-JP" sz="1900" b="1" i="1" dirty="0" smtClean="0">
                <a:solidFill>
                  <a:schemeClr val="bg1"/>
                </a:solidFill>
                <a:sym typeface="Wingdings" pitchFamily="2" charset="2"/>
              </a:rPr>
              <a:t>u</a:t>
            </a:r>
            <a:r>
              <a:rPr lang="en-US" altLang="ja-JP" sz="1900" b="1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は 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“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クラスター相対運動に対する直交条件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” 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として自然に出る。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… 2 </a:t>
            </a:r>
            <a:r>
              <a:rPr lang="ja-JP" altLang="en-US" sz="1900" b="1" dirty="0" smtClean="0">
                <a:solidFill>
                  <a:schemeClr val="bg1"/>
                </a:solidFill>
              </a:rPr>
              <a:t>体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RGM kernel </a:t>
            </a:r>
            <a:r>
              <a:rPr lang="ja-JP" altLang="en-US" sz="1900" b="1" dirty="0" smtClean="0">
                <a:solidFill>
                  <a:schemeClr val="bg1"/>
                </a:solidFill>
              </a:rPr>
              <a:t>を用いた対直交条件型 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(</a:t>
            </a:r>
            <a:r>
              <a:rPr lang="ja-JP" altLang="en-US" sz="1900" b="1" dirty="0">
                <a:solidFill>
                  <a:schemeClr val="bg1"/>
                </a:solidFill>
              </a:rPr>
              <a:t>堀内型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) OCM</a:t>
            </a:r>
          </a:p>
          <a:p>
            <a:pPr marL="457200" lvl="0" indent="-457200">
              <a:buAutoNum type="arabicPeriod" startAt="3"/>
            </a:pPr>
            <a:r>
              <a:rPr kumimoji="1" lang="ja-JP" altLang="en-US" sz="1900" b="1" dirty="0" smtClean="0">
                <a:solidFill>
                  <a:schemeClr val="bg1"/>
                </a:solidFill>
              </a:rPr>
              <a:t>例えば</a:t>
            </a:r>
            <a:r>
              <a:rPr lang="en-US" altLang="ja-JP" sz="1900" b="1" dirty="0" smtClean="0">
                <a:solidFill>
                  <a:srgbClr val="0000FF"/>
                </a:solidFill>
              </a:rPr>
              <a:t>2</a:t>
            </a:r>
            <a:r>
              <a:rPr lang="en-US" altLang="ja-JP" sz="1900" b="1" dirty="0" smtClean="0">
                <a:solidFill>
                  <a:srgbClr val="0000FF"/>
                </a:solidFill>
                <a:sym typeface="Symbol"/>
              </a:rPr>
              <a:t>, 3, 4 </a:t>
            </a:r>
            <a:r>
              <a:rPr lang="ja-JP" altLang="en-US" sz="1900" b="1" dirty="0" smtClean="0">
                <a:solidFill>
                  <a:srgbClr val="0000FF"/>
                </a:solidFill>
                <a:sym typeface="Symbol"/>
              </a:rPr>
              <a:t>と通して議論できる。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 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Induced 3-body force (3 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クラスターにまたがる反対称化の効果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) 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や 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2</a:t>
            </a:r>
            <a:r>
              <a:rPr lang="ja-JP" altLang="en-US" sz="1900" b="1" dirty="0">
                <a:solidFill>
                  <a:schemeClr val="bg1"/>
                </a:solidFill>
              </a:rPr>
              <a:t> 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クラスター間力の 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off-shell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変換の効果 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(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エネルギー依存性を除去したことによる 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1/   </a:t>
            </a:r>
            <a:r>
              <a:rPr kumimoji="1" lang="en-US" altLang="ja-JP" sz="1900" b="1" i="1" dirty="0" smtClean="0">
                <a:solidFill>
                  <a:schemeClr val="bg1"/>
                </a:solidFill>
              </a:rPr>
              <a:t>N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 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の効果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, 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等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) 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を議論できる。 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… 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核力における 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V</a:t>
            </a:r>
            <a:r>
              <a:rPr kumimoji="1" lang="en-US" altLang="ja-JP" sz="1900" b="1" baseline="-25000" dirty="0" smtClean="0">
                <a:solidFill>
                  <a:schemeClr val="bg1"/>
                </a:solidFill>
              </a:rPr>
              <a:t>low-k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 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や 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SRG 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変換</a:t>
            </a:r>
            <a:r>
              <a:rPr lang="ja-JP" altLang="en-US" sz="1900" b="1" dirty="0" smtClean="0">
                <a:solidFill>
                  <a:schemeClr val="bg1"/>
                </a:solidFill>
              </a:rPr>
              <a:t>に対するヒントを与える</a:t>
            </a:r>
            <a:r>
              <a:rPr lang="en-US" altLang="ja-JP" sz="1900" b="1" dirty="0">
                <a:solidFill>
                  <a:schemeClr val="bg1"/>
                </a:solidFill>
              </a:rPr>
              <a:t>?</a:t>
            </a:r>
            <a:endParaRPr lang="en-US" altLang="ja-JP" sz="1900" b="1" dirty="0" smtClean="0">
              <a:solidFill>
                <a:schemeClr val="bg1"/>
              </a:solidFill>
            </a:endParaRPr>
          </a:p>
          <a:p>
            <a:pPr marL="457200" indent="-457200">
              <a:lnSpc>
                <a:spcPts val="2400"/>
              </a:lnSpc>
              <a:buAutoNum type="arabicPeriod" startAt="4"/>
            </a:pPr>
            <a:r>
              <a:rPr kumimoji="1" lang="en-US" altLang="ja-JP" sz="1900" b="1" dirty="0" smtClean="0">
                <a:solidFill>
                  <a:schemeClr val="bg1"/>
                </a:solidFill>
              </a:rPr>
              <a:t>2</a:t>
            </a:r>
            <a:r>
              <a:rPr lang="ja-JP" altLang="en-US" sz="1900" b="1" dirty="0" smtClean="0">
                <a:solidFill>
                  <a:schemeClr val="bg1"/>
                </a:solidFill>
              </a:rPr>
              <a:t>体クラスター間にパウリ禁止状態があるときの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　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Faddeev</a:t>
            </a:r>
            <a:r>
              <a:rPr lang="ja-JP" altLang="en-US" sz="1900" b="1" dirty="0">
                <a:solidFill>
                  <a:schemeClr val="bg1"/>
                </a:solidFill>
              </a:rPr>
              <a:t> 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redundant component 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が適切に処理できて、方程式が実際解けること。</a:t>
            </a:r>
            <a:r>
              <a:rPr lang="en-US" altLang="ja-JP" sz="1900" b="1" dirty="0" smtClean="0">
                <a:solidFill>
                  <a:srgbClr val="009900"/>
                </a:solidFill>
              </a:rPr>
              <a:t>3</a:t>
            </a:r>
            <a:r>
              <a:rPr lang="ja-JP" altLang="en-US" sz="1900" b="1" dirty="0">
                <a:solidFill>
                  <a:srgbClr val="009900"/>
                </a:solidFill>
              </a:rPr>
              <a:t>体は簡単だ</a:t>
            </a:r>
            <a:r>
              <a:rPr lang="ja-JP" altLang="en-US" sz="1900" b="1" dirty="0" smtClean="0">
                <a:solidFill>
                  <a:srgbClr val="009900"/>
                </a:solidFill>
              </a:rPr>
              <a:t>が、</a:t>
            </a:r>
            <a:r>
              <a:rPr lang="en-US" altLang="ja-JP" sz="1900" b="1" dirty="0" smtClean="0">
                <a:solidFill>
                  <a:srgbClr val="009900"/>
                </a:solidFill>
              </a:rPr>
              <a:t>4</a:t>
            </a:r>
            <a:r>
              <a:rPr lang="ja-JP" altLang="en-US" sz="1900" b="1" dirty="0" smtClean="0">
                <a:solidFill>
                  <a:srgbClr val="009900"/>
                </a:solidFill>
              </a:rPr>
              <a:t>体以上では自明でない。</a:t>
            </a:r>
            <a:r>
              <a:rPr lang="en-US" altLang="ja-JP" sz="1900" dirty="0" smtClean="0"/>
              <a:t>…</a:t>
            </a:r>
            <a:r>
              <a:rPr lang="ja-JP" altLang="en-US" sz="1900" dirty="0"/>
              <a:t>）</a:t>
            </a:r>
          </a:p>
          <a:p>
            <a:pPr marL="0" indent="0">
              <a:buNone/>
            </a:pPr>
            <a:endParaRPr kumimoji="1" lang="en-US" altLang="ja-JP" sz="1900" b="1" dirty="0" smtClean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/>
              <p:cNvSpPr txBox="1"/>
              <p:nvPr/>
            </p:nvSpPr>
            <p:spPr>
              <a:xfrm>
                <a:off x="5220072" y="4255518"/>
                <a:ext cx="463588" cy="4891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ja-JP" altLang="en-US" i="1" smtClean="0">
                          <a:latin typeface="Cambria Math"/>
                        </a:rPr>
                        <m:t>√</m:t>
                      </m:r>
                    </m:oMath>
                  </m:oMathPara>
                </a14:m>
                <a:endParaRPr kumimoji="1" lang="ja-JP" altLang="en-US" i="1" dirty="0"/>
              </a:p>
            </p:txBody>
          </p:sp>
        </mc:Choice>
        <mc:Fallback xmlns="">
          <p:sp>
            <p:nvSpPr>
              <p:cNvPr id="4" name="テキスト ボックス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4255518"/>
                <a:ext cx="463588" cy="48917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78937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4" name="Text Box 4"/>
          <p:cNvSpPr txBox="1">
            <a:spLocks noChangeArrowheads="1"/>
          </p:cNvSpPr>
          <p:nvPr/>
        </p:nvSpPr>
        <p:spPr bwMode="auto">
          <a:xfrm>
            <a:off x="5436096" y="980728"/>
            <a:ext cx="28083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ja-JP" sz="1600" dirty="0" smtClean="0">
                <a:solidFill>
                  <a:srgbClr val="FF0000"/>
                </a:solidFill>
                <a:ea typeface="ＭＳ 明朝" pitchFamily="17" charset="-128"/>
              </a:rPr>
              <a:t>Projection </a:t>
            </a:r>
            <a:r>
              <a:rPr lang="en-US" altLang="ja-JP" sz="1600" dirty="0">
                <a:solidFill>
                  <a:srgbClr val="FF0000"/>
                </a:solidFill>
                <a:ea typeface="ＭＳ 明朝" pitchFamily="17" charset="-128"/>
              </a:rPr>
              <a:t>operator onto the </a:t>
            </a:r>
            <a:r>
              <a:rPr lang="en-US" altLang="ja-JP" sz="1600" dirty="0" smtClean="0">
                <a:solidFill>
                  <a:srgbClr val="FF0000"/>
                </a:solidFill>
                <a:ea typeface="ＭＳ 明朝" pitchFamily="17" charset="-128"/>
              </a:rPr>
              <a:t>(pairwise) Pauli-allowed state</a:t>
            </a:r>
            <a:endParaRPr kumimoji="0" lang="en-US" altLang="ja-JP" sz="1600" dirty="0">
              <a:solidFill>
                <a:srgbClr val="33CC33"/>
              </a:solidFill>
              <a:ea typeface="ＭＳ 明朝" pitchFamily="17" charset="-128"/>
            </a:endParaRPr>
          </a:p>
        </p:txBody>
      </p:sp>
      <p:sp>
        <p:nvSpPr>
          <p:cNvPr id="343045" name="Text Box 5"/>
          <p:cNvSpPr txBox="1">
            <a:spLocks noChangeArrowheads="1"/>
          </p:cNvSpPr>
          <p:nvPr/>
        </p:nvSpPr>
        <p:spPr bwMode="auto">
          <a:xfrm>
            <a:off x="5868144" y="3204265"/>
            <a:ext cx="29987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 dirty="0" smtClean="0">
                <a:solidFill>
                  <a:srgbClr val="336600"/>
                </a:solidFill>
                <a:ea typeface="ＭＳ 明朝" pitchFamily="17" charset="-128"/>
              </a:rPr>
              <a:t>: 4-cluster Faddeev-Yakubovsky</a:t>
            </a:r>
          </a:p>
          <a:p>
            <a:pPr algn="l"/>
            <a:r>
              <a:rPr lang="en-US" altLang="ja-JP" sz="1600" dirty="0" smtClean="0">
                <a:solidFill>
                  <a:srgbClr val="336600"/>
                </a:solidFill>
                <a:ea typeface="ＭＳ 明朝" pitchFamily="17" charset="-128"/>
              </a:rPr>
              <a:t> equation </a:t>
            </a:r>
            <a:r>
              <a:rPr lang="en-US" altLang="ja-JP" sz="1600" dirty="0">
                <a:solidFill>
                  <a:srgbClr val="336600"/>
                </a:solidFill>
                <a:ea typeface="ＭＳ 明朝" pitchFamily="17" charset="-128"/>
              </a:rPr>
              <a:t>using </a:t>
            </a:r>
            <a:r>
              <a:rPr lang="en-US" altLang="ja-JP" sz="1600" dirty="0" smtClean="0">
                <a:solidFill>
                  <a:srgbClr val="FF0000"/>
                </a:solidFill>
                <a:ea typeface="ＭＳ 明朝" pitchFamily="17" charset="-128"/>
              </a:rPr>
              <a:t>RGM </a:t>
            </a:r>
            <a:r>
              <a:rPr lang="en-US" altLang="ja-JP" sz="1600" i="1" dirty="0" smtClean="0">
                <a:solidFill>
                  <a:srgbClr val="FF0000"/>
                </a:solidFill>
                <a:ea typeface="ＭＳ 明朝" pitchFamily="17" charset="-128"/>
              </a:rPr>
              <a:t>T</a:t>
            </a:r>
            <a:r>
              <a:rPr lang="en-US" altLang="ja-JP" sz="1600" dirty="0" smtClean="0">
                <a:solidFill>
                  <a:srgbClr val="FF0000"/>
                </a:solidFill>
                <a:ea typeface="ＭＳ 明朝" pitchFamily="17" charset="-128"/>
              </a:rPr>
              <a:t>-matrix</a:t>
            </a:r>
            <a:endParaRPr lang="en-US" altLang="ja-JP" sz="1600" dirty="0">
              <a:solidFill>
                <a:srgbClr val="FF0000"/>
              </a:solidFill>
              <a:ea typeface="ＭＳ 明朝" pitchFamily="17" charset="-128"/>
            </a:endParaRPr>
          </a:p>
        </p:txBody>
      </p:sp>
      <p:sp>
        <p:nvSpPr>
          <p:cNvPr id="343048" name="Text Box 8"/>
          <p:cNvSpPr txBox="1">
            <a:spLocks noChangeArrowheads="1"/>
          </p:cNvSpPr>
          <p:nvPr/>
        </p:nvSpPr>
        <p:spPr bwMode="auto">
          <a:xfrm>
            <a:off x="611427" y="5805264"/>
            <a:ext cx="79928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ja-JP" sz="2000" i="1" dirty="0">
                <a:solidFill>
                  <a:srgbClr val="0000FF"/>
                </a:solidFill>
                <a:ea typeface="ＭＳ 明朝" pitchFamily="17" charset="-128"/>
              </a:rPr>
              <a:t>Cf</a:t>
            </a:r>
            <a:r>
              <a:rPr lang="en-US" altLang="ja-JP" sz="2000" dirty="0">
                <a:solidFill>
                  <a:srgbClr val="0000FF"/>
                </a:solidFill>
                <a:ea typeface="ＭＳ 明朝" pitchFamily="17" charset="-128"/>
              </a:rPr>
              <a:t>.  </a:t>
            </a:r>
            <a:r>
              <a:rPr lang="en-US" altLang="ja-JP" sz="2000" dirty="0" smtClean="0">
                <a:solidFill>
                  <a:srgbClr val="0000FF"/>
                </a:solidFill>
                <a:ea typeface="ＭＳ 明朝" pitchFamily="17" charset="-128"/>
              </a:rPr>
              <a:t>Non [4]-</a:t>
            </a:r>
            <a:r>
              <a:rPr lang="en-US" altLang="ja-JP" sz="2000" dirty="0">
                <a:solidFill>
                  <a:srgbClr val="0000FF"/>
                </a:solidFill>
                <a:ea typeface="ＭＳ 明朝" pitchFamily="17" charset="-128"/>
              </a:rPr>
              <a:t>symmetric trivial </a:t>
            </a:r>
            <a:r>
              <a:rPr lang="en-US" altLang="ja-JP" sz="2000" dirty="0" smtClean="0">
                <a:solidFill>
                  <a:srgbClr val="0000FF"/>
                </a:solidFill>
                <a:ea typeface="ＭＳ 明朝" pitchFamily="17" charset="-128"/>
              </a:rPr>
              <a:t>solutions in </a:t>
            </a:r>
            <a:r>
              <a:rPr lang="en-US" altLang="ja-JP" sz="2000" dirty="0">
                <a:solidFill>
                  <a:srgbClr val="0000FF"/>
                </a:solidFill>
                <a:ea typeface="ＭＳ 明朝" pitchFamily="17" charset="-128"/>
              </a:rPr>
              <a:t>the </a:t>
            </a:r>
            <a:r>
              <a:rPr lang="en-US" altLang="ja-JP" sz="2000" dirty="0" smtClean="0">
                <a:solidFill>
                  <a:srgbClr val="0000FF"/>
                </a:solidFill>
                <a:ea typeface="ＭＳ 明朝" pitchFamily="17" charset="-128"/>
              </a:rPr>
              <a:t>4α </a:t>
            </a:r>
            <a:r>
              <a:rPr lang="en-US" altLang="ja-JP" sz="2000" dirty="0">
                <a:solidFill>
                  <a:srgbClr val="0000FF"/>
                </a:solidFill>
                <a:ea typeface="ＭＳ 明朝" pitchFamily="17" charset="-128"/>
              </a:rPr>
              <a:t>system</a:t>
            </a:r>
            <a:r>
              <a:rPr lang="en-US" altLang="ja-JP" sz="2000" dirty="0">
                <a:solidFill>
                  <a:srgbClr val="0000FF"/>
                </a:solidFill>
                <a:latin typeface="Symbol" pitchFamily="18" charset="2"/>
                <a:ea typeface="ＭＳ 明朝" pitchFamily="17" charset="-128"/>
                <a:sym typeface="Symbol" pitchFamily="18" charset="2"/>
              </a:rPr>
              <a:t> </a:t>
            </a:r>
            <a:r>
              <a:rPr lang="en-US" altLang="ja-JP" sz="2000" dirty="0" smtClean="0">
                <a:solidFill>
                  <a:srgbClr val="0000FF"/>
                </a:solidFill>
                <a:latin typeface="+mj-lt"/>
                <a:ea typeface="ＭＳ 明朝" pitchFamily="17" charset="-128"/>
              </a:rPr>
              <a:t>are removable.</a:t>
            </a:r>
            <a:r>
              <a:rPr lang="en-US" altLang="ja-JP" sz="2000" dirty="0" smtClean="0">
                <a:solidFill>
                  <a:srgbClr val="0000FF"/>
                </a:solidFill>
                <a:latin typeface="Symbol" pitchFamily="18" charset="2"/>
                <a:ea typeface="ＭＳ 明朝" pitchFamily="17" charset="-128"/>
                <a:sym typeface="Symbol" pitchFamily="18" charset="2"/>
              </a:rPr>
              <a:t>         </a:t>
            </a:r>
            <a:endParaRPr lang="en-US" altLang="ja-JP" sz="2000" dirty="0">
              <a:solidFill>
                <a:srgbClr val="0000FF"/>
              </a:solidFill>
              <a:latin typeface="Symbol" pitchFamily="18" charset="2"/>
              <a:ea typeface="ＭＳ 明朝" pitchFamily="17" charset="-128"/>
              <a:sym typeface="Symbol" pitchFamily="18" charset="2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880377" y="980003"/>
            <a:ext cx="433969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 smtClean="0"/>
              <a:t></a:t>
            </a:r>
            <a:r>
              <a:rPr lang="en-US" altLang="ja-JP" sz="2000" i="1" baseline="-25000" dirty="0" smtClean="0"/>
              <a:t>i&lt;j</a:t>
            </a:r>
            <a:r>
              <a:rPr lang="en-US" altLang="ja-JP" sz="2000" dirty="0" smtClean="0"/>
              <a:t> </a:t>
            </a:r>
            <a:r>
              <a:rPr lang="en-US" altLang="ja-JP" sz="2000" dirty="0"/>
              <a:t>|</a:t>
            </a:r>
            <a:r>
              <a:rPr lang="en-US" altLang="ja-JP" sz="2000" i="1" dirty="0" smtClean="0"/>
              <a:t>u</a:t>
            </a:r>
            <a:r>
              <a:rPr lang="en-US" altLang="ja-JP" sz="2000" i="1" baseline="-14000" dirty="0" smtClean="0"/>
              <a:t>i,j</a:t>
            </a:r>
            <a:r>
              <a:rPr lang="en-US" altLang="ja-JP" sz="2000" dirty="0" smtClean="0"/>
              <a:t> </a:t>
            </a:r>
            <a:r>
              <a:rPr lang="en-US" altLang="ja-JP" sz="2000" dirty="0"/>
              <a:t></a:t>
            </a:r>
            <a:r>
              <a:rPr lang="en-US" altLang="ja-JP" sz="2000" i="1" dirty="0" smtClean="0"/>
              <a:t>u</a:t>
            </a:r>
            <a:r>
              <a:rPr lang="en-US" altLang="ja-JP" sz="2000" i="1" baseline="-14000" dirty="0" smtClean="0"/>
              <a:t>i,j</a:t>
            </a:r>
            <a:r>
              <a:rPr lang="en-US" altLang="ja-JP" sz="2000" dirty="0" smtClean="0"/>
              <a:t>|</a:t>
            </a:r>
            <a:r>
              <a:rPr lang="el-GR" altLang="ja-JP" sz="2000" dirty="0">
                <a:cs typeface="Times New Roman" pitchFamily="18" charset="0"/>
              </a:rPr>
              <a:t>ψ</a:t>
            </a:r>
            <a:r>
              <a:rPr lang="el-GR" altLang="ja-JP" sz="2000" baseline="-25000" dirty="0">
                <a:cs typeface="Times New Roman" pitchFamily="18" charset="0"/>
              </a:rPr>
              <a:t></a:t>
            </a:r>
            <a:r>
              <a:rPr lang="el-GR" altLang="ja-JP" sz="2000" dirty="0">
                <a:cs typeface="Times New Roman" pitchFamily="18" charset="0"/>
              </a:rPr>
              <a:t></a:t>
            </a:r>
            <a:r>
              <a:rPr lang="en-US" altLang="ja-JP" sz="2000" dirty="0">
                <a:cs typeface="Times New Roman" pitchFamily="18" charset="0"/>
              </a:rPr>
              <a:t>=|</a:t>
            </a:r>
            <a:r>
              <a:rPr lang="el-GR" altLang="ja-JP" sz="2000" dirty="0">
                <a:cs typeface="Times New Roman" pitchFamily="18" charset="0"/>
              </a:rPr>
              <a:t>ψ</a:t>
            </a:r>
            <a:r>
              <a:rPr lang="el-GR" altLang="ja-JP" sz="2000" baseline="-25000" dirty="0">
                <a:cs typeface="Times New Roman" pitchFamily="18" charset="0"/>
              </a:rPr>
              <a:t></a:t>
            </a:r>
            <a:r>
              <a:rPr lang="el-GR" altLang="ja-JP" sz="2000" dirty="0">
                <a:cs typeface="Times New Roman" pitchFamily="18" charset="0"/>
              </a:rPr>
              <a:t></a:t>
            </a:r>
            <a:r>
              <a:rPr lang="en-US" altLang="ja-JP" sz="2000" dirty="0">
                <a:cs typeface="Times New Roman" pitchFamily="18" charset="0"/>
              </a:rPr>
              <a:t>    in   |</a:t>
            </a:r>
            <a:r>
              <a:rPr lang="el-GR" altLang="ja-JP" sz="2000" dirty="0">
                <a:cs typeface="Times New Roman" pitchFamily="18" charset="0"/>
              </a:rPr>
              <a:t>ψ</a:t>
            </a:r>
            <a:r>
              <a:rPr lang="el-GR" altLang="ja-JP" sz="2000" baseline="-25000" dirty="0">
                <a:cs typeface="Times New Roman" pitchFamily="18" charset="0"/>
              </a:rPr>
              <a:t></a:t>
            </a:r>
            <a:r>
              <a:rPr lang="el-GR" altLang="ja-JP" sz="2000" dirty="0">
                <a:cs typeface="Times New Roman" pitchFamily="18" charset="0"/>
              </a:rPr>
              <a:t></a:t>
            </a:r>
            <a:r>
              <a:rPr lang="en-US" altLang="ja-JP" sz="2000" dirty="0">
                <a:cs typeface="Times New Roman" pitchFamily="18" charset="0"/>
              </a:rPr>
              <a:t> </a:t>
            </a:r>
            <a:r>
              <a:rPr lang="el-GR" altLang="ja-JP" sz="2000" dirty="0">
                <a:cs typeface="Times New Roman" pitchFamily="18" charset="0"/>
              </a:rPr>
              <a:t></a:t>
            </a:r>
            <a:r>
              <a:rPr lang="en-US" altLang="ja-JP" sz="2000" dirty="0">
                <a:cs typeface="Times New Roman" pitchFamily="18" charset="0"/>
              </a:rPr>
              <a:t> </a:t>
            </a:r>
            <a:r>
              <a:rPr lang="en-US" altLang="ja-JP" sz="2000" dirty="0" smtClean="0">
                <a:cs typeface="Times New Roman" pitchFamily="18" charset="0"/>
              </a:rPr>
              <a:t>[4]</a:t>
            </a:r>
            <a:endParaRPr lang="el-GR" altLang="ja-JP" sz="2000" dirty="0">
              <a:cs typeface="Times New Roman" pitchFamily="18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043607" y="1361247"/>
            <a:ext cx="536808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/>
              <a:t> = 0 : </a:t>
            </a:r>
            <a:r>
              <a:rPr lang="ja-JP" altLang="en-US" sz="2000" dirty="0"/>
              <a:t>パウリ許容　　</a:t>
            </a:r>
            <a:r>
              <a:rPr lang="en-US" altLang="ja-JP" i="1" dirty="0" smtClean="0">
                <a:latin typeface="French Script MT"/>
              </a:rPr>
              <a:t>Þ</a:t>
            </a:r>
            <a:r>
              <a:rPr lang="en-US" altLang="ja-JP" sz="2000" i="1" dirty="0" smtClean="0"/>
              <a:t> </a:t>
            </a:r>
            <a:r>
              <a:rPr lang="en-US" altLang="ja-JP" sz="2000" dirty="0" smtClean="0"/>
              <a:t>=</a:t>
            </a:r>
            <a:r>
              <a:rPr lang="ja-JP" altLang="en-US" sz="2000" dirty="0" smtClean="0"/>
              <a:t> </a:t>
            </a:r>
            <a:r>
              <a:rPr lang="en-US" altLang="ja-JP" sz="2000" dirty="0"/>
              <a:t>|</a:t>
            </a:r>
            <a:r>
              <a:rPr lang="el-GR" altLang="ja-JP" sz="2000" dirty="0">
                <a:cs typeface="Times New Roman" pitchFamily="18" charset="0"/>
              </a:rPr>
              <a:t>ψ</a:t>
            </a:r>
            <a:r>
              <a:rPr lang="el-GR" altLang="ja-JP" sz="2000" baseline="-25000" dirty="0">
                <a:cs typeface="Times New Roman" pitchFamily="18" charset="0"/>
              </a:rPr>
              <a:t></a:t>
            </a:r>
            <a:r>
              <a:rPr lang="el-GR" altLang="ja-JP" sz="2000" dirty="0">
                <a:cs typeface="Times New Roman" pitchFamily="18" charset="0"/>
              </a:rPr>
              <a:t></a:t>
            </a:r>
            <a:r>
              <a:rPr lang="en-US" altLang="ja-JP" sz="2000" dirty="0">
                <a:cs typeface="Times New Roman" pitchFamily="18" charset="0"/>
              </a:rPr>
              <a:t> </a:t>
            </a:r>
            <a:r>
              <a:rPr lang="el-GR" altLang="ja-JP" sz="2000" dirty="0">
                <a:cs typeface="Times New Roman" pitchFamily="18" charset="0"/>
              </a:rPr>
              <a:t>ψ</a:t>
            </a:r>
            <a:r>
              <a:rPr lang="el-GR" altLang="ja-JP" sz="2000" baseline="-25000" dirty="0">
                <a:cs typeface="Times New Roman" pitchFamily="18" charset="0"/>
              </a:rPr>
              <a:t></a:t>
            </a:r>
            <a:r>
              <a:rPr lang="en-US" altLang="ja-JP" sz="2000" baseline="-25000" dirty="0">
                <a:cs typeface="Times New Roman" pitchFamily="18" charset="0"/>
              </a:rPr>
              <a:t> </a:t>
            </a:r>
            <a:r>
              <a:rPr lang="en-US" altLang="ja-JP" sz="2000" dirty="0">
                <a:cs typeface="Times New Roman" pitchFamily="18" charset="0"/>
              </a:rPr>
              <a:t>| </a:t>
            </a:r>
            <a:r>
              <a:rPr lang="ja-JP" altLang="en-US" sz="2000" dirty="0"/>
              <a:t>　</a:t>
            </a:r>
          </a:p>
          <a:p>
            <a:r>
              <a:rPr lang="ja-JP" altLang="en-US" sz="2000" dirty="0"/>
              <a:t> </a:t>
            </a:r>
            <a:r>
              <a:rPr lang="en-US" altLang="ja-JP" sz="2000" dirty="0"/>
              <a:t>&gt; 0 : </a:t>
            </a:r>
            <a:r>
              <a:rPr lang="ja-JP" altLang="en-US" sz="2000" dirty="0"/>
              <a:t>パウリ禁止　</a:t>
            </a:r>
            <a:r>
              <a:rPr lang="ja-JP" altLang="en-US" sz="2000" dirty="0" smtClean="0"/>
              <a:t>　</a:t>
            </a:r>
            <a:r>
              <a:rPr lang="en-US" altLang="ja-JP" sz="2000" dirty="0" smtClean="0"/>
              <a:t>|</a:t>
            </a:r>
            <a:r>
              <a:rPr lang="el-GR" altLang="ja-JP" sz="2000" dirty="0"/>
              <a:t>ψ</a:t>
            </a:r>
            <a:r>
              <a:rPr lang="el-GR" altLang="ja-JP" sz="2000" baseline="-25000" dirty="0"/>
              <a:t></a:t>
            </a:r>
            <a:r>
              <a:rPr lang="el-GR" altLang="ja-JP" sz="2000" dirty="0"/>
              <a:t></a:t>
            </a:r>
            <a:r>
              <a:rPr lang="en-US" altLang="ja-JP" sz="2000" dirty="0"/>
              <a:t>= (1/) </a:t>
            </a:r>
            <a:r>
              <a:rPr lang="en-US" altLang="ja-JP" sz="2000" dirty="0" smtClean="0"/>
              <a:t></a:t>
            </a:r>
            <a:r>
              <a:rPr lang="en-US" altLang="ja-JP" sz="2000" i="1" baseline="-25000" dirty="0" smtClean="0"/>
              <a:t>i&lt;j</a:t>
            </a:r>
            <a:r>
              <a:rPr lang="en-US" altLang="ja-JP" sz="2000" dirty="0" smtClean="0"/>
              <a:t> |</a:t>
            </a:r>
            <a:r>
              <a:rPr lang="en-US" altLang="ja-JP" sz="2000" i="1" dirty="0" smtClean="0"/>
              <a:t>u</a:t>
            </a:r>
            <a:r>
              <a:rPr lang="en-US" altLang="ja-JP" sz="2000" i="1" baseline="-25000" dirty="0" smtClean="0"/>
              <a:t>i,j</a:t>
            </a:r>
            <a:r>
              <a:rPr lang="en-US" altLang="ja-JP" sz="2000" dirty="0" smtClean="0"/>
              <a:t> </a:t>
            </a:r>
            <a:r>
              <a:rPr lang="en-US" altLang="ja-JP" sz="2000" dirty="0"/>
              <a:t></a:t>
            </a:r>
            <a:r>
              <a:rPr lang="en-US" altLang="ja-JP" sz="2000" i="1" dirty="0" smtClean="0"/>
              <a:t>u</a:t>
            </a:r>
            <a:r>
              <a:rPr lang="en-US" altLang="ja-JP" sz="2000" i="1" baseline="-14000" dirty="0" smtClean="0"/>
              <a:t>i,j</a:t>
            </a:r>
            <a:r>
              <a:rPr lang="en-US" altLang="ja-JP" sz="2000" dirty="0" smtClean="0"/>
              <a:t>|</a:t>
            </a:r>
            <a:r>
              <a:rPr lang="el-GR" altLang="ja-JP" sz="2000" dirty="0">
                <a:cs typeface="Times New Roman" pitchFamily="18" charset="0"/>
              </a:rPr>
              <a:t>ψ</a:t>
            </a:r>
            <a:r>
              <a:rPr lang="el-GR" altLang="ja-JP" sz="2000" baseline="-25000" dirty="0">
                <a:cs typeface="Times New Roman" pitchFamily="18" charset="0"/>
              </a:rPr>
              <a:t></a:t>
            </a:r>
            <a:r>
              <a:rPr lang="en-US" altLang="ja-JP" sz="2000" baseline="-25000" dirty="0">
                <a:cs typeface="Times New Roman" pitchFamily="18" charset="0"/>
              </a:rPr>
              <a:t> </a:t>
            </a:r>
            <a:r>
              <a:rPr lang="el-GR" altLang="ja-JP" sz="2000" dirty="0">
                <a:cs typeface="Times New Roman" pitchFamily="18" charset="0"/>
              </a:rPr>
              <a:t></a:t>
            </a:r>
            <a:endParaRPr lang="en-US" altLang="ja-JP" sz="2000" dirty="0">
              <a:cs typeface="Times New Roman" pitchFamily="18" charset="0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77295" y="518338"/>
            <a:ext cx="1156086" cy="461665"/>
          </a:xfrm>
          <a:prstGeom prst="rect">
            <a:avLst/>
          </a:prstGeom>
          <a:solidFill>
            <a:schemeClr val="tx1"/>
          </a:solidFill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4</a:t>
            </a:r>
            <a:r>
              <a:rPr kumimoji="1" lang="en-US" altLang="ja-JP" dirty="0" smtClean="0">
                <a:solidFill>
                  <a:srgbClr val="FF0000"/>
                </a:solidFill>
                <a:sym typeface="Symbol"/>
              </a:rPr>
              <a:t> case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3511374"/>
              </p:ext>
            </p:extLst>
          </p:nvPr>
        </p:nvGraphicFramePr>
        <p:xfrm>
          <a:off x="898865" y="2204864"/>
          <a:ext cx="6172683" cy="3736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7" name="Equation" r:id="rId3" imgW="2895480" imgH="1752480" progId="Equation.DSMT4">
                  <p:embed/>
                </p:oleObj>
              </mc:Choice>
              <mc:Fallback>
                <p:oleObj name="Equation" r:id="rId3" imgW="2895480" imgH="1752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8865" y="2204864"/>
                        <a:ext cx="6172683" cy="37360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5423237" y="2276872"/>
            <a:ext cx="25555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kumimoji="0" lang="en-US" altLang="ja-JP" sz="1600" dirty="0" smtClean="0">
                <a:solidFill>
                  <a:srgbClr val="336600"/>
                </a:solidFill>
                <a:ea typeface="ＭＳ 明朝" pitchFamily="17" charset="-128"/>
              </a:rPr>
              <a:t>: 4-cluster </a:t>
            </a:r>
            <a:r>
              <a:rPr kumimoji="0" lang="en-US" altLang="ja-JP" sz="1600" dirty="0">
                <a:solidFill>
                  <a:srgbClr val="336600"/>
                </a:solidFill>
                <a:ea typeface="ＭＳ 明朝" pitchFamily="17" charset="-128"/>
              </a:rPr>
              <a:t>OCM using  </a:t>
            </a:r>
            <a:endParaRPr kumimoji="0" lang="en-US" altLang="ja-JP" sz="1600" dirty="0" smtClean="0">
              <a:solidFill>
                <a:srgbClr val="336600"/>
              </a:solidFill>
              <a:ea typeface="ＭＳ 明朝" pitchFamily="17" charset="-128"/>
            </a:endParaRPr>
          </a:p>
          <a:p>
            <a:pPr lvl="0"/>
            <a:r>
              <a:rPr kumimoji="0" lang="en-US" altLang="ja-JP" sz="1600" dirty="0">
                <a:solidFill>
                  <a:srgbClr val="336600"/>
                </a:solidFill>
                <a:ea typeface="ＭＳ 明朝" pitchFamily="17" charset="-128"/>
              </a:rPr>
              <a:t> </a:t>
            </a:r>
            <a:r>
              <a:rPr kumimoji="0" lang="en-US" altLang="ja-JP" sz="1600" dirty="0" smtClean="0">
                <a:solidFill>
                  <a:srgbClr val="336600"/>
                </a:solidFill>
                <a:ea typeface="ＭＳ 明朝" pitchFamily="17" charset="-128"/>
              </a:rPr>
              <a:t> </a:t>
            </a:r>
            <a:r>
              <a:rPr kumimoji="0" lang="en-US" altLang="ja-JP" sz="1600" dirty="0" smtClean="0">
                <a:solidFill>
                  <a:srgbClr val="FF0000"/>
                </a:solidFill>
                <a:ea typeface="ＭＳ 明朝" pitchFamily="17" charset="-128"/>
              </a:rPr>
              <a:t>energy-independent</a:t>
            </a:r>
            <a:r>
              <a:rPr kumimoji="0" lang="en-US" altLang="ja-JP" sz="1600" dirty="0" smtClean="0">
                <a:solidFill>
                  <a:srgbClr val="336600"/>
                </a:solidFill>
                <a:ea typeface="ＭＳ 明朝" pitchFamily="17" charset="-128"/>
              </a:rPr>
              <a:t> </a:t>
            </a:r>
            <a:r>
              <a:rPr kumimoji="0" lang="en-US" altLang="ja-JP" sz="1600" i="1" dirty="0" smtClean="0">
                <a:solidFill>
                  <a:srgbClr val="336600"/>
                </a:solidFill>
                <a:ea typeface="ＭＳ 明朝" pitchFamily="17" charset="-128"/>
              </a:rPr>
              <a:t>V</a:t>
            </a:r>
            <a:r>
              <a:rPr kumimoji="0" lang="en-US" altLang="ja-JP" sz="1600" baseline="-25000" dirty="0" smtClean="0">
                <a:solidFill>
                  <a:srgbClr val="336600"/>
                </a:solidFill>
                <a:ea typeface="ＭＳ 明朝" pitchFamily="17" charset="-128"/>
              </a:rPr>
              <a:t>RGM</a:t>
            </a:r>
            <a:endParaRPr kumimoji="0" lang="en-US" altLang="ja-JP" sz="1600" dirty="0">
              <a:solidFill>
                <a:srgbClr val="336600"/>
              </a:solidFill>
              <a:ea typeface="ＭＳ 明朝" pitchFamily="17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325150" y="6114782"/>
            <a:ext cx="31352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solidFill>
                  <a:srgbClr val="C00000"/>
                </a:solidFill>
              </a:rPr>
              <a:t>(Faddeev redundant components)</a:t>
            </a:r>
            <a:endParaRPr kumimoji="1" lang="ja-JP" altLang="en-US" sz="1600" dirty="0">
              <a:solidFill>
                <a:srgbClr val="C00000"/>
              </a:solidFill>
            </a:endParaRPr>
          </a:p>
        </p:txBody>
      </p:sp>
      <p:cxnSp>
        <p:nvCxnSpPr>
          <p:cNvPr id="3" name="直線矢印コネクタ 2"/>
          <p:cNvCxnSpPr/>
          <p:nvPr/>
        </p:nvCxnSpPr>
        <p:spPr bwMode="auto">
          <a:xfrm flipH="1">
            <a:off x="5025604" y="1171613"/>
            <a:ext cx="360040" cy="34450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pic>
        <p:nvPicPr>
          <p:cNvPr id="31864" name="Picture 12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3717032"/>
            <a:ext cx="702078" cy="28803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</p:pic>
      <p:pic>
        <p:nvPicPr>
          <p:cNvPr id="31865" name="Picture 12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1" y="4025348"/>
            <a:ext cx="3168352" cy="26774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1728735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611188" y="620688"/>
            <a:ext cx="7993260" cy="830997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kern="0" dirty="0">
                <a:solidFill>
                  <a:srgbClr val="0000FF"/>
                </a:solidFill>
                <a:latin typeface="Times New Roman"/>
                <a:ea typeface="ＭＳ Ｐゴシック"/>
                <a:cs typeface="+mj-cs"/>
              </a:rPr>
              <a:t>4 </a:t>
            </a:r>
            <a:r>
              <a:rPr lang="ja-JP" altLang="en-US" kern="0" dirty="0">
                <a:solidFill>
                  <a:srgbClr val="0000FF"/>
                </a:solidFill>
                <a:latin typeface="Times New Roman"/>
                <a:ea typeface="ＭＳ Ｐゴシック"/>
                <a:cs typeface="+mj-cs"/>
              </a:rPr>
              <a:t>体</a:t>
            </a:r>
            <a:r>
              <a:rPr lang="ja-JP" altLang="en-US" kern="0" dirty="0" smtClean="0">
                <a:solidFill>
                  <a:srgbClr val="0000FF"/>
                </a:solidFill>
                <a:latin typeface="Times New Roman"/>
                <a:ea typeface="ＭＳ Ｐゴシック"/>
                <a:cs typeface="+mj-cs"/>
              </a:rPr>
              <a:t>同種 </a:t>
            </a:r>
            <a:r>
              <a:rPr lang="en-US" altLang="ja-JP" kern="0" dirty="0" smtClean="0">
                <a:solidFill>
                  <a:srgbClr val="0000FF"/>
                </a:solidFill>
                <a:latin typeface="Times New Roman"/>
                <a:ea typeface="ＭＳ Ｐゴシック"/>
                <a:cs typeface="+mj-cs"/>
              </a:rPr>
              <a:t>Fermion/Boson </a:t>
            </a:r>
            <a:r>
              <a:rPr lang="ja-JP" altLang="en-US" kern="0" dirty="0" smtClean="0">
                <a:solidFill>
                  <a:srgbClr val="0000FF"/>
                </a:solidFill>
                <a:latin typeface="Times New Roman"/>
                <a:ea typeface="ＭＳ Ｐゴシック"/>
                <a:cs typeface="+mj-cs"/>
              </a:rPr>
              <a:t>粒子</a:t>
            </a:r>
            <a:r>
              <a:rPr lang="ja-JP" altLang="en-US" kern="0" dirty="0">
                <a:solidFill>
                  <a:srgbClr val="0000FF"/>
                </a:solidFill>
                <a:latin typeface="Times New Roman"/>
                <a:ea typeface="ＭＳ Ｐゴシック"/>
                <a:cs typeface="+mj-cs"/>
              </a:rPr>
              <a:t>系の </a:t>
            </a:r>
            <a:r>
              <a:rPr lang="en-US" altLang="ja-JP" kern="0" dirty="0" smtClean="0">
                <a:solidFill>
                  <a:srgbClr val="0000FF"/>
                </a:solidFill>
                <a:latin typeface="Times New Roman"/>
                <a:ea typeface="ＭＳ Ｐゴシック"/>
                <a:cs typeface="+mj-cs"/>
              </a:rPr>
              <a:t>Faddeev-Yakubovsky</a:t>
            </a:r>
          </a:p>
          <a:p>
            <a:pPr>
              <a:defRPr/>
            </a:pPr>
            <a:r>
              <a:rPr lang="ja-JP" altLang="en-US" kern="0" dirty="0" smtClean="0">
                <a:solidFill>
                  <a:srgbClr val="0000FF"/>
                </a:solidFill>
                <a:latin typeface="Times New Roman"/>
                <a:ea typeface="ＭＳ Ｐゴシック"/>
                <a:cs typeface="+mj-cs"/>
              </a:rPr>
              <a:t>方程式</a:t>
            </a:r>
            <a:endParaRPr lang="ja-JP" altLang="en-US" dirty="0"/>
          </a:p>
        </p:txBody>
      </p:sp>
      <p:graphicFrame>
        <p:nvGraphicFramePr>
          <p:cNvPr id="27652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2255043"/>
              </p:ext>
            </p:extLst>
          </p:nvPr>
        </p:nvGraphicFramePr>
        <p:xfrm>
          <a:off x="5796136" y="1535436"/>
          <a:ext cx="2808599" cy="1965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38" name="Equation" r:id="rId3" imgW="1270000" imgH="889000" progId="Equation.DSMT4">
                  <p:embed/>
                </p:oleObj>
              </mc:Choice>
              <mc:Fallback>
                <p:oleObj name="Equation" r:id="rId3" imgW="1270000" imgH="889000" progId="Equation.DSMT4">
                  <p:embed/>
                  <p:pic>
                    <p:nvPicPr>
                      <p:cNvPr id="0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1535436"/>
                        <a:ext cx="2808599" cy="196557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5400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549477"/>
            <a:ext cx="4754563" cy="20478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</p:pic>
      <p:sp>
        <p:nvSpPr>
          <p:cNvPr id="3" name="正方形/長方形 2"/>
          <p:cNvSpPr/>
          <p:nvPr/>
        </p:nvSpPr>
        <p:spPr>
          <a:xfrm>
            <a:off x="4860032" y="5839694"/>
            <a:ext cx="4148893" cy="461665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ja-JP" altLang="en-US" dirty="0">
                <a:sym typeface="Euclid Extra"/>
              </a:rPr>
              <a:t></a:t>
            </a:r>
            <a:r>
              <a:rPr lang="en-US" altLang="ja-JP" baseline="-25000" dirty="0">
                <a:sym typeface="Euclid Extra"/>
              </a:rPr>
              <a:t>12</a:t>
            </a:r>
            <a:r>
              <a:rPr lang="en-US" altLang="ja-JP" dirty="0">
                <a:sym typeface="Euclid Extra"/>
              </a:rPr>
              <a:t>+</a:t>
            </a:r>
            <a:r>
              <a:rPr lang="ja-JP" altLang="en-US" dirty="0">
                <a:sym typeface="Euclid Extra"/>
              </a:rPr>
              <a:t></a:t>
            </a:r>
            <a:r>
              <a:rPr lang="en-US" altLang="ja-JP" baseline="-25000" dirty="0">
                <a:sym typeface="Euclid Extra"/>
              </a:rPr>
              <a:t>3</a:t>
            </a:r>
            <a:r>
              <a:rPr lang="en-US" altLang="ja-JP" dirty="0">
                <a:sym typeface="Euclid Extra"/>
              </a:rPr>
              <a:t>+</a:t>
            </a:r>
            <a:r>
              <a:rPr lang="ja-JP" altLang="en-US" dirty="0">
                <a:sym typeface="Euclid Extra"/>
              </a:rPr>
              <a:t></a:t>
            </a:r>
            <a:r>
              <a:rPr lang="en-US" altLang="ja-JP" baseline="-25000" dirty="0">
                <a:sym typeface="Euclid Extra"/>
              </a:rPr>
              <a:t>4</a:t>
            </a:r>
            <a:r>
              <a:rPr lang="en-US" altLang="ja-JP" dirty="0">
                <a:sym typeface="Euclid Extra"/>
              </a:rPr>
              <a:t>, </a:t>
            </a:r>
            <a:r>
              <a:rPr lang="ja-JP" altLang="en-US" dirty="0">
                <a:sym typeface="Euclid Extra"/>
              </a:rPr>
              <a:t></a:t>
            </a:r>
            <a:r>
              <a:rPr lang="en-US" altLang="ja-JP" baseline="-25000" dirty="0">
                <a:sym typeface="Euclid Extra"/>
              </a:rPr>
              <a:t>12</a:t>
            </a:r>
            <a:r>
              <a:rPr lang="en-US" altLang="ja-JP" dirty="0">
                <a:sym typeface="Euclid Extra"/>
              </a:rPr>
              <a:t>+</a:t>
            </a:r>
            <a:r>
              <a:rPr lang="ja-JP" altLang="en-US" dirty="0">
                <a:sym typeface="Euclid Extra"/>
              </a:rPr>
              <a:t></a:t>
            </a:r>
            <a:r>
              <a:rPr lang="en-US" altLang="ja-JP" baseline="-25000" dirty="0">
                <a:sym typeface="Euclid Extra"/>
              </a:rPr>
              <a:t>34</a:t>
            </a:r>
            <a:r>
              <a:rPr lang="en-US" altLang="ja-JP" dirty="0">
                <a:sym typeface="Euclid Extra"/>
              </a:rPr>
              <a:t>+ </a:t>
            </a:r>
            <a:r>
              <a:rPr lang="en-US" altLang="ja-JP" dirty="0">
                <a:sym typeface="Symbol"/>
              </a:rPr>
              <a:t> (</a:t>
            </a:r>
            <a:r>
              <a:rPr lang="en-US" altLang="ja-JP" dirty="0">
                <a:sym typeface="Euclid Extra"/>
              </a:rPr>
              <a:t></a:t>
            </a:r>
            <a:r>
              <a:rPr lang="en-US" altLang="ja-JP" baseline="30000" dirty="0">
                <a:sym typeface="Euclid Extra"/>
              </a:rPr>
              <a:t>sum</a:t>
            </a:r>
            <a:r>
              <a:rPr lang="en-US" altLang="ja-JP" dirty="0">
                <a:sym typeface="Euclid Extra"/>
              </a:rPr>
              <a:t>)</a:t>
            </a:r>
            <a:r>
              <a:rPr lang="en-US" altLang="ja-JP" baseline="-25000" dirty="0">
                <a:sym typeface="Euclid Extra"/>
              </a:rPr>
              <a:t>max</a:t>
            </a:r>
            <a:endParaRPr lang="ja-JP" altLang="en-US" baseline="-25000" dirty="0"/>
          </a:p>
        </p:txBody>
      </p:sp>
      <p:grpSp>
        <p:nvGrpSpPr>
          <p:cNvPr id="13" name="グループ化 12"/>
          <p:cNvGrpSpPr/>
          <p:nvPr/>
        </p:nvGrpSpPr>
        <p:grpSpPr>
          <a:xfrm>
            <a:off x="6444208" y="3767508"/>
            <a:ext cx="1533863" cy="1101652"/>
            <a:chOff x="6254909" y="4017962"/>
            <a:chExt cx="1533863" cy="1101652"/>
          </a:xfrm>
        </p:grpSpPr>
        <p:sp>
          <p:nvSpPr>
            <p:cNvPr id="8" name="Oval 3"/>
            <p:cNvSpPr>
              <a:spLocks noChangeArrowheads="1"/>
            </p:cNvSpPr>
            <p:nvPr/>
          </p:nvSpPr>
          <p:spPr bwMode="auto">
            <a:xfrm>
              <a:off x="7571284" y="4258666"/>
              <a:ext cx="217488" cy="215900"/>
            </a:xfrm>
            <a:prstGeom prst="ellipse">
              <a:avLst/>
            </a:prstGeom>
            <a:solidFill>
              <a:srgbClr val="FF99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Oval 4"/>
            <p:cNvSpPr>
              <a:spLocks noChangeArrowheads="1"/>
            </p:cNvSpPr>
            <p:nvPr/>
          </p:nvSpPr>
          <p:spPr bwMode="auto">
            <a:xfrm>
              <a:off x="6508751" y="4160837"/>
              <a:ext cx="217488" cy="215900"/>
            </a:xfrm>
            <a:prstGeom prst="ellipse">
              <a:avLst/>
            </a:prstGeom>
            <a:solidFill>
              <a:srgbClr val="FF99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Oval 5"/>
            <p:cNvSpPr>
              <a:spLocks noChangeArrowheads="1"/>
            </p:cNvSpPr>
            <p:nvPr/>
          </p:nvSpPr>
          <p:spPr bwMode="auto">
            <a:xfrm>
              <a:off x="6884170" y="4903714"/>
              <a:ext cx="217488" cy="215900"/>
            </a:xfrm>
            <a:prstGeom prst="ellipse">
              <a:avLst/>
            </a:prstGeom>
            <a:solidFill>
              <a:srgbClr val="FF99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Line 6"/>
            <p:cNvSpPr>
              <a:spLocks noChangeShapeType="1"/>
            </p:cNvSpPr>
            <p:nvPr/>
          </p:nvSpPr>
          <p:spPr bwMode="auto">
            <a:xfrm flipH="1" flipV="1">
              <a:off x="6688944" y="4367680"/>
              <a:ext cx="236134" cy="5138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Line 7"/>
            <p:cNvSpPr>
              <a:spLocks noChangeShapeType="1"/>
            </p:cNvSpPr>
            <p:nvPr/>
          </p:nvSpPr>
          <p:spPr bwMode="auto">
            <a:xfrm flipH="1">
              <a:off x="6804248" y="4404318"/>
              <a:ext cx="736197" cy="2308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Text Box 11"/>
            <p:cNvSpPr txBox="1">
              <a:spLocks noChangeArrowheads="1"/>
            </p:cNvSpPr>
            <p:nvPr/>
          </p:nvSpPr>
          <p:spPr bwMode="auto">
            <a:xfrm>
              <a:off x="6254909" y="4293096"/>
              <a:ext cx="441146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2400" i="1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</a:rPr>
                <a:t>p</a:t>
              </a:r>
              <a:r>
                <a:rPr kumimoji="0" lang="en-US" altLang="ja-JP" sz="2400" i="1" u="none" strike="noStrike" kern="0" cap="none" spc="0" normalizeH="0" baseline="-14000" noProof="0" dirty="0" smtClean="0">
                  <a:ln>
                    <a:noFill/>
                  </a:ln>
                  <a:effectLst/>
                  <a:uLnTx/>
                  <a:uFillTx/>
                </a:rPr>
                <a:t>3</a:t>
              </a: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>
              <a:off x="6942138" y="4017962"/>
              <a:ext cx="4381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2400" i="1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</a:rPr>
                <a:t>q</a:t>
              </a:r>
              <a:r>
                <a:rPr kumimoji="0" lang="en-US" altLang="ja-JP" sz="2400" i="1" u="none" strike="noStrike" kern="0" cap="none" spc="0" normalizeH="0" baseline="-14000" noProof="0" dirty="0" smtClean="0">
                  <a:ln>
                    <a:noFill/>
                  </a:ln>
                  <a:effectLst/>
                  <a:uLnTx/>
                  <a:uFillTx/>
                </a:rPr>
                <a:t>3</a:t>
              </a:r>
            </a:p>
          </p:txBody>
        </p:sp>
        <p:sp>
          <p:nvSpPr>
            <p:cNvPr id="5" name="正方形/長方形 4"/>
            <p:cNvSpPr/>
            <p:nvPr/>
          </p:nvSpPr>
          <p:spPr>
            <a:xfrm>
              <a:off x="6372200" y="4623519"/>
              <a:ext cx="53572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dirty="0">
                  <a:solidFill>
                    <a:srgbClr val="0000FF"/>
                  </a:solidFill>
                  <a:sym typeface="Euclid Extra"/>
                </a:rPr>
                <a:t></a:t>
              </a:r>
              <a:r>
                <a:rPr lang="en-US" altLang="ja-JP" baseline="-25000" dirty="0">
                  <a:solidFill>
                    <a:srgbClr val="0000FF"/>
                  </a:solidFill>
                  <a:sym typeface="Euclid Extra"/>
                </a:rPr>
                <a:t>12</a:t>
              </a:r>
              <a:endParaRPr lang="ja-JP" altLang="en-US" dirty="0"/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7172346" y="4501851"/>
              <a:ext cx="43313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dirty="0">
                  <a:solidFill>
                    <a:srgbClr val="0000FF"/>
                  </a:solidFill>
                  <a:sym typeface="Euclid Extra"/>
                </a:rPr>
                <a:t></a:t>
              </a:r>
              <a:r>
                <a:rPr lang="en-US" altLang="ja-JP" baseline="-25000" dirty="0">
                  <a:solidFill>
                    <a:srgbClr val="0000FF"/>
                  </a:solidFill>
                  <a:sym typeface="Euclid Extra"/>
                </a:rPr>
                <a:t>3</a:t>
              </a:r>
              <a:endParaRPr lang="ja-JP" altLang="en-US" dirty="0"/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5796136" y="5157192"/>
            <a:ext cx="2693366" cy="461665"/>
          </a:xfrm>
          <a:prstGeom prst="rect">
            <a:avLst/>
          </a:prstGeom>
          <a:solidFill>
            <a:schemeClr val="tx1"/>
          </a:solidFill>
          <a:ln w="1270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ym typeface="Euclid Extra"/>
              </a:rPr>
              <a:t>(</a:t>
            </a:r>
            <a:r>
              <a:rPr kumimoji="1" lang="ja-JP" altLang="en-US" dirty="0" smtClean="0">
                <a:sym typeface="Euclid Extra"/>
              </a:rPr>
              <a:t></a:t>
            </a:r>
            <a:r>
              <a:rPr kumimoji="1" lang="en-US" altLang="ja-JP" baseline="-25000" dirty="0" smtClean="0">
                <a:sym typeface="Euclid Extra"/>
              </a:rPr>
              <a:t>12</a:t>
            </a:r>
            <a:r>
              <a:rPr kumimoji="1" lang="en-US" altLang="ja-JP" i="1" dirty="0" smtClean="0">
                <a:sym typeface="Euclid Extra"/>
              </a:rPr>
              <a:t>s</a:t>
            </a:r>
            <a:r>
              <a:rPr kumimoji="1" lang="en-US" altLang="ja-JP" baseline="-25000" dirty="0" smtClean="0">
                <a:sym typeface="Euclid Extra"/>
              </a:rPr>
              <a:t>12</a:t>
            </a:r>
            <a:r>
              <a:rPr kumimoji="1" lang="en-US" altLang="ja-JP" dirty="0" smtClean="0">
                <a:sym typeface="Euclid Extra"/>
              </a:rPr>
              <a:t>)</a:t>
            </a:r>
            <a:r>
              <a:rPr kumimoji="1" lang="en-US" altLang="ja-JP" i="1" dirty="0" smtClean="0">
                <a:sym typeface="Euclid Extra"/>
              </a:rPr>
              <a:t>I</a:t>
            </a:r>
            <a:r>
              <a:rPr kumimoji="1" lang="en-US" altLang="ja-JP" baseline="-25000" dirty="0" smtClean="0">
                <a:sym typeface="Euclid Extra"/>
              </a:rPr>
              <a:t>12</a:t>
            </a:r>
            <a:r>
              <a:rPr kumimoji="1" lang="en-US" altLang="ja-JP" dirty="0" smtClean="0">
                <a:sym typeface="Euclid Extra"/>
              </a:rPr>
              <a:t> </a:t>
            </a:r>
            <a:r>
              <a:rPr kumimoji="1" lang="en-US" altLang="ja-JP" dirty="0" smtClean="0">
                <a:sym typeface="Symbol"/>
              </a:rPr>
              <a:t>  </a:t>
            </a:r>
            <a:r>
              <a:rPr kumimoji="1" lang="en-US" altLang="ja-JP" i="1" dirty="0" smtClean="0">
                <a:sym typeface="Symbol"/>
              </a:rPr>
              <a:t>I</a:t>
            </a:r>
            <a:r>
              <a:rPr kumimoji="1" lang="en-US" altLang="ja-JP" baseline="-25000" dirty="0" smtClean="0">
                <a:sym typeface="Symbol"/>
              </a:rPr>
              <a:t>max</a:t>
            </a:r>
            <a:r>
              <a:rPr kumimoji="1" lang="en-US" altLang="ja-JP" dirty="0" smtClean="0">
                <a:sym typeface="Symbol"/>
              </a:rPr>
              <a:t>= 6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508622" y="6309320"/>
            <a:ext cx="2383858" cy="338554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solidFill>
                  <a:srgbClr val="336600"/>
                </a:solidFill>
              </a:rPr>
              <a:t>by A. Nogga, Ph.D. thesis</a:t>
            </a:r>
            <a:endParaRPr kumimoji="1" lang="ja-JP" altLang="en-US" sz="1600" dirty="0">
              <a:solidFill>
                <a:srgbClr val="336600"/>
              </a:solidFill>
            </a:endParaRPr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696383"/>
              </p:ext>
            </p:extLst>
          </p:nvPr>
        </p:nvGraphicFramePr>
        <p:xfrm>
          <a:off x="611187" y="1556791"/>
          <a:ext cx="4770817" cy="2930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39" name="Equation" r:id="rId6" imgW="2501640" imgH="1536480" progId="Equation.DSMT4">
                  <p:embed/>
                </p:oleObj>
              </mc:Choice>
              <mc:Fallback>
                <p:oleObj name="Equation" r:id="rId6" imgW="2501640" imgH="1536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11187" y="1556791"/>
                        <a:ext cx="4770817" cy="293029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5400">
                        <a:solidFill>
                          <a:srgbClr val="00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079005"/>
              </p:ext>
            </p:extLst>
          </p:nvPr>
        </p:nvGraphicFramePr>
        <p:xfrm>
          <a:off x="1061083" y="4823214"/>
          <a:ext cx="5748615" cy="1342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38" name="Equation" r:id="rId3" imgW="3263760" imgH="761760" progId="Equation.DSMT4">
                  <p:embed/>
                </p:oleObj>
              </mc:Choice>
              <mc:Fallback>
                <p:oleObj name="Equation" r:id="rId3" imgW="3263760" imgH="761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61083" y="4823214"/>
                        <a:ext cx="5748615" cy="134208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6301444"/>
              </p:ext>
            </p:extLst>
          </p:nvPr>
        </p:nvGraphicFramePr>
        <p:xfrm>
          <a:off x="1115616" y="3428999"/>
          <a:ext cx="6869852" cy="1325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39" name="Equation" r:id="rId5" imgW="3619440" imgH="698400" progId="Equation.DSMT4">
                  <p:embed/>
                </p:oleObj>
              </mc:Choice>
              <mc:Fallback>
                <p:oleObj name="Equation" r:id="rId5" imgW="361944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15616" y="3428999"/>
                        <a:ext cx="6869852" cy="1325761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599444" y="879103"/>
            <a:ext cx="4404604" cy="461665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Faddeev redundant components</a:t>
            </a:r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611560" y="1490008"/>
            <a:ext cx="6840760" cy="193899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altLang="ja-JP" dirty="0" smtClean="0"/>
              <a:t>1)  Y-type </a:t>
            </a:r>
            <a:r>
              <a:rPr lang="ja-JP" altLang="en-US" dirty="0" smtClean="0"/>
              <a:t>座標における </a:t>
            </a:r>
            <a:r>
              <a:rPr lang="en-US" altLang="ja-JP" dirty="0" smtClean="0"/>
              <a:t>3</a:t>
            </a:r>
            <a:r>
              <a:rPr lang="ja-JP" altLang="en-US" dirty="0"/>
              <a:t>体部分系の </a:t>
            </a:r>
            <a:r>
              <a:rPr lang="en-US" altLang="ja-JP" dirty="0"/>
              <a:t>redundant </a:t>
            </a:r>
            <a:r>
              <a:rPr lang="en-US" altLang="ja-JP" dirty="0" smtClean="0"/>
              <a:t> </a:t>
            </a:r>
          </a:p>
          <a:p>
            <a:r>
              <a:rPr lang="en-US" altLang="ja-JP" dirty="0"/>
              <a:t> </a:t>
            </a:r>
            <a:r>
              <a:rPr lang="en-US" altLang="ja-JP" dirty="0" smtClean="0"/>
              <a:t>      component : (1+</a:t>
            </a:r>
            <a:r>
              <a:rPr lang="en-US" altLang="ja-JP" i="1" dirty="0" smtClean="0"/>
              <a:t>P</a:t>
            </a:r>
            <a:r>
              <a:rPr lang="en-US" altLang="ja-JP" dirty="0" smtClean="0"/>
              <a:t>)|</a:t>
            </a:r>
            <a:r>
              <a:rPr lang="en-US" altLang="ja-JP" i="1" dirty="0" smtClean="0"/>
              <a:t>uf</a:t>
            </a:r>
            <a:r>
              <a:rPr lang="en-US" altLang="ja-JP" dirty="0" smtClean="0">
                <a:sym typeface="Symbol"/>
              </a:rPr>
              <a:t>=0</a:t>
            </a:r>
            <a:endParaRPr lang="en-US" altLang="ja-JP" dirty="0"/>
          </a:p>
          <a:p>
            <a:r>
              <a:rPr lang="en-US" altLang="ja-JP" dirty="0" smtClean="0"/>
              <a:t>2)  2</a:t>
            </a:r>
            <a:r>
              <a:rPr lang="ja-JP" altLang="en-US" dirty="0"/>
              <a:t>体 </a:t>
            </a:r>
            <a:r>
              <a:rPr lang="en-US" altLang="ja-JP" dirty="0"/>
              <a:t>- 2</a:t>
            </a:r>
            <a:r>
              <a:rPr lang="ja-JP" altLang="en-US" dirty="0"/>
              <a:t>体の </a:t>
            </a:r>
            <a:r>
              <a:rPr lang="en-US" altLang="ja-JP" dirty="0" smtClean="0"/>
              <a:t>H-type </a:t>
            </a:r>
            <a:r>
              <a:rPr lang="ja-JP" altLang="en-US" dirty="0"/>
              <a:t>座標における </a:t>
            </a:r>
            <a:r>
              <a:rPr lang="en-US" altLang="ja-JP" dirty="0"/>
              <a:t>core exchange </a:t>
            </a:r>
            <a:r>
              <a:rPr lang="en-US" altLang="ja-JP" dirty="0" smtClean="0"/>
              <a:t> </a:t>
            </a:r>
            <a:endParaRPr lang="en-US" altLang="ja-JP" dirty="0"/>
          </a:p>
          <a:p>
            <a:r>
              <a:rPr lang="en-US" altLang="ja-JP" dirty="0" smtClean="0"/>
              <a:t>     type </a:t>
            </a:r>
            <a:r>
              <a:rPr lang="ja-JP" altLang="en-US" dirty="0" smtClean="0"/>
              <a:t>の </a:t>
            </a:r>
            <a:r>
              <a:rPr lang="en-US" altLang="ja-JP" dirty="0" smtClean="0"/>
              <a:t>redundant component : (1+</a:t>
            </a:r>
            <a:r>
              <a:rPr lang="en-US" altLang="ja-JP" i="1" dirty="0" smtClean="0"/>
              <a:t>P</a:t>
            </a:r>
            <a:r>
              <a:rPr lang="en-US" altLang="ja-JP" dirty="0" smtClean="0"/>
              <a:t>)|</a:t>
            </a:r>
            <a:r>
              <a:rPr lang="en-US" altLang="ja-JP" i="1" dirty="0" smtClean="0"/>
              <a:t>uu</a:t>
            </a:r>
            <a:r>
              <a:rPr lang="en-US" altLang="ja-JP" dirty="0" smtClean="0">
                <a:sym typeface="Symbol"/>
              </a:rPr>
              <a:t>=0</a:t>
            </a:r>
            <a:endParaRPr lang="en-US" altLang="ja-JP" dirty="0"/>
          </a:p>
          <a:p>
            <a:r>
              <a:rPr lang="en-US" altLang="ja-JP" dirty="0" smtClean="0"/>
              <a:t>3)  genuine </a:t>
            </a:r>
            <a:r>
              <a:rPr lang="en-US" altLang="ja-JP" dirty="0"/>
              <a:t>4</a:t>
            </a:r>
            <a:r>
              <a:rPr lang="ja-JP" altLang="en-US" dirty="0"/>
              <a:t>体系の </a:t>
            </a:r>
            <a:r>
              <a:rPr lang="en-US" altLang="ja-JP" dirty="0"/>
              <a:t>redundant </a:t>
            </a:r>
            <a:r>
              <a:rPr lang="en-US" altLang="ja-JP" dirty="0" smtClean="0"/>
              <a:t>component : </a:t>
            </a:r>
            <a:endParaRPr lang="en-US" altLang="ja-JP" dirty="0">
              <a:sym typeface="Symbol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602016" y="2414658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ym typeface="Symbol"/>
              </a:rPr>
              <a:t>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021142" y="2443873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sym typeface="Symbol"/>
              </a:rPr>
              <a:t></a:t>
            </a:r>
            <a:endParaRPr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15616" y="4293096"/>
            <a:ext cx="22870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ym typeface="Symbol"/>
              </a:rPr>
              <a:t> </a:t>
            </a:r>
            <a:r>
              <a:rPr kumimoji="1" lang="en-US" altLang="ja-JP" dirty="0" smtClean="0">
                <a:sym typeface="Symbol"/>
              </a:rPr>
              <a:t>we can prove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203859" y="5658756"/>
            <a:ext cx="1782860" cy="40011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trivial</a:t>
            </a:r>
            <a:r>
              <a:rPr lang="ja-JP" altLang="en-US" sz="2000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ja-JP" sz="2000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solution</a:t>
            </a:r>
            <a:endParaRPr kumimoji="1" lang="ja-JP" altLang="en-US" sz="2000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860032" y="3759423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2"/>
                </a:solidFill>
                <a:sym typeface="Symbol"/>
              </a:rPr>
              <a:t></a:t>
            </a:r>
            <a:endParaRPr lang="ja-JP" altLang="en-US" dirty="0">
              <a:solidFill>
                <a:schemeClr val="bg2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364088" y="3759423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2"/>
                </a:solidFill>
                <a:sym typeface="Symbol"/>
              </a:rPr>
              <a:t></a:t>
            </a:r>
            <a:endParaRPr lang="ja-JP" altLang="en-US" dirty="0">
              <a:solidFill>
                <a:schemeClr val="bg2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168807" y="5060138"/>
            <a:ext cx="447017" cy="4570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2"/>
                </a:solidFill>
                <a:sym typeface="Symbol"/>
              </a:rPr>
              <a:t></a:t>
            </a:r>
            <a:endParaRPr lang="ja-JP" altLang="en-US" dirty="0">
              <a:solidFill>
                <a:schemeClr val="bg2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842043" y="5055567"/>
            <a:ext cx="3565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2"/>
                </a:solidFill>
                <a:sym typeface="Symbol"/>
              </a:rPr>
              <a:t></a:t>
            </a:r>
            <a:endParaRPr lang="ja-JP" alt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3433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92" name="Picture 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79006"/>
            <a:ext cx="7488832" cy="415823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</p:pic>
      <p:sp>
        <p:nvSpPr>
          <p:cNvPr id="2" name="テキスト ボックス 1"/>
          <p:cNvSpPr txBox="1"/>
          <p:nvPr/>
        </p:nvSpPr>
        <p:spPr>
          <a:xfrm>
            <a:off x="755576" y="1033280"/>
            <a:ext cx="5983882" cy="46166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4) modified Faddeev-Yakubovsky equation :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97305" y="5589240"/>
            <a:ext cx="3966983" cy="46166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for identical 4-boson systems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671704" y="2589956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chemeClr val="bg2"/>
                </a:solidFill>
                <a:sym typeface="Symbol"/>
              </a:rPr>
              <a:t></a:t>
            </a:r>
            <a:endParaRPr kumimoji="1" lang="ja-JP" altLang="en-US" dirty="0">
              <a:solidFill>
                <a:schemeClr val="bg2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54164" y="4899025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2"/>
                </a:solidFill>
                <a:sym typeface="Symbol"/>
              </a:rPr>
              <a:t></a:t>
            </a:r>
            <a:endParaRPr lang="ja-JP" altLang="en-US" dirty="0">
              <a:solidFill>
                <a:schemeClr val="bg2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317344" y="4884834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2"/>
                </a:solidFill>
                <a:sym typeface="Symbol"/>
              </a:rPr>
              <a:t></a:t>
            </a:r>
            <a:endParaRPr lang="ja-JP" altLang="en-US" dirty="0">
              <a:solidFill>
                <a:schemeClr val="bg2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004048" y="2564904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2"/>
                </a:solidFill>
                <a:sym typeface="Symbol"/>
              </a:rPr>
              <a:t></a:t>
            </a:r>
            <a:endParaRPr lang="ja-JP" alt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3898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ukawa03">
  <a:themeElements>
    <a:clrScheme name="yukawa03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yukawa03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yukawa03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ukawa03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ukawa03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ukawa03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ukawa03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ukawa03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ukawa03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18985</TotalTime>
  <Words>1828</Words>
  <Application>Microsoft Office PowerPoint</Application>
  <PresentationFormat>画面に合わせる (4:3)</PresentationFormat>
  <Paragraphs>426</Paragraphs>
  <Slides>13</Slides>
  <Notes>1</Notes>
  <HiddenSlides>0</HiddenSlides>
  <MMClips>0</MMClips>
  <ScaleCrop>false</ScaleCrop>
  <HeadingPairs>
    <vt:vector size="8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13</vt:i4>
      </vt:variant>
      <vt:variant>
        <vt:lpstr>目的別スライド ショー</vt:lpstr>
      </vt:variant>
      <vt:variant>
        <vt:i4>5</vt:i4>
      </vt:variant>
    </vt:vector>
  </HeadingPairs>
  <TitlesOfParts>
    <vt:vector size="20" baseType="lpstr">
      <vt:lpstr>yukawa03</vt:lpstr>
      <vt:lpstr>Equation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多クラスター Faddeev-Yakubovsky方程式の満たすべき要件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まとめ</vt:lpstr>
      <vt:lpstr>kiken11_Aug</vt:lpstr>
      <vt:lpstr>gak13s</vt:lpstr>
      <vt:lpstr>col13</vt:lpstr>
      <vt:lpstr>motoba</vt:lpstr>
      <vt:lpstr>yokohama13</vt:lpstr>
    </vt:vector>
  </TitlesOfParts>
  <Company>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クォーク模型によるバリオン 8 重項の バリオン間相互作用</dc:title>
  <dc:creator>na</dc:creator>
  <cp:lastModifiedBy>fujiwara</cp:lastModifiedBy>
  <cp:revision>1077</cp:revision>
  <cp:lastPrinted>2013-05-13T10:05:56Z</cp:lastPrinted>
  <dcterms:created xsi:type="dcterms:W3CDTF">2001-07-07T08:57:08Z</dcterms:created>
  <dcterms:modified xsi:type="dcterms:W3CDTF">2013-07-25T00:24:07Z</dcterms:modified>
</cp:coreProperties>
</file>