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736" r:id="rId2"/>
    <p:sldId id="737" r:id="rId3"/>
    <p:sldId id="738" r:id="rId4"/>
    <p:sldId id="739" r:id="rId5"/>
    <p:sldId id="720" r:id="rId6"/>
    <p:sldId id="723" r:id="rId7"/>
    <p:sldId id="711" r:id="rId8"/>
    <p:sldId id="727" r:id="rId9"/>
    <p:sldId id="728" r:id="rId10"/>
    <p:sldId id="740" r:id="rId11"/>
    <p:sldId id="730" r:id="rId12"/>
    <p:sldId id="725" r:id="rId13"/>
    <p:sldId id="716" r:id="rId14"/>
  </p:sldIdLst>
  <p:sldSz cx="9144000" cy="6858000" type="screen4x3"/>
  <p:notesSz cx="6735763" cy="9866313"/>
  <p:custShowLst>
    <p:custShow name="kiken11_Aug" id="0">
      <p:sldLst/>
    </p:custShow>
    <p:custShow name="gak13s" id="1">
      <p:sldLst>
        <p:sld r:id="rId6"/>
        <p:sld r:id="rId7"/>
        <p:sld r:id="rId13"/>
        <p:sld r:id="rId8"/>
        <p:sld r:id="rId14"/>
      </p:sldLst>
    </p:custShow>
    <p:custShow name="col13" id="2">
      <p:sldLst>
        <p:sld r:id="rId6"/>
        <p:sld r:id="rId7"/>
        <p:sld r:id="rId8"/>
        <p:sld r:id="rId9"/>
        <p:sld r:id="rId10"/>
        <p:sld r:id="rId12"/>
        <p:sld r:id="rId13"/>
        <p:sld r:id="rId14"/>
      </p:sldLst>
    </p:custShow>
    <p:custShow name="motoba" id="3">
      <p:sldLst>
        <p:sld r:id="rId6"/>
        <p:sld r:id="rId7"/>
        <p:sld r:id="rId8"/>
        <p:sld r:id="rId9"/>
        <p:sld r:id="rId10"/>
        <p:sld r:id="rId12"/>
        <p:sld r:id="rId13"/>
        <p:sld r:id="rId14"/>
      </p:sldLst>
    </p:custShow>
    <p:custShow name="yokohama13" id="4">
      <p:sldLst>
        <p:sld r:id="rId2"/>
        <p:sld r:id="rId3"/>
        <p:sld r:id="rId4"/>
        <p:sld r:id="rId5"/>
        <p:sld r:id="rId6"/>
        <p:sld r:id="rId7"/>
        <p:sld r:id="rId8"/>
        <p:sld r:id="rId9"/>
        <p:sld r:id="rId10"/>
        <p:sld r:id="rId11"/>
        <p:sld r:id="rId12"/>
        <p:sld r:id="rId13"/>
        <p:sld r:id="rId14"/>
      </p:sldLst>
    </p:custShow>
  </p:custShowLst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sz="2400" b="1" kern="1200">
        <a:solidFill>
          <a:schemeClr val="bg1"/>
        </a:solidFill>
        <a:latin typeface="Times New Roman" pitchFamily="18" charset="0"/>
        <a:ea typeface="ＭＳ Ｐゴシック" pitchFamily="50" charset="-128"/>
        <a:cs typeface="+mn-cs"/>
        <a:sym typeface="Symbol" pitchFamily="18" charset="2"/>
      </a:defRPr>
    </a:lvl1pPr>
    <a:lvl2pPr marL="457200" algn="l" rtl="0" fontAlgn="base">
      <a:spcBef>
        <a:spcPct val="0"/>
      </a:spcBef>
      <a:spcAft>
        <a:spcPct val="0"/>
      </a:spcAft>
      <a:defRPr kumimoji="1" sz="2400" b="1" kern="1200">
        <a:solidFill>
          <a:schemeClr val="bg1"/>
        </a:solidFill>
        <a:latin typeface="Times New Roman" pitchFamily="18" charset="0"/>
        <a:ea typeface="ＭＳ Ｐゴシック" pitchFamily="50" charset="-128"/>
        <a:cs typeface="+mn-cs"/>
        <a:sym typeface="Symbol" pitchFamily="18" charset="2"/>
      </a:defRPr>
    </a:lvl2pPr>
    <a:lvl3pPr marL="914400" algn="l" rtl="0" fontAlgn="base">
      <a:spcBef>
        <a:spcPct val="0"/>
      </a:spcBef>
      <a:spcAft>
        <a:spcPct val="0"/>
      </a:spcAft>
      <a:defRPr kumimoji="1" sz="2400" b="1" kern="1200">
        <a:solidFill>
          <a:schemeClr val="bg1"/>
        </a:solidFill>
        <a:latin typeface="Times New Roman" pitchFamily="18" charset="0"/>
        <a:ea typeface="ＭＳ Ｐゴシック" pitchFamily="50" charset="-128"/>
        <a:cs typeface="+mn-cs"/>
        <a:sym typeface="Symbol" pitchFamily="18" charset="2"/>
      </a:defRPr>
    </a:lvl3pPr>
    <a:lvl4pPr marL="1371600" algn="l" rtl="0" fontAlgn="base">
      <a:spcBef>
        <a:spcPct val="0"/>
      </a:spcBef>
      <a:spcAft>
        <a:spcPct val="0"/>
      </a:spcAft>
      <a:defRPr kumimoji="1" sz="2400" b="1" kern="1200">
        <a:solidFill>
          <a:schemeClr val="bg1"/>
        </a:solidFill>
        <a:latin typeface="Times New Roman" pitchFamily="18" charset="0"/>
        <a:ea typeface="ＭＳ Ｐゴシック" pitchFamily="50" charset="-128"/>
        <a:cs typeface="+mn-cs"/>
        <a:sym typeface="Symbol" pitchFamily="18" charset="2"/>
      </a:defRPr>
    </a:lvl4pPr>
    <a:lvl5pPr marL="1828800" algn="l" rtl="0" fontAlgn="base">
      <a:spcBef>
        <a:spcPct val="0"/>
      </a:spcBef>
      <a:spcAft>
        <a:spcPct val="0"/>
      </a:spcAft>
      <a:defRPr kumimoji="1" sz="2400" b="1" kern="1200">
        <a:solidFill>
          <a:schemeClr val="bg1"/>
        </a:solidFill>
        <a:latin typeface="Times New Roman" pitchFamily="18" charset="0"/>
        <a:ea typeface="ＭＳ Ｐゴシック" pitchFamily="50" charset="-128"/>
        <a:cs typeface="+mn-cs"/>
        <a:sym typeface="Symbol" pitchFamily="18" charset="2"/>
      </a:defRPr>
    </a:lvl5pPr>
    <a:lvl6pPr marL="2286000" algn="l" defTabSz="914400" rtl="0" eaLnBrk="1" latinLnBrk="0" hangingPunct="1">
      <a:defRPr kumimoji="1" sz="2400" b="1" kern="1200">
        <a:solidFill>
          <a:schemeClr val="bg1"/>
        </a:solidFill>
        <a:latin typeface="Times New Roman" pitchFamily="18" charset="0"/>
        <a:ea typeface="ＭＳ Ｐゴシック" pitchFamily="50" charset="-128"/>
        <a:cs typeface="+mn-cs"/>
        <a:sym typeface="Symbol" pitchFamily="18" charset="2"/>
      </a:defRPr>
    </a:lvl6pPr>
    <a:lvl7pPr marL="2743200" algn="l" defTabSz="914400" rtl="0" eaLnBrk="1" latinLnBrk="0" hangingPunct="1">
      <a:defRPr kumimoji="1" sz="2400" b="1" kern="1200">
        <a:solidFill>
          <a:schemeClr val="bg1"/>
        </a:solidFill>
        <a:latin typeface="Times New Roman" pitchFamily="18" charset="0"/>
        <a:ea typeface="ＭＳ Ｐゴシック" pitchFamily="50" charset="-128"/>
        <a:cs typeface="+mn-cs"/>
        <a:sym typeface="Symbol" pitchFamily="18" charset="2"/>
      </a:defRPr>
    </a:lvl7pPr>
    <a:lvl8pPr marL="3200400" algn="l" defTabSz="914400" rtl="0" eaLnBrk="1" latinLnBrk="0" hangingPunct="1">
      <a:defRPr kumimoji="1" sz="2400" b="1" kern="1200">
        <a:solidFill>
          <a:schemeClr val="bg1"/>
        </a:solidFill>
        <a:latin typeface="Times New Roman" pitchFamily="18" charset="0"/>
        <a:ea typeface="ＭＳ Ｐゴシック" pitchFamily="50" charset="-128"/>
        <a:cs typeface="+mn-cs"/>
        <a:sym typeface="Symbol" pitchFamily="18" charset="2"/>
      </a:defRPr>
    </a:lvl8pPr>
    <a:lvl9pPr marL="3657600" algn="l" defTabSz="914400" rtl="0" eaLnBrk="1" latinLnBrk="0" hangingPunct="1">
      <a:defRPr kumimoji="1" sz="2400" b="1" kern="1200">
        <a:solidFill>
          <a:schemeClr val="bg1"/>
        </a:solidFill>
        <a:latin typeface="Times New Roman" pitchFamily="18" charset="0"/>
        <a:ea typeface="ＭＳ Ｐゴシック" pitchFamily="50" charset="-128"/>
        <a:cs typeface="+mn-cs"/>
        <a:sym typeface="Symbol" pitchFamily="18" charset="2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custShow id="4"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3300"/>
    <a:srgbClr val="0000FF"/>
    <a:srgbClr val="336600"/>
    <a:srgbClr val="FF0000"/>
    <a:srgbClr val="33CC33"/>
    <a:srgbClr val="00CCFF"/>
    <a:srgbClr val="FFFFFF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7466" autoAdjust="0"/>
    <p:restoredTop sz="94660" autoAdjust="0"/>
  </p:normalViewPr>
  <p:slideViewPr>
    <p:cSldViewPr>
      <p:cViewPr>
        <p:scale>
          <a:sx n="76" d="100"/>
          <a:sy n="76" d="100"/>
        </p:scale>
        <p:origin x="-912" y="-6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9" d="100"/>
          <a:sy n="49" d="100"/>
        </p:scale>
        <p:origin x="-2022" y="-102"/>
      </p:cViewPr>
      <p:guideLst>
        <p:guide orient="horz" pos="3107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08" tIns="45704" rIns="91408" bIns="45704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08" tIns="45704" rIns="91408" bIns="45704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08" tIns="45704" rIns="91408" bIns="45704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08" tIns="45704" rIns="91408" bIns="45704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fld id="{442C3359-9E63-41FB-B8BB-8C5AECB51D4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021395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08" tIns="45704" rIns="91408" bIns="45704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08" tIns="45704" rIns="91408" bIns="45704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93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1700" y="739775"/>
            <a:ext cx="4933950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525" y="4686300"/>
            <a:ext cx="4938713" cy="4440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08" tIns="45704" rIns="91408" bIns="4570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08" tIns="45704" rIns="91408" bIns="45704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08" tIns="45704" rIns="91408" bIns="45704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18288F5-FF50-43F4-B379-FB03E15C421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198448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0419" name="ノート プレースホルダ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ja-JP" altLang="en-US" smtClean="0"/>
          </a:p>
        </p:txBody>
      </p:sp>
      <p:sp>
        <p:nvSpPr>
          <p:cNvPr id="60420" name="スライド番号プレースホルダ 3"/>
          <p:cNvSpPr txBox="1">
            <a:spLocks noGrp="1"/>
          </p:cNvSpPr>
          <p:nvPr/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08" tIns="45704" rIns="91408" bIns="45704" anchor="b"/>
          <a:lstStyle>
            <a:lvl1pPr eaLnBrk="0" hangingPunct="0">
              <a:defRPr kumimoji="1" sz="2400" b="1">
                <a:solidFill>
                  <a:schemeClr val="bg1"/>
                </a:solidFill>
                <a:latin typeface="Times New Roman" pitchFamily="18" charset="0"/>
                <a:ea typeface="ＭＳ Ｐゴシック" pitchFamily="50" charset="-128"/>
                <a:sym typeface="Symbol" pitchFamily="18" charset="2"/>
              </a:defRPr>
            </a:lvl1pPr>
            <a:lvl2pPr marL="742950" indent="-285750" eaLnBrk="0" hangingPunct="0">
              <a:defRPr kumimoji="1" sz="2400" b="1">
                <a:solidFill>
                  <a:schemeClr val="bg1"/>
                </a:solidFill>
                <a:latin typeface="Times New Roman" pitchFamily="18" charset="0"/>
                <a:ea typeface="ＭＳ Ｐゴシック" pitchFamily="50" charset="-128"/>
                <a:sym typeface="Symbol" pitchFamily="18" charset="2"/>
              </a:defRPr>
            </a:lvl2pPr>
            <a:lvl3pPr marL="1143000" indent="-228600" eaLnBrk="0" hangingPunct="0">
              <a:defRPr kumimoji="1" sz="2400" b="1">
                <a:solidFill>
                  <a:schemeClr val="bg1"/>
                </a:solidFill>
                <a:latin typeface="Times New Roman" pitchFamily="18" charset="0"/>
                <a:ea typeface="ＭＳ Ｐゴシック" pitchFamily="50" charset="-128"/>
                <a:sym typeface="Symbol" pitchFamily="18" charset="2"/>
              </a:defRPr>
            </a:lvl3pPr>
            <a:lvl4pPr marL="1600200" indent="-228600" eaLnBrk="0" hangingPunct="0">
              <a:defRPr kumimoji="1" sz="2400" b="1">
                <a:solidFill>
                  <a:schemeClr val="bg1"/>
                </a:solidFill>
                <a:latin typeface="Times New Roman" pitchFamily="18" charset="0"/>
                <a:ea typeface="ＭＳ Ｐゴシック" pitchFamily="50" charset="-128"/>
                <a:sym typeface="Symbol" pitchFamily="18" charset="2"/>
              </a:defRPr>
            </a:lvl4pPr>
            <a:lvl5pPr marL="2057400" indent="-228600" eaLnBrk="0" hangingPunct="0">
              <a:defRPr kumimoji="1" sz="2400" b="1">
                <a:solidFill>
                  <a:schemeClr val="bg1"/>
                </a:solidFill>
                <a:latin typeface="Times New Roman" pitchFamily="18" charset="0"/>
                <a:ea typeface="ＭＳ Ｐゴシック" pitchFamily="50" charset="-128"/>
                <a:sym typeface="Symbol" pitchFamily="18" charset="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bg1"/>
                </a:solidFill>
                <a:latin typeface="Times New Roman" pitchFamily="18" charset="0"/>
                <a:ea typeface="ＭＳ Ｐゴシック" pitchFamily="50" charset="-128"/>
                <a:sym typeface="Symbol" pitchFamily="18" charset="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bg1"/>
                </a:solidFill>
                <a:latin typeface="Times New Roman" pitchFamily="18" charset="0"/>
                <a:ea typeface="ＭＳ Ｐゴシック" pitchFamily="50" charset="-128"/>
                <a:sym typeface="Symbol" pitchFamily="18" charset="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bg1"/>
                </a:solidFill>
                <a:latin typeface="Times New Roman" pitchFamily="18" charset="0"/>
                <a:ea typeface="ＭＳ Ｐゴシック" pitchFamily="50" charset="-128"/>
                <a:sym typeface="Symbol" pitchFamily="18" charset="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bg1"/>
                </a:solidFill>
                <a:latin typeface="Times New Roman" pitchFamily="18" charset="0"/>
                <a:ea typeface="ＭＳ Ｐゴシック" pitchFamily="50" charset="-128"/>
                <a:sym typeface="Symbol" pitchFamily="18" charset="2"/>
              </a:defRPr>
            </a:lvl9pPr>
          </a:lstStyle>
          <a:p>
            <a:pPr algn="r" eaLnBrk="1" hangingPunct="1"/>
            <a:fld id="{B39580CB-8CAA-4101-BF83-F41625D58C9F}" type="slidenum">
              <a:rPr lang="en-US" altLang="ja-JP" sz="1200" b="0">
                <a:solidFill>
                  <a:schemeClr val="tx1"/>
                </a:solidFill>
              </a:rPr>
              <a:pPr algn="r" eaLnBrk="1" hangingPunct="1"/>
              <a:t>1</a:t>
            </a:fld>
            <a:endParaRPr lang="en-US" altLang="ja-JP" sz="1200" b="0">
              <a:solidFill>
                <a:schemeClr val="tx1"/>
              </a:solidFill>
            </a:endParaRPr>
          </a:p>
        </p:txBody>
      </p:sp>
      <p:sp>
        <p:nvSpPr>
          <p:cNvPr id="60421" name="フッター プレースホルダ 4"/>
          <p:cNvSpPr txBox="1">
            <a:spLocks noGrp="1"/>
          </p:cNvSpPr>
          <p:nvPr/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08" tIns="45704" rIns="91408" bIns="45704" anchor="b"/>
          <a:lstStyle>
            <a:lvl1pPr eaLnBrk="0" hangingPunct="0">
              <a:defRPr kumimoji="1" sz="2400" b="1">
                <a:solidFill>
                  <a:schemeClr val="bg1"/>
                </a:solidFill>
                <a:latin typeface="Times New Roman" pitchFamily="18" charset="0"/>
                <a:ea typeface="ＭＳ Ｐゴシック" pitchFamily="50" charset="-128"/>
                <a:sym typeface="Symbol" pitchFamily="18" charset="2"/>
              </a:defRPr>
            </a:lvl1pPr>
            <a:lvl2pPr marL="742950" indent="-285750" eaLnBrk="0" hangingPunct="0">
              <a:defRPr kumimoji="1" sz="2400" b="1">
                <a:solidFill>
                  <a:schemeClr val="bg1"/>
                </a:solidFill>
                <a:latin typeface="Times New Roman" pitchFamily="18" charset="0"/>
                <a:ea typeface="ＭＳ Ｐゴシック" pitchFamily="50" charset="-128"/>
                <a:sym typeface="Symbol" pitchFamily="18" charset="2"/>
              </a:defRPr>
            </a:lvl2pPr>
            <a:lvl3pPr marL="1143000" indent="-228600" eaLnBrk="0" hangingPunct="0">
              <a:defRPr kumimoji="1" sz="2400" b="1">
                <a:solidFill>
                  <a:schemeClr val="bg1"/>
                </a:solidFill>
                <a:latin typeface="Times New Roman" pitchFamily="18" charset="0"/>
                <a:ea typeface="ＭＳ Ｐゴシック" pitchFamily="50" charset="-128"/>
                <a:sym typeface="Symbol" pitchFamily="18" charset="2"/>
              </a:defRPr>
            </a:lvl3pPr>
            <a:lvl4pPr marL="1600200" indent="-228600" eaLnBrk="0" hangingPunct="0">
              <a:defRPr kumimoji="1" sz="2400" b="1">
                <a:solidFill>
                  <a:schemeClr val="bg1"/>
                </a:solidFill>
                <a:latin typeface="Times New Roman" pitchFamily="18" charset="0"/>
                <a:ea typeface="ＭＳ Ｐゴシック" pitchFamily="50" charset="-128"/>
                <a:sym typeface="Symbol" pitchFamily="18" charset="2"/>
              </a:defRPr>
            </a:lvl4pPr>
            <a:lvl5pPr marL="2057400" indent="-228600" eaLnBrk="0" hangingPunct="0">
              <a:defRPr kumimoji="1" sz="2400" b="1">
                <a:solidFill>
                  <a:schemeClr val="bg1"/>
                </a:solidFill>
                <a:latin typeface="Times New Roman" pitchFamily="18" charset="0"/>
                <a:ea typeface="ＭＳ Ｐゴシック" pitchFamily="50" charset="-128"/>
                <a:sym typeface="Symbol" pitchFamily="18" charset="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bg1"/>
                </a:solidFill>
                <a:latin typeface="Times New Roman" pitchFamily="18" charset="0"/>
                <a:ea typeface="ＭＳ Ｐゴシック" pitchFamily="50" charset="-128"/>
                <a:sym typeface="Symbol" pitchFamily="18" charset="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bg1"/>
                </a:solidFill>
                <a:latin typeface="Times New Roman" pitchFamily="18" charset="0"/>
                <a:ea typeface="ＭＳ Ｐゴシック" pitchFamily="50" charset="-128"/>
                <a:sym typeface="Symbol" pitchFamily="18" charset="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bg1"/>
                </a:solidFill>
                <a:latin typeface="Times New Roman" pitchFamily="18" charset="0"/>
                <a:ea typeface="ＭＳ Ｐゴシック" pitchFamily="50" charset="-128"/>
                <a:sym typeface="Symbol" pitchFamily="18" charset="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bg1"/>
                </a:solidFill>
                <a:latin typeface="Times New Roman" pitchFamily="18" charset="0"/>
                <a:ea typeface="ＭＳ Ｐゴシック" pitchFamily="50" charset="-128"/>
                <a:sym typeface="Symbol" pitchFamily="18" charset="2"/>
              </a:defRPr>
            </a:lvl9pPr>
          </a:lstStyle>
          <a:p>
            <a:pPr eaLnBrk="1" hangingPunct="1"/>
            <a:r>
              <a:rPr lang="en-US" altLang="ja-JP" sz="1200" b="0">
                <a:solidFill>
                  <a:schemeClr val="tx1"/>
                </a:solidFill>
              </a:rPr>
              <a:t>2008.6.4. Colloquium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87C69B-E92A-481B-8549-A0624C6BE89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08724624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392A2E-47D3-4954-8C87-523E212075D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73292533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13BCB1-FCB7-4182-890C-5033AF9A660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43353983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691EBC-15C1-4447-A62B-241EF801429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2320813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 smtClean="0"/>
              <a:t>マスタ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D46DA27B-37E8-420B-B293-1D8372BF60A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1029" name="Rectangle 13"/>
          <p:cNvSpPr>
            <a:spLocks noChangeArrowheads="1"/>
          </p:cNvSpPr>
          <p:nvPr/>
        </p:nvSpPr>
        <p:spPr bwMode="auto">
          <a:xfrm>
            <a:off x="566547" y="6189150"/>
            <a:ext cx="2972289" cy="264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altLang="ja-JP" sz="1400" b="0" dirty="0" smtClean="0">
                <a:solidFill>
                  <a:srgbClr val="0000FF"/>
                </a:solidFill>
              </a:rPr>
              <a:t>2013.7.26</a:t>
            </a:r>
            <a:r>
              <a:rPr lang="en-US" altLang="ja-JP" sz="1400" b="0" baseline="0" dirty="0" smtClean="0">
                <a:solidFill>
                  <a:srgbClr val="0000FF"/>
                </a:solidFill>
              </a:rPr>
              <a:t> rcnp </a:t>
            </a:r>
            <a:r>
              <a:rPr lang="ja-JP" altLang="en-US" sz="1400" b="0" baseline="0" dirty="0" smtClean="0">
                <a:solidFill>
                  <a:srgbClr val="0000FF"/>
                </a:solidFill>
              </a:rPr>
              <a:t>研究会クラスター現象</a:t>
            </a:r>
            <a:endParaRPr lang="en-US" altLang="ja-JP" sz="1400" b="0" baseline="0" dirty="0" smtClean="0">
              <a:solidFill>
                <a:srgbClr val="0000FF"/>
              </a:solidFill>
            </a:endParaRP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943" r:id="rId1"/>
    <p:sldLayoutId id="2147483944" r:id="rId2"/>
    <p:sldLayoutId id="2147483948" r:id="rId3"/>
    <p:sldLayoutId id="2147483949" r:id="rId4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emf"/><Relationship Id="rId5" Type="http://schemas.openxmlformats.org/officeDocument/2006/relationships/image" Target="../media/image2.emf"/><Relationship Id="rId4" Type="http://schemas.openxmlformats.org/officeDocument/2006/relationships/image" Target="../media/image1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7" Type="http://schemas.openxmlformats.org/officeDocument/2006/relationships/image" Target="../media/image5.w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6.png"/><Relationship Id="rId4" Type="http://schemas.openxmlformats.org/officeDocument/2006/relationships/image" Target="../media/image4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7.w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ChangeArrowheads="1"/>
          </p:cNvSpPr>
          <p:nvPr/>
        </p:nvSpPr>
        <p:spPr bwMode="auto">
          <a:xfrm>
            <a:off x="816777" y="3284984"/>
            <a:ext cx="7931687" cy="2376264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609600" indent="-609600">
              <a:lnSpc>
                <a:spcPts val="2875"/>
              </a:lnSpc>
            </a:pPr>
            <a:r>
              <a:rPr lang="en-US" altLang="ja-JP" sz="2000" dirty="0"/>
              <a:t>1.   </a:t>
            </a:r>
            <a:r>
              <a:rPr lang="en-US" altLang="ja-JP" sz="2000" dirty="0" smtClean="0"/>
              <a:t> </a:t>
            </a:r>
            <a:r>
              <a:rPr lang="ja-JP" altLang="en-US" sz="2000" dirty="0" smtClean="0"/>
              <a:t>導入</a:t>
            </a:r>
            <a:endParaRPr lang="ja-JP" altLang="en-US" sz="2000" dirty="0"/>
          </a:p>
          <a:p>
            <a:pPr marL="609600" indent="-609600">
              <a:lnSpc>
                <a:spcPts val="2875"/>
              </a:lnSpc>
            </a:pPr>
            <a:r>
              <a:rPr lang="en-US" altLang="ja-JP" sz="2000" dirty="0" smtClean="0"/>
              <a:t>2.    </a:t>
            </a:r>
            <a:r>
              <a:rPr lang="ja-JP" altLang="en-US" sz="2000" dirty="0" smtClean="0"/>
              <a:t>二体 </a:t>
            </a:r>
            <a:r>
              <a:rPr lang="en-US" altLang="ja-JP" sz="2000" dirty="0"/>
              <a:t>RGM kernel </a:t>
            </a:r>
            <a:r>
              <a:rPr lang="ja-JP" altLang="en-US" sz="2000" dirty="0"/>
              <a:t>を</a:t>
            </a:r>
            <a:r>
              <a:rPr lang="ja-JP" altLang="en-US" sz="2000" dirty="0" smtClean="0"/>
              <a:t>用いた四体 </a:t>
            </a:r>
            <a:r>
              <a:rPr lang="en-US" altLang="ja-JP" sz="2000" dirty="0" smtClean="0"/>
              <a:t>Faddeev-Yakubovsky</a:t>
            </a:r>
            <a:r>
              <a:rPr lang="ja-JP" altLang="en-US" sz="2000" dirty="0" smtClean="0"/>
              <a:t>方程式</a:t>
            </a:r>
            <a:endParaRPr lang="en-US" altLang="ja-JP" sz="2000" dirty="0" smtClean="0"/>
          </a:p>
          <a:p>
            <a:pPr marL="457200" indent="-457200">
              <a:lnSpc>
                <a:spcPts val="2875"/>
              </a:lnSpc>
              <a:buAutoNum type="arabicPeriod" startAt="3"/>
            </a:pPr>
            <a:r>
              <a:rPr lang="ja-JP" altLang="en-US" sz="2000" dirty="0" smtClean="0"/>
              <a:t>同種 </a:t>
            </a:r>
            <a:r>
              <a:rPr lang="en-US" altLang="ja-JP" sz="2000" dirty="0" smtClean="0"/>
              <a:t>4 boson </a:t>
            </a:r>
            <a:r>
              <a:rPr lang="ja-JP" altLang="en-US" sz="2000" dirty="0" smtClean="0"/>
              <a:t>系の </a:t>
            </a:r>
            <a:r>
              <a:rPr lang="en-US" altLang="ja-JP" sz="2000" dirty="0" smtClean="0"/>
              <a:t>Faddeev-Yakubovsky</a:t>
            </a:r>
            <a:r>
              <a:rPr lang="ja-JP" altLang="en-US" sz="2000" dirty="0" smtClean="0"/>
              <a:t>方程式</a:t>
            </a:r>
            <a:endParaRPr lang="en-US" altLang="ja-JP" sz="2000" dirty="0" smtClean="0"/>
          </a:p>
          <a:p>
            <a:pPr marL="457200" indent="-457200">
              <a:lnSpc>
                <a:spcPts val="2875"/>
              </a:lnSpc>
              <a:buAutoNum type="arabicPeriod" startAt="3"/>
            </a:pPr>
            <a:r>
              <a:rPr lang="en-US" altLang="ja-JP" sz="2000" dirty="0" smtClean="0"/>
              <a:t>Faddeev redundant components</a:t>
            </a:r>
          </a:p>
          <a:p>
            <a:pPr>
              <a:lnSpc>
                <a:spcPts val="2875"/>
              </a:lnSpc>
            </a:pPr>
            <a:r>
              <a:rPr lang="en-US" altLang="ja-JP" sz="2000" dirty="0" smtClean="0"/>
              <a:t>5.    4 boson </a:t>
            </a:r>
            <a:r>
              <a:rPr lang="ja-JP" altLang="en-US" sz="2000" dirty="0" smtClean="0"/>
              <a:t>系</a:t>
            </a:r>
            <a:r>
              <a:rPr lang="en-US" altLang="ja-JP" sz="2000" dirty="0" smtClean="0"/>
              <a:t>: </a:t>
            </a:r>
            <a:r>
              <a:rPr lang="ja-JP" altLang="en-US" sz="2000" dirty="0" smtClean="0"/>
              <a:t> </a:t>
            </a:r>
            <a:r>
              <a:rPr lang="en-US" altLang="ja-JP" sz="2000" dirty="0" smtClean="0"/>
              <a:t>4</a:t>
            </a:r>
            <a:r>
              <a:rPr lang="en-US" altLang="ja-JP" sz="2000" i="1" dirty="0" smtClean="0"/>
              <a:t>d</a:t>
            </a:r>
            <a:r>
              <a:rPr lang="en-US" altLang="ja-JP" sz="2000" dirty="0" smtClean="0"/>
              <a:t>’ </a:t>
            </a:r>
            <a:r>
              <a:rPr lang="ja-JP" altLang="en-US" sz="2000" dirty="0" smtClean="0"/>
              <a:t>系と</a:t>
            </a:r>
            <a:r>
              <a:rPr lang="en-US" altLang="ja-JP" sz="2000" dirty="0" smtClean="0"/>
              <a:t> 4</a:t>
            </a:r>
            <a:r>
              <a:rPr lang="en-US" altLang="ja-JP" sz="2000" dirty="0" smtClean="0">
                <a:sym typeface="Symbol"/>
              </a:rPr>
              <a:t> </a:t>
            </a:r>
            <a:r>
              <a:rPr lang="ja-JP" altLang="en-US" sz="2000" dirty="0" smtClean="0">
                <a:sym typeface="Symbol"/>
              </a:rPr>
              <a:t>系への応用</a:t>
            </a:r>
            <a:endParaRPr lang="en-US" altLang="ja-JP" sz="2000" dirty="0"/>
          </a:p>
          <a:p>
            <a:pPr>
              <a:lnSpc>
                <a:spcPts val="2875"/>
              </a:lnSpc>
            </a:pPr>
            <a:r>
              <a:rPr lang="en-US" altLang="ja-JP" sz="2000" dirty="0" smtClean="0"/>
              <a:t>6.    </a:t>
            </a:r>
            <a:r>
              <a:rPr lang="ja-JP" altLang="en-US" sz="2000" dirty="0" smtClean="0"/>
              <a:t>まとめ</a:t>
            </a:r>
            <a:endParaRPr lang="en-US" altLang="ja-JP" sz="2000" dirty="0" smtClean="0"/>
          </a:p>
        </p:txBody>
      </p:sp>
      <p:sp>
        <p:nvSpPr>
          <p:cNvPr id="54276" name="Text Box 4"/>
          <p:cNvSpPr txBox="1">
            <a:spLocks noChangeArrowheads="1"/>
          </p:cNvSpPr>
          <p:nvPr/>
        </p:nvSpPr>
        <p:spPr bwMode="auto">
          <a:xfrm>
            <a:off x="3347864" y="2702924"/>
            <a:ext cx="2664296" cy="461665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ja-JP" altLang="en-US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京大理　藤原義和</a:t>
            </a:r>
            <a:endParaRPr lang="en-US" altLang="ja-JP" dirty="0" smtClean="0">
              <a:solidFill>
                <a:srgbClr val="008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47170" name="AutoShape 2"/>
          <p:cNvSpPr>
            <a:spLocks noChangeArrowheads="1"/>
          </p:cNvSpPr>
          <p:nvPr/>
        </p:nvSpPr>
        <p:spPr bwMode="auto">
          <a:xfrm>
            <a:off x="816776" y="476249"/>
            <a:ext cx="7931687" cy="2016647"/>
          </a:xfrm>
          <a:prstGeom prst="bevel">
            <a:avLst>
              <a:gd name="adj" fmla="val 12500"/>
            </a:avLst>
          </a:prstGeom>
          <a:solidFill>
            <a:srgbClr val="CC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defRPr/>
            </a:pPr>
            <a:r>
              <a:rPr lang="ja-JP" altLang="en-US" sz="320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二体クラスター</a:t>
            </a:r>
            <a:r>
              <a:rPr lang="en-US" altLang="ja-JP" sz="320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RGM kernel </a:t>
            </a:r>
            <a:r>
              <a:rPr lang="ja-JP" altLang="en-US" sz="320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を用いた</a:t>
            </a:r>
            <a:endParaRPr lang="en-US" altLang="ja-JP" sz="3200" dirty="0">
              <a:solidFill>
                <a:srgbClr val="000099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>
              <a:defRPr/>
            </a:pPr>
            <a:r>
              <a:rPr lang="en-US" altLang="ja-JP" sz="320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ja-JP" altLang="en-US" sz="320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四体</a:t>
            </a:r>
            <a:r>
              <a:rPr lang="en-US" altLang="ja-JP" sz="320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Faddeev-Yakubovsky </a:t>
            </a:r>
            <a:r>
              <a:rPr lang="ja-JP" altLang="en-US" sz="320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方程式</a:t>
            </a:r>
            <a:endParaRPr lang="en-US" altLang="ja-JP" sz="3200" dirty="0">
              <a:solidFill>
                <a:srgbClr val="000099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>
              <a:defRPr/>
            </a:pPr>
            <a:r>
              <a:rPr lang="en-US" altLang="ja-JP" sz="320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--- 4</a:t>
            </a:r>
            <a:r>
              <a:rPr lang="en-US" altLang="ja-JP" sz="3200" i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</a:t>
            </a:r>
            <a:r>
              <a:rPr lang="en-US" altLang="ja-JP" sz="320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’ </a:t>
            </a:r>
            <a:r>
              <a:rPr lang="ja-JP" altLang="en-US" sz="3200" dirty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と</a:t>
            </a:r>
            <a:r>
              <a:rPr lang="en-US" altLang="ja-JP" sz="320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4</a:t>
            </a:r>
            <a:r>
              <a:rPr lang="en-US" altLang="ja-JP" sz="320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Symbol"/>
              </a:rPr>
              <a:t></a:t>
            </a:r>
            <a:r>
              <a:rPr lang="en-US" altLang="ja-JP" sz="320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ja-JP" altLang="en-US" sz="320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系への応用</a:t>
            </a:r>
            <a:r>
              <a:rPr lang="en-US" altLang="ja-JP" sz="320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---</a:t>
            </a:r>
          </a:p>
        </p:txBody>
      </p:sp>
    </p:spTree>
    <p:extLst>
      <p:ext uri="{BB962C8B-B14F-4D97-AF65-F5344CB8AC3E}">
        <p14:creationId xmlns:p14="http://schemas.microsoft.com/office/powerpoint/2010/main" val="181903200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1043608" y="908720"/>
            <a:ext cx="1213409" cy="461665"/>
          </a:xfrm>
          <a:prstGeom prst="rect">
            <a:avLst/>
          </a:prstGeom>
          <a:solidFill>
            <a:schemeClr val="tx1"/>
          </a:solidFill>
          <a:ln w="25400"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4</a:t>
            </a:r>
            <a:r>
              <a:rPr kumimoji="1" lang="en-US" altLang="ja-JP" i="1" dirty="0" smtClean="0"/>
              <a:t>d</a:t>
            </a:r>
            <a:r>
              <a:rPr kumimoji="1" lang="en-US" altLang="ja-JP" dirty="0" smtClean="0"/>
              <a:t>’ case</a:t>
            </a:r>
            <a:endParaRPr kumimoji="1" lang="ja-JP" altLang="en-US" dirty="0"/>
          </a:p>
        </p:txBody>
      </p:sp>
      <p:sp>
        <p:nvSpPr>
          <p:cNvPr id="3" name="正方形/長方形 2"/>
          <p:cNvSpPr/>
          <p:nvPr/>
        </p:nvSpPr>
        <p:spPr>
          <a:xfrm>
            <a:off x="1043808" y="1383443"/>
            <a:ext cx="7272608" cy="1015663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pPr lvl="0"/>
            <a:r>
              <a:rPr lang="en-US" altLang="ja-JP" sz="2000" i="1" dirty="0" smtClean="0">
                <a:solidFill>
                  <a:srgbClr val="0000FF"/>
                </a:solidFill>
                <a:sym typeface="Symbol"/>
              </a:rPr>
              <a:t>d</a:t>
            </a:r>
            <a:r>
              <a:rPr lang="en-US" altLang="ja-JP" sz="2000" dirty="0" smtClean="0">
                <a:solidFill>
                  <a:srgbClr val="0000FF"/>
                </a:solidFill>
                <a:sym typeface="Symbol"/>
              </a:rPr>
              <a:t>’ </a:t>
            </a:r>
            <a:r>
              <a:rPr lang="en-US" altLang="ja-JP" sz="2000" i="1" dirty="0" smtClean="0">
                <a:solidFill>
                  <a:srgbClr val="0000FF"/>
                </a:solidFill>
                <a:sym typeface="Symbol"/>
              </a:rPr>
              <a:t>d</a:t>
            </a:r>
            <a:r>
              <a:rPr lang="en-US" altLang="ja-JP" sz="2000" dirty="0" smtClean="0">
                <a:solidFill>
                  <a:srgbClr val="0000FF"/>
                </a:solidFill>
                <a:sym typeface="Symbol"/>
              </a:rPr>
              <a:t>’  RGM </a:t>
            </a:r>
            <a:r>
              <a:rPr lang="ja-JP" altLang="en-US" sz="2000" dirty="0" smtClean="0">
                <a:solidFill>
                  <a:srgbClr val="0000FF"/>
                </a:solidFill>
                <a:sym typeface="Symbol"/>
              </a:rPr>
              <a:t>の </a:t>
            </a:r>
            <a:r>
              <a:rPr lang="en-US" altLang="ja-JP" sz="2000" dirty="0" smtClean="0">
                <a:solidFill>
                  <a:srgbClr val="0000FF"/>
                </a:solidFill>
                <a:sym typeface="Symbol"/>
              </a:rPr>
              <a:t>parameter (Pauli forbidden state: (0s) only)</a:t>
            </a:r>
          </a:p>
          <a:p>
            <a:pPr lvl="0"/>
            <a:r>
              <a:rPr lang="en-US" altLang="ja-JP" sz="2000" i="1" dirty="0" smtClean="0">
                <a:solidFill>
                  <a:srgbClr val="0000FF"/>
                </a:solidFill>
                <a:latin typeface="Monotype Corsiva" pitchFamily="66" charset="0"/>
                <a:sym typeface="Symbol"/>
              </a:rPr>
              <a:t>v </a:t>
            </a:r>
            <a:r>
              <a:rPr lang="en-US" altLang="ja-JP" sz="2000" dirty="0">
                <a:solidFill>
                  <a:srgbClr val="0000FF"/>
                </a:solidFill>
                <a:sym typeface="Symbol"/>
              </a:rPr>
              <a:t>= </a:t>
            </a:r>
            <a:r>
              <a:rPr lang="en-US" altLang="ja-JP" sz="2000" i="1" dirty="0">
                <a:solidFill>
                  <a:srgbClr val="0000FF"/>
                </a:solidFill>
                <a:latin typeface="Monotype Corsiva" pitchFamily="66" charset="0"/>
                <a:sym typeface="Symbol"/>
              </a:rPr>
              <a:t>v</a:t>
            </a:r>
            <a:r>
              <a:rPr lang="en-US" altLang="ja-JP" sz="2000" baseline="-25000" dirty="0">
                <a:solidFill>
                  <a:srgbClr val="0000FF"/>
                </a:solidFill>
                <a:sym typeface="Symbol"/>
              </a:rPr>
              <a:t>0</a:t>
            </a:r>
            <a:r>
              <a:rPr lang="en-US" altLang="ja-JP" sz="2000" dirty="0">
                <a:solidFill>
                  <a:srgbClr val="0000FF"/>
                </a:solidFill>
                <a:sym typeface="Symbol"/>
              </a:rPr>
              <a:t> e</a:t>
            </a:r>
            <a:r>
              <a:rPr lang="en-US" altLang="ja-JP" sz="2000" baseline="30000" dirty="0">
                <a:solidFill>
                  <a:srgbClr val="0000FF"/>
                </a:solidFill>
                <a:sym typeface="Symbol"/>
              </a:rPr>
              <a:t>-</a:t>
            </a:r>
            <a:r>
              <a:rPr lang="en-US" altLang="ja-JP" sz="2000" i="1" baseline="30000" dirty="0">
                <a:solidFill>
                  <a:srgbClr val="0000FF"/>
                </a:solidFill>
                <a:sym typeface="Symbol"/>
              </a:rPr>
              <a:t>r</a:t>
            </a:r>
            <a:r>
              <a:rPr lang="en-US" altLang="ja-JP" sz="2000" baseline="40000" dirty="0">
                <a:solidFill>
                  <a:srgbClr val="0000FF"/>
                </a:solidFill>
                <a:sym typeface="Symbol"/>
              </a:rPr>
              <a:t>2</a:t>
            </a:r>
            <a:r>
              <a:rPr lang="en-US" altLang="ja-JP" sz="2000" dirty="0">
                <a:solidFill>
                  <a:srgbClr val="0000FF"/>
                </a:solidFill>
                <a:sym typeface="Symbol"/>
              </a:rPr>
              <a:t>(1+</a:t>
            </a:r>
            <a:r>
              <a:rPr lang="en-US" altLang="ja-JP" sz="2000" i="1" dirty="0">
                <a:solidFill>
                  <a:srgbClr val="0000FF"/>
                </a:solidFill>
                <a:sym typeface="Symbol"/>
              </a:rPr>
              <a:t>P</a:t>
            </a:r>
            <a:r>
              <a:rPr lang="en-US" altLang="ja-JP" sz="2000" i="1" baseline="-25000" dirty="0">
                <a:solidFill>
                  <a:srgbClr val="0000FF"/>
                </a:solidFill>
                <a:sym typeface="Symbol"/>
              </a:rPr>
              <a:t>r</a:t>
            </a:r>
            <a:r>
              <a:rPr lang="en-US" altLang="ja-JP" sz="2000" dirty="0">
                <a:solidFill>
                  <a:srgbClr val="0000FF"/>
                </a:solidFill>
                <a:sym typeface="Symbol"/>
              </a:rPr>
              <a:t>)/2  (pure Serber</a:t>
            </a:r>
            <a:r>
              <a:rPr lang="en-US" altLang="ja-JP" sz="2000" dirty="0" smtClean="0">
                <a:solidFill>
                  <a:srgbClr val="0000FF"/>
                </a:solidFill>
                <a:sym typeface="Symbol"/>
              </a:rPr>
              <a:t>) with </a:t>
            </a:r>
            <a:r>
              <a:rPr lang="en-US" altLang="ja-JP" sz="1800" i="1" dirty="0" smtClean="0">
                <a:solidFill>
                  <a:srgbClr val="0000FF"/>
                </a:solidFill>
                <a:sym typeface="Symbol"/>
              </a:rPr>
              <a:t></a:t>
            </a:r>
            <a:r>
              <a:rPr lang="en-US" altLang="ja-JP" sz="2000" i="1" dirty="0" smtClean="0">
                <a:solidFill>
                  <a:srgbClr val="0000FF"/>
                </a:solidFill>
                <a:sym typeface="Symbol"/>
              </a:rPr>
              <a:t> </a:t>
            </a:r>
            <a:r>
              <a:rPr lang="en-US" altLang="ja-JP" sz="2000" i="1" dirty="0">
                <a:solidFill>
                  <a:srgbClr val="0000FF"/>
                </a:solidFill>
                <a:sym typeface="Symbol"/>
              </a:rPr>
              <a:t>= </a:t>
            </a:r>
            <a:r>
              <a:rPr lang="en-US" altLang="ja-JP" sz="2000" dirty="0">
                <a:solidFill>
                  <a:srgbClr val="0000FF"/>
                </a:solidFill>
                <a:sym typeface="Symbol"/>
              </a:rPr>
              <a:t>0.46 fm</a:t>
            </a:r>
            <a:r>
              <a:rPr lang="en-US" altLang="ja-JP" sz="2000" baseline="30000" dirty="0">
                <a:solidFill>
                  <a:srgbClr val="0000FF"/>
                </a:solidFill>
                <a:sym typeface="Symbol"/>
              </a:rPr>
              <a:t>-2</a:t>
            </a:r>
            <a:endParaRPr lang="en-US" altLang="ja-JP" sz="2000" dirty="0">
              <a:solidFill>
                <a:srgbClr val="0000FF"/>
              </a:solidFill>
              <a:sym typeface="Symbol"/>
            </a:endParaRPr>
          </a:p>
          <a:p>
            <a:pPr lvl="0"/>
            <a:r>
              <a:rPr lang="en-US" altLang="ja-JP" sz="1800" i="1" dirty="0">
                <a:solidFill>
                  <a:srgbClr val="0000FF"/>
                </a:solidFill>
                <a:sym typeface="Symbol"/>
              </a:rPr>
              <a:t></a:t>
            </a:r>
            <a:r>
              <a:rPr lang="en-US" altLang="ja-JP" sz="2000" i="1" dirty="0">
                <a:solidFill>
                  <a:srgbClr val="0000FF"/>
                </a:solidFill>
                <a:sym typeface="Symbol"/>
              </a:rPr>
              <a:t> = </a:t>
            </a:r>
            <a:r>
              <a:rPr lang="en-US" altLang="ja-JP" sz="2000" dirty="0">
                <a:solidFill>
                  <a:srgbClr val="0000FF"/>
                </a:solidFill>
                <a:sym typeface="Symbol"/>
              </a:rPr>
              <a:t>0.12</a:t>
            </a:r>
            <a:r>
              <a:rPr lang="en-US" altLang="ja-JP" sz="2000" i="1" dirty="0">
                <a:solidFill>
                  <a:srgbClr val="0000FF"/>
                </a:solidFill>
                <a:sym typeface="Symbol"/>
              </a:rPr>
              <a:t> </a:t>
            </a:r>
            <a:r>
              <a:rPr lang="en-US" altLang="ja-JP" sz="2000" dirty="0">
                <a:solidFill>
                  <a:srgbClr val="0000FF"/>
                </a:solidFill>
                <a:sym typeface="Symbol"/>
              </a:rPr>
              <a:t>fm</a:t>
            </a:r>
            <a:r>
              <a:rPr lang="en-US" altLang="ja-JP" sz="2000" baseline="30000" dirty="0">
                <a:solidFill>
                  <a:srgbClr val="0000FF"/>
                </a:solidFill>
                <a:sym typeface="Symbol"/>
              </a:rPr>
              <a:t>-2</a:t>
            </a:r>
            <a:r>
              <a:rPr lang="en-US" altLang="ja-JP" sz="2000" i="1" dirty="0" smtClean="0">
                <a:solidFill>
                  <a:srgbClr val="0000FF"/>
                </a:solidFill>
                <a:sym typeface="Symbol"/>
              </a:rPr>
              <a:t>, </a:t>
            </a:r>
            <a:r>
              <a:rPr lang="en-US" altLang="ja-JP" sz="2000" i="1" dirty="0">
                <a:solidFill>
                  <a:srgbClr val="0000FF"/>
                </a:solidFill>
                <a:latin typeface="Monotype Corsiva" pitchFamily="66" charset="0"/>
                <a:sym typeface="Symbol"/>
              </a:rPr>
              <a:t>v</a:t>
            </a:r>
            <a:r>
              <a:rPr lang="en-US" altLang="ja-JP" sz="2000" baseline="-25000" dirty="0">
                <a:solidFill>
                  <a:srgbClr val="0000FF"/>
                </a:solidFill>
                <a:sym typeface="Symbol"/>
              </a:rPr>
              <a:t>0 </a:t>
            </a:r>
            <a:r>
              <a:rPr lang="en-US" altLang="ja-JP" sz="2000" dirty="0">
                <a:solidFill>
                  <a:srgbClr val="0000FF"/>
                </a:solidFill>
                <a:sym typeface="Symbol"/>
              </a:rPr>
              <a:t>= </a:t>
            </a:r>
            <a:r>
              <a:rPr lang="en-US" altLang="ja-JP" sz="2000" dirty="0">
                <a:solidFill>
                  <a:srgbClr val="003300"/>
                </a:solidFill>
                <a:sym typeface="Symbol"/>
              </a:rPr>
              <a:t></a:t>
            </a:r>
            <a:r>
              <a:rPr lang="en-US" altLang="ja-JP" sz="2000" dirty="0">
                <a:solidFill>
                  <a:srgbClr val="0000FF"/>
                </a:solidFill>
                <a:sym typeface="Symbol"/>
              </a:rPr>
              <a:t> 153 </a:t>
            </a:r>
            <a:r>
              <a:rPr lang="en-US" altLang="ja-JP" sz="2000" dirty="0" smtClean="0">
                <a:solidFill>
                  <a:srgbClr val="0000FF"/>
                </a:solidFill>
                <a:sym typeface="Symbol"/>
              </a:rPr>
              <a:t>MeV</a:t>
            </a:r>
            <a:r>
              <a:rPr lang="en-US" altLang="ja-JP" sz="1800" i="1" dirty="0">
                <a:solidFill>
                  <a:srgbClr val="0000FF"/>
                </a:solidFill>
                <a:latin typeface="Monotype Corsiva" pitchFamily="66" charset="0"/>
                <a:sym typeface="Symbol"/>
              </a:rPr>
              <a:t> </a:t>
            </a:r>
            <a:r>
              <a:rPr lang="en-US" altLang="ja-JP" sz="1800" dirty="0" smtClean="0">
                <a:solidFill>
                  <a:srgbClr val="0000FF"/>
                </a:solidFill>
                <a:sym typeface="Symbol"/>
              </a:rPr>
              <a:t>(151 </a:t>
            </a:r>
            <a:r>
              <a:rPr lang="en-US" altLang="ja-JP" sz="1800" dirty="0">
                <a:solidFill>
                  <a:srgbClr val="0000FF"/>
                </a:solidFill>
                <a:sym typeface="Symbol"/>
              </a:rPr>
              <a:t> </a:t>
            </a:r>
            <a:r>
              <a:rPr lang="en-US" altLang="ja-JP" sz="1800" dirty="0" smtClean="0">
                <a:solidFill>
                  <a:srgbClr val="0000FF"/>
                </a:solidFill>
                <a:sym typeface="Symbol"/>
              </a:rPr>
              <a:t>152 </a:t>
            </a:r>
            <a:r>
              <a:rPr lang="en-US" altLang="ja-JP" sz="1800" dirty="0">
                <a:solidFill>
                  <a:srgbClr val="0000FF"/>
                </a:solidFill>
                <a:sym typeface="Symbol"/>
              </a:rPr>
              <a:t>MeV </a:t>
            </a:r>
            <a:r>
              <a:rPr lang="ja-JP" altLang="en-US" sz="1800" dirty="0">
                <a:solidFill>
                  <a:srgbClr val="0000FF"/>
                </a:solidFill>
                <a:sym typeface="Symbol"/>
              </a:rPr>
              <a:t>で </a:t>
            </a:r>
            <a:r>
              <a:rPr lang="en-US" altLang="ja-JP" sz="1800" dirty="0" smtClean="0">
                <a:solidFill>
                  <a:srgbClr val="0000FF"/>
                </a:solidFill>
                <a:sym typeface="Symbol"/>
              </a:rPr>
              <a:t>bound)</a:t>
            </a:r>
            <a:endParaRPr lang="ja-JP" altLang="en-US" sz="1800" dirty="0">
              <a:solidFill>
                <a:srgbClr val="0000FF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483768" y="980728"/>
            <a:ext cx="4140877" cy="400110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/>
              <a:t>isospin </a:t>
            </a:r>
            <a:r>
              <a:rPr kumimoji="1" lang="ja-JP" altLang="en-US" sz="2000" dirty="0" smtClean="0"/>
              <a:t>自由度を無視した </a:t>
            </a:r>
            <a:r>
              <a:rPr kumimoji="1" lang="en-US" altLang="ja-JP" sz="2000" dirty="0" smtClean="0"/>
              <a:t>4</a:t>
            </a:r>
            <a:r>
              <a:rPr kumimoji="1" lang="en-US" altLang="ja-JP" sz="2000" dirty="0" smtClean="0">
                <a:sym typeface="Symbol"/>
              </a:rPr>
              <a:t> </a:t>
            </a:r>
            <a:r>
              <a:rPr kumimoji="1" lang="ja-JP" altLang="en-US" sz="2000" dirty="0" smtClean="0">
                <a:sym typeface="Symbol"/>
              </a:rPr>
              <a:t>の模型</a:t>
            </a:r>
            <a:endParaRPr kumimoji="1" lang="ja-JP" altLang="en-US" sz="20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115616" y="2420888"/>
            <a:ext cx="7208320" cy="338554"/>
          </a:xfrm>
          <a:prstGeom prst="rect">
            <a:avLst/>
          </a:prstGeom>
          <a:solidFill>
            <a:schemeClr val="tx1"/>
          </a:solidFill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rgbClr val="336600"/>
                </a:solidFill>
              </a:rPr>
              <a:t>S. Saito, S. Okai, R. Tamagaki and M. Yasuno, Prog. Theor. Phys. 50 (1973) 1561</a:t>
            </a:r>
            <a:endParaRPr kumimoji="1" lang="ja-JP" altLang="en-US" sz="1600" dirty="0">
              <a:solidFill>
                <a:srgbClr val="336600"/>
              </a:solidFill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1115616" y="3140968"/>
            <a:ext cx="1156086" cy="461665"/>
          </a:xfrm>
          <a:prstGeom prst="rect">
            <a:avLst/>
          </a:prstGeom>
          <a:solidFill>
            <a:schemeClr val="tx1"/>
          </a:solidFill>
          <a:ln w="25400">
            <a:solidFill>
              <a:schemeClr val="bg1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en-US" altLang="ja-JP" dirty="0" smtClean="0">
                <a:solidFill>
                  <a:srgbClr val="0000FF"/>
                </a:solidFill>
              </a:rPr>
              <a:t>4</a:t>
            </a:r>
            <a:r>
              <a:rPr lang="en-US" altLang="ja-JP" i="1" dirty="0">
                <a:solidFill>
                  <a:srgbClr val="0000FF"/>
                </a:solidFill>
                <a:sym typeface="Symbol"/>
              </a:rPr>
              <a:t></a:t>
            </a:r>
            <a:r>
              <a:rPr lang="en-US" altLang="ja-JP" dirty="0" smtClean="0">
                <a:solidFill>
                  <a:srgbClr val="0000FF"/>
                </a:solidFill>
              </a:rPr>
              <a:t> </a:t>
            </a:r>
            <a:r>
              <a:rPr lang="en-US" altLang="ja-JP" dirty="0">
                <a:solidFill>
                  <a:srgbClr val="0000FF"/>
                </a:solidFill>
              </a:rPr>
              <a:t>case</a:t>
            </a:r>
            <a:endParaRPr lang="ja-JP" altLang="en-US" dirty="0">
              <a:solidFill>
                <a:srgbClr val="0000FF"/>
              </a:solidFill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1115616" y="3717032"/>
            <a:ext cx="7416824" cy="1631216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pPr lvl="0"/>
            <a:r>
              <a:rPr lang="en-US" altLang="ja-JP" sz="2000" i="1" dirty="0" smtClean="0">
                <a:solidFill>
                  <a:srgbClr val="0000FF"/>
                </a:solidFill>
                <a:sym typeface="Symbol"/>
              </a:rPr>
              <a:t></a:t>
            </a:r>
            <a:r>
              <a:rPr lang="en-US" altLang="ja-JP" sz="2000" dirty="0" smtClean="0">
                <a:solidFill>
                  <a:srgbClr val="0000FF"/>
                </a:solidFill>
                <a:sym typeface="Symbol"/>
              </a:rPr>
              <a:t> </a:t>
            </a:r>
            <a:r>
              <a:rPr lang="en-US" altLang="ja-JP" sz="2000" dirty="0">
                <a:solidFill>
                  <a:srgbClr val="0000FF"/>
                </a:solidFill>
                <a:sym typeface="Symbol"/>
              </a:rPr>
              <a:t>RGM </a:t>
            </a:r>
            <a:r>
              <a:rPr lang="ja-JP" altLang="en-US" sz="2000" dirty="0">
                <a:solidFill>
                  <a:srgbClr val="0000FF"/>
                </a:solidFill>
                <a:sym typeface="Symbol"/>
              </a:rPr>
              <a:t>の </a:t>
            </a:r>
            <a:r>
              <a:rPr lang="en-US" altLang="ja-JP" sz="2000" dirty="0">
                <a:solidFill>
                  <a:srgbClr val="0000FF"/>
                </a:solidFill>
                <a:sym typeface="Symbol"/>
              </a:rPr>
              <a:t>parameter (Pauli forbidden state: (0s</a:t>
            </a:r>
            <a:r>
              <a:rPr lang="en-US" altLang="ja-JP" sz="2000" dirty="0" smtClean="0">
                <a:solidFill>
                  <a:srgbClr val="0000FF"/>
                </a:solidFill>
                <a:sym typeface="Symbol"/>
              </a:rPr>
              <a:t>), (1s), (0d) )</a:t>
            </a:r>
            <a:endParaRPr lang="en-US" altLang="ja-JP" sz="2000" dirty="0">
              <a:solidFill>
                <a:srgbClr val="0000FF"/>
              </a:solidFill>
              <a:sym typeface="Symbol"/>
            </a:endParaRPr>
          </a:p>
          <a:p>
            <a:pPr lvl="0"/>
            <a:r>
              <a:rPr lang="en-US" altLang="ja-JP" sz="2000" dirty="0">
                <a:solidFill>
                  <a:srgbClr val="0000FF"/>
                </a:solidFill>
                <a:sym typeface="Symbol"/>
              </a:rPr>
              <a:t>Volkov No.2 </a:t>
            </a:r>
            <a:r>
              <a:rPr lang="en-US" altLang="ja-JP" sz="2000" i="1" dirty="0">
                <a:solidFill>
                  <a:srgbClr val="0000FF"/>
                </a:solidFill>
                <a:sym typeface="Symbol"/>
              </a:rPr>
              <a:t>m</a:t>
            </a:r>
            <a:r>
              <a:rPr lang="en-US" altLang="ja-JP" sz="2000" dirty="0">
                <a:solidFill>
                  <a:srgbClr val="0000FF"/>
                </a:solidFill>
                <a:sym typeface="Symbol"/>
              </a:rPr>
              <a:t>=0.605, </a:t>
            </a:r>
            <a:r>
              <a:rPr lang="en-US" altLang="ja-JP" sz="2000" i="1" dirty="0">
                <a:solidFill>
                  <a:srgbClr val="0000FF"/>
                </a:solidFill>
                <a:sym typeface="Symbol"/>
              </a:rPr>
              <a:t>b</a:t>
            </a:r>
            <a:r>
              <a:rPr lang="en-US" altLang="ja-JP" sz="2000" dirty="0">
                <a:solidFill>
                  <a:srgbClr val="0000FF"/>
                </a:solidFill>
                <a:sym typeface="Symbol"/>
              </a:rPr>
              <a:t>=1.36 </a:t>
            </a:r>
            <a:r>
              <a:rPr lang="en-US" altLang="ja-JP" sz="2000" dirty="0" smtClean="0">
                <a:solidFill>
                  <a:srgbClr val="0000FF"/>
                </a:solidFill>
                <a:sym typeface="Symbol"/>
              </a:rPr>
              <a:t>fm (</a:t>
            </a:r>
            <a:r>
              <a:rPr lang="en-US" altLang="ja-JP" sz="1800" i="1" dirty="0" smtClean="0">
                <a:solidFill>
                  <a:srgbClr val="0000FF"/>
                </a:solidFill>
                <a:sym typeface="Symbol"/>
              </a:rPr>
              <a:t></a:t>
            </a:r>
            <a:r>
              <a:rPr lang="en-US" altLang="ja-JP" sz="1800" dirty="0">
                <a:solidFill>
                  <a:srgbClr val="0000FF"/>
                </a:solidFill>
                <a:sym typeface="Symbol"/>
              </a:rPr>
              <a:t>=</a:t>
            </a:r>
            <a:r>
              <a:rPr lang="en-US" altLang="ja-JP" sz="1800" dirty="0" smtClean="0">
                <a:solidFill>
                  <a:srgbClr val="0000FF"/>
                </a:solidFill>
                <a:sym typeface="Symbol"/>
              </a:rPr>
              <a:t>0.27</a:t>
            </a:r>
            <a:r>
              <a:rPr lang="en-US" altLang="ja-JP" sz="1800" dirty="0">
                <a:solidFill>
                  <a:srgbClr val="0000FF"/>
                </a:solidFill>
                <a:sym typeface="Symbol"/>
              </a:rPr>
              <a:t> </a:t>
            </a:r>
            <a:r>
              <a:rPr lang="en-US" altLang="ja-JP" sz="1800" dirty="0" smtClean="0">
                <a:solidFill>
                  <a:srgbClr val="0000FF"/>
                </a:solidFill>
                <a:sym typeface="Symbol"/>
              </a:rPr>
              <a:t>fm</a:t>
            </a:r>
            <a:r>
              <a:rPr lang="en-US" altLang="ja-JP" sz="1800" baseline="30000" dirty="0" smtClean="0">
                <a:solidFill>
                  <a:srgbClr val="0000FF"/>
                </a:solidFill>
                <a:sym typeface="Symbol"/>
              </a:rPr>
              <a:t>-2</a:t>
            </a:r>
            <a:r>
              <a:rPr lang="en-US" altLang="ja-JP" sz="1600" dirty="0" smtClean="0">
                <a:solidFill>
                  <a:srgbClr val="0000FF"/>
                </a:solidFill>
                <a:sym typeface="Symbol"/>
              </a:rPr>
              <a:t>)</a:t>
            </a:r>
            <a:r>
              <a:rPr lang="ja-JP" altLang="en-US" sz="1600" dirty="0" smtClean="0">
                <a:solidFill>
                  <a:srgbClr val="0000FF"/>
                </a:solidFill>
              </a:rPr>
              <a:t> </a:t>
            </a:r>
            <a:r>
              <a:rPr lang="en-US" altLang="ja-JP" sz="1600" dirty="0" smtClean="0">
                <a:solidFill>
                  <a:srgbClr val="0000FF"/>
                </a:solidFill>
              </a:rPr>
              <a:t>(</a:t>
            </a:r>
            <a:r>
              <a:rPr lang="en-US" altLang="ja-JP" sz="2000" dirty="0" smtClean="0">
                <a:solidFill>
                  <a:srgbClr val="0000FF"/>
                </a:solidFill>
                <a:sym typeface="Symbol"/>
              </a:rPr>
              <a:t>Baye’s parameter)</a:t>
            </a:r>
            <a:endParaRPr lang="ja-JP" altLang="en-US" sz="2000" dirty="0">
              <a:solidFill>
                <a:srgbClr val="0000FF"/>
              </a:solidFill>
            </a:endParaRPr>
          </a:p>
          <a:p>
            <a:pPr lvl="0"/>
            <a:r>
              <a:rPr lang="en-US" altLang="ja-JP" sz="2000" i="1" dirty="0">
                <a:solidFill>
                  <a:srgbClr val="0000FF"/>
                </a:solidFill>
              </a:rPr>
              <a:t>E</a:t>
            </a:r>
            <a:r>
              <a:rPr lang="en-US" altLang="ja-JP" sz="2000" baseline="-25000" dirty="0">
                <a:solidFill>
                  <a:srgbClr val="0000FF"/>
                </a:solidFill>
              </a:rPr>
              <a:t>2</a:t>
            </a:r>
            <a:r>
              <a:rPr lang="en-US" altLang="ja-JP" sz="2000" baseline="-25000" dirty="0">
                <a:solidFill>
                  <a:srgbClr val="0000FF"/>
                </a:solidFill>
                <a:sym typeface="Symbol"/>
              </a:rPr>
              <a:t></a:t>
            </a:r>
            <a:r>
              <a:rPr lang="en-US" altLang="ja-JP" sz="2000" dirty="0">
                <a:solidFill>
                  <a:srgbClr val="0000FF"/>
                </a:solidFill>
                <a:sym typeface="Symbol"/>
              </a:rPr>
              <a:t>= </a:t>
            </a:r>
            <a:r>
              <a:rPr lang="en-US" altLang="ja-JP" sz="2000" dirty="0">
                <a:solidFill>
                  <a:srgbClr val="000000"/>
                </a:solidFill>
                <a:sym typeface="Symbol"/>
              </a:rPr>
              <a:t>1.105 </a:t>
            </a:r>
            <a:r>
              <a:rPr lang="en-US" altLang="ja-JP" sz="2000" dirty="0">
                <a:solidFill>
                  <a:srgbClr val="FF0000"/>
                </a:solidFill>
                <a:sym typeface="Symbol"/>
              </a:rPr>
              <a:t>(0.252) </a:t>
            </a:r>
            <a:r>
              <a:rPr lang="en-US" altLang="ja-JP" sz="1800" dirty="0" smtClean="0">
                <a:solidFill>
                  <a:srgbClr val="003300"/>
                </a:solidFill>
                <a:sym typeface="Symbol"/>
              </a:rPr>
              <a:t>MeV      </a:t>
            </a:r>
            <a:r>
              <a:rPr lang="en-US" altLang="ja-JP" sz="1800" dirty="0" smtClean="0">
                <a:solidFill>
                  <a:srgbClr val="FF0000"/>
                </a:solidFill>
                <a:sym typeface="Symbol"/>
              </a:rPr>
              <a:t>red: with Coulomb</a:t>
            </a:r>
            <a:endParaRPr lang="en-US" altLang="ja-JP" sz="1800" dirty="0">
              <a:solidFill>
                <a:srgbClr val="FF0000"/>
              </a:solidFill>
              <a:sym typeface="Symbol"/>
            </a:endParaRPr>
          </a:p>
          <a:p>
            <a:pPr lvl="0"/>
            <a:r>
              <a:rPr lang="en-US" altLang="ja-JP" sz="2000" i="1" dirty="0">
                <a:solidFill>
                  <a:srgbClr val="0000FF"/>
                </a:solidFill>
                <a:sym typeface="Symbol"/>
              </a:rPr>
              <a:t>E</a:t>
            </a:r>
            <a:r>
              <a:rPr lang="en-US" altLang="ja-JP" sz="2000" baseline="-25000" dirty="0">
                <a:solidFill>
                  <a:srgbClr val="0000FF"/>
                </a:solidFill>
                <a:sym typeface="Symbol"/>
              </a:rPr>
              <a:t>3</a:t>
            </a:r>
            <a:r>
              <a:rPr lang="en-US" altLang="ja-JP" sz="2000" dirty="0">
                <a:solidFill>
                  <a:srgbClr val="0000FF"/>
                </a:solidFill>
                <a:sym typeface="Symbol"/>
              </a:rPr>
              <a:t>= </a:t>
            </a:r>
            <a:r>
              <a:rPr lang="en-US" altLang="ja-JP" sz="2000" dirty="0">
                <a:solidFill>
                  <a:srgbClr val="000000"/>
                </a:solidFill>
                <a:sym typeface="Symbol"/>
              </a:rPr>
              <a:t>7.391 </a:t>
            </a:r>
            <a:r>
              <a:rPr lang="en-US" altLang="ja-JP" sz="2000" dirty="0">
                <a:solidFill>
                  <a:srgbClr val="FF0000"/>
                </a:solidFill>
                <a:sym typeface="Symbol"/>
              </a:rPr>
              <a:t>(2.307)  </a:t>
            </a:r>
            <a:r>
              <a:rPr lang="en-US" altLang="ja-JP" sz="2000" dirty="0">
                <a:solidFill>
                  <a:srgbClr val="000000"/>
                </a:solidFill>
                <a:sym typeface="Symbol"/>
              </a:rPr>
              <a:t>for</a:t>
            </a:r>
            <a:r>
              <a:rPr lang="en-US" altLang="ja-JP" sz="2000" dirty="0">
                <a:solidFill>
                  <a:srgbClr val="FF0000"/>
                </a:solidFill>
                <a:sym typeface="Symbol"/>
              </a:rPr>
              <a:t>  </a:t>
            </a:r>
            <a:r>
              <a:rPr lang="en-US" altLang="ja-JP" sz="2000" i="1" dirty="0" err="1">
                <a:solidFill>
                  <a:srgbClr val="000000"/>
                </a:solidFill>
                <a:sym typeface="Symbol"/>
              </a:rPr>
              <a:t>N</a:t>
            </a:r>
            <a:r>
              <a:rPr lang="en-US" altLang="ja-JP" sz="2000" baseline="-25000" dirty="0" err="1">
                <a:solidFill>
                  <a:srgbClr val="000000"/>
                </a:solidFill>
                <a:sym typeface="Symbol"/>
              </a:rPr>
              <a:t>tot</a:t>
            </a:r>
            <a:r>
              <a:rPr lang="en-US" altLang="ja-JP" sz="2000" dirty="0">
                <a:solidFill>
                  <a:srgbClr val="000000"/>
                </a:solidFill>
                <a:sym typeface="Symbol"/>
              </a:rPr>
              <a:t>=60</a:t>
            </a:r>
            <a:endParaRPr lang="ja-JP" altLang="en-US" sz="2000" dirty="0">
              <a:solidFill>
                <a:srgbClr val="000000"/>
              </a:solidFill>
            </a:endParaRPr>
          </a:p>
          <a:p>
            <a:pPr lvl="0"/>
            <a:r>
              <a:rPr lang="en-US" altLang="ja-JP" sz="2000" i="1" dirty="0" smtClean="0">
                <a:solidFill>
                  <a:srgbClr val="0000FF"/>
                </a:solidFill>
                <a:sym typeface="Symbol"/>
              </a:rPr>
              <a:t>E</a:t>
            </a:r>
            <a:r>
              <a:rPr lang="en-US" altLang="ja-JP" sz="2000" baseline="-25000" dirty="0" smtClean="0">
                <a:solidFill>
                  <a:srgbClr val="0000FF"/>
                </a:solidFill>
                <a:sym typeface="Symbol"/>
              </a:rPr>
              <a:t>4</a:t>
            </a:r>
            <a:r>
              <a:rPr lang="en-US" altLang="ja-JP" sz="2000" dirty="0">
                <a:solidFill>
                  <a:srgbClr val="0000FF"/>
                </a:solidFill>
                <a:sym typeface="Symbol"/>
              </a:rPr>
              <a:t>= </a:t>
            </a:r>
            <a:r>
              <a:rPr lang="en-US" altLang="ja-JP" sz="2000" dirty="0" smtClean="0">
                <a:solidFill>
                  <a:srgbClr val="000000"/>
                </a:solidFill>
                <a:sym typeface="Symbol"/>
              </a:rPr>
              <a:t>38.96 </a:t>
            </a:r>
            <a:r>
              <a:rPr lang="en-US" altLang="ja-JP" sz="2000" dirty="0">
                <a:solidFill>
                  <a:srgbClr val="FF0000"/>
                </a:solidFill>
                <a:sym typeface="Symbol"/>
              </a:rPr>
              <a:t>(</a:t>
            </a:r>
            <a:r>
              <a:rPr lang="en-US" altLang="ja-JP" sz="2000" dirty="0" smtClean="0">
                <a:solidFill>
                  <a:srgbClr val="FF0000"/>
                </a:solidFill>
                <a:sym typeface="Symbol"/>
              </a:rPr>
              <a:t>25.77)  </a:t>
            </a:r>
            <a:r>
              <a:rPr lang="en-US" altLang="ja-JP" sz="2000" dirty="0">
                <a:solidFill>
                  <a:srgbClr val="000000"/>
                </a:solidFill>
                <a:sym typeface="Symbol"/>
              </a:rPr>
              <a:t>for</a:t>
            </a:r>
            <a:r>
              <a:rPr lang="en-US" altLang="ja-JP" sz="2000" dirty="0">
                <a:solidFill>
                  <a:srgbClr val="FF0000"/>
                </a:solidFill>
                <a:sym typeface="Symbol"/>
              </a:rPr>
              <a:t>  </a:t>
            </a:r>
            <a:r>
              <a:rPr lang="en-US" altLang="ja-JP" sz="2000" i="1" dirty="0" err="1" smtClean="0">
                <a:solidFill>
                  <a:srgbClr val="000000"/>
                </a:solidFill>
                <a:sym typeface="Symbol"/>
              </a:rPr>
              <a:t>N</a:t>
            </a:r>
            <a:r>
              <a:rPr lang="en-US" altLang="ja-JP" sz="2000" baseline="-25000" dirty="0" err="1" smtClean="0">
                <a:solidFill>
                  <a:srgbClr val="000000"/>
                </a:solidFill>
                <a:sym typeface="Symbol"/>
              </a:rPr>
              <a:t>tot</a:t>
            </a:r>
            <a:r>
              <a:rPr lang="en-US" altLang="ja-JP" sz="2000" dirty="0" smtClean="0">
                <a:solidFill>
                  <a:srgbClr val="000000"/>
                </a:solidFill>
                <a:sym typeface="Symbol"/>
              </a:rPr>
              <a:t>=20 vs. -39.15 MeV (Faddeev)</a:t>
            </a:r>
            <a:endParaRPr lang="ja-JP" altLang="en-US" sz="2000" dirty="0">
              <a:solidFill>
                <a:srgbClr val="000000"/>
              </a:solidFill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1187624" y="5301208"/>
            <a:ext cx="4403770" cy="313932"/>
          </a:xfrm>
          <a:prstGeom prst="rect">
            <a:avLst/>
          </a:prstGeom>
          <a:solidFill>
            <a:schemeClr val="tx1"/>
          </a:solidFill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txBody>
          <a:bodyPr wrap="none">
            <a:spAutoFit/>
          </a:bodyPr>
          <a:lstStyle/>
          <a:p>
            <a:pPr marL="342900" lvl="0" indent="-342900" eaLnBrk="0" hangingPunct="0">
              <a:lnSpc>
                <a:spcPct val="90000"/>
              </a:lnSpc>
              <a:defRPr/>
            </a:pPr>
            <a:r>
              <a:rPr lang="en-US" altLang="ja-JP" sz="1600" kern="0" dirty="0" smtClean="0">
                <a:solidFill>
                  <a:srgbClr val="33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  <a:ea typeface="ＭＳ Ｐゴシック"/>
              </a:rPr>
              <a:t>M. Theeten et al., Phys</a:t>
            </a:r>
            <a:r>
              <a:rPr lang="en-US" altLang="ja-JP" sz="1600" kern="0" dirty="0">
                <a:solidFill>
                  <a:srgbClr val="33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  <a:ea typeface="ＭＳ Ｐゴシック"/>
              </a:rPr>
              <a:t>. Rev. C76, 054003 (2007)</a:t>
            </a:r>
          </a:p>
        </p:txBody>
      </p:sp>
    </p:spTree>
    <p:extLst>
      <p:ext uri="{BB962C8B-B14F-4D97-AF65-F5344CB8AC3E}">
        <p14:creationId xmlns:p14="http://schemas.microsoft.com/office/powerpoint/2010/main" val="381659882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0292993"/>
              </p:ext>
            </p:extLst>
          </p:nvPr>
        </p:nvGraphicFramePr>
        <p:xfrm>
          <a:off x="274794" y="1278240"/>
          <a:ext cx="4032448" cy="3230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064"/>
                <a:gridCol w="936104"/>
                <a:gridCol w="936104"/>
                <a:gridCol w="792088"/>
                <a:gridCol w="792088"/>
              </a:tblGrid>
              <a:tr h="43204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b="1" i="0" baseline="0" dirty="0" smtClean="0">
                          <a:solidFill>
                            <a:schemeClr val="bg1"/>
                          </a:solidFill>
                          <a:sym typeface="Euclid Extra"/>
                        </a:rPr>
                        <a:t></a:t>
                      </a:r>
                      <a:r>
                        <a:rPr kumimoji="1" lang="en-US" altLang="ja-JP" b="1" i="0" baseline="30000" dirty="0" smtClean="0">
                          <a:solidFill>
                            <a:schemeClr val="bg1"/>
                          </a:solidFill>
                          <a:sym typeface="Euclid Extra"/>
                        </a:rPr>
                        <a:t>sum</a:t>
                      </a:r>
                      <a:r>
                        <a:rPr kumimoji="1" lang="en-US" altLang="ja-JP" b="1" i="0" baseline="0" dirty="0" smtClean="0">
                          <a:solidFill>
                            <a:schemeClr val="bg1"/>
                          </a:solidFill>
                          <a:sym typeface="Euclid Extra"/>
                        </a:rPr>
                        <a:t> </a:t>
                      </a:r>
                      <a:r>
                        <a:rPr kumimoji="1" lang="en-US" altLang="ja-JP" b="1" i="0" baseline="-25000" dirty="0" smtClean="0">
                          <a:solidFill>
                            <a:schemeClr val="bg1"/>
                          </a:solidFill>
                          <a:sym typeface="Euclid Extra"/>
                        </a:rPr>
                        <a:t>max</a:t>
                      </a:r>
                      <a:endParaRPr kumimoji="1" lang="ja-JP" altLang="en-US" b="1" i="0" baseline="-25000" dirty="0" smtClean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b="1" i="1" baseline="0" dirty="0" smtClean="0">
                          <a:solidFill>
                            <a:schemeClr val="bg1"/>
                          </a:solidFill>
                        </a:rPr>
                        <a:t>E</a:t>
                      </a:r>
                      <a:r>
                        <a:rPr kumimoji="1" lang="en-US" altLang="ja-JP" b="1" i="0" baseline="-25000" dirty="0" smtClean="0">
                          <a:solidFill>
                            <a:schemeClr val="bg1"/>
                          </a:solidFill>
                        </a:rPr>
                        <a:t>4</a:t>
                      </a:r>
                      <a:r>
                        <a:rPr kumimoji="1" lang="en-US" altLang="ja-JP" b="1" i="1" baseline="-25000" dirty="0" smtClean="0">
                          <a:solidFill>
                            <a:schemeClr val="bg1"/>
                          </a:solidFill>
                          <a:sym typeface="Symbol"/>
                        </a:rPr>
                        <a:t>d’</a:t>
                      </a:r>
                      <a:r>
                        <a:rPr kumimoji="1" lang="en-US" altLang="ja-JP" b="1" i="0" baseline="0" dirty="0" smtClean="0">
                          <a:solidFill>
                            <a:schemeClr val="bg1"/>
                          </a:solidFill>
                        </a:rPr>
                        <a:t> (MeV)</a:t>
                      </a:r>
                      <a:endParaRPr kumimoji="1" lang="ja-JP" altLang="en-US" b="1" i="0" baseline="0" dirty="0" smtClean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aseline="0" dirty="0" smtClean="0">
                          <a:solidFill>
                            <a:schemeClr val="bg1"/>
                          </a:solidFill>
                        </a:rPr>
                        <a:t>KE (MeV)</a:t>
                      </a:r>
                      <a:endParaRPr kumimoji="1" lang="ja-JP" altLang="en-US" baseline="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1" i="1" baseline="0" dirty="0" smtClean="0">
                          <a:solidFill>
                            <a:schemeClr val="bg1"/>
                          </a:solidFill>
                        </a:rPr>
                        <a:t>R</a:t>
                      </a:r>
                      <a:r>
                        <a:rPr kumimoji="1" lang="en-US" altLang="ja-JP" baseline="0" dirty="0" smtClean="0">
                          <a:solidFill>
                            <a:schemeClr val="bg1"/>
                          </a:solidFill>
                        </a:rPr>
                        <a:t>c (fm)</a:t>
                      </a:r>
                      <a:endParaRPr kumimoji="1" lang="ja-JP" altLang="en-US" baseline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aseline="0" dirty="0" smtClean="0">
                          <a:solidFill>
                            <a:schemeClr val="bg1"/>
                          </a:solidFill>
                        </a:rPr>
                        <a:t>rms (fm)</a:t>
                      </a:r>
                      <a:endParaRPr kumimoji="1" lang="ja-JP" altLang="en-US" baseline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b="1" i="0" baseline="0" dirty="0" smtClean="0"/>
                        <a:t>0</a:t>
                      </a:r>
                      <a:endParaRPr kumimoji="1" lang="ja-JP" altLang="en-US" b="1" i="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b="1" i="0" baseline="0" dirty="0" smtClean="0">
                          <a:sym typeface="Symbol"/>
                        </a:rPr>
                        <a:t>0.100</a:t>
                      </a:r>
                      <a:endParaRPr kumimoji="1" lang="ja-JP" altLang="en-US" b="1" i="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b="1" i="0" baseline="0" dirty="0" smtClean="0"/>
                        <a:t>5.160</a:t>
                      </a:r>
                      <a:endParaRPr kumimoji="1" lang="ja-JP" altLang="en-US" b="1" i="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b="1" i="0" baseline="0" dirty="0" smtClean="0"/>
                        <a:t>14.79</a:t>
                      </a:r>
                      <a:endParaRPr kumimoji="1" lang="ja-JP" altLang="en-US" b="1" i="0" baseline="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b="1" i="0" baseline="0" dirty="0" smtClean="0"/>
                        <a:t>14.90</a:t>
                      </a:r>
                      <a:endParaRPr kumimoji="1" lang="ja-JP" altLang="en-US" b="1" i="0" baseline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b="1" i="0" baseline="0" dirty="0" smtClean="0"/>
                        <a:t>2</a:t>
                      </a:r>
                      <a:endParaRPr kumimoji="1" lang="ja-JP" altLang="en-US" b="1" i="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b="1" i="0" baseline="0" dirty="0" smtClean="0">
                          <a:sym typeface="Symbol"/>
                        </a:rPr>
                        <a:t>0.099</a:t>
                      </a:r>
                      <a:endParaRPr kumimoji="1" lang="ja-JP" altLang="en-US" b="1" i="0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b="1" i="0" baseline="0" dirty="0" smtClean="0"/>
                        <a:t>5.033</a:t>
                      </a:r>
                      <a:endParaRPr kumimoji="1" lang="ja-JP" altLang="en-US" b="1" i="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b="1" i="0" baseline="0" dirty="0" smtClean="0"/>
                        <a:t>14.79</a:t>
                      </a:r>
                      <a:endParaRPr kumimoji="1" lang="ja-JP" altLang="en-US" b="1" i="0" baseline="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b="1" i="0" baseline="0" dirty="0" smtClean="0"/>
                        <a:t>14.89</a:t>
                      </a:r>
                      <a:endParaRPr kumimoji="1" lang="ja-JP" altLang="en-US" b="1" i="0" baseline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b="1" i="0" baseline="0" dirty="0" smtClean="0"/>
                        <a:t>4</a:t>
                      </a:r>
                      <a:endParaRPr kumimoji="1" lang="ja-JP" altLang="en-US" b="1" i="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b="1" i="0" baseline="0" dirty="0" smtClean="0">
                          <a:sym typeface="Symbol"/>
                        </a:rPr>
                        <a:t>0.768</a:t>
                      </a:r>
                      <a:endParaRPr kumimoji="1" lang="ja-JP" altLang="en-US" b="1" i="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b="1" i="0" baseline="0" dirty="0" smtClean="0"/>
                        <a:t>23.67</a:t>
                      </a:r>
                      <a:endParaRPr kumimoji="1" lang="ja-JP" altLang="en-US" b="1" i="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b="1" i="0" baseline="0" dirty="0" smtClean="0"/>
                        <a:t>5.362</a:t>
                      </a:r>
                      <a:endParaRPr kumimoji="1" lang="ja-JP" altLang="en-US" b="1" i="0" baseline="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b="1" i="0" baseline="0" dirty="0" smtClean="0"/>
                        <a:t>5.645</a:t>
                      </a:r>
                      <a:endParaRPr kumimoji="1" lang="ja-JP" altLang="en-US" b="1" i="0" baseline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b="1" i="0" baseline="0" dirty="0" smtClean="0"/>
                        <a:t>6</a:t>
                      </a:r>
                      <a:endParaRPr kumimoji="1" lang="ja-JP" altLang="en-US" b="1" i="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b="1" i="0" baseline="0" dirty="0" smtClean="0">
                          <a:sym typeface="Symbol"/>
                        </a:rPr>
                        <a:t>6.872</a:t>
                      </a:r>
                      <a:endParaRPr kumimoji="1" lang="ja-JP" altLang="en-US" b="1" i="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b="1" i="0" baseline="0" dirty="0" smtClean="0"/>
                        <a:t>81.98</a:t>
                      </a:r>
                      <a:endParaRPr kumimoji="1" lang="ja-JP" altLang="en-US" b="1" i="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b="1" i="0" baseline="0" dirty="0" smtClean="0"/>
                        <a:t>1.891</a:t>
                      </a:r>
                      <a:endParaRPr kumimoji="1" lang="ja-JP" altLang="en-US" b="1" i="0" baseline="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b="1" i="0" baseline="0" dirty="0" smtClean="0"/>
                        <a:t>2.589</a:t>
                      </a:r>
                      <a:endParaRPr kumimoji="1" lang="ja-JP" altLang="en-US" b="1" i="0" baseline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b="1" i="0" baseline="0" dirty="0" smtClean="0"/>
                        <a:t>8</a:t>
                      </a:r>
                      <a:endParaRPr kumimoji="1" lang="ja-JP" altLang="en-US" b="1" i="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b="1" i="0" baseline="0" dirty="0" smtClean="0">
                          <a:sym typeface="Symbol"/>
                        </a:rPr>
                        <a:t>7.012</a:t>
                      </a:r>
                      <a:endParaRPr kumimoji="1" lang="ja-JP" altLang="en-US" b="1" i="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b="1" i="0" baseline="0" dirty="0" smtClean="0"/>
                        <a:t>83.53</a:t>
                      </a:r>
                      <a:endParaRPr kumimoji="1" lang="ja-JP" altLang="en-US" b="1" i="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b="1" i="0" baseline="0" dirty="0" smtClean="0"/>
                        <a:t>1.875</a:t>
                      </a:r>
                      <a:endParaRPr kumimoji="1" lang="ja-JP" altLang="en-US" b="1" i="0" baseline="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b="1" i="0" baseline="0" dirty="0" smtClean="0"/>
                        <a:t>2.577</a:t>
                      </a:r>
                      <a:endParaRPr kumimoji="1" lang="ja-JP" altLang="en-US" b="1" i="0" baseline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b="1" i="0" baseline="0" dirty="0" smtClean="0"/>
                        <a:t>10</a:t>
                      </a:r>
                      <a:endParaRPr kumimoji="1" lang="ja-JP" altLang="en-US" b="1" i="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b="1" i="0" baseline="0" dirty="0" smtClean="0">
                          <a:sym typeface="Symbol"/>
                        </a:rPr>
                        <a:t>7.088</a:t>
                      </a:r>
                      <a:endParaRPr kumimoji="1" lang="ja-JP" altLang="en-US" b="1" i="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b="1" i="0" baseline="0" dirty="0" smtClean="0"/>
                        <a:t>83.41</a:t>
                      </a:r>
                      <a:endParaRPr kumimoji="1" lang="ja-JP" altLang="en-US" b="1" i="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b="1" i="0" baseline="0" dirty="0" smtClean="0"/>
                        <a:t>1.879</a:t>
                      </a:r>
                      <a:endParaRPr kumimoji="1" lang="ja-JP" altLang="en-US" b="1" i="0" baseline="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b="1" i="0" baseline="0" dirty="0" smtClean="0"/>
                        <a:t>2.580</a:t>
                      </a:r>
                      <a:endParaRPr kumimoji="1" lang="ja-JP" altLang="en-US" b="1" i="0" baseline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63620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b="1" i="0" baseline="0" dirty="0" smtClean="0"/>
                        <a:t>12</a:t>
                      </a:r>
                      <a:endParaRPr kumimoji="1" lang="ja-JP" altLang="en-US" b="1" i="0" baseline="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b="1" i="0" baseline="0" dirty="0" smtClean="0">
                          <a:sym typeface="Symbol"/>
                        </a:rPr>
                        <a:t>7.089</a:t>
                      </a:r>
                      <a:endParaRPr kumimoji="1" lang="ja-JP" altLang="en-US" b="1" i="0" baseline="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b="1" i="0" baseline="0" dirty="0" smtClean="0"/>
                        <a:t>83.41</a:t>
                      </a:r>
                      <a:endParaRPr kumimoji="1" lang="ja-JP" altLang="en-US" b="1" i="0" baseline="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b="1" i="0" baseline="0" dirty="0" smtClean="0"/>
                        <a:t>1.879</a:t>
                      </a:r>
                      <a:endParaRPr kumimoji="1" lang="ja-JP" altLang="en-US" b="1" i="0" baseline="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b="1" i="0" baseline="0" dirty="0" smtClean="0"/>
                        <a:t>2.580</a:t>
                      </a:r>
                      <a:endParaRPr kumimoji="1" lang="ja-JP" altLang="en-US" b="1" i="0" baseline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351568"/>
              </p:ext>
            </p:extLst>
          </p:nvPr>
        </p:nvGraphicFramePr>
        <p:xfrm>
          <a:off x="4427984" y="1268760"/>
          <a:ext cx="4464496" cy="43056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064"/>
                <a:gridCol w="864096"/>
                <a:gridCol w="720080"/>
                <a:gridCol w="864096"/>
                <a:gridCol w="720080"/>
                <a:gridCol w="720080"/>
              </a:tblGrid>
              <a:tr h="648072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1" i="1" baseline="0" dirty="0" smtClean="0">
                          <a:solidFill>
                            <a:schemeClr val="bg1"/>
                          </a:solidFill>
                        </a:rPr>
                        <a:t>N</a:t>
                      </a:r>
                      <a:r>
                        <a:rPr kumimoji="1" lang="en-US" altLang="ja-JP" baseline="-25000" dirty="0" smtClean="0">
                          <a:solidFill>
                            <a:schemeClr val="bg1"/>
                          </a:solidFill>
                        </a:rPr>
                        <a:t>tot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b="1" i="0" baseline="-25000" dirty="0" smtClean="0">
                          <a:solidFill>
                            <a:schemeClr val="bg1"/>
                          </a:solidFill>
                          <a:sym typeface="Euclid Extra"/>
                        </a:rPr>
                        <a:t>max</a:t>
                      </a:r>
                      <a:endParaRPr kumimoji="1" lang="ja-JP" altLang="en-US" b="1" i="0" baseline="-25000" dirty="0" smtClean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1" i="0" baseline="-25000" dirty="0" smtClean="0">
                          <a:solidFill>
                            <a:schemeClr val="bg1"/>
                          </a:solidFill>
                          <a:sym typeface="Symbol"/>
                        </a:rPr>
                        <a:t> </a:t>
                      </a:r>
                      <a:r>
                        <a:rPr kumimoji="1" lang="en-US" altLang="ja-JP" b="1" i="1" baseline="0" dirty="0" smtClean="0">
                          <a:solidFill>
                            <a:schemeClr val="bg1"/>
                          </a:solidFill>
                        </a:rPr>
                        <a:t>E</a:t>
                      </a:r>
                      <a:r>
                        <a:rPr kumimoji="1" lang="en-US" altLang="ja-JP" b="1" i="0" baseline="-25000" dirty="0" smtClean="0">
                          <a:solidFill>
                            <a:schemeClr val="bg1"/>
                          </a:solidFill>
                        </a:rPr>
                        <a:t>4</a:t>
                      </a:r>
                      <a:r>
                        <a:rPr kumimoji="1" lang="en-US" altLang="ja-JP" b="1" i="1" baseline="-25000" dirty="0" smtClean="0">
                          <a:solidFill>
                            <a:schemeClr val="bg1"/>
                          </a:solidFill>
                          <a:sym typeface="Symbol"/>
                        </a:rPr>
                        <a:t>d’</a:t>
                      </a:r>
                      <a:r>
                        <a:rPr kumimoji="1" lang="en-US" altLang="ja-JP" b="1" i="0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kumimoji="1" lang="en-US" altLang="ja-JP" b="1" i="0" baseline="0" dirty="0" smtClean="0">
                          <a:solidFill>
                            <a:schemeClr val="bg1"/>
                          </a:solidFill>
                          <a:sym typeface="Symbol"/>
                        </a:rPr>
                        <a:t>(MeV)</a:t>
                      </a:r>
                      <a:endParaRPr kumimoji="1" lang="ja-JP" altLang="en-US" b="1" i="0" baseline="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aseline="0" dirty="0" smtClean="0">
                          <a:solidFill>
                            <a:schemeClr val="bg1"/>
                          </a:solidFill>
                        </a:rPr>
                        <a:t>c</a:t>
                      </a:r>
                      <a:r>
                        <a:rPr kumimoji="1" lang="en-US" altLang="ja-JP" baseline="-25000" dirty="0" smtClean="0">
                          <a:solidFill>
                            <a:schemeClr val="bg1"/>
                          </a:solidFill>
                        </a:rPr>
                        <a:t>(00)</a:t>
                      </a:r>
                      <a:endParaRPr kumimoji="1" lang="ja-JP" altLang="en-US" baseline="-250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aseline="0" dirty="0" smtClean="0">
                          <a:solidFill>
                            <a:schemeClr val="bg1"/>
                          </a:solidFill>
                        </a:rPr>
                        <a:t>KE</a:t>
                      </a:r>
                    </a:p>
                    <a:p>
                      <a:pPr algn="ctr"/>
                      <a:r>
                        <a:rPr kumimoji="1" lang="en-US" altLang="ja-JP" baseline="0" dirty="0" smtClean="0">
                          <a:solidFill>
                            <a:schemeClr val="bg1"/>
                          </a:solidFill>
                        </a:rPr>
                        <a:t>(MeV)</a:t>
                      </a:r>
                      <a:endParaRPr kumimoji="1" lang="ja-JP" altLang="en-US" baseline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b="1" i="1" baseline="0" dirty="0" smtClean="0">
                          <a:solidFill>
                            <a:schemeClr val="bg1"/>
                          </a:solidFill>
                        </a:rPr>
                        <a:t>R</a:t>
                      </a:r>
                      <a:r>
                        <a:rPr kumimoji="1" lang="en-US" altLang="ja-JP" baseline="0" dirty="0" smtClean="0">
                          <a:solidFill>
                            <a:schemeClr val="bg1"/>
                          </a:solidFill>
                        </a:rPr>
                        <a:t>c (fm)</a:t>
                      </a:r>
                      <a:endParaRPr kumimoji="1" lang="ja-JP" altLang="en-US" baseline="0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baseline="0" dirty="0" smtClean="0">
                          <a:solidFill>
                            <a:schemeClr val="bg1"/>
                          </a:solidFill>
                        </a:rPr>
                        <a:t>rms (fm)</a:t>
                      </a:r>
                      <a:endParaRPr kumimoji="1" lang="ja-JP" altLang="en-US" baseline="0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b="1" i="0" baseline="0" dirty="0" smtClean="0"/>
                        <a:t>6</a:t>
                      </a:r>
                      <a:endParaRPr kumimoji="1" lang="ja-JP" altLang="en-US" b="1" i="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b="1" i="0" baseline="0" dirty="0" smtClean="0">
                          <a:sym typeface="Symbol"/>
                        </a:rPr>
                        <a:t>0.416</a:t>
                      </a:r>
                      <a:endParaRPr kumimoji="1" lang="ja-JP" altLang="en-US" b="1" i="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b="1" i="0" baseline="0" dirty="0" smtClean="0"/>
                        <a:t>1</a:t>
                      </a:r>
                      <a:endParaRPr kumimoji="1" lang="ja-JP" altLang="en-US" b="1" i="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b="1" i="0" baseline="0" dirty="0" smtClean="0"/>
                        <a:t>52.25</a:t>
                      </a:r>
                      <a:endParaRPr kumimoji="1" lang="ja-JP" altLang="en-US" b="1" i="0" baseline="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b="1" i="0" baseline="0" dirty="0" smtClean="0"/>
                        <a:t>2.339</a:t>
                      </a:r>
                      <a:endParaRPr kumimoji="1" lang="ja-JP" altLang="en-US" b="1" i="0" baseline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b="1" i="0" baseline="0" dirty="0" smtClean="0"/>
                        <a:t>2.932</a:t>
                      </a:r>
                      <a:endParaRPr kumimoji="1" lang="ja-JP" altLang="en-US" b="1" i="0" baseline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54320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b="1" i="0" baseline="0" dirty="0" smtClean="0"/>
                        <a:t>8</a:t>
                      </a:r>
                      <a:endParaRPr kumimoji="1" lang="ja-JP" altLang="en-US" b="1" i="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b="1" i="0" baseline="0" dirty="0" smtClean="0">
                          <a:solidFill>
                            <a:srgbClr val="003300"/>
                          </a:solidFill>
                          <a:sym typeface="Symbol"/>
                        </a:rPr>
                        <a:t>1.604</a:t>
                      </a:r>
                      <a:endParaRPr kumimoji="1" lang="ja-JP" altLang="en-US" b="1" i="0" baseline="0" dirty="0">
                        <a:solidFill>
                          <a:srgbClr val="0033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b="1" i="0" baseline="0" dirty="0" smtClean="0">
                          <a:solidFill>
                            <a:srgbClr val="003300"/>
                          </a:solidFill>
                        </a:rPr>
                        <a:t>0.941</a:t>
                      </a:r>
                      <a:endParaRPr kumimoji="1" lang="ja-JP" altLang="en-US" b="1" i="0" baseline="0" dirty="0">
                        <a:solidFill>
                          <a:srgbClr val="0033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b="1" i="0" baseline="0" dirty="0" smtClean="0">
                          <a:solidFill>
                            <a:srgbClr val="003300"/>
                          </a:solidFill>
                        </a:rPr>
                        <a:t>63.44</a:t>
                      </a:r>
                      <a:endParaRPr kumimoji="1" lang="ja-JP" altLang="en-US" b="1" i="0" baseline="0" dirty="0">
                        <a:solidFill>
                          <a:srgbClr val="00330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b="1" i="0" baseline="0" dirty="0" smtClean="0">
                          <a:solidFill>
                            <a:srgbClr val="003300"/>
                          </a:solidFill>
                        </a:rPr>
                        <a:t>2.130</a:t>
                      </a:r>
                      <a:endParaRPr kumimoji="1" lang="ja-JP" altLang="en-US" b="1" i="0" baseline="0" dirty="0">
                        <a:solidFill>
                          <a:srgbClr val="0033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b="1" i="0" baseline="0" dirty="0" smtClean="0">
                          <a:solidFill>
                            <a:srgbClr val="003300"/>
                          </a:solidFill>
                        </a:rPr>
                        <a:t>2.768</a:t>
                      </a:r>
                      <a:endParaRPr kumimoji="1" lang="ja-JP" altLang="en-US" b="1" i="0" baseline="0" dirty="0">
                        <a:solidFill>
                          <a:srgbClr val="0033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48600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b="1" i="0" baseline="0" dirty="0" smtClean="0"/>
                        <a:t>10</a:t>
                      </a:r>
                      <a:endParaRPr kumimoji="1" lang="ja-JP" altLang="en-US" b="1" i="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b="1" i="0" baseline="0" dirty="0" smtClean="0">
                          <a:sym typeface="Symbol"/>
                        </a:rPr>
                        <a:t>4.485</a:t>
                      </a:r>
                      <a:endParaRPr kumimoji="1" lang="ja-JP" altLang="en-US" b="1" i="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b="1" i="0" baseline="0" dirty="0" smtClean="0"/>
                        <a:t>0.914</a:t>
                      </a:r>
                      <a:endParaRPr kumimoji="1" lang="ja-JP" altLang="en-US" b="1" i="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b="1" i="0" baseline="0" dirty="0" smtClean="0"/>
                        <a:t>67.55</a:t>
                      </a:r>
                      <a:endParaRPr kumimoji="1" lang="ja-JP" altLang="en-US" b="1" i="0" baseline="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b="1" i="0" baseline="0" dirty="0" smtClean="0"/>
                        <a:t>2.116</a:t>
                      </a:r>
                      <a:endParaRPr kumimoji="1" lang="ja-JP" altLang="en-US" b="1" i="0" baseline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b="1" i="0" baseline="0" dirty="0" smtClean="0"/>
                        <a:t>2.758</a:t>
                      </a:r>
                      <a:endParaRPr kumimoji="1" lang="ja-JP" altLang="en-US" b="1" i="0" baseline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42880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b="1" i="0" baseline="0" dirty="0" smtClean="0"/>
                        <a:t>12</a:t>
                      </a:r>
                      <a:endParaRPr kumimoji="1" lang="ja-JP" altLang="en-US" b="1" i="0" baseline="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b="1" i="0" baseline="0" dirty="0" smtClean="0">
                          <a:solidFill>
                            <a:srgbClr val="003300"/>
                          </a:solidFill>
                          <a:sym typeface="Symbol"/>
                        </a:rPr>
                        <a:t>5.481</a:t>
                      </a:r>
                      <a:endParaRPr kumimoji="1" lang="ja-JP" altLang="en-US" b="1" i="0" baseline="0" dirty="0">
                        <a:solidFill>
                          <a:srgbClr val="003300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b="1" i="0" baseline="0" dirty="0" smtClean="0">
                          <a:solidFill>
                            <a:srgbClr val="003300"/>
                          </a:solidFill>
                        </a:rPr>
                        <a:t>0.879</a:t>
                      </a:r>
                      <a:endParaRPr kumimoji="1" lang="ja-JP" altLang="en-US" b="1" i="0" baseline="0" dirty="0">
                        <a:solidFill>
                          <a:srgbClr val="003300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b="1" i="0" baseline="0" dirty="0" smtClean="0">
                          <a:solidFill>
                            <a:srgbClr val="003300"/>
                          </a:solidFill>
                        </a:rPr>
                        <a:t>74.14</a:t>
                      </a:r>
                      <a:endParaRPr kumimoji="1" lang="ja-JP" altLang="en-US" b="1" i="0" baseline="0" dirty="0">
                        <a:solidFill>
                          <a:srgbClr val="00330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b="1" i="0" baseline="0" dirty="0" smtClean="0">
                          <a:solidFill>
                            <a:srgbClr val="003300"/>
                          </a:solidFill>
                        </a:rPr>
                        <a:t>2.002</a:t>
                      </a:r>
                      <a:endParaRPr kumimoji="1" lang="ja-JP" altLang="en-US" b="1" i="0" baseline="0" dirty="0">
                        <a:solidFill>
                          <a:srgbClr val="0033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b="1" i="0" baseline="0" dirty="0" smtClean="0">
                          <a:solidFill>
                            <a:srgbClr val="003300"/>
                          </a:solidFill>
                        </a:rPr>
                        <a:t>2.671</a:t>
                      </a:r>
                      <a:endParaRPr kumimoji="1" lang="ja-JP" altLang="en-US" b="1" i="0" baseline="0" dirty="0">
                        <a:solidFill>
                          <a:srgbClr val="0033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420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b="1" i="0" baseline="0" dirty="0" smtClean="0"/>
                        <a:t>14</a:t>
                      </a:r>
                      <a:endParaRPr kumimoji="1" lang="ja-JP" altLang="en-US" b="1" i="0" baseline="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b="1" i="0" baseline="0" dirty="0" smtClean="0">
                          <a:sym typeface="Symbol"/>
                        </a:rPr>
                        <a:t>6.181</a:t>
                      </a:r>
                      <a:endParaRPr kumimoji="1" lang="ja-JP" altLang="en-US" b="1" i="0" baseline="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b="1" i="0" baseline="0" dirty="0" smtClean="0"/>
                        <a:t>0.857</a:t>
                      </a:r>
                      <a:endParaRPr kumimoji="1" lang="ja-JP" altLang="en-US" b="1" i="0" baseline="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b="1" i="0" baseline="0" dirty="0" smtClean="0"/>
                        <a:t>77.34</a:t>
                      </a:r>
                      <a:endParaRPr kumimoji="1" lang="ja-JP" altLang="en-US" b="1" i="0" baseline="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b="1" i="0" baseline="0" dirty="0" smtClean="0"/>
                        <a:t>1.980</a:t>
                      </a:r>
                      <a:endParaRPr kumimoji="1" lang="ja-JP" altLang="en-US" b="1" i="0" baseline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b="1" i="0" baseline="0" dirty="0" smtClean="0"/>
                        <a:t>2.655</a:t>
                      </a:r>
                      <a:endParaRPr kumimoji="1" lang="ja-JP" altLang="en-US" b="1" i="0" baseline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31440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b="1" i="0" baseline="0" dirty="0" smtClean="0"/>
                        <a:t>16</a:t>
                      </a:r>
                      <a:endParaRPr kumimoji="1" lang="ja-JP" altLang="en-US" b="1" i="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b="1" i="0" baseline="0" dirty="0" smtClean="0">
                          <a:solidFill>
                            <a:srgbClr val="003300"/>
                          </a:solidFill>
                          <a:sym typeface="Symbol"/>
                        </a:rPr>
                        <a:t>6.466</a:t>
                      </a:r>
                      <a:endParaRPr kumimoji="1" lang="ja-JP" altLang="en-US" b="1" i="0" baseline="0" dirty="0">
                        <a:solidFill>
                          <a:srgbClr val="0033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b="1" i="0" baseline="0" dirty="0" smtClean="0">
                          <a:solidFill>
                            <a:srgbClr val="003300"/>
                          </a:solidFill>
                        </a:rPr>
                        <a:t>0.842</a:t>
                      </a:r>
                      <a:endParaRPr kumimoji="1" lang="ja-JP" altLang="en-US" b="1" i="0" baseline="0" dirty="0">
                        <a:solidFill>
                          <a:srgbClr val="0033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b="1" i="0" baseline="0" dirty="0" smtClean="0">
                          <a:solidFill>
                            <a:srgbClr val="003300"/>
                          </a:solidFill>
                        </a:rPr>
                        <a:t>80.08</a:t>
                      </a:r>
                      <a:endParaRPr kumimoji="1" lang="ja-JP" altLang="en-US" b="1" i="0" baseline="0" dirty="0">
                        <a:solidFill>
                          <a:srgbClr val="00330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b="1" i="0" baseline="0" dirty="0" smtClean="0">
                          <a:solidFill>
                            <a:srgbClr val="003300"/>
                          </a:solidFill>
                        </a:rPr>
                        <a:t>1.938</a:t>
                      </a:r>
                      <a:endParaRPr kumimoji="1" lang="ja-JP" altLang="en-US" b="1" i="0" baseline="0" dirty="0">
                        <a:solidFill>
                          <a:srgbClr val="0033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b="1" i="0" baseline="0" dirty="0" smtClean="0">
                          <a:solidFill>
                            <a:srgbClr val="003300"/>
                          </a:solidFill>
                        </a:rPr>
                        <a:t>2.623</a:t>
                      </a:r>
                      <a:endParaRPr kumimoji="1" lang="ja-JP" altLang="en-US" b="1" i="0" baseline="0" dirty="0">
                        <a:solidFill>
                          <a:srgbClr val="0033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185420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b="1" i="0" baseline="0" dirty="0" smtClean="0"/>
                        <a:t>18</a:t>
                      </a:r>
                      <a:endParaRPr kumimoji="1" lang="ja-JP" altLang="en-US" b="1" i="0" baseline="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b="1" i="0" baseline="0" dirty="0" smtClean="0">
                          <a:sym typeface="Symbol"/>
                        </a:rPr>
                        <a:t>6.628</a:t>
                      </a:r>
                      <a:endParaRPr kumimoji="1" lang="ja-JP" altLang="en-US" b="1" i="0" baseline="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b="1" i="0" baseline="0" dirty="0" smtClean="0"/>
                        <a:t>0.836</a:t>
                      </a:r>
                      <a:endParaRPr kumimoji="1" lang="ja-JP" altLang="en-US" b="1" i="0" baseline="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b="1" i="0" baseline="0" dirty="0" smtClean="0"/>
                        <a:t>81.10</a:t>
                      </a:r>
                      <a:endParaRPr kumimoji="1" lang="ja-JP" altLang="en-US" b="1" i="0" baseline="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b="1" i="0" baseline="0" dirty="0" smtClean="0"/>
                        <a:t>1.935</a:t>
                      </a:r>
                      <a:endParaRPr kumimoji="1" lang="ja-JP" altLang="en-US" b="1" i="0" baseline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b="1" i="0" baseline="0" dirty="0" smtClean="0"/>
                        <a:t>2.621</a:t>
                      </a:r>
                      <a:endParaRPr kumimoji="1" lang="ja-JP" altLang="en-US" b="1" i="0" baseline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0000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b="1" i="0" baseline="0" dirty="0" smtClean="0"/>
                        <a:t>20</a:t>
                      </a:r>
                      <a:endParaRPr kumimoji="1" lang="ja-JP" altLang="en-US" b="1" i="0" baseline="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b="1" i="0" baseline="0" dirty="0" smtClean="0">
                          <a:solidFill>
                            <a:srgbClr val="003300"/>
                          </a:solidFill>
                          <a:sym typeface="Symbol"/>
                        </a:rPr>
                        <a:t>6.689</a:t>
                      </a:r>
                      <a:endParaRPr kumimoji="1" lang="ja-JP" altLang="en-US" b="1" i="0" baseline="0" dirty="0">
                        <a:solidFill>
                          <a:srgbClr val="003300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b="1" i="0" baseline="0" dirty="0" smtClean="0">
                          <a:solidFill>
                            <a:srgbClr val="003300"/>
                          </a:solidFill>
                        </a:rPr>
                        <a:t>0.832</a:t>
                      </a:r>
                      <a:endParaRPr kumimoji="1" lang="ja-JP" altLang="en-US" b="1" i="0" baseline="0" dirty="0">
                        <a:solidFill>
                          <a:srgbClr val="003300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b="1" i="0" baseline="0" dirty="0" smtClean="0">
                          <a:solidFill>
                            <a:srgbClr val="003300"/>
                          </a:solidFill>
                        </a:rPr>
                        <a:t>81.85</a:t>
                      </a:r>
                      <a:endParaRPr kumimoji="1" lang="ja-JP" altLang="en-US" b="1" i="0" baseline="0" dirty="0">
                        <a:solidFill>
                          <a:srgbClr val="00330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b="1" i="0" baseline="0" dirty="0" smtClean="0">
                          <a:solidFill>
                            <a:srgbClr val="003300"/>
                          </a:solidFill>
                        </a:rPr>
                        <a:t>1.923</a:t>
                      </a:r>
                      <a:endParaRPr kumimoji="1" lang="ja-JP" altLang="en-US" b="1" i="0" baseline="0" dirty="0">
                        <a:solidFill>
                          <a:srgbClr val="0033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b="1" i="0" baseline="0" dirty="0" smtClean="0">
                          <a:solidFill>
                            <a:srgbClr val="003300"/>
                          </a:solidFill>
                        </a:rPr>
                        <a:t>2.612</a:t>
                      </a:r>
                      <a:endParaRPr kumimoji="1" lang="ja-JP" altLang="en-US" b="1" i="0" baseline="0" dirty="0">
                        <a:solidFill>
                          <a:srgbClr val="0033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185420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b="1" i="0" baseline="0" dirty="0" smtClean="0"/>
                        <a:t>22</a:t>
                      </a:r>
                      <a:endParaRPr kumimoji="1" lang="ja-JP" altLang="en-US" b="1" i="0" baseline="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b="1" i="0" baseline="0" dirty="0" smtClean="0">
                          <a:solidFill>
                            <a:srgbClr val="003300"/>
                          </a:solidFill>
                          <a:sym typeface="Symbol"/>
                        </a:rPr>
                        <a:t>6.726</a:t>
                      </a:r>
                      <a:endParaRPr kumimoji="1" lang="ja-JP" altLang="en-US" b="1" i="0" baseline="0" dirty="0" smtClean="0">
                        <a:solidFill>
                          <a:srgbClr val="003300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b="1" i="0" baseline="0" dirty="0" smtClean="0"/>
                        <a:t>0.829</a:t>
                      </a:r>
                      <a:endParaRPr kumimoji="1" lang="ja-JP" altLang="en-US" b="1" i="0" baseline="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b="1" i="0" baseline="0" dirty="0" smtClean="0"/>
                        <a:t>81.50</a:t>
                      </a:r>
                      <a:endParaRPr kumimoji="1" lang="ja-JP" altLang="en-US" b="1" i="0" baseline="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b="1" i="0" baseline="0" dirty="0" smtClean="0"/>
                        <a:t>1.948</a:t>
                      </a:r>
                      <a:endParaRPr kumimoji="1" lang="ja-JP" altLang="en-US" b="1" i="0" baseline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b="1" i="0" baseline="0" dirty="0" smtClean="0"/>
                        <a:t>2.631</a:t>
                      </a:r>
                      <a:endParaRPr kumimoji="1" lang="ja-JP" altLang="en-US" b="1" i="0" baseline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420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b="1" i="0" baseline="0" dirty="0" smtClean="0">
                          <a:sym typeface="Symbol"/>
                        </a:rPr>
                        <a:t></a:t>
                      </a:r>
                      <a:endParaRPr kumimoji="1" lang="ja-JP" altLang="en-US" b="1" i="0" baseline="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b="1" i="0" baseline="0" dirty="0" smtClean="0">
                          <a:solidFill>
                            <a:srgbClr val="003300"/>
                          </a:solidFill>
                          <a:sym typeface="Symbol"/>
                        </a:rPr>
                        <a:t></a:t>
                      </a:r>
                      <a:endParaRPr kumimoji="1" lang="ja-JP" altLang="en-US" b="1" i="0" baseline="0" dirty="0">
                        <a:solidFill>
                          <a:srgbClr val="003300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b="1" i="0" baseline="0" dirty="0" smtClean="0">
                          <a:solidFill>
                            <a:srgbClr val="003300"/>
                          </a:solidFill>
                          <a:sym typeface="Symbol"/>
                        </a:rPr>
                        <a:t></a:t>
                      </a:r>
                      <a:endParaRPr kumimoji="1" lang="ja-JP" altLang="en-US" b="1" i="0" baseline="0" dirty="0">
                        <a:solidFill>
                          <a:srgbClr val="003300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b="1" i="0" baseline="0" dirty="0" smtClean="0">
                          <a:solidFill>
                            <a:srgbClr val="003300"/>
                          </a:solidFill>
                          <a:sym typeface="Symbol"/>
                        </a:rPr>
                        <a:t></a:t>
                      </a:r>
                      <a:endParaRPr kumimoji="1" lang="ja-JP" altLang="en-US" b="1" i="0" baseline="0" dirty="0">
                        <a:solidFill>
                          <a:srgbClr val="00330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b="1" i="0" baseline="0" dirty="0" smtClean="0">
                          <a:solidFill>
                            <a:srgbClr val="003300"/>
                          </a:solidFill>
                          <a:sym typeface="Symbol"/>
                        </a:rPr>
                        <a:t></a:t>
                      </a:r>
                      <a:endParaRPr kumimoji="1" lang="ja-JP" altLang="en-US" b="1" i="0" baseline="0" dirty="0">
                        <a:solidFill>
                          <a:srgbClr val="0033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b="1" i="0" baseline="0" dirty="0" smtClean="0">
                          <a:solidFill>
                            <a:srgbClr val="003300"/>
                          </a:solidFill>
                          <a:sym typeface="Symbol"/>
                        </a:rPr>
                        <a:t></a:t>
                      </a:r>
                      <a:endParaRPr kumimoji="1" lang="ja-JP" altLang="en-US" b="1" i="0" baseline="0" dirty="0">
                        <a:solidFill>
                          <a:srgbClr val="0033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5" name="テキスト ボックス 4"/>
          <p:cNvSpPr txBox="1"/>
          <p:nvPr/>
        </p:nvSpPr>
        <p:spPr>
          <a:xfrm>
            <a:off x="251520" y="303039"/>
            <a:ext cx="3639138" cy="461665"/>
          </a:xfrm>
          <a:prstGeom prst="rect">
            <a:avLst/>
          </a:prstGeom>
          <a:solidFill>
            <a:schemeClr val="tx1">
              <a:lumMod val="95000"/>
            </a:schemeClr>
          </a:solidFill>
          <a:ln w="25400"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4</a:t>
            </a:r>
            <a:r>
              <a:rPr lang="en-US" altLang="ja-JP" i="1" dirty="0" smtClean="0">
                <a:sym typeface="Symbol"/>
              </a:rPr>
              <a:t>d</a:t>
            </a:r>
            <a:r>
              <a:rPr lang="en-US" altLang="ja-JP" dirty="0" smtClean="0">
                <a:sym typeface="Symbol"/>
              </a:rPr>
              <a:t>’</a:t>
            </a:r>
            <a:r>
              <a:rPr kumimoji="1" lang="en-US" altLang="ja-JP" dirty="0" smtClean="0">
                <a:sym typeface="Symbol"/>
              </a:rPr>
              <a:t> energy and rms radius</a:t>
            </a:r>
            <a:endParaRPr kumimoji="1"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51520" y="836712"/>
            <a:ext cx="39585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>
                <a:solidFill>
                  <a:srgbClr val="FF0000"/>
                </a:solidFill>
              </a:rPr>
              <a:t>Faddeev</a:t>
            </a:r>
            <a:r>
              <a:rPr lang="en-US" altLang="ja-JP" sz="2000" dirty="0" smtClean="0">
                <a:solidFill>
                  <a:srgbClr val="FF0000"/>
                </a:solidFill>
              </a:rPr>
              <a:t>-Yakubovsky (6-6-3 mesh)</a:t>
            </a:r>
            <a:endParaRPr kumimoji="1" lang="ja-JP" altLang="en-US" sz="2000" dirty="0">
              <a:solidFill>
                <a:srgbClr val="FF0000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4344958" y="836712"/>
            <a:ext cx="36583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>
                <a:solidFill>
                  <a:srgbClr val="FF0000"/>
                </a:solidFill>
              </a:rPr>
              <a:t>h.o. variation (total quanta </a:t>
            </a:r>
            <a:r>
              <a:rPr lang="en-US" altLang="ja-JP" sz="2000" i="1" dirty="0" smtClean="0">
                <a:solidFill>
                  <a:srgbClr val="FF0000"/>
                </a:solidFill>
              </a:rPr>
              <a:t>N</a:t>
            </a:r>
            <a:r>
              <a:rPr lang="en-US" altLang="ja-JP" sz="2000" baseline="-25000" dirty="0" smtClean="0">
                <a:solidFill>
                  <a:srgbClr val="FF0000"/>
                </a:solidFill>
              </a:rPr>
              <a:t>tot</a:t>
            </a:r>
            <a:r>
              <a:rPr kumimoji="1" lang="en-US" altLang="ja-JP" sz="2000" dirty="0" smtClean="0">
                <a:solidFill>
                  <a:srgbClr val="FF0000"/>
                </a:solidFill>
              </a:rPr>
              <a:t>)</a:t>
            </a:r>
            <a:endParaRPr kumimoji="1" lang="ja-JP" altLang="en-US" sz="2000" dirty="0">
              <a:solidFill>
                <a:srgbClr val="FF0000"/>
              </a:solidFill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4284539" y="188640"/>
            <a:ext cx="4810932" cy="707886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r>
              <a:rPr lang="en-US" altLang="ja-JP" sz="2000" i="1" dirty="0" smtClean="0">
                <a:latin typeface="Monotype Corsiva" pitchFamily="66" charset="0"/>
                <a:sym typeface="Symbol"/>
              </a:rPr>
              <a:t>v </a:t>
            </a:r>
            <a:r>
              <a:rPr lang="en-US" altLang="ja-JP" sz="2000" dirty="0" smtClean="0">
                <a:sym typeface="Symbol"/>
              </a:rPr>
              <a:t>= </a:t>
            </a:r>
            <a:r>
              <a:rPr lang="en-US" altLang="ja-JP" sz="2000" i="1" dirty="0" smtClean="0">
                <a:latin typeface="Monotype Corsiva" pitchFamily="66" charset="0"/>
                <a:sym typeface="Symbol"/>
              </a:rPr>
              <a:t>v</a:t>
            </a:r>
            <a:r>
              <a:rPr lang="en-US" altLang="ja-JP" sz="2000" baseline="-25000" dirty="0" smtClean="0">
                <a:sym typeface="Symbol"/>
              </a:rPr>
              <a:t>0</a:t>
            </a:r>
            <a:r>
              <a:rPr lang="en-US" altLang="ja-JP" sz="2000" dirty="0" smtClean="0">
                <a:sym typeface="Symbol"/>
              </a:rPr>
              <a:t> e</a:t>
            </a:r>
            <a:r>
              <a:rPr lang="en-US" altLang="ja-JP" sz="2000" baseline="30000" dirty="0" smtClean="0">
                <a:sym typeface="Symbol"/>
              </a:rPr>
              <a:t>-</a:t>
            </a:r>
            <a:r>
              <a:rPr lang="en-US" altLang="ja-JP" sz="2000" i="1" baseline="30000" dirty="0" smtClean="0">
                <a:sym typeface="Symbol"/>
              </a:rPr>
              <a:t>r</a:t>
            </a:r>
            <a:r>
              <a:rPr lang="en-US" altLang="ja-JP" sz="2000" baseline="40000" dirty="0" smtClean="0">
                <a:sym typeface="Symbol"/>
              </a:rPr>
              <a:t>2</a:t>
            </a:r>
            <a:r>
              <a:rPr lang="en-US" altLang="ja-JP" sz="2000" dirty="0" smtClean="0">
                <a:sym typeface="Symbol"/>
              </a:rPr>
              <a:t>(1+</a:t>
            </a:r>
            <a:r>
              <a:rPr lang="en-US" altLang="ja-JP" sz="2000" i="1" dirty="0" smtClean="0">
                <a:sym typeface="Symbol"/>
              </a:rPr>
              <a:t>P</a:t>
            </a:r>
            <a:r>
              <a:rPr lang="en-US" altLang="ja-JP" sz="2000" i="1" baseline="-25000" dirty="0" smtClean="0">
                <a:sym typeface="Symbol"/>
              </a:rPr>
              <a:t>r</a:t>
            </a:r>
            <a:r>
              <a:rPr lang="en-US" altLang="ja-JP" sz="2000" dirty="0" smtClean="0">
                <a:sym typeface="Symbol"/>
              </a:rPr>
              <a:t>)/2  (pure Serber)</a:t>
            </a:r>
          </a:p>
          <a:p>
            <a:r>
              <a:rPr lang="en-US" altLang="ja-JP" sz="1800" i="1" dirty="0" smtClean="0">
                <a:sym typeface="Symbol"/>
              </a:rPr>
              <a:t></a:t>
            </a:r>
            <a:r>
              <a:rPr lang="en-US" altLang="ja-JP" sz="2000" i="1" dirty="0" smtClean="0">
                <a:sym typeface="Symbol"/>
              </a:rPr>
              <a:t> = </a:t>
            </a:r>
            <a:r>
              <a:rPr lang="en-US" altLang="ja-JP" sz="2000" dirty="0" smtClean="0">
                <a:sym typeface="Symbol"/>
              </a:rPr>
              <a:t>0.12</a:t>
            </a:r>
            <a:r>
              <a:rPr lang="en-US" altLang="ja-JP" sz="2000" i="1" dirty="0" smtClean="0">
                <a:sym typeface="Symbol"/>
              </a:rPr>
              <a:t> </a:t>
            </a:r>
            <a:r>
              <a:rPr lang="en-US" altLang="ja-JP" sz="2000" dirty="0" smtClean="0">
                <a:sym typeface="Symbol"/>
              </a:rPr>
              <a:t>fm</a:t>
            </a:r>
            <a:r>
              <a:rPr lang="en-US" altLang="ja-JP" sz="2000" baseline="30000" dirty="0" smtClean="0">
                <a:sym typeface="Symbol"/>
              </a:rPr>
              <a:t>-2</a:t>
            </a:r>
            <a:r>
              <a:rPr lang="en-US" altLang="ja-JP" sz="2000" i="1" dirty="0" smtClean="0">
                <a:sym typeface="Symbol"/>
              </a:rPr>
              <a:t>, </a:t>
            </a:r>
            <a:r>
              <a:rPr lang="en-US" altLang="ja-JP" sz="1800" i="1" dirty="0" smtClean="0">
                <a:sym typeface="Symbol"/>
              </a:rPr>
              <a:t></a:t>
            </a:r>
            <a:r>
              <a:rPr lang="en-US" altLang="ja-JP" sz="2000" i="1" dirty="0" smtClean="0">
                <a:sym typeface="Symbol"/>
              </a:rPr>
              <a:t> = </a:t>
            </a:r>
            <a:r>
              <a:rPr lang="en-US" altLang="ja-JP" sz="2000" dirty="0" smtClean="0">
                <a:sym typeface="Symbol"/>
              </a:rPr>
              <a:t>0.46 fm</a:t>
            </a:r>
            <a:r>
              <a:rPr lang="en-US" altLang="ja-JP" sz="2000" baseline="30000" dirty="0" smtClean="0">
                <a:sym typeface="Symbol"/>
              </a:rPr>
              <a:t>-2</a:t>
            </a:r>
            <a:r>
              <a:rPr lang="en-US" altLang="ja-JP" sz="2000" i="1" dirty="0" smtClean="0">
                <a:sym typeface="Symbol"/>
              </a:rPr>
              <a:t>, </a:t>
            </a:r>
            <a:r>
              <a:rPr lang="en-US" altLang="ja-JP" sz="2000" i="1" dirty="0" smtClean="0">
                <a:latin typeface="Monotype Corsiva" pitchFamily="66" charset="0"/>
                <a:sym typeface="Symbol"/>
              </a:rPr>
              <a:t>v</a:t>
            </a:r>
            <a:r>
              <a:rPr lang="en-US" altLang="ja-JP" sz="2000" baseline="-25000" dirty="0" smtClean="0">
                <a:sym typeface="Symbol"/>
              </a:rPr>
              <a:t>0 </a:t>
            </a:r>
            <a:r>
              <a:rPr lang="en-US" altLang="ja-JP" sz="2000" dirty="0" smtClean="0">
                <a:sym typeface="Symbol"/>
              </a:rPr>
              <a:t>= </a:t>
            </a:r>
            <a:r>
              <a:rPr lang="en-US" altLang="ja-JP" sz="2000" dirty="0" smtClean="0">
                <a:solidFill>
                  <a:srgbClr val="003300"/>
                </a:solidFill>
                <a:sym typeface="Symbol"/>
              </a:rPr>
              <a:t></a:t>
            </a:r>
            <a:r>
              <a:rPr lang="en-US" altLang="ja-JP" sz="2000" dirty="0">
                <a:sym typeface="Symbol"/>
              </a:rPr>
              <a:t> </a:t>
            </a:r>
            <a:r>
              <a:rPr lang="en-US" altLang="ja-JP" sz="2000" dirty="0" smtClean="0">
                <a:sym typeface="Symbol"/>
              </a:rPr>
              <a:t>153 MeV</a:t>
            </a:r>
            <a:endParaRPr kumimoji="1" lang="ja-JP" altLang="en-US" sz="200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323528" y="4653136"/>
            <a:ext cx="4032447" cy="1477328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342900" lvl="0" indent="-342900">
              <a:buFont typeface="Arial" pitchFamily="34" charset="0"/>
              <a:buChar char="•"/>
            </a:pPr>
            <a:r>
              <a:rPr lang="en-US" altLang="ja-JP" sz="2000" dirty="0">
                <a:solidFill>
                  <a:srgbClr val="0000FF"/>
                </a:solidFill>
                <a:sym typeface="Euclid Extra"/>
              </a:rPr>
              <a:t></a:t>
            </a:r>
            <a:r>
              <a:rPr lang="en-US" altLang="ja-JP" sz="1600" baseline="30000" dirty="0">
                <a:solidFill>
                  <a:srgbClr val="0000FF"/>
                </a:solidFill>
                <a:sym typeface="Euclid Extra"/>
              </a:rPr>
              <a:t>sum</a:t>
            </a:r>
            <a:r>
              <a:rPr lang="en-US" altLang="ja-JP" sz="1600" baseline="-25000" dirty="0">
                <a:solidFill>
                  <a:srgbClr val="0000FF"/>
                </a:solidFill>
                <a:sym typeface="Euclid Extra"/>
              </a:rPr>
              <a:t>max </a:t>
            </a:r>
            <a:r>
              <a:rPr lang="en-US" altLang="ja-JP" sz="1600" dirty="0">
                <a:solidFill>
                  <a:srgbClr val="0000FF"/>
                </a:solidFill>
                <a:sym typeface="Euclid Extra"/>
              </a:rPr>
              <a:t>= 6 </a:t>
            </a:r>
            <a:r>
              <a:rPr lang="ja-JP" altLang="en-US" sz="1600" dirty="0">
                <a:solidFill>
                  <a:srgbClr val="0000FF"/>
                </a:solidFill>
                <a:sym typeface="Euclid Extra"/>
              </a:rPr>
              <a:t>で大きく変化</a:t>
            </a:r>
            <a:r>
              <a:rPr lang="ja-JP" altLang="en-US" sz="1600" dirty="0" smtClean="0">
                <a:solidFill>
                  <a:srgbClr val="0000FF"/>
                </a:solidFill>
                <a:sym typeface="Euclid Extra"/>
              </a:rPr>
              <a:t>する </a:t>
            </a:r>
            <a:r>
              <a:rPr lang="en-US" altLang="ja-JP" sz="1600" dirty="0" smtClean="0">
                <a:solidFill>
                  <a:srgbClr val="0000FF"/>
                </a:solidFill>
                <a:sym typeface="Euclid Extra"/>
              </a:rPr>
              <a:t>:</a:t>
            </a:r>
            <a:endParaRPr lang="en-US" altLang="ja-JP" sz="1600" dirty="0">
              <a:solidFill>
                <a:srgbClr val="0000FF"/>
              </a:solidFill>
              <a:sym typeface="Euclid Extra"/>
            </a:endParaRPr>
          </a:p>
          <a:p>
            <a:pPr lvl="0"/>
            <a:r>
              <a:rPr lang="ja-JP" altLang="en-US" sz="1600" dirty="0" smtClean="0">
                <a:solidFill>
                  <a:srgbClr val="0000FF"/>
                </a:solidFill>
                <a:sym typeface="Euclid Extra"/>
              </a:rPr>
              <a:t>       </a:t>
            </a:r>
            <a:r>
              <a:rPr lang="en-US" altLang="ja-JP" sz="1600" dirty="0" smtClean="0">
                <a:solidFill>
                  <a:srgbClr val="0000FF"/>
                </a:solidFill>
                <a:sym typeface="Euclid Extra"/>
              </a:rPr>
              <a:t>[(</a:t>
            </a:r>
            <a:r>
              <a:rPr lang="en-US" altLang="ja-JP" sz="1600" dirty="0">
                <a:solidFill>
                  <a:srgbClr val="0000FF"/>
                </a:solidFill>
                <a:sym typeface="Euclid Extra"/>
              </a:rPr>
              <a:t>20)(20)](02)(20):</a:t>
            </a:r>
            <a:r>
              <a:rPr lang="en-US" altLang="ja-JP" sz="1600" dirty="0">
                <a:solidFill>
                  <a:srgbClr val="0000FF"/>
                </a:solidFill>
                <a:sym typeface="Wingdings" pitchFamily="2" charset="2"/>
              </a:rPr>
              <a:t>(00) </a:t>
            </a:r>
            <a:r>
              <a:rPr lang="ja-JP" altLang="en-US" sz="1600" dirty="0">
                <a:solidFill>
                  <a:srgbClr val="0000FF"/>
                </a:solidFill>
                <a:sym typeface="Wingdings" pitchFamily="2" charset="2"/>
              </a:rPr>
              <a:t>のため</a:t>
            </a:r>
            <a:r>
              <a:rPr lang="en-US" altLang="ja-JP" sz="1600" dirty="0">
                <a:solidFill>
                  <a:srgbClr val="0000FF"/>
                </a:solidFill>
              </a:rPr>
              <a:t> </a:t>
            </a:r>
            <a:endParaRPr lang="en-US" altLang="ja-JP" sz="1600" dirty="0" smtClean="0">
              <a:solidFill>
                <a:srgbClr val="0000FF"/>
              </a:solidFill>
            </a:endParaRPr>
          </a:p>
          <a:p>
            <a:pPr marL="342900" lvl="0" indent="-342900">
              <a:buFont typeface="Arial" pitchFamily="34" charset="0"/>
              <a:buChar char="•"/>
            </a:pPr>
            <a:r>
              <a:rPr lang="en-US" altLang="ja-JP" sz="1800" dirty="0" smtClean="0">
                <a:solidFill>
                  <a:srgbClr val="0000FF"/>
                </a:solidFill>
              </a:rPr>
              <a:t>h.o. basis</a:t>
            </a:r>
            <a:r>
              <a:rPr lang="en-US" altLang="ja-JP" sz="1600" i="1" dirty="0" smtClean="0">
                <a:solidFill>
                  <a:srgbClr val="0000FF"/>
                </a:solidFill>
              </a:rPr>
              <a:t> </a:t>
            </a:r>
            <a:r>
              <a:rPr lang="en-US" altLang="ja-JP" sz="1800" dirty="0" smtClean="0">
                <a:solidFill>
                  <a:srgbClr val="0000FF"/>
                </a:solidFill>
              </a:rPr>
              <a:t>: convergence is very slow</a:t>
            </a:r>
            <a:r>
              <a:rPr lang="en-US" altLang="ja-JP" sz="1800" i="1" dirty="0" smtClean="0">
                <a:solidFill>
                  <a:srgbClr val="0000FF"/>
                </a:solidFill>
              </a:rPr>
              <a:t> </a:t>
            </a:r>
            <a:endParaRPr lang="en-US" altLang="ja-JP" sz="1800" i="1" dirty="0"/>
          </a:p>
          <a:p>
            <a:pPr marL="342900" indent="-342900">
              <a:buFont typeface="Arial" pitchFamily="34" charset="0"/>
              <a:buChar char="•"/>
            </a:pPr>
            <a:r>
              <a:rPr lang="en-US" altLang="ja-JP" sz="1800" i="1" dirty="0" smtClean="0">
                <a:sym typeface="Symbol"/>
              </a:rPr>
              <a:t>E</a:t>
            </a:r>
            <a:r>
              <a:rPr lang="en-US" altLang="ja-JP" sz="1800" baseline="-25000" dirty="0" smtClean="0">
                <a:sym typeface="Symbol"/>
              </a:rPr>
              <a:t>3</a:t>
            </a:r>
            <a:r>
              <a:rPr lang="en-US" altLang="ja-JP" sz="1800" i="1" baseline="-25000" dirty="0" smtClean="0">
                <a:sym typeface="Symbol"/>
              </a:rPr>
              <a:t>d</a:t>
            </a:r>
            <a:r>
              <a:rPr lang="en-US" altLang="ja-JP" sz="1800" baseline="-25000" dirty="0" smtClean="0">
                <a:sym typeface="Symbol"/>
              </a:rPr>
              <a:t>’ </a:t>
            </a:r>
            <a:r>
              <a:rPr lang="en-US" altLang="ja-JP" sz="1800" dirty="0" smtClean="0">
                <a:sym typeface="Symbol"/>
              </a:rPr>
              <a:t>=  0.417 MeV </a:t>
            </a:r>
            <a:r>
              <a:rPr lang="en-US" altLang="ja-JP" sz="1800" dirty="0">
                <a:sym typeface="Symbol"/>
              </a:rPr>
              <a:t>(</a:t>
            </a:r>
            <a:r>
              <a:rPr lang="en-US" altLang="ja-JP" sz="1800" i="1" dirty="0" smtClean="0">
                <a:sym typeface="Symbol"/>
              </a:rPr>
              <a:t>N</a:t>
            </a:r>
            <a:r>
              <a:rPr lang="en-US" altLang="ja-JP" sz="1800" baseline="-25000" dirty="0" smtClean="0">
                <a:sym typeface="Symbol"/>
              </a:rPr>
              <a:t>tot</a:t>
            </a:r>
            <a:r>
              <a:rPr lang="en-US" altLang="ja-JP" sz="1800" dirty="0" smtClean="0">
                <a:sym typeface="Symbol"/>
              </a:rPr>
              <a:t>=60) : small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altLang="ja-JP" sz="1800" i="1" dirty="0" smtClean="0"/>
              <a:t>E</a:t>
            </a:r>
            <a:r>
              <a:rPr lang="en-US" altLang="ja-JP" sz="1800" baseline="-25000" dirty="0" smtClean="0"/>
              <a:t>2</a:t>
            </a:r>
            <a:r>
              <a:rPr lang="en-US" altLang="ja-JP" sz="1800" i="1" baseline="-25000" dirty="0" smtClean="0">
                <a:sym typeface="Symbol"/>
              </a:rPr>
              <a:t>d</a:t>
            </a:r>
            <a:r>
              <a:rPr lang="en-US" altLang="ja-JP" sz="1800" baseline="-25000" dirty="0" smtClean="0">
                <a:sym typeface="Symbol"/>
              </a:rPr>
              <a:t>’ </a:t>
            </a:r>
            <a:r>
              <a:rPr lang="en-US" altLang="ja-JP" sz="1800" dirty="0" smtClean="0">
                <a:sym typeface="Symbol"/>
              </a:rPr>
              <a:t>= 0.05 </a:t>
            </a:r>
            <a:r>
              <a:rPr lang="en-US" altLang="ja-JP" sz="1800" dirty="0">
                <a:sym typeface="Symbol"/>
              </a:rPr>
              <a:t>MeV (</a:t>
            </a:r>
            <a:r>
              <a:rPr lang="en-US" altLang="ja-JP" sz="1800" i="1" dirty="0">
                <a:sym typeface="Symbol"/>
              </a:rPr>
              <a:t>N</a:t>
            </a:r>
            <a:r>
              <a:rPr lang="en-US" altLang="ja-JP" sz="1800" baseline="-25000" dirty="0">
                <a:sym typeface="Symbol"/>
              </a:rPr>
              <a:t>tot</a:t>
            </a:r>
            <a:r>
              <a:rPr lang="en-US" altLang="ja-JP" sz="1800" dirty="0">
                <a:sym typeface="Symbol"/>
              </a:rPr>
              <a:t>=100</a:t>
            </a:r>
            <a:r>
              <a:rPr lang="en-US" altLang="ja-JP" sz="1800" dirty="0" smtClean="0">
                <a:sym typeface="Symbol"/>
              </a:rPr>
              <a:t>)</a:t>
            </a:r>
            <a:endParaRPr lang="en-US" altLang="ja-JP" sz="1800" dirty="0">
              <a:sym typeface="Symbol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3302582" y="5761132"/>
            <a:ext cx="3357650" cy="369332"/>
          </a:xfrm>
          <a:prstGeom prst="rect">
            <a:avLst/>
          </a:prstGeom>
          <a:solidFill>
            <a:schemeClr val="tx1"/>
          </a:solidFill>
        </p:spPr>
        <p:txBody>
          <a:bodyPr wrap="none">
            <a:spAutoFit/>
          </a:bodyPr>
          <a:lstStyle/>
          <a:p>
            <a:r>
              <a:rPr lang="en-US" altLang="ja-JP" sz="1800" i="1" dirty="0" smtClean="0">
                <a:latin typeface="Monotype Corsiva" pitchFamily="66" charset="0"/>
                <a:sym typeface="Symbol"/>
              </a:rPr>
              <a:t>v</a:t>
            </a:r>
            <a:r>
              <a:rPr lang="en-US" altLang="ja-JP" sz="1800" baseline="-25000" dirty="0" smtClean="0">
                <a:sym typeface="Symbol"/>
              </a:rPr>
              <a:t>0 </a:t>
            </a:r>
            <a:r>
              <a:rPr lang="en-US" altLang="ja-JP" sz="1800" dirty="0">
                <a:sym typeface="Symbol"/>
              </a:rPr>
              <a:t>= </a:t>
            </a:r>
            <a:r>
              <a:rPr lang="en-US" altLang="ja-JP" sz="1800" dirty="0">
                <a:solidFill>
                  <a:srgbClr val="003300"/>
                </a:solidFill>
                <a:sym typeface="Symbol"/>
              </a:rPr>
              <a:t></a:t>
            </a:r>
            <a:r>
              <a:rPr lang="en-US" altLang="ja-JP" sz="1800" dirty="0">
                <a:sym typeface="Symbol"/>
              </a:rPr>
              <a:t> </a:t>
            </a:r>
            <a:r>
              <a:rPr lang="en-US" altLang="ja-JP" sz="1800" dirty="0" smtClean="0">
                <a:sym typeface="Symbol"/>
              </a:rPr>
              <a:t>(151  152) MeV</a:t>
            </a:r>
            <a:r>
              <a:rPr lang="en-US" altLang="ja-JP" sz="1800" dirty="0">
                <a:sym typeface="Symbol"/>
              </a:rPr>
              <a:t> </a:t>
            </a:r>
            <a:r>
              <a:rPr lang="ja-JP" altLang="en-US" sz="1800" dirty="0" smtClean="0">
                <a:sym typeface="Symbol"/>
              </a:rPr>
              <a:t>で </a:t>
            </a:r>
            <a:r>
              <a:rPr lang="en-US" altLang="ja-JP" sz="1800" dirty="0" smtClean="0">
                <a:sym typeface="Symbol"/>
              </a:rPr>
              <a:t>bound</a:t>
            </a:r>
            <a:endParaRPr lang="ja-JP" altLang="en-US" sz="1800" dirty="0"/>
          </a:p>
        </p:txBody>
      </p:sp>
    </p:spTree>
    <p:extLst>
      <p:ext uri="{BB962C8B-B14F-4D97-AF65-F5344CB8AC3E}">
        <p14:creationId xmlns:p14="http://schemas.microsoft.com/office/powerpoint/2010/main" val="360101156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3455439"/>
              </p:ext>
            </p:extLst>
          </p:nvPr>
        </p:nvGraphicFramePr>
        <p:xfrm>
          <a:off x="251520" y="1196752"/>
          <a:ext cx="4032448" cy="3596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064"/>
                <a:gridCol w="936104"/>
                <a:gridCol w="936104"/>
                <a:gridCol w="792088"/>
                <a:gridCol w="792088"/>
              </a:tblGrid>
              <a:tr h="43204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b="1" i="0" baseline="0" dirty="0" smtClean="0">
                          <a:solidFill>
                            <a:schemeClr val="bg1"/>
                          </a:solidFill>
                          <a:sym typeface="Euclid Extra"/>
                        </a:rPr>
                        <a:t></a:t>
                      </a:r>
                      <a:r>
                        <a:rPr kumimoji="1" lang="en-US" altLang="ja-JP" b="1" i="0" baseline="30000" dirty="0" smtClean="0">
                          <a:solidFill>
                            <a:schemeClr val="bg1"/>
                          </a:solidFill>
                          <a:sym typeface="Euclid Extra"/>
                        </a:rPr>
                        <a:t>sum</a:t>
                      </a:r>
                      <a:r>
                        <a:rPr kumimoji="1" lang="en-US" altLang="ja-JP" b="1" i="0" baseline="0" dirty="0" smtClean="0">
                          <a:solidFill>
                            <a:schemeClr val="bg1"/>
                          </a:solidFill>
                          <a:sym typeface="Euclid Extra"/>
                        </a:rPr>
                        <a:t> </a:t>
                      </a:r>
                      <a:r>
                        <a:rPr kumimoji="1" lang="en-US" altLang="ja-JP" b="1" i="0" baseline="-25000" dirty="0" smtClean="0">
                          <a:solidFill>
                            <a:schemeClr val="bg1"/>
                          </a:solidFill>
                          <a:sym typeface="Euclid Extra"/>
                        </a:rPr>
                        <a:t>max</a:t>
                      </a:r>
                      <a:endParaRPr kumimoji="1" lang="ja-JP" altLang="en-US" b="1" i="0" baseline="-25000" dirty="0" smtClean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b="1" i="1" baseline="0" dirty="0" smtClean="0">
                          <a:solidFill>
                            <a:schemeClr val="bg1"/>
                          </a:solidFill>
                        </a:rPr>
                        <a:t>E</a:t>
                      </a:r>
                      <a:r>
                        <a:rPr kumimoji="1" lang="en-US" altLang="ja-JP" b="1" i="0" baseline="-25000" dirty="0" smtClean="0">
                          <a:solidFill>
                            <a:schemeClr val="bg1"/>
                          </a:solidFill>
                        </a:rPr>
                        <a:t>4</a:t>
                      </a:r>
                      <a:r>
                        <a:rPr kumimoji="1" lang="en-US" altLang="ja-JP" b="1" i="0" baseline="-25000" dirty="0" smtClean="0">
                          <a:solidFill>
                            <a:schemeClr val="bg1"/>
                          </a:solidFill>
                          <a:sym typeface="Symbol"/>
                        </a:rPr>
                        <a:t></a:t>
                      </a:r>
                      <a:r>
                        <a:rPr kumimoji="1" lang="en-US" altLang="ja-JP" b="1" i="0" baseline="0" dirty="0" smtClean="0">
                          <a:solidFill>
                            <a:schemeClr val="bg1"/>
                          </a:solidFill>
                        </a:rPr>
                        <a:t> (MeV)</a:t>
                      </a:r>
                      <a:endParaRPr kumimoji="1" lang="ja-JP" altLang="en-US" b="1" i="0" baseline="0" dirty="0" smtClean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aseline="0" dirty="0" smtClean="0">
                          <a:solidFill>
                            <a:schemeClr val="bg1"/>
                          </a:solidFill>
                        </a:rPr>
                        <a:t>KE (MeV)</a:t>
                      </a:r>
                      <a:endParaRPr kumimoji="1" lang="ja-JP" altLang="en-US" baseline="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1" i="1" baseline="0" dirty="0" smtClean="0">
                          <a:solidFill>
                            <a:schemeClr val="bg1"/>
                          </a:solidFill>
                        </a:rPr>
                        <a:t>R</a:t>
                      </a:r>
                      <a:r>
                        <a:rPr kumimoji="1" lang="en-US" altLang="ja-JP" baseline="-25000" dirty="0" smtClean="0">
                          <a:solidFill>
                            <a:schemeClr val="bg1"/>
                          </a:solidFill>
                          <a:sym typeface="Symbol"/>
                        </a:rPr>
                        <a:t></a:t>
                      </a:r>
                      <a:r>
                        <a:rPr kumimoji="1" lang="en-US" altLang="ja-JP" baseline="0" dirty="0" smtClean="0">
                          <a:solidFill>
                            <a:schemeClr val="bg1"/>
                          </a:solidFill>
                        </a:rPr>
                        <a:t> (fm)</a:t>
                      </a:r>
                      <a:endParaRPr kumimoji="1" lang="ja-JP" altLang="en-US" baseline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aseline="0" dirty="0" smtClean="0">
                          <a:solidFill>
                            <a:schemeClr val="bg1"/>
                          </a:solidFill>
                        </a:rPr>
                        <a:t>rms (fm)</a:t>
                      </a:r>
                      <a:endParaRPr kumimoji="1" lang="ja-JP" altLang="en-US" baseline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b="1" i="0" baseline="0" dirty="0" smtClean="0"/>
                        <a:t>0</a:t>
                      </a:r>
                      <a:endParaRPr kumimoji="1" lang="ja-JP" altLang="en-US" b="1" i="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b="1" i="0" baseline="0" dirty="0" smtClean="0">
                          <a:sym typeface="Symbol"/>
                        </a:rPr>
                        <a:t></a:t>
                      </a:r>
                      <a:r>
                        <a:rPr kumimoji="1" lang="en-US" altLang="ja-JP" b="1" i="0" baseline="0" dirty="0" smtClean="0"/>
                        <a:t>4.21</a:t>
                      </a:r>
                      <a:endParaRPr kumimoji="1" lang="ja-JP" altLang="en-US" b="1" i="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b="1" i="0" baseline="0" dirty="0" smtClean="0"/>
                        <a:t>15.51</a:t>
                      </a:r>
                      <a:endParaRPr kumimoji="1" lang="ja-JP" altLang="en-US" b="1" i="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b="1" i="0" baseline="0" dirty="0" smtClean="0"/>
                        <a:t>3.67</a:t>
                      </a:r>
                      <a:endParaRPr kumimoji="1" lang="ja-JP" altLang="en-US" b="1" i="0" baseline="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b="1" i="0" baseline="0" dirty="0" smtClean="0"/>
                        <a:t>3.95</a:t>
                      </a:r>
                      <a:endParaRPr kumimoji="1" lang="ja-JP" altLang="en-US" b="1" i="0" baseline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b="1" i="0" baseline="0" dirty="0" smtClean="0"/>
                        <a:t>2</a:t>
                      </a:r>
                      <a:endParaRPr kumimoji="1" lang="ja-JP" altLang="en-US" b="1" i="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b="1" i="0" baseline="0" dirty="0" smtClean="0">
                          <a:sym typeface="Symbol"/>
                        </a:rPr>
                        <a:t>4.16</a:t>
                      </a:r>
                      <a:endParaRPr kumimoji="1" lang="ja-JP" altLang="en-US" b="1" i="0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b="1" i="0" baseline="0" dirty="0" smtClean="0"/>
                        <a:t>15.20</a:t>
                      </a:r>
                      <a:endParaRPr kumimoji="1" lang="ja-JP" altLang="en-US" b="1" i="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b="1" i="0" baseline="0" dirty="0" smtClean="0"/>
                        <a:t>3.69</a:t>
                      </a:r>
                      <a:endParaRPr kumimoji="1" lang="ja-JP" altLang="en-US" b="1" i="0" baseline="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b="1" i="0" baseline="0" dirty="0" smtClean="0"/>
                        <a:t>3.96</a:t>
                      </a:r>
                      <a:endParaRPr kumimoji="1" lang="ja-JP" altLang="en-US" b="1" i="0" baseline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b="1" i="0" baseline="0" dirty="0" smtClean="0"/>
                        <a:t>4</a:t>
                      </a:r>
                      <a:endParaRPr kumimoji="1" lang="ja-JP" altLang="en-US" b="1" i="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b="1" i="0" baseline="0" dirty="0" smtClean="0">
                          <a:sym typeface="Symbol"/>
                        </a:rPr>
                        <a:t>6.53</a:t>
                      </a:r>
                      <a:endParaRPr kumimoji="1" lang="ja-JP" altLang="en-US" b="1" i="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b="1" i="0" baseline="0" dirty="0" smtClean="0"/>
                        <a:t>20.71</a:t>
                      </a:r>
                      <a:endParaRPr kumimoji="1" lang="ja-JP" altLang="en-US" b="1" i="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b="1" i="0" baseline="0" dirty="0" smtClean="0"/>
                        <a:t>3.27</a:t>
                      </a:r>
                      <a:endParaRPr kumimoji="1" lang="ja-JP" altLang="en-US" b="1" i="0" baseline="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b="1" i="0" baseline="0" dirty="0" smtClean="0"/>
                        <a:t>3.57</a:t>
                      </a:r>
                      <a:endParaRPr kumimoji="1" lang="ja-JP" altLang="en-US" b="1" i="0" baseline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b="1" i="0" baseline="0" dirty="0" smtClean="0"/>
                        <a:t>6</a:t>
                      </a:r>
                      <a:endParaRPr kumimoji="1" lang="ja-JP" altLang="en-US" b="1" i="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b="1" i="0" baseline="0" dirty="0" smtClean="0">
                          <a:sym typeface="Symbol"/>
                        </a:rPr>
                        <a:t>7.28</a:t>
                      </a:r>
                      <a:endParaRPr kumimoji="1" lang="ja-JP" altLang="en-US" b="1" i="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b="1" i="0" baseline="0" dirty="0" smtClean="0"/>
                        <a:t>23.10</a:t>
                      </a:r>
                      <a:endParaRPr kumimoji="1" lang="ja-JP" altLang="en-US" b="1" i="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b="1" i="0" baseline="0" dirty="0" smtClean="0"/>
                        <a:t>3.07</a:t>
                      </a:r>
                      <a:endParaRPr kumimoji="1" lang="ja-JP" altLang="en-US" b="1" i="0" baseline="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b="1" i="0" baseline="0" dirty="0" smtClean="0"/>
                        <a:t>3.40</a:t>
                      </a:r>
                      <a:endParaRPr kumimoji="1" lang="ja-JP" altLang="en-US" b="1" i="0" baseline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b="1" i="0" baseline="0" dirty="0" smtClean="0"/>
                        <a:t>8</a:t>
                      </a:r>
                      <a:endParaRPr kumimoji="1" lang="ja-JP" altLang="en-US" b="1" i="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b="1" i="0" baseline="0" dirty="0" smtClean="0">
                          <a:sym typeface="Symbol"/>
                        </a:rPr>
                        <a:t>11.56</a:t>
                      </a:r>
                      <a:endParaRPr kumimoji="1" lang="ja-JP" altLang="en-US" b="1" i="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b="1" i="0" baseline="0" dirty="0" smtClean="0"/>
                        <a:t>43.08</a:t>
                      </a:r>
                      <a:endParaRPr kumimoji="1" lang="ja-JP" altLang="en-US" b="1" i="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b="1" i="0" baseline="0" dirty="0" smtClean="0"/>
                        <a:t>2.71</a:t>
                      </a:r>
                      <a:endParaRPr kumimoji="1" lang="ja-JP" altLang="en-US" b="1" i="0" baseline="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b="1" i="0" baseline="0" dirty="0" smtClean="0"/>
                        <a:t>3.07</a:t>
                      </a:r>
                      <a:endParaRPr kumimoji="1" lang="ja-JP" altLang="en-US" b="1" i="0" baseline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b="1" i="0" baseline="0" dirty="0" smtClean="0"/>
                        <a:t>10</a:t>
                      </a:r>
                      <a:endParaRPr kumimoji="1" lang="ja-JP" altLang="en-US" b="1" i="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b="1" i="0" baseline="0" dirty="0" smtClean="0">
                          <a:sym typeface="Symbol"/>
                        </a:rPr>
                        <a:t>15.82</a:t>
                      </a:r>
                      <a:endParaRPr kumimoji="1" lang="ja-JP" altLang="en-US" b="1" i="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b="1" i="0" baseline="0" dirty="0" smtClean="0"/>
                        <a:t>66.39</a:t>
                      </a:r>
                      <a:endParaRPr kumimoji="1" lang="ja-JP" altLang="en-US" b="1" i="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b="1" i="0" baseline="0" dirty="0" smtClean="0"/>
                        <a:t>2.19</a:t>
                      </a:r>
                      <a:endParaRPr kumimoji="1" lang="ja-JP" altLang="en-US" b="1" i="0" baseline="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b="1" i="0" baseline="0" dirty="0" smtClean="0"/>
                        <a:t>2.62</a:t>
                      </a:r>
                      <a:endParaRPr kumimoji="1" lang="ja-JP" altLang="en-US" b="1" i="0" baseline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30128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b="1" i="0" baseline="0" dirty="0" smtClean="0"/>
                        <a:t>12</a:t>
                      </a:r>
                      <a:endParaRPr kumimoji="1" lang="ja-JP" altLang="en-US" b="1" i="0" baseline="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b="1" i="0" baseline="0" dirty="0" smtClean="0">
                          <a:sym typeface="Symbol"/>
                        </a:rPr>
                        <a:t>39.06</a:t>
                      </a:r>
                      <a:endParaRPr kumimoji="1" lang="ja-JP" altLang="en-US" b="1" i="0" baseline="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b="1" i="0" baseline="0" dirty="0" smtClean="0"/>
                        <a:t>142.33</a:t>
                      </a:r>
                      <a:endParaRPr kumimoji="1" lang="ja-JP" altLang="en-US" b="1" i="0" baseline="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b="1" i="0" baseline="0" dirty="0" smtClean="0"/>
                        <a:t>1.57</a:t>
                      </a:r>
                      <a:endParaRPr kumimoji="1" lang="ja-JP" altLang="en-US" b="1" i="0" baseline="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b="1" i="0" baseline="0" dirty="0" smtClean="0"/>
                        <a:t>2.13</a:t>
                      </a:r>
                      <a:endParaRPr kumimoji="1" lang="ja-JP" altLang="en-US" b="1" i="0" baseline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0128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b="1" i="0" baseline="0" dirty="0" smtClean="0"/>
                        <a:t>14</a:t>
                      </a:r>
                      <a:endParaRPr kumimoji="1" lang="ja-JP" altLang="en-US" b="1" i="0" baseline="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b="1" i="0" baseline="0" dirty="0" smtClean="0">
                          <a:sym typeface="Symbol"/>
                        </a:rPr>
                        <a:t>39.15</a:t>
                      </a:r>
                      <a:endParaRPr kumimoji="1" lang="ja-JP" altLang="en-US" b="1" i="0" baseline="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b="1" i="0" baseline="0" dirty="0" smtClean="0"/>
                        <a:t>141.80</a:t>
                      </a:r>
                      <a:endParaRPr kumimoji="1" lang="ja-JP" altLang="en-US" b="1" i="0" baseline="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b="1" i="0" baseline="0" dirty="0" smtClean="0"/>
                        <a:t>1.57</a:t>
                      </a:r>
                      <a:endParaRPr kumimoji="1" lang="ja-JP" altLang="en-US" b="1" i="0" baseline="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b="1" i="0" baseline="0" dirty="0" smtClean="0"/>
                        <a:t>2.13</a:t>
                      </a:r>
                      <a:endParaRPr kumimoji="1" lang="ja-JP" altLang="en-US" b="1" i="0" baseline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7080720"/>
              </p:ext>
            </p:extLst>
          </p:nvPr>
        </p:nvGraphicFramePr>
        <p:xfrm>
          <a:off x="4427984" y="1196752"/>
          <a:ext cx="4464496" cy="43056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064"/>
                <a:gridCol w="864096"/>
                <a:gridCol w="720080"/>
                <a:gridCol w="936104"/>
                <a:gridCol w="720080"/>
                <a:gridCol w="648072"/>
              </a:tblGrid>
              <a:tr h="648072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1" i="1" baseline="0" dirty="0" smtClean="0">
                          <a:solidFill>
                            <a:schemeClr val="bg1"/>
                          </a:solidFill>
                        </a:rPr>
                        <a:t>N</a:t>
                      </a:r>
                      <a:r>
                        <a:rPr kumimoji="1" lang="en-US" altLang="ja-JP" baseline="-25000" dirty="0" smtClean="0">
                          <a:solidFill>
                            <a:schemeClr val="bg1"/>
                          </a:solidFill>
                        </a:rPr>
                        <a:t>tot</a:t>
                      </a:r>
                    </a:p>
                    <a:p>
                      <a:pPr algn="ctr"/>
                      <a:endParaRPr kumimoji="1" lang="ja-JP" altLang="en-US" baseline="-250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1" i="1" baseline="0" dirty="0" smtClean="0">
                          <a:solidFill>
                            <a:schemeClr val="bg1"/>
                          </a:solidFill>
                        </a:rPr>
                        <a:t>E</a:t>
                      </a:r>
                      <a:r>
                        <a:rPr kumimoji="1" lang="en-US" altLang="ja-JP" b="1" i="0" baseline="-25000" dirty="0" smtClean="0">
                          <a:solidFill>
                            <a:schemeClr val="bg1"/>
                          </a:solidFill>
                        </a:rPr>
                        <a:t>4</a:t>
                      </a:r>
                      <a:r>
                        <a:rPr kumimoji="1" lang="en-US" altLang="ja-JP" b="1" i="0" baseline="-25000" dirty="0" smtClean="0">
                          <a:solidFill>
                            <a:schemeClr val="bg1"/>
                          </a:solidFill>
                          <a:sym typeface="Symbol"/>
                        </a:rPr>
                        <a:t> </a:t>
                      </a:r>
                      <a:r>
                        <a:rPr kumimoji="1" lang="en-US" altLang="ja-JP" b="1" i="0" baseline="0" dirty="0" smtClean="0">
                          <a:solidFill>
                            <a:schemeClr val="bg1"/>
                          </a:solidFill>
                          <a:sym typeface="Symbol"/>
                        </a:rPr>
                        <a:t>(MeV)</a:t>
                      </a:r>
                      <a:endParaRPr kumimoji="1" lang="ja-JP" altLang="en-US" b="1" i="0" baseline="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aseline="0" dirty="0" smtClean="0">
                          <a:solidFill>
                            <a:schemeClr val="bg1"/>
                          </a:solidFill>
                        </a:rPr>
                        <a:t>c</a:t>
                      </a:r>
                      <a:r>
                        <a:rPr kumimoji="1" lang="en-US" altLang="ja-JP" baseline="-25000" dirty="0" smtClean="0">
                          <a:solidFill>
                            <a:schemeClr val="bg1"/>
                          </a:solidFill>
                        </a:rPr>
                        <a:t>(00)</a:t>
                      </a:r>
                      <a:endParaRPr kumimoji="1" lang="ja-JP" altLang="en-US" baseline="-250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aseline="0" dirty="0" smtClean="0">
                          <a:solidFill>
                            <a:schemeClr val="bg1"/>
                          </a:solidFill>
                        </a:rPr>
                        <a:t>KE</a:t>
                      </a:r>
                    </a:p>
                    <a:p>
                      <a:pPr algn="ctr"/>
                      <a:r>
                        <a:rPr kumimoji="1" lang="en-US" altLang="ja-JP" baseline="0" dirty="0" smtClean="0">
                          <a:solidFill>
                            <a:schemeClr val="bg1"/>
                          </a:solidFill>
                        </a:rPr>
                        <a:t>(MeV)</a:t>
                      </a:r>
                      <a:endParaRPr kumimoji="1" lang="ja-JP" altLang="en-US" baseline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b="1" i="1" baseline="0" dirty="0" smtClean="0">
                          <a:solidFill>
                            <a:schemeClr val="bg1"/>
                          </a:solidFill>
                        </a:rPr>
                        <a:t>R</a:t>
                      </a:r>
                      <a:r>
                        <a:rPr kumimoji="1" lang="en-US" altLang="ja-JP" baseline="-25000" dirty="0" smtClean="0">
                          <a:solidFill>
                            <a:schemeClr val="bg1"/>
                          </a:solidFill>
                          <a:sym typeface="Symbol"/>
                        </a:rPr>
                        <a:t></a:t>
                      </a:r>
                      <a:r>
                        <a:rPr kumimoji="1" lang="en-US" altLang="ja-JP" baseline="0" dirty="0" smtClean="0">
                          <a:solidFill>
                            <a:schemeClr val="bg1"/>
                          </a:solidFill>
                        </a:rPr>
                        <a:t> (fm)</a:t>
                      </a:r>
                      <a:endParaRPr kumimoji="1" lang="ja-JP" altLang="en-US" baseline="0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baseline="0" dirty="0" smtClean="0">
                          <a:solidFill>
                            <a:schemeClr val="bg1"/>
                          </a:solidFill>
                        </a:rPr>
                        <a:t>rms (fm)</a:t>
                      </a:r>
                      <a:endParaRPr kumimoji="1" lang="ja-JP" altLang="en-US" baseline="0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b="1" i="0" baseline="0" dirty="0" smtClean="0"/>
                        <a:t>12</a:t>
                      </a:r>
                      <a:endParaRPr kumimoji="1" lang="ja-JP" altLang="en-US" b="1" i="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b="1" i="0" baseline="0" dirty="0" smtClean="0">
                          <a:sym typeface="Symbol"/>
                        </a:rPr>
                        <a:t>34.14</a:t>
                      </a:r>
                      <a:endParaRPr kumimoji="1" lang="ja-JP" altLang="en-US" b="1" i="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b="1" i="0" baseline="0" dirty="0" smtClean="0"/>
                        <a:t>1</a:t>
                      </a:r>
                      <a:endParaRPr kumimoji="1" lang="ja-JP" altLang="en-US" b="1" i="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b="1" i="0" baseline="0" dirty="0" smtClean="0"/>
                        <a:t>184.98</a:t>
                      </a:r>
                      <a:endParaRPr kumimoji="1" lang="ja-JP" altLang="en-US" b="1" i="0" baseline="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b="1" i="0" baseline="0" dirty="0" smtClean="0"/>
                        <a:t>1.38</a:t>
                      </a:r>
                      <a:endParaRPr kumimoji="1" lang="ja-JP" altLang="en-US" b="1" i="0" baseline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b="1" i="0" baseline="0" dirty="0" smtClean="0"/>
                        <a:t>2.00</a:t>
                      </a:r>
                      <a:endParaRPr kumimoji="1" lang="ja-JP" altLang="en-US" b="1" i="0" baseline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54320">
                <a:tc>
                  <a:txBody>
                    <a:bodyPr/>
                    <a:lstStyle/>
                    <a:p>
                      <a:pPr algn="r"/>
                      <a:endParaRPr kumimoji="1" lang="ja-JP" altLang="en-US" b="1" i="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b="1" i="0" baseline="0" dirty="0" smtClean="0">
                          <a:solidFill>
                            <a:srgbClr val="FF0000"/>
                          </a:solidFill>
                          <a:sym typeface="Symbol"/>
                        </a:rPr>
                        <a:t>19.99</a:t>
                      </a:r>
                      <a:endParaRPr kumimoji="1" lang="ja-JP" altLang="en-US" b="1" i="0" baseline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b="1" i="0" baseline="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kumimoji="1" lang="ja-JP" altLang="en-US" b="1" i="0" baseline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b="1" i="0" baseline="0" dirty="0" smtClean="0">
                          <a:solidFill>
                            <a:srgbClr val="FF0000"/>
                          </a:solidFill>
                        </a:rPr>
                        <a:t>184.98</a:t>
                      </a:r>
                      <a:endParaRPr kumimoji="1" lang="ja-JP" altLang="en-US" b="1" i="0" baseline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b="1" i="0" baseline="0" dirty="0" smtClean="0">
                          <a:solidFill>
                            <a:srgbClr val="FF0000"/>
                          </a:solidFill>
                        </a:rPr>
                        <a:t>1.38</a:t>
                      </a:r>
                      <a:endParaRPr kumimoji="1" lang="ja-JP" altLang="en-US" b="1" i="0" baseline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b="1" i="0" baseline="0" dirty="0" smtClean="0">
                          <a:solidFill>
                            <a:srgbClr val="FF0000"/>
                          </a:solidFill>
                        </a:rPr>
                        <a:t>2.00</a:t>
                      </a:r>
                      <a:endParaRPr kumimoji="1" lang="ja-JP" altLang="en-US" b="1" i="0" baseline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48600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b="1" i="0" baseline="0" dirty="0" smtClean="0"/>
                        <a:t>14</a:t>
                      </a:r>
                      <a:endParaRPr kumimoji="1" lang="ja-JP" altLang="en-US" b="1" i="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b="1" i="0" baseline="0" dirty="0" smtClean="0">
                          <a:sym typeface="Symbol"/>
                        </a:rPr>
                        <a:t>37.04</a:t>
                      </a:r>
                      <a:endParaRPr kumimoji="1" lang="ja-JP" altLang="en-US" b="1" i="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b="1" i="0" baseline="0" dirty="0" smtClean="0"/>
                        <a:t>0.964</a:t>
                      </a:r>
                      <a:endParaRPr kumimoji="1" lang="ja-JP" altLang="en-US" b="1" i="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b="1" i="0" baseline="0" dirty="0" smtClean="0"/>
                        <a:t>160.34</a:t>
                      </a:r>
                      <a:endParaRPr kumimoji="1" lang="ja-JP" altLang="en-US" b="1" i="0" baseline="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b="1" i="0" baseline="0" dirty="0" smtClean="0"/>
                        <a:t>1.48</a:t>
                      </a:r>
                      <a:endParaRPr kumimoji="1" lang="ja-JP" altLang="en-US" b="1" i="0" baseline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b="1" i="0" baseline="0" dirty="0" smtClean="0"/>
                        <a:t>2.07</a:t>
                      </a:r>
                      <a:endParaRPr kumimoji="1" lang="ja-JP" altLang="en-US" b="1" i="0" baseline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42880">
                <a:tc>
                  <a:txBody>
                    <a:bodyPr/>
                    <a:lstStyle/>
                    <a:p>
                      <a:pPr algn="r"/>
                      <a:endParaRPr kumimoji="1" lang="ja-JP" altLang="en-US" b="1" i="0" baseline="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b="1" i="0" baseline="0" dirty="0" smtClean="0">
                          <a:solidFill>
                            <a:srgbClr val="FF0000"/>
                          </a:solidFill>
                          <a:sym typeface="Symbol"/>
                        </a:rPr>
                        <a:t>23.47</a:t>
                      </a:r>
                      <a:endParaRPr kumimoji="1" lang="ja-JP" altLang="en-US" b="1" i="0" baseline="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b="1" i="0" baseline="0" dirty="0" smtClean="0">
                          <a:solidFill>
                            <a:srgbClr val="FF0000"/>
                          </a:solidFill>
                        </a:rPr>
                        <a:t>0.958</a:t>
                      </a:r>
                      <a:endParaRPr kumimoji="1" lang="ja-JP" altLang="en-US" b="1" i="0" baseline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b="1" i="0" baseline="0" dirty="0" smtClean="0">
                          <a:solidFill>
                            <a:srgbClr val="FF0000"/>
                          </a:solidFill>
                        </a:rPr>
                        <a:t>158.60</a:t>
                      </a:r>
                      <a:endParaRPr kumimoji="1" lang="ja-JP" altLang="en-US" b="1" i="0" baseline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b="1" i="0" baseline="0" dirty="0" smtClean="0">
                          <a:solidFill>
                            <a:srgbClr val="FF0000"/>
                          </a:solidFill>
                        </a:rPr>
                        <a:t>1.49</a:t>
                      </a:r>
                      <a:endParaRPr kumimoji="1" lang="ja-JP" altLang="en-US" b="1" i="0" baseline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b="1" i="0" baseline="0" dirty="0" smtClean="0">
                          <a:solidFill>
                            <a:srgbClr val="FF0000"/>
                          </a:solidFill>
                        </a:rPr>
                        <a:t>2.07</a:t>
                      </a:r>
                      <a:endParaRPr kumimoji="1" lang="ja-JP" altLang="en-US" b="1" i="0" baseline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420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b="1" i="0" baseline="0" dirty="0" smtClean="0"/>
                        <a:t>16</a:t>
                      </a:r>
                      <a:endParaRPr kumimoji="1" lang="ja-JP" altLang="en-US" b="1" i="0" baseline="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b="1" i="0" baseline="0" dirty="0" smtClean="0">
                          <a:sym typeface="Symbol"/>
                        </a:rPr>
                        <a:t>38.27</a:t>
                      </a:r>
                      <a:endParaRPr kumimoji="1" lang="ja-JP" altLang="en-US" b="1" i="0" baseline="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b="1" i="0" baseline="0" dirty="0" smtClean="0"/>
                        <a:t>0.935</a:t>
                      </a:r>
                      <a:endParaRPr kumimoji="1" lang="ja-JP" altLang="en-US" b="1" i="0" baseline="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b="1" i="0" baseline="0" dirty="0" smtClean="0"/>
                        <a:t>150.87</a:t>
                      </a:r>
                      <a:endParaRPr kumimoji="1" lang="ja-JP" altLang="en-US" b="1" i="0" baseline="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b="1" i="0" baseline="0" dirty="0" smtClean="0"/>
                        <a:t>1.53</a:t>
                      </a:r>
                      <a:endParaRPr kumimoji="1" lang="ja-JP" altLang="en-US" b="1" i="0" baseline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b="1" i="0" baseline="0" dirty="0" smtClean="0"/>
                        <a:t>2.10</a:t>
                      </a:r>
                      <a:endParaRPr kumimoji="1" lang="ja-JP" altLang="en-US" b="1" i="0" baseline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31440">
                <a:tc>
                  <a:txBody>
                    <a:bodyPr/>
                    <a:lstStyle/>
                    <a:p>
                      <a:pPr algn="r"/>
                      <a:endParaRPr kumimoji="1" lang="ja-JP" altLang="en-US" b="1" i="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b="1" i="0" baseline="0" dirty="0" smtClean="0">
                          <a:solidFill>
                            <a:srgbClr val="FF0000"/>
                          </a:solidFill>
                          <a:sym typeface="Symbol"/>
                        </a:rPr>
                        <a:t>24.90</a:t>
                      </a:r>
                      <a:endParaRPr kumimoji="1" lang="ja-JP" altLang="en-US" b="1" i="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b="1" i="0" baseline="0" dirty="0" smtClean="0">
                          <a:solidFill>
                            <a:srgbClr val="FF0000"/>
                          </a:solidFill>
                        </a:rPr>
                        <a:t>0.924</a:t>
                      </a:r>
                      <a:endParaRPr kumimoji="1" lang="ja-JP" altLang="en-US" b="1" i="0" baseline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b="1" i="0" baseline="0" dirty="0" smtClean="0">
                          <a:solidFill>
                            <a:srgbClr val="FF0000"/>
                          </a:solidFill>
                        </a:rPr>
                        <a:t>148.05</a:t>
                      </a:r>
                      <a:endParaRPr kumimoji="1" lang="ja-JP" altLang="en-US" b="1" i="0" baseline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b="1" i="0" baseline="0" dirty="0" smtClean="0">
                          <a:solidFill>
                            <a:srgbClr val="FF0000"/>
                          </a:solidFill>
                        </a:rPr>
                        <a:t>1.54</a:t>
                      </a:r>
                      <a:endParaRPr kumimoji="1" lang="ja-JP" altLang="en-US" b="1" i="0" baseline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b="1" i="0" baseline="0" dirty="0" smtClean="0">
                          <a:solidFill>
                            <a:srgbClr val="FF0000"/>
                          </a:solidFill>
                        </a:rPr>
                        <a:t>2.11</a:t>
                      </a:r>
                      <a:endParaRPr kumimoji="1" lang="ja-JP" altLang="en-US" b="1" i="0" baseline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185420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b="1" i="0" baseline="0" dirty="0" smtClean="0"/>
                        <a:t>18</a:t>
                      </a:r>
                      <a:endParaRPr kumimoji="1" lang="ja-JP" altLang="en-US" b="1" i="0" baseline="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b="1" i="0" baseline="0" dirty="0" smtClean="0">
                          <a:sym typeface="Symbol"/>
                        </a:rPr>
                        <a:t>38.76</a:t>
                      </a:r>
                      <a:endParaRPr kumimoji="1" lang="ja-JP" altLang="en-US" b="1" i="0" baseline="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b="1" i="0" baseline="0" dirty="0" smtClean="0"/>
                        <a:t>0.917</a:t>
                      </a:r>
                      <a:endParaRPr kumimoji="1" lang="ja-JP" altLang="en-US" b="1" i="0" baseline="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b="1" i="0" baseline="0" dirty="0" smtClean="0"/>
                        <a:t>145.95</a:t>
                      </a:r>
                      <a:endParaRPr kumimoji="1" lang="ja-JP" altLang="en-US" b="1" i="0" baseline="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b="1" i="0" baseline="0" dirty="0" smtClean="0"/>
                        <a:t>1.55</a:t>
                      </a:r>
                      <a:endParaRPr kumimoji="1" lang="ja-JP" altLang="en-US" b="1" i="0" baseline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b="1" i="0" baseline="0" dirty="0" smtClean="0"/>
                        <a:t>2.12</a:t>
                      </a:r>
                      <a:endParaRPr kumimoji="1" lang="ja-JP" altLang="en-US" b="1" i="0" baseline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0000">
                <a:tc>
                  <a:txBody>
                    <a:bodyPr/>
                    <a:lstStyle/>
                    <a:p>
                      <a:pPr algn="r"/>
                      <a:endParaRPr kumimoji="1" lang="ja-JP" altLang="en-US" b="1" i="0" baseline="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b="1" i="0" baseline="0" dirty="0" smtClean="0">
                          <a:solidFill>
                            <a:srgbClr val="FF0000"/>
                          </a:solidFill>
                          <a:sym typeface="Symbol"/>
                        </a:rPr>
                        <a:t>25.50</a:t>
                      </a:r>
                      <a:endParaRPr kumimoji="1" lang="ja-JP" altLang="en-US" b="1" i="0" baseline="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b="1" i="0" baseline="0" dirty="0" smtClean="0">
                          <a:solidFill>
                            <a:srgbClr val="FF0000"/>
                          </a:solidFill>
                        </a:rPr>
                        <a:t>0.901</a:t>
                      </a:r>
                      <a:endParaRPr kumimoji="1" lang="ja-JP" altLang="en-US" b="1" i="0" baseline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b="1" i="0" baseline="0" dirty="0" smtClean="0">
                          <a:solidFill>
                            <a:srgbClr val="FF0000"/>
                          </a:solidFill>
                        </a:rPr>
                        <a:t>142.43</a:t>
                      </a:r>
                      <a:endParaRPr kumimoji="1" lang="ja-JP" altLang="en-US" b="1" i="0" baseline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b="1" i="0" baseline="0" dirty="0" smtClean="0">
                          <a:solidFill>
                            <a:srgbClr val="FF0000"/>
                          </a:solidFill>
                        </a:rPr>
                        <a:t>1.57</a:t>
                      </a:r>
                      <a:endParaRPr kumimoji="1" lang="ja-JP" altLang="en-US" b="1" i="0" baseline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b="1" i="0" baseline="0" dirty="0" smtClean="0">
                          <a:solidFill>
                            <a:srgbClr val="FF0000"/>
                          </a:solidFill>
                        </a:rPr>
                        <a:t>2.13</a:t>
                      </a:r>
                      <a:endParaRPr kumimoji="1" lang="ja-JP" altLang="en-US" b="1" i="0" baseline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185420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b="1" i="0" baseline="0" dirty="0" smtClean="0"/>
                        <a:t>20</a:t>
                      </a:r>
                      <a:endParaRPr kumimoji="1" lang="ja-JP" altLang="en-US" b="1" i="0" baseline="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b="1" i="0" baseline="0" dirty="0" smtClean="0">
                          <a:sym typeface="Symbol"/>
                        </a:rPr>
                        <a:t>38.96</a:t>
                      </a:r>
                      <a:endParaRPr kumimoji="1" lang="ja-JP" altLang="en-US" b="1" i="0" baseline="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b="1" i="0" baseline="0" dirty="0" smtClean="0"/>
                        <a:t>0.907</a:t>
                      </a:r>
                      <a:endParaRPr kumimoji="1" lang="ja-JP" altLang="en-US" b="1" i="0" baseline="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b="1" i="0" baseline="0" dirty="0" smtClean="0"/>
                        <a:t>143.39</a:t>
                      </a:r>
                      <a:endParaRPr kumimoji="1" lang="ja-JP" altLang="en-US" b="1" i="0" baseline="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b="1" i="0" baseline="0" dirty="0" smtClean="0"/>
                        <a:t>1.57</a:t>
                      </a:r>
                      <a:endParaRPr kumimoji="1" lang="ja-JP" altLang="en-US" b="1" i="0" baseline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b="1" i="0" baseline="0" dirty="0" smtClean="0"/>
                        <a:t>2.13</a:t>
                      </a:r>
                      <a:endParaRPr kumimoji="1" lang="ja-JP" altLang="en-US" b="1" i="0" baseline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420">
                <a:tc>
                  <a:txBody>
                    <a:bodyPr/>
                    <a:lstStyle/>
                    <a:p>
                      <a:pPr algn="r"/>
                      <a:endParaRPr kumimoji="1" lang="ja-JP" altLang="en-US" b="1" i="0" baseline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b="1" i="0" baseline="0" dirty="0" smtClean="0">
                          <a:solidFill>
                            <a:srgbClr val="FF0000"/>
                          </a:solidFill>
                          <a:sym typeface="Symbol"/>
                        </a:rPr>
                        <a:t>25.77</a:t>
                      </a:r>
                      <a:endParaRPr kumimoji="1" lang="ja-JP" altLang="en-US" b="1" i="0" baseline="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b="1" i="0" baseline="0" dirty="0" smtClean="0">
                          <a:solidFill>
                            <a:srgbClr val="FF0000"/>
                          </a:solidFill>
                        </a:rPr>
                        <a:t>0.888</a:t>
                      </a:r>
                      <a:endParaRPr kumimoji="1" lang="ja-JP" altLang="en-US" b="1" i="0" baseline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b="1" i="0" baseline="0" dirty="0" smtClean="0">
                          <a:solidFill>
                            <a:srgbClr val="FF0000"/>
                          </a:solidFill>
                        </a:rPr>
                        <a:t>139.37</a:t>
                      </a:r>
                      <a:endParaRPr kumimoji="1" lang="ja-JP" altLang="en-US" b="1" i="0" baseline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b="1" i="0" baseline="0" dirty="0" smtClean="0">
                          <a:solidFill>
                            <a:srgbClr val="FF0000"/>
                          </a:solidFill>
                        </a:rPr>
                        <a:t>1.59</a:t>
                      </a:r>
                      <a:endParaRPr kumimoji="1" lang="ja-JP" altLang="en-US" b="1" i="0" baseline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b="1" i="0" baseline="0" dirty="0" smtClean="0">
                          <a:solidFill>
                            <a:srgbClr val="FF0000"/>
                          </a:solidFill>
                        </a:rPr>
                        <a:t>2.15</a:t>
                      </a:r>
                      <a:endParaRPr kumimoji="1" lang="ja-JP" altLang="en-US" b="1" i="0" baseline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5" name="テキスト ボックス 4"/>
          <p:cNvSpPr txBox="1"/>
          <p:nvPr/>
        </p:nvSpPr>
        <p:spPr>
          <a:xfrm>
            <a:off x="251520" y="303039"/>
            <a:ext cx="3576620" cy="461665"/>
          </a:xfrm>
          <a:prstGeom prst="rect">
            <a:avLst/>
          </a:prstGeom>
          <a:solidFill>
            <a:schemeClr val="tx1">
              <a:lumMod val="95000"/>
            </a:schemeClr>
          </a:solidFill>
          <a:ln w="25400"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4</a:t>
            </a:r>
            <a:r>
              <a:rPr kumimoji="1" lang="en-US" altLang="ja-JP" dirty="0" smtClean="0">
                <a:sym typeface="Symbol"/>
              </a:rPr>
              <a:t> energy and rms radius</a:t>
            </a:r>
            <a:endParaRPr kumimoji="1"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51520" y="764704"/>
            <a:ext cx="33253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/>
              <a:t>Faddeev</a:t>
            </a:r>
            <a:r>
              <a:rPr lang="en-US" altLang="ja-JP" sz="2000" dirty="0" smtClean="0"/>
              <a:t>-Yakubovsky (4-4-2)</a:t>
            </a:r>
            <a:endParaRPr kumimoji="1" lang="ja-JP" altLang="en-US" sz="20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4355976" y="764704"/>
            <a:ext cx="395191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/>
              <a:t>h.o. variation </a:t>
            </a:r>
            <a:r>
              <a:rPr kumimoji="1" lang="en-US" altLang="ja-JP" sz="2000" dirty="0" smtClean="0">
                <a:solidFill>
                  <a:srgbClr val="FF0000"/>
                </a:solidFill>
              </a:rPr>
              <a:t>(red: with Coulomb)</a:t>
            </a:r>
            <a:endParaRPr kumimoji="1" lang="ja-JP" altLang="en-US" sz="2000" dirty="0">
              <a:solidFill>
                <a:srgbClr val="FF0000"/>
              </a:solidFill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4284539" y="404664"/>
            <a:ext cx="3743845" cy="400110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r>
              <a:rPr lang="en-US" altLang="ja-JP" sz="2000" dirty="0" smtClean="0">
                <a:sym typeface="Symbol"/>
              </a:rPr>
              <a:t>Volkov No.2 </a:t>
            </a:r>
            <a:r>
              <a:rPr lang="en-US" altLang="ja-JP" sz="2000" i="1" dirty="0" smtClean="0">
                <a:sym typeface="Symbol"/>
              </a:rPr>
              <a:t>m</a:t>
            </a:r>
            <a:r>
              <a:rPr lang="en-US" altLang="ja-JP" sz="2000" dirty="0" smtClean="0">
                <a:sym typeface="Symbol"/>
              </a:rPr>
              <a:t>=0.605, </a:t>
            </a:r>
            <a:r>
              <a:rPr lang="en-US" altLang="ja-JP" sz="2000" i="1" dirty="0" smtClean="0">
                <a:sym typeface="Symbol"/>
              </a:rPr>
              <a:t>b</a:t>
            </a:r>
            <a:r>
              <a:rPr lang="en-US" altLang="ja-JP" sz="2000" dirty="0" smtClean="0">
                <a:sym typeface="Symbol"/>
              </a:rPr>
              <a:t>=1.36 fm</a:t>
            </a:r>
            <a:endParaRPr kumimoji="1" lang="ja-JP" altLang="en-US" sz="200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4499992" y="5589240"/>
            <a:ext cx="3866995" cy="707886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kumimoji="1" lang="en-US" altLang="ja-JP" sz="2000" i="1" dirty="0" smtClean="0"/>
              <a:t>E</a:t>
            </a:r>
            <a:r>
              <a:rPr kumimoji="1" lang="en-US" altLang="ja-JP" sz="2000" baseline="-25000" dirty="0" smtClean="0"/>
              <a:t>2</a:t>
            </a:r>
            <a:r>
              <a:rPr kumimoji="1" lang="en-US" altLang="ja-JP" sz="2000" baseline="-25000" dirty="0" smtClean="0">
                <a:sym typeface="Symbol"/>
              </a:rPr>
              <a:t></a:t>
            </a:r>
            <a:r>
              <a:rPr kumimoji="1" lang="en-US" altLang="ja-JP" sz="2000" dirty="0" smtClean="0">
                <a:sym typeface="Symbol"/>
              </a:rPr>
              <a:t>= </a:t>
            </a:r>
            <a:r>
              <a:rPr lang="en-US" altLang="ja-JP" sz="2000" dirty="0" smtClean="0">
                <a:solidFill>
                  <a:schemeClr val="bg2"/>
                </a:solidFill>
                <a:sym typeface="Symbol"/>
              </a:rPr>
              <a:t></a:t>
            </a:r>
            <a:r>
              <a:rPr kumimoji="1" lang="en-US" altLang="ja-JP" sz="2000" dirty="0" smtClean="0">
                <a:solidFill>
                  <a:schemeClr val="bg2"/>
                </a:solidFill>
                <a:sym typeface="Symbol"/>
              </a:rPr>
              <a:t>1.105 </a:t>
            </a:r>
            <a:r>
              <a:rPr kumimoji="1" lang="en-US" altLang="ja-JP" sz="2000" dirty="0" smtClean="0">
                <a:solidFill>
                  <a:srgbClr val="FF0000"/>
                </a:solidFill>
                <a:sym typeface="Symbol"/>
              </a:rPr>
              <a:t>(0.252) </a:t>
            </a:r>
            <a:r>
              <a:rPr kumimoji="1" lang="en-US" altLang="ja-JP" sz="1800" dirty="0" smtClean="0">
                <a:solidFill>
                  <a:srgbClr val="003300"/>
                </a:solidFill>
                <a:sym typeface="Symbol"/>
              </a:rPr>
              <a:t>MeV</a:t>
            </a:r>
          </a:p>
          <a:p>
            <a:r>
              <a:rPr lang="en-US" altLang="ja-JP" sz="2000" i="1" dirty="0" smtClean="0">
                <a:sym typeface="Symbol"/>
              </a:rPr>
              <a:t>E</a:t>
            </a:r>
            <a:r>
              <a:rPr lang="en-US" altLang="ja-JP" sz="2000" baseline="-25000" dirty="0" smtClean="0">
                <a:sym typeface="Symbol"/>
              </a:rPr>
              <a:t>3</a:t>
            </a:r>
            <a:r>
              <a:rPr lang="en-US" altLang="ja-JP" sz="2000" dirty="0" smtClean="0">
                <a:sym typeface="Symbol"/>
              </a:rPr>
              <a:t>= </a:t>
            </a:r>
            <a:r>
              <a:rPr lang="en-US" altLang="ja-JP" sz="2000" dirty="0" smtClean="0">
                <a:solidFill>
                  <a:schemeClr val="bg2"/>
                </a:solidFill>
                <a:sym typeface="Symbol"/>
              </a:rPr>
              <a:t>7.391 </a:t>
            </a:r>
            <a:r>
              <a:rPr lang="en-US" altLang="ja-JP" sz="2000" dirty="0" smtClean="0">
                <a:solidFill>
                  <a:srgbClr val="FF0000"/>
                </a:solidFill>
                <a:sym typeface="Symbol"/>
              </a:rPr>
              <a:t>(2.307)  </a:t>
            </a:r>
            <a:r>
              <a:rPr lang="en-US" altLang="ja-JP" sz="2000" dirty="0" smtClean="0">
                <a:solidFill>
                  <a:schemeClr val="bg2"/>
                </a:solidFill>
                <a:sym typeface="Symbol"/>
              </a:rPr>
              <a:t>for</a:t>
            </a:r>
            <a:r>
              <a:rPr lang="en-US" altLang="ja-JP" sz="2000" dirty="0" smtClean="0">
                <a:solidFill>
                  <a:srgbClr val="FF0000"/>
                </a:solidFill>
                <a:sym typeface="Symbol"/>
              </a:rPr>
              <a:t>  </a:t>
            </a:r>
            <a:r>
              <a:rPr lang="en-US" altLang="ja-JP" sz="2000" i="1" dirty="0" smtClean="0">
                <a:solidFill>
                  <a:schemeClr val="bg2"/>
                </a:solidFill>
                <a:sym typeface="Symbol"/>
              </a:rPr>
              <a:t>N</a:t>
            </a:r>
            <a:r>
              <a:rPr lang="en-US" altLang="ja-JP" sz="2000" baseline="-25000" dirty="0" smtClean="0">
                <a:solidFill>
                  <a:schemeClr val="bg2"/>
                </a:solidFill>
                <a:sym typeface="Symbol"/>
              </a:rPr>
              <a:t>tot</a:t>
            </a:r>
            <a:r>
              <a:rPr lang="en-US" altLang="ja-JP" sz="2000" dirty="0" smtClean="0">
                <a:solidFill>
                  <a:schemeClr val="bg2"/>
                </a:solidFill>
                <a:sym typeface="Symbol"/>
              </a:rPr>
              <a:t>=60</a:t>
            </a:r>
            <a:endParaRPr kumimoji="1" lang="ja-JP" altLang="en-US" sz="2000" dirty="0">
              <a:solidFill>
                <a:schemeClr val="bg2"/>
              </a:solidFill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54810" y="4789687"/>
            <a:ext cx="3600400" cy="138499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kumimoji="1" lang="en-US" altLang="ja-JP" sz="1600" dirty="0" smtClean="0"/>
              <a:t>largely overbound 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altLang="ja-JP" sz="2000" dirty="0" smtClean="0">
                <a:sym typeface="Euclid Extra"/>
              </a:rPr>
              <a:t></a:t>
            </a:r>
            <a:r>
              <a:rPr lang="en-US" altLang="ja-JP" sz="1600" baseline="30000" dirty="0" smtClean="0">
                <a:sym typeface="Euclid Extra"/>
              </a:rPr>
              <a:t>sum</a:t>
            </a:r>
            <a:r>
              <a:rPr lang="en-US" altLang="ja-JP" sz="1600" baseline="-25000" dirty="0" smtClean="0">
                <a:sym typeface="Euclid Extra"/>
              </a:rPr>
              <a:t>max</a:t>
            </a:r>
            <a:r>
              <a:rPr lang="en-US" altLang="ja-JP" sz="1600" dirty="0" smtClean="0">
                <a:sym typeface="Euclid Extra"/>
              </a:rPr>
              <a:t>=12 </a:t>
            </a:r>
            <a:r>
              <a:rPr lang="ja-JP" altLang="en-US" sz="1600" dirty="0" smtClean="0">
                <a:sym typeface="Euclid Extra"/>
              </a:rPr>
              <a:t>で大きく変化する </a:t>
            </a:r>
            <a:r>
              <a:rPr kumimoji="1" lang="en-US" altLang="ja-JP" sz="1600" dirty="0" smtClean="0">
                <a:sym typeface="Euclid Extra"/>
              </a:rPr>
              <a:t>[(40)(40)](04)(40):</a:t>
            </a:r>
            <a:r>
              <a:rPr lang="en-US" altLang="ja-JP" sz="1600" dirty="0" smtClean="0">
                <a:sym typeface="Wingdings" pitchFamily="2" charset="2"/>
              </a:rPr>
              <a:t>(00) </a:t>
            </a:r>
            <a:r>
              <a:rPr lang="ja-JP" altLang="en-US" sz="1600" dirty="0" smtClean="0">
                <a:sym typeface="Wingdings" pitchFamily="2" charset="2"/>
              </a:rPr>
              <a:t>のため</a:t>
            </a:r>
            <a:endParaRPr lang="en-US" altLang="ja-JP" sz="1600" dirty="0" smtClean="0">
              <a:sym typeface="Wingdings" pitchFamily="2" charset="2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altLang="ja-JP" sz="1600" i="1" dirty="0" smtClean="0"/>
              <a:t>b </a:t>
            </a:r>
            <a:r>
              <a:rPr lang="ja-JP" altLang="en-US" sz="1600" dirty="0" smtClean="0"/>
              <a:t>を大きくとって </a:t>
            </a:r>
            <a:r>
              <a:rPr lang="en-US" altLang="ja-JP" sz="1600" dirty="0" smtClean="0"/>
              <a:t>rms radius </a:t>
            </a:r>
            <a:r>
              <a:rPr lang="ja-JP" altLang="en-US" sz="1600" dirty="0" smtClean="0"/>
              <a:t>を大きく</a:t>
            </a:r>
            <a:r>
              <a:rPr lang="ja-JP" altLang="en-US" sz="1600" dirty="0"/>
              <a:t>して</a:t>
            </a:r>
            <a:r>
              <a:rPr lang="ja-JP" altLang="en-US" sz="1600" dirty="0" smtClean="0"/>
              <a:t>も </a:t>
            </a:r>
            <a:r>
              <a:rPr lang="en-US" altLang="ja-JP" sz="1600" dirty="0" smtClean="0"/>
              <a:t>overbinding </a:t>
            </a:r>
            <a:r>
              <a:rPr lang="ja-JP" altLang="en-US" sz="1600" dirty="0" smtClean="0"/>
              <a:t>は不変</a:t>
            </a:r>
            <a:r>
              <a:rPr lang="en-US" altLang="ja-JP" sz="1600" dirty="0" smtClean="0"/>
              <a:t> </a:t>
            </a:r>
            <a:endParaRPr kumimoji="1" lang="ja-JP" altLang="en-US" sz="1600" dirty="0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2468837" y="4734522"/>
            <a:ext cx="209063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>
                <a:solidFill>
                  <a:srgbClr val="FF0000"/>
                </a:solidFill>
              </a:rPr>
              <a:t>(rms)</a:t>
            </a:r>
            <a:r>
              <a:rPr kumimoji="1" lang="en-US" altLang="ja-JP" sz="1400" baseline="-25000" dirty="0" smtClean="0">
                <a:solidFill>
                  <a:srgbClr val="FF0000"/>
                </a:solidFill>
              </a:rPr>
              <a:t>exp</a:t>
            </a:r>
            <a:r>
              <a:rPr kumimoji="1" lang="en-US" altLang="ja-JP" sz="1400" dirty="0" smtClean="0">
                <a:solidFill>
                  <a:srgbClr val="FF0000"/>
                </a:solidFill>
              </a:rPr>
              <a:t>= 2.710</a:t>
            </a:r>
            <a:r>
              <a:rPr kumimoji="1" lang="en-US" altLang="ja-JP" sz="1400" dirty="0" smtClean="0">
                <a:solidFill>
                  <a:srgbClr val="FF0000"/>
                </a:solidFill>
                <a:sym typeface="Symbol"/>
              </a:rPr>
              <a:t>0.015 fm</a:t>
            </a:r>
            <a:endParaRPr kumimoji="1" lang="ja-JP" altLang="en-US" sz="1400" dirty="0">
              <a:solidFill>
                <a:srgbClr val="FF0000"/>
              </a:solidFill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683568" y="6361583"/>
            <a:ext cx="73492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i="1" dirty="0" smtClean="0">
                <a:solidFill>
                  <a:srgbClr val="003300"/>
                </a:solidFill>
              </a:rPr>
              <a:t>Cf.</a:t>
            </a:r>
            <a:r>
              <a:rPr kumimoji="1" lang="en-US" altLang="ja-JP" sz="1400" dirty="0" smtClean="0">
                <a:solidFill>
                  <a:srgbClr val="003300"/>
                </a:solidFill>
              </a:rPr>
              <a:t> S. </a:t>
            </a:r>
            <a:r>
              <a:rPr lang="en-US" altLang="ja-JP" sz="1400" dirty="0" smtClean="0">
                <a:solidFill>
                  <a:srgbClr val="003300"/>
                </a:solidFill>
              </a:rPr>
              <a:t>Oryu, H. Kamada, H. Sekine, T. Nishino, and H. Sekiguchi, Nucl. Phys. A534 (1991)221 </a:t>
            </a:r>
            <a:endParaRPr kumimoji="1" lang="ja-JP" altLang="en-US" sz="1400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199441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476250"/>
            <a:ext cx="1437928" cy="576486"/>
          </a:xfrm>
          <a:solidFill>
            <a:schemeClr val="tx1"/>
          </a:solidFill>
          <a:ln w="25400"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ja-JP" altLang="en-US" sz="3600" dirty="0" smtClean="0">
                <a:solidFill>
                  <a:schemeClr val="bg1"/>
                </a:solidFill>
              </a:rPr>
              <a:t>まとめ</a:t>
            </a:r>
          </a:p>
        </p:txBody>
      </p:sp>
      <p:sp>
        <p:nvSpPr>
          <p:cNvPr id="148483" name="Rectangle 3"/>
          <p:cNvSpPr>
            <a:spLocks noChangeArrowheads="1"/>
          </p:cNvSpPr>
          <p:nvPr/>
        </p:nvSpPr>
        <p:spPr bwMode="auto">
          <a:xfrm>
            <a:off x="539750" y="1124744"/>
            <a:ext cx="8208714" cy="1323439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ja-JP" sz="2000" dirty="0">
                <a:solidFill>
                  <a:srgbClr val="00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</a:t>
            </a:r>
            <a:r>
              <a:rPr lang="ja-JP" altLang="en-US" sz="2000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体</a:t>
            </a:r>
            <a:r>
              <a:rPr lang="ja-JP" altLang="en-US" sz="2000" dirty="0">
                <a:solidFill>
                  <a:srgbClr val="00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クラスター</a:t>
            </a:r>
            <a:r>
              <a:rPr lang="en-US" altLang="ja-JP" sz="2000" dirty="0">
                <a:solidFill>
                  <a:srgbClr val="00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RGM kernel </a:t>
            </a:r>
            <a:r>
              <a:rPr lang="ja-JP" altLang="en-US" sz="2000" dirty="0">
                <a:solidFill>
                  <a:srgbClr val="00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を</a:t>
            </a:r>
            <a:r>
              <a:rPr lang="ja-JP" altLang="en-US" sz="2000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用いた </a:t>
            </a:r>
            <a:r>
              <a:rPr lang="en-US" altLang="ja-JP" sz="2000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4 </a:t>
            </a:r>
            <a:r>
              <a:rPr lang="ja-JP" altLang="en-US" sz="2000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体</a:t>
            </a:r>
            <a:r>
              <a:rPr lang="en-US" altLang="ja-JP" sz="2000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Faddeev-Yakubovsky</a:t>
            </a:r>
            <a:r>
              <a:rPr lang="ja-JP" altLang="en-US" sz="2000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方程式を解くことにより</a:t>
            </a:r>
            <a:r>
              <a:rPr lang="en-US" altLang="ja-JP" sz="2000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,  4</a:t>
            </a:r>
            <a:r>
              <a:rPr lang="en-US" altLang="ja-JP" sz="2000" i="1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</a:t>
            </a:r>
            <a:r>
              <a:rPr lang="en-US" altLang="ja-JP" sz="2000" dirty="0">
                <a:solidFill>
                  <a:srgbClr val="00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’ </a:t>
            </a:r>
            <a:r>
              <a:rPr lang="ja-JP" altLang="en-US" sz="2000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系と </a:t>
            </a:r>
            <a:r>
              <a:rPr lang="en-US" altLang="ja-JP" sz="2000" dirty="0">
                <a:solidFill>
                  <a:srgbClr val="00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4 </a:t>
            </a:r>
            <a:r>
              <a:rPr lang="ja-JP" altLang="en-US" sz="2000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系の基底状態の結合エネルギーと平均 </a:t>
            </a:r>
            <a:r>
              <a:rPr lang="en-US" altLang="ja-JP" sz="2000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 </a:t>
            </a:r>
            <a:r>
              <a:rPr lang="ja-JP" altLang="en-US" sz="2000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乗半径を計算した。結果は、</a:t>
            </a:r>
            <a:r>
              <a:rPr lang="en-US" altLang="ja-JP" sz="2000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3 </a:t>
            </a:r>
            <a:r>
              <a:rPr lang="ja-JP" altLang="en-US" sz="2000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体までの実験値を出来るだけ再現する有効核力で</a:t>
            </a:r>
            <a:endParaRPr lang="en-US" altLang="ja-JP" sz="2000" dirty="0" smtClean="0">
              <a:solidFill>
                <a:srgbClr val="0099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ja-JP" altLang="en-US" sz="2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大きく </a:t>
            </a:r>
            <a:r>
              <a:rPr lang="en-US" altLang="ja-JP" sz="2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overbound </a:t>
            </a:r>
            <a:r>
              <a:rPr lang="ja-JP" altLang="en-US" sz="2000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する。また、</a:t>
            </a:r>
            <a:r>
              <a:rPr lang="en-US" altLang="ja-JP" sz="2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rms radius </a:t>
            </a:r>
            <a:r>
              <a:rPr lang="ja-JP" altLang="en-US" sz="2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は小さすぎる</a:t>
            </a:r>
            <a:r>
              <a:rPr lang="ja-JP" altLang="en-US" sz="2000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。</a:t>
            </a:r>
            <a:endParaRPr lang="en-US" altLang="ja-JP" sz="2000" dirty="0" smtClean="0">
              <a:solidFill>
                <a:srgbClr val="0099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6922335"/>
              </p:ext>
            </p:extLst>
          </p:nvPr>
        </p:nvGraphicFramePr>
        <p:xfrm>
          <a:off x="561753" y="2636912"/>
          <a:ext cx="7776664" cy="32770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7872"/>
                <a:gridCol w="1440160"/>
                <a:gridCol w="828217"/>
                <a:gridCol w="972083"/>
                <a:gridCol w="972083"/>
                <a:gridCol w="972083"/>
                <a:gridCol w="972083"/>
                <a:gridCol w="972083"/>
              </a:tblGrid>
              <a:tr h="576064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1" i="1" baseline="0" dirty="0" smtClean="0">
                          <a:solidFill>
                            <a:schemeClr val="bg1"/>
                          </a:solidFill>
                        </a:rPr>
                        <a:t>J</a:t>
                      </a:r>
                      <a:r>
                        <a:rPr kumimoji="1" lang="en-US" altLang="ja-JP" baseline="30000" dirty="0" smtClean="0">
                          <a:solidFill>
                            <a:schemeClr val="bg1"/>
                          </a:solidFill>
                          <a:sym typeface="Symbol"/>
                        </a:rPr>
                        <a:t></a:t>
                      </a:r>
                      <a:endParaRPr kumimoji="1" lang="ja-JP" altLang="en-US" baseline="300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bg1"/>
                          </a:solidFill>
                        </a:rPr>
                        <a:t>force</a:t>
                      </a:r>
                      <a:endParaRPr kumimoji="1" lang="ja-JP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kumimoji="1" lang="en-US" altLang="ja-JP" sz="1600" baseline="0" dirty="0" smtClean="0">
                          <a:solidFill>
                            <a:schemeClr val="bg1"/>
                          </a:solidFill>
                        </a:rPr>
                        <a:t> 3</a:t>
                      </a:r>
                      <a:r>
                        <a:rPr kumimoji="1" lang="en-US" altLang="ja-JP" sz="1600" baseline="0" dirty="0" smtClean="0">
                          <a:solidFill>
                            <a:schemeClr val="bg1"/>
                          </a:solidFill>
                          <a:sym typeface="Symbol"/>
                        </a:rPr>
                        <a:t> RGM (micro)</a:t>
                      </a:r>
                    </a:p>
                    <a:p>
                      <a:r>
                        <a:rPr kumimoji="1" lang="en-US" altLang="ja-JP" sz="1600" b="1" i="1" baseline="0" dirty="0" smtClean="0">
                          <a:solidFill>
                            <a:schemeClr val="bg1"/>
                          </a:solidFill>
                          <a:sym typeface="Symbol"/>
                        </a:rPr>
                        <a:t>E</a:t>
                      </a:r>
                      <a:r>
                        <a:rPr kumimoji="1" lang="en-US" altLang="ja-JP" sz="1600" baseline="0" dirty="0" smtClean="0">
                          <a:solidFill>
                            <a:schemeClr val="bg1"/>
                          </a:solidFill>
                          <a:sym typeface="Symbol"/>
                        </a:rPr>
                        <a:t> (MeV)  rms(fm)</a:t>
                      </a:r>
                      <a:endParaRPr kumimoji="1" lang="ja-JP" altLang="en-US" sz="1600" baseline="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kumimoji="1" lang="en-US" altLang="ja-JP" sz="1600" dirty="0" smtClean="0">
                          <a:solidFill>
                            <a:schemeClr val="bg1"/>
                          </a:solidFill>
                        </a:rPr>
                        <a:t>        our</a:t>
                      </a:r>
                      <a:r>
                        <a:rPr kumimoji="1" lang="en-US" altLang="ja-JP" sz="1600" baseline="0" dirty="0" smtClean="0">
                          <a:solidFill>
                            <a:schemeClr val="bg1"/>
                          </a:solidFill>
                        </a:rPr>
                        <a:t> 3</a:t>
                      </a:r>
                      <a:r>
                        <a:rPr kumimoji="1" lang="en-US" altLang="ja-JP" sz="1600" baseline="0" dirty="0" smtClean="0">
                          <a:solidFill>
                            <a:schemeClr val="bg1"/>
                          </a:solidFill>
                          <a:sym typeface="Symbol"/>
                        </a:rPr>
                        <a:t></a:t>
                      </a:r>
                    </a:p>
                    <a:p>
                      <a:r>
                        <a:rPr kumimoji="1" lang="en-US" altLang="ja-JP" sz="1600" b="1" i="1" baseline="0" dirty="0" smtClean="0">
                          <a:solidFill>
                            <a:schemeClr val="bg1"/>
                          </a:solidFill>
                          <a:sym typeface="Symbol"/>
                        </a:rPr>
                        <a:t>E</a:t>
                      </a:r>
                      <a:r>
                        <a:rPr kumimoji="1" lang="en-US" altLang="ja-JP" sz="1600" baseline="0" dirty="0" smtClean="0">
                          <a:solidFill>
                            <a:schemeClr val="bg1"/>
                          </a:solidFill>
                          <a:sym typeface="Symbol"/>
                        </a:rPr>
                        <a:t> (MeV)  rms (fm)</a:t>
                      </a:r>
                      <a:endParaRPr kumimoji="1" lang="ja-JP" alt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     our 4</a:t>
                      </a:r>
                      <a:r>
                        <a:rPr kumimoji="1" lang="en-US" altLang="ja-JP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Symbol"/>
                        </a:rPr>
                        <a:t>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Symbol"/>
                        </a:rPr>
                        <a:t>E (MeV)  rms (fm)</a:t>
                      </a:r>
                      <a:endParaRPr kumimoji="1" lang="ja-JP" altLang="en-US" sz="16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</a:tr>
              <a:tr h="388001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1" i="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r>
                        <a:rPr kumimoji="1" lang="en-US" altLang="ja-JP" b="1" i="0" baseline="-25000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r>
                        <a:rPr kumimoji="1" lang="en-US" altLang="ja-JP" b="1" i="0" baseline="30000" dirty="0" smtClean="0">
                          <a:solidFill>
                            <a:schemeClr val="bg1"/>
                          </a:solidFill>
                        </a:rPr>
                        <a:t>+</a:t>
                      </a:r>
                      <a:endParaRPr kumimoji="1" lang="ja-JP" altLang="en-US" b="1" i="0" baseline="300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b="1" i="0" baseline="0" dirty="0" smtClean="0">
                          <a:solidFill>
                            <a:schemeClr val="bg1"/>
                          </a:solidFill>
                        </a:rPr>
                        <a:t>MN (</a:t>
                      </a:r>
                      <a:r>
                        <a:rPr kumimoji="1" lang="en-US" altLang="ja-JP" sz="1600" b="1" i="1" baseline="0" dirty="0" smtClean="0">
                          <a:solidFill>
                            <a:schemeClr val="bg1"/>
                          </a:solidFill>
                        </a:rPr>
                        <a:t>u</a:t>
                      </a:r>
                      <a:r>
                        <a:rPr kumimoji="1" lang="en-US" altLang="ja-JP" sz="1600" b="1" i="0" baseline="0" dirty="0" smtClean="0">
                          <a:solidFill>
                            <a:schemeClr val="bg1"/>
                          </a:solidFill>
                        </a:rPr>
                        <a:t>=0.947)</a:t>
                      </a:r>
                      <a:endParaRPr kumimoji="1" lang="ja-JP" altLang="en-US" sz="1600" b="1" i="0" baseline="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1" i="0" baseline="0" dirty="0" smtClean="0">
                          <a:solidFill>
                            <a:schemeClr val="bg1"/>
                          </a:solidFill>
                          <a:sym typeface="Symbol"/>
                        </a:rPr>
                        <a:t></a:t>
                      </a:r>
                      <a:r>
                        <a:rPr kumimoji="1" lang="en-US" altLang="ja-JP" b="1" i="0" baseline="0" dirty="0" smtClean="0">
                          <a:solidFill>
                            <a:schemeClr val="bg1"/>
                          </a:solidFill>
                        </a:rPr>
                        <a:t>11.6</a:t>
                      </a:r>
                      <a:endParaRPr kumimoji="1" lang="ja-JP" altLang="en-US" b="1" i="0" baseline="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1" i="0" baseline="0" dirty="0" smtClean="0">
                          <a:solidFill>
                            <a:schemeClr val="bg1"/>
                          </a:solidFill>
                        </a:rPr>
                        <a:t>2.18</a:t>
                      </a:r>
                      <a:endParaRPr kumimoji="1" lang="ja-JP" altLang="en-US" b="1" i="0" baseline="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1" i="0" baseline="0" dirty="0" smtClean="0">
                          <a:solidFill>
                            <a:schemeClr val="bg1"/>
                          </a:solidFill>
                          <a:sym typeface="Symbol"/>
                        </a:rPr>
                        <a:t>9.42</a:t>
                      </a:r>
                      <a:endParaRPr kumimoji="1" lang="ja-JP" altLang="en-US" b="1" i="0" baseline="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1" i="0" baseline="0" dirty="0" smtClean="0">
                          <a:solidFill>
                            <a:schemeClr val="bg1"/>
                          </a:solidFill>
                        </a:rPr>
                        <a:t>2.17</a:t>
                      </a:r>
                      <a:endParaRPr kumimoji="1" lang="ja-JP" altLang="en-US" b="1" i="0" baseline="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V2 (</a:t>
                      </a:r>
                      <a:r>
                        <a:rPr kumimoji="1" lang="en-US" altLang="ja-JP" sz="16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</a:t>
                      </a:r>
                      <a:r>
                        <a:rPr kumimoji="1" lang="en-US" altLang="ja-JP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=0.605)</a:t>
                      </a:r>
                      <a:endParaRPr kumimoji="1" lang="ja-JP" altLang="en-US" sz="16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1" i="0" baseline="0" dirty="0" smtClean="0">
                          <a:solidFill>
                            <a:schemeClr val="bg1"/>
                          </a:solidFill>
                          <a:sym typeface="Symbol"/>
                        </a:rPr>
                        <a:t>4.53</a:t>
                      </a:r>
                      <a:endParaRPr kumimoji="1" lang="ja-JP" altLang="en-US" b="1" i="0" baseline="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1" i="0" baseline="0" dirty="0" smtClean="0">
                          <a:solidFill>
                            <a:schemeClr val="bg1"/>
                          </a:solidFill>
                        </a:rPr>
                        <a:t>2.50</a:t>
                      </a:r>
                      <a:endParaRPr kumimoji="1" lang="ja-JP" altLang="en-US" b="1" i="0" baseline="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1" i="0" baseline="0" dirty="0" smtClean="0">
                          <a:solidFill>
                            <a:schemeClr val="bg1"/>
                          </a:solidFill>
                          <a:sym typeface="Symbol"/>
                        </a:rPr>
                        <a:t>2.33</a:t>
                      </a:r>
                      <a:endParaRPr kumimoji="1" lang="ja-JP" altLang="en-US" b="1" i="0" baseline="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1" i="0" baseline="0" dirty="0" smtClean="0">
                          <a:solidFill>
                            <a:schemeClr val="bg1"/>
                          </a:solidFill>
                        </a:rPr>
                        <a:t>2.68</a:t>
                      </a:r>
                      <a:endParaRPr kumimoji="1" lang="ja-JP" altLang="en-US" b="1" i="0" baseline="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1" i="0" baseline="0" dirty="0" smtClean="0">
                          <a:solidFill>
                            <a:srgbClr val="009900"/>
                          </a:solidFill>
                          <a:sym typeface="Symbol"/>
                        </a:rPr>
                        <a:t>26</a:t>
                      </a:r>
                      <a:endParaRPr kumimoji="1" lang="ja-JP" altLang="en-US" b="1" i="0" baseline="0" dirty="0">
                        <a:solidFill>
                          <a:srgbClr val="0099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1" i="0" baseline="0" dirty="0" smtClean="0">
                          <a:solidFill>
                            <a:srgbClr val="009900"/>
                          </a:solidFill>
                        </a:rPr>
                        <a:t>2.2</a:t>
                      </a:r>
                      <a:endParaRPr kumimoji="1" lang="ja-JP" altLang="en-US" b="1" i="0" baseline="0" dirty="0">
                        <a:solidFill>
                          <a:srgbClr val="009900"/>
                        </a:solidFill>
                      </a:endParaRPr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r>
                        <a:rPr kumimoji="1" lang="en-US" altLang="ja-JP" sz="1800" b="1" i="0" u="none" strike="noStrike" kern="1200" cap="none" spc="0" normalizeH="0" baseline="-25000" noProof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kumimoji="1" lang="en-US" altLang="ja-JP" sz="1800" b="1" i="0" u="none" strike="noStrike" kern="1200" cap="none" spc="0" normalizeH="0" baseline="30000" noProof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+</a:t>
                      </a:r>
                      <a:endParaRPr kumimoji="1" lang="ja-JP" altLang="en-US" sz="1800" b="1" i="0" u="none" strike="noStrike" kern="1200" cap="none" spc="0" normalizeH="0" baseline="30000" noProof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MN (</a:t>
                      </a:r>
                      <a:r>
                        <a:rPr kumimoji="1" lang="en-US" altLang="ja-JP" sz="16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u</a:t>
                      </a:r>
                      <a:r>
                        <a:rPr kumimoji="1" lang="en-US" altLang="ja-JP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=0.912)</a:t>
                      </a:r>
                      <a:endParaRPr kumimoji="1" lang="ja-JP" altLang="en-US" sz="16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1" i="0" baseline="0" dirty="0" smtClean="0">
                          <a:solidFill>
                            <a:srgbClr val="FF0000"/>
                          </a:solidFill>
                          <a:sym typeface="Symbol"/>
                        </a:rPr>
                        <a:t>7.27</a:t>
                      </a:r>
                      <a:endParaRPr kumimoji="1" lang="ja-JP" altLang="en-US" b="1" i="0" baseline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1" i="0" baseline="0" dirty="0" smtClean="0">
                          <a:solidFill>
                            <a:schemeClr val="bg1"/>
                          </a:solidFill>
                        </a:rPr>
                        <a:t>2.25</a:t>
                      </a:r>
                      <a:endParaRPr kumimoji="1" lang="ja-JP" altLang="en-US" b="1" i="0" baseline="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1" i="0" baseline="0" dirty="0" smtClean="0">
                          <a:solidFill>
                            <a:schemeClr val="bg1"/>
                          </a:solidFill>
                          <a:sym typeface="Symbol"/>
                        </a:rPr>
                        <a:t>4.90</a:t>
                      </a:r>
                      <a:endParaRPr kumimoji="1" lang="ja-JP" altLang="en-US" b="1" i="0" baseline="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1" i="0" baseline="0" dirty="0" smtClean="0">
                          <a:solidFill>
                            <a:schemeClr val="bg1"/>
                          </a:solidFill>
                        </a:rPr>
                        <a:t>2.27</a:t>
                      </a:r>
                      <a:endParaRPr kumimoji="1" lang="ja-JP" altLang="en-US" b="1" i="0" baseline="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1" i="0" baseline="0" dirty="0" smtClean="0">
                          <a:solidFill>
                            <a:srgbClr val="009900"/>
                          </a:solidFill>
                          <a:sym typeface="Symbol"/>
                        </a:rPr>
                        <a:t>47</a:t>
                      </a:r>
                      <a:endParaRPr kumimoji="1" lang="ja-JP" altLang="en-US" b="1" i="0" baseline="0" dirty="0">
                        <a:solidFill>
                          <a:srgbClr val="0099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1" i="0" baseline="0" dirty="0" smtClean="0">
                          <a:solidFill>
                            <a:srgbClr val="009900"/>
                          </a:solidFill>
                        </a:rPr>
                        <a:t>2.0</a:t>
                      </a:r>
                      <a:endParaRPr kumimoji="1" lang="ja-JP" altLang="en-US" b="1" i="0" baseline="0" dirty="0">
                        <a:solidFill>
                          <a:srgbClr val="009900"/>
                        </a:solidFill>
                      </a:endParaRPr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V2 (</a:t>
                      </a:r>
                      <a:r>
                        <a:rPr kumimoji="1" lang="en-US" altLang="ja-JP" sz="16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</a:t>
                      </a:r>
                      <a:r>
                        <a:rPr kumimoji="1" lang="en-US" altLang="ja-JP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=0.593)</a:t>
                      </a:r>
                      <a:endParaRPr kumimoji="1" lang="ja-JP" altLang="en-US" sz="16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1" i="0" baseline="0" dirty="0" smtClean="0">
                          <a:solidFill>
                            <a:srgbClr val="FF0000"/>
                          </a:solidFill>
                          <a:sym typeface="Symbol"/>
                        </a:rPr>
                        <a:t>7.27</a:t>
                      </a:r>
                      <a:endParaRPr kumimoji="1" lang="ja-JP" altLang="en-US" b="1" i="0" baseline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1" i="0" baseline="0" dirty="0" smtClean="0">
                          <a:solidFill>
                            <a:schemeClr val="bg1"/>
                          </a:solidFill>
                        </a:rPr>
                        <a:t>2.41</a:t>
                      </a:r>
                      <a:endParaRPr kumimoji="1" lang="ja-JP" altLang="en-US" b="1" i="0" baseline="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1" i="0" baseline="0" dirty="0" smtClean="0">
                          <a:solidFill>
                            <a:schemeClr val="bg1"/>
                          </a:solidFill>
                          <a:sym typeface="Symbol"/>
                        </a:rPr>
                        <a:t>4.73</a:t>
                      </a:r>
                      <a:endParaRPr kumimoji="1" lang="ja-JP" altLang="en-US" b="1" i="0" baseline="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1" i="0" baseline="0" dirty="0" smtClean="0">
                          <a:solidFill>
                            <a:schemeClr val="bg1"/>
                          </a:solidFill>
                        </a:rPr>
                        <a:t>2.52</a:t>
                      </a:r>
                      <a:endParaRPr kumimoji="1" lang="ja-JP" altLang="en-US" b="1" i="0" baseline="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5432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r>
                        <a:rPr kumimoji="1" lang="en-US" altLang="ja-JP" sz="1800" b="1" i="0" u="none" strike="noStrike" kern="1200" cap="none" spc="0" normalizeH="0" baseline="-25000" noProof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kumimoji="1" lang="en-US" altLang="ja-JP" sz="1800" b="1" i="0" u="none" strike="noStrike" kern="1200" cap="none" spc="0" normalizeH="0" baseline="30000" noProof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+</a:t>
                      </a:r>
                      <a:endParaRPr kumimoji="1" lang="ja-JP" altLang="en-US" sz="1800" b="1" i="0" u="none" strike="noStrike" kern="1200" cap="none" spc="0" normalizeH="0" baseline="30000" noProof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MN (</a:t>
                      </a:r>
                      <a:r>
                        <a:rPr kumimoji="1" lang="en-US" altLang="ja-JP" sz="16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u</a:t>
                      </a:r>
                      <a:r>
                        <a:rPr kumimoji="1" lang="en-US" altLang="ja-JP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=0.931)</a:t>
                      </a:r>
                      <a:endParaRPr kumimoji="1" lang="ja-JP" altLang="en-US" sz="16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1" i="0" baseline="0" dirty="0" smtClean="0">
                          <a:solidFill>
                            <a:schemeClr val="bg1"/>
                          </a:solidFill>
                          <a:sym typeface="Symbol"/>
                        </a:rPr>
                        <a:t>9.57</a:t>
                      </a:r>
                      <a:endParaRPr kumimoji="1" lang="ja-JP" altLang="en-US" b="1" i="0" baseline="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1" i="0" baseline="0" dirty="0" smtClean="0">
                          <a:solidFill>
                            <a:schemeClr val="bg1"/>
                          </a:solidFill>
                        </a:rPr>
                        <a:t>2.21</a:t>
                      </a:r>
                      <a:endParaRPr kumimoji="1" lang="ja-JP" altLang="en-US" b="1" i="0" baseline="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1" i="0" baseline="0" dirty="0" smtClean="0">
                          <a:solidFill>
                            <a:srgbClr val="FF0000"/>
                          </a:solidFill>
                          <a:sym typeface="Symbol"/>
                        </a:rPr>
                        <a:t>7.27</a:t>
                      </a:r>
                      <a:endParaRPr kumimoji="1" lang="ja-JP" altLang="en-US" b="1" i="0" baseline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1" i="0" baseline="0" dirty="0" smtClean="0">
                          <a:solidFill>
                            <a:schemeClr val="bg1"/>
                          </a:solidFill>
                        </a:rPr>
                        <a:t>2.21</a:t>
                      </a:r>
                      <a:endParaRPr kumimoji="1" lang="ja-JP" altLang="en-US" b="1" i="0" baseline="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3988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6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V2 (</a:t>
                      </a:r>
                      <a:r>
                        <a:rPr kumimoji="1" lang="en-US" altLang="ja-JP" sz="16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</a:t>
                      </a:r>
                      <a:r>
                        <a:rPr kumimoji="1" lang="en-US" altLang="ja-JP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=0.582)</a:t>
                      </a:r>
                      <a:endParaRPr kumimoji="1" lang="ja-JP" altLang="en-US" sz="16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1" i="0" baseline="0" dirty="0" smtClean="0">
                          <a:solidFill>
                            <a:schemeClr val="bg1"/>
                          </a:solidFill>
                          <a:sym typeface="Symbol"/>
                        </a:rPr>
                        <a:t>9.99</a:t>
                      </a:r>
                      <a:endParaRPr kumimoji="1" lang="ja-JP" altLang="en-US" b="1" i="0" baseline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1" i="0" baseline="0" dirty="0" smtClean="0">
                          <a:solidFill>
                            <a:schemeClr val="bg1"/>
                          </a:solidFill>
                        </a:rPr>
                        <a:t>2.35</a:t>
                      </a:r>
                      <a:endParaRPr kumimoji="1" lang="ja-JP" altLang="en-US" b="1" i="0" baseline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1" i="0" baseline="0" dirty="0" smtClean="0">
                          <a:solidFill>
                            <a:srgbClr val="FF0000"/>
                          </a:solidFill>
                          <a:sym typeface="Symbol"/>
                        </a:rPr>
                        <a:t>7.27</a:t>
                      </a:r>
                      <a:endParaRPr kumimoji="1" lang="ja-JP" altLang="en-US" b="1" i="0" baseline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1" i="0" baseline="0" dirty="0" smtClean="0">
                          <a:solidFill>
                            <a:schemeClr val="bg1"/>
                          </a:solidFill>
                        </a:rPr>
                        <a:t>2.42</a:t>
                      </a:r>
                      <a:endParaRPr kumimoji="1" lang="ja-JP" altLang="en-US" b="1" i="0" baseline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488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6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exp.</a:t>
                      </a:r>
                      <a:endParaRPr kumimoji="1" lang="ja-JP" altLang="en-US" sz="16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1" i="0" baseline="0" dirty="0" smtClean="0">
                          <a:solidFill>
                            <a:srgbClr val="FF0000"/>
                          </a:solidFill>
                          <a:sym typeface="Symbol"/>
                        </a:rPr>
                        <a:t>7.27</a:t>
                      </a:r>
                      <a:endParaRPr kumimoji="1" lang="ja-JP" altLang="en-US" b="1" i="0" baseline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1" i="0" baseline="0" dirty="0" smtClean="0">
                          <a:solidFill>
                            <a:srgbClr val="FF0000"/>
                          </a:solidFill>
                        </a:rPr>
                        <a:t>2.48</a:t>
                      </a:r>
                      <a:endParaRPr kumimoji="1" lang="ja-JP" altLang="en-US" b="1" i="0" baseline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b="1" i="0" baseline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b="1" i="0" baseline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1" i="0" baseline="0" dirty="0" smtClean="0">
                          <a:solidFill>
                            <a:srgbClr val="FF0000"/>
                          </a:solidFill>
                          <a:sym typeface="Symbol"/>
                        </a:rPr>
                        <a:t>14.44</a:t>
                      </a:r>
                      <a:endParaRPr kumimoji="1" lang="ja-JP" altLang="en-US" b="1" i="0" baseline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1" i="0" baseline="0" dirty="0" smtClean="0">
                          <a:solidFill>
                            <a:srgbClr val="FF0000"/>
                          </a:solidFill>
                        </a:rPr>
                        <a:t>2.71</a:t>
                      </a:r>
                      <a:endParaRPr kumimoji="1" lang="ja-JP" altLang="en-US" b="1" i="0" baseline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6" name="正方形/長方形 5"/>
          <p:cNvSpPr/>
          <p:nvPr/>
        </p:nvSpPr>
        <p:spPr>
          <a:xfrm>
            <a:off x="1187624" y="5877272"/>
            <a:ext cx="4403770" cy="313932"/>
          </a:xfrm>
          <a:prstGeom prst="rect">
            <a:avLst/>
          </a:prstGeom>
          <a:solidFill>
            <a:schemeClr val="tx1"/>
          </a:solidFill>
        </p:spPr>
        <p:txBody>
          <a:bodyPr wrap="none">
            <a:spAutoFit/>
          </a:bodyPr>
          <a:lstStyle/>
          <a:p>
            <a:pPr marL="342900" lvl="0" indent="-342900" eaLnBrk="0" hangingPunct="0">
              <a:lnSpc>
                <a:spcPct val="90000"/>
              </a:lnSpc>
              <a:defRPr/>
            </a:pPr>
            <a:r>
              <a:rPr lang="en-US" altLang="ja-JP" sz="1600" kern="0" dirty="0" smtClean="0">
                <a:solidFill>
                  <a:srgbClr val="33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  <a:ea typeface="ＭＳ Ｐゴシック"/>
              </a:rPr>
              <a:t>M. Theeten </a:t>
            </a:r>
            <a:r>
              <a:rPr lang="en-US" altLang="ja-JP" sz="1600" i="1" kern="0" dirty="0" smtClean="0">
                <a:solidFill>
                  <a:srgbClr val="33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  <a:ea typeface="ＭＳ Ｐゴシック"/>
              </a:rPr>
              <a:t>et al</a:t>
            </a:r>
            <a:r>
              <a:rPr lang="en-US" altLang="ja-JP" sz="1600" kern="0" dirty="0" smtClean="0">
                <a:solidFill>
                  <a:srgbClr val="33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  <a:ea typeface="ＭＳ Ｐゴシック"/>
              </a:rPr>
              <a:t>., Phys</a:t>
            </a:r>
            <a:r>
              <a:rPr lang="en-US" altLang="ja-JP" sz="1600" kern="0" dirty="0">
                <a:solidFill>
                  <a:srgbClr val="33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  <a:ea typeface="ＭＳ Ｐゴシック"/>
              </a:rPr>
              <a:t>. Rev. C76, 054003 (2007)</a:t>
            </a:r>
          </a:p>
        </p:txBody>
      </p:sp>
      <p:sp>
        <p:nvSpPr>
          <p:cNvPr id="7" name="円/楕円 6"/>
          <p:cNvSpPr/>
          <p:nvPr/>
        </p:nvSpPr>
        <p:spPr bwMode="auto">
          <a:xfrm>
            <a:off x="6372200" y="3356992"/>
            <a:ext cx="1944216" cy="1440160"/>
          </a:xfrm>
          <a:prstGeom prst="ellips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1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7524328" y="3284984"/>
            <a:ext cx="159428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600" dirty="0" smtClean="0"/>
              <a:t>Present</a:t>
            </a:r>
            <a:r>
              <a:rPr kumimoji="1" lang="en-US" altLang="ja-JP" sz="1600" dirty="0" smtClean="0"/>
              <a:t> results !</a:t>
            </a:r>
            <a:endParaRPr kumimoji="1" lang="ja-JP" altLang="en-US" sz="160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3563888" y="6165304"/>
            <a:ext cx="5184576" cy="33855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1600" dirty="0" smtClean="0">
                <a:sym typeface="Symbol"/>
              </a:rPr>
              <a:t> </a:t>
            </a:r>
            <a:r>
              <a:rPr kumimoji="1" lang="en-US" altLang="ja-JP" sz="1600" dirty="0" smtClean="0">
                <a:sym typeface="Symbol"/>
              </a:rPr>
              <a:t>RGM is </a:t>
            </a:r>
            <a:r>
              <a:rPr kumimoji="1" lang="en-US" altLang="ja-JP" sz="1600" i="1" dirty="0" smtClean="0">
                <a:sym typeface="Symbol"/>
              </a:rPr>
              <a:t>u</a:t>
            </a:r>
            <a:r>
              <a:rPr kumimoji="1" lang="en-US" altLang="ja-JP" sz="1600" dirty="0" smtClean="0">
                <a:sym typeface="Symbol"/>
              </a:rPr>
              <a:t> (or </a:t>
            </a:r>
            <a:r>
              <a:rPr kumimoji="1" lang="en-US" altLang="ja-JP" sz="1600" i="1" dirty="0" smtClean="0">
                <a:sym typeface="Symbol"/>
              </a:rPr>
              <a:t>m</a:t>
            </a:r>
            <a:r>
              <a:rPr kumimoji="1" lang="en-US" altLang="ja-JP" sz="1600" dirty="0" smtClean="0">
                <a:sym typeface="Symbol"/>
              </a:rPr>
              <a:t>) independent. </a:t>
            </a:r>
            <a:r>
              <a:rPr kumimoji="1" lang="en-US" altLang="ja-JP" sz="1600" i="1" dirty="0" smtClean="0">
                <a:sym typeface="Symbol"/>
              </a:rPr>
              <a:t>b </a:t>
            </a:r>
            <a:r>
              <a:rPr kumimoji="1" lang="en-US" altLang="ja-JP" sz="1600" dirty="0" smtClean="0">
                <a:sym typeface="Symbol"/>
              </a:rPr>
              <a:t>= 1.36 fm (</a:t>
            </a:r>
            <a:r>
              <a:rPr kumimoji="1" lang="en-US" altLang="ja-JP" sz="1600" i="1" dirty="0" smtClean="0">
                <a:sym typeface="Symbol"/>
              </a:rPr>
              <a:t> </a:t>
            </a:r>
            <a:r>
              <a:rPr kumimoji="1" lang="en-US" altLang="ja-JP" sz="1600" dirty="0" smtClean="0">
                <a:sym typeface="Symbol"/>
              </a:rPr>
              <a:t>= 0.27)</a:t>
            </a:r>
            <a:endParaRPr kumimoji="1" lang="ja-JP" altLang="en-US" sz="1600" dirty="0"/>
          </a:p>
        </p:txBody>
      </p:sp>
    </p:spTree>
    <p:extLst>
      <p:ext uri="{BB962C8B-B14F-4D97-AF65-F5344CB8AC3E}">
        <p14:creationId xmlns:p14="http://schemas.microsoft.com/office/powerpoint/2010/main" val="285416957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871792" y="896591"/>
            <a:ext cx="3344185" cy="369332"/>
          </a:xfrm>
          <a:prstGeom prst="rect">
            <a:avLst/>
          </a:prstGeom>
          <a:solidFill>
            <a:schemeClr val="tx1"/>
          </a:solidFill>
          <a:ln w="25400"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r>
              <a:rPr lang="ja-JP" altLang="en-US" sz="1800" dirty="0" smtClean="0"/>
              <a:t>原子核物理における素朴な疑問</a:t>
            </a:r>
            <a:endParaRPr kumimoji="1" lang="ja-JP" altLang="en-US" sz="1800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871792" y="1412776"/>
            <a:ext cx="7454285" cy="830997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r>
              <a:rPr lang="ja-JP" altLang="en-US" dirty="0" smtClean="0"/>
              <a:t>核子を点粒子として扱い、簡単な有効相互作用を用いて</a:t>
            </a:r>
            <a:endParaRPr lang="en-US" altLang="ja-JP" dirty="0" smtClean="0"/>
          </a:p>
          <a:p>
            <a:r>
              <a:rPr kumimoji="1" lang="ja-JP" altLang="en-US" dirty="0" smtClean="0"/>
              <a:t>ほぼ正しく核構造、核反応が記述されるのは何故か</a:t>
            </a:r>
            <a:r>
              <a:rPr kumimoji="1" lang="en-US" altLang="ja-JP" dirty="0" smtClean="0"/>
              <a:t>?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871791" y="2276872"/>
            <a:ext cx="7454285" cy="707886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2000" dirty="0" smtClean="0">
                <a:solidFill>
                  <a:srgbClr val="009900"/>
                </a:solidFill>
              </a:rPr>
              <a:t>それには</a:t>
            </a:r>
            <a:r>
              <a:rPr lang="ja-JP" altLang="en-US" sz="2000" dirty="0" smtClean="0">
                <a:solidFill>
                  <a:srgbClr val="009900"/>
                </a:solidFill>
              </a:rPr>
              <a:t> </a:t>
            </a:r>
            <a:r>
              <a:rPr lang="en-US" altLang="ja-JP" sz="2000" dirty="0" smtClean="0">
                <a:solidFill>
                  <a:srgbClr val="009900"/>
                </a:solidFill>
              </a:rPr>
              <a:t>(</a:t>
            </a:r>
            <a:r>
              <a:rPr lang="ja-JP" altLang="en-US" sz="2000" dirty="0" smtClean="0">
                <a:solidFill>
                  <a:srgbClr val="009900"/>
                </a:solidFill>
              </a:rPr>
              <a:t>いくつかの</a:t>
            </a:r>
            <a:r>
              <a:rPr lang="en-US" altLang="ja-JP" sz="2000" dirty="0" smtClean="0">
                <a:solidFill>
                  <a:srgbClr val="009900"/>
                </a:solidFill>
              </a:rPr>
              <a:t>) </a:t>
            </a:r>
            <a:r>
              <a:rPr lang="ja-JP" altLang="en-US" sz="2000" dirty="0" smtClean="0">
                <a:solidFill>
                  <a:srgbClr val="009900"/>
                </a:solidFill>
              </a:rPr>
              <a:t>前提がある、それを無視して</a:t>
            </a:r>
            <a:r>
              <a:rPr kumimoji="1" lang="ja-JP" altLang="en-US" sz="2000" dirty="0" smtClean="0">
                <a:solidFill>
                  <a:srgbClr val="009900"/>
                </a:solidFill>
              </a:rPr>
              <a:t>単純に推論すると、思いがけない落とし穴に陥る場合</a:t>
            </a:r>
            <a:r>
              <a:rPr lang="ja-JP" altLang="en-US" sz="2000" dirty="0" smtClean="0">
                <a:solidFill>
                  <a:srgbClr val="009900"/>
                </a:solidFill>
              </a:rPr>
              <a:t>がある・・・ </a:t>
            </a:r>
            <a:r>
              <a:rPr lang="en-US" altLang="ja-JP" sz="2000" dirty="0" smtClean="0">
                <a:solidFill>
                  <a:srgbClr val="009900"/>
                </a:solidFill>
              </a:rPr>
              <a:t>(</a:t>
            </a:r>
            <a:r>
              <a:rPr lang="ja-JP" altLang="en-US" sz="2000" dirty="0" smtClean="0">
                <a:solidFill>
                  <a:srgbClr val="009900"/>
                </a:solidFill>
              </a:rPr>
              <a:t>自戒の念をこめて</a:t>
            </a:r>
            <a:r>
              <a:rPr lang="en-US" altLang="ja-JP" sz="2000" dirty="0" smtClean="0">
                <a:solidFill>
                  <a:srgbClr val="009900"/>
                </a:solidFill>
              </a:rPr>
              <a:t>)</a:t>
            </a:r>
            <a:endParaRPr kumimoji="1" lang="en-US" altLang="ja-JP" sz="2000" dirty="0" smtClean="0">
              <a:solidFill>
                <a:srgbClr val="009900"/>
              </a:solidFill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871792" y="3068960"/>
            <a:ext cx="2013693" cy="369332"/>
          </a:xfrm>
          <a:prstGeom prst="rect">
            <a:avLst/>
          </a:prstGeom>
          <a:solidFill>
            <a:schemeClr val="tx1"/>
          </a:solidFill>
          <a:ln w="25400">
            <a:solidFill>
              <a:schemeClr val="bg1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ja-JP" altLang="en-US" sz="1800" dirty="0">
                <a:solidFill>
                  <a:srgbClr val="0000FF"/>
                </a:solidFill>
              </a:rPr>
              <a:t>ここ</a:t>
            </a:r>
            <a:r>
              <a:rPr lang="ja-JP" altLang="en-US" sz="1800" dirty="0" smtClean="0">
                <a:solidFill>
                  <a:srgbClr val="0000FF"/>
                </a:solidFill>
              </a:rPr>
              <a:t>で議論すること</a:t>
            </a:r>
            <a:endParaRPr lang="ja-JP" altLang="en-US" sz="1800" dirty="0">
              <a:solidFill>
                <a:srgbClr val="0000FF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871792" y="3524815"/>
            <a:ext cx="7306808" cy="1200329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3</a:t>
            </a:r>
            <a:r>
              <a:rPr kumimoji="1" lang="en-US" altLang="ja-JP" dirty="0" smtClean="0">
                <a:sym typeface="Symbol"/>
              </a:rPr>
              <a:t> OCM</a:t>
            </a:r>
            <a:r>
              <a:rPr lang="ja-JP" altLang="en-US" dirty="0">
                <a:sym typeface="Symbol"/>
              </a:rPr>
              <a:t> </a:t>
            </a:r>
            <a:r>
              <a:rPr lang="en-US" altLang="ja-JP" dirty="0" smtClean="0">
                <a:sym typeface="Symbol"/>
              </a:rPr>
              <a:t>(</a:t>
            </a:r>
            <a:r>
              <a:rPr lang="ja-JP" altLang="en-US" dirty="0" smtClean="0">
                <a:sym typeface="Symbol"/>
              </a:rPr>
              <a:t>北大グループや肥山さんの計算</a:t>
            </a:r>
            <a:r>
              <a:rPr lang="en-US" altLang="ja-JP" dirty="0" smtClean="0">
                <a:sym typeface="Symbol"/>
              </a:rPr>
              <a:t>) </a:t>
            </a:r>
            <a:r>
              <a:rPr kumimoji="1" lang="en-US" altLang="ja-JP" dirty="0" smtClean="0">
                <a:sym typeface="Symbol"/>
              </a:rPr>
              <a:t>, 4 OCM </a:t>
            </a:r>
          </a:p>
          <a:p>
            <a:r>
              <a:rPr lang="en-US" altLang="ja-JP" dirty="0" smtClean="0">
                <a:sym typeface="Symbol"/>
              </a:rPr>
              <a:t>(</a:t>
            </a:r>
            <a:r>
              <a:rPr lang="ja-JP" altLang="en-US" dirty="0" smtClean="0">
                <a:sym typeface="Symbol"/>
              </a:rPr>
              <a:t>船木 </a:t>
            </a:r>
            <a:r>
              <a:rPr lang="en-US" altLang="ja-JP" dirty="0" smtClean="0">
                <a:sym typeface="Symbol"/>
              </a:rPr>
              <a:t>et al. ) </a:t>
            </a:r>
            <a:r>
              <a:rPr kumimoji="1" lang="ja-JP" altLang="en-US" dirty="0" smtClean="0">
                <a:sym typeface="Symbol"/>
              </a:rPr>
              <a:t>では大きな</a:t>
            </a:r>
            <a:r>
              <a:rPr kumimoji="1" lang="en-US" altLang="ja-JP" dirty="0" smtClean="0">
                <a:sym typeface="Symbol"/>
              </a:rPr>
              <a:t>(</a:t>
            </a:r>
            <a:r>
              <a:rPr kumimoji="1" lang="ja-JP" altLang="en-US" dirty="0" smtClean="0">
                <a:sym typeface="Symbol"/>
              </a:rPr>
              <a:t>斥力の</a:t>
            </a:r>
            <a:r>
              <a:rPr kumimoji="1" lang="en-US" altLang="ja-JP" dirty="0" smtClean="0">
                <a:sym typeface="Symbol"/>
              </a:rPr>
              <a:t>) 3 </a:t>
            </a:r>
            <a:r>
              <a:rPr kumimoji="1" lang="ja-JP" altLang="en-US" dirty="0" smtClean="0">
                <a:sym typeface="Symbol"/>
              </a:rPr>
              <a:t>力、</a:t>
            </a:r>
            <a:r>
              <a:rPr kumimoji="1" lang="en-US" altLang="ja-JP" dirty="0" smtClean="0">
                <a:sym typeface="Symbol"/>
              </a:rPr>
              <a:t>4 </a:t>
            </a:r>
            <a:r>
              <a:rPr kumimoji="1" lang="ja-JP" altLang="en-US" dirty="0" smtClean="0">
                <a:sym typeface="Symbol"/>
              </a:rPr>
              <a:t>力</a:t>
            </a:r>
            <a:r>
              <a:rPr lang="ja-JP" altLang="en-US" dirty="0" smtClean="0">
                <a:sym typeface="Symbol"/>
              </a:rPr>
              <a:t>が必要</a:t>
            </a:r>
            <a:r>
              <a:rPr lang="en-US" altLang="ja-JP" dirty="0" smtClean="0">
                <a:sym typeface="Symbol"/>
              </a:rPr>
              <a:t>,</a:t>
            </a:r>
          </a:p>
          <a:p>
            <a:r>
              <a:rPr lang="ja-JP" altLang="en-US" dirty="0" smtClean="0">
                <a:sym typeface="Symbol"/>
              </a:rPr>
              <a:t>その起源は何か</a:t>
            </a:r>
            <a:r>
              <a:rPr lang="en-US" altLang="ja-JP" dirty="0" smtClean="0">
                <a:sym typeface="Symbol"/>
              </a:rPr>
              <a:t>?</a:t>
            </a:r>
            <a:r>
              <a:rPr lang="ja-JP" altLang="en-US" dirty="0" smtClean="0"/>
              <a:t> </a:t>
            </a:r>
            <a:r>
              <a:rPr lang="en-US" altLang="ja-JP" dirty="0" smtClean="0">
                <a:sym typeface="Symbol"/>
              </a:rPr>
              <a:t> </a:t>
            </a:r>
            <a:r>
              <a:rPr lang="ja-JP" altLang="en-US" dirty="0" smtClean="0">
                <a:sym typeface="Symbol"/>
              </a:rPr>
              <a:t>核力における </a:t>
            </a:r>
            <a:r>
              <a:rPr lang="en-US" altLang="ja-JP" dirty="0" smtClean="0">
                <a:sym typeface="Symbol"/>
              </a:rPr>
              <a:t>3 </a:t>
            </a:r>
            <a:r>
              <a:rPr lang="ja-JP" altLang="en-US" dirty="0" smtClean="0">
                <a:sym typeface="Symbol"/>
              </a:rPr>
              <a:t>体力のヒント</a:t>
            </a:r>
            <a:r>
              <a:rPr lang="en-US" altLang="ja-JP" dirty="0" smtClean="0">
                <a:sym typeface="Symbol"/>
              </a:rPr>
              <a:t>?</a:t>
            </a:r>
          </a:p>
        </p:txBody>
      </p:sp>
      <p:sp>
        <p:nvSpPr>
          <p:cNvPr id="8" name="円/楕円 7"/>
          <p:cNvSpPr/>
          <p:nvPr/>
        </p:nvSpPr>
        <p:spPr bwMode="auto">
          <a:xfrm>
            <a:off x="5868144" y="692696"/>
            <a:ext cx="360040" cy="388561"/>
          </a:xfrm>
          <a:prstGeom prst="ellipse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1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9" name="円/楕円 8"/>
          <p:cNvSpPr/>
          <p:nvPr/>
        </p:nvSpPr>
        <p:spPr bwMode="auto">
          <a:xfrm>
            <a:off x="6300192" y="677258"/>
            <a:ext cx="360040" cy="388561"/>
          </a:xfrm>
          <a:prstGeom prst="ellipse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1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cxnSp>
        <p:nvCxnSpPr>
          <p:cNvPr id="11" name="直線矢印コネクタ 10"/>
          <p:cNvCxnSpPr/>
          <p:nvPr/>
        </p:nvCxnSpPr>
        <p:spPr bwMode="auto">
          <a:xfrm>
            <a:off x="6048164" y="548680"/>
            <a:ext cx="4572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000000"/>
            </a:solidFill>
            <a:prstDash val="solid"/>
            <a:round/>
            <a:headEnd type="arrow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13" name="テキスト ボックス 12"/>
          <p:cNvSpPr txBox="1"/>
          <p:nvPr/>
        </p:nvSpPr>
        <p:spPr>
          <a:xfrm>
            <a:off x="6660232" y="354142"/>
            <a:ext cx="130946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1.8 fm</a:t>
            </a:r>
            <a:r>
              <a:rPr lang="ja-JP" altLang="en-US" sz="1600" dirty="0" smtClean="0"/>
              <a:t> </a:t>
            </a:r>
            <a:r>
              <a:rPr lang="en-US" altLang="ja-JP" sz="1600" dirty="0" smtClean="0"/>
              <a:t>for </a:t>
            </a:r>
            <a:r>
              <a:rPr lang="en-US" altLang="ja-JP" sz="1600" dirty="0" smtClean="0">
                <a:sym typeface="Symbol"/>
              </a:rPr>
              <a:t></a:t>
            </a:r>
            <a:r>
              <a:rPr lang="en-US" altLang="ja-JP" sz="1600" baseline="-25000" dirty="0" smtClean="0">
                <a:sym typeface="Symbol"/>
              </a:rPr>
              <a:t>0</a:t>
            </a:r>
            <a:endParaRPr kumimoji="1" lang="en-US" altLang="ja-JP" sz="1600" baseline="-25000" dirty="0" smtClean="0"/>
          </a:p>
        </p:txBody>
      </p:sp>
      <p:cxnSp>
        <p:nvCxnSpPr>
          <p:cNvPr id="15" name="直線矢印コネクタ 14"/>
          <p:cNvCxnSpPr>
            <a:endCxn id="8" idx="6"/>
          </p:cNvCxnSpPr>
          <p:nvPr/>
        </p:nvCxnSpPr>
        <p:spPr bwMode="auto">
          <a:xfrm>
            <a:off x="6048164" y="886976"/>
            <a:ext cx="180020" cy="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7" name="直線矢印コネクタ 16"/>
          <p:cNvCxnSpPr/>
          <p:nvPr/>
        </p:nvCxnSpPr>
        <p:spPr bwMode="auto">
          <a:xfrm flipH="1">
            <a:off x="6300192" y="871538"/>
            <a:ext cx="18002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18" name="テキスト ボックス 17"/>
          <p:cNvSpPr txBox="1"/>
          <p:nvPr/>
        </p:nvSpPr>
        <p:spPr>
          <a:xfrm>
            <a:off x="6660232" y="692696"/>
            <a:ext cx="193674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600" dirty="0" smtClean="0"/>
              <a:t>核子サイズ </a:t>
            </a:r>
            <a:r>
              <a:rPr lang="ja-JP" altLang="en-US" sz="1600" dirty="0" smtClean="0">
                <a:sym typeface="Symbol"/>
              </a:rPr>
              <a:t> </a:t>
            </a:r>
            <a:r>
              <a:rPr lang="en-US" altLang="ja-JP" sz="1600" dirty="0" smtClean="0"/>
              <a:t>0.8 fm</a:t>
            </a:r>
            <a:endParaRPr kumimoji="1" lang="ja-JP" altLang="en-US" sz="1600" dirty="0"/>
          </a:p>
        </p:txBody>
      </p:sp>
      <p:cxnSp>
        <p:nvCxnSpPr>
          <p:cNvPr id="20" name="直線コネクタ 19"/>
          <p:cNvCxnSpPr/>
          <p:nvPr/>
        </p:nvCxnSpPr>
        <p:spPr bwMode="auto">
          <a:xfrm>
            <a:off x="4860032" y="4797152"/>
            <a:ext cx="2952328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21" name="テキスト ボックス 20"/>
          <p:cNvSpPr txBox="1"/>
          <p:nvPr/>
        </p:nvSpPr>
        <p:spPr>
          <a:xfrm>
            <a:off x="4788024" y="4757082"/>
            <a:ext cx="4748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altLang="ja-JP" sz="2000" dirty="0">
                <a:solidFill>
                  <a:srgbClr val="0000FF"/>
                </a:solidFill>
              </a:rPr>
              <a:t>2</a:t>
            </a:r>
            <a:r>
              <a:rPr lang="en-US" altLang="ja-JP" sz="2000" dirty="0">
                <a:solidFill>
                  <a:srgbClr val="0000FF"/>
                </a:solidFill>
                <a:sym typeface="Symbol"/>
              </a:rPr>
              <a:t></a:t>
            </a:r>
            <a:endParaRPr lang="ja-JP" altLang="en-US" sz="2000" dirty="0">
              <a:solidFill>
                <a:srgbClr val="0000FF"/>
              </a:solidFill>
            </a:endParaRPr>
          </a:p>
        </p:txBody>
      </p:sp>
      <p:sp>
        <p:nvSpPr>
          <p:cNvPr id="22" name="正方形/長方形 21"/>
          <p:cNvSpPr/>
          <p:nvPr/>
        </p:nvSpPr>
        <p:spPr>
          <a:xfrm>
            <a:off x="5740258" y="4757082"/>
            <a:ext cx="4748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altLang="ja-JP" sz="2000" dirty="0" smtClean="0">
                <a:solidFill>
                  <a:srgbClr val="0000FF"/>
                </a:solidFill>
              </a:rPr>
              <a:t>3</a:t>
            </a:r>
            <a:r>
              <a:rPr lang="en-US" altLang="ja-JP" sz="2000" dirty="0" smtClean="0">
                <a:solidFill>
                  <a:srgbClr val="0000FF"/>
                </a:solidFill>
                <a:sym typeface="Symbol"/>
              </a:rPr>
              <a:t></a:t>
            </a:r>
            <a:endParaRPr lang="ja-JP" altLang="en-US" sz="2000" dirty="0">
              <a:solidFill>
                <a:srgbClr val="0000FF"/>
              </a:solidFill>
            </a:endParaRPr>
          </a:p>
        </p:txBody>
      </p:sp>
      <p:sp>
        <p:nvSpPr>
          <p:cNvPr id="23" name="正方形/長方形 22"/>
          <p:cNvSpPr/>
          <p:nvPr/>
        </p:nvSpPr>
        <p:spPr>
          <a:xfrm>
            <a:off x="6761486" y="4757082"/>
            <a:ext cx="4748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altLang="ja-JP" sz="2000" dirty="0" smtClean="0">
                <a:solidFill>
                  <a:srgbClr val="0000FF"/>
                </a:solidFill>
              </a:rPr>
              <a:t>4</a:t>
            </a:r>
            <a:r>
              <a:rPr lang="en-US" altLang="ja-JP" sz="2000" dirty="0" smtClean="0">
                <a:solidFill>
                  <a:srgbClr val="0000FF"/>
                </a:solidFill>
                <a:sym typeface="Symbol"/>
              </a:rPr>
              <a:t></a:t>
            </a:r>
            <a:endParaRPr lang="ja-JP" altLang="en-US" sz="2000" dirty="0">
              <a:solidFill>
                <a:srgbClr val="0000FF"/>
              </a:solidFill>
            </a:endParaRPr>
          </a:p>
        </p:txBody>
      </p:sp>
      <p:cxnSp>
        <p:nvCxnSpPr>
          <p:cNvPr id="25" name="直線コネクタ 24"/>
          <p:cNvCxnSpPr/>
          <p:nvPr/>
        </p:nvCxnSpPr>
        <p:spPr bwMode="auto">
          <a:xfrm>
            <a:off x="5740258" y="5805264"/>
            <a:ext cx="559934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7" name="直線コネクタ 26"/>
          <p:cNvCxnSpPr/>
          <p:nvPr/>
        </p:nvCxnSpPr>
        <p:spPr bwMode="auto">
          <a:xfrm>
            <a:off x="6761486" y="6381328"/>
            <a:ext cx="690834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28" name="テキスト ボックス 27"/>
          <p:cNvSpPr txBox="1"/>
          <p:nvPr/>
        </p:nvSpPr>
        <p:spPr>
          <a:xfrm>
            <a:off x="5025152" y="5013176"/>
            <a:ext cx="5549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baseline="30000" dirty="0" smtClean="0"/>
              <a:t>8</a:t>
            </a:r>
            <a:r>
              <a:rPr kumimoji="1" lang="en-US" altLang="ja-JP" sz="2000" dirty="0" smtClean="0"/>
              <a:t>Be</a:t>
            </a:r>
            <a:endParaRPr kumimoji="1" lang="ja-JP" altLang="en-US" sz="2000" dirty="0"/>
          </a:p>
        </p:txBody>
      </p:sp>
      <p:sp>
        <p:nvSpPr>
          <p:cNvPr id="29" name="正方形/長方形 28"/>
          <p:cNvSpPr/>
          <p:nvPr/>
        </p:nvSpPr>
        <p:spPr>
          <a:xfrm>
            <a:off x="5737955" y="5765194"/>
            <a:ext cx="54053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altLang="ja-JP" sz="2000" baseline="30000" dirty="0" smtClean="0">
                <a:solidFill>
                  <a:srgbClr val="0000FF"/>
                </a:solidFill>
              </a:rPr>
              <a:t>12</a:t>
            </a:r>
            <a:r>
              <a:rPr lang="en-US" altLang="ja-JP" sz="2000" dirty="0" smtClean="0">
                <a:solidFill>
                  <a:srgbClr val="0000FF"/>
                </a:solidFill>
              </a:rPr>
              <a:t>C</a:t>
            </a:r>
            <a:endParaRPr lang="ja-JP" altLang="en-US" sz="2000" dirty="0">
              <a:solidFill>
                <a:srgbClr val="0000FF"/>
              </a:solidFill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6804248" y="6381328"/>
            <a:ext cx="5533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baseline="30000" dirty="0" smtClean="0"/>
              <a:t>16</a:t>
            </a:r>
            <a:r>
              <a:rPr kumimoji="1" lang="en-US" altLang="ja-JP" sz="2000" dirty="0" smtClean="0"/>
              <a:t>O</a:t>
            </a:r>
            <a:endParaRPr kumimoji="1" lang="ja-JP" altLang="en-US" sz="2000" dirty="0"/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5508104" y="5219908"/>
            <a:ext cx="10294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800" dirty="0" smtClean="0">
                <a:sym typeface="Symbol"/>
              </a:rPr>
              <a:t> </a:t>
            </a:r>
            <a:r>
              <a:rPr kumimoji="1" lang="en-US" altLang="ja-JP" sz="1800" dirty="0" smtClean="0">
                <a:sym typeface="Symbol"/>
              </a:rPr>
              <a:t>7 MeV</a:t>
            </a:r>
            <a:endParaRPr kumimoji="1" lang="ja-JP" altLang="en-US" sz="1800" dirty="0"/>
          </a:p>
        </p:txBody>
      </p:sp>
      <p:sp>
        <p:nvSpPr>
          <p:cNvPr id="37888" name="正方形/長方形 37887"/>
          <p:cNvSpPr/>
          <p:nvPr/>
        </p:nvSpPr>
        <p:spPr>
          <a:xfrm>
            <a:off x="6516216" y="5373216"/>
            <a:ext cx="11448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ja-JP" altLang="en-US" sz="1800" dirty="0">
                <a:solidFill>
                  <a:srgbClr val="0000FF"/>
                </a:solidFill>
                <a:sym typeface="Symbol"/>
              </a:rPr>
              <a:t> </a:t>
            </a:r>
            <a:r>
              <a:rPr lang="en-US" altLang="ja-JP" sz="1800" dirty="0" smtClean="0">
                <a:solidFill>
                  <a:srgbClr val="0000FF"/>
                </a:solidFill>
                <a:sym typeface="Symbol"/>
              </a:rPr>
              <a:t>14 </a:t>
            </a:r>
            <a:r>
              <a:rPr lang="en-US" altLang="ja-JP" sz="1800" dirty="0">
                <a:solidFill>
                  <a:srgbClr val="0000FF"/>
                </a:solidFill>
                <a:sym typeface="Symbol"/>
              </a:rPr>
              <a:t>MeV</a:t>
            </a:r>
            <a:endParaRPr lang="ja-JP" altLang="en-US" sz="1800" dirty="0">
              <a:solidFill>
                <a:srgbClr val="0000FF"/>
              </a:solidFill>
            </a:endParaRPr>
          </a:p>
        </p:txBody>
      </p:sp>
      <p:sp>
        <p:nvSpPr>
          <p:cNvPr id="37889" name="テキスト ボックス 37888"/>
          <p:cNvSpPr txBox="1"/>
          <p:nvPr/>
        </p:nvSpPr>
        <p:spPr>
          <a:xfrm>
            <a:off x="7445924" y="4797152"/>
            <a:ext cx="101450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threshold</a:t>
            </a:r>
            <a:endParaRPr kumimoji="1" lang="ja-JP" altLang="en-US" sz="1600" dirty="0"/>
          </a:p>
        </p:txBody>
      </p:sp>
      <p:sp>
        <p:nvSpPr>
          <p:cNvPr id="37891" name="テキスト ボックス 37890"/>
          <p:cNvSpPr txBox="1"/>
          <p:nvPr/>
        </p:nvSpPr>
        <p:spPr>
          <a:xfrm>
            <a:off x="899592" y="4941168"/>
            <a:ext cx="3330592" cy="1200329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macroscopic model</a:t>
            </a:r>
          </a:p>
          <a:p>
            <a:r>
              <a:rPr kumimoji="1" lang="en-US" altLang="ja-JP" dirty="0" smtClean="0"/>
              <a:t>semi-microscopic model</a:t>
            </a:r>
          </a:p>
          <a:p>
            <a:r>
              <a:rPr lang="en-US" altLang="ja-JP" dirty="0" smtClean="0">
                <a:sym typeface="Symbol"/>
              </a:rPr>
              <a:t> microscopic model</a:t>
            </a:r>
            <a:endParaRPr kumimoji="1" lang="ja-JP" altLang="en-US" dirty="0"/>
          </a:p>
        </p:txBody>
      </p:sp>
      <p:sp>
        <p:nvSpPr>
          <p:cNvPr id="37892" name="テキスト ボックス 37891"/>
          <p:cNvSpPr txBox="1"/>
          <p:nvPr/>
        </p:nvSpPr>
        <p:spPr>
          <a:xfrm>
            <a:off x="6948264" y="5723878"/>
            <a:ext cx="216706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rgbClr val="FF0000"/>
                </a:solidFill>
              </a:rPr>
              <a:t>3</a:t>
            </a:r>
            <a:r>
              <a:rPr kumimoji="1" lang="en-US" altLang="ja-JP" sz="1600" dirty="0" smtClean="0">
                <a:solidFill>
                  <a:srgbClr val="FF0000"/>
                </a:solidFill>
                <a:sym typeface="Symbol"/>
              </a:rPr>
              <a:t> </a:t>
            </a:r>
            <a:r>
              <a:rPr kumimoji="1" lang="ja-JP" altLang="en-US" sz="1600" dirty="0" smtClean="0">
                <a:solidFill>
                  <a:srgbClr val="FF0000"/>
                </a:solidFill>
                <a:sym typeface="Symbol"/>
              </a:rPr>
              <a:t>力</a:t>
            </a:r>
            <a:r>
              <a:rPr kumimoji="1" lang="en-US" altLang="ja-JP" sz="1600" dirty="0" smtClean="0">
                <a:solidFill>
                  <a:srgbClr val="FF0000"/>
                </a:solidFill>
                <a:sym typeface="Symbol"/>
              </a:rPr>
              <a:t>: 3  4  12 MeV </a:t>
            </a:r>
            <a:endParaRPr kumimoji="1" lang="ja-JP" altLang="en-US" sz="1600" dirty="0">
              <a:solidFill>
                <a:srgbClr val="FF0000"/>
              </a:solidFill>
            </a:endParaRPr>
          </a:p>
        </p:txBody>
      </p:sp>
      <p:sp>
        <p:nvSpPr>
          <p:cNvPr id="37893" name="正方形/長方形 37892"/>
          <p:cNvSpPr/>
          <p:nvPr/>
        </p:nvSpPr>
        <p:spPr>
          <a:xfrm>
            <a:off x="6948264" y="5949280"/>
            <a:ext cx="169578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altLang="ja-JP" sz="1600" dirty="0" smtClean="0">
                <a:solidFill>
                  <a:srgbClr val="FF0000"/>
                </a:solidFill>
              </a:rPr>
              <a:t>4</a:t>
            </a:r>
            <a:r>
              <a:rPr lang="en-US" altLang="ja-JP" sz="1600" dirty="0" smtClean="0">
                <a:solidFill>
                  <a:srgbClr val="FF0000"/>
                </a:solidFill>
                <a:sym typeface="Symbol"/>
              </a:rPr>
              <a:t> </a:t>
            </a:r>
            <a:r>
              <a:rPr lang="ja-JP" altLang="en-US" sz="1600" dirty="0">
                <a:solidFill>
                  <a:srgbClr val="FF0000"/>
                </a:solidFill>
                <a:sym typeface="Symbol"/>
              </a:rPr>
              <a:t>力</a:t>
            </a:r>
            <a:r>
              <a:rPr lang="en-US" altLang="ja-JP" sz="1600" dirty="0">
                <a:solidFill>
                  <a:srgbClr val="FF0000"/>
                </a:solidFill>
                <a:sym typeface="Symbol"/>
              </a:rPr>
              <a:t>: </a:t>
            </a:r>
            <a:r>
              <a:rPr lang="en-US" altLang="ja-JP" sz="1600" dirty="0" smtClean="0">
                <a:solidFill>
                  <a:srgbClr val="FF0000"/>
                </a:solidFill>
                <a:sym typeface="Symbol"/>
              </a:rPr>
              <a:t> 15 </a:t>
            </a:r>
            <a:r>
              <a:rPr lang="en-US" altLang="ja-JP" sz="1600" dirty="0">
                <a:solidFill>
                  <a:srgbClr val="FF0000"/>
                </a:solidFill>
                <a:sym typeface="Symbol"/>
              </a:rPr>
              <a:t>MeV </a:t>
            </a:r>
            <a:endParaRPr lang="ja-JP" altLang="en-US" sz="1600" dirty="0">
              <a:solidFill>
                <a:srgbClr val="FF0000"/>
              </a:solidFill>
            </a:endParaRPr>
          </a:p>
        </p:txBody>
      </p:sp>
      <p:sp>
        <p:nvSpPr>
          <p:cNvPr id="37894" name="テキスト ボックス 37893"/>
          <p:cNvSpPr txBox="1"/>
          <p:nvPr/>
        </p:nvSpPr>
        <p:spPr>
          <a:xfrm>
            <a:off x="7740352" y="6156012"/>
            <a:ext cx="11913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800" dirty="0" smtClean="0"/>
              <a:t>by Funaki</a:t>
            </a:r>
            <a:endParaRPr kumimoji="1" lang="ja-JP" altLang="en-US" sz="1800" dirty="0"/>
          </a:p>
        </p:txBody>
      </p:sp>
      <p:sp>
        <p:nvSpPr>
          <p:cNvPr id="37895" name="テキスト ボックス 37894"/>
          <p:cNvSpPr txBox="1"/>
          <p:nvPr/>
        </p:nvSpPr>
        <p:spPr>
          <a:xfrm>
            <a:off x="3707904" y="5219908"/>
            <a:ext cx="184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kumimoji="1" lang="ja-JP" altLang="en-US" dirty="0"/>
          </a:p>
        </p:txBody>
      </p:sp>
      <p:sp>
        <p:nvSpPr>
          <p:cNvPr id="37896" name="テキスト ボックス 37895"/>
          <p:cNvSpPr txBox="1"/>
          <p:nvPr/>
        </p:nvSpPr>
        <p:spPr>
          <a:xfrm>
            <a:off x="3491880" y="4869160"/>
            <a:ext cx="16044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>
                <a:solidFill>
                  <a:srgbClr val="009900"/>
                </a:solidFill>
              </a:rPr>
              <a:t>S. Oryu</a:t>
            </a:r>
          </a:p>
          <a:p>
            <a:r>
              <a:rPr lang="en-US" altLang="ja-JP" sz="1400" dirty="0" smtClean="0">
                <a:solidFill>
                  <a:srgbClr val="009900"/>
                </a:solidFill>
              </a:rPr>
              <a:t>Y. Suzuki, D. Baye</a:t>
            </a:r>
            <a:endParaRPr kumimoji="1" lang="ja-JP" altLang="en-US" sz="1400" dirty="0">
              <a:solidFill>
                <a:srgbClr val="009900"/>
              </a:solidFill>
            </a:endParaRPr>
          </a:p>
        </p:txBody>
      </p:sp>
      <p:sp>
        <p:nvSpPr>
          <p:cNvPr id="37897" name="テキスト ボックス 37896"/>
          <p:cNvSpPr txBox="1"/>
          <p:nvPr/>
        </p:nvSpPr>
        <p:spPr>
          <a:xfrm>
            <a:off x="4088035" y="5364521"/>
            <a:ext cx="1420069" cy="3488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rgbClr val="009900"/>
                </a:solidFill>
              </a:rPr>
              <a:t>present model</a:t>
            </a:r>
            <a:endParaRPr kumimoji="1" lang="ja-JP" altLang="en-US" sz="1600" dirty="0">
              <a:solidFill>
                <a:srgbClr val="009900"/>
              </a:solidFill>
            </a:endParaRPr>
          </a:p>
        </p:txBody>
      </p:sp>
      <p:sp>
        <p:nvSpPr>
          <p:cNvPr id="37898" name="テキスト ボックス 37897"/>
          <p:cNvSpPr txBox="1"/>
          <p:nvPr/>
        </p:nvSpPr>
        <p:spPr>
          <a:xfrm>
            <a:off x="3923928" y="5785519"/>
            <a:ext cx="137730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>
                <a:solidFill>
                  <a:srgbClr val="009900"/>
                </a:solidFill>
              </a:rPr>
              <a:t>RGM,</a:t>
            </a:r>
            <a:r>
              <a:rPr lang="en-US" altLang="ja-JP" sz="1400" dirty="0">
                <a:solidFill>
                  <a:srgbClr val="009900"/>
                </a:solidFill>
              </a:rPr>
              <a:t> </a:t>
            </a:r>
            <a:r>
              <a:rPr lang="en-US" altLang="ja-JP" sz="1400" dirty="0" smtClean="0">
                <a:solidFill>
                  <a:srgbClr val="009900"/>
                </a:solidFill>
              </a:rPr>
              <a:t>GCM, ...</a:t>
            </a:r>
            <a:endParaRPr kumimoji="1" lang="ja-JP" altLang="en-US" sz="1400" dirty="0">
              <a:solidFill>
                <a:srgbClr val="0099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21970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テキスト ボックス 11"/>
          <p:cNvSpPr txBox="1"/>
          <p:nvPr/>
        </p:nvSpPr>
        <p:spPr>
          <a:xfrm>
            <a:off x="1115616" y="4007386"/>
            <a:ext cx="2491388" cy="861774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r>
              <a:rPr kumimoji="1" lang="ja-JP" altLang="en-US" sz="1800" dirty="0" smtClean="0"/>
              <a:t>予想された結果</a:t>
            </a:r>
            <a:r>
              <a:rPr kumimoji="1" lang="en-US" altLang="ja-JP" sz="1800" dirty="0" smtClean="0"/>
              <a:t>?</a:t>
            </a:r>
          </a:p>
          <a:p>
            <a:r>
              <a:rPr lang="en-US" altLang="ja-JP" sz="1600" dirty="0" smtClean="0">
                <a:solidFill>
                  <a:srgbClr val="336600"/>
                </a:solidFill>
              </a:rPr>
              <a:t>D.M. Brink and E. Boeker</a:t>
            </a:r>
          </a:p>
          <a:p>
            <a:r>
              <a:rPr lang="en-US" altLang="ja-JP" sz="1600" dirty="0" smtClean="0">
                <a:solidFill>
                  <a:srgbClr val="336600"/>
                </a:solidFill>
              </a:rPr>
              <a:t>Nucl. Phys. A91, 1 (1967)</a:t>
            </a:r>
            <a:endParaRPr kumimoji="1" lang="ja-JP" altLang="en-US" sz="1600" dirty="0">
              <a:solidFill>
                <a:srgbClr val="336600"/>
              </a:solidFill>
            </a:endParaRPr>
          </a:p>
        </p:txBody>
      </p:sp>
      <p:sp>
        <p:nvSpPr>
          <p:cNvPr id="2" name="テキスト ボックス 1"/>
          <p:cNvSpPr txBox="1">
            <a:spLocks noChangeArrowheads="1"/>
          </p:cNvSpPr>
          <p:nvPr/>
        </p:nvSpPr>
        <p:spPr bwMode="auto">
          <a:xfrm>
            <a:off x="827584" y="692696"/>
            <a:ext cx="7559675" cy="830263"/>
          </a:xfrm>
          <a:prstGeom prst="rect">
            <a:avLst/>
          </a:prstGeom>
          <a:solidFill>
            <a:schemeClr val="tx1"/>
          </a:solidFill>
          <a:ln w="25400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kumimoji="1" sz="2400" b="1">
                <a:solidFill>
                  <a:schemeClr val="bg1"/>
                </a:solidFill>
                <a:latin typeface="Times New Roman" pitchFamily="18" charset="0"/>
                <a:ea typeface="ＭＳ Ｐゴシック" pitchFamily="50" charset="-128"/>
                <a:sym typeface="Symbol" pitchFamily="18" charset="2"/>
              </a:defRPr>
            </a:lvl1pPr>
            <a:lvl2pPr marL="742950" indent="-285750" eaLnBrk="0" hangingPunct="0">
              <a:defRPr kumimoji="1" sz="2400" b="1">
                <a:solidFill>
                  <a:schemeClr val="bg1"/>
                </a:solidFill>
                <a:latin typeface="Times New Roman" pitchFamily="18" charset="0"/>
                <a:ea typeface="ＭＳ Ｐゴシック" pitchFamily="50" charset="-128"/>
                <a:sym typeface="Symbol" pitchFamily="18" charset="2"/>
              </a:defRPr>
            </a:lvl2pPr>
            <a:lvl3pPr marL="1143000" indent="-228600" eaLnBrk="0" hangingPunct="0">
              <a:defRPr kumimoji="1" sz="2400" b="1">
                <a:solidFill>
                  <a:schemeClr val="bg1"/>
                </a:solidFill>
                <a:latin typeface="Times New Roman" pitchFamily="18" charset="0"/>
                <a:ea typeface="ＭＳ Ｐゴシック" pitchFamily="50" charset="-128"/>
                <a:sym typeface="Symbol" pitchFamily="18" charset="2"/>
              </a:defRPr>
            </a:lvl3pPr>
            <a:lvl4pPr marL="1600200" indent="-228600" eaLnBrk="0" hangingPunct="0">
              <a:defRPr kumimoji="1" sz="2400" b="1">
                <a:solidFill>
                  <a:schemeClr val="bg1"/>
                </a:solidFill>
                <a:latin typeface="Times New Roman" pitchFamily="18" charset="0"/>
                <a:ea typeface="ＭＳ Ｐゴシック" pitchFamily="50" charset="-128"/>
                <a:sym typeface="Symbol" pitchFamily="18" charset="2"/>
              </a:defRPr>
            </a:lvl4pPr>
            <a:lvl5pPr marL="2057400" indent="-228600" eaLnBrk="0" hangingPunct="0">
              <a:defRPr kumimoji="1" sz="2400" b="1">
                <a:solidFill>
                  <a:schemeClr val="bg1"/>
                </a:solidFill>
                <a:latin typeface="Times New Roman" pitchFamily="18" charset="0"/>
                <a:ea typeface="ＭＳ Ｐゴシック" pitchFamily="50" charset="-128"/>
                <a:sym typeface="Symbol" pitchFamily="18" charset="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bg1"/>
                </a:solidFill>
                <a:latin typeface="Times New Roman" pitchFamily="18" charset="0"/>
                <a:ea typeface="ＭＳ Ｐゴシック" pitchFamily="50" charset="-128"/>
                <a:sym typeface="Symbol" pitchFamily="18" charset="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bg1"/>
                </a:solidFill>
                <a:latin typeface="Times New Roman" pitchFamily="18" charset="0"/>
                <a:ea typeface="ＭＳ Ｐゴシック" pitchFamily="50" charset="-128"/>
                <a:sym typeface="Symbol" pitchFamily="18" charset="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bg1"/>
                </a:solidFill>
                <a:latin typeface="Times New Roman" pitchFamily="18" charset="0"/>
                <a:ea typeface="ＭＳ Ｐゴシック" pitchFamily="50" charset="-128"/>
                <a:sym typeface="Symbol" pitchFamily="18" charset="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bg1"/>
                </a:solidFill>
                <a:latin typeface="Times New Roman" pitchFamily="18" charset="0"/>
                <a:ea typeface="ＭＳ Ｐゴシック" pitchFamily="50" charset="-128"/>
                <a:sym typeface="Symbol" pitchFamily="18" charset="2"/>
              </a:defRPr>
            </a:lvl9pPr>
          </a:lstStyle>
          <a:p>
            <a:pPr eaLnBrk="1" hangingPunct="1"/>
            <a:r>
              <a:rPr lang="ja-JP" altLang="en-US" dirty="0"/>
              <a:t>枠組み</a:t>
            </a:r>
            <a:r>
              <a:rPr lang="en-US" altLang="ja-JP" dirty="0"/>
              <a:t>: 2 </a:t>
            </a:r>
            <a:r>
              <a:rPr lang="ja-JP" altLang="en-US" dirty="0"/>
              <a:t>体クラスター </a:t>
            </a:r>
            <a:r>
              <a:rPr lang="en-US" altLang="ja-JP" dirty="0"/>
              <a:t>RGM kernel </a:t>
            </a:r>
            <a:r>
              <a:rPr lang="ja-JP" altLang="en-US" dirty="0"/>
              <a:t>を用いた </a:t>
            </a:r>
            <a:r>
              <a:rPr lang="en-US" altLang="ja-JP" dirty="0"/>
              <a:t>3 </a:t>
            </a:r>
            <a:r>
              <a:rPr lang="ja-JP" altLang="en-US" dirty="0" smtClean="0"/>
              <a:t>体</a:t>
            </a:r>
            <a:r>
              <a:rPr lang="en-US" altLang="ja-JP" dirty="0" smtClean="0"/>
              <a:t>, 4 </a:t>
            </a:r>
            <a:r>
              <a:rPr lang="ja-JP" altLang="en-US" dirty="0" smtClean="0"/>
              <a:t>体クラスター </a:t>
            </a:r>
            <a:r>
              <a:rPr lang="en-US" altLang="ja-JP" dirty="0" smtClean="0"/>
              <a:t>Faddeev-Yakubovsky</a:t>
            </a:r>
            <a:r>
              <a:rPr lang="ja-JP" altLang="en-US" dirty="0" smtClean="0"/>
              <a:t>方程式</a:t>
            </a:r>
            <a:r>
              <a:rPr lang="en-US" altLang="ja-JP" dirty="0" smtClean="0"/>
              <a:t> </a:t>
            </a:r>
            <a:endParaRPr lang="ja-JP" altLang="en-US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827584" y="1628800"/>
            <a:ext cx="7827977" cy="707886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r>
              <a:rPr kumimoji="1" lang="ja-JP" altLang="en-US" sz="2000" dirty="0" smtClean="0">
                <a:solidFill>
                  <a:srgbClr val="009900"/>
                </a:solidFill>
                <a:sym typeface="Symbol"/>
              </a:rPr>
              <a:t> </a:t>
            </a:r>
            <a:r>
              <a:rPr kumimoji="1" lang="en-US" altLang="ja-JP" sz="2000" dirty="0" smtClean="0">
                <a:solidFill>
                  <a:srgbClr val="009900"/>
                </a:solidFill>
                <a:sym typeface="Symbol"/>
              </a:rPr>
              <a:t>phase shift </a:t>
            </a:r>
            <a:r>
              <a:rPr kumimoji="1" lang="ja-JP" altLang="en-US" sz="2000" dirty="0" smtClean="0">
                <a:solidFill>
                  <a:srgbClr val="009900"/>
                </a:solidFill>
                <a:sym typeface="Symbol"/>
              </a:rPr>
              <a:t>を再現するような有効 </a:t>
            </a:r>
            <a:r>
              <a:rPr kumimoji="1" lang="en-US" altLang="ja-JP" sz="2000" dirty="0" smtClean="0">
                <a:solidFill>
                  <a:srgbClr val="009900"/>
                </a:solidFill>
                <a:sym typeface="Symbol"/>
              </a:rPr>
              <a:t>2 </a:t>
            </a:r>
            <a:r>
              <a:rPr kumimoji="1" lang="ja-JP" altLang="en-US" sz="2000" dirty="0" smtClean="0">
                <a:solidFill>
                  <a:srgbClr val="009900"/>
                </a:solidFill>
                <a:sym typeface="Symbol"/>
              </a:rPr>
              <a:t>体力</a:t>
            </a:r>
            <a:r>
              <a:rPr kumimoji="1" lang="en-US" altLang="ja-JP" sz="2000" dirty="0" smtClean="0">
                <a:solidFill>
                  <a:srgbClr val="009900"/>
                </a:solidFill>
                <a:sym typeface="Symbol"/>
              </a:rPr>
              <a:t>: Minnesota 3-range force</a:t>
            </a:r>
          </a:p>
          <a:p>
            <a:r>
              <a:rPr lang="en-US" altLang="ja-JP" sz="2000" dirty="0" smtClean="0">
                <a:solidFill>
                  <a:srgbClr val="009900"/>
                </a:solidFill>
                <a:sym typeface="Symbol"/>
              </a:rPr>
              <a:t>Volkov No.2 force etc.</a:t>
            </a:r>
            <a:endParaRPr kumimoji="1" lang="ja-JP" altLang="en-US" sz="2000" dirty="0">
              <a:solidFill>
                <a:srgbClr val="009900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072340" y="2996952"/>
            <a:ext cx="5984523" cy="400110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>
                <a:sym typeface="Symbol"/>
              </a:rPr>
              <a:t>3 </a:t>
            </a:r>
            <a:r>
              <a:rPr kumimoji="1" lang="ja-JP" altLang="en-US" sz="2000" dirty="0" smtClean="0">
                <a:sym typeface="Symbol"/>
              </a:rPr>
              <a:t>体にまたがる反対称化の効果  </a:t>
            </a:r>
            <a:r>
              <a:rPr kumimoji="1" lang="en-US" altLang="ja-JP" sz="2000" dirty="0" smtClean="0">
                <a:sym typeface="Symbol"/>
              </a:rPr>
              <a:t>2 MeV </a:t>
            </a:r>
            <a:r>
              <a:rPr kumimoji="1" lang="ja-JP" altLang="en-US" sz="2000" dirty="0" smtClean="0">
                <a:sym typeface="Symbol"/>
              </a:rPr>
              <a:t>程度の引力</a:t>
            </a:r>
            <a:endParaRPr kumimoji="1" lang="ja-JP" altLang="en-US" sz="20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859532" y="2420888"/>
            <a:ext cx="995785" cy="461665"/>
          </a:xfrm>
          <a:prstGeom prst="rect">
            <a:avLst/>
          </a:prstGeom>
          <a:solidFill>
            <a:schemeClr val="tx1"/>
          </a:solidFill>
          <a:ln w="25400"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3</a:t>
            </a:r>
            <a:r>
              <a:rPr kumimoji="1" lang="en-US" altLang="ja-JP" dirty="0" smtClean="0">
                <a:sym typeface="Symbol"/>
              </a:rPr>
              <a:t> </a:t>
            </a:r>
            <a:r>
              <a:rPr kumimoji="1" lang="ja-JP" altLang="en-US" dirty="0" smtClean="0">
                <a:sym typeface="Symbol"/>
              </a:rPr>
              <a:t>系</a:t>
            </a:r>
            <a:r>
              <a:rPr kumimoji="1" lang="en-US" altLang="ja-JP" dirty="0" smtClean="0">
                <a:sym typeface="Symbol"/>
              </a:rPr>
              <a:t> </a:t>
            </a:r>
            <a:endParaRPr kumimoji="1" lang="ja-JP" altLang="en-US" dirty="0"/>
          </a:p>
        </p:txBody>
      </p:sp>
      <p:sp>
        <p:nvSpPr>
          <p:cNvPr id="7" name="正方形/長方形 6"/>
          <p:cNvSpPr/>
          <p:nvPr/>
        </p:nvSpPr>
        <p:spPr>
          <a:xfrm>
            <a:off x="2051720" y="2420888"/>
            <a:ext cx="6132103" cy="53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eaLnBrk="0" hangingPunct="0">
              <a:lnSpc>
                <a:spcPct val="90000"/>
              </a:lnSpc>
              <a:defRPr/>
            </a:pPr>
            <a:r>
              <a:rPr lang="en-US" altLang="ja-JP" sz="1600" kern="0" dirty="0" smtClean="0">
                <a:solidFill>
                  <a:srgbClr val="33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  <a:ea typeface="ＭＳ Ｐゴシック"/>
              </a:rPr>
              <a:t>Phys. Rev. C70, 024002 (2004), Few-Body Systems 34, 237 (2004)</a:t>
            </a:r>
          </a:p>
          <a:p>
            <a:pPr marL="342900" lvl="0" indent="-342900" eaLnBrk="0" hangingPunct="0">
              <a:lnSpc>
                <a:spcPct val="90000"/>
              </a:lnSpc>
              <a:defRPr/>
            </a:pPr>
            <a:r>
              <a:rPr lang="en-US" altLang="ja-JP" sz="1600" kern="0" dirty="0" smtClean="0">
                <a:solidFill>
                  <a:srgbClr val="33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  <a:ea typeface="ＭＳ Ｐゴシック"/>
              </a:rPr>
              <a:t>Phys</a:t>
            </a:r>
            <a:r>
              <a:rPr lang="en-US" altLang="ja-JP" sz="1600" kern="0" dirty="0">
                <a:solidFill>
                  <a:srgbClr val="33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  <a:ea typeface="ＭＳ Ｐゴシック"/>
              </a:rPr>
              <a:t>. Lett. B659 (2008) 160; Phys. Rev. C76, 054003 (2007)</a:t>
            </a:r>
          </a:p>
        </p:txBody>
      </p:sp>
      <p:sp>
        <p:nvSpPr>
          <p:cNvPr id="8" name="正方形/長方形 7"/>
          <p:cNvSpPr/>
          <p:nvPr/>
        </p:nvSpPr>
        <p:spPr>
          <a:xfrm>
            <a:off x="866295" y="3471391"/>
            <a:ext cx="2616422" cy="461665"/>
          </a:xfrm>
          <a:prstGeom prst="rect">
            <a:avLst/>
          </a:prstGeom>
          <a:solidFill>
            <a:schemeClr val="tx1"/>
          </a:solidFill>
          <a:ln w="25400">
            <a:solidFill>
              <a:schemeClr val="bg1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en-US" altLang="ja-JP" dirty="0" smtClean="0">
                <a:solidFill>
                  <a:srgbClr val="0000FF"/>
                </a:solidFill>
              </a:rPr>
              <a:t>4</a:t>
            </a:r>
            <a:r>
              <a:rPr lang="en-US" altLang="ja-JP" dirty="0" smtClean="0">
                <a:solidFill>
                  <a:srgbClr val="0000FF"/>
                </a:solidFill>
                <a:sym typeface="Symbol"/>
              </a:rPr>
              <a:t> </a:t>
            </a:r>
            <a:r>
              <a:rPr lang="ja-JP" altLang="en-US" dirty="0" smtClean="0">
                <a:solidFill>
                  <a:srgbClr val="0000FF"/>
                </a:solidFill>
                <a:sym typeface="Symbol"/>
              </a:rPr>
              <a:t>系ではどうか</a:t>
            </a:r>
            <a:r>
              <a:rPr lang="en-US" altLang="ja-JP" dirty="0" smtClean="0">
                <a:solidFill>
                  <a:srgbClr val="0000FF"/>
                </a:solidFill>
                <a:sym typeface="Symbol"/>
              </a:rPr>
              <a:t>?  </a:t>
            </a:r>
            <a:endParaRPr lang="ja-JP" altLang="en-US" dirty="0">
              <a:solidFill>
                <a:srgbClr val="0000FF"/>
              </a:solidFill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3491880" y="3429000"/>
            <a:ext cx="5365571" cy="1200329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r>
              <a:rPr kumimoji="1" lang="ja-JP" altLang="en-US" dirty="0" smtClean="0">
                <a:solidFill>
                  <a:srgbClr val="FF0000"/>
                </a:solidFill>
              </a:rPr>
              <a:t>大きく </a:t>
            </a:r>
            <a:r>
              <a:rPr kumimoji="1" lang="en-US" altLang="ja-JP" dirty="0" smtClean="0">
                <a:solidFill>
                  <a:srgbClr val="FF0000"/>
                </a:solidFill>
              </a:rPr>
              <a:t>overbound </a:t>
            </a:r>
            <a:r>
              <a:rPr kumimoji="1" lang="ja-JP" altLang="en-US" dirty="0" smtClean="0">
                <a:solidFill>
                  <a:srgbClr val="FF0000"/>
                </a:solidFill>
              </a:rPr>
              <a:t>する　 </a:t>
            </a:r>
            <a:r>
              <a:rPr kumimoji="1" lang="en-US" altLang="ja-JP" dirty="0" smtClean="0">
                <a:solidFill>
                  <a:srgbClr val="FF0000"/>
                </a:solidFill>
              </a:rPr>
              <a:t>&gt; 30 MeV </a:t>
            </a:r>
          </a:p>
          <a:p>
            <a:r>
              <a:rPr kumimoji="1" lang="en-US" altLang="ja-JP" dirty="0" smtClean="0">
                <a:solidFill>
                  <a:srgbClr val="FF0000"/>
                </a:solidFill>
              </a:rPr>
              <a:t>compact </a:t>
            </a:r>
            <a:r>
              <a:rPr lang="ja-JP" altLang="en-US" dirty="0" smtClean="0">
                <a:solidFill>
                  <a:srgbClr val="FF0000"/>
                </a:solidFill>
              </a:rPr>
              <a:t>すぎ  </a:t>
            </a:r>
            <a:r>
              <a:rPr lang="en-US" altLang="ja-JP" dirty="0" smtClean="0">
                <a:solidFill>
                  <a:srgbClr val="FF0000"/>
                </a:solidFill>
              </a:rPr>
              <a:t>rms radius </a:t>
            </a:r>
            <a:r>
              <a:rPr lang="en-US" altLang="ja-JP" dirty="0" smtClean="0">
                <a:solidFill>
                  <a:srgbClr val="FF0000"/>
                </a:solidFill>
                <a:sym typeface="Symbol"/>
              </a:rPr>
              <a:t> 2.0 – 2.2 fm</a:t>
            </a:r>
          </a:p>
          <a:p>
            <a:r>
              <a:rPr lang="en-US" altLang="ja-JP" i="1" dirty="0" smtClean="0">
                <a:solidFill>
                  <a:srgbClr val="FF0000"/>
                </a:solidFill>
                <a:sym typeface="Symbol"/>
              </a:rPr>
              <a:t>                                       vs</a:t>
            </a:r>
            <a:r>
              <a:rPr lang="en-US" altLang="ja-JP" dirty="0" smtClean="0">
                <a:solidFill>
                  <a:srgbClr val="FF0000"/>
                </a:solidFill>
                <a:sym typeface="Symbol"/>
              </a:rPr>
              <a:t>. exp.  2.7 fm</a:t>
            </a: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115615" y="4881354"/>
            <a:ext cx="7068207" cy="707886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ja-JP" altLang="en-US" sz="2000" dirty="0" smtClean="0"/>
              <a:t>多分 </a:t>
            </a:r>
            <a:r>
              <a:rPr lang="en-US" altLang="ja-JP" sz="2000" dirty="0" smtClean="0"/>
              <a:t>3 </a:t>
            </a:r>
            <a:r>
              <a:rPr lang="ja-JP" altLang="en-US" sz="2000" dirty="0" smtClean="0"/>
              <a:t>体</a:t>
            </a:r>
            <a:r>
              <a:rPr lang="en-US" altLang="ja-JP" sz="2000" dirty="0" smtClean="0"/>
              <a:t>, 4 </a:t>
            </a:r>
            <a:r>
              <a:rPr lang="ja-JP" altLang="en-US" sz="2000" dirty="0" smtClean="0"/>
              <a:t>体クラスター間にまたがる反対称化の効果</a:t>
            </a:r>
            <a:r>
              <a:rPr kumimoji="1" lang="ja-JP" altLang="en-US" sz="2000" dirty="0" smtClean="0"/>
              <a:t>は小さい。しかし、有効相互作用の問題がある。</a:t>
            </a:r>
            <a:endParaRPr kumimoji="1" lang="ja-JP" altLang="en-US" sz="2000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866295" y="5631631"/>
            <a:ext cx="6236003" cy="461665"/>
          </a:xfrm>
          <a:prstGeom prst="rect">
            <a:avLst/>
          </a:prstGeom>
          <a:solidFill>
            <a:schemeClr val="tx1"/>
          </a:solidFill>
          <a:ln w="25400"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r>
              <a:rPr lang="ja-JP" altLang="en-US" dirty="0" smtClean="0"/>
              <a:t>問題は単純ではない。いくつかの視点が必要。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38045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899592" y="1279207"/>
            <a:ext cx="7848872" cy="3816429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kumimoji="1" lang="en-US" altLang="ja-JP" sz="2000" dirty="0" smtClean="0"/>
              <a:t>1.  </a:t>
            </a:r>
            <a:r>
              <a:rPr kumimoji="1" lang="ja-JP" altLang="en-US" sz="2000" dirty="0" smtClean="0"/>
              <a:t>反対称化の効果 </a:t>
            </a:r>
            <a:r>
              <a:rPr kumimoji="1" lang="en-US" altLang="ja-JP" sz="2000" dirty="0" smtClean="0"/>
              <a:t>(</a:t>
            </a:r>
            <a:r>
              <a:rPr kumimoji="1" lang="en-US" altLang="ja-JP" sz="1800" dirty="0" smtClean="0"/>
              <a:t>3</a:t>
            </a:r>
            <a:r>
              <a:rPr kumimoji="1" lang="en-US" altLang="ja-JP" sz="1800" dirty="0" smtClean="0">
                <a:sym typeface="Symbol"/>
              </a:rPr>
              <a:t> RGM, 4 RGM </a:t>
            </a:r>
            <a:r>
              <a:rPr kumimoji="1" lang="ja-JP" altLang="en-US" sz="2000" dirty="0" smtClean="0">
                <a:sym typeface="Symbol"/>
              </a:rPr>
              <a:t>との比較によって可能</a:t>
            </a:r>
            <a:r>
              <a:rPr kumimoji="1" lang="en-US" altLang="ja-JP" sz="2000" dirty="0" smtClean="0">
                <a:sym typeface="Symbol"/>
              </a:rPr>
              <a:t>)</a:t>
            </a:r>
            <a:r>
              <a:rPr kumimoji="1" lang="ja-JP" altLang="en-US" sz="2000" dirty="0" smtClean="0">
                <a:sym typeface="Symbol"/>
              </a:rPr>
              <a:t>　</a:t>
            </a:r>
            <a:endParaRPr kumimoji="1" lang="en-US" altLang="ja-JP" sz="2000" dirty="0" smtClean="0">
              <a:sym typeface="Symbol"/>
            </a:endParaRPr>
          </a:p>
          <a:p>
            <a:r>
              <a:rPr kumimoji="1" lang="ja-JP" altLang="en-US" sz="1800" dirty="0" smtClean="0"/>
              <a:t>　　　</a:t>
            </a:r>
            <a:r>
              <a:rPr kumimoji="1" lang="en-US" altLang="ja-JP" sz="1800" dirty="0" smtClean="0"/>
              <a:t>Pauli </a:t>
            </a:r>
            <a:r>
              <a:rPr kumimoji="1" lang="ja-JP" altLang="en-US" sz="1800" dirty="0" smtClean="0"/>
              <a:t>原理の </a:t>
            </a:r>
            <a:r>
              <a:rPr kumimoji="1" lang="en-US" altLang="ja-JP" sz="1800" dirty="0" smtClean="0"/>
              <a:t>dual role (</a:t>
            </a:r>
            <a:r>
              <a:rPr kumimoji="1" lang="ja-JP" altLang="en-US" sz="1800" dirty="0" smtClean="0"/>
              <a:t>玉垣　</a:t>
            </a:r>
            <a:r>
              <a:rPr kumimoji="1" lang="en-US" altLang="ja-JP" sz="1800" dirty="0" smtClean="0"/>
              <a:t>PTP Supplement 52, 1972)</a:t>
            </a:r>
          </a:p>
          <a:p>
            <a:r>
              <a:rPr lang="ja-JP" altLang="en-US" sz="1800" dirty="0" smtClean="0"/>
              <a:t>　　　　　</a:t>
            </a:r>
            <a:r>
              <a:rPr lang="en-US" altLang="ja-JP" sz="1800" dirty="0" smtClean="0"/>
              <a:t>healing </a:t>
            </a:r>
            <a:r>
              <a:rPr lang="ja-JP" altLang="en-US" sz="1800" dirty="0" smtClean="0"/>
              <a:t>を通じた一体場の形成の論理  </a:t>
            </a:r>
            <a:r>
              <a:rPr lang="en-US" altLang="ja-JP" sz="1800" dirty="0" smtClean="0"/>
              <a:t>(</a:t>
            </a:r>
            <a:r>
              <a:rPr lang="en-US" altLang="ja-JP" sz="1800" i="1" dirty="0" smtClean="0"/>
              <a:t>G</a:t>
            </a:r>
            <a:r>
              <a:rPr lang="en-US" altLang="ja-JP" sz="1800" dirty="0" smtClean="0"/>
              <a:t>-</a:t>
            </a:r>
            <a:r>
              <a:rPr lang="ja-JP" altLang="en-US" sz="1800" dirty="0"/>
              <a:t>行列</a:t>
            </a:r>
            <a:r>
              <a:rPr lang="ja-JP" altLang="en-US" sz="1800" dirty="0" smtClean="0"/>
              <a:t>理論</a:t>
            </a:r>
            <a:r>
              <a:rPr lang="en-US" altLang="ja-JP" sz="1800" dirty="0" smtClean="0"/>
              <a:t>)</a:t>
            </a:r>
          </a:p>
          <a:p>
            <a:r>
              <a:rPr kumimoji="1" lang="ja-JP" altLang="en-US" sz="1800" dirty="0" smtClean="0">
                <a:sym typeface="Symbol"/>
              </a:rPr>
              <a:t>　　　　　</a:t>
            </a:r>
            <a:r>
              <a:rPr kumimoji="1" lang="ja-JP" altLang="ja-JP" sz="1800" dirty="0" smtClean="0">
                <a:sym typeface="Symbol"/>
              </a:rPr>
              <a:t></a:t>
            </a:r>
            <a:r>
              <a:rPr kumimoji="1" lang="ja-JP" altLang="en-US" sz="1800" dirty="0" smtClean="0">
                <a:sym typeface="Symbol"/>
              </a:rPr>
              <a:t> </a:t>
            </a:r>
            <a:r>
              <a:rPr kumimoji="1" lang="en-US" altLang="ja-JP" sz="1800" dirty="0" smtClean="0">
                <a:sym typeface="Symbol"/>
              </a:rPr>
              <a:t>damped inner oscillation</a:t>
            </a:r>
            <a:r>
              <a:rPr kumimoji="1" lang="en-US" altLang="ja-JP" sz="1800" dirty="0" smtClean="0"/>
              <a:t> (</a:t>
            </a:r>
            <a:r>
              <a:rPr kumimoji="1" lang="ja-JP" altLang="en-US" sz="1800" dirty="0" smtClean="0"/>
              <a:t>構造的斥力</a:t>
            </a:r>
            <a:r>
              <a:rPr kumimoji="1" lang="en-US" altLang="ja-JP" sz="1800" dirty="0" smtClean="0"/>
              <a:t>) </a:t>
            </a:r>
            <a:r>
              <a:rPr kumimoji="1" lang="en-US" altLang="ja-JP" sz="1800" dirty="0" smtClean="0">
                <a:sym typeface="Symbol"/>
              </a:rPr>
              <a:t></a:t>
            </a:r>
            <a:r>
              <a:rPr kumimoji="1" lang="ja-JP" altLang="en-US" sz="1800" dirty="0" smtClean="0">
                <a:sym typeface="Symbol"/>
              </a:rPr>
              <a:t>　</a:t>
            </a:r>
            <a:r>
              <a:rPr kumimoji="1" lang="en-US" altLang="ja-JP" sz="1800" dirty="0" smtClean="0"/>
              <a:t>clusterin</a:t>
            </a:r>
            <a:r>
              <a:rPr lang="en-US" altLang="ja-JP" sz="1800" dirty="0" smtClean="0"/>
              <a:t>g </a:t>
            </a:r>
            <a:r>
              <a:rPr lang="ja-JP" altLang="en-US" sz="1800" dirty="0" smtClean="0"/>
              <a:t>を加速</a:t>
            </a:r>
            <a:endParaRPr lang="en-US" altLang="ja-JP" sz="1800" dirty="0" smtClean="0"/>
          </a:p>
          <a:p>
            <a:r>
              <a:rPr lang="ja-JP" altLang="en-US" sz="1800" dirty="0" smtClean="0"/>
              <a:t>　　　</a:t>
            </a:r>
            <a:r>
              <a:rPr lang="en-US" altLang="ja-JP" sz="1800" dirty="0" smtClean="0"/>
              <a:t>Wigner</a:t>
            </a:r>
            <a:r>
              <a:rPr lang="ja-JP" altLang="en-US" sz="1800" dirty="0" smtClean="0"/>
              <a:t> の</a:t>
            </a:r>
            <a:r>
              <a:rPr lang="en-US" altLang="ja-JP" sz="1800" dirty="0" smtClean="0"/>
              <a:t> spin-isospin</a:t>
            </a:r>
            <a:r>
              <a:rPr lang="en-US" altLang="ja-JP" sz="1800" dirty="0"/>
              <a:t> </a:t>
            </a:r>
            <a:r>
              <a:rPr lang="en-US" altLang="ja-JP" sz="1800" dirty="0" smtClean="0"/>
              <a:t>supermultiplet </a:t>
            </a:r>
            <a:r>
              <a:rPr lang="ja-JP" altLang="en-US" sz="1800" dirty="0" smtClean="0"/>
              <a:t>と空間</a:t>
            </a:r>
            <a:r>
              <a:rPr lang="en-US" altLang="ja-JP" sz="1800" dirty="0" smtClean="0"/>
              <a:t> </a:t>
            </a:r>
            <a:r>
              <a:rPr lang="en-US" altLang="ja-JP" sz="1800" i="1" dirty="0" smtClean="0"/>
              <a:t>SU</a:t>
            </a:r>
            <a:r>
              <a:rPr lang="en-US" altLang="ja-JP" sz="1800" baseline="-25000" dirty="0" smtClean="0"/>
              <a:t>3</a:t>
            </a:r>
            <a:r>
              <a:rPr lang="en-US" altLang="ja-JP" sz="1800" dirty="0" smtClean="0"/>
              <a:t> </a:t>
            </a:r>
            <a:r>
              <a:rPr lang="ja-JP" altLang="en-US" sz="1800" dirty="0" smtClean="0"/>
              <a:t>対称性 </a:t>
            </a:r>
            <a:r>
              <a:rPr lang="en-US" altLang="ja-JP" sz="1800" dirty="0" smtClean="0"/>
              <a:t>(00) </a:t>
            </a:r>
            <a:r>
              <a:rPr lang="ja-JP" altLang="en-US" sz="1800" dirty="0" smtClean="0"/>
              <a:t>の特殊性</a:t>
            </a:r>
            <a:r>
              <a:rPr lang="en-US" altLang="ja-JP" sz="1800" dirty="0" smtClean="0"/>
              <a:t> </a:t>
            </a:r>
          </a:p>
          <a:p>
            <a:r>
              <a:rPr lang="en-US" altLang="ja-JP" sz="2000" dirty="0" smtClean="0"/>
              <a:t>2.  </a:t>
            </a:r>
            <a:r>
              <a:rPr lang="ja-JP" altLang="en-US" sz="2000" dirty="0" smtClean="0"/>
              <a:t>有効相互作用の問題</a:t>
            </a:r>
            <a:endParaRPr lang="en-US" altLang="ja-JP" sz="2000" dirty="0" smtClean="0"/>
          </a:p>
          <a:p>
            <a:r>
              <a:rPr lang="en-US" altLang="ja-JP" sz="1800" dirty="0" smtClean="0"/>
              <a:t>      tensor force </a:t>
            </a:r>
            <a:r>
              <a:rPr lang="ja-JP" altLang="en-US" sz="1800" dirty="0" smtClean="0"/>
              <a:t>の役割</a:t>
            </a:r>
            <a:r>
              <a:rPr lang="en-US" altLang="ja-JP" sz="1800" dirty="0" smtClean="0"/>
              <a:t>: </a:t>
            </a:r>
            <a:r>
              <a:rPr lang="ja-JP" altLang="en-US" sz="1800" dirty="0" smtClean="0"/>
              <a:t>重い核ほど中心力引力への</a:t>
            </a:r>
            <a:r>
              <a:rPr lang="en-US" altLang="ja-JP" sz="1800" dirty="0" smtClean="0"/>
              <a:t>2</a:t>
            </a:r>
            <a:r>
              <a:rPr lang="ja-JP" altLang="en-US" sz="1800" dirty="0" smtClean="0"/>
              <a:t>次の繰込みが減少</a:t>
            </a:r>
            <a:endParaRPr lang="en-US" altLang="ja-JP" sz="1800" dirty="0" smtClean="0"/>
          </a:p>
          <a:p>
            <a:r>
              <a:rPr lang="ja-JP" altLang="en-US" sz="1800" dirty="0">
                <a:sym typeface="Symbol"/>
              </a:rPr>
              <a:t>　</a:t>
            </a:r>
            <a:r>
              <a:rPr lang="ja-JP" altLang="en-US" sz="1800" dirty="0" smtClean="0">
                <a:sym typeface="Symbol"/>
              </a:rPr>
              <a:t>　</a:t>
            </a:r>
            <a:r>
              <a:rPr lang="ja-JP" altLang="ja-JP" sz="1800" dirty="0" smtClean="0">
                <a:sym typeface="Symbol"/>
              </a:rPr>
              <a:t></a:t>
            </a:r>
            <a:r>
              <a:rPr lang="ja-JP" altLang="en-US" sz="1800" dirty="0" smtClean="0">
                <a:sym typeface="Symbol"/>
              </a:rPr>
              <a:t>　</a:t>
            </a:r>
            <a:r>
              <a:rPr lang="en-US" altLang="ja-JP" sz="1800" dirty="0" smtClean="0">
                <a:sym typeface="Symbol"/>
              </a:rPr>
              <a:t>RGM </a:t>
            </a:r>
            <a:r>
              <a:rPr lang="ja-JP" altLang="en-US" sz="1800" dirty="0" smtClean="0">
                <a:sym typeface="Symbol"/>
              </a:rPr>
              <a:t>では </a:t>
            </a:r>
            <a:r>
              <a:rPr lang="en-US" altLang="ja-JP" sz="1800" dirty="0" smtClean="0">
                <a:sym typeface="Symbol"/>
              </a:rPr>
              <a:t>Majonara</a:t>
            </a:r>
            <a:r>
              <a:rPr lang="en-US" altLang="ja-JP" sz="1800" dirty="0">
                <a:sym typeface="Symbol"/>
              </a:rPr>
              <a:t> </a:t>
            </a:r>
            <a:r>
              <a:rPr lang="en-US" altLang="ja-JP" sz="1800" dirty="0" smtClean="0">
                <a:sym typeface="Symbol"/>
              </a:rPr>
              <a:t>mixture parameter </a:t>
            </a:r>
            <a:r>
              <a:rPr lang="en-US" altLang="ja-JP" sz="1800" i="1" dirty="0" smtClean="0">
                <a:sym typeface="Symbol"/>
              </a:rPr>
              <a:t>u</a:t>
            </a:r>
            <a:r>
              <a:rPr lang="en-US" altLang="ja-JP" sz="1800" dirty="0" smtClean="0">
                <a:sym typeface="Symbol"/>
              </a:rPr>
              <a:t> (Minnesota force) or </a:t>
            </a:r>
            <a:r>
              <a:rPr lang="en-US" altLang="ja-JP" sz="1800" i="1" dirty="0" smtClean="0">
                <a:sym typeface="Symbol"/>
              </a:rPr>
              <a:t>  </a:t>
            </a:r>
            <a:r>
              <a:rPr lang="en-US" altLang="ja-JP" sz="1800" dirty="0" smtClean="0">
                <a:sym typeface="Symbol"/>
              </a:rPr>
              <a:t>    </a:t>
            </a:r>
            <a:endParaRPr lang="en-US" altLang="ja-JP" sz="1800" dirty="0">
              <a:sym typeface="Symbol"/>
            </a:endParaRPr>
          </a:p>
          <a:p>
            <a:r>
              <a:rPr lang="en-US" altLang="ja-JP" sz="1800" i="1" dirty="0" smtClean="0">
                <a:sym typeface="Symbol"/>
              </a:rPr>
              <a:t>         m</a:t>
            </a:r>
            <a:r>
              <a:rPr lang="en-US" altLang="ja-JP" sz="1800" dirty="0" smtClean="0">
                <a:sym typeface="Symbol"/>
              </a:rPr>
              <a:t>  (Volkov force) </a:t>
            </a:r>
            <a:r>
              <a:rPr lang="ja-JP" altLang="en-US" sz="1800" dirty="0" smtClean="0">
                <a:sym typeface="Symbol"/>
              </a:rPr>
              <a:t>で調整。しかし、これは </a:t>
            </a:r>
            <a:r>
              <a:rPr lang="en-US" altLang="ja-JP" sz="1800" dirty="0" smtClean="0">
                <a:sym typeface="Symbol"/>
              </a:rPr>
              <a:t>odd force </a:t>
            </a:r>
            <a:r>
              <a:rPr lang="ja-JP" altLang="en-US" sz="1800" dirty="0" smtClean="0">
                <a:sym typeface="Symbol"/>
              </a:rPr>
              <a:t>の強さの調整で別物。  </a:t>
            </a:r>
            <a:endParaRPr lang="en-US" altLang="ja-JP" sz="1800" dirty="0">
              <a:sym typeface="Symbol"/>
            </a:endParaRPr>
          </a:p>
          <a:p>
            <a:r>
              <a:rPr lang="en-US" altLang="ja-JP" sz="1800" dirty="0" smtClean="0">
                <a:sym typeface="Symbol"/>
              </a:rPr>
              <a:t>         Hasegawa-Nagata-Yamamoto force </a:t>
            </a:r>
            <a:r>
              <a:rPr lang="ja-JP" altLang="en-US" sz="1800" dirty="0" smtClean="0">
                <a:sym typeface="Symbol"/>
              </a:rPr>
              <a:t>の  が対応。</a:t>
            </a:r>
            <a:endParaRPr lang="en-US" altLang="ja-JP" sz="1800" dirty="0" smtClean="0">
              <a:sym typeface="Symbol"/>
            </a:endParaRPr>
          </a:p>
          <a:p>
            <a:r>
              <a:rPr lang="en-US" altLang="ja-JP" sz="1800" dirty="0" smtClean="0">
                <a:sym typeface="Symbol"/>
              </a:rPr>
              <a:t>       </a:t>
            </a:r>
            <a:r>
              <a:rPr lang="ja-JP" altLang="en-US" sz="1800" dirty="0" smtClean="0">
                <a:sym typeface="Symbol"/>
              </a:rPr>
              <a:t>クラスターの崩れと </a:t>
            </a:r>
            <a:r>
              <a:rPr lang="en-US" altLang="ja-JP" sz="1800" i="1" dirty="0" smtClean="0">
                <a:sym typeface="Symbol"/>
              </a:rPr>
              <a:t>LS</a:t>
            </a:r>
            <a:r>
              <a:rPr lang="en-US" altLang="ja-JP" sz="1800" dirty="0" smtClean="0">
                <a:sym typeface="Symbol"/>
              </a:rPr>
              <a:t> </a:t>
            </a:r>
            <a:r>
              <a:rPr lang="ja-JP" altLang="en-US" sz="1800" dirty="0" smtClean="0">
                <a:sym typeface="Symbol"/>
              </a:rPr>
              <a:t>力の役割。特に</a:t>
            </a:r>
            <a:r>
              <a:rPr lang="en-US" altLang="ja-JP" sz="1800" dirty="0" smtClean="0">
                <a:sym typeface="Symbol"/>
              </a:rPr>
              <a:t>, 3</a:t>
            </a:r>
            <a:r>
              <a:rPr lang="ja-JP" altLang="en-US" sz="1800" dirty="0">
                <a:sym typeface="Symbol"/>
              </a:rPr>
              <a:t> </a:t>
            </a:r>
            <a:r>
              <a:rPr lang="ja-JP" altLang="en-US" sz="1800" dirty="0" smtClean="0">
                <a:sym typeface="Symbol"/>
              </a:rPr>
              <a:t>で重要。</a:t>
            </a:r>
            <a:r>
              <a:rPr lang="en-US" altLang="ja-JP" sz="1800" dirty="0" smtClean="0">
                <a:sym typeface="Symbol"/>
              </a:rPr>
              <a:t>(Itagaki)</a:t>
            </a:r>
          </a:p>
          <a:p>
            <a:r>
              <a:rPr lang="en-US" altLang="ja-JP" sz="2000" dirty="0" smtClean="0">
                <a:sym typeface="Symbol"/>
              </a:rPr>
              <a:t>3    </a:t>
            </a:r>
            <a:r>
              <a:rPr lang="ja-JP" altLang="en-US" sz="2000" dirty="0" smtClean="0">
                <a:sym typeface="Symbol"/>
              </a:rPr>
              <a:t>クラスターの広がりパラメータの選択</a:t>
            </a:r>
            <a:r>
              <a:rPr lang="en-US" altLang="ja-JP" sz="2000" dirty="0" smtClean="0">
                <a:sym typeface="Symbol"/>
              </a:rPr>
              <a:t>: </a:t>
            </a:r>
            <a:r>
              <a:rPr lang="ja-JP" altLang="en-US" sz="2000" dirty="0" smtClean="0">
                <a:sym typeface="Symbol"/>
              </a:rPr>
              <a:t>自然な の広がりで</a:t>
            </a:r>
            <a:r>
              <a:rPr lang="en-US" altLang="ja-JP" sz="2000" dirty="0" smtClean="0">
                <a:sym typeface="Symbol"/>
              </a:rPr>
              <a:t>O.K.</a:t>
            </a:r>
            <a:r>
              <a:rPr lang="ja-JP" altLang="en-US" sz="2000" dirty="0" smtClean="0">
                <a:sym typeface="Symbol"/>
              </a:rPr>
              <a:t>か</a:t>
            </a:r>
            <a:r>
              <a:rPr lang="en-US" altLang="ja-JP" sz="2000" dirty="0" smtClean="0">
                <a:sym typeface="Symbol"/>
              </a:rPr>
              <a:t>?</a:t>
            </a:r>
            <a:endParaRPr lang="en-US" altLang="ja-JP" sz="2000" dirty="0">
              <a:sym typeface="Symbol"/>
            </a:endParaRPr>
          </a:p>
          <a:p>
            <a:r>
              <a:rPr lang="en-US" altLang="ja-JP" sz="2000" dirty="0" smtClean="0">
                <a:sym typeface="Symbol"/>
              </a:rPr>
              <a:t>      </a:t>
            </a:r>
            <a:r>
              <a:rPr lang="ja-JP" altLang="en-US" sz="1800" dirty="0" smtClean="0">
                <a:sym typeface="Symbol"/>
              </a:rPr>
              <a:t>基底状態と励起クラスター状態との一貫性</a:t>
            </a:r>
            <a:r>
              <a:rPr lang="en-US" altLang="ja-JP" sz="1800" dirty="0" smtClean="0">
                <a:sym typeface="Symbol"/>
              </a:rPr>
              <a:t>?</a:t>
            </a:r>
            <a:endParaRPr lang="en-US" altLang="ja-JP" sz="1800" dirty="0" smtClean="0"/>
          </a:p>
        </p:txBody>
      </p:sp>
      <p:sp>
        <p:nvSpPr>
          <p:cNvPr id="3" name="左大かっこ 2"/>
          <p:cNvSpPr/>
          <p:nvPr/>
        </p:nvSpPr>
        <p:spPr bwMode="auto">
          <a:xfrm>
            <a:off x="1562570" y="1988840"/>
            <a:ext cx="116584" cy="377752"/>
          </a:xfrm>
          <a:prstGeom prst="leftBracket">
            <a:avLst/>
          </a:prstGeom>
          <a:noFill/>
          <a:ln w="254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1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899592" y="5190291"/>
            <a:ext cx="6320961" cy="830997"/>
          </a:xfrm>
          <a:prstGeom prst="rect">
            <a:avLst/>
          </a:prstGeom>
          <a:solidFill>
            <a:schemeClr val="tx1"/>
          </a:solidFill>
          <a:ln w="25400"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2</a:t>
            </a:r>
            <a:r>
              <a:rPr kumimoji="1" lang="en-US" altLang="ja-JP" dirty="0" smtClean="0">
                <a:sym typeface="Symbol"/>
              </a:rPr>
              <a:t>, 3, 4 </a:t>
            </a:r>
            <a:r>
              <a:rPr lang="ja-JP" altLang="en-US" dirty="0">
                <a:sym typeface="Symbol"/>
              </a:rPr>
              <a:t>を</a:t>
            </a:r>
            <a:r>
              <a:rPr kumimoji="1" lang="ja-JP" altLang="en-US" dirty="0" smtClean="0">
                <a:sym typeface="Symbol"/>
              </a:rPr>
              <a:t>通じて</a:t>
            </a:r>
            <a:r>
              <a:rPr kumimoji="1" lang="en-US" altLang="ja-JP" dirty="0" smtClean="0">
                <a:sym typeface="Symbol"/>
              </a:rPr>
              <a:t>, rms radius </a:t>
            </a:r>
            <a:r>
              <a:rPr lang="ja-JP" altLang="en-US" dirty="0" smtClean="0">
                <a:sym typeface="Symbol"/>
              </a:rPr>
              <a:t>と </a:t>
            </a:r>
            <a:r>
              <a:rPr lang="en-US" altLang="ja-JP" i="1" dirty="0" smtClean="0">
                <a:sym typeface="Symbol"/>
              </a:rPr>
              <a:t>E</a:t>
            </a:r>
            <a:r>
              <a:rPr lang="en-US" altLang="ja-JP" baseline="-25000" dirty="0" smtClean="0">
                <a:sym typeface="Symbol"/>
              </a:rPr>
              <a:t>B</a:t>
            </a:r>
            <a:r>
              <a:rPr lang="en-US" altLang="ja-JP" dirty="0" smtClean="0">
                <a:sym typeface="Symbol"/>
              </a:rPr>
              <a:t> </a:t>
            </a:r>
            <a:r>
              <a:rPr lang="ja-JP" altLang="en-US" dirty="0" smtClean="0">
                <a:sym typeface="Symbol"/>
              </a:rPr>
              <a:t>を同時に</a:t>
            </a:r>
            <a:endParaRPr lang="en-US" altLang="ja-JP" dirty="0" smtClean="0">
              <a:sym typeface="Symbol"/>
            </a:endParaRPr>
          </a:p>
          <a:p>
            <a:r>
              <a:rPr lang="ja-JP" altLang="en-US" dirty="0" smtClean="0">
                <a:sym typeface="Symbol"/>
              </a:rPr>
              <a:t>再現する様な有効相互作用は存在しないのか</a:t>
            </a:r>
            <a:r>
              <a:rPr lang="en-US" altLang="ja-JP" dirty="0" smtClean="0">
                <a:sym typeface="Symbol"/>
              </a:rPr>
              <a:t>?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139952" y="755993"/>
            <a:ext cx="4242700" cy="584775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rgbClr val="336600"/>
                </a:solidFill>
              </a:rPr>
              <a:t>Itagaki </a:t>
            </a:r>
            <a:r>
              <a:rPr kumimoji="1" lang="en-US" altLang="ja-JP" sz="1600" i="1" dirty="0" smtClean="0">
                <a:solidFill>
                  <a:srgbClr val="336600"/>
                </a:solidFill>
              </a:rPr>
              <a:t>et al</a:t>
            </a:r>
            <a:r>
              <a:rPr kumimoji="1" lang="en-US" altLang="ja-JP" sz="1600" dirty="0" smtClean="0">
                <a:solidFill>
                  <a:srgbClr val="336600"/>
                </a:solidFill>
              </a:rPr>
              <a:t>., Prog. Theor. Phys.94 (1995) 1019</a:t>
            </a:r>
          </a:p>
          <a:p>
            <a:r>
              <a:rPr lang="en-US" altLang="ja-JP" sz="1600" dirty="0" smtClean="0">
                <a:solidFill>
                  <a:srgbClr val="336600"/>
                </a:solidFill>
              </a:rPr>
              <a:t>Descouvemont </a:t>
            </a:r>
            <a:r>
              <a:rPr lang="en-US" altLang="ja-JP" sz="1600" i="1" dirty="0" smtClean="0">
                <a:solidFill>
                  <a:srgbClr val="336600"/>
                </a:solidFill>
              </a:rPr>
              <a:t>et al</a:t>
            </a:r>
            <a:r>
              <a:rPr lang="en-US" altLang="ja-JP" sz="1600" dirty="0" smtClean="0">
                <a:solidFill>
                  <a:srgbClr val="336600"/>
                </a:solidFill>
              </a:rPr>
              <a:t>., J. Phys. G25 (1999) 933</a:t>
            </a:r>
            <a:endParaRPr kumimoji="1" lang="ja-JP" altLang="en-US" sz="1600" dirty="0">
              <a:solidFill>
                <a:srgbClr val="33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486279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39552" y="1113656"/>
            <a:ext cx="8280920" cy="587152"/>
          </a:xfrm>
          <a:solidFill>
            <a:schemeClr val="tx1"/>
          </a:solidFill>
          <a:ln w="25400">
            <a:solidFill>
              <a:schemeClr val="bg1"/>
            </a:solidFill>
          </a:ln>
        </p:spPr>
        <p:txBody>
          <a:bodyPr/>
          <a:lstStyle/>
          <a:p>
            <a:r>
              <a:rPr lang="ja-JP" altLang="en-US" sz="2400" b="1" dirty="0" smtClean="0">
                <a:solidFill>
                  <a:schemeClr val="bg1"/>
                </a:solidFill>
              </a:rPr>
              <a:t>多クラスター </a:t>
            </a:r>
            <a:r>
              <a:rPr lang="en-US" altLang="ja-JP" sz="2400" b="1" dirty="0" smtClean="0">
                <a:solidFill>
                  <a:schemeClr val="bg1"/>
                </a:solidFill>
              </a:rPr>
              <a:t>Faddeev-Yakubovsky</a:t>
            </a:r>
            <a:r>
              <a:rPr lang="ja-JP" altLang="en-US" sz="2400" b="1" dirty="0" smtClean="0">
                <a:solidFill>
                  <a:schemeClr val="bg1"/>
                </a:solidFill>
              </a:rPr>
              <a:t>方程式の満たすべき要件</a:t>
            </a:r>
            <a:endParaRPr kumimoji="1" lang="ja-JP" altLang="en-US" sz="2400" b="1" dirty="0">
              <a:solidFill>
                <a:schemeClr val="bg1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39552" y="1844824"/>
            <a:ext cx="8208912" cy="4176464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kumimoji="1" lang="ja-JP" altLang="en-US" sz="1900" b="1" dirty="0" smtClean="0">
                <a:solidFill>
                  <a:schemeClr val="bg1"/>
                </a:solidFill>
              </a:rPr>
              <a:t>変分法 </a:t>
            </a:r>
            <a:r>
              <a:rPr kumimoji="1" lang="en-US" altLang="ja-JP" sz="1900" b="1" dirty="0" smtClean="0">
                <a:solidFill>
                  <a:schemeClr val="bg1"/>
                </a:solidFill>
              </a:rPr>
              <a:t>(h.o. basis, SVM, Gauss </a:t>
            </a:r>
            <a:r>
              <a:rPr kumimoji="1" lang="ja-JP" altLang="en-US" sz="1900" b="1" dirty="0" smtClean="0">
                <a:solidFill>
                  <a:schemeClr val="bg1"/>
                </a:solidFill>
              </a:rPr>
              <a:t>展開法</a:t>
            </a:r>
            <a:r>
              <a:rPr kumimoji="1" lang="en-US" altLang="ja-JP" sz="1900" b="1" dirty="0" smtClean="0">
                <a:solidFill>
                  <a:schemeClr val="bg1"/>
                </a:solidFill>
              </a:rPr>
              <a:t>,  </a:t>
            </a:r>
            <a:r>
              <a:rPr kumimoji="1" lang="ja-JP" altLang="en-US" sz="1900" b="1" dirty="0" smtClean="0">
                <a:solidFill>
                  <a:schemeClr val="bg1"/>
                </a:solidFill>
              </a:rPr>
              <a:t>等</a:t>
            </a:r>
            <a:r>
              <a:rPr kumimoji="1" lang="en-US" altLang="ja-JP" sz="1900" b="1" dirty="0" smtClean="0">
                <a:solidFill>
                  <a:schemeClr val="bg1"/>
                </a:solidFill>
              </a:rPr>
              <a:t>) </a:t>
            </a:r>
            <a:r>
              <a:rPr kumimoji="1" lang="ja-JP" altLang="en-US" sz="1900" b="1" dirty="0" smtClean="0">
                <a:solidFill>
                  <a:schemeClr val="bg1"/>
                </a:solidFill>
              </a:rPr>
              <a:t>と </a:t>
            </a:r>
            <a:r>
              <a:rPr kumimoji="1" lang="en-US" altLang="ja-JP" sz="1900" b="1" dirty="0" smtClean="0">
                <a:solidFill>
                  <a:schemeClr val="bg1"/>
                </a:solidFill>
              </a:rPr>
              <a:t>(</a:t>
            </a:r>
            <a:r>
              <a:rPr kumimoji="1" lang="ja-JP" altLang="en-US" sz="1900" b="1" dirty="0" smtClean="0">
                <a:solidFill>
                  <a:schemeClr val="bg1"/>
                </a:solidFill>
              </a:rPr>
              <a:t>同一の</a:t>
            </a:r>
            <a:r>
              <a:rPr kumimoji="1" lang="en-US" altLang="ja-JP" sz="1900" b="1" dirty="0" smtClean="0">
                <a:solidFill>
                  <a:schemeClr val="bg1"/>
                </a:solidFill>
              </a:rPr>
              <a:t>input </a:t>
            </a:r>
            <a:r>
              <a:rPr kumimoji="1" lang="ja-JP" altLang="en-US" sz="1900" b="1" dirty="0" smtClean="0">
                <a:solidFill>
                  <a:schemeClr val="bg1"/>
                </a:solidFill>
              </a:rPr>
              <a:t>で</a:t>
            </a:r>
            <a:r>
              <a:rPr kumimoji="1" lang="en-US" altLang="ja-JP" sz="1900" b="1" dirty="0" smtClean="0">
                <a:solidFill>
                  <a:schemeClr val="bg1"/>
                </a:solidFill>
              </a:rPr>
              <a:t>) </a:t>
            </a:r>
            <a:r>
              <a:rPr kumimoji="1" lang="ja-JP" altLang="en-US" sz="1900" b="1" dirty="0" smtClean="0">
                <a:solidFill>
                  <a:schemeClr val="bg1"/>
                </a:solidFill>
              </a:rPr>
              <a:t>同じ結果を与える。</a:t>
            </a:r>
            <a:endParaRPr kumimoji="1" lang="en-US" altLang="ja-JP" sz="1900" b="1" dirty="0" smtClean="0">
              <a:solidFill>
                <a:schemeClr val="bg1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ja-JP" altLang="en-US" sz="1900" b="1" dirty="0" smtClean="0">
                <a:solidFill>
                  <a:schemeClr val="bg1"/>
                </a:solidFill>
              </a:rPr>
              <a:t>現象論的</a:t>
            </a:r>
            <a:r>
              <a:rPr lang="en-US" altLang="ja-JP" sz="1900" b="1" dirty="0" smtClean="0">
                <a:solidFill>
                  <a:schemeClr val="bg1"/>
                </a:solidFill>
              </a:rPr>
              <a:t>2 </a:t>
            </a:r>
            <a:r>
              <a:rPr lang="ja-JP" altLang="en-US" sz="1900" b="1" dirty="0" smtClean="0">
                <a:solidFill>
                  <a:schemeClr val="bg1"/>
                </a:solidFill>
              </a:rPr>
              <a:t>体クラスター間ポテンシャルではなく</a:t>
            </a:r>
            <a:r>
              <a:rPr lang="en-US" altLang="ja-JP" sz="1900" b="1" dirty="0" smtClean="0">
                <a:solidFill>
                  <a:schemeClr val="bg1"/>
                </a:solidFill>
              </a:rPr>
              <a:t>,</a:t>
            </a:r>
            <a:r>
              <a:rPr lang="ja-JP" altLang="en-US" sz="1900" b="1" dirty="0" smtClean="0">
                <a:solidFill>
                  <a:schemeClr val="bg1"/>
                </a:solidFill>
              </a:rPr>
              <a:t>  構成粒子間の</a:t>
            </a:r>
            <a:r>
              <a:rPr lang="en-US" altLang="ja-JP" sz="1900" b="1" dirty="0" smtClean="0">
                <a:solidFill>
                  <a:schemeClr val="bg1"/>
                </a:solidFill>
              </a:rPr>
              <a:t> 2 </a:t>
            </a:r>
            <a:r>
              <a:rPr lang="ja-JP" altLang="en-US" sz="1900" b="1" dirty="0" smtClean="0">
                <a:solidFill>
                  <a:schemeClr val="bg1"/>
                </a:solidFill>
              </a:rPr>
              <a:t>体力から出発して </a:t>
            </a:r>
            <a:r>
              <a:rPr lang="en-US" altLang="ja-JP" sz="1900" b="1" dirty="0" smtClean="0">
                <a:solidFill>
                  <a:schemeClr val="bg1"/>
                </a:solidFill>
              </a:rPr>
              <a:t>RGM kernel </a:t>
            </a:r>
            <a:r>
              <a:rPr lang="ja-JP" altLang="en-US" sz="1900" b="1" dirty="0" smtClean="0">
                <a:solidFill>
                  <a:schemeClr val="bg1"/>
                </a:solidFill>
              </a:rPr>
              <a:t>を作る </a:t>
            </a:r>
            <a:r>
              <a:rPr lang="en-US" altLang="ja-JP" sz="1900" b="1" dirty="0" smtClean="0">
                <a:solidFill>
                  <a:schemeClr val="bg1"/>
                </a:solidFill>
                <a:sym typeface="Wingdings" pitchFamily="2" charset="2"/>
              </a:rPr>
              <a:t> Pauli forbidden state </a:t>
            </a:r>
            <a:r>
              <a:rPr lang="en-US" altLang="ja-JP" sz="1900" b="1" i="1" dirty="0" smtClean="0">
                <a:solidFill>
                  <a:schemeClr val="bg1"/>
                </a:solidFill>
                <a:sym typeface="Wingdings" pitchFamily="2" charset="2"/>
              </a:rPr>
              <a:t>u</a:t>
            </a:r>
            <a:r>
              <a:rPr lang="en-US" altLang="ja-JP" sz="1900" b="1" dirty="0" smtClean="0">
                <a:solidFill>
                  <a:schemeClr val="bg1"/>
                </a:solidFill>
                <a:sym typeface="Wingdings" pitchFamily="2" charset="2"/>
              </a:rPr>
              <a:t> </a:t>
            </a:r>
            <a:r>
              <a:rPr kumimoji="1" lang="ja-JP" altLang="en-US" sz="1900" b="1" dirty="0" smtClean="0">
                <a:solidFill>
                  <a:schemeClr val="bg1"/>
                </a:solidFill>
              </a:rPr>
              <a:t>は </a:t>
            </a:r>
            <a:r>
              <a:rPr kumimoji="1" lang="en-US" altLang="ja-JP" sz="1900" b="1" dirty="0" smtClean="0">
                <a:solidFill>
                  <a:schemeClr val="bg1"/>
                </a:solidFill>
              </a:rPr>
              <a:t>“</a:t>
            </a:r>
            <a:r>
              <a:rPr kumimoji="1" lang="ja-JP" altLang="en-US" sz="1900" b="1" dirty="0" smtClean="0">
                <a:solidFill>
                  <a:schemeClr val="bg1"/>
                </a:solidFill>
              </a:rPr>
              <a:t>クラスター相対運動に対する直交条件</a:t>
            </a:r>
            <a:r>
              <a:rPr kumimoji="1" lang="en-US" altLang="ja-JP" sz="1900" b="1" dirty="0" smtClean="0">
                <a:solidFill>
                  <a:schemeClr val="bg1"/>
                </a:solidFill>
              </a:rPr>
              <a:t>” </a:t>
            </a:r>
            <a:r>
              <a:rPr kumimoji="1" lang="ja-JP" altLang="en-US" sz="1900" b="1" dirty="0" smtClean="0">
                <a:solidFill>
                  <a:schemeClr val="bg1"/>
                </a:solidFill>
              </a:rPr>
              <a:t>として自然に出る。</a:t>
            </a:r>
            <a:r>
              <a:rPr kumimoji="1" lang="en-US" altLang="ja-JP" sz="1900" b="1" dirty="0" smtClean="0">
                <a:solidFill>
                  <a:schemeClr val="bg1"/>
                </a:solidFill>
              </a:rPr>
              <a:t>… 2 </a:t>
            </a:r>
            <a:r>
              <a:rPr lang="ja-JP" altLang="en-US" sz="1900" b="1" dirty="0" smtClean="0">
                <a:solidFill>
                  <a:schemeClr val="bg1"/>
                </a:solidFill>
              </a:rPr>
              <a:t>体</a:t>
            </a:r>
            <a:r>
              <a:rPr lang="en-US" altLang="ja-JP" sz="1900" b="1" dirty="0" smtClean="0">
                <a:solidFill>
                  <a:schemeClr val="bg1"/>
                </a:solidFill>
              </a:rPr>
              <a:t>RGM kernel </a:t>
            </a:r>
            <a:r>
              <a:rPr lang="ja-JP" altLang="en-US" sz="1900" b="1" dirty="0" smtClean="0">
                <a:solidFill>
                  <a:schemeClr val="bg1"/>
                </a:solidFill>
              </a:rPr>
              <a:t>を用いた対直交条件型 </a:t>
            </a:r>
            <a:r>
              <a:rPr lang="en-US" altLang="ja-JP" sz="1900" b="1" dirty="0" smtClean="0">
                <a:solidFill>
                  <a:schemeClr val="bg1"/>
                </a:solidFill>
              </a:rPr>
              <a:t>(</a:t>
            </a:r>
            <a:r>
              <a:rPr lang="ja-JP" altLang="en-US" sz="1900" b="1" dirty="0">
                <a:solidFill>
                  <a:schemeClr val="bg1"/>
                </a:solidFill>
              </a:rPr>
              <a:t>堀内型</a:t>
            </a:r>
            <a:r>
              <a:rPr lang="en-US" altLang="ja-JP" sz="1900" b="1" dirty="0" smtClean="0">
                <a:solidFill>
                  <a:schemeClr val="bg1"/>
                </a:solidFill>
              </a:rPr>
              <a:t>) OCM</a:t>
            </a:r>
          </a:p>
          <a:p>
            <a:pPr marL="457200" lvl="0" indent="-457200">
              <a:buAutoNum type="arabicPeriod" startAt="3"/>
            </a:pPr>
            <a:r>
              <a:rPr kumimoji="1" lang="ja-JP" altLang="en-US" sz="1900" b="1" dirty="0" smtClean="0">
                <a:solidFill>
                  <a:schemeClr val="bg1"/>
                </a:solidFill>
              </a:rPr>
              <a:t>例えば</a:t>
            </a:r>
            <a:r>
              <a:rPr lang="en-US" altLang="ja-JP" sz="1900" b="1" dirty="0" smtClean="0">
                <a:solidFill>
                  <a:srgbClr val="0000FF"/>
                </a:solidFill>
              </a:rPr>
              <a:t>2</a:t>
            </a:r>
            <a:r>
              <a:rPr lang="en-US" altLang="ja-JP" sz="1900" b="1" dirty="0" smtClean="0">
                <a:solidFill>
                  <a:srgbClr val="0000FF"/>
                </a:solidFill>
                <a:sym typeface="Symbol"/>
              </a:rPr>
              <a:t>, 3, 4 </a:t>
            </a:r>
            <a:r>
              <a:rPr lang="ja-JP" altLang="en-US" sz="1900" b="1" dirty="0" smtClean="0">
                <a:solidFill>
                  <a:srgbClr val="0000FF"/>
                </a:solidFill>
                <a:sym typeface="Symbol"/>
              </a:rPr>
              <a:t>と通して議論できる。</a:t>
            </a:r>
            <a:r>
              <a:rPr kumimoji="1" lang="ja-JP" altLang="en-US" sz="1900" b="1" dirty="0" smtClean="0">
                <a:solidFill>
                  <a:schemeClr val="bg1"/>
                </a:solidFill>
              </a:rPr>
              <a:t> </a:t>
            </a:r>
            <a:r>
              <a:rPr kumimoji="1" lang="en-US" altLang="ja-JP" sz="1900" b="1" dirty="0" smtClean="0">
                <a:solidFill>
                  <a:schemeClr val="bg1"/>
                </a:solidFill>
              </a:rPr>
              <a:t>Induced 3-body force (3 </a:t>
            </a:r>
            <a:r>
              <a:rPr kumimoji="1" lang="ja-JP" altLang="en-US" sz="1900" b="1" dirty="0" smtClean="0">
                <a:solidFill>
                  <a:schemeClr val="bg1"/>
                </a:solidFill>
              </a:rPr>
              <a:t>クラスターにまたがる反対称化の効果</a:t>
            </a:r>
            <a:r>
              <a:rPr kumimoji="1" lang="en-US" altLang="ja-JP" sz="1900" b="1" dirty="0" smtClean="0">
                <a:solidFill>
                  <a:schemeClr val="bg1"/>
                </a:solidFill>
              </a:rPr>
              <a:t>) </a:t>
            </a:r>
            <a:r>
              <a:rPr kumimoji="1" lang="ja-JP" altLang="en-US" sz="1900" b="1" dirty="0" smtClean="0">
                <a:solidFill>
                  <a:schemeClr val="bg1"/>
                </a:solidFill>
              </a:rPr>
              <a:t>や </a:t>
            </a:r>
            <a:r>
              <a:rPr kumimoji="1" lang="en-US" altLang="ja-JP" sz="1900" b="1" dirty="0" smtClean="0">
                <a:solidFill>
                  <a:schemeClr val="bg1"/>
                </a:solidFill>
              </a:rPr>
              <a:t>2</a:t>
            </a:r>
            <a:r>
              <a:rPr lang="ja-JP" altLang="en-US" sz="1900" b="1" dirty="0">
                <a:solidFill>
                  <a:schemeClr val="bg1"/>
                </a:solidFill>
              </a:rPr>
              <a:t> </a:t>
            </a:r>
            <a:r>
              <a:rPr kumimoji="1" lang="ja-JP" altLang="en-US" sz="1900" b="1" dirty="0" smtClean="0">
                <a:solidFill>
                  <a:schemeClr val="bg1"/>
                </a:solidFill>
              </a:rPr>
              <a:t>クラスター間力の </a:t>
            </a:r>
            <a:r>
              <a:rPr kumimoji="1" lang="en-US" altLang="ja-JP" sz="1900" b="1" dirty="0" smtClean="0">
                <a:solidFill>
                  <a:schemeClr val="bg1"/>
                </a:solidFill>
              </a:rPr>
              <a:t>off-shell</a:t>
            </a:r>
            <a:r>
              <a:rPr kumimoji="1" lang="ja-JP" altLang="en-US" sz="1900" b="1" dirty="0" smtClean="0">
                <a:solidFill>
                  <a:schemeClr val="bg1"/>
                </a:solidFill>
              </a:rPr>
              <a:t>変換の効果 </a:t>
            </a:r>
            <a:r>
              <a:rPr kumimoji="1" lang="en-US" altLang="ja-JP" sz="1900" b="1" dirty="0" smtClean="0">
                <a:solidFill>
                  <a:schemeClr val="bg1"/>
                </a:solidFill>
              </a:rPr>
              <a:t>(</a:t>
            </a:r>
            <a:r>
              <a:rPr kumimoji="1" lang="ja-JP" altLang="en-US" sz="1900" b="1" dirty="0" smtClean="0">
                <a:solidFill>
                  <a:schemeClr val="bg1"/>
                </a:solidFill>
              </a:rPr>
              <a:t>エネルギー依存性を除去したことによる </a:t>
            </a:r>
            <a:r>
              <a:rPr kumimoji="1" lang="en-US" altLang="ja-JP" sz="1900" b="1" dirty="0" smtClean="0">
                <a:solidFill>
                  <a:schemeClr val="bg1"/>
                </a:solidFill>
              </a:rPr>
              <a:t>1/   </a:t>
            </a:r>
            <a:r>
              <a:rPr kumimoji="1" lang="en-US" altLang="ja-JP" sz="1900" b="1" i="1" dirty="0" smtClean="0">
                <a:solidFill>
                  <a:schemeClr val="bg1"/>
                </a:solidFill>
              </a:rPr>
              <a:t>N</a:t>
            </a:r>
            <a:r>
              <a:rPr kumimoji="1" lang="en-US" altLang="ja-JP" sz="1900" b="1" dirty="0" smtClean="0">
                <a:solidFill>
                  <a:schemeClr val="bg1"/>
                </a:solidFill>
              </a:rPr>
              <a:t> </a:t>
            </a:r>
            <a:r>
              <a:rPr kumimoji="1" lang="ja-JP" altLang="en-US" sz="1900" b="1" dirty="0" smtClean="0">
                <a:solidFill>
                  <a:schemeClr val="bg1"/>
                </a:solidFill>
              </a:rPr>
              <a:t>の効果</a:t>
            </a:r>
            <a:r>
              <a:rPr kumimoji="1" lang="en-US" altLang="ja-JP" sz="1900" b="1" dirty="0" smtClean="0">
                <a:solidFill>
                  <a:schemeClr val="bg1"/>
                </a:solidFill>
              </a:rPr>
              <a:t>, </a:t>
            </a:r>
            <a:r>
              <a:rPr kumimoji="1" lang="ja-JP" altLang="en-US" sz="1900" b="1" dirty="0" smtClean="0">
                <a:solidFill>
                  <a:schemeClr val="bg1"/>
                </a:solidFill>
              </a:rPr>
              <a:t>等</a:t>
            </a:r>
            <a:r>
              <a:rPr kumimoji="1" lang="en-US" altLang="ja-JP" sz="1900" b="1" dirty="0" smtClean="0">
                <a:solidFill>
                  <a:schemeClr val="bg1"/>
                </a:solidFill>
              </a:rPr>
              <a:t>) </a:t>
            </a:r>
            <a:r>
              <a:rPr kumimoji="1" lang="ja-JP" altLang="en-US" sz="1900" b="1" dirty="0" smtClean="0">
                <a:solidFill>
                  <a:schemeClr val="bg1"/>
                </a:solidFill>
              </a:rPr>
              <a:t>を議論できる。 </a:t>
            </a:r>
            <a:r>
              <a:rPr kumimoji="1" lang="en-US" altLang="ja-JP" sz="1900" b="1" dirty="0" smtClean="0">
                <a:solidFill>
                  <a:schemeClr val="bg1"/>
                </a:solidFill>
              </a:rPr>
              <a:t>… </a:t>
            </a:r>
            <a:r>
              <a:rPr kumimoji="1" lang="ja-JP" altLang="en-US" sz="1900" b="1" dirty="0" smtClean="0">
                <a:solidFill>
                  <a:schemeClr val="bg1"/>
                </a:solidFill>
              </a:rPr>
              <a:t>核力における </a:t>
            </a:r>
            <a:r>
              <a:rPr kumimoji="1" lang="en-US" altLang="ja-JP" sz="1900" b="1" dirty="0" smtClean="0">
                <a:solidFill>
                  <a:schemeClr val="bg1"/>
                </a:solidFill>
              </a:rPr>
              <a:t>V</a:t>
            </a:r>
            <a:r>
              <a:rPr kumimoji="1" lang="en-US" altLang="ja-JP" sz="1900" b="1" baseline="-25000" dirty="0" smtClean="0">
                <a:solidFill>
                  <a:schemeClr val="bg1"/>
                </a:solidFill>
              </a:rPr>
              <a:t>low-k</a:t>
            </a:r>
            <a:r>
              <a:rPr kumimoji="1" lang="en-US" altLang="ja-JP" sz="1900" b="1" dirty="0" smtClean="0">
                <a:solidFill>
                  <a:schemeClr val="bg1"/>
                </a:solidFill>
              </a:rPr>
              <a:t> </a:t>
            </a:r>
            <a:r>
              <a:rPr kumimoji="1" lang="ja-JP" altLang="en-US" sz="1900" b="1" dirty="0" smtClean="0">
                <a:solidFill>
                  <a:schemeClr val="bg1"/>
                </a:solidFill>
              </a:rPr>
              <a:t>や </a:t>
            </a:r>
            <a:r>
              <a:rPr kumimoji="1" lang="en-US" altLang="ja-JP" sz="1900" b="1" dirty="0" smtClean="0">
                <a:solidFill>
                  <a:schemeClr val="bg1"/>
                </a:solidFill>
              </a:rPr>
              <a:t>SRG </a:t>
            </a:r>
            <a:r>
              <a:rPr kumimoji="1" lang="ja-JP" altLang="en-US" sz="1900" b="1" dirty="0" smtClean="0">
                <a:solidFill>
                  <a:schemeClr val="bg1"/>
                </a:solidFill>
              </a:rPr>
              <a:t>変換</a:t>
            </a:r>
            <a:r>
              <a:rPr lang="ja-JP" altLang="en-US" sz="1900" b="1" dirty="0" smtClean="0">
                <a:solidFill>
                  <a:schemeClr val="bg1"/>
                </a:solidFill>
              </a:rPr>
              <a:t>に対するヒントを与える</a:t>
            </a:r>
            <a:r>
              <a:rPr lang="en-US" altLang="ja-JP" sz="1900" b="1" dirty="0">
                <a:solidFill>
                  <a:schemeClr val="bg1"/>
                </a:solidFill>
              </a:rPr>
              <a:t>?</a:t>
            </a:r>
            <a:endParaRPr lang="en-US" altLang="ja-JP" sz="1900" b="1" dirty="0" smtClean="0">
              <a:solidFill>
                <a:schemeClr val="bg1"/>
              </a:solidFill>
            </a:endParaRPr>
          </a:p>
          <a:p>
            <a:pPr marL="457200" indent="-457200">
              <a:lnSpc>
                <a:spcPts val="2400"/>
              </a:lnSpc>
              <a:buAutoNum type="arabicPeriod" startAt="4"/>
            </a:pPr>
            <a:r>
              <a:rPr kumimoji="1" lang="en-US" altLang="ja-JP" sz="1900" b="1" dirty="0" smtClean="0">
                <a:solidFill>
                  <a:schemeClr val="bg1"/>
                </a:solidFill>
              </a:rPr>
              <a:t>2</a:t>
            </a:r>
            <a:r>
              <a:rPr lang="ja-JP" altLang="en-US" sz="1900" b="1" dirty="0" smtClean="0">
                <a:solidFill>
                  <a:schemeClr val="bg1"/>
                </a:solidFill>
              </a:rPr>
              <a:t>体クラスター間にパウリ禁止状態があるときの</a:t>
            </a:r>
            <a:r>
              <a:rPr kumimoji="1" lang="ja-JP" altLang="en-US" sz="1900" b="1" dirty="0" smtClean="0">
                <a:solidFill>
                  <a:schemeClr val="bg1"/>
                </a:solidFill>
              </a:rPr>
              <a:t>　</a:t>
            </a:r>
            <a:r>
              <a:rPr kumimoji="1" lang="en-US" altLang="ja-JP" sz="1900" b="1" dirty="0" smtClean="0">
                <a:solidFill>
                  <a:schemeClr val="bg1"/>
                </a:solidFill>
              </a:rPr>
              <a:t>Faddeev</a:t>
            </a:r>
            <a:r>
              <a:rPr lang="ja-JP" altLang="en-US" sz="1900" b="1" dirty="0">
                <a:solidFill>
                  <a:schemeClr val="bg1"/>
                </a:solidFill>
              </a:rPr>
              <a:t> </a:t>
            </a:r>
            <a:r>
              <a:rPr kumimoji="1" lang="en-US" altLang="ja-JP" sz="1900" b="1" dirty="0" smtClean="0">
                <a:solidFill>
                  <a:schemeClr val="bg1"/>
                </a:solidFill>
              </a:rPr>
              <a:t>redundant component </a:t>
            </a:r>
            <a:r>
              <a:rPr kumimoji="1" lang="ja-JP" altLang="en-US" sz="1900" b="1" dirty="0" smtClean="0">
                <a:solidFill>
                  <a:schemeClr val="bg1"/>
                </a:solidFill>
              </a:rPr>
              <a:t>が適切に処理できて、方程式が実際解けること。</a:t>
            </a:r>
            <a:r>
              <a:rPr lang="en-US" altLang="ja-JP" sz="1900" b="1" dirty="0" smtClean="0">
                <a:solidFill>
                  <a:srgbClr val="009900"/>
                </a:solidFill>
              </a:rPr>
              <a:t>3</a:t>
            </a:r>
            <a:r>
              <a:rPr lang="ja-JP" altLang="en-US" sz="1900" b="1" dirty="0">
                <a:solidFill>
                  <a:srgbClr val="009900"/>
                </a:solidFill>
              </a:rPr>
              <a:t>体は簡単だ</a:t>
            </a:r>
            <a:r>
              <a:rPr lang="ja-JP" altLang="en-US" sz="1900" b="1" dirty="0" smtClean="0">
                <a:solidFill>
                  <a:srgbClr val="009900"/>
                </a:solidFill>
              </a:rPr>
              <a:t>が、</a:t>
            </a:r>
            <a:r>
              <a:rPr lang="en-US" altLang="ja-JP" sz="1900" b="1" dirty="0" smtClean="0">
                <a:solidFill>
                  <a:srgbClr val="009900"/>
                </a:solidFill>
              </a:rPr>
              <a:t>4</a:t>
            </a:r>
            <a:r>
              <a:rPr lang="ja-JP" altLang="en-US" sz="1900" b="1" dirty="0" smtClean="0">
                <a:solidFill>
                  <a:srgbClr val="009900"/>
                </a:solidFill>
              </a:rPr>
              <a:t>体以上では自明でない。</a:t>
            </a:r>
            <a:r>
              <a:rPr lang="en-US" altLang="ja-JP" sz="1900" dirty="0" smtClean="0"/>
              <a:t>…</a:t>
            </a:r>
            <a:r>
              <a:rPr lang="ja-JP" altLang="en-US" sz="1900" dirty="0"/>
              <a:t>）</a:t>
            </a:r>
          </a:p>
          <a:p>
            <a:pPr marL="0" indent="0">
              <a:buNone/>
            </a:pPr>
            <a:endParaRPr kumimoji="1" lang="en-US" altLang="ja-JP" sz="1900" b="1" dirty="0" smtClean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テキスト ボックス 3"/>
              <p:cNvSpPr txBox="1"/>
              <p:nvPr/>
            </p:nvSpPr>
            <p:spPr>
              <a:xfrm>
                <a:off x="5220072" y="4255518"/>
                <a:ext cx="463588" cy="48917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ja-JP" altLang="en-US" i="1" smtClean="0">
                          <a:latin typeface="Cambria Math"/>
                        </a:rPr>
                        <m:t>√</m:t>
                      </m:r>
                    </m:oMath>
                  </m:oMathPara>
                </a14:m>
                <a:endParaRPr kumimoji="1" lang="ja-JP" altLang="en-US" i="1" dirty="0"/>
              </a:p>
            </p:txBody>
          </p:sp>
        </mc:Choice>
        <mc:Fallback xmlns="">
          <p:sp>
            <p:nvSpPr>
              <p:cNvPr id="4" name="テキスト ボックス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20072" y="4255518"/>
                <a:ext cx="463588" cy="489173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0789379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044" name="Text Box 4"/>
          <p:cNvSpPr txBox="1">
            <a:spLocks noChangeArrowheads="1"/>
          </p:cNvSpPr>
          <p:nvPr/>
        </p:nvSpPr>
        <p:spPr bwMode="auto">
          <a:xfrm>
            <a:off x="5436096" y="980728"/>
            <a:ext cx="280831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/>
            <a:r>
              <a:rPr lang="en-US" altLang="ja-JP" sz="1600" dirty="0" smtClean="0">
                <a:solidFill>
                  <a:srgbClr val="FF0000"/>
                </a:solidFill>
                <a:ea typeface="ＭＳ 明朝" pitchFamily="17" charset="-128"/>
              </a:rPr>
              <a:t>Projection </a:t>
            </a:r>
            <a:r>
              <a:rPr lang="en-US" altLang="ja-JP" sz="1600" dirty="0">
                <a:solidFill>
                  <a:srgbClr val="FF0000"/>
                </a:solidFill>
                <a:ea typeface="ＭＳ 明朝" pitchFamily="17" charset="-128"/>
              </a:rPr>
              <a:t>operator onto the </a:t>
            </a:r>
            <a:r>
              <a:rPr lang="en-US" altLang="ja-JP" sz="1600" dirty="0" smtClean="0">
                <a:solidFill>
                  <a:srgbClr val="FF0000"/>
                </a:solidFill>
                <a:ea typeface="ＭＳ 明朝" pitchFamily="17" charset="-128"/>
              </a:rPr>
              <a:t>(pairwise) Pauli-allowed state</a:t>
            </a:r>
            <a:endParaRPr kumimoji="0" lang="en-US" altLang="ja-JP" sz="1600" dirty="0">
              <a:solidFill>
                <a:srgbClr val="33CC33"/>
              </a:solidFill>
              <a:ea typeface="ＭＳ 明朝" pitchFamily="17" charset="-128"/>
            </a:endParaRPr>
          </a:p>
        </p:txBody>
      </p:sp>
      <p:sp>
        <p:nvSpPr>
          <p:cNvPr id="343045" name="Text Box 5"/>
          <p:cNvSpPr txBox="1">
            <a:spLocks noChangeArrowheads="1"/>
          </p:cNvSpPr>
          <p:nvPr/>
        </p:nvSpPr>
        <p:spPr bwMode="auto">
          <a:xfrm>
            <a:off x="5868144" y="3204265"/>
            <a:ext cx="299870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ja-JP" sz="1600" dirty="0" smtClean="0">
                <a:solidFill>
                  <a:srgbClr val="336600"/>
                </a:solidFill>
                <a:ea typeface="ＭＳ 明朝" pitchFamily="17" charset="-128"/>
              </a:rPr>
              <a:t>: 4-cluster Faddeev-Yakubovsky</a:t>
            </a:r>
          </a:p>
          <a:p>
            <a:pPr algn="l"/>
            <a:r>
              <a:rPr lang="en-US" altLang="ja-JP" sz="1600" dirty="0" smtClean="0">
                <a:solidFill>
                  <a:srgbClr val="336600"/>
                </a:solidFill>
                <a:ea typeface="ＭＳ 明朝" pitchFamily="17" charset="-128"/>
              </a:rPr>
              <a:t> equation </a:t>
            </a:r>
            <a:r>
              <a:rPr lang="en-US" altLang="ja-JP" sz="1600" dirty="0">
                <a:solidFill>
                  <a:srgbClr val="336600"/>
                </a:solidFill>
                <a:ea typeface="ＭＳ 明朝" pitchFamily="17" charset="-128"/>
              </a:rPr>
              <a:t>using </a:t>
            </a:r>
            <a:r>
              <a:rPr lang="en-US" altLang="ja-JP" sz="1600" dirty="0" smtClean="0">
                <a:solidFill>
                  <a:srgbClr val="FF0000"/>
                </a:solidFill>
                <a:ea typeface="ＭＳ 明朝" pitchFamily="17" charset="-128"/>
              </a:rPr>
              <a:t>RGM </a:t>
            </a:r>
            <a:r>
              <a:rPr lang="en-US" altLang="ja-JP" sz="1600" i="1" dirty="0" smtClean="0">
                <a:solidFill>
                  <a:srgbClr val="FF0000"/>
                </a:solidFill>
                <a:ea typeface="ＭＳ 明朝" pitchFamily="17" charset="-128"/>
              </a:rPr>
              <a:t>T</a:t>
            </a:r>
            <a:r>
              <a:rPr lang="en-US" altLang="ja-JP" sz="1600" dirty="0" smtClean="0">
                <a:solidFill>
                  <a:srgbClr val="FF0000"/>
                </a:solidFill>
                <a:ea typeface="ＭＳ 明朝" pitchFamily="17" charset="-128"/>
              </a:rPr>
              <a:t>-matrix</a:t>
            </a:r>
            <a:endParaRPr lang="en-US" altLang="ja-JP" sz="1600" dirty="0">
              <a:solidFill>
                <a:srgbClr val="FF0000"/>
              </a:solidFill>
              <a:ea typeface="ＭＳ 明朝" pitchFamily="17" charset="-128"/>
            </a:endParaRPr>
          </a:p>
        </p:txBody>
      </p:sp>
      <p:sp>
        <p:nvSpPr>
          <p:cNvPr id="343048" name="Text Box 8"/>
          <p:cNvSpPr txBox="1">
            <a:spLocks noChangeArrowheads="1"/>
          </p:cNvSpPr>
          <p:nvPr/>
        </p:nvSpPr>
        <p:spPr bwMode="auto">
          <a:xfrm>
            <a:off x="611427" y="5805264"/>
            <a:ext cx="799288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/>
            <a:r>
              <a:rPr lang="en-US" altLang="ja-JP" sz="2000" i="1" dirty="0">
                <a:solidFill>
                  <a:srgbClr val="0000FF"/>
                </a:solidFill>
                <a:ea typeface="ＭＳ 明朝" pitchFamily="17" charset="-128"/>
              </a:rPr>
              <a:t>Cf</a:t>
            </a:r>
            <a:r>
              <a:rPr lang="en-US" altLang="ja-JP" sz="2000" dirty="0">
                <a:solidFill>
                  <a:srgbClr val="0000FF"/>
                </a:solidFill>
                <a:ea typeface="ＭＳ 明朝" pitchFamily="17" charset="-128"/>
              </a:rPr>
              <a:t>.  </a:t>
            </a:r>
            <a:r>
              <a:rPr lang="en-US" altLang="ja-JP" sz="2000" dirty="0" smtClean="0">
                <a:solidFill>
                  <a:srgbClr val="0000FF"/>
                </a:solidFill>
                <a:ea typeface="ＭＳ 明朝" pitchFamily="17" charset="-128"/>
              </a:rPr>
              <a:t>Non [4]-</a:t>
            </a:r>
            <a:r>
              <a:rPr lang="en-US" altLang="ja-JP" sz="2000" dirty="0">
                <a:solidFill>
                  <a:srgbClr val="0000FF"/>
                </a:solidFill>
                <a:ea typeface="ＭＳ 明朝" pitchFamily="17" charset="-128"/>
              </a:rPr>
              <a:t>symmetric trivial </a:t>
            </a:r>
            <a:r>
              <a:rPr lang="en-US" altLang="ja-JP" sz="2000" dirty="0" smtClean="0">
                <a:solidFill>
                  <a:srgbClr val="0000FF"/>
                </a:solidFill>
                <a:ea typeface="ＭＳ 明朝" pitchFamily="17" charset="-128"/>
              </a:rPr>
              <a:t>solutions in </a:t>
            </a:r>
            <a:r>
              <a:rPr lang="en-US" altLang="ja-JP" sz="2000" dirty="0">
                <a:solidFill>
                  <a:srgbClr val="0000FF"/>
                </a:solidFill>
                <a:ea typeface="ＭＳ 明朝" pitchFamily="17" charset="-128"/>
              </a:rPr>
              <a:t>the </a:t>
            </a:r>
            <a:r>
              <a:rPr lang="en-US" altLang="ja-JP" sz="2000" dirty="0" smtClean="0">
                <a:solidFill>
                  <a:srgbClr val="0000FF"/>
                </a:solidFill>
                <a:ea typeface="ＭＳ 明朝" pitchFamily="17" charset="-128"/>
              </a:rPr>
              <a:t>4α </a:t>
            </a:r>
            <a:r>
              <a:rPr lang="en-US" altLang="ja-JP" sz="2000" dirty="0">
                <a:solidFill>
                  <a:srgbClr val="0000FF"/>
                </a:solidFill>
                <a:ea typeface="ＭＳ 明朝" pitchFamily="17" charset="-128"/>
              </a:rPr>
              <a:t>system</a:t>
            </a:r>
            <a:r>
              <a:rPr lang="en-US" altLang="ja-JP" sz="2000" dirty="0">
                <a:solidFill>
                  <a:srgbClr val="0000FF"/>
                </a:solidFill>
                <a:latin typeface="Symbol" pitchFamily="18" charset="2"/>
                <a:ea typeface="ＭＳ 明朝" pitchFamily="17" charset="-128"/>
                <a:sym typeface="Symbol" pitchFamily="18" charset="2"/>
              </a:rPr>
              <a:t> </a:t>
            </a:r>
            <a:r>
              <a:rPr lang="en-US" altLang="ja-JP" sz="2000" dirty="0" smtClean="0">
                <a:solidFill>
                  <a:srgbClr val="0000FF"/>
                </a:solidFill>
                <a:latin typeface="+mj-lt"/>
                <a:ea typeface="ＭＳ 明朝" pitchFamily="17" charset="-128"/>
              </a:rPr>
              <a:t>are removable.</a:t>
            </a:r>
            <a:r>
              <a:rPr lang="en-US" altLang="ja-JP" sz="2000" dirty="0" smtClean="0">
                <a:solidFill>
                  <a:srgbClr val="0000FF"/>
                </a:solidFill>
                <a:latin typeface="Symbol" pitchFamily="18" charset="2"/>
                <a:ea typeface="ＭＳ 明朝" pitchFamily="17" charset="-128"/>
                <a:sym typeface="Symbol" pitchFamily="18" charset="2"/>
              </a:rPr>
              <a:t>         </a:t>
            </a:r>
            <a:endParaRPr lang="en-US" altLang="ja-JP" sz="2000" dirty="0">
              <a:solidFill>
                <a:srgbClr val="0000FF"/>
              </a:solidFill>
              <a:latin typeface="Symbol" pitchFamily="18" charset="2"/>
              <a:ea typeface="ＭＳ 明朝" pitchFamily="17" charset="-128"/>
              <a:sym typeface="Symbol" pitchFamily="18" charset="2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880377" y="980003"/>
            <a:ext cx="433969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000" dirty="0" smtClean="0"/>
              <a:t></a:t>
            </a:r>
            <a:r>
              <a:rPr lang="en-US" altLang="ja-JP" sz="2000" i="1" baseline="-25000" dirty="0" smtClean="0"/>
              <a:t>i&lt;j</a:t>
            </a:r>
            <a:r>
              <a:rPr lang="en-US" altLang="ja-JP" sz="2000" dirty="0" smtClean="0"/>
              <a:t> </a:t>
            </a:r>
            <a:r>
              <a:rPr lang="en-US" altLang="ja-JP" sz="2000" dirty="0"/>
              <a:t>|</a:t>
            </a:r>
            <a:r>
              <a:rPr lang="en-US" altLang="ja-JP" sz="2000" i="1" dirty="0" smtClean="0"/>
              <a:t>u</a:t>
            </a:r>
            <a:r>
              <a:rPr lang="en-US" altLang="ja-JP" sz="2000" i="1" baseline="-14000" dirty="0" smtClean="0"/>
              <a:t>i,j</a:t>
            </a:r>
            <a:r>
              <a:rPr lang="en-US" altLang="ja-JP" sz="2000" dirty="0" smtClean="0"/>
              <a:t> </a:t>
            </a:r>
            <a:r>
              <a:rPr lang="en-US" altLang="ja-JP" sz="2000" dirty="0"/>
              <a:t></a:t>
            </a:r>
            <a:r>
              <a:rPr lang="en-US" altLang="ja-JP" sz="2000" i="1" dirty="0" smtClean="0"/>
              <a:t>u</a:t>
            </a:r>
            <a:r>
              <a:rPr lang="en-US" altLang="ja-JP" sz="2000" i="1" baseline="-14000" dirty="0" smtClean="0"/>
              <a:t>i,j</a:t>
            </a:r>
            <a:r>
              <a:rPr lang="en-US" altLang="ja-JP" sz="2000" dirty="0" smtClean="0"/>
              <a:t>|</a:t>
            </a:r>
            <a:r>
              <a:rPr lang="el-GR" altLang="ja-JP" sz="2000" dirty="0">
                <a:cs typeface="Times New Roman" pitchFamily="18" charset="0"/>
              </a:rPr>
              <a:t>ψ</a:t>
            </a:r>
            <a:r>
              <a:rPr lang="el-GR" altLang="ja-JP" sz="2000" baseline="-25000" dirty="0">
                <a:cs typeface="Times New Roman" pitchFamily="18" charset="0"/>
              </a:rPr>
              <a:t></a:t>
            </a:r>
            <a:r>
              <a:rPr lang="el-GR" altLang="ja-JP" sz="2000" dirty="0">
                <a:cs typeface="Times New Roman" pitchFamily="18" charset="0"/>
              </a:rPr>
              <a:t></a:t>
            </a:r>
            <a:r>
              <a:rPr lang="en-US" altLang="ja-JP" sz="2000" dirty="0">
                <a:cs typeface="Times New Roman" pitchFamily="18" charset="0"/>
              </a:rPr>
              <a:t>=|</a:t>
            </a:r>
            <a:r>
              <a:rPr lang="el-GR" altLang="ja-JP" sz="2000" dirty="0">
                <a:cs typeface="Times New Roman" pitchFamily="18" charset="0"/>
              </a:rPr>
              <a:t>ψ</a:t>
            </a:r>
            <a:r>
              <a:rPr lang="el-GR" altLang="ja-JP" sz="2000" baseline="-25000" dirty="0">
                <a:cs typeface="Times New Roman" pitchFamily="18" charset="0"/>
              </a:rPr>
              <a:t></a:t>
            </a:r>
            <a:r>
              <a:rPr lang="el-GR" altLang="ja-JP" sz="2000" dirty="0">
                <a:cs typeface="Times New Roman" pitchFamily="18" charset="0"/>
              </a:rPr>
              <a:t></a:t>
            </a:r>
            <a:r>
              <a:rPr lang="en-US" altLang="ja-JP" sz="2000" dirty="0">
                <a:cs typeface="Times New Roman" pitchFamily="18" charset="0"/>
              </a:rPr>
              <a:t>    in   |</a:t>
            </a:r>
            <a:r>
              <a:rPr lang="el-GR" altLang="ja-JP" sz="2000" dirty="0">
                <a:cs typeface="Times New Roman" pitchFamily="18" charset="0"/>
              </a:rPr>
              <a:t>ψ</a:t>
            </a:r>
            <a:r>
              <a:rPr lang="el-GR" altLang="ja-JP" sz="2000" baseline="-25000" dirty="0">
                <a:cs typeface="Times New Roman" pitchFamily="18" charset="0"/>
              </a:rPr>
              <a:t></a:t>
            </a:r>
            <a:r>
              <a:rPr lang="el-GR" altLang="ja-JP" sz="2000" dirty="0">
                <a:cs typeface="Times New Roman" pitchFamily="18" charset="0"/>
              </a:rPr>
              <a:t></a:t>
            </a:r>
            <a:r>
              <a:rPr lang="en-US" altLang="ja-JP" sz="2000" dirty="0">
                <a:cs typeface="Times New Roman" pitchFamily="18" charset="0"/>
              </a:rPr>
              <a:t> </a:t>
            </a:r>
            <a:r>
              <a:rPr lang="el-GR" altLang="ja-JP" sz="2000" dirty="0">
                <a:cs typeface="Times New Roman" pitchFamily="18" charset="0"/>
              </a:rPr>
              <a:t></a:t>
            </a:r>
            <a:r>
              <a:rPr lang="en-US" altLang="ja-JP" sz="2000" dirty="0">
                <a:cs typeface="Times New Roman" pitchFamily="18" charset="0"/>
              </a:rPr>
              <a:t> </a:t>
            </a:r>
            <a:r>
              <a:rPr lang="en-US" altLang="ja-JP" sz="2000" dirty="0" smtClean="0">
                <a:cs typeface="Times New Roman" pitchFamily="18" charset="0"/>
              </a:rPr>
              <a:t>[4]</a:t>
            </a:r>
            <a:endParaRPr lang="el-GR" altLang="ja-JP" sz="2000" dirty="0">
              <a:cs typeface="Times New Roman" pitchFamily="18" charset="0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1043607" y="1361247"/>
            <a:ext cx="5368081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000" dirty="0"/>
              <a:t> = 0 : </a:t>
            </a:r>
            <a:r>
              <a:rPr lang="ja-JP" altLang="en-US" sz="2000" dirty="0"/>
              <a:t>パウリ許容　　</a:t>
            </a:r>
            <a:r>
              <a:rPr lang="en-US" altLang="ja-JP" i="1" dirty="0" smtClean="0">
                <a:latin typeface="French Script MT"/>
              </a:rPr>
              <a:t>Þ</a:t>
            </a:r>
            <a:r>
              <a:rPr lang="en-US" altLang="ja-JP" sz="2000" i="1" dirty="0" smtClean="0"/>
              <a:t> </a:t>
            </a:r>
            <a:r>
              <a:rPr lang="en-US" altLang="ja-JP" sz="2000" dirty="0" smtClean="0"/>
              <a:t>=</a:t>
            </a:r>
            <a:r>
              <a:rPr lang="ja-JP" altLang="en-US" sz="2000" dirty="0" smtClean="0"/>
              <a:t> </a:t>
            </a:r>
            <a:r>
              <a:rPr lang="en-US" altLang="ja-JP" sz="2000" dirty="0"/>
              <a:t>|</a:t>
            </a:r>
            <a:r>
              <a:rPr lang="el-GR" altLang="ja-JP" sz="2000" dirty="0">
                <a:cs typeface="Times New Roman" pitchFamily="18" charset="0"/>
              </a:rPr>
              <a:t>ψ</a:t>
            </a:r>
            <a:r>
              <a:rPr lang="el-GR" altLang="ja-JP" sz="2000" baseline="-25000" dirty="0">
                <a:cs typeface="Times New Roman" pitchFamily="18" charset="0"/>
              </a:rPr>
              <a:t></a:t>
            </a:r>
            <a:r>
              <a:rPr lang="el-GR" altLang="ja-JP" sz="2000" dirty="0">
                <a:cs typeface="Times New Roman" pitchFamily="18" charset="0"/>
              </a:rPr>
              <a:t></a:t>
            </a:r>
            <a:r>
              <a:rPr lang="en-US" altLang="ja-JP" sz="2000" dirty="0">
                <a:cs typeface="Times New Roman" pitchFamily="18" charset="0"/>
              </a:rPr>
              <a:t> </a:t>
            </a:r>
            <a:r>
              <a:rPr lang="el-GR" altLang="ja-JP" sz="2000" dirty="0">
                <a:cs typeface="Times New Roman" pitchFamily="18" charset="0"/>
              </a:rPr>
              <a:t>ψ</a:t>
            </a:r>
            <a:r>
              <a:rPr lang="el-GR" altLang="ja-JP" sz="2000" baseline="-25000" dirty="0">
                <a:cs typeface="Times New Roman" pitchFamily="18" charset="0"/>
              </a:rPr>
              <a:t></a:t>
            </a:r>
            <a:r>
              <a:rPr lang="en-US" altLang="ja-JP" sz="2000" baseline="-25000" dirty="0">
                <a:cs typeface="Times New Roman" pitchFamily="18" charset="0"/>
              </a:rPr>
              <a:t> </a:t>
            </a:r>
            <a:r>
              <a:rPr lang="en-US" altLang="ja-JP" sz="2000" dirty="0">
                <a:cs typeface="Times New Roman" pitchFamily="18" charset="0"/>
              </a:rPr>
              <a:t>| </a:t>
            </a:r>
            <a:r>
              <a:rPr lang="ja-JP" altLang="en-US" sz="2000" dirty="0"/>
              <a:t>　</a:t>
            </a:r>
          </a:p>
          <a:p>
            <a:r>
              <a:rPr lang="ja-JP" altLang="en-US" sz="2000" dirty="0"/>
              <a:t> </a:t>
            </a:r>
            <a:r>
              <a:rPr lang="en-US" altLang="ja-JP" sz="2000" dirty="0"/>
              <a:t>&gt; 0 : </a:t>
            </a:r>
            <a:r>
              <a:rPr lang="ja-JP" altLang="en-US" sz="2000" dirty="0"/>
              <a:t>パウリ禁止　</a:t>
            </a:r>
            <a:r>
              <a:rPr lang="ja-JP" altLang="en-US" sz="2000" dirty="0" smtClean="0"/>
              <a:t>　</a:t>
            </a:r>
            <a:r>
              <a:rPr lang="en-US" altLang="ja-JP" sz="2000" dirty="0" smtClean="0"/>
              <a:t>|</a:t>
            </a:r>
            <a:r>
              <a:rPr lang="el-GR" altLang="ja-JP" sz="2000" dirty="0"/>
              <a:t>ψ</a:t>
            </a:r>
            <a:r>
              <a:rPr lang="el-GR" altLang="ja-JP" sz="2000" baseline="-25000" dirty="0"/>
              <a:t></a:t>
            </a:r>
            <a:r>
              <a:rPr lang="el-GR" altLang="ja-JP" sz="2000" dirty="0"/>
              <a:t></a:t>
            </a:r>
            <a:r>
              <a:rPr lang="en-US" altLang="ja-JP" sz="2000" dirty="0"/>
              <a:t>= (1/) </a:t>
            </a:r>
            <a:r>
              <a:rPr lang="en-US" altLang="ja-JP" sz="2000" dirty="0" smtClean="0"/>
              <a:t></a:t>
            </a:r>
            <a:r>
              <a:rPr lang="en-US" altLang="ja-JP" sz="2000" i="1" baseline="-25000" dirty="0" smtClean="0"/>
              <a:t>i&lt;j</a:t>
            </a:r>
            <a:r>
              <a:rPr lang="en-US" altLang="ja-JP" sz="2000" dirty="0" smtClean="0"/>
              <a:t> |</a:t>
            </a:r>
            <a:r>
              <a:rPr lang="en-US" altLang="ja-JP" sz="2000" i="1" dirty="0" smtClean="0"/>
              <a:t>u</a:t>
            </a:r>
            <a:r>
              <a:rPr lang="en-US" altLang="ja-JP" sz="2000" i="1" baseline="-25000" dirty="0" smtClean="0"/>
              <a:t>i,j</a:t>
            </a:r>
            <a:r>
              <a:rPr lang="en-US" altLang="ja-JP" sz="2000" dirty="0" smtClean="0"/>
              <a:t> </a:t>
            </a:r>
            <a:r>
              <a:rPr lang="en-US" altLang="ja-JP" sz="2000" dirty="0"/>
              <a:t></a:t>
            </a:r>
            <a:r>
              <a:rPr lang="en-US" altLang="ja-JP" sz="2000" i="1" dirty="0" smtClean="0"/>
              <a:t>u</a:t>
            </a:r>
            <a:r>
              <a:rPr lang="en-US" altLang="ja-JP" sz="2000" i="1" baseline="-14000" dirty="0" smtClean="0"/>
              <a:t>i,j</a:t>
            </a:r>
            <a:r>
              <a:rPr lang="en-US" altLang="ja-JP" sz="2000" dirty="0" smtClean="0"/>
              <a:t>|</a:t>
            </a:r>
            <a:r>
              <a:rPr lang="el-GR" altLang="ja-JP" sz="2000" dirty="0">
                <a:cs typeface="Times New Roman" pitchFamily="18" charset="0"/>
              </a:rPr>
              <a:t>ψ</a:t>
            </a:r>
            <a:r>
              <a:rPr lang="el-GR" altLang="ja-JP" sz="2000" baseline="-25000" dirty="0">
                <a:cs typeface="Times New Roman" pitchFamily="18" charset="0"/>
              </a:rPr>
              <a:t></a:t>
            </a:r>
            <a:r>
              <a:rPr lang="en-US" altLang="ja-JP" sz="2000" baseline="-25000" dirty="0">
                <a:cs typeface="Times New Roman" pitchFamily="18" charset="0"/>
              </a:rPr>
              <a:t> </a:t>
            </a:r>
            <a:r>
              <a:rPr lang="el-GR" altLang="ja-JP" sz="2000" dirty="0">
                <a:cs typeface="Times New Roman" pitchFamily="18" charset="0"/>
              </a:rPr>
              <a:t></a:t>
            </a:r>
            <a:endParaRPr lang="en-US" altLang="ja-JP" sz="2000" dirty="0">
              <a:cs typeface="Times New Roman" pitchFamily="18" charset="0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877295" y="518338"/>
            <a:ext cx="1156086" cy="461665"/>
          </a:xfrm>
          <a:prstGeom prst="rect">
            <a:avLst/>
          </a:prstGeom>
          <a:solidFill>
            <a:schemeClr val="tx1"/>
          </a:solidFill>
          <a:ln w="2540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rgbClr val="FF0000"/>
                </a:solidFill>
              </a:rPr>
              <a:t>4</a:t>
            </a:r>
            <a:r>
              <a:rPr kumimoji="1" lang="en-US" altLang="ja-JP" dirty="0" smtClean="0">
                <a:solidFill>
                  <a:srgbClr val="FF0000"/>
                </a:solidFill>
                <a:sym typeface="Symbol"/>
              </a:rPr>
              <a:t> case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graphicFrame>
        <p:nvGraphicFramePr>
          <p:cNvPr id="7" name="オブジェクト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73511374"/>
              </p:ext>
            </p:extLst>
          </p:nvPr>
        </p:nvGraphicFramePr>
        <p:xfrm>
          <a:off x="898865" y="2204864"/>
          <a:ext cx="6172683" cy="37360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77" name="Equation" r:id="rId3" imgW="2895480" imgH="1752480" progId="Equation.DSMT4">
                  <p:embed/>
                </p:oleObj>
              </mc:Choice>
              <mc:Fallback>
                <p:oleObj name="Equation" r:id="rId3" imgW="2895480" imgH="1752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98865" y="2204864"/>
                        <a:ext cx="6172683" cy="373609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正方形/長方形 8"/>
          <p:cNvSpPr/>
          <p:nvPr/>
        </p:nvSpPr>
        <p:spPr>
          <a:xfrm>
            <a:off x="5423237" y="2276872"/>
            <a:ext cx="255550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kumimoji="0" lang="en-US" altLang="ja-JP" sz="1600" dirty="0" smtClean="0">
                <a:solidFill>
                  <a:srgbClr val="336600"/>
                </a:solidFill>
                <a:ea typeface="ＭＳ 明朝" pitchFamily="17" charset="-128"/>
              </a:rPr>
              <a:t>: 4-cluster </a:t>
            </a:r>
            <a:r>
              <a:rPr kumimoji="0" lang="en-US" altLang="ja-JP" sz="1600" dirty="0">
                <a:solidFill>
                  <a:srgbClr val="336600"/>
                </a:solidFill>
                <a:ea typeface="ＭＳ 明朝" pitchFamily="17" charset="-128"/>
              </a:rPr>
              <a:t>OCM using  </a:t>
            </a:r>
            <a:endParaRPr kumimoji="0" lang="en-US" altLang="ja-JP" sz="1600" dirty="0" smtClean="0">
              <a:solidFill>
                <a:srgbClr val="336600"/>
              </a:solidFill>
              <a:ea typeface="ＭＳ 明朝" pitchFamily="17" charset="-128"/>
            </a:endParaRPr>
          </a:p>
          <a:p>
            <a:pPr lvl="0"/>
            <a:r>
              <a:rPr kumimoji="0" lang="en-US" altLang="ja-JP" sz="1600" dirty="0">
                <a:solidFill>
                  <a:srgbClr val="336600"/>
                </a:solidFill>
                <a:ea typeface="ＭＳ 明朝" pitchFamily="17" charset="-128"/>
              </a:rPr>
              <a:t> </a:t>
            </a:r>
            <a:r>
              <a:rPr kumimoji="0" lang="en-US" altLang="ja-JP" sz="1600" dirty="0" smtClean="0">
                <a:solidFill>
                  <a:srgbClr val="336600"/>
                </a:solidFill>
                <a:ea typeface="ＭＳ 明朝" pitchFamily="17" charset="-128"/>
              </a:rPr>
              <a:t> </a:t>
            </a:r>
            <a:r>
              <a:rPr kumimoji="0" lang="en-US" altLang="ja-JP" sz="1600" dirty="0" smtClean="0">
                <a:solidFill>
                  <a:srgbClr val="FF0000"/>
                </a:solidFill>
                <a:ea typeface="ＭＳ 明朝" pitchFamily="17" charset="-128"/>
              </a:rPr>
              <a:t>energy-independent</a:t>
            </a:r>
            <a:r>
              <a:rPr kumimoji="0" lang="en-US" altLang="ja-JP" sz="1600" dirty="0" smtClean="0">
                <a:solidFill>
                  <a:srgbClr val="336600"/>
                </a:solidFill>
                <a:ea typeface="ＭＳ 明朝" pitchFamily="17" charset="-128"/>
              </a:rPr>
              <a:t> </a:t>
            </a:r>
            <a:r>
              <a:rPr kumimoji="0" lang="en-US" altLang="ja-JP" sz="1600" i="1" dirty="0" smtClean="0">
                <a:solidFill>
                  <a:srgbClr val="336600"/>
                </a:solidFill>
                <a:ea typeface="ＭＳ 明朝" pitchFamily="17" charset="-128"/>
              </a:rPr>
              <a:t>V</a:t>
            </a:r>
            <a:r>
              <a:rPr kumimoji="0" lang="en-US" altLang="ja-JP" sz="1600" baseline="-25000" dirty="0" smtClean="0">
                <a:solidFill>
                  <a:srgbClr val="336600"/>
                </a:solidFill>
                <a:ea typeface="ＭＳ 明朝" pitchFamily="17" charset="-128"/>
              </a:rPr>
              <a:t>RGM</a:t>
            </a:r>
            <a:endParaRPr kumimoji="0" lang="en-US" altLang="ja-JP" sz="1600" dirty="0">
              <a:solidFill>
                <a:srgbClr val="336600"/>
              </a:solidFill>
              <a:ea typeface="ＭＳ 明朝" pitchFamily="17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5325150" y="6114782"/>
            <a:ext cx="31352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rgbClr val="C00000"/>
                </a:solidFill>
              </a:rPr>
              <a:t>(Faddeev redundant components)</a:t>
            </a:r>
            <a:endParaRPr kumimoji="1" lang="ja-JP" altLang="en-US" sz="1600" dirty="0">
              <a:solidFill>
                <a:srgbClr val="C00000"/>
              </a:solidFill>
            </a:endParaRPr>
          </a:p>
        </p:txBody>
      </p:sp>
      <p:cxnSp>
        <p:nvCxnSpPr>
          <p:cNvPr id="3" name="直線矢印コネクタ 2"/>
          <p:cNvCxnSpPr/>
          <p:nvPr/>
        </p:nvCxnSpPr>
        <p:spPr bwMode="auto">
          <a:xfrm flipH="1">
            <a:off x="5025604" y="1171613"/>
            <a:ext cx="360040" cy="34450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pic>
        <p:nvPicPr>
          <p:cNvPr id="31864" name="Picture 12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3717032"/>
            <a:ext cx="702078" cy="288032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</p:pic>
      <p:pic>
        <p:nvPicPr>
          <p:cNvPr id="31865" name="Picture 121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1" y="4025348"/>
            <a:ext cx="3168352" cy="267748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317287353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611188" y="620688"/>
            <a:ext cx="7993260" cy="830997"/>
          </a:xfrm>
          <a:prstGeom prst="rect">
            <a:avLst/>
          </a:prstGeom>
          <a:solidFill>
            <a:schemeClr val="tx1"/>
          </a:solidFill>
          <a:ln w="25400"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ja-JP" kern="0" dirty="0">
                <a:solidFill>
                  <a:srgbClr val="0000FF"/>
                </a:solidFill>
                <a:latin typeface="Times New Roman"/>
                <a:ea typeface="ＭＳ Ｐゴシック"/>
                <a:cs typeface="+mj-cs"/>
              </a:rPr>
              <a:t>4 </a:t>
            </a:r>
            <a:r>
              <a:rPr lang="ja-JP" altLang="en-US" kern="0" dirty="0">
                <a:solidFill>
                  <a:srgbClr val="0000FF"/>
                </a:solidFill>
                <a:latin typeface="Times New Roman"/>
                <a:ea typeface="ＭＳ Ｐゴシック"/>
                <a:cs typeface="+mj-cs"/>
              </a:rPr>
              <a:t>体</a:t>
            </a:r>
            <a:r>
              <a:rPr lang="ja-JP" altLang="en-US" kern="0" dirty="0" smtClean="0">
                <a:solidFill>
                  <a:srgbClr val="0000FF"/>
                </a:solidFill>
                <a:latin typeface="Times New Roman"/>
                <a:ea typeface="ＭＳ Ｐゴシック"/>
                <a:cs typeface="+mj-cs"/>
              </a:rPr>
              <a:t>同種 </a:t>
            </a:r>
            <a:r>
              <a:rPr lang="en-US" altLang="ja-JP" kern="0" dirty="0" smtClean="0">
                <a:solidFill>
                  <a:srgbClr val="0000FF"/>
                </a:solidFill>
                <a:latin typeface="Times New Roman"/>
                <a:ea typeface="ＭＳ Ｐゴシック"/>
                <a:cs typeface="+mj-cs"/>
              </a:rPr>
              <a:t>Fermion/Boson </a:t>
            </a:r>
            <a:r>
              <a:rPr lang="ja-JP" altLang="en-US" kern="0" dirty="0" smtClean="0">
                <a:solidFill>
                  <a:srgbClr val="0000FF"/>
                </a:solidFill>
                <a:latin typeface="Times New Roman"/>
                <a:ea typeface="ＭＳ Ｐゴシック"/>
                <a:cs typeface="+mj-cs"/>
              </a:rPr>
              <a:t>粒子</a:t>
            </a:r>
            <a:r>
              <a:rPr lang="ja-JP" altLang="en-US" kern="0" dirty="0">
                <a:solidFill>
                  <a:srgbClr val="0000FF"/>
                </a:solidFill>
                <a:latin typeface="Times New Roman"/>
                <a:ea typeface="ＭＳ Ｐゴシック"/>
                <a:cs typeface="+mj-cs"/>
              </a:rPr>
              <a:t>系の </a:t>
            </a:r>
            <a:r>
              <a:rPr lang="en-US" altLang="ja-JP" kern="0" dirty="0" smtClean="0">
                <a:solidFill>
                  <a:srgbClr val="0000FF"/>
                </a:solidFill>
                <a:latin typeface="Times New Roman"/>
                <a:ea typeface="ＭＳ Ｐゴシック"/>
                <a:cs typeface="+mj-cs"/>
              </a:rPr>
              <a:t>Faddeev-Yakubovsky</a:t>
            </a:r>
          </a:p>
          <a:p>
            <a:pPr>
              <a:defRPr/>
            </a:pPr>
            <a:r>
              <a:rPr lang="ja-JP" altLang="en-US" kern="0" dirty="0" smtClean="0">
                <a:solidFill>
                  <a:srgbClr val="0000FF"/>
                </a:solidFill>
                <a:latin typeface="Times New Roman"/>
                <a:ea typeface="ＭＳ Ｐゴシック"/>
                <a:cs typeface="+mj-cs"/>
              </a:rPr>
              <a:t>方程式</a:t>
            </a:r>
            <a:endParaRPr lang="ja-JP" altLang="en-US" dirty="0"/>
          </a:p>
        </p:txBody>
      </p:sp>
      <p:graphicFrame>
        <p:nvGraphicFramePr>
          <p:cNvPr id="27652" name="オブジェクト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42255043"/>
              </p:ext>
            </p:extLst>
          </p:nvPr>
        </p:nvGraphicFramePr>
        <p:xfrm>
          <a:off x="5796136" y="1535436"/>
          <a:ext cx="2808599" cy="19655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938" name="Equation" r:id="rId3" imgW="1270000" imgH="889000" progId="Equation.DSMT4">
                  <p:embed/>
                </p:oleObj>
              </mc:Choice>
              <mc:Fallback>
                <p:oleObj name="Equation" r:id="rId3" imgW="1270000" imgH="889000" progId="Equation.DSMT4">
                  <p:embed/>
                  <p:pic>
                    <p:nvPicPr>
                      <p:cNvPr id="0" name="オブジェクト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6136" y="1535436"/>
                        <a:ext cx="2808599" cy="1965572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 w="25400">
                        <a:solidFill>
                          <a:schemeClr val="bg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7655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4549477"/>
            <a:ext cx="4754563" cy="2047875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</p:pic>
      <p:sp>
        <p:nvSpPr>
          <p:cNvPr id="3" name="正方形/長方形 2"/>
          <p:cNvSpPr/>
          <p:nvPr/>
        </p:nvSpPr>
        <p:spPr>
          <a:xfrm>
            <a:off x="4860032" y="5839694"/>
            <a:ext cx="4148893" cy="461665"/>
          </a:xfrm>
          <a:prstGeom prst="rect">
            <a:avLst/>
          </a:prstGeom>
          <a:solidFill>
            <a:schemeClr val="tx1"/>
          </a:solidFill>
        </p:spPr>
        <p:txBody>
          <a:bodyPr wrap="none">
            <a:spAutoFit/>
          </a:bodyPr>
          <a:lstStyle/>
          <a:p>
            <a:r>
              <a:rPr lang="ja-JP" altLang="en-US" dirty="0">
                <a:sym typeface="Euclid Extra"/>
              </a:rPr>
              <a:t></a:t>
            </a:r>
            <a:r>
              <a:rPr lang="en-US" altLang="ja-JP" baseline="-25000" dirty="0">
                <a:sym typeface="Euclid Extra"/>
              </a:rPr>
              <a:t>12</a:t>
            </a:r>
            <a:r>
              <a:rPr lang="en-US" altLang="ja-JP" dirty="0">
                <a:sym typeface="Euclid Extra"/>
              </a:rPr>
              <a:t>+</a:t>
            </a:r>
            <a:r>
              <a:rPr lang="ja-JP" altLang="en-US" dirty="0">
                <a:sym typeface="Euclid Extra"/>
              </a:rPr>
              <a:t></a:t>
            </a:r>
            <a:r>
              <a:rPr lang="en-US" altLang="ja-JP" baseline="-25000" dirty="0">
                <a:sym typeface="Euclid Extra"/>
              </a:rPr>
              <a:t>3</a:t>
            </a:r>
            <a:r>
              <a:rPr lang="en-US" altLang="ja-JP" dirty="0">
                <a:sym typeface="Euclid Extra"/>
              </a:rPr>
              <a:t>+</a:t>
            </a:r>
            <a:r>
              <a:rPr lang="ja-JP" altLang="en-US" dirty="0">
                <a:sym typeface="Euclid Extra"/>
              </a:rPr>
              <a:t></a:t>
            </a:r>
            <a:r>
              <a:rPr lang="en-US" altLang="ja-JP" baseline="-25000" dirty="0">
                <a:sym typeface="Euclid Extra"/>
              </a:rPr>
              <a:t>4</a:t>
            </a:r>
            <a:r>
              <a:rPr lang="en-US" altLang="ja-JP" dirty="0">
                <a:sym typeface="Euclid Extra"/>
              </a:rPr>
              <a:t>, </a:t>
            </a:r>
            <a:r>
              <a:rPr lang="ja-JP" altLang="en-US" dirty="0">
                <a:sym typeface="Euclid Extra"/>
              </a:rPr>
              <a:t></a:t>
            </a:r>
            <a:r>
              <a:rPr lang="en-US" altLang="ja-JP" baseline="-25000" dirty="0">
                <a:sym typeface="Euclid Extra"/>
              </a:rPr>
              <a:t>12</a:t>
            </a:r>
            <a:r>
              <a:rPr lang="en-US" altLang="ja-JP" dirty="0">
                <a:sym typeface="Euclid Extra"/>
              </a:rPr>
              <a:t>+</a:t>
            </a:r>
            <a:r>
              <a:rPr lang="ja-JP" altLang="en-US" dirty="0">
                <a:sym typeface="Euclid Extra"/>
              </a:rPr>
              <a:t></a:t>
            </a:r>
            <a:r>
              <a:rPr lang="en-US" altLang="ja-JP" baseline="-25000" dirty="0">
                <a:sym typeface="Euclid Extra"/>
              </a:rPr>
              <a:t>34</a:t>
            </a:r>
            <a:r>
              <a:rPr lang="en-US" altLang="ja-JP" dirty="0">
                <a:sym typeface="Euclid Extra"/>
              </a:rPr>
              <a:t>+ </a:t>
            </a:r>
            <a:r>
              <a:rPr lang="en-US" altLang="ja-JP" dirty="0">
                <a:sym typeface="Symbol"/>
              </a:rPr>
              <a:t> (</a:t>
            </a:r>
            <a:r>
              <a:rPr lang="en-US" altLang="ja-JP" dirty="0">
                <a:sym typeface="Euclid Extra"/>
              </a:rPr>
              <a:t></a:t>
            </a:r>
            <a:r>
              <a:rPr lang="en-US" altLang="ja-JP" baseline="30000" dirty="0">
                <a:sym typeface="Euclid Extra"/>
              </a:rPr>
              <a:t>sum</a:t>
            </a:r>
            <a:r>
              <a:rPr lang="en-US" altLang="ja-JP" dirty="0">
                <a:sym typeface="Euclid Extra"/>
              </a:rPr>
              <a:t>)</a:t>
            </a:r>
            <a:r>
              <a:rPr lang="en-US" altLang="ja-JP" baseline="-25000" dirty="0">
                <a:sym typeface="Euclid Extra"/>
              </a:rPr>
              <a:t>max</a:t>
            </a:r>
            <a:endParaRPr lang="ja-JP" altLang="en-US" baseline="-25000" dirty="0"/>
          </a:p>
        </p:txBody>
      </p:sp>
      <p:grpSp>
        <p:nvGrpSpPr>
          <p:cNvPr id="13" name="グループ化 12"/>
          <p:cNvGrpSpPr/>
          <p:nvPr/>
        </p:nvGrpSpPr>
        <p:grpSpPr>
          <a:xfrm>
            <a:off x="6444208" y="3767508"/>
            <a:ext cx="1533863" cy="1101652"/>
            <a:chOff x="6254909" y="4017962"/>
            <a:chExt cx="1533863" cy="1101652"/>
          </a:xfrm>
        </p:grpSpPr>
        <p:sp>
          <p:nvSpPr>
            <p:cNvPr id="8" name="Oval 3"/>
            <p:cNvSpPr>
              <a:spLocks noChangeArrowheads="1"/>
            </p:cNvSpPr>
            <p:nvPr/>
          </p:nvSpPr>
          <p:spPr bwMode="auto">
            <a:xfrm>
              <a:off x="7571284" y="4258666"/>
              <a:ext cx="217488" cy="215900"/>
            </a:xfrm>
            <a:prstGeom prst="ellipse">
              <a:avLst/>
            </a:prstGeom>
            <a:solidFill>
              <a:srgbClr val="FF9900"/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9" name="Oval 4"/>
            <p:cNvSpPr>
              <a:spLocks noChangeArrowheads="1"/>
            </p:cNvSpPr>
            <p:nvPr/>
          </p:nvSpPr>
          <p:spPr bwMode="auto">
            <a:xfrm>
              <a:off x="6508751" y="4160837"/>
              <a:ext cx="217488" cy="215900"/>
            </a:xfrm>
            <a:prstGeom prst="ellipse">
              <a:avLst/>
            </a:prstGeom>
            <a:solidFill>
              <a:srgbClr val="FF9900"/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0" name="Oval 5"/>
            <p:cNvSpPr>
              <a:spLocks noChangeArrowheads="1"/>
            </p:cNvSpPr>
            <p:nvPr/>
          </p:nvSpPr>
          <p:spPr bwMode="auto">
            <a:xfrm>
              <a:off x="6884170" y="4903714"/>
              <a:ext cx="217488" cy="215900"/>
            </a:xfrm>
            <a:prstGeom prst="ellipse">
              <a:avLst/>
            </a:prstGeom>
            <a:solidFill>
              <a:srgbClr val="FF9900"/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1" name="Line 6"/>
            <p:cNvSpPr>
              <a:spLocks noChangeShapeType="1"/>
            </p:cNvSpPr>
            <p:nvPr/>
          </p:nvSpPr>
          <p:spPr bwMode="auto">
            <a:xfrm flipH="1" flipV="1">
              <a:off x="6688944" y="4367680"/>
              <a:ext cx="236134" cy="51388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2" name="Line 7"/>
            <p:cNvSpPr>
              <a:spLocks noChangeShapeType="1"/>
            </p:cNvSpPr>
            <p:nvPr/>
          </p:nvSpPr>
          <p:spPr bwMode="auto">
            <a:xfrm flipH="1">
              <a:off x="6804248" y="4404318"/>
              <a:ext cx="736197" cy="23083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6" name="Text Box 11"/>
            <p:cNvSpPr txBox="1">
              <a:spLocks noChangeArrowheads="1"/>
            </p:cNvSpPr>
            <p:nvPr/>
          </p:nvSpPr>
          <p:spPr bwMode="auto">
            <a:xfrm>
              <a:off x="6254909" y="4293096"/>
              <a:ext cx="441146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2400" i="1" u="none" strike="noStrike" kern="0" cap="none" spc="0" normalizeH="0" baseline="0" noProof="0" dirty="0" smtClean="0">
                  <a:ln>
                    <a:noFill/>
                  </a:ln>
                  <a:effectLst/>
                  <a:uLnTx/>
                  <a:uFillTx/>
                </a:rPr>
                <a:t>p</a:t>
              </a:r>
              <a:r>
                <a:rPr kumimoji="0" lang="en-US" altLang="ja-JP" sz="2400" i="1" u="none" strike="noStrike" kern="0" cap="none" spc="0" normalizeH="0" baseline="-14000" noProof="0" dirty="0" smtClean="0">
                  <a:ln>
                    <a:noFill/>
                  </a:ln>
                  <a:effectLst/>
                  <a:uLnTx/>
                  <a:uFillTx/>
                </a:rPr>
                <a:t>3</a:t>
              </a:r>
            </a:p>
          </p:txBody>
        </p:sp>
        <p:sp>
          <p:nvSpPr>
            <p:cNvPr id="17" name="Rectangle 12"/>
            <p:cNvSpPr>
              <a:spLocks noChangeArrowheads="1"/>
            </p:cNvSpPr>
            <p:nvPr/>
          </p:nvSpPr>
          <p:spPr bwMode="auto">
            <a:xfrm>
              <a:off x="6942138" y="4017962"/>
              <a:ext cx="43815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2400" i="1" u="none" strike="noStrike" kern="0" cap="none" spc="0" normalizeH="0" baseline="0" noProof="0" dirty="0" smtClean="0">
                  <a:ln>
                    <a:noFill/>
                  </a:ln>
                  <a:effectLst/>
                  <a:uLnTx/>
                  <a:uFillTx/>
                </a:rPr>
                <a:t>q</a:t>
              </a:r>
              <a:r>
                <a:rPr kumimoji="0" lang="en-US" altLang="ja-JP" sz="2400" i="1" u="none" strike="noStrike" kern="0" cap="none" spc="0" normalizeH="0" baseline="-14000" noProof="0" dirty="0" smtClean="0">
                  <a:ln>
                    <a:noFill/>
                  </a:ln>
                  <a:effectLst/>
                  <a:uLnTx/>
                  <a:uFillTx/>
                </a:rPr>
                <a:t>3</a:t>
              </a:r>
            </a:p>
          </p:txBody>
        </p:sp>
        <p:sp>
          <p:nvSpPr>
            <p:cNvPr id="5" name="正方形/長方形 4"/>
            <p:cNvSpPr/>
            <p:nvPr/>
          </p:nvSpPr>
          <p:spPr>
            <a:xfrm>
              <a:off x="6372200" y="4623519"/>
              <a:ext cx="535724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ja-JP" altLang="en-US" dirty="0">
                  <a:solidFill>
                    <a:srgbClr val="0000FF"/>
                  </a:solidFill>
                  <a:sym typeface="Euclid Extra"/>
                </a:rPr>
                <a:t></a:t>
              </a:r>
              <a:r>
                <a:rPr lang="en-US" altLang="ja-JP" baseline="-25000" dirty="0">
                  <a:solidFill>
                    <a:srgbClr val="0000FF"/>
                  </a:solidFill>
                  <a:sym typeface="Euclid Extra"/>
                </a:rPr>
                <a:t>12</a:t>
              </a:r>
              <a:endParaRPr lang="ja-JP" altLang="en-US" dirty="0"/>
            </a:p>
          </p:txBody>
        </p:sp>
        <p:sp>
          <p:nvSpPr>
            <p:cNvPr id="7" name="正方形/長方形 6"/>
            <p:cNvSpPr/>
            <p:nvPr/>
          </p:nvSpPr>
          <p:spPr>
            <a:xfrm>
              <a:off x="7172346" y="4501851"/>
              <a:ext cx="433132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ja-JP" altLang="en-US" dirty="0">
                  <a:solidFill>
                    <a:srgbClr val="0000FF"/>
                  </a:solidFill>
                  <a:sym typeface="Euclid Extra"/>
                </a:rPr>
                <a:t></a:t>
              </a:r>
              <a:r>
                <a:rPr lang="en-US" altLang="ja-JP" baseline="-25000" dirty="0">
                  <a:solidFill>
                    <a:srgbClr val="0000FF"/>
                  </a:solidFill>
                  <a:sym typeface="Euclid Extra"/>
                </a:rPr>
                <a:t>3</a:t>
              </a:r>
              <a:endParaRPr lang="ja-JP" altLang="en-US" dirty="0"/>
            </a:p>
          </p:txBody>
        </p:sp>
      </p:grpSp>
      <p:sp>
        <p:nvSpPr>
          <p:cNvPr id="15" name="テキスト ボックス 14"/>
          <p:cNvSpPr txBox="1"/>
          <p:nvPr/>
        </p:nvSpPr>
        <p:spPr>
          <a:xfrm>
            <a:off x="5796136" y="5157192"/>
            <a:ext cx="2693366" cy="461665"/>
          </a:xfrm>
          <a:prstGeom prst="rect">
            <a:avLst/>
          </a:prstGeom>
          <a:solidFill>
            <a:schemeClr val="tx1"/>
          </a:solidFill>
          <a:ln w="12700"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ym typeface="Euclid Extra"/>
              </a:rPr>
              <a:t>(</a:t>
            </a:r>
            <a:r>
              <a:rPr kumimoji="1" lang="ja-JP" altLang="en-US" dirty="0" smtClean="0">
                <a:sym typeface="Euclid Extra"/>
              </a:rPr>
              <a:t></a:t>
            </a:r>
            <a:r>
              <a:rPr kumimoji="1" lang="en-US" altLang="ja-JP" baseline="-25000" dirty="0" smtClean="0">
                <a:sym typeface="Euclid Extra"/>
              </a:rPr>
              <a:t>12</a:t>
            </a:r>
            <a:r>
              <a:rPr kumimoji="1" lang="en-US" altLang="ja-JP" i="1" dirty="0" smtClean="0">
                <a:sym typeface="Euclid Extra"/>
              </a:rPr>
              <a:t>s</a:t>
            </a:r>
            <a:r>
              <a:rPr kumimoji="1" lang="en-US" altLang="ja-JP" baseline="-25000" dirty="0" smtClean="0">
                <a:sym typeface="Euclid Extra"/>
              </a:rPr>
              <a:t>12</a:t>
            </a:r>
            <a:r>
              <a:rPr kumimoji="1" lang="en-US" altLang="ja-JP" dirty="0" smtClean="0">
                <a:sym typeface="Euclid Extra"/>
              </a:rPr>
              <a:t>)</a:t>
            </a:r>
            <a:r>
              <a:rPr kumimoji="1" lang="en-US" altLang="ja-JP" i="1" dirty="0" smtClean="0">
                <a:sym typeface="Euclid Extra"/>
              </a:rPr>
              <a:t>I</a:t>
            </a:r>
            <a:r>
              <a:rPr kumimoji="1" lang="en-US" altLang="ja-JP" baseline="-25000" dirty="0" smtClean="0">
                <a:sym typeface="Euclid Extra"/>
              </a:rPr>
              <a:t>12</a:t>
            </a:r>
            <a:r>
              <a:rPr kumimoji="1" lang="en-US" altLang="ja-JP" dirty="0" smtClean="0">
                <a:sym typeface="Euclid Extra"/>
              </a:rPr>
              <a:t> </a:t>
            </a:r>
            <a:r>
              <a:rPr kumimoji="1" lang="en-US" altLang="ja-JP" dirty="0" smtClean="0">
                <a:sym typeface="Symbol"/>
              </a:rPr>
              <a:t>  </a:t>
            </a:r>
            <a:r>
              <a:rPr kumimoji="1" lang="en-US" altLang="ja-JP" i="1" dirty="0" smtClean="0">
                <a:sym typeface="Symbol"/>
              </a:rPr>
              <a:t>I</a:t>
            </a:r>
            <a:r>
              <a:rPr kumimoji="1" lang="en-US" altLang="ja-JP" baseline="-25000" dirty="0" smtClean="0">
                <a:sym typeface="Symbol"/>
              </a:rPr>
              <a:t>max</a:t>
            </a:r>
            <a:r>
              <a:rPr kumimoji="1" lang="en-US" altLang="ja-JP" dirty="0" smtClean="0">
                <a:sym typeface="Symbol"/>
              </a:rPr>
              <a:t>= 6</a:t>
            </a:r>
            <a:endParaRPr kumimoji="1" lang="ja-JP" altLang="en-US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6508622" y="6309320"/>
            <a:ext cx="2383858" cy="338554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rgbClr val="336600"/>
                </a:solidFill>
              </a:rPr>
              <a:t>by A. Nogga, Ph.D. thesis</a:t>
            </a:r>
            <a:endParaRPr kumimoji="1" lang="ja-JP" altLang="en-US" sz="1600" dirty="0">
              <a:solidFill>
                <a:srgbClr val="336600"/>
              </a:solidFill>
            </a:endParaRPr>
          </a:p>
        </p:txBody>
      </p:sp>
      <p:graphicFrame>
        <p:nvGraphicFramePr>
          <p:cNvPr id="6" name="オブジェクト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26696383"/>
              </p:ext>
            </p:extLst>
          </p:nvPr>
        </p:nvGraphicFramePr>
        <p:xfrm>
          <a:off x="611187" y="1556791"/>
          <a:ext cx="4770817" cy="29302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939" name="Equation" r:id="rId6" imgW="2501640" imgH="1536480" progId="Equation.DSMT4">
                  <p:embed/>
                </p:oleObj>
              </mc:Choice>
              <mc:Fallback>
                <p:oleObj name="Equation" r:id="rId6" imgW="2501640" imgH="1536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611187" y="1556791"/>
                        <a:ext cx="4770817" cy="2930299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 w="25400">
                        <a:solidFill>
                          <a:srgbClr val="00000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オブジェクト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54079005"/>
              </p:ext>
            </p:extLst>
          </p:nvPr>
        </p:nvGraphicFramePr>
        <p:xfrm>
          <a:off x="1061083" y="4823214"/>
          <a:ext cx="5748615" cy="13420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938" name="Equation" r:id="rId3" imgW="3263760" imgH="761760" progId="Equation.DSMT4">
                  <p:embed/>
                </p:oleObj>
              </mc:Choice>
              <mc:Fallback>
                <p:oleObj name="Equation" r:id="rId3" imgW="3263760" imgH="7617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61083" y="4823214"/>
                        <a:ext cx="5748615" cy="1342089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オブジェクト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16301444"/>
              </p:ext>
            </p:extLst>
          </p:nvPr>
        </p:nvGraphicFramePr>
        <p:xfrm>
          <a:off x="1115616" y="3428999"/>
          <a:ext cx="6869852" cy="13257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939" name="Equation" r:id="rId5" imgW="3619440" imgH="698400" progId="Equation.DSMT4">
                  <p:embed/>
                </p:oleObj>
              </mc:Choice>
              <mc:Fallback>
                <p:oleObj name="Equation" r:id="rId5" imgW="3619440" imgH="698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115616" y="3428999"/>
                        <a:ext cx="6869852" cy="1325761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テキスト ボックス 1"/>
          <p:cNvSpPr txBox="1"/>
          <p:nvPr/>
        </p:nvSpPr>
        <p:spPr>
          <a:xfrm>
            <a:off x="599444" y="879103"/>
            <a:ext cx="4404604" cy="461665"/>
          </a:xfrm>
          <a:prstGeom prst="rect">
            <a:avLst/>
          </a:prstGeom>
          <a:solidFill>
            <a:schemeClr val="tx1"/>
          </a:solidFill>
          <a:ln w="25400"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Faddeev redundant components</a:t>
            </a:r>
            <a:endParaRPr kumimoji="1" lang="ja-JP" altLang="en-US" dirty="0"/>
          </a:p>
        </p:txBody>
      </p:sp>
      <p:sp>
        <p:nvSpPr>
          <p:cNvPr id="3" name="正方形/長方形 2"/>
          <p:cNvSpPr/>
          <p:nvPr/>
        </p:nvSpPr>
        <p:spPr>
          <a:xfrm>
            <a:off x="611560" y="1490008"/>
            <a:ext cx="6840760" cy="1938992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r>
              <a:rPr lang="en-US" altLang="ja-JP" dirty="0" smtClean="0"/>
              <a:t>1)  Y-type </a:t>
            </a:r>
            <a:r>
              <a:rPr lang="ja-JP" altLang="en-US" dirty="0" smtClean="0"/>
              <a:t>座標における </a:t>
            </a:r>
            <a:r>
              <a:rPr lang="en-US" altLang="ja-JP" dirty="0" smtClean="0"/>
              <a:t>3</a:t>
            </a:r>
            <a:r>
              <a:rPr lang="ja-JP" altLang="en-US" dirty="0"/>
              <a:t>体部分系の </a:t>
            </a:r>
            <a:r>
              <a:rPr lang="en-US" altLang="ja-JP" dirty="0"/>
              <a:t>redundant </a:t>
            </a:r>
            <a:r>
              <a:rPr lang="en-US" altLang="ja-JP" dirty="0" smtClean="0"/>
              <a:t> </a:t>
            </a:r>
          </a:p>
          <a:p>
            <a:r>
              <a:rPr lang="en-US" altLang="ja-JP" dirty="0"/>
              <a:t> </a:t>
            </a:r>
            <a:r>
              <a:rPr lang="en-US" altLang="ja-JP" dirty="0" smtClean="0"/>
              <a:t>      component : (1+</a:t>
            </a:r>
            <a:r>
              <a:rPr lang="en-US" altLang="ja-JP" i="1" dirty="0" smtClean="0"/>
              <a:t>P</a:t>
            </a:r>
            <a:r>
              <a:rPr lang="en-US" altLang="ja-JP" dirty="0" smtClean="0"/>
              <a:t>)|</a:t>
            </a:r>
            <a:r>
              <a:rPr lang="en-US" altLang="ja-JP" i="1" dirty="0" smtClean="0"/>
              <a:t>uf</a:t>
            </a:r>
            <a:r>
              <a:rPr lang="en-US" altLang="ja-JP" dirty="0" smtClean="0">
                <a:sym typeface="Symbol"/>
              </a:rPr>
              <a:t>=0</a:t>
            </a:r>
            <a:endParaRPr lang="en-US" altLang="ja-JP" dirty="0"/>
          </a:p>
          <a:p>
            <a:r>
              <a:rPr lang="en-US" altLang="ja-JP" dirty="0" smtClean="0"/>
              <a:t>2)  2</a:t>
            </a:r>
            <a:r>
              <a:rPr lang="ja-JP" altLang="en-US" dirty="0"/>
              <a:t>体 </a:t>
            </a:r>
            <a:r>
              <a:rPr lang="en-US" altLang="ja-JP" dirty="0"/>
              <a:t>- 2</a:t>
            </a:r>
            <a:r>
              <a:rPr lang="ja-JP" altLang="en-US" dirty="0"/>
              <a:t>体の </a:t>
            </a:r>
            <a:r>
              <a:rPr lang="en-US" altLang="ja-JP" dirty="0" smtClean="0"/>
              <a:t>H-type </a:t>
            </a:r>
            <a:r>
              <a:rPr lang="ja-JP" altLang="en-US" dirty="0"/>
              <a:t>座標における </a:t>
            </a:r>
            <a:r>
              <a:rPr lang="en-US" altLang="ja-JP" dirty="0"/>
              <a:t>core exchange </a:t>
            </a:r>
            <a:r>
              <a:rPr lang="en-US" altLang="ja-JP" dirty="0" smtClean="0"/>
              <a:t> </a:t>
            </a:r>
            <a:endParaRPr lang="en-US" altLang="ja-JP" dirty="0"/>
          </a:p>
          <a:p>
            <a:r>
              <a:rPr lang="en-US" altLang="ja-JP" dirty="0" smtClean="0"/>
              <a:t>     type </a:t>
            </a:r>
            <a:r>
              <a:rPr lang="ja-JP" altLang="en-US" dirty="0" smtClean="0"/>
              <a:t>の </a:t>
            </a:r>
            <a:r>
              <a:rPr lang="en-US" altLang="ja-JP" dirty="0" smtClean="0"/>
              <a:t>redundant component : (1+</a:t>
            </a:r>
            <a:r>
              <a:rPr lang="en-US" altLang="ja-JP" i="1" dirty="0" smtClean="0"/>
              <a:t>P</a:t>
            </a:r>
            <a:r>
              <a:rPr lang="en-US" altLang="ja-JP" dirty="0" smtClean="0"/>
              <a:t>)|</a:t>
            </a:r>
            <a:r>
              <a:rPr lang="en-US" altLang="ja-JP" i="1" dirty="0" smtClean="0"/>
              <a:t>uu</a:t>
            </a:r>
            <a:r>
              <a:rPr lang="en-US" altLang="ja-JP" dirty="0" smtClean="0">
                <a:sym typeface="Symbol"/>
              </a:rPr>
              <a:t>=0</a:t>
            </a:r>
            <a:endParaRPr lang="en-US" altLang="ja-JP" dirty="0"/>
          </a:p>
          <a:p>
            <a:r>
              <a:rPr lang="en-US" altLang="ja-JP" dirty="0" smtClean="0"/>
              <a:t>3)  genuine </a:t>
            </a:r>
            <a:r>
              <a:rPr lang="en-US" altLang="ja-JP" dirty="0"/>
              <a:t>4</a:t>
            </a:r>
            <a:r>
              <a:rPr lang="ja-JP" altLang="en-US" dirty="0"/>
              <a:t>体系の </a:t>
            </a:r>
            <a:r>
              <a:rPr lang="en-US" altLang="ja-JP" dirty="0"/>
              <a:t>redundant </a:t>
            </a:r>
            <a:r>
              <a:rPr lang="en-US" altLang="ja-JP" dirty="0" smtClean="0"/>
              <a:t>component : </a:t>
            </a:r>
            <a:endParaRPr lang="en-US" altLang="ja-JP" dirty="0">
              <a:sym typeface="Symbol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5602016" y="2414658"/>
            <a:ext cx="3529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>
                <a:sym typeface="Symbol"/>
              </a:rPr>
              <a:t></a:t>
            </a:r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6021142" y="2443873"/>
            <a:ext cx="360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>
                <a:sym typeface="Symbol"/>
              </a:rPr>
              <a:t></a:t>
            </a:r>
            <a:endParaRPr lang="ja-JP" altLang="en-US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115616" y="4293096"/>
            <a:ext cx="22870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>
                <a:sym typeface="Symbol"/>
              </a:rPr>
              <a:t> </a:t>
            </a:r>
            <a:r>
              <a:rPr kumimoji="1" lang="en-US" altLang="ja-JP" dirty="0" smtClean="0">
                <a:sym typeface="Symbol"/>
              </a:rPr>
              <a:t>we can prove</a:t>
            </a:r>
            <a:endParaRPr kumimoji="1" lang="ja-JP" altLang="en-US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7203859" y="5658756"/>
            <a:ext cx="1782860" cy="400110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trivial</a:t>
            </a:r>
            <a:r>
              <a:rPr lang="ja-JP" altLang="en-US" sz="2000" dirty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altLang="ja-JP" sz="2000" dirty="0" smtClean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solution</a:t>
            </a:r>
            <a:endParaRPr kumimoji="1" lang="ja-JP" altLang="en-US" sz="2000" dirty="0">
              <a:solidFill>
                <a:srgbClr val="FF00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4860032" y="3759423"/>
            <a:ext cx="3529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>
                <a:solidFill>
                  <a:schemeClr val="bg2"/>
                </a:solidFill>
                <a:sym typeface="Symbol"/>
              </a:rPr>
              <a:t></a:t>
            </a:r>
            <a:endParaRPr lang="ja-JP" altLang="en-US" dirty="0">
              <a:solidFill>
                <a:schemeClr val="bg2"/>
              </a:solidFill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5364088" y="3759423"/>
            <a:ext cx="3529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>
                <a:solidFill>
                  <a:schemeClr val="bg2"/>
                </a:solidFill>
                <a:sym typeface="Symbol"/>
              </a:rPr>
              <a:t></a:t>
            </a:r>
            <a:endParaRPr lang="ja-JP" altLang="en-US" dirty="0">
              <a:solidFill>
                <a:schemeClr val="bg2"/>
              </a:solidFill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1168807" y="5060138"/>
            <a:ext cx="447017" cy="45709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>
                <a:solidFill>
                  <a:schemeClr val="bg2"/>
                </a:solidFill>
                <a:sym typeface="Symbol"/>
              </a:rPr>
              <a:t></a:t>
            </a:r>
            <a:endParaRPr lang="ja-JP" altLang="en-US" dirty="0">
              <a:solidFill>
                <a:schemeClr val="bg2"/>
              </a:solidFill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2842043" y="5055567"/>
            <a:ext cx="3565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>
                <a:solidFill>
                  <a:schemeClr val="bg2"/>
                </a:solidFill>
                <a:sym typeface="Symbol"/>
              </a:rPr>
              <a:t></a:t>
            </a:r>
            <a:endParaRPr lang="ja-JP" altLang="en-US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534331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92" name="Picture 5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479006"/>
            <a:ext cx="7488832" cy="4158232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</p:pic>
      <p:sp>
        <p:nvSpPr>
          <p:cNvPr id="2" name="テキスト ボックス 1"/>
          <p:cNvSpPr txBox="1"/>
          <p:nvPr/>
        </p:nvSpPr>
        <p:spPr>
          <a:xfrm>
            <a:off x="755576" y="1033280"/>
            <a:ext cx="5983882" cy="461665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4) modified Faddeev-Yakubovsky equation :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197305" y="5589240"/>
            <a:ext cx="3966983" cy="461665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for identical 4-boson systems</a:t>
            </a:r>
            <a:endParaRPr kumimoji="1" lang="ja-JP" altLang="en-US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671704" y="2589956"/>
            <a:ext cx="3529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>
                <a:solidFill>
                  <a:schemeClr val="bg2"/>
                </a:solidFill>
                <a:sym typeface="Symbol"/>
              </a:rPr>
              <a:t></a:t>
            </a:r>
            <a:endParaRPr kumimoji="1" lang="ja-JP" altLang="en-US" dirty="0">
              <a:solidFill>
                <a:schemeClr val="bg2"/>
              </a:solidFill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254164" y="4899025"/>
            <a:ext cx="3529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>
                <a:solidFill>
                  <a:schemeClr val="bg2"/>
                </a:solidFill>
                <a:sym typeface="Symbol"/>
              </a:rPr>
              <a:t></a:t>
            </a:r>
            <a:endParaRPr lang="ja-JP" altLang="en-US" dirty="0">
              <a:solidFill>
                <a:schemeClr val="bg2"/>
              </a:solidFill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3317344" y="4884834"/>
            <a:ext cx="3529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>
                <a:solidFill>
                  <a:schemeClr val="bg2"/>
                </a:solidFill>
                <a:sym typeface="Symbol"/>
              </a:rPr>
              <a:t></a:t>
            </a:r>
            <a:endParaRPr lang="ja-JP" altLang="en-US" dirty="0">
              <a:solidFill>
                <a:schemeClr val="bg2"/>
              </a:solidFill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5004048" y="2564904"/>
            <a:ext cx="3529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>
                <a:solidFill>
                  <a:schemeClr val="bg2"/>
                </a:solidFill>
                <a:sym typeface="Symbol"/>
              </a:rPr>
              <a:t></a:t>
            </a:r>
            <a:endParaRPr lang="ja-JP" altLang="en-US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738982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yukawa03">
  <a:themeElements>
    <a:clrScheme name="yukawa03 1">
      <a:dk1>
        <a:srgbClr val="000000"/>
      </a:dk1>
      <a:lt1>
        <a:srgbClr val="FFFFFF"/>
      </a:lt1>
      <a:dk2>
        <a:srgbClr val="0000FF"/>
      </a:dk2>
      <a:lt2>
        <a:srgbClr val="FFFF00"/>
      </a:lt2>
      <a:accent1>
        <a:srgbClr val="FF9900"/>
      </a:accent1>
      <a:accent2>
        <a:srgbClr val="00FFFF"/>
      </a:accent2>
      <a:accent3>
        <a:srgbClr val="AAAAFF"/>
      </a:accent3>
      <a:accent4>
        <a:srgbClr val="DADADA"/>
      </a:accent4>
      <a:accent5>
        <a:srgbClr val="FFCAAA"/>
      </a:accent5>
      <a:accent6>
        <a:srgbClr val="00E7E7"/>
      </a:accent6>
      <a:hlink>
        <a:srgbClr val="FF0000"/>
      </a:hlink>
      <a:folHlink>
        <a:srgbClr val="969696"/>
      </a:folHlink>
    </a:clrScheme>
    <a:fontScheme name="yukawa03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8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8" charset="0"/>
            <a:ea typeface="ＭＳ Ｐゴシック" pitchFamily="50" charset="-128"/>
          </a:defRPr>
        </a:defPPr>
      </a:lstStyle>
    </a:lnDef>
  </a:objectDefaults>
  <a:extraClrSchemeLst>
    <a:extraClrScheme>
      <a:clrScheme name="yukawa03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yukawa03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yukawa03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yukawa03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yukawa03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yukawa03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yukawa03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18985</TotalTime>
  <Words>1828</Words>
  <Application>Microsoft Office PowerPoint</Application>
  <PresentationFormat>画面に合わせる (4:3)</PresentationFormat>
  <Paragraphs>426</Paragraphs>
  <Slides>13</Slides>
  <Notes>1</Notes>
  <HiddenSlides>0</HiddenSlides>
  <MMClips>0</MMClips>
  <ScaleCrop>false</ScaleCrop>
  <HeadingPairs>
    <vt:vector size="8" baseType="variant"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13</vt:i4>
      </vt:variant>
      <vt:variant>
        <vt:lpstr>目的別スライド ショー</vt:lpstr>
      </vt:variant>
      <vt:variant>
        <vt:i4>5</vt:i4>
      </vt:variant>
    </vt:vector>
  </HeadingPairs>
  <TitlesOfParts>
    <vt:vector size="20" baseType="lpstr">
      <vt:lpstr>yukawa03</vt:lpstr>
      <vt:lpstr>Equation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多クラスター Faddeev-Yakubovsky方程式の満たすべき要件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まとめ</vt:lpstr>
      <vt:lpstr>kiken11_Aug</vt:lpstr>
      <vt:lpstr>gak13s</vt:lpstr>
      <vt:lpstr>col13</vt:lpstr>
      <vt:lpstr>motoba</vt:lpstr>
      <vt:lpstr>yokohama13</vt:lpstr>
    </vt:vector>
  </TitlesOfParts>
  <Company>na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クォーク模型によるバリオン 8 重項の バリオン間相互作用</dc:title>
  <dc:creator>na</dc:creator>
  <cp:lastModifiedBy>fujiwara</cp:lastModifiedBy>
  <cp:revision>1077</cp:revision>
  <cp:lastPrinted>2013-05-13T10:05:56Z</cp:lastPrinted>
  <dcterms:created xsi:type="dcterms:W3CDTF">2001-07-07T08:57:08Z</dcterms:created>
  <dcterms:modified xsi:type="dcterms:W3CDTF">2013-07-25T00:24:07Z</dcterms:modified>
</cp:coreProperties>
</file>