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74" r:id="rId3"/>
    <p:sldId id="275" r:id="rId4"/>
    <p:sldId id="276" r:id="rId5"/>
    <p:sldId id="278" r:id="rId6"/>
    <p:sldId id="298" r:id="rId7"/>
    <p:sldId id="279" r:id="rId8"/>
    <p:sldId id="314" r:id="rId9"/>
    <p:sldId id="280" r:id="rId10"/>
    <p:sldId id="284" r:id="rId11"/>
    <p:sldId id="315" r:id="rId12"/>
    <p:sldId id="318" r:id="rId13"/>
    <p:sldId id="281" r:id="rId14"/>
    <p:sldId id="316" r:id="rId15"/>
    <p:sldId id="317" r:id="rId16"/>
    <p:sldId id="285" r:id="rId17"/>
    <p:sldId id="286" r:id="rId1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906B3-9613-4D48-A2EA-88882A4D7FAD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16C62-97F9-433A-9CA2-E0F6441E88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8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8FB9AC-98B6-4804-B8F8-0A2E5F2AEACA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en-US" altLang="ja-JP" smtClean="0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2013/7/27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gif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15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36712"/>
            <a:ext cx="9144000" cy="2357454"/>
          </a:xfrm>
        </p:spPr>
        <p:txBody>
          <a:bodyPr/>
          <a:lstStyle/>
          <a:p>
            <a:r>
              <a:rPr lang="ja-JP" altLang="en-US" dirty="0" smtClean="0"/>
              <a:t>微視的</a:t>
            </a:r>
            <a:r>
              <a:rPr lang="ja-JP" altLang="en-US" dirty="0"/>
              <a:t>核</a:t>
            </a:r>
            <a:r>
              <a:rPr lang="ja-JP" altLang="en-US" dirty="0" smtClean="0"/>
              <a:t>構造反応模型を用いた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 </a:t>
            </a:r>
            <a:r>
              <a:rPr lang="en-US" altLang="ja-JP" baseline="30000" dirty="0"/>
              <a:t>9</a:t>
            </a:r>
            <a:r>
              <a:rPr lang="en-US" altLang="ja-JP" dirty="0"/>
              <a:t>Li </a:t>
            </a:r>
            <a:r>
              <a:rPr lang="ja-JP" altLang="en-US" dirty="0" smtClean="0"/>
              <a:t>原子核の励起状態の研究</a:t>
            </a:r>
            <a:endParaRPr lang="en-US" altLang="ja-JP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356992"/>
            <a:ext cx="5616426" cy="1433314"/>
          </a:xfrm>
        </p:spPr>
        <p:txBody>
          <a:bodyPr>
            <a:normAutofit/>
          </a:bodyPr>
          <a:lstStyle/>
          <a:p>
            <a:pPr eaLnBrk="1" hangingPunct="1"/>
            <a:r>
              <a:rPr lang="ja-JP" altLang="en-US" dirty="0" smtClean="0">
                <a:solidFill>
                  <a:schemeClr val="tx1"/>
                </a:solidFill>
              </a:rPr>
              <a:t>古本　猛憲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ja-JP" dirty="0" smtClean="0">
                <a:solidFill>
                  <a:schemeClr val="tx1"/>
                </a:solidFill>
              </a:rPr>
              <a:t>(</a:t>
            </a:r>
            <a:r>
              <a:rPr lang="ja-JP" altLang="en-US" dirty="0" smtClean="0">
                <a:solidFill>
                  <a:schemeClr val="tx1"/>
                </a:solidFill>
              </a:rPr>
              <a:t>一関工業高等専門学校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23217" y="5301208"/>
            <a:ext cx="4071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共同研究者</a:t>
            </a:r>
            <a:endParaRPr kumimoji="1" lang="en-US" altLang="ja-JP" dirty="0" smtClean="0"/>
          </a:p>
          <a:p>
            <a:r>
              <a:rPr lang="ja-JP" altLang="en-US" dirty="0" smtClean="0"/>
              <a:t>須原唯広</a:t>
            </a:r>
            <a:r>
              <a:rPr lang="en-US" altLang="ja-JP" dirty="0" smtClean="0"/>
              <a:t> (</a:t>
            </a:r>
            <a:r>
              <a:rPr lang="ja-JP" altLang="en-US" dirty="0" smtClean="0"/>
              <a:t>松江工業高等専門学校</a:t>
            </a:r>
            <a:r>
              <a:rPr lang="en-US" altLang="ja-JP" dirty="0" smtClean="0"/>
              <a:t>)</a:t>
            </a:r>
          </a:p>
          <a:p>
            <a:r>
              <a:rPr lang="ja-JP" altLang="en-US" dirty="0" smtClean="0"/>
              <a:t>板垣直之</a:t>
            </a:r>
            <a:r>
              <a:rPr lang="en-US" altLang="ja-JP" dirty="0" smtClean="0"/>
              <a:t> (</a:t>
            </a:r>
            <a:r>
              <a:rPr lang="ja-JP" altLang="en-US" dirty="0" smtClean="0"/>
              <a:t>京都大学基礎物理学研究所</a:t>
            </a:r>
            <a:r>
              <a:rPr lang="en-US" altLang="ja-JP" dirty="0" smtClean="0"/>
              <a:t>)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6525" y="98425"/>
            <a:ext cx="83239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b="1" i="1" dirty="0">
                <a:latin typeface="ＭＳ Ｐゴシック" pitchFamily="50" charset="-128"/>
              </a:rPr>
              <a:t>RCNP</a:t>
            </a:r>
            <a:r>
              <a:rPr lang="ja-JP" altLang="en-US" b="1" i="1" dirty="0">
                <a:latin typeface="ＭＳ Ｐゴシック" pitchFamily="50" charset="-128"/>
              </a:rPr>
              <a:t>研究会「核子・ハイペロン多体系におけるクラスター現象</a:t>
            </a:r>
            <a:r>
              <a:rPr lang="ja-JP" altLang="en-US" b="1" i="1" dirty="0" smtClean="0">
                <a:latin typeface="ＭＳ Ｐゴシック" pitchFamily="50" charset="-128"/>
              </a:rPr>
              <a:t>」</a:t>
            </a:r>
            <a:r>
              <a:rPr lang="en-US" altLang="ja-JP" b="1" i="1" dirty="0" smtClean="0">
                <a:latin typeface="ＭＳ Ｐゴシック" pitchFamily="50" charset="-128"/>
              </a:rPr>
              <a:t> </a:t>
            </a:r>
          </a:p>
          <a:p>
            <a:r>
              <a:rPr lang="en-US" altLang="ja-JP" sz="1800" b="1" i="1" dirty="0" smtClean="0">
                <a:latin typeface="ＭＳ Ｐゴシック" pitchFamily="50" charset="-128"/>
              </a:rPr>
              <a:t>(7</a:t>
            </a:r>
            <a:r>
              <a:rPr lang="ja-JP" altLang="en-US" sz="1800" b="1" i="1" dirty="0" smtClean="0">
                <a:latin typeface="ＭＳ Ｐゴシック" pitchFamily="50" charset="-128"/>
              </a:rPr>
              <a:t>月</a:t>
            </a:r>
            <a:r>
              <a:rPr lang="en-US" altLang="ja-JP" sz="1800" b="1" i="1" dirty="0" smtClean="0">
                <a:latin typeface="ＭＳ Ｐゴシック" pitchFamily="50" charset="-128"/>
              </a:rPr>
              <a:t>26,27</a:t>
            </a:r>
            <a:r>
              <a:rPr lang="ja-JP" altLang="en-US" sz="1800" b="1" i="1" dirty="0" smtClean="0">
                <a:latin typeface="ＭＳ Ｐゴシック" pitchFamily="50" charset="-128"/>
              </a:rPr>
              <a:t>日</a:t>
            </a:r>
            <a:r>
              <a:rPr lang="en-US" altLang="ja-JP" sz="1800" b="1" i="1" dirty="0" smtClean="0">
                <a:latin typeface="ＭＳ Ｐゴシック" pitchFamily="50" charset="-128"/>
              </a:rPr>
              <a:t>, 2013 at</a:t>
            </a:r>
            <a:r>
              <a:rPr lang="ja-JP" altLang="en-US" b="1" i="1" dirty="0">
                <a:latin typeface="ＭＳ Ｐゴシック" pitchFamily="50" charset="-128"/>
              </a:rPr>
              <a:t>関東学院大学</a:t>
            </a:r>
            <a:r>
              <a:rPr lang="en-US" altLang="ja-JP" b="1" i="1" dirty="0">
                <a:latin typeface="ＭＳ Ｐゴシック" pitchFamily="50" charset="-128"/>
              </a:rPr>
              <a:t>KGU</a:t>
            </a:r>
            <a:r>
              <a:rPr lang="ja-JP" altLang="en-US" b="1" i="1" dirty="0">
                <a:latin typeface="ＭＳ Ｐゴシック" pitchFamily="50" charset="-128"/>
              </a:rPr>
              <a:t>関内メディアセンター)</a:t>
            </a:r>
            <a:endParaRPr lang="ja-JP" altLang="en-US" sz="1800" b="1" i="1" dirty="0">
              <a:latin typeface="ＭＳ Ｐゴシック" pitchFamily="50" charset="-128"/>
            </a:endParaRPr>
          </a:p>
        </p:txBody>
      </p:sp>
      <p:pic>
        <p:nvPicPr>
          <p:cNvPr id="7" name="図 6" descr="japa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3140968"/>
            <a:ext cx="2826874" cy="3118984"/>
          </a:xfrm>
          <a:prstGeom prst="rect">
            <a:avLst/>
          </a:prstGeom>
        </p:spPr>
      </p:pic>
      <p:sp>
        <p:nvSpPr>
          <p:cNvPr id="8" name="円/楕円 7"/>
          <p:cNvSpPr/>
          <p:nvPr/>
        </p:nvSpPr>
        <p:spPr bwMode="auto">
          <a:xfrm flipH="1" flipV="1">
            <a:off x="7524328" y="4401128"/>
            <a:ext cx="180000" cy="18000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ja-JP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86" y="1916832"/>
            <a:ext cx="4027589" cy="3420606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251520" y="332656"/>
            <a:ext cx="87808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Decomposition into monopole &amp; </a:t>
            </a:r>
            <a:r>
              <a:rPr lang="en-US" altLang="ja-JP" sz="3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quadrupole</a:t>
            </a:r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transitions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302" y="1076836"/>
            <a:ext cx="3825393" cy="5350857"/>
          </a:xfrm>
          <a:prstGeom prst="rect">
            <a:avLst/>
          </a:prstGeom>
        </p:spPr>
      </p:pic>
      <p:cxnSp>
        <p:nvCxnSpPr>
          <p:cNvPr id="6" name="直線矢印コネクタ 5"/>
          <p:cNvCxnSpPr/>
          <p:nvPr/>
        </p:nvCxnSpPr>
        <p:spPr>
          <a:xfrm flipV="1">
            <a:off x="2123728" y="3861048"/>
            <a:ext cx="0" cy="792088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flipV="1">
            <a:off x="2267744" y="3861048"/>
            <a:ext cx="0" cy="7920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V="1">
            <a:off x="2411760" y="3861048"/>
            <a:ext cx="0" cy="792088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2555776" y="4283804"/>
            <a:ext cx="130837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Quadrupole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48412" y="4283804"/>
            <a:ext cx="11592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Monopole</a:t>
            </a:r>
            <a:endParaRPr kumimoji="1" lang="ja-JP" altLang="en-US" dirty="0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71600" y="5930116"/>
            <a:ext cx="3168352" cy="523220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Furumoto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Suhara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and N.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Itagaki</a:t>
            </a:r>
            <a:endParaRPr lang="en-US" altLang="ja-JP" sz="1400" b="1" i="1" dirty="0" smtClean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(Phys. Rev. C.87 (2013) 064320)</a:t>
            </a:r>
          </a:p>
        </p:txBody>
      </p:sp>
    </p:spTree>
    <p:extLst>
      <p:ext uri="{BB962C8B-B14F-4D97-AF65-F5344CB8AC3E}">
        <p14:creationId xmlns:p14="http://schemas.microsoft.com/office/powerpoint/2010/main" val="267586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1520" y="332656"/>
            <a:ext cx="77355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Mutual-excitation and multistep effects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74487"/>
            <a:ext cx="3354575" cy="5350857"/>
          </a:xfrm>
          <a:prstGeom prst="rect">
            <a:avLst/>
          </a:prstGeom>
        </p:spPr>
      </p:pic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932040" y="5930116"/>
            <a:ext cx="3168352" cy="523220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Furumoto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Suhara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and N.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Itagaki</a:t>
            </a:r>
            <a:endParaRPr lang="en-US" altLang="ja-JP" sz="1400" b="1" i="1" dirty="0" smtClean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(Phys. Rev. C.87 (2013) 064320)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99992" y="1484784"/>
            <a:ext cx="4224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ＭＳ Ｐゴシック"/>
                <a:ea typeface="ＭＳ Ｐゴシック"/>
              </a:rPr>
              <a:t>✔</a:t>
            </a:r>
            <a:r>
              <a:rPr lang="en-US" altLang="ja-JP" sz="2400" dirty="0" smtClean="0"/>
              <a:t>Mutual-excitation (</a:t>
            </a:r>
            <a:r>
              <a:rPr lang="en-US" altLang="ja-JP" sz="2400" baseline="30000" dirty="0" smtClean="0"/>
              <a:t>12</a:t>
            </a:r>
            <a:r>
              <a:rPr lang="en-US" altLang="ja-JP" sz="2400" dirty="0" smtClean="0"/>
              <a:t>C</a:t>
            </a:r>
            <a:r>
              <a:rPr lang="en-US" altLang="ja-JP" sz="2400" baseline="30000" dirty="0" smtClean="0"/>
              <a:t>*</a:t>
            </a:r>
            <a:r>
              <a:rPr lang="en-US" altLang="ja-JP" sz="2400" dirty="0" smtClean="0"/>
              <a:t>) effect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572000" y="3395901"/>
            <a:ext cx="3259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ＭＳ Ｐゴシック"/>
                <a:ea typeface="ＭＳ Ｐゴシック"/>
              </a:rPr>
              <a:t>✔</a:t>
            </a:r>
            <a:r>
              <a:rPr lang="en-US" altLang="ja-JP" sz="2400" dirty="0" smtClean="0"/>
              <a:t>Multistep (</a:t>
            </a:r>
            <a:r>
              <a:rPr lang="en-US" altLang="ja-JP" sz="2400" baseline="30000" dirty="0" smtClean="0"/>
              <a:t>9</a:t>
            </a:r>
            <a:r>
              <a:rPr lang="en-US" altLang="ja-JP" sz="2400" dirty="0" smtClean="0"/>
              <a:t>Li</a:t>
            </a:r>
            <a:r>
              <a:rPr lang="en-US" altLang="ja-JP" sz="2400" baseline="30000" dirty="0" smtClean="0"/>
              <a:t>*</a:t>
            </a:r>
            <a:r>
              <a:rPr lang="en-US" altLang="ja-JP" sz="2400" dirty="0" smtClean="0"/>
              <a:t>) effect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48064" y="2243773"/>
            <a:ext cx="30862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Minor role for all 3/2</a:t>
            </a:r>
            <a:r>
              <a:rPr kumimoji="1" lang="en-US" altLang="ja-JP" sz="2000" baseline="30000" dirty="0" smtClean="0"/>
              <a:t>-</a:t>
            </a:r>
            <a:r>
              <a:rPr kumimoji="1" lang="en-US" altLang="ja-JP" sz="2000" dirty="0" smtClean="0"/>
              <a:t> states</a:t>
            </a:r>
            <a:endParaRPr kumimoji="1" lang="ja-JP" altLang="en-US" sz="2000" dirty="0"/>
          </a:p>
        </p:txBody>
      </p:sp>
      <p:sp>
        <p:nvSpPr>
          <p:cNvPr id="9" name="右矢印 8"/>
          <p:cNvSpPr/>
          <p:nvPr/>
        </p:nvSpPr>
        <p:spPr>
          <a:xfrm>
            <a:off x="4644008" y="2315781"/>
            <a:ext cx="432048" cy="288032"/>
          </a:xfrm>
          <a:prstGeom prst="righ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148064" y="4219927"/>
            <a:ext cx="36048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Drastic change of the 3/2</a:t>
            </a:r>
            <a:r>
              <a:rPr kumimoji="1" lang="en-US" altLang="ja-JP" sz="2000" baseline="-25000" dirty="0" smtClean="0"/>
              <a:t>2</a:t>
            </a:r>
            <a:r>
              <a:rPr kumimoji="1" lang="en-US" altLang="ja-JP" sz="2000" baseline="30000" dirty="0" smtClean="0"/>
              <a:t>-</a:t>
            </a:r>
            <a:r>
              <a:rPr kumimoji="1" lang="en-US" altLang="ja-JP" sz="2000" dirty="0" smtClean="0"/>
              <a:t> state</a:t>
            </a:r>
            <a:endParaRPr kumimoji="1" lang="ja-JP" altLang="en-US" sz="2000" dirty="0"/>
          </a:p>
        </p:txBody>
      </p:sp>
      <p:sp>
        <p:nvSpPr>
          <p:cNvPr id="16" name="右矢印 15"/>
          <p:cNvSpPr/>
          <p:nvPr/>
        </p:nvSpPr>
        <p:spPr>
          <a:xfrm>
            <a:off x="4644008" y="4291935"/>
            <a:ext cx="432048" cy="2880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148064" y="4869160"/>
            <a:ext cx="3477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Minor role for other 3/2</a:t>
            </a:r>
            <a:r>
              <a:rPr kumimoji="1" lang="en-US" altLang="ja-JP" sz="2000" baseline="30000" dirty="0" smtClean="0"/>
              <a:t>-</a:t>
            </a:r>
            <a:r>
              <a:rPr kumimoji="1" lang="en-US" altLang="ja-JP" sz="2000" dirty="0" smtClean="0"/>
              <a:t> states</a:t>
            </a:r>
            <a:endParaRPr kumimoji="1" lang="ja-JP" altLang="en-US" sz="2000" dirty="0"/>
          </a:p>
        </p:txBody>
      </p:sp>
      <p:sp>
        <p:nvSpPr>
          <p:cNvPr id="18" name="右矢印 17"/>
          <p:cNvSpPr/>
          <p:nvPr/>
        </p:nvSpPr>
        <p:spPr>
          <a:xfrm>
            <a:off x="4644008" y="4941168"/>
            <a:ext cx="432048" cy="288032"/>
          </a:xfrm>
          <a:prstGeom prst="righ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矢印 18"/>
          <p:cNvSpPr/>
          <p:nvPr/>
        </p:nvSpPr>
        <p:spPr>
          <a:xfrm rot="7584595">
            <a:off x="2383658" y="2953639"/>
            <a:ext cx="432048" cy="2880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99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右矢印 3"/>
          <p:cNvSpPr/>
          <p:nvPr/>
        </p:nvSpPr>
        <p:spPr>
          <a:xfrm>
            <a:off x="1187624" y="3789040"/>
            <a:ext cx="648072" cy="504056"/>
          </a:xfrm>
          <a:prstGeom prst="right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5576" y="1525434"/>
            <a:ext cx="70770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u="sng" dirty="0" smtClean="0">
                <a:solidFill>
                  <a:srgbClr val="FF0000"/>
                </a:solidFill>
              </a:rPr>
              <a:t>Second 3/2</a:t>
            </a:r>
            <a:r>
              <a:rPr lang="en-US" altLang="ja-JP" sz="2400" b="1" u="sng" baseline="30000" dirty="0" smtClean="0">
                <a:solidFill>
                  <a:srgbClr val="FF0000"/>
                </a:solidFill>
              </a:rPr>
              <a:t>-</a:t>
            </a:r>
            <a:r>
              <a:rPr lang="en-US" altLang="ja-JP" sz="2400" b="1" u="sng" dirty="0" smtClean="0">
                <a:solidFill>
                  <a:srgbClr val="FF0000"/>
                </a:solidFill>
              </a:rPr>
              <a:t> state</a:t>
            </a:r>
            <a:r>
              <a:rPr lang="en-US" altLang="ja-JP" sz="2400" dirty="0" smtClean="0"/>
              <a:t> shows exotic behavior</a:t>
            </a:r>
          </a:p>
          <a:p>
            <a:r>
              <a:rPr lang="en-US" altLang="ja-JP" sz="2400" dirty="0" smtClean="0"/>
              <a:t>                                      in the inelastic angular distribution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339752" y="3825044"/>
            <a:ext cx="5990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Need for the investigation of the state in detail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6236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1560" y="476672"/>
            <a:ext cx="7691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Decomposition into K-quantum number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4654386" cy="4435771"/>
          </a:xfrm>
          <a:prstGeom prst="rect">
            <a:avLst/>
          </a:prstGeom>
        </p:spPr>
      </p:pic>
      <p:grpSp>
        <p:nvGrpSpPr>
          <p:cNvPr id="13" name="グループ化 12"/>
          <p:cNvGrpSpPr/>
          <p:nvPr/>
        </p:nvGrpSpPr>
        <p:grpSpPr>
          <a:xfrm>
            <a:off x="5537759" y="1750532"/>
            <a:ext cx="3062653" cy="2254532"/>
            <a:chOff x="5292080" y="3861048"/>
            <a:chExt cx="3062653" cy="2254532"/>
          </a:xfrm>
        </p:grpSpPr>
        <p:sp>
          <p:nvSpPr>
            <p:cNvPr id="14" name="円/楕円 13"/>
            <p:cNvSpPr/>
            <p:nvPr/>
          </p:nvSpPr>
          <p:spPr>
            <a:xfrm rot="20988062">
              <a:off x="5366077" y="4315380"/>
              <a:ext cx="2988656" cy="18002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5" name="グループ化 14"/>
            <p:cNvGrpSpPr/>
            <p:nvPr/>
          </p:nvGrpSpPr>
          <p:grpSpPr>
            <a:xfrm>
              <a:off x="5724128" y="4869160"/>
              <a:ext cx="936104" cy="936104"/>
              <a:chOff x="5508104" y="4869160"/>
              <a:chExt cx="936104" cy="936104"/>
            </a:xfrm>
          </p:grpSpPr>
          <p:sp>
            <p:nvSpPr>
              <p:cNvPr id="26" name="円/楕円 25"/>
              <p:cNvSpPr/>
              <p:nvPr/>
            </p:nvSpPr>
            <p:spPr>
              <a:xfrm>
                <a:off x="5508104" y="4869160"/>
                <a:ext cx="936104" cy="93610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  <a:alpha val="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テキスト ボックス 26"/>
              <p:cNvSpPr txBox="1"/>
              <p:nvPr/>
            </p:nvSpPr>
            <p:spPr>
              <a:xfrm>
                <a:off x="5724128" y="4941168"/>
                <a:ext cx="48763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l-GR" altLang="ja-JP" sz="4000" b="1" dirty="0" smtClean="0"/>
                  <a:t>α</a:t>
                </a:r>
                <a:endParaRPr kumimoji="1" lang="ja-JP" altLang="en-US" sz="4000" b="1" dirty="0"/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6484548" y="4293096"/>
              <a:ext cx="535724" cy="588258"/>
              <a:chOff x="6268524" y="4064878"/>
              <a:chExt cx="535724" cy="588258"/>
            </a:xfrm>
          </p:grpSpPr>
          <p:sp>
            <p:nvSpPr>
              <p:cNvPr id="24" name="円/楕円 23"/>
              <p:cNvSpPr/>
              <p:nvPr/>
            </p:nvSpPr>
            <p:spPr>
              <a:xfrm>
                <a:off x="6300192" y="4221088"/>
                <a:ext cx="432000" cy="432048"/>
              </a:xfrm>
              <a:prstGeom prst="ellipse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テキスト ボックス 24"/>
              <p:cNvSpPr txBox="1"/>
              <p:nvPr/>
            </p:nvSpPr>
            <p:spPr>
              <a:xfrm>
                <a:off x="6268524" y="4064878"/>
                <a:ext cx="53572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3200" i="1" dirty="0" smtClean="0"/>
                  <a:t>n</a:t>
                </a:r>
                <a:r>
                  <a:rPr kumimoji="1" lang="en-US" altLang="ja-JP" sz="3200" i="1" baseline="-25000" dirty="0" smtClean="0"/>
                  <a:t>1</a:t>
                </a:r>
                <a:endParaRPr kumimoji="1" lang="ja-JP" altLang="en-US" sz="3200" i="1" baseline="-25000" dirty="0"/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7092280" y="4581128"/>
              <a:ext cx="792088" cy="792088"/>
              <a:chOff x="6876256" y="4581128"/>
              <a:chExt cx="792088" cy="792088"/>
            </a:xfrm>
          </p:grpSpPr>
          <p:sp>
            <p:nvSpPr>
              <p:cNvPr id="22" name="円/楕円 21"/>
              <p:cNvSpPr/>
              <p:nvPr/>
            </p:nvSpPr>
            <p:spPr>
              <a:xfrm>
                <a:off x="6876256" y="4581128"/>
                <a:ext cx="792088" cy="792088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100000">
                    <a:srgbClr val="FF0000"/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23" name="テキスト ボックス 22"/>
              <p:cNvSpPr txBox="1"/>
              <p:nvPr/>
            </p:nvSpPr>
            <p:spPr>
              <a:xfrm>
                <a:off x="7092280" y="4581128"/>
                <a:ext cx="35618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4000" i="1" dirty="0" smtClean="0"/>
                  <a:t>t</a:t>
                </a:r>
                <a:endParaRPr kumimoji="1" lang="ja-JP" altLang="en-US" sz="4000" i="1" dirty="0"/>
              </a:p>
            </p:txBody>
          </p:sp>
        </p:grpSp>
        <p:grpSp>
          <p:nvGrpSpPr>
            <p:cNvPr id="18" name="グループ化 17"/>
            <p:cNvGrpSpPr/>
            <p:nvPr/>
          </p:nvGrpSpPr>
          <p:grpSpPr>
            <a:xfrm>
              <a:off x="7142366" y="5354052"/>
              <a:ext cx="490840" cy="535414"/>
              <a:chOff x="6300192" y="4117722"/>
              <a:chExt cx="490840" cy="535414"/>
            </a:xfrm>
          </p:grpSpPr>
          <p:sp>
            <p:nvSpPr>
              <p:cNvPr id="20" name="円/楕円 19"/>
              <p:cNvSpPr/>
              <p:nvPr/>
            </p:nvSpPr>
            <p:spPr>
              <a:xfrm>
                <a:off x="6300192" y="4221088"/>
                <a:ext cx="432000" cy="432048"/>
              </a:xfrm>
              <a:prstGeom prst="ellipse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6300192" y="4117722"/>
                <a:ext cx="49084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i="1" dirty="0" smtClean="0"/>
                  <a:t>n</a:t>
                </a:r>
                <a:r>
                  <a:rPr kumimoji="1" lang="en-US" altLang="ja-JP" sz="2800" i="1" baseline="-25000" dirty="0" smtClean="0"/>
                  <a:t>2</a:t>
                </a:r>
                <a:endParaRPr kumimoji="1" lang="ja-JP" altLang="en-US" sz="2800" i="1" baseline="-25000" dirty="0"/>
              </a:p>
            </p:txBody>
          </p:sp>
        </p:grpSp>
        <p:sp>
          <p:nvSpPr>
            <p:cNvPr id="19" name="テキスト ボックス 18"/>
            <p:cNvSpPr txBox="1"/>
            <p:nvPr/>
          </p:nvSpPr>
          <p:spPr>
            <a:xfrm>
              <a:off x="5292080" y="3861048"/>
              <a:ext cx="6399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600" baseline="30000" dirty="0" smtClean="0"/>
                <a:t>9</a:t>
              </a:r>
              <a:r>
                <a:rPr kumimoji="1" lang="en-US" altLang="ja-JP" sz="3600" dirty="0" smtClean="0"/>
                <a:t>Li</a:t>
              </a:r>
              <a:endParaRPr kumimoji="1" lang="ja-JP" altLang="en-US" sz="3600" dirty="0"/>
            </a:p>
          </p:txBody>
        </p:sp>
      </p:grpSp>
      <p:cxnSp>
        <p:nvCxnSpPr>
          <p:cNvPr id="28" name="直線矢印コネクタ 27"/>
          <p:cNvCxnSpPr/>
          <p:nvPr/>
        </p:nvCxnSpPr>
        <p:spPr>
          <a:xfrm flipV="1">
            <a:off x="5504068" y="2542620"/>
            <a:ext cx="3168352" cy="10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8384388" y="2110572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Z</a:t>
            </a:r>
            <a:endParaRPr kumimoji="1" lang="ja-JP" altLang="en-US" dirty="0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551599"/>
              </p:ext>
            </p:extLst>
          </p:nvPr>
        </p:nvGraphicFramePr>
        <p:xfrm>
          <a:off x="5576076" y="4506888"/>
          <a:ext cx="2932112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6" name="数式" r:id="rId4" imgW="1498320" imgH="368280" progId="Equation.3">
                  <p:embed/>
                </p:oleObj>
              </mc:Choice>
              <mc:Fallback>
                <p:oleObj name="数式" r:id="rId4" imgW="1498320" imgH="368280" progId="Equation.3">
                  <p:embed/>
                  <p:pic>
                    <p:nvPicPr>
                      <p:cNvPr id="0" name="オブジェクト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076" y="4506888"/>
                        <a:ext cx="2932112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828278" y="4624411"/>
            <a:ext cx="1303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K = 1/2 only</a:t>
            </a:r>
          </a:p>
          <a:p>
            <a:r>
              <a:rPr lang="en-US" altLang="ja-JP" dirty="0" smtClean="0"/>
              <a:t>K = 3/2 only</a:t>
            </a:r>
            <a:endParaRPr kumimoji="1" lang="ja-JP" altLang="en-US" dirty="0"/>
          </a:p>
        </p:txBody>
      </p:sp>
      <p:cxnSp>
        <p:nvCxnSpPr>
          <p:cNvPr id="31" name="直線コネクタ 30"/>
          <p:cNvCxnSpPr/>
          <p:nvPr/>
        </p:nvCxnSpPr>
        <p:spPr>
          <a:xfrm>
            <a:off x="1187624" y="4840435"/>
            <a:ext cx="640654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1187624" y="5056459"/>
            <a:ext cx="640654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4932040" y="5949280"/>
            <a:ext cx="3168352" cy="523220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Furumoto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Suhara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and N.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Itagaki</a:t>
            </a:r>
            <a:endParaRPr lang="en-US" altLang="ja-JP" sz="1400" b="1" i="1" dirty="0" smtClean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(Phys. Rev. C.87 (2013) 064320)</a:t>
            </a:r>
          </a:p>
        </p:txBody>
      </p:sp>
    </p:spTree>
    <p:extLst>
      <p:ext uri="{BB962C8B-B14F-4D97-AF65-F5344CB8AC3E}">
        <p14:creationId xmlns:p14="http://schemas.microsoft.com/office/powerpoint/2010/main" val="250232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764704"/>
            <a:ext cx="4366270" cy="1506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5580112" y="2406526"/>
            <a:ext cx="1863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Exp. -2.53(9) </a:t>
            </a:r>
            <a:r>
              <a:rPr kumimoji="1" lang="en-US" altLang="ja-JP" i="1" dirty="0" smtClean="0"/>
              <a:t>e</a:t>
            </a:r>
            <a:r>
              <a:rPr kumimoji="1" lang="en-US" altLang="ja-JP" dirty="0" smtClean="0"/>
              <a:t>fm</a:t>
            </a:r>
            <a:r>
              <a:rPr kumimoji="1" lang="en-US" altLang="ja-JP" baseline="30000" dirty="0" smtClean="0"/>
              <a:t>2</a:t>
            </a:r>
            <a:endParaRPr kumimoji="1" lang="ja-JP" altLang="en-US" baseline="300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9552" y="5949280"/>
            <a:ext cx="3168352" cy="523220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Furumoto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Suhara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and N.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Itagaki</a:t>
            </a:r>
            <a:endParaRPr lang="en-US" altLang="ja-JP" sz="1400" b="1" i="1" dirty="0" smtClean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(Phys. Rev. C.87 (2013) 064320)</a:t>
            </a: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0749990"/>
              </p:ext>
            </p:extLst>
          </p:nvPr>
        </p:nvGraphicFramePr>
        <p:xfrm>
          <a:off x="5356153" y="3573016"/>
          <a:ext cx="2600223" cy="798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3" name="数式" r:id="rId4" imgW="1447560" imgH="444240" progId="Equation.3">
                  <p:embed/>
                </p:oleObj>
              </mc:Choice>
              <mc:Fallback>
                <p:oleObj name="数式" r:id="rId4" imgW="144756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56153" y="3573016"/>
                        <a:ext cx="2600223" cy="7983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図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72816"/>
            <a:ext cx="3898817" cy="3715691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589945" y="622429"/>
            <a:ext cx="37660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Deformation of </a:t>
            </a:r>
            <a:r>
              <a:rPr lang="en-US" altLang="ja-JP" sz="36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499992" y="4797152"/>
            <a:ext cx="2910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In the assumption,</a:t>
            </a:r>
          </a:p>
          <a:p>
            <a:r>
              <a:rPr lang="en-US" altLang="ja-JP" sz="2000" dirty="0" smtClean="0"/>
              <a:t>all </a:t>
            </a:r>
            <a:r>
              <a:rPr lang="en-US" altLang="ja-JP" sz="2000" i="1" dirty="0" smtClean="0"/>
              <a:t>Q</a:t>
            </a:r>
            <a:r>
              <a:rPr lang="en-US" altLang="ja-JP" sz="2000" baseline="-25000" dirty="0" smtClean="0"/>
              <a:t>0</a:t>
            </a:r>
            <a:r>
              <a:rPr lang="en-US" altLang="ja-JP" sz="2000" dirty="0" smtClean="0"/>
              <a:t> gives positive values</a:t>
            </a:r>
            <a:endParaRPr kumimoji="1" lang="ja-JP" altLang="en-US" sz="2000" dirty="0"/>
          </a:p>
        </p:txBody>
      </p:sp>
      <p:sp>
        <p:nvSpPr>
          <p:cNvPr id="10" name="角丸四角形 9"/>
          <p:cNvSpPr/>
          <p:nvPr/>
        </p:nvSpPr>
        <p:spPr>
          <a:xfrm>
            <a:off x="5076056" y="3299792"/>
            <a:ext cx="3168352" cy="128133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64065" y="3068960"/>
            <a:ext cx="301960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In the collective model</a:t>
            </a:r>
            <a:endParaRPr kumimoji="1" lang="ja-JP" altLang="en-US" sz="2400" dirty="0"/>
          </a:p>
        </p:txBody>
      </p:sp>
      <p:sp>
        <p:nvSpPr>
          <p:cNvPr id="12" name="右矢印 11"/>
          <p:cNvSpPr/>
          <p:nvPr/>
        </p:nvSpPr>
        <p:spPr>
          <a:xfrm>
            <a:off x="4644008" y="5733256"/>
            <a:ext cx="576064" cy="45121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436096" y="5733256"/>
            <a:ext cx="328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u="sng" dirty="0" err="1" smtClean="0"/>
              <a:t>Prolate</a:t>
            </a:r>
            <a:r>
              <a:rPr kumimoji="1" lang="en-US" altLang="ja-JP" sz="2400" b="1" u="sng" dirty="0" smtClean="0"/>
              <a:t> like deformation</a:t>
            </a:r>
            <a:endParaRPr kumimoji="1" lang="ja-JP" altLang="en-US" sz="2400" b="1" u="sng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84262" y="4365104"/>
            <a:ext cx="1303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K = 1/2 only</a:t>
            </a:r>
          </a:p>
          <a:p>
            <a:r>
              <a:rPr lang="en-US" altLang="ja-JP" dirty="0" smtClean="0"/>
              <a:t>K = 3/2 only</a:t>
            </a:r>
            <a:endParaRPr kumimoji="1" lang="ja-JP" altLang="en-US" dirty="0"/>
          </a:p>
        </p:txBody>
      </p:sp>
      <p:cxnSp>
        <p:nvCxnSpPr>
          <p:cNvPr id="17" name="直線コネクタ 16"/>
          <p:cNvCxnSpPr/>
          <p:nvPr/>
        </p:nvCxnSpPr>
        <p:spPr>
          <a:xfrm>
            <a:off x="1043608" y="4581128"/>
            <a:ext cx="640654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1043608" y="4797152"/>
            <a:ext cx="640654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328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5011"/>
            <a:ext cx="5132962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47664" y="3840143"/>
            <a:ext cx="3168352" cy="523220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Furumoto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Suhara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and N.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Itagaki</a:t>
            </a:r>
            <a:endParaRPr lang="en-US" altLang="ja-JP" sz="1400" b="1" i="1" dirty="0" smtClean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(Phys. Rev. C.87 (2013) 064320)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9945" y="476672"/>
            <a:ext cx="7638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 of two valence neutrons in </a:t>
            </a:r>
            <a:r>
              <a:rPr lang="en-US" altLang="ja-JP" sz="36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5580112" y="4581128"/>
            <a:ext cx="2376264" cy="1738282"/>
            <a:chOff x="5149508" y="3763618"/>
            <a:chExt cx="3205225" cy="2351962"/>
          </a:xfrm>
        </p:grpSpPr>
        <p:sp>
          <p:nvSpPr>
            <p:cNvPr id="6" name="円/楕円 5"/>
            <p:cNvSpPr/>
            <p:nvPr/>
          </p:nvSpPr>
          <p:spPr>
            <a:xfrm rot="20988062">
              <a:off x="5366077" y="4315380"/>
              <a:ext cx="2988656" cy="18002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" name="グループ化 8"/>
            <p:cNvGrpSpPr/>
            <p:nvPr/>
          </p:nvGrpSpPr>
          <p:grpSpPr>
            <a:xfrm>
              <a:off x="5724128" y="4818845"/>
              <a:ext cx="936104" cy="986419"/>
              <a:chOff x="5508104" y="4818845"/>
              <a:chExt cx="936104" cy="986419"/>
            </a:xfrm>
          </p:grpSpPr>
          <p:sp>
            <p:nvSpPr>
              <p:cNvPr id="20" name="円/楕円 19"/>
              <p:cNvSpPr/>
              <p:nvPr/>
            </p:nvSpPr>
            <p:spPr>
              <a:xfrm>
                <a:off x="5508104" y="4869160"/>
                <a:ext cx="936104" cy="93610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  <a:alpha val="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5708515" y="4818845"/>
                <a:ext cx="487634" cy="707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l-GR" altLang="ja-JP" sz="4000" b="1" dirty="0" smtClean="0"/>
                  <a:t>α</a:t>
                </a:r>
                <a:endParaRPr kumimoji="1" lang="ja-JP" altLang="en-US" sz="4000" b="1" dirty="0"/>
              </a:p>
            </p:txBody>
          </p:sp>
        </p:grpSp>
        <p:grpSp>
          <p:nvGrpSpPr>
            <p:cNvPr id="10" name="グループ化 9"/>
            <p:cNvGrpSpPr/>
            <p:nvPr/>
          </p:nvGrpSpPr>
          <p:grpSpPr>
            <a:xfrm>
              <a:off x="6484548" y="4293096"/>
              <a:ext cx="534498" cy="791223"/>
              <a:chOff x="6268524" y="4064878"/>
              <a:chExt cx="534498" cy="791223"/>
            </a:xfrm>
          </p:grpSpPr>
          <p:sp>
            <p:nvSpPr>
              <p:cNvPr id="18" name="円/楕円 17"/>
              <p:cNvSpPr/>
              <p:nvPr/>
            </p:nvSpPr>
            <p:spPr>
              <a:xfrm>
                <a:off x="6300192" y="4221088"/>
                <a:ext cx="432000" cy="432048"/>
              </a:xfrm>
              <a:prstGeom prst="ellipse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テキスト ボックス 18"/>
              <p:cNvSpPr txBox="1"/>
              <p:nvPr/>
            </p:nvSpPr>
            <p:spPr>
              <a:xfrm>
                <a:off x="6268524" y="4064878"/>
                <a:ext cx="534498" cy="791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3200" i="1" dirty="0" smtClean="0"/>
                  <a:t>n</a:t>
                </a:r>
                <a:endParaRPr kumimoji="1" lang="ja-JP" altLang="en-US" sz="3200" i="1" baseline="-25000" dirty="0"/>
              </a:p>
            </p:txBody>
          </p:sp>
        </p:grpSp>
        <p:grpSp>
          <p:nvGrpSpPr>
            <p:cNvPr id="11" name="グループ化 10"/>
            <p:cNvGrpSpPr/>
            <p:nvPr/>
          </p:nvGrpSpPr>
          <p:grpSpPr>
            <a:xfrm>
              <a:off x="7092280" y="4526556"/>
              <a:ext cx="792088" cy="846660"/>
              <a:chOff x="6876256" y="4526556"/>
              <a:chExt cx="792088" cy="846660"/>
            </a:xfrm>
          </p:grpSpPr>
          <p:sp>
            <p:nvSpPr>
              <p:cNvPr id="16" name="円/楕円 15"/>
              <p:cNvSpPr/>
              <p:nvPr/>
            </p:nvSpPr>
            <p:spPr>
              <a:xfrm>
                <a:off x="6876256" y="4581128"/>
                <a:ext cx="792088" cy="792088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100000">
                    <a:srgbClr val="FF0000"/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7" name="テキスト ボックス 16"/>
              <p:cNvSpPr txBox="1"/>
              <p:nvPr/>
            </p:nvSpPr>
            <p:spPr>
              <a:xfrm>
                <a:off x="7070300" y="4526556"/>
                <a:ext cx="35618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4000" i="1" dirty="0" smtClean="0"/>
                  <a:t>t</a:t>
                </a:r>
                <a:endParaRPr kumimoji="1" lang="ja-JP" altLang="en-US" sz="4000" i="1" dirty="0"/>
              </a:p>
            </p:txBody>
          </p:sp>
        </p:grpSp>
        <p:grpSp>
          <p:nvGrpSpPr>
            <p:cNvPr id="12" name="グループ化 11"/>
            <p:cNvGrpSpPr/>
            <p:nvPr/>
          </p:nvGrpSpPr>
          <p:grpSpPr>
            <a:xfrm>
              <a:off x="7142366" y="5354052"/>
              <a:ext cx="497742" cy="707937"/>
              <a:chOff x="6300192" y="4117722"/>
              <a:chExt cx="497742" cy="707937"/>
            </a:xfrm>
          </p:grpSpPr>
          <p:sp>
            <p:nvSpPr>
              <p:cNvPr id="14" name="円/楕円 13"/>
              <p:cNvSpPr/>
              <p:nvPr/>
            </p:nvSpPr>
            <p:spPr>
              <a:xfrm>
                <a:off x="6300192" y="4221088"/>
                <a:ext cx="432000" cy="432048"/>
              </a:xfrm>
              <a:prstGeom prst="ellipse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テキスト ボックス 14"/>
              <p:cNvSpPr txBox="1"/>
              <p:nvPr/>
            </p:nvSpPr>
            <p:spPr>
              <a:xfrm>
                <a:off x="6300192" y="4117722"/>
                <a:ext cx="497742" cy="707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i="1" dirty="0" smtClean="0"/>
                  <a:t>n</a:t>
                </a:r>
                <a:endParaRPr kumimoji="1" lang="ja-JP" altLang="en-US" sz="2800" i="1" baseline="-25000" dirty="0"/>
              </a:p>
            </p:txBody>
          </p:sp>
        </p:grpSp>
        <p:sp>
          <p:nvSpPr>
            <p:cNvPr id="13" name="テキスト ボックス 12"/>
            <p:cNvSpPr txBox="1"/>
            <p:nvPr/>
          </p:nvSpPr>
          <p:spPr>
            <a:xfrm>
              <a:off x="5149508" y="3763618"/>
              <a:ext cx="6399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600" baseline="30000" dirty="0" smtClean="0"/>
                <a:t>9</a:t>
              </a:r>
              <a:r>
                <a:rPr kumimoji="1" lang="en-US" altLang="ja-JP" sz="3600" dirty="0" smtClean="0"/>
                <a:t>Li</a:t>
              </a:r>
              <a:endParaRPr kumimoji="1" lang="ja-JP" altLang="en-US" sz="3600" dirty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1043608" y="4581128"/>
            <a:ext cx="2736304" cy="1738282"/>
            <a:chOff x="4663868" y="3763618"/>
            <a:chExt cx="3690865" cy="2351962"/>
          </a:xfrm>
        </p:grpSpPr>
        <p:sp>
          <p:nvSpPr>
            <p:cNvPr id="23" name="円/楕円 22"/>
            <p:cNvSpPr/>
            <p:nvPr/>
          </p:nvSpPr>
          <p:spPr>
            <a:xfrm rot="20988062">
              <a:off x="5366077" y="4315380"/>
              <a:ext cx="2988656" cy="18002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" name="グループ化 23"/>
            <p:cNvGrpSpPr/>
            <p:nvPr/>
          </p:nvGrpSpPr>
          <p:grpSpPr>
            <a:xfrm>
              <a:off x="5724128" y="4818845"/>
              <a:ext cx="936104" cy="986419"/>
              <a:chOff x="5508104" y="4818845"/>
              <a:chExt cx="936104" cy="986419"/>
            </a:xfrm>
          </p:grpSpPr>
          <p:sp>
            <p:nvSpPr>
              <p:cNvPr id="32" name="円/楕円 31"/>
              <p:cNvSpPr/>
              <p:nvPr/>
            </p:nvSpPr>
            <p:spPr>
              <a:xfrm>
                <a:off x="5508104" y="4869160"/>
                <a:ext cx="936104" cy="93610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  <a:alpha val="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テキスト ボックス 32"/>
              <p:cNvSpPr txBox="1"/>
              <p:nvPr/>
            </p:nvSpPr>
            <p:spPr>
              <a:xfrm>
                <a:off x="5708515" y="4818845"/>
                <a:ext cx="487634" cy="707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l-GR" altLang="ja-JP" sz="4000" b="1" dirty="0" smtClean="0"/>
                  <a:t>α</a:t>
                </a:r>
                <a:endParaRPr kumimoji="1" lang="ja-JP" altLang="en-US" sz="4000" b="1" dirty="0"/>
              </a:p>
            </p:txBody>
          </p:sp>
        </p:grpSp>
        <p:grpSp>
          <p:nvGrpSpPr>
            <p:cNvPr id="25" name="グループ化 24"/>
            <p:cNvGrpSpPr/>
            <p:nvPr/>
          </p:nvGrpSpPr>
          <p:grpSpPr>
            <a:xfrm>
              <a:off x="6484548" y="4293096"/>
              <a:ext cx="534498" cy="791223"/>
              <a:chOff x="6268524" y="4064878"/>
              <a:chExt cx="534498" cy="791223"/>
            </a:xfrm>
          </p:grpSpPr>
          <p:sp>
            <p:nvSpPr>
              <p:cNvPr id="30" name="円/楕円 29"/>
              <p:cNvSpPr/>
              <p:nvPr/>
            </p:nvSpPr>
            <p:spPr>
              <a:xfrm>
                <a:off x="6300192" y="4221088"/>
                <a:ext cx="432000" cy="432048"/>
              </a:xfrm>
              <a:prstGeom prst="ellipse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テキスト ボックス 30"/>
              <p:cNvSpPr txBox="1"/>
              <p:nvPr/>
            </p:nvSpPr>
            <p:spPr>
              <a:xfrm>
                <a:off x="6268524" y="4064878"/>
                <a:ext cx="534498" cy="7912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3200" i="1" dirty="0" smtClean="0"/>
                  <a:t>n</a:t>
                </a:r>
                <a:endParaRPr kumimoji="1" lang="ja-JP" altLang="en-US" sz="3200" i="1" baseline="-25000" dirty="0"/>
              </a:p>
            </p:txBody>
          </p:sp>
        </p:grpSp>
        <p:grpSp>
          <p:nvGrpSpPr>
            <p:cNvPr id="26" name="グループ化 25"/>
            <p:cNvGrpSpPr/>
            <p:nvPr/>
          </p:nvGrpSpPr>
          <p:grpSpPr>
            <a:xfrm>
              <a:off x="7142366" y="5354052"/>
              <a:ext cx="497742" cy="707937"/>
              <a:chOff x="6300192" y="4117722"/>
              <a:chExt cx="497742" cy="707937"/>
            </a:xfrm>
          </p:grpSpPr>
          <p:sp>
            <p:nvSpPr>
              <p:cNvPr id="28" name="円/楕円 27"/>
              <p:cNvSpPr/>
              <p:nvPr/>
            </p:nvSpPr>
            <p:spPr>
              <a:xfrm>
                <a:off x="6300192" y="4221088"/>
                <a:ext cx="432000" cy="432048"/>
              </a:xfrm>
              <a:prstGeom prst="ellipse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テキスト ボックス 28"/>
              <p:cNvSpPr txBox="1"/>
              <p:nvPr/>
            </p:nvSpPr>
            <p:spPr>
              <a:xfrm>
                <a:off x="6300192" y="4117722"/>
                <a:ext cx="497742" cy="7079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i="1" dirty="0" smtClean="0"/>
                  <a:t>n</a:t>
                </a:r>
                <a:endParaRPr kumimoji="1" lang="ja-JP" altLang="en-US" sz="2800" i="1" baseline="-25000" dirty="0"/>
              </a:p>
            </p:txBody>
          </p:sp>
        </p:grpSp>
        <p:sp>
          <p:nvSpPr>
            <p:cNvPr id="27" name="テキスト ボックス 26"/>
            <p:cNvSpPr txBox="1"/>
            <p:nvPr/>
          </p:nvSpPr>
          <p:spPr>
            <a:xfrm>
              <a:off x="4663868" y="3763618"/>
              <a:ext cx="1317219" cy="8745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600" baseline="30000" dirty="0" smtClean="0"/>
                <a:t>10</a:t>
              </a:r>
              <a:r>
                <a:rPr kumimoji="1" lang="en-US" altLang="ja-JP" sz="3600" dirty="0" smtClean="0"/>
                <a:t>Be</a:t>
              </a:r>
              <a:endParaRPr kumimoji="1" lang="ja-JP" altLang="en-US" sz="3600" dirty="0"/>
            </a:p>
          </p:txBody>
        </p:sp>
      </p:grpSp>
      <p:sp>
        <p:nvSpPr>
          <p:cNvPr id="34" name="円/楕円 33"/>
          <p:cNvSpPr/>
          <p:nvPr/>
        </p:nvSpPr>
        <p:spPr>
          <a:xfrm>
            <a:off x="2869887" y="5122371"/>
            <a:ext cx="694001" cy="691853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018466" y="5085184"/>
            <a:ext cx="361518" cy="5231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l-GR" altLang="ja-JP" sz="4000" b="1" dirty="0" smtClean="0"/>
              <a:t>α</a:t>
            </a:r>
            <a:endParaRPr kumimoji="1" lang="ja-JP" altLang="en-US" sz="4000" b="1" dirty="0"/>
          </a:p>
        </p:txBody>
      </p:sp>
      <p:sp>
        <p:nvSpPr>
          <p:cNvPr id="36" name="左右矢印 35"/>
          <p:cNvSpPr/>
          <p:nvPr/>
        </p:nvSpPr>
        <p:spPr>
          <a:xfrm>
            <a:off x="3995936" y="5227459"/>
            <a:ext cx="1584176" cy="862603"/>
          </a:xfrm>
          <a:prstGeom prst="left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Analogy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372200" y="2564904"/>
            <a:ext cx="2379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l-GR" altLang="ja-JP" sz="2400" u="sng" dirty="0" smtClean="0"/>
              <a:t>α</a:t>
            </a:r>
            <a:r>
              <a:rPr kumimoji="1" lang="ja-JP" altLang="en-US" sz="2400" u="sng" dirty="0" smtClean="0"/>
              <a:t> </a:t>
            </a:r>
            <a:r>
              <a:rPr kumimoji="1" lang="en-US" altLang="ja-JP" sz="2400" u="sng" dirty="0" smtClean="0"/>
              <a:t>+ </a:t>
            </a:r>
            <a:r>
              <a:rPr kumimoji="1" lang="en-US" altLang="ja-JP" sz="2400" i="1" u="sng" dirty="0" smtClean="0"/>
              <a:t>t</a:t>
            </a:r>
            <a:r>
              <a:rPr kumimoji="1" lang="en-US" altLang="ja-JP" sz="2400" u="sng" dirty="0" smtClean="0"/>
              <a:t> + di-neutron</a:t>
            </a:r>
            <a:endParaRPr kumimoji="1" lang="ja-JP" altLang="en-US" sz="2400" u="sng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72200" y="3275692"/>
            <a:ext cx="2451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l-GR" altLang="ja-JP" sz="2400" u="sng" dirty="0" smtClean="0"/>
              <a:t>α</a:t>
            </a:r>
            <a:r>
              <a:rPr kumimoji="1" lang="ja-JP" altLang="en-US" sz="2400" u="sng" dirty="0" smtClean="0"/>
              <a:t> </a:t>
            </a:r>
            <a:r>
              <a:rPr kumimoji="1" lang="en-US" altLang="ja-JP" sz="2400" u="sng" dirty="0" smtClean="0"/>
              <a:t>+ </a:t>
            </a:r>
            <a:r>
              <a:rPr kumimoji="1" lang="el-GR" altLang="ja-JP" sz="2400" u="sng" dirty="0" smtClean="0"/>
              <a:t>α</a:t>
            </a:r>
            <a:r>
              <a:rPr kumimoji="1" lang="en-US" altLang="ja-JP" sz="2400" u="sng" dirty="0" smtClean="0"/>
              <a:t> + di-neutron</a:t>
            </a:r>
            <a:endParaRPr kumimoji="1" lang="ja-JP" altLang="en-US" sz="2400" u="sng" dirty="0"/>
          </a:p>
        </p:txBody>
      </p:sp>
      <p:sp>
        <p:nvSpPr>
          <p:cNvPr id="3" name="右矢印 2"/>
          <p:cNvSpPr/>
          <p:nvPr/>
        </p:nvSpPr>
        <p:spPr>
          <a:xfrm>
            <a:off x="5796136" y="2780928"/>
            <a:ext cx="518136" cy="184666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5796136" y="3460358"/>
            <a:ext cx="518136" cy="184666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63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11560" y="476672"/>
            <a:ext cx="33588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Multi-step effect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652" y="3212976"/>
            <a:ext cx="3645788" cy="3096344"/>
          </a:xfrm>
          <a:prstGeom prst="rect">
            <a:avLst/>
          </a:prstGeom>
        </p:spPr>
      </p:pic>
      <p:cxnSp>
        <p:nvCxnSpPr>
          <p:cNvPr id="7" name="直線矢印コネクタ 6"/>
          <p:cNvCxnSpPr/>
          <p:nvPr/>
        </p:nvCxnSpPr>
        <p:spPr>
          <a:xfrm flipH="1" flipV="1">
            <a:off x="6192180" y="5265204"/>
            <a:ext cx="180020" cy="39604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V="1">
            <a:off x="6876256" y="5265204"/>
            <a:ext cx="252028" cy="396044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flipV="1">
            <a:off x="6192180" y="4869160"/>
            <a:ext cx="180020" cy="28803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flipH="1" flipV="1">
            <a:off x="6876256" y="4869160"/>
            <a:ext cx="216024" cy="288032"/>
          </a:xfrm>
          <a:prstGeom prst="straightConnector1">
            <a:avLst/>
          </a:prstGeom>
          <a:ln w="571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V="1">
            <a:off x="6840252" y="4401108"/>
            <a:ext cx="252028" cy="396044"/>
          </a:xfrm>
          <a:prstGeom prst="straightConnector1">
            <a:avLst/>
          </a:prstGeom>
          <a:ln w="28575">
            <a:solidFill>
              <a:srgbClr val="00B0F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V="1">
            <a:off x="6660232" y="4869161"/>
            <a:ext cx="0" cy="792087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40" y="1297588"/>
            <a:ext cx="4151453" cy="4068678"/>
          </a:xfrm>
          <a:prstGeom prst="rect">
            <a:avLst/>
          </a:prstGeom>
        </p:spPr>
      </p:pic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558" y="476672"/>
            <a:ext cx="4016898" cy="2462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115616" y="5733256"/>
            <a:ext cx="3168352" cy="523220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Furumoto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Suhara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and N.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Itagaki</a:t>
            </a:r>
            <a:endParaRPr lang="en-US" altLang="ja-JP" sz="1400" b="1" i="1" dirty="0" smtClean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(Phys. Rev. C.87 (2013) 064320)</a:t>
            </a:r>
          </a:p>
        </p:txBody>
      </p:sp>
    </p:spTree>
    <p:extLst>
      <p:ext uri="{BB962C8B-B14F-4D97-AF65-F5344CB8AC3E}">
        <p14:creationId xmlns:p14="http://schemas.microsoft.com/office/powerpoint/2010/main" val="267586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1560" y="476672"/>
            <a:ext cx="2008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27584" y="1445875"/>
            <a:ext cx="7560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kumimoji="1" lang="en-US" altLang="ja-JP" sz="2400" dirty="0" smtClean="0"/>
              <a:t>Application of microscopic cluster and microscopic folding modes to </a:t>
            </a:r>
            <a:r>
              <a:rPr kumimoji="1" lang="en-US" altLang="ja-JP" sz="2400" baseline="30000" dirty="0" smtClean="0"/>
              <a:t>9</a:t>
            </a:r>
            <a:r>
              <a:rPr kumimoji="1" lang="en-US" altLang="ja-JP" sz="2400" dirty="0" smtClean="0"/>
              <a:t>Li nuclear scatterings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90570" y="5085184"/>
            <a:ext cx="52839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kumimoji="1" lang="en-US" altLang="ja-JP" sz="2400" u="sng" dirty="0" smtClean="0">
                <a:solidFill>
                  <a:srgbClr val="FF0000"/>
                </a:solidFill>
              </a:rPr>
              <a:t>The multi-step coupling effect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- important </a:t>
            </a:r>
            <a:r>
              <a:rPr kumimoji="1" lang="en-US" altLang="ja-JP" sz="2400" dirty="0" smtClean="0"/>
              <a:t>for the 2</a:t>
            </a:r>
            <a:r>
              <a:rPr kumimoji="1" lang="en-US" altLang="ja-JP" sz="2400" baseline="30000" dirty="0" smtClean="0"/>
              <a:t>nd</a:t>
            </a:r>
            <a:r>
              <a:rPr kumimoji="1" lang="en-US" altLang="ja-JP" sz="2400" dirty="0" smtClean="0"/>
              <a:t> 3/2</a:t>
            </a:r>
            <a:r>
              <a:rPr kumimoji="1" lang="en-US" altLang="ja-JP" sz="2400" baseline="30000" dirty="0" smtClean="0"/>
              <a:t>-</a:t>
            </a:r>
            <a:r>
              <a:rPr kumimoji="1" lang="en-US" altLang="ja-JP" sz="2400" dirty="0" smtClean="0"/>
              <a:t> state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- through the 1</a:t>
            </a:r>
            <a:r>
              <a:rPr lang="en-US" altLang="ja-JP" sz="2400" baseline="30000" dirty="0" smtClean="0"/>
              <a:t>st</a:t>
            </a:r>
            <a:r>
              <a:rPr lang="en-US" altLang="ja-JP" sz="2400" dirty="0" smtClean="0"/>
              <a:t> 1/2</a:t>
            </a:r>
            <a:r>
              <a:rPr lang="en-US" altLang="ja-JP" sz="2400" baseline="30000" dirty="0" smtClean="0"/>
              <a:t>-</a:t>
            </a:r>
            <a:r>
              <a:rPr lang="en-US" altLang="ja-JP" sz="2400" dirty="0" smtClean="0"/>
              <a:t> and 5/2</a:t>
            </a:r>
            <a:r>
              <a:rPr lang="en-US" altLang="ja-JP" sz="2400" baseline="30000" dirty="0" smtClean="0"/>
              <a:t>-</a:t>
            </a:r>
            <a:r>
              <a:rPr lang="en-US" altLang="ja-JP" sz="2400" dirty="0" smtClean="0"/>
              <a:t> states</a:t>
            </a:r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27584" y="2516703"/>
            <a:ext cx="7154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kumimoji="1" lang="en-US" altLang="ja-JP" sz="2400" dirty="0" smtClean="0"/>
              <a:t>Inelastic cross section to the 3/2</a:t>
            </a:r>
            <a:r>
              <a:rPr kumimoji="1" lang="en-US" altLang="ja-JP" sz="2400" baseline="30000" dirty="0" smtClean="0"/>
              <a:t>-</a:t>
            </a:r>
            <a:r>
              <a:rPr kumimoji="1" lang="en-US" altLang="ja-JP" sz="2400" dirty="0" smtClean="0"/>
              <a:t> state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 - </a:t>
            </a:r>
            <a:r>
              <a:rPr lang="en-US" altLang="ja-JP" sz="2400" u="sng" dirty="0" err="1" smtClean="0">
                <a:solidFill>
                  <a:srgbClr val="FF0000"/>
                </a:solidFill>
              </a:rPr>
              <a:t>Quadrupole</a:t>
            </a:r>
            <a:r>
              <a:rPr lang="en-US" altLang="ja-JP" sz="2400" u="sng" dirty="0" smtClean="0">
                <a:solidFill>
                  <a:srgbClr val="FF0000"/>
                </a:solidFill>
              </a:rPr>
              <a:t> transition</a:t>
            </a:r>
            <a:r>
              <a:rPr kumimoji="1" lang="en-US" altLang="ja-JP" sz="2400" dirty="0" smtClean="0"/>
              <a:t> for the 2</a:t>
            </a:r>
            <a:r>
              <a:rPr kumimoji="1" lang="en-US" altLang="ja-JP" sz="2400" baseline="30000" dirty="0" smtClean="0"/>
              <a:t>nd</a:t>
            </a:r>
            <a:r>
              <a:rPr kumimoji="1" lang="en-US" altLang="ja-JP" sz="2400" dirty="0" smtClean="0"/>
              <a:t> 3/2</a:t>
            </a:r>
            <a:r>
              <a:rPr kumimoji="1" lang="en-US" altLang="ja-JP" sz="2400" baseline="30000" dirty="0" smtClean="0"/>
              <a:t>-</a:t>
            </a:r>
            <a:r>
              <a:rPr kumimoji="1" lang="en-US" altLang="ja-JP" sz="2400" dirty="0" smtClean="0"/>
              <a:t> state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        - Monopole transition for the 3</a:t>
            </a:r>
            <a:r>
              <a:rPr lang="en-US" altLang="ja-JP" sz="2400" baseline="30000" dirty="0" smtClean="0"/>
              <a:t>rd</a:t>
            </a:r>
            <a:r>
              <a:rPr lang="en-US" altLang="ja-JP" sz="2400" dirty="0" smtClean="0"/>
              <a:t> and 4</a:t>
            </a:r>
            <a:r>
              <a:rPr lang="en-US" altLang="ja-JP" sz="2400" baseline="30000" dirty="0" smtClean="0"/>
              <a:t>th</a:t>
            </a:r>
            <a:r>
              <a:rPr lang="en-US" altLang="ja-JP" sz="2400" dirty="0" smtClean="0"/>
              <a:t> 3/2</a:t>
            </a:r>
            <a:r>
              <a:rPr lang="en-US" altLang="ja-JP" sz="2400" baseline="30000" dirty="0" smtClean="0"/>
              <a:t>-</a:t>
            </a:r>
            <a:r>
              <a:rPr lang="en-US" altLang="ja-JP" sz="2400" dirty="0" smtClean="0"/>
              <a:t> states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27584" y="3966155"/>
            <a:ext cx="78986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ja-JP" sz="2400" dirty="0"/>
              <a:t>Possibility in the 2</a:t>
            </a:r>
            <a:r>
              <a:rPr lang="en-US" altLang="ja-JP" sz="2400" baseline="30000" dirty="0"/>
              <a:t>nd</a:t>
            </a:r>
            <a:r>
              <a:rPr lang="en-US" altLang="ja-JP" sz="2400" dirty="0"/>
              <a:t> 3/2</a:t>
            </a:r>
            <a:r>
              <a:rPr lang="en-US" altLang="ja-JP" sz="2400" baseline="30000" dirty="0"/>
              <a:t>-</a:t>
            </a:r>
            <a:r>
              <a:rPr lang="en-US" altLang="ja-JP" sz="2400" dirty="0"/>
              <a:t> </a:t>
            </a:r>
            <a:r>
              <a:rPr lang="en-US" altLang="ja-JP" sz="2400" dirty="0" smtClean="0"/>
              <a:t>state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        - </a:t>
            </a:r>
            <a:r>
              <a:rPr kumimoji="1" lang="en-US" altLang="ja-JP" sz="2400" u="sng" dirty="0" err="1" smtClean="0">
                <a:solidFill>
                  <a:srgbClr val="FF0000"/>
                </a:solidFill>
              </a:rPr>
              <a:t>triaxial</a:t>
            </a:r>
            <a:r>
              <a:rPr kumimoji="1" lang="en-US" altLang="ja-JP" sz="2400" u="sng" dirty="0" smtClean="0">
                <a:solidFill>
                  <a:srgbClr val="FF0000"/>
                </a:solidFill>
              </a:rPr>
              <a:t> deformation</a:t>
            </a:r>
            <a:r>
              <a:rPr kumimoji="1" lang="en-US" altLang="ja-JP" sz="2400" dirty="0" smtClean="0"/>
              <a:t> &amp; </a:t>
            </a:r>
            <a:r>
              <a:rPr kumimoji="1" lang="en-US" altLang="ja-JP" sz="2400" u="sng" dirty="0" smtClean="0">
                <a:solidFill>
                  <a:srgbClr val="0070C0"/>
                </a:solidFill>
              </a:rPr>
              <a:t>mixing of di-neutron components</a:t>
            </a:r>
          </a:p>
        </p:txBody>
      </p:sp>
    </p:spTree>
    <p:extLst>
      <p:ext uri="{BB962C8B-B14F-4D97-AF65-F5344CB8AC3E}">
        <p14:creationId xmlns:p14="http://schemas.microsoft.com/office/powerpoint/2010/main" val="137884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11560" y="476672"/>
            <a:ext cx="1896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Contents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5576" y="1412776"/>
            <a:ext cx="7965579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kumimoji="1" lang="en-US" altLang="ja-JP" sz="2800" b="1" i="1" u="sng" dirty="0" smtClean="0"/>
              <a:t>Motivation</a:t>
            </a:r>
          </a:p>
          <a:p>
            <a:r>
              <a:rPr lang="en-US" altLang="ja-JP" sz="2800" dirty="0" smtClean="0"/>
              <a:t>       - The </a:t>
            </a:r>
            <a:r>
              <a:rPr lang="en-US" altLang="ja-JP" sz="2800" baseline="30000" dirty="0" smtClean="0"/>
              <a:t>9</a:t>
            </a:r>
            <a:r>
              <a:rPr lang="en-US" altLang="ja-JP" sz="2800" dirty="0" smtClean="0"/>
              <a:t>Li nucleus has a role of the core in </a:t>
            </a:r>
            <a:r>
              <a:rPr lang="en-US" altLang="ja-JP" sz="2800" baseline="30000" dirty="0" smtClean="0"/>
              <a:t>11</a:t>
            </a:r>
            <a:r>
              <a:rPr lang="en-US" altLang="ja-JP" sz="2800" dirty="0" smtClean="0"/>
              <a:t>Li</a:t>
            </a:r>
          </a:p>
          <a:p>
            <a:r>
              <a:rPr lang="en-US" altLang="ja-JP" sz="2800" dirty="0" smtClean="0"/>
              <a:t>       - </a:t>
            </a:r>
            <a:r>
              <a:rPr lang="en-US" altLang="ja-JP" sz="2800" dirty="0"/>
              <a:t>S</a:t>
            </a:r>
            <a:r>
              <a:rPr lang="en-US" altLang="ja-JP" sz="2800" dirty="0" smtClean="0"/>
              <a:t>tructures of the </a:t>
            </a:r>
            <a:r>
              <a:rPr lang="en-US" altLang="ja-JP" sz="2800" baseline="30000" dirty="0" smtClean="0"/>
              <a:t>9</a:t>
            </a:r>
            <a:r>
              <a:rPr lang="en-US" altLang="ja-JP" sz="2800" dirty="0" smtClean="0"/>
              <a:t>Li nucleus</a:t>
            </a:r>
            <a:endParaRPr lang="en-US" altLang="ja-JP" sz="2800" dirty="0"/>
          </a:p>
          <a:p>
            <a:pPr marL="457200" indent="-457200">
              <a:buFont typeface="Arial" pitchFamily="34" charset="0"/>
              <a:buChar char="•"/>
            </a:pPr>
            <a:r>
              <a:rPr kumimoji="1" lang="en-US" altLang="ja-JP" sz="2800" b="1" i="1" u="sng" dirty="0" smtClean="0"/>
              <a:t>Formalism</a:t>
            </a:r>
          </a:p>
          <a:p>
            <a:r>
              <a:rPr lang="en-US" altLang="ja-JP" sz="2800" dirty="0" smtClean="0"/>
              <a:t>       - Stochastic Multi-configuration mixing Method</a:t>
            </a:r>
          </a:p>
          <a:p>
            <a:r>
              <a:rPr lang="en-US" altLang="ja-JP" sz="2800" dirty="0" smtClean="0"/>
              <a:t>       - Microscopic Coupled Channel (MCC) Method</a:t>
            </a:r>
          </a:p>
          <a:p>
            <a:r>
              <a:rPr lang="en-US" altLang="ja-JP" sz="2800" dirty="0" smtClean="0"/>
              <a:t>                   with complex G-matrix interaction (CEG07)</a:t>
            </a:r>
            <a:endParaRPr lang="en-US" altLang="ja-JP" sz="2800" dirty="0"/>
          </a:p>
          <a:p>
            <a:pPr marL="457200" indent="-457200">
              <a:buFont typeface="Arial" pitchFamily="34" charset="0"/>
              <a:buChar char="•"/>
            </a:pPr>
            <a:r>
              <a:rPr kumimoji="1" lang="en-US" altLang="ja-JP" sz="2800" b="1" i="1" u="sng" dirty="0" smtClean="0"/>
              <a:t>Results</a:t>
            </a:r>
          </a:p>
          <a:p>
            <a:r>
              <a:rPr lang="en-US" altLang="ja-JP" sz="2800" dirty="0" smtClean="0"/>
              <a:t>       - Elastic &amp; Inelastic cross sections</a:t>
            </a:r>
          </a:p>
          <a:p>
            <a:r>
              <a:rPr lang="en-US" altLang="ja-JP" sz="2800" dirty="0"/>
              <a:t> </a:t>
            </a:r>
            <a:r>
              <a:rPr lang="en-US" altLang="ja-JP" sz="2800" dirty="0" smtClean="0"/>
              <a:t>      - Discussion for the second 3/2</a:t>
            </a:r>
            <a:r>
              <a:rPr lang="en-US" altLang="ja-JP" sz="2800" baseline="30000" dirty="0" smtClean="0"/>
              <a:t>-</a:t>
            </a:r>
            <a:r>
              <a:rPr lang="en-US" altLang="ja-JP" sz="2800" dirty="0" smtClean="0"/>
              <a:t> state</a:t>
            </a:r>
            <a:endParaRPr lang="en-US" altLang="ja-JP" sz="2800" dirty="0"/>
          </a:p>
          <a:p>
            <a:pPr marL="457200" indent="-457200">
              <a:buFont typeface="Arial" pitchFamily="34" charset="0"/>
              <a:buChar char="•"/>
            </a:pPr>
            <a:r>
              <a:rPr kumimoji="1" lang="en-US" altLang="ja-JP" sz="2800" b="1" i="1" u="sng" dirty="0" smtClean="0"/>
              <a:t>Summary</a:t>
            </a:r>
            <a:endParaRPr kumimoji="1" lang="ja-JP" altLang="en-US" sz="2800" b="1" i="1" u="sng" dirty="0"/>
          </a:p>
        </p:txBody>
      </p:sp>
    </p:spTree>
    <p:extLst>
      <p:ext uri="{BB962C8B-B14F-4D97-AF65-F5344CB8AC3E}">
        <p14:creationId xmlns:p14="http://schemas.microsoft.com/office/powerpoint/2010/main" val="216119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正方形/長方形 109"/>
          <p:cNvSpPr/>
          <p:nvPr/>
        </p:nvSpPr>
        <p:spPr>
          <a:xfrm>
            <a:off x="2987824" y="3933056"/>
            <a:ext cx="720080" cy="57606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正方形/長方形 110"/>
          <p:cNvSpPr/>
          <p:nvPr/>
        </p:nvSpPr>
        <p:spPr>
          <a:xfrm>
            <a:off x="5148064" y="2780928"/>
            <a:ext cx="720080" cy="57606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正方形/長方形 111"/>
          <p:cNvSpPr/>
          <p:nvPr/>
        </p:nvSpPr>
        <p:spPr>
          <a:xfrm>
            <a:off x="5868144" y="3356992"/>
            <a:ext cx="720080" cy="57606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正方形/長方形 100"/>
          <p:cNvSpPr/>
          <p:nvPr/>
        </p:nvSpPr>
        <p:spPr>
          <a:xfrm>
            <a:off x="2267744" y="2204864"/>
            <a:ext cx="720080" cy="57606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94392" y="3430461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aseline="30000" dirty="0" smtClean="0"/>
              <a:t>6</a:t>
            </a:r>
            <a:r>
              <a:rPr kumimoji="1" lang="en-US" altLang="ja-JP" sz="2400" dirty="0" smtClean="0"/>
              <a:t>Li</a:t>
            </a:r>
            <a:endParaRPr kumimoji="1" lang="ja-JP" altLang="en-US" sz="2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285460" y="1268760"/>
            <a:ext cx="1966116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Halo structure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59832" y="4005064"/>
            <a:ext cx="635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6</a:t>
            </a:r>
            <a:r>
              <a:rPr kumimoji="1" lang="en-US" altLang="ja-JP" sz="2400" dirty="0" smtClean="0"/>
              <a:t>He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411760" y="2261778"/>
            <a:ext cx="455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8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148064" y="2852936"/>
            <a:ext cx="713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11</a:t>
            </a:r>
            <a:r>
              <a:rPr kumimoji="1" lang="en-US" altLang="ja-JP" sz="2400" dirty="0" smtClean="0"/>
              <a:t>Be</a:t>
            </a:r>
            <a:endParaRPr kumimoji="1"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1560" y="476672"/>
            <a:ext cx="2327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Motivation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147932" y="5714672"/>
            <a:ext cx="4672540" cy="738664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Tanihata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 et. al., (Phys. Rev.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Lett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. 55 (1985) 2676)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Minamisono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 et. al., (Phys. Rev.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Lett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. 69 (1992) 2058)</a:t>
            </a:r>
            <a:endParaRPr lang="en-US" altLang="ja-JP" sz="1400" b="1" i="1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I. </a:t>
            </a:r>
            <a:r>
              <a:rPr lang="en-US" altLang="ja-JP" sz="1400" b="1" i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Tanihata</a:t>
            </a:r>
            <a:r>
              <a:rPr lang="en-US" altLang="ja-JP" sz="1400" b="1" i="1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(J. Phys. G: </a:t>
            </a:r>
            <a:r>
              <a:rPr lang="en-US" altLang="ja-JP" sz="1400" b="1" i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Nucl</a:t>
            </a:r>
            <a:r>
              <a:rPr lang="en-US" altLang="ja-JP" sz="1400" b="1" i="1" dirty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. Part. Phys. 22 (1996) 157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)</a:t>
            </a:r>
            <a:endParaRPr lang="en-US" altLang="ja-JP" sz="1400" b="1" i="1" dirty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2267744" y="2204864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2267744" y="2780928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547664" y="3933056"/>
            <a:ext cx="3600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1547664" y="4509120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632634" y="4005064"/>
            <a:ext cx="635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4</a:t>
            </a:r>
            <a:r>
              <a:rPr kumimoji="1" lang="en-US" altLang="ja-JP" sz="2400" dirty="0" smtClean="0"/>
              <a:t>He</a:t>
            </a:r>
            <a:endParaRPr kumimoji="1" lang="ja-JP" altLang="en-US" sz="2400" dirty="0"/>
          </a:p>
        </p:txBody>
      </p:sp>
      <p:cxnSp>
        <p:nvCxnSpPr>
          <p:cNvPr id="18" name="直線コネクタ 17"/>
          <p:cNvCxnSpPr/>
          <p:nvPr/>
        </p:nvCxnSpPr>
        <p:spPr>
          <a:xfrm>
            <a:off x="2987824" y="2132856"/>
            <a:ext cx="0" cy="2376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3707904" y="2132856"/>
            <a:ext cx="0" cy="2376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4427984" y="2132856"/>
            <a:ext cx="0" cy="2376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4499992" y="4005064"/>
            <a:ext cx="635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8</a:t>
            </a:r>
            <a:r>
              <a:rPr kumimoji="1" lang="en-US" altLang="ja-JP" sz="2400" dirty="0" smtClean="0"/>
              <a:t>He</a:t>
            </a:r>
            <a:endParaRPr kumimoji="1" lang="ja-JP" altLang="en-US" sz="2400" dirty="0"/>
          </a:p>
        </p:txBody>
      </p:sp>
      <p:cxnSp>
        <p:nvCxnSpPr>
          <p:cNvPr id="50" name="直線コネクタ 49"/>
          <p:cNvCxnSpPr/>
          <p:nvPr/>
        </p:nvCxnSpPr>
        <p:spPr>
          <a:xfrm>
            <a:off x="2267744" y="3356992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683568" y="4077072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Z=2</a:t>
            </a:r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83568" y="3491716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Z=3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83568" y="2915652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Z=4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83568" y="2339588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Z=5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599225" y="4715852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N=2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378362" y="2852936"/>
            <a:ext cx="609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7</a:t>
            </a:r>
            <a:r>
              <a:rPr kumimoji="1" lang="en-US" altLang="ja-JP" sz="2400" dirty="0" smtClean="0"/>
              <a:t>Be</a:t>
            </a:r>
            <a:endParaRPr kumimoji="1" lang="ja-JP" altLang="en-US" sz="240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3779912" y="2852936"/>
            <a:ext cx="609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9</a:t>
            </a:r>
            <a:r>
              <a:rPr kumimoji="1" lang="en-US" altLang="ja-JP" sz="2400" dirty="0" smtClean="0"/>
              <a:t>Be</a:t>
            </a:r>
            <a:endParaRPr kumimoji="1" lang="ja-JP" altLang="en-US" sz="24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427984" y="2852936"/>
            <a:ext cx="713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10</a:t>
            </a:r>
            <a:r>
              <a:rPr kumimoji="1" lang="en-US" altLang="ja-JP" sz="2400" dirty="0" smtClean="0"/>
              <a:t>Be</a:t>
            </a:r>
            <a:endParaRPr kumimoji="1" lang="ja-JP" altLang="en-US" sz="2400" dirty="0"/>
          </a:p>
        </p:txBody>
      </p:sp>
      <p:cxnSp>
        <p:nvCxnSpPr>
          <p:cNvPr id="59" name="直線コネクタ 58"/>
          <p:cNvCxnSpPr/>
          <p:nvPr/>
        </p:nvCxnSpPr>
        <p:spPr>
          <a:xfrm>
            <a:off x="5148064" y="2132856"/>
            <a:ext cx="0" cy="2376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3061690" y="3429000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aseline="30000" dirty="0" smtClean="0"/>
              <a:t>7</a:t>
            </a:r>
            <a:r>
              <a:rPr kumimoji="1" lang="en-US" altLang="ja-JP" sz="2400" dirty="0" smtClean="0"/>
              <a:t>Li</a:t>
            </a:r>
            <a:endParaRPr kumimoji="1" lang="ja-JP" altLang="en-US" sz="24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851920" y="3429000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aseline="30000" dirty="0" smtClean="0"/>
              <a:t>8</a:t>
            </a:r>
            <a:r>
              <a:rPr kumimoji="1" lang="en-US" altLang="ja-JP" sz="2400" dirty="0" smtClean="0"/>
              <a:t>Li</a:t>
            </a:r>
            <a:endParaRPr kumimoji="1" lang="ja-JP" altLang="en-US" sz="24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559038" y="3429000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aseline="30000" dirty="0" smtClean="0"/>
              <a:t>9</a:t>
            </a:r>
            <a:r>
              <a:rPr kumimoji="1" lang="en-US" altLang="ja-JP" sz="2400" dirty="0" smtClean="0"/>
              <a:t>Li</a:t>
            </a:r>
            <a:endParaRPr kumimoji="1" lang="ja-JP" altLang="en-US" sz="24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922784" y="3445549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aseline="30000" dirty="0" smtClean="0"/>
              <a:t>11</a:t>
            </a:r>
            <a:r>
              <a:rPr kumimoji="1" lang="en-US" altLang="ja-JP" sz="2400" dirty="0" smtClean="0"/>
              <a:t>Li</a:t>
            </a:r>
            <a:endParaRPr kumimoji="1" lang="ja-JP" altLang="en-US" sz="2400" dirty="0"/>
          </a:p>
        </p:txBody>
      </p:sp>
      <p:cxnSp>
        <p:nvCxnSpPr>
          <p:cNvPr id="67" name="直線コネクタ 66"/>
          <p:cNvCxnSpPr/>
          <p:nvPr/>
        </p:nvCxnSpPr>
        <p:spPr>
          <a:xfrm>
            <a:off x="2987824" y="4509120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4427984" y="4509120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5868144" y="3933056"/>
            <a:ext cx="7200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>
            <a:off x="6588224" y="2132856"/>
            <a:ext cx="0" cy="180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/>
          <p:nvPr/>
        </p:nvCxnSpPr>
        <p:spPr>
          <a:xfrm>
            <a:off x="1547664" y="3933056"/>
            <a:ext cx="0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/>
          <p:cNvSpPr txBox="1"/>
          <p:nvPr/>
        </p:nvSpPr>
        <p:spPr>
          <a:xfrm>
            <a:off x="5874567" y="2852936"/>
            <a:ext cx="713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12</a:t>
            </a:r>
            <a:r>
              <a:rPr kumimoji="1" lang="en-US" altLang="ja-JP" sz="2400" dirty="0" smtClean="0"/>
              <a:t>Be</a:t>
            </a:r>
            <a:endParaRPr kumimoji="1" lang="ja-JP" altLang="en-US" sz="2400" dirty="0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2421643" y="4715852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N=3</a:t>
            </a: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3141723" y="4725144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N=4</a:t>
            </a: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3861803" y="4725144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N=5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4572000" y="4725144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N=6</a:t>
            </a: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5301963" y="4725144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N=7</a:t>
            </a: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6022043" y="4725144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N=8</a:t>
            </a: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3108314" y="2276872"/>
            <a:ext cx="455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9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3796207" y="2276872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10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4516287" y="2276872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11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5236367" y="2276872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12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5988634" y="2276872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13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cxnSp>
        <p:nvCxnSpPr>
          <p:cNvPr id="106" name="直線コネクタ 105"/>
          <p:cNvCxnSpPr/>
          <p:nvPr/>
        </p:nvCxnSpPr>
        <p:spPr>
          <a:xfrm>
            <a:off x="2267744" y="2132856"/>
            <a:ext cx="0" cy="2376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>
            <a:off x="5868144" y="2132856"/>
            <a:ext cx="0" cy="180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円/楕円 113"/>
          <p:cNvSpPr/>
          <p:nvPr/>
        </p:nvSpPr>
        <p:spPr>
          <a:xfrm>
            <a:off x="2267744" y="2204864"/>
            <a:ext cx="720080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円/楕円 114"/>
          <p:cNvSpPr/>
          <p:nvPr/>
        </p:nvSpPr>
        <p:spPr>
          <a:xfrm>
            <a:off x="2987824" y="3933056"/>
            <a:ext cx="720080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円/楕円 115"/>
          <p:cNvSpPr/>
          <p:nvPr/>
        </p:nvSpPr>
        <p:spPr>
          <a:xfrm>
            <a:off x="5148064" y="2780928"/>
            <a:ext cx="720080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円/楕円 116"/>
          <p:cNvSpPr/>
          <p:nvPr/>
        </p:nvSpPr>
        <p:spPr>
          <a:xfrm>
            <a:off x="5868144" y="3356992"/>
            <a:ext cx="720080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9" name="直線矢印コネクタ 118"/>
          <p:cNvCxnSpPr>
            <a:stCxn id="121" idx="2"/>
            <a:endCxn id="114" idx="1"/>
          </p:cNvCxnSpPr>
          <p:nvPr/>
        </p:nvCxnSpPr>
        <p:spPr>
          <a:xfrm>
            <a:off x="2007212" y="1988840"/>
            <a:ext cx="365985" cy="3003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テキスト ボックス 120"/>
          <p:cNvSpPr txBox="1"/>
          <p:nvPr/>
        </p:nvSpPr>
        <p:spPr>
          <a:xfrm>
            <a:off x="1475656" y="1527175"/>
            <a:ext cx="1063112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7</a:t>
            </a:r>
            <a:r>
              <a:rPr kumimoji="1" lang="en-US" altLang="ja-JP" sz="2400" dirty="0" smtClean="0"/>
              <a:t>Be + </a:t>
            </a:r>
            <a:r>
              <a:rPr kumimoji="1" lang="en-US" altLang="ja-JP" sz="2400" i="1" dirty="0" smtClean="0"/>
              <a:t>p</a:t>
            </a:r>
            <a:endParaRPr kumimoji="1" lang="ja-JP" altLang="en-US" sz="2400" i="1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6965272" y="2276872"/>
            <a:ext cx="1167307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10</a:t>
            </a:r>
            <a:r>
              <a:rPr kumimoji="1" lang="en-US" altLang="ja-JP" sz="2400" dirty="0" smtClean="0"/>
              <a:t>Be + </a:t>
            </a:r>
            <a:r>
              <a:rPr kumimoji="1" lang="en-US" altLang="ja-JP" sz="2400" i="1" dirty="0" smtClean="0"/>
              <a:t>n</a:t>
            </a:r>
            <a:endParaRPr kumimoji="1" lang="ja-JP" altLang="en-US" sz="2400" i="1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775864" y="4047455"/>
            <a:ext cx="1396536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9</a:t>
            </a:r>
            <a:r>
              <a:rPr kumimoji="1" lang="en-US" altLang="ja-JP" sz="2400" dirty="0" smtClean="0"/>
              <a:t>Li + </a:t>
            </a:r>
            <a:r>
              <a:rPr kumimoji="1" lang="en-US" altLang="ja-JP" sz="2400" i="1" dirty="0" smtClean="0"/>
              <a:t>n</a:t>
            </a:r>
            <a:r>
              <a:rPr kumimoji="1" lang="en-US" altLang="ja-JP" sz="2400" dirty="0" smtClean="0"/>
              <a:t> + </a:t>
            </a:r>
            <a:r>
              <a:rPr kumimoji="1" lang="en-US" altLang="ja-JP" sz="2400" i="1" dirty="0" smtClean="0"/>
              <a:t>n</a:t>
            </a:r>
            <a:endParaRPr kumimoji="1" lang="ja-JP" altLang="en-US" sz="2400" i="1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3821678" y="4653136"/>
            <a:ext cx="1542410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baseline="30000" dirty="0" smtClean="0"/>
              <a:t>4</a:t>
            </a:r>
            <a:r>
              <a:rPr kumimoji="1" lang="en-US" altLang="ja-JP" sz="2400" dirty="0" smtClean="0"/>
              <a:t>He + </a:t>
            </a:r>
            <a:r>
              <a:rPr kumimoji="1" lang="en-US" altLang="ja-JP" sz="2400" i="1" dirty="0" smtClean="0"/>
              <a:t>n</a:t>
            </a:r>
            <a:r>
              <a:rPr kumimoji="1" lang="en-US" altLang="ja-JP" sz="2400" dirty="0" smtClean="0"/>
              <a:t> + </a:t>
            </a:r>
            <a:r>
              <a:rPr kumimoji="1" lang="en-US" altLang="ja-JP" sz="2400" i="1" dirty="0" smtClean="0"/>
              <a:t>n</a:t>
            </a:r>
            <a:endParaRPr kumimoji="1" lang="ja-JP" altLang="en-US" sz="2400" i="1" dirty="0"/>
          </a:p>
        </p:txBody>
      </p:sp>
      <p:cxnSp>
        <p:nvCxnSpPr>
          <p:cNvPr id="125" name="直線矢印コネクタ 124"/>
          <p:cNvCxnSpPr>
            <a:stCxn id="122" idx="1"/>
            <a:endCxn id="116" idx="7"/>
          </p:cNvCxnSpPr>
          <p:nvPr/>
        </p:nvCxnSpPr>
        <p:spPr>
          <a:xfrm flipH="1">
            <a:off x="5762691" y="2507705"/>
            <a:ext cx="1202581" cy="35758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矢印コネクタ 127"/>
          <p:cNvCxnSpPr>
            <a:stCxn id="123" idx="1"/>
            <a:endCxn id="117" idx="5"/>
          </p:cNvCxnSpPr>
          <p:nvPr/>
        </p:nvCxnSpPr>
        <p:spPr>
          <a:xfrm flipH="1" flipV="1">
            <a:off x="6482771" y="3848693"/>
            <a:ext cx="293093" cy="42959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矢印コネクタ 130"/>
          <p:cNvCxnSpPr>
            <a:stCxn id="124" idx="1"/>
            <a:endCxn id="115" idx="5"/>
          </p:cNvCxnSpPr>
          <p:nvPr/>
        </p:nvCxnSpPr>
        <p:spPr>
          <a:xfrm flipH="1" flipV="1">
            <a:off x="3602451" y="4424757"/>
            <a:ext cx="219227" cy="4592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4147932" y="5373216"/>
            <a:ext cx="1262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Experiment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24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971" y="1123002"/>
            <a:ext cx="3649501" cy="4970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95" y="2258524"/>
            <a:ext cx="4189305" cy="3834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1520" y="1196752"/>
            <a:ext cx="5005858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role of the core excitation</a:t>
            </a:r>
          </a:p>
          <a:p>
            <a:r>
              <a:rPr kumimoji="1" lang="en-US" altLang="ja-JP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nuclear reaction</a:t>
            </a:r>
            <a:endParaRPr kumimoji="1" lang="ja-JP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75500" y="2157372"/>
            <a:ext cx="2009333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baseline="30000" dirty="0" smtClean="0"/>
              <a:t>8</a:t>
            </a:r>
            <a:r>
              <a:rPr kumimoji="1" lang="en-US" altLang="ja-JP" dirty="0" smtClean="0"/>
              <a:t>B elastic scattering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1560" y="476672"/>
            <a:ext cx="2327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Motivation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868012" y="6217567"/>
            <a:ext cx="4024468" cy="307777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A. M. Moro et. al., (Phys. Rev. C.85 (2012) 054613)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67544" y="6217567"/>
            <a:ext cx="3957707" cy="307777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K. Horii et. al., (Phys. Rev. C.81 (2010) 061602(R))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771395" y="899428"/>
            <a:ext cx="2841034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Break up of </a:t>
            </a:r>
            <a:r>
              <a:rPr kumimoji="1" lang="en-US" altLang="ja-JP" baseline="30000" dirty="0" smtClean="0"/>
              <a:t>11</a:t>
            </a:r>
            <a:r>
              <a:rPr kumimoji="1" lang="en-US" altLang="ja-JP" dirty="0" smtClean="0"/>
              <a:t>Be → </a:t>
            </a:r>
            <a:r>
              <a:rPr kumimoji="1" lang="en-US" altLang="ja-JP" baseline="30000" dirty="0" smtClean="0"/>
              <a:t>10</a:t>
            </a:r>
            <a:r>
              <a:rPr kumimoji="1" lang="en-US" altLang="ja-JP" dirty="0" smtClean="0"/>
              <a:t>Be + </a:t>
            </a:r>
            <a:r>
              <a:rPr kumimoji="1" lang="en-US" altLang="ja-JP" i="1" dirty="0" smtClean="0"/>
              <a:t>n</a:t>
            </a:r>
            <a:endParaRPr kumimoji="1" lang="ja-JP" altLang="en-US" i="1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24219" y="2708920"/>
            <a:ext cx="3695179" cy="523220"/>
          </a:xfrm>
          <a:prstGeom prst="rect">
            <a:avLst/>
          </a:prstGeom>
          <a:solidFill>
            <a:srgbClr val="FFFF00"/>
          </a:solidFill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b="1" i="1" baseline="30000" dirty="0" smtClean="0"/>
              <a:t>11</a:t>
            </a:r>
            <a:r>
              <a:rPr kumimoji="1" lang="en-US" altLang="ja-JP" sz="2800" b="1" i="1" dirty="0" smtClean="0"/>
              <a:t>Li </a:t>
            </a:r>
            <a:r>
              <a:rPr lang="en-US" altLang="ja-JP" sz="2800" b="1" i="1" dirty="0" smtClean="0"/>
              <a:t>has a halo structure</a:t>
            </a:r>
            <a:endParaRPr kumimoji="1" lang="ja-JP" altLang="en-US" sz="2800" b="1" i="1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3342762" cy="6858000"/>
          </a:xfrm>
          <a:prstGeom prst="rect">
            <a:avLst/>
          </a:prstGeom>
        </p:spPr>
      </p:pic>
      <p:grpSp>
        <p:nvGrpSpPr>
          <p:cNvPr id="6" name="グループ化 5"/>
          <p:cNvGrpSpPr/>
          <p:nvPr/>
        </p:nvGrpSpPr>
        <p:grpSpPr>
          <a:xfrm>
            <a:off x="985748" y="4581128"/>
            <a:ext cx="4080380" cy="545122"/>
            <a:chOff x="2701902" y="3658371"/>
            <a:chExt cx="4080380" cy="545122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3522287" y="3658371"/>
              <a:ext cx="3259995" cy="52322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2800" b="1" i="1" baseline="30000" dirty="0" smtClean="0"/>
                <a:t>9</a:t>
              </a:r>
              <a:r>
                <a:rPr lang="en-US" altLang="ja-JP" sz="2800" b="1" i="1" dirty="0" smtClean="0"/>
                <a:t>Li itself in this study</a:t>
              </a:r>
              <a:endParaRPr kumimoji="1" lang="ja-JP" altLang="en-US" sz="2800" b="1" i="1" dirty="0"/>
            </a:p>
          </p:txBody>
        </p:sp>
        <p:sp>
          <p:nvSpPr>
            <p:cNvPr id="13" name="右矢印 12"/>
            <p:cNvSpPr/>
            <p:nvPr/>
          </p:nvSpPr>
          <p:spPr>
            <a:xfrm>
              <a:off x="2701902" y="3658371"/>
              <a:ext cx="648072" cy="545122"/>
            </a:xfrm>
            <a:prstGeom prst="rightArrow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4724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/>
          <p:cNvGrpSpPr/>
          <p:nvPr/>
        </p:nvGrpSpPr>
        <p:grpSpPr>
          <a:xfrm>
            <a:off x="5829827" y="116632"/>
            <a:ext cx="3062653" cy="2254532"/>
            <a:chOff x="5292080" y="3861048"/>
            <a:chExt cx="3062653" cy="2254532"/>
          </a:xfrm>
        </p:grpSpPr>
        <p:sp>
          <p:nvSpPr>
            <p:cNvPr id="19" name="円/楕円 18"/>
            <p:cNvSpPr/>
            <p:nvPr/>
          </p:nvSpPr>
          <p:spPr>
            <a:xfrm rot="20988062">
              <a:off x="5366077" y="4315380"/>
              <a:ext cx="2988656" cy="1800200"/>
            </a:xfrm>
            <a:prstGeom prst="ellipse">
              <a:avLst/>
            </a:prstGeom>
            <a:gradFill flip="none" rotWithShape="1">
              <a:gsLst>
                <a:gs pos="0">
                  <a:srgbClr val="00B050">
                    <a:tint val="66000"/>
                    <a:satMod val="160000"/>
                  </a:srgbClr>
                </a:gs>
                <a:gs pos="50000">
                  <a:srgbClr val="00B050">
                    <a:tint val="44500"/>
                    <a:satMod val="160000"/>
                  </a:srgbClr>
                </a:gs>
                <a:gs pos="100000">
                  <a:srgbClr val="00B050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5" name="グループ化 14"/>
            <p:cNvGrpSpPr/>
            <p:nvPr/>
          </p:nvGrpSpPr>
          <p:grpSpPr>
            <a:xfrm>
              <a:off x="5724128" y="4869160"/>
              <a:ext cx="936104" cy="936104"/>
              <a:chOff x="5508104" y="4869160"/>
              <a:chExt cx="936104" cy="936104"/>
            </a:xfrm>
          </p:grpSpPr>
          <p:sp>
            <p:nvSpPr>
              <p:cNvPr id="6" name="円/楕円 5"/>
              <p:cNvSpPr/>
              <p:nvPr/>
            </p:nvSpPr>
            <p:spPr>
              <a:xfrm>
                <a:off x="5508104" y="4869160"/>
                <a:ext cx="936104" cy="93610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  <a:alpha val="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テキスト ボックス 9"/>
              <p:cNvSpPr txBox="1"/>
              <p:nvPr/>
            </p:nvSpPr>
            <p:spPr>
              <a:xfrm>
                <a:off x="5724128" y="4941168"/>
                <a:ext cx="48763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l-GR" altLang="ja-JP" sz="4000" b="1" dirty="0" smtClean="0"/>
                  <a:t>α</a:t>
                </a:r>
                <a:endParaRPr kumimoji="1" lang="ja-JP" altLang="en-US" sz="4000" b="1" dirty="0"/>
              </a:p>
            </p:txBody>
          </p:sp>
        </p:grpSp>
        <p:grpSp>
          <p:nvGrpSpPr>
            <p:cNvPr id="13" name="グループ化 12"/>
            <p:cNvGrpSpPr/>
            <p:nvPr/>
          </p:nvGrpSpPr>
          <p:grpSpPr>
            <a:xfrm>
              <a:off x="6484548" y="4293096"/>
              <a:ext cx="535724" cy="588258"/>
              <a:chOff x="6268524" y="4064878"/>
              <a:chExt cx="535724" cy="588258"/>
            </a:xfrm>
          </p:grpSpPr>
          <p:sp>
            <p:nvSpPr>
              <p:cNvPr id="9" name="円/楕円 8"/>
              <p:cNvSpPr/>
              <p:nvPr/>
            </p:nvSpPr>
            <p:spPr>
              <a:xfrm>
                <a:off x="6300192" y="4221088"/>
                <a:ext cx="432000" cy="432048"/>
              </a:xfrm>
              <a:prstGeom prst="ellipse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テキスト ボックス 10"/>
              <p:cNvSpPr txBox="1"/>
              <p:nvPr/>
            </p:nvSpPr>
            <p:spPr>
              <a:xfrm>
                <a:off x="6268524" y="4064878"/>
                <a:ext cx="53572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3200" i="1" dirty="0" smtClean="0"/>
                  <a:t>n</a:t>
                </a:r>
                <a:r>
                  <a:rPr kumimoji="1" lang="en-US" altLang="ja-JP" sz="3200" i="1" baseline="-25000" dirty="0" smtClean="0"/>
                  <a:t>1</a:t>
                </a:r>
                <a:endParaRPr kumimoji="1" lang="ja-JP" altLang="en-US" sz="3200" i="1" baseline="-25000" dirty="0"/>
              </a:p>
            </p:txBody>
          </p:sp>
        </p:grpSp>
        <p:grpSp>
          <p:nvGrpSpPr>
            <p:cNvPr id="14" name="グループ化 13"/>
            <p:cNvGrpSpPr/>
            <p:nvPr/>
          </p:nvGrpSpPr>
          <p:grpSpPr>
            <a:xfrm>
              <a:off x="7092280" y="4581128"/>
              <a:ext cx="792088" cy="792088"/>
              <a:chOff x="6876256" y="4581128"/>
              <a:chExt cx="792088" cy="792088"/>
            </a:xfrm>
          </p:grpSpPr>
          <p:sp>
            <p:nvSpPr>
              <p:cNvPr id="7" name="円/楕円 6"/>
              <p:cNvSpPr/>
              <p:nvPr/>
            </p:nvSpPr>
            <p:spPr>
              <a:xfrm>
                <a:off x="6876256" y="4581128"/>
                <a:ext cx="792088" cy="792088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100000">
                    <a:srgbClr val="FF0000"/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2" name="テキスト ボックス 11"/>
              <p:cNvSpPr txBox="1"/>
              <p:nvPr/>
            </p:nvSpPr>
            <p:spPr>
              <a:xfrm>
                <a:off x="7092280" y="4581128"/>
                <a:ext cx="356188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4000" i="1" dirty="0" smtClean="0"/>
                  <a:t>t</a:t>
                </a:r>
                <a:endParaRPr kumimoji="1" lang="ja-JP" altLang="en-US" sz="4000" i="1" dirty="0"/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7142366" y="5354052"/>
              <a:ext cx="490840" cy="535414"/>
              <a:chOff x="6300192" y="4117722"/>
              <a:chExt cx="490840" cy="535414"/>
            </a:xfrm>
          </p:grpSpPr>
          <p:sp>
            <p:nvSpPr>
              <p:cNvPr id="17" name="円/楕円 16"/>
              <p:cNvSpPr/>
              <p:nvPr/>
            </p:nvSpPr>
            <p:spPr>
              <a:xfrm>
                <a:off x="6300192" y="4221088"/>
                <a:ext cx="432000" cy="432048"/>
              </a:xfrm>
              <a:prstGeom prst="ellipse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6300192" y="4117722"/>
                <a:ext cx="49084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800" i="1" dirty="0" smtClean="0"/>
                  <a:t>n</a:t>
                </a:r>
                <a:r>
                  <a:rPr kumimoji="1" lang="en-US" altLang="ja-JP" sz="2800" i="1" baseline="-25000" dirty="0" smtClean="0"/>
                  <a:t>2</a:t>
                </a:r>
                <a:endParaRPr kumimoji="1" lang="ja-JP" altLang="en-US" sz="2800" i="1" baseline="-25000" dirty="0"/>
              </a:p>
            </p:txBody>
          </p:sp>
        </p:grpSp>
        <p:sp>
          <p:nvSpPr>
            <p:cNvPr id="20" name="テキスト ボックス 19"/>
            <p:cNvSpPr txBox="1"/>
            <p:nvPr/>
          </p:nvSpPr>
          <p:spPr>
            <a:xfrm>
              <a:off x="5292080" y="3861048"/>
              <a:ext cx="6399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600" baseline="30000" dirty="0" smtClean="0"/>
                <a:t>9</a:t>
              </a:r>
              <a:r>
                <a:rPr kumimoji="1" lang="en-US" altLang="ja-JP" sz="3600" dirty="0" smtClean="0"/>
                <a:t>Li</a:t>
              </a:r>
              <a:endParaRPr kumimoji="1" lang="ja-JP" altLang="en-US" sz="3600" dirty="0"/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539552" y="1619508"/>
            <a:ext cx="51235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Brink model + Stochastic multi-configuration mixing</a:t>
            </a:r>
            <a:endParaRPr kumimoji="1" lang="ja-JP" altLang="en-US" b="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619672" y="4933542"/>
            <a:ext cx="13622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b="1" dirty="0" smtClean="0"/>
              <a:t>Hamiltonian</a:t>
            </a:r>
            <a:endParaRPr kumimoji="1" lang="ja-JP" altLang="en-US" b="1" dirty="0"/>
          </a:p>
        </p:txBody>
      </p:sp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916339"/>
              </p:ext>
            </p:extLst>
          </p:nvPr>
        </p:nvGraphicFramePr>
        <p:xfrm>
          <a:off x="398463" y="2274888"/>
          <a:ext cx="2932112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22" name="数式" r:id="rId3" imgW="1498320" imgH="368280" progId="Equation.3">
                  <p:embed/>
                </p:oleObj>
              </mc:Choice>
              <mc:Fallback>
                <p:oleObj name="数式" r:id="rId3" imgW="149832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2274888"/>
                        <a:ext cx="2932112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87350" y="2997200"/>
          <a:ext cx="84931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23" name="数式" r:id="rId5" imgW="4343400" imgH="279360" progId="Equation.3">
                  <p:embed/>
                </p:oleObj>
              </mc:Choice>
              <mc:Fallback>
                <p:oleObj name="数式" r:id="rId5" imgW="434340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2997200"/>
                        <a:ext cx="84931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/>
          <p:cNvGraphicFramePr>
            <a:graphicFrameLocks noChangeAspect="1"/>
          </p:cNvGraphicFramePr>
          <p:nvPr/>
        </p:nvGraphicFramePr>
        <p:xfrm>
          <a:off x="3500669" y="4726810"/>
          <a:ext cx="253523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24" name="数式" r:id="rId7" imgW="1422360" imgH="444240" progId="Equation.3">
                  <p:embed/>
                </p:oleObj>
              </mc:Choice>
              <mc:Fallback>
                <p:oleObj name="数式" r:id="rId7" imgW="14223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669" y="4726810"/>
                        <a:ext cx="2535238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テキスト ボックス 26"/>
          <p:cNvSpPr txBox="1"/>
          <p:nvPr/>
        </p:nvSpPr>
        <p:spPr>
          <a:xfrm>
            <a:off x="3322802" y="5734997"/>
            <a:ext cx="4777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Central : </a:t>
            </a:r>
            <a:r>
              <a:rPr kumimoji="1" lang="en-US" altLang="ja-JP" dirty="0" err="1" smtClean="0"/>
              <a:t>Volkov</a:t>
            </a:r>
            <a:r>
              <a:rPr kumimoji="1" lang="en-US" altLang="ja-JP" dirty="0" smtClean="0"/>
              <a:t> No.2 (W=1-M, M=0.6, B=H=0.08)</a:t>
            </a:r>
          </a:p>
          <a:p>
            <a:r>
              <a:rPr lang="en-US" altLang="ja-JP" dirty="0" smtClean="0"/>
              <a:t>LS          : G3RS              (V</a:t>
            </a:r>
            <a:r>
              <a:rPr lang="en-US" altLang="ja-JP" baseline="-25000" dirty="0" smtClean="0"/>
              <a:t>LS</a:t>
            </a:r>
            <a:r>
              <a:rPr lang="en-US" altLang="ja-JP" dirty="0" smtClean="0"/>
              <a:t>=2000MeV)</a:t>
            </a:r>
            <a:endParaRPr kumimoji="1"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4067944" y="306896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5652120" y="306896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円/楕円 29"/>
          <p:cNvSpPr/>
          <p:nvPr/>
        </p:nvSpPr>
        <p:spPr>
          <a:xfrm>
            <a:off x="6876256" y="306896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円/楕円 30"/>
          <p:cNvSpPr/>
          <p:nvPr/>
        </p:nvSpPr>
        <p:spPr>
          <a:xfrm>
            <a:off x="8100392" y="306896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3" name="直線矢印コネクタ 32"/>
          <p:cNvCxnSpPr>
            <a:endCxn id="28" idx="7"/>
          </p:cNvCxnSpPr>
          <p:nvPr/>
        </p:nvCxnSpPr>
        <p:spPr>
          <a:xfrm flipH="1">
            <a:off x="4436720" y="2862228"/>
            <a:ext cx="855360" cy="2700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>
            <a:endCxn id="29" idx="1"/>
          </p:cNvCxnSpPr>
          <p:nvPr/>
        </p:nvCxnSpPr>
        <p:spPr>
          <a:xfrm>
            <a:off x="5652120" y="2852936"/>
            <a:ext cx="63272" cy="2792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5098138" y="2492896"/>
            <a:ext cx="163410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Randomly fixed</a:t>
            </a:r>
            <a:endParaRPr kumimoji="1" lang="ja-JP" altLang="en-US" dirty="0"/>
          </a:p>
        </p:txBody>
      </p:sp>
      <p:cxnSp>
        <p:nvCxnSpPr>
          <p:cNvPr id="39" name="直線矢印コネクタ 38"/>
          <p:cNvCxnSpPr>
            <a:endCxn id="30" idx="1"/>
          </p:cNvCxnSpPr>
          <p:nvPr/>
        </p:nvCxnSpPr>
        <p:spPr>
          <a:xfrm>
            <a:off x="6261875" y="2862228"/>
            <a:ext cx="677653" cy="2700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endCxn id="31" idx="1"/>
          </p:cNvCxnSpPr>
          <p:nvPr/>
        </p:nvCxnSpPr>
        <p:spPr>
          <a:xfrm>
            <a:off x="6721716" y="2852936"/>
            <a:ext cx="1441948" cy="2792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539552" y="5869721"/>
            <a:ext cx="24545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b="1" dirty="0" smtClean="0"/>
              <a:t>Effective </a:t>
            </a:r>
            <a:r>
              <a:rPr lang="en-US" altLang="ja-JP" b="1" i="1" dirty="0" smtClean="0"/>
              <a:t>NN</a:t>
            </a:r>
            <a:r>
              <a:rPr lang="en-US" altLang="ja-JP" b="1" dirty="0" smtClean="0"/>
              <a:t> interaction</a:t>
            </a:r>
            <a:endParaRPr kumimoji="1" lang="ja-JP" altLang="en-US" b="1" dirty="0"/>
          </a:p>
        </p:txBody>
      </p:sp>
      <p:cxnSp>
        <p:nvCxnSpPr>
          <p:cNvPr id="36" name="直線矢印コネクタ 35"/>
          <p:cNvCxnSpPr/>
          <p:nvPr/>
        </p:nvCxnSpPr>
        <p:spPr>
          <a:xfrm flipV="1">
            <a:off x="5796136" y="908720"/>
            <a:ext cx="3168352" cy="10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8676456" y="476672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Z</a:t>
            </a:r>
            <a:endParaRPr kumimoji="1" lang="ja-JP" altLang="en-US" dirty="0"/>
          </a:p>
        </p:txBody>
      </p:sp>
      <p:graphicFrame>
        <p:nvGraphicFramePr>
          <p:cNvPr id="40" name="オブジェクト 39"/>
          <p:cNvGraphicFramePr>
            <a:graphicFrameLocks noChangeAspect="1"/>
          </p:cNvGraphicFramePr>
          <p:nvPr/>
        </p:nvGraphicFramePr>
        <p:xfrm>
          <a:off x="542925" y="3643313"/>
          <a:ext cx="3373438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25" name="数式" r:id="rId9" imgW="2133360" imgH="533160" progId="Equation.3">
                  <p:embed/>
                </p:oleObj>
              </mc:Choice>
              <mc:Fallback>
                <p:oleObj name="数式" r:id="rId9" imgW="213336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3643313"/>
                        <a:ext cx="3373438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オブジェクト 50"/>
          <p:cNvGraphicFramePr>
            <a:graphicFrameLocks noChangeAspect="1"/>
          </p:cNvGraphicFramePr>
          <p:nvPr/>
        </p:nvGraphicFramePr>
        <p:xfrm>
          <a:off x="4590380" y="3678238"/>
          <a:ext cx="25019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026" name="数式" r:id="rId11" imgW="1676160" imgH="533160" progId="Equation.3">
                  <p:embed/>
                </p:oleObj>
              </mc:Choice>
              <mc:Fallback>
                <p:oleObj name="数式" r:id="rId11" imgW="167616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0380" y="3678238"/>
                        <a:ext cx="2501900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611560" y="476672"/>
            <a:ext cx="4343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Formalism (Structure)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773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1560" y="188640"/>
            <a:ext cx="5683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Energies &amp; </a:t>
            </a:r>
            <a:r>
              <a:rPr lang="en-US" altLang="ja-JP" sz="36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rms</a:t>
            </a:r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radii &amp; B(E2)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734" y="932532"/>
            <a:ext cx="3143250" cy="2947987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53" y="3501009"/>
            <a:ext cx="3143250" cy="2947987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32532"/>
            <a:ext cx="3143250" cy="2947987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209" y="3501008"/>
            <a:ext cx="3143250" cy="2947987"/>
          </a:xfrm>
          <a:prstGeom prst="rect">
            <a:avLst/>
          </a:prstGeom>
        </p:spPr>
      </p:pic>
      <p:grpSp>
        <p:nvGrpSpPr>
          <p:cNvPr id="10" name="グループ化 9"/>
          <p:cNvGrpSpPr/>
          <p:nvPr/>
        </p:nvGrpSpPr>
        <p:grpSpPr>
          <a:xfrm>
            <a:off x="3491880" y="381885"/>
            <a:ext cx="4783409" cy="5927435"/>
            <a:chOff x="3491880" y="525901"/>
            <a:chExt cx="4783409" cy="5927435"/>
          </a:xfrm>
        </p:grpSpPr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1880" y="525901"/>
              <a:ext cx="4783409" cy="5927435"/>
            </a:xfrm>
            <a:prstGeom prst="rect">
              <a:avLst/>
            </a:prstGeom>
          </p:spPr>
        </p:pic>
        <p:sp>
          <p:nvSpPr>
            <p:cNvPr id="3" name="テキスト ボックス 2"/>
            <p:cNvSpPr txBox="1"/>
            <p:nvPr/>
          </p:nvSpPr>
          <p:spPr>
            <a:xfrm>
              <a:off x="3923928" y="548680"/>
              <a:ext cx="2382255" cy="12003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[7] No-core shell model</a:t>
              </a:r>
            </a:p>
            <a:p>
              <a:r>
                <a:rPr lang="en-US" altLang="ja-JP" dirty="0" smtClean="0"/>
                <a:t>[8] TOSM + UCOM</a:t>
              </a:r>
            </a:p>
            <a:p>
              <a:r>
                <a:rPr lang="en-US" altLang="ja-JP" dirty="0" smtClean="0"/>
                <a:t>[9] </a:t>
              </a:r>
              <a:r>
                <a:rPr lang="el-GR" altLang="ja-JP" dirty="0" smtClean="0"/>
                <a:t>α</a:t>
              </a:r>
              <a:r>
                <a:rPr lang="en-US" altLang="ja-JP" dirty="0" smtClean="0"/>
                <a:t> + </a:t>
              </a:r>
              <a:r>
                <a:rPr lang="en-US" altLang="ja-JP" i="1" dirty="0" smtClean="0"/>
                <a:t>t</a:t>
              </a:r>
              <a:r>
                <a:rPr lang="en-US" altLang="ja-JP" dirty="0" smtClean="0"/>
                <a:t> + </a:t>
              </a:r>
              <a:r>
                <a:rPr lang="en-US" altLang="ja-JP" i="1" dirty="0" smtClean="0"/>
                <a:t>n</a:t>
              </a:r>
              <a:r>
                <a:rPr lang="en-US" altLang="ja-JP" dirty="0" smtClean="0"/>
                <a:t> + </a:t>
              </a:r>
              <a:r>
                <a:rPr lang="en-US" altLang="ja-JP" i="1" dirty="0" smtClean="0"/>
                <a:t>n</a:t>
              </a:r>
              <a:r>
                <a:rPr lang="en-US" altLang="ja-JP" dirty="0" smtClean="0"/>
                <a:t> </a:t>
              </a:r>
            </a:p>
            <a:p>
              <a:r>
                <a:rPr lang="en-US" altLang="ja-JP" dirty="0" smtClean="0"/>
                <a:t>[11] </a:t>
              </a:r>
              <a:r>
                <a:rPr kumimoji="1" lang="en-US" altLang="ja-JP" baseline="30000" dirty="0" smtClean="0"/>
                <a:t>6</a:t>
              </a:r>
              <a:r>
                <a:rPr kumimoji="1" lang="en-US" altLang="ja-JP" dirty="0" smtClean="0"/>
                <a:t>He + </a:t>
              </a:r>
              <a:r>
                <a:rPr kumimoji="1" lang="en-US" altLang="ja-JP" i="1" dirty="0" smtClean="0"/>
                <a:t>t</a:t>
              </a:r>
              <a:endParaRPr kumimoji="1" lang="ja-JP" altLang="en-US" i="1" dirty="0"/>
            </a:p>
          </p:txBody>
        </p:sp>
      </p:grp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27584" y="6361583"/>
            <a:ext cx="5717804" cy="307777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Furumoto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Suhara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and N.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Itagaki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 (Phys. Rev. C.87 (2013) 064320)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65" y="2852936"/>
            <a:ext cx="4647301" cy="2963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テキスト ボックス 11"/>
          <p:cNvSpPr txBox="1"/>
          <p:nvPr/>
        </p:nvSpPr>
        <p:spPr>
          <a:xfrm>
            <a:off x="827584" y="1206196"/>
            <a:ext cx="2476960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just"/>
            <a:r>
              <a:rPr kumimoji="1" lang="en-US" altLang="ja-JP" sz="2400" dirty="0" smtClean="0"/>
              <a:t>B(E2; 1/2</a:t>
            </a:r>
            <a:r>
              <a:rPr kumimoji="1" lang="en-US" altLang="ja-JP" sz="2400" baseline="30000" dirty="0" smtClean="0"/>
              <a:t>-</a:t>
            </a:r>
            <a:r>
              <a:rPr kumimoji="1" lang="en-US" altLang="ja-JP" sz="2400" dirty="0" smtClean="0"/>
              <a:t> → 3/2</a:t>
            </a:r>
            <a:r>
              <a:rPr kumimoji="1" lang="en-US" altLang="ja-JP" sz="2400" baseline="30000" dirty="0" smtClean="0"/>
              <a:t>-</a:t>
            </a:r>
            <a:r>
              <a:rPr kumimoji="1" lang="en-US" altLang="ja-JP" sz="2400" dirty="0" smtClean="0"/>
              <a:t>)</a:t>
            </a:r>
          </a:p>
          <a:p>
            <a:pPr algn="just"/>
            <a:r>
              <a:rPr kumimoji="1" lang="en-US" altLang="ja-JP" sz="2400" dirty="0" smtClean="0"/>
              <a:t>Exp.  6.8(3)   </a:t>
            </a:r>
            <a:r>
              <a:rPr kumimoji="1" lang="en-US" altLang="ja-JP" sz="2400" i="1" dirty="0" smtClean="0"/>
              <a:t>e</a:t>
            </a:r>
            <a:r>
              <a:rPr kumimoji="1" lang="en-US" altLang="ja-JP" sz="2400" baseline="30000" dirty="0" smtClean="0"/>
              <a:t>2</a:t>
            </a:r>
            <a:r>
              <a:rPr kumimoji="1" lang="en-US" altLang="ja-JP" sz="2400" dirty="0" smtClean="0"/>
              <a:t>fm</a:t>
            </a:r>
            <a:r>
              <a:rPr kumimoji="1" lang="en-US" altLang="ja-JP" sz="2400" baseline="30000" dirty="0" smtClean="0"/>
              <a:t>4</a:t>
            </a:r>
          </a:p>
          <a:p>
            <a:pPr algn="just"/>
            <a:r>
              <a:rPr kumimoji="1" lang="en-US" altLang="ja-JP" sz="2400" dirty="0" smtClean="0"/>
              <a:t>Cal.   8.778   </a:t>
            </a:r>
            <a:r>
              <a:rPr kumimoji="1" lang="en-US" altLang="ja-JP" sz="2400" i="1" dirty="0" smtClean="0"/>
              <a:t>e</a:t>
            </a:r>
            <a:r>
              <a:rPr kumimoji="1" lang="en-US" altLang="ja-JP" sz="2400" baseline="30000" dirty="0" smtClean="0"/>
              <a:t>2</a:t>
            </a:r>
            <a:r>
              <a:rPr kumimoji="1" lang="en-US" altLang="ja-JP" sz="2400" dirty="0" smtClean="0"/>
              <a:t>fm</a:t>
            </a:r>
            <a:r>
              <a:rPr kumimoji="1" lang="en-US" altLang="ja-JP" sz="2400" baseline="30000" dirty="0" smtClean="0"/>
              <a:t>4</a:t>
            </a:r>
            <a:endParaRPr kumimoji="1" lang="ja-JP" altLang="en-US" sz="2400" baseline="30000" dirty="0"/>
          </a:p>
        </p:txBody>
      </p:sp>
    </p:spTree>
    <p:extLst>
      <p:ext uri="{BB962C8B-B14F-4D97-AF65-F5344CB8AC3E}">
        <p14:creationId xmlns:p14="http://schemas.microsoft.com/office/powerpoint/2010/main" val="132149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67544" y="1262593"/>
            <a:ext cx="36399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/>
              <a:t>Microscopic Coupled Channel (MCC)</a:t>
            </a:r>
            <a:endParaRPr kumimoji="1" lang="ja-JP" altLang="en-US" b="1" dirty="0"/>
          </a:p>
        </p:txBody>
      </p:sp>
      <p:graphicFrame>
        <p:nvGraphicFramePr>
          <p:cNvPr id="6" name="Object 2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3900803"/>
              </p:ext>
            </p:extLst>
          </p:nvPr>
        </p:nvGraphicFramePr>
        <p:xfrm>
          <a:off x="1498600" y="1663204"/>
          <a:ext cx="603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78" name="数式" r:id="rId3" imgW="2971800" imgH="444240" progId="Equation.3">
                  <p:embed/>
                </p:oleObj>
              </mc:Choice>
              <mc:Fallback>
                <p:oleObj name="数式" r:id="rId3" imgW="2971800" imgH="44424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1663204"/>
                        <a:ext cx="6032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14375" y="2564904"/>
            <a:ext cx="764381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 dirty="0" smtClean="0">
                <a:solidFill>
                  <a:srgbClr val="000000"/>
                </a:solidFill>
              </a:rPr>
              <a:t>The diagonal and coupling potentials are derived from microscopic view point.</a:t>
            </a:r>
            <a:endParaRPr lang="ja-JP" altLang="en-US" sz="2000" b="1" dirty="0">
              <a:solidFill>
                <a:srgbClr val="000000"/>
              </a:solidFill>
            </a:endParaRPr>
          </a:p>
        </p:txBody>
      </p:sp>
      <p:grpSp>
        <p:nvGrpSpPr>
          <p:cNvPr id="27" name="Group 17"/>
          <p:cNvGrpSpPr>
            <a:grpSpLocks/>
          </p:cNvGrpSpPr>
          <p:nvPr/>
        </p:nvGrpSpPr>
        <p:grpSpPr bwMode="auto">
          <a:xfrm>
            <a:off x="530225" y="4937125"/>
            <a:ext cx="4321175" cy="1108075"/>
            <a:chOff x="354" y="1706"/>
            <a:chExt cx="2722" cy="698"/>
          </a:xfrm>
        </p:grpSpPr>
        <p:sp>
          <p:nvSpPr>
            <p:cNvPr id="30" name="Text Box 18"/>
            <p:cNvSpPr txBox="1">
              <a:spLocks noChangeArrowheads="1"/>
            </p:cNvSpPr>
            <p:nvPr/>
          </p:nvSpPr>
          <p:spPr bwMode="auto">
            <a:xfrm>
              <a:off x="354" y="1706"/>
              <a:ext cx="1367" cy="2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000" b="1" dirty="0" smtClean="0">
                  <a:solidFill>
                    <a:srgbClr val="000000"/>
                  </a:solidFill>
                </a:rPr>
                <a:t>Transition density</a:t>
              </a:r>
              <a:endParaRPr lang="ja-JP" altLang="en-US" sz="2000" b="1" dirty="0">
                <a:solidFill>
                  <a:srgbClr val="000000"/>
                </a:solidFill>
              </a:endParaRPr>
            </a:p>
          </p:txBody>
        </p:sp>
        <p:graphicFrame>
          <p:nvGraphicFramePr>
            <p:cNvPr id="34" name="Object 3"/>
            <p:cNvGraphicFramePr>
              <a:graphicFrameLocks noChangeAspect="1"/>
            </p:cNvGraphicFramePr>
            <p:nvPr/>
          </p:nvGraphicFramePr>
          <p:xfrm>
            <a:off x="635" y="1996"/>
            <a:ext cx="2441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879" name="数式" r:id="rId5" imgW="2044700" imgH="342900" progId="Equation.3">
                    <p:embed/>
                  </p:oleObj>
                </mc:Choice>
                <mc:Fallback>
                  <p:oleObj name="数式" r:id="rId5" imgW="2044700" imgH="3429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5" y="1996"/>
                          <a:ext cx="2441" cy="4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Line 20"/>
            <p:cNvSpPr>
              <a:spLocks noChangeShapeType="1"/>
            </p:cNvSpPr>
            <p:nvPr/>
          </p:nvSpPr>
          <p:spPr bwMode="auto">
            <a:xfrm>
              <a:off x="612" y="2251"/>
              <a:ext cx="544" cy="0"/>
            </a:xfrm>
            <a:prstGeom prst="lin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36" name="Oval 5"/>
          <p:cNvSpPr>
            <a:spLocks noChangeArrowheads="1"/>
          </p:cNvSpPr>
          <p:nvPr/>
        </p:nvSpPr>
        <p:spPr bwMode="auto">
          <a:xfrm>
            <a:off x="5518150" y="4852988"/>
            <a:ext cx="1217613" cy="1200150"/>
          </a:xfrm>
          <a:prstGeom prst="ellipse">
            <a:avLst/>
          </a:prstGeom>
          <a:gradFill rotWithShape="0">
            <a:gsLst>
              <a:gs pos="0">
                <a:srgbClr val="FFE0E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400">
              <a:solidFill>
                <a:srgbClr val="000000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7239000" y="4598988"/>
            <a:ext cx="1624013" cy="1600200"/>
          </a:xfrm>
          <a:prstGeom prst="ellipse">
            <a:avLst/>
          </a:prstGeom>
          <a:gradFill rotWithShape="0">
            <a:gsLst>
              <a:gs pos="0">
                <a:srgbClr val="E0E0FF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400">
              <a:solidFill>
                <a:srgbClr val="000000"/>
              </a:solidFill>
            </a:endParaRPr>
          </a:p>
        </p:txBody>
      </p:sp>
      <p:sp>
        <p:nvSpPr>
          <p:cNvPr id="38" name="Line 7"/>
          <p:cNvSpPr>
            <a:spLocks noChangeShapeType="1"/>
          </p:cNvSpPr>
          <p:nvPr/>
        </p:nvSpPr>
        <p:spPr bwMode="auto">
          <a:xfrm flipV="1">
            <a:off x="6119813" y="5360988"/>
            <a:ext cx="1892300" cy="84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400">
              <a:solidFill>
                <a:srgbClr val="000000"/>
              </a:solidFill>
            </a:endParaRP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7581900" y="4852988"/>
            <a:ext cx="85725" cy="841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400">
              <a:solidFill>
                <a:srgbClr val="000000"/>
              </a:solidFill>
            </a:endParaRP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6162675" y="5029200"/>
            <a:ext cx="85725" cy="857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400">
              <a:solidFill>
                <a:srgbClr val="000000"/>
              </a:solidFill>
            </a:endParaRPr>
          </a:p>
        </p:txBody>
      </p:sp>
      <p:cxnSp>
        <p:nvCxnSpPr>
          <p:cNvPr id="41" name="AutoShape 10"/>
          <p:cNvCxnSpPr>
            <a:cxnSpLocks noChangeShapeType="1"/>
            <a:stCxn id="38" idx="0"/>
            <a:endCxn id="40" idx="4"/>
          </p:cNvCxnSpPr>
          <p:nvPr/>
        </p:nvCxnSpPr>
        <p:spPr bwMode="auto">
          <a:xfrm flipV="1">
            <a:off x="6119813" y="5114925"/>
            <a:ext cx="85725" cy="3413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2" name="AutoShape 11"/>
          <p:cNvCxnSpPr>
            <a:cxnSpLocks noChangeShapeType="1"/>
            <a:endCxn id="39" idx="5"/>
          </p:cNvCxnSpPr>
          <p:nvPr/>
        </p:nvCxnSpPr>
        <p:spPr bwMode="auto">
          <a:xfrm flipH="1" flipV="1">
            <a:off x="7654925" y="4924425"/>
            <a:ext cx="366713" cy="4333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3" name="AutoShape 12"/>
          <p:cNvCxnSpPr>
            <a:cxnSpLocks noChangeShapeType="1"/>
            <a:stCxn id="39" idx="2"/>
            <a:endCxn id="40" idx="6"/>
          </p:cNvCxnSpPr>
          <p:nvPr/>
        </p:nvCxnSpPr>
        <p:spPr bwMode="auto">
          <a:xfrm flipH="1">
            <a:off x="6248400" y="4895850"/>
            <a:ext cx="1333500" cy="176213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44" name="Text Box 13"/>
          <p:cNvSpPr txBox="1">
            <a:spLocks noChangeArrowheads="1"/>
          </p:cNvSpPr>
          <p:nvPr/>
        </p:nvSpPr>
        <p:spPr bwMode="auto">
          <a:xfrm>
            <a:off x="6851650" y="54483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>
                <a:solidFill>
                  <a:srgbClr val="000000"/>
                </a:solidFill>
              </a:rPr>
              <a:t>R</a:t>
            </a: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5815013" y="4979988"/>
            <a:ext cx="379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>
                <a:solidFill>
                  <a:srgbClr val="000000"/>
                </a:solidFill>
              </a:rPr>
              <a:t>r</a:t>
            </a:r>
            <a:r>
              <a:rPr lang="en-US" altLang="ja-JP" sz="2000" b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7816850" y="4800600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b="1">
                <a:solidFill>
                  <a:srgbClr val="000000"/>
                </a:solidFill>
              </a:rPr>
              <a:t>r</a:t>
            </a:r>
            <a:r>
              <a:rPr lang="en-US" altLang="ja-JP" sz="2000" b="1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6565900" y="4495800"/>
            <a:ext cx="801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i="1">
                <a:solidFill>
                  <a:srgbClr val="000000"/>
                </a:solidFill>
              </a:rPr>
              <a:t>v</a:t>
            </a:r>
            <a:r>
              <a:rPr lang="en-US" altLang="ja-JP" sz="2000" baseline="-25000">
                <a:solidFill>
                  <a:srgbClr val="000000"/>
                </a:solidFill>
              </a:rPr>
              <a:t>NN</a:t>
            </a:r>
            <a:r>
              <a:rPr lang="en-US" altLang="ja-JP" sz="2000">
                <a:solidFill>
                  <a:srgbClr val="000000"/>
                </a:solidFill>
              </a:rPr>
              <a:t>(</a:t>
            </a:r>
            <a:r>
              <a:rPr lang="en-US" altLang="ja-JP" sz="2000" b="1" i="1">
                <a:solidFill>
                  <a:srgbClr val="000000"/>
                </a:solidFill>
              </a:rPr>
              <a:t>s</a:t>
            </a:r>
            <a:r>
              <a:rPr lang="en-US" altLang="ja-JP" sz="20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48" name="Text Box 17"/>
          <p:cNvSpPr txBox="1">
            <a:spLocks noChangeArrowheads="1"/>
          </p:cNvSpPr>
          <p:nvPr/>
        </p:nvSpPr>
        <p:spPr bwMode="auto">
          <a:xfrm>
            <a:off x="5522913" y="5989638"/>
            <a:ext cx="13612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 smtClean="0">
                <a:solidFill>
                  <a:srgbClr val="000000"/>
                </a:solidFill>
              </a:rPr>
              <a:t>Projectile</a:t>
            </a:r>
            <a:endParaRPr lang="en-US" altLang="ja-JP" sz="2400" dirty="0">
              <a:solidFill>
                <a:srgbClr val="000000"/>
              </a:solidFill>
            </a:endParaRPr>
          </a:p>
        </p:txBody>
      </p:sp>
      <p:sp>
        <p:nvSpPr>
          <p:cNvPr id="49" name="Text Box 18"/>
          <p:cNvSpPr txBox="1">
            <a:spLocks noChangeArrowheads="1"/>
          </p:cNvSpPr>
          <p:nvPr/>
        </p:nvSpPr>
        <p:spPr bwMode="auto">
          <a:xfrm>
            <a:off x="7540625" y="6142038"/>
            <a:ext cx="9591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 smtClean="0">
                <a:solidFill>
                  <a:srgbClr val="000000"/>
                </a:solidFill>
              </a:rPr>
              <a:t>Target</a:t>
            </a:r>
            <a:endParaRPr lang="en-US" altLang="ja-JP" sz="2400" dirty="0">
              <a:solidFill>
                <a:srgbClr val="000000"/>
              </a:solidFill>
            </a:endParaRPr>
          </a:p>
        </p:txBody>
      </p:sp>
      <p:grpSp>
        <p:nvGrpSpPr>
          <p:cNvPr id="50" name="Group 39"/>
          <p:cNvGrpSpPr>
            <a:grpSpLocks/>
          </p:cNvGrpSpPr>
          <p:nvPr/>
        </p:nvGrpSpPr>
        <p:grpSpPr bwMode="auto">
          <a:xfrm>
            <a:off x="876300" y="3428605"/>
            <a:ext cx="6819900" cy="1109662"/>
            <a:chOff x="549" y="2013"/>
            <a:chExt cx="4296" cy="699"/>
          </a:xfrm>
        </p:grpSpPr>
        <p:sp>
          <p:nvSpPr>
            <p:cNvPr id="51" name="Text Box 10"/>
            <p:cNvSpPr txBox="1">
              <a:spLocks noChangeArrowheads="1"/>
            </p:cNvSpPr>
            <p:nvPr/>
          </p:nvSpPr>
          <p:spPr bwMode="auto">
            <a:xfrm>
              <a:off x="1536" y="2400"/>
              <a:ext cx="1706" cy="288"/>
            </a:xfrm>
            <a:prstGeom prst="rect">
              <a:avLst/>
            </a:prstGeom>
            <a:solidFill>
              <a:srgbClr val="FF0000">
                <a:alpha val="0"/>
              </a:srgbClr>
            </a:soli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400">
                  <a:solidFill>
                    <a:srgbClr val="FF3300"/>
                  </a:solidFill>
                </a:rPr>
                <a:t>transition density</a:t>
              </a:r>
            </a:p>
          </p:txBody>
        </p:sp>
        <p:graphicFrame>
          <p:nvGraphicFramePr>
            <p:cNvPr id="52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16407767"/>
                </p:ext>
              </p:extLst>
            </p:nvPr>
          </p:nvGraphicFramePr>
          <p:xfrm>
            <a:off x="549" y="2013"/>
            <a:ext cx="4296" cy="4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880" name="数式" r:id="rId7" imgW="2730240" imgH="279360" progId="Equation.3">
                    <p:embed/>
                  </p:oleObj>
                </mc:Choice>
                <mc:Fallback>
                  <p:oleObj name="数式" r:id="rId7" imgW="2730240" imgH="2793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" y="2013"/>
                          <a:ext cx="4296" cy="4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3" name="Line 8"/>
            <p:cNvSpPr>
              <a:spLocks noChangeShapeType="1"/>
            </p:cNvSpPr>
            <p:nvPr/>
          </p:nvSpPr>
          <p:spPr bwMode="auto">
            <a:xfrm>
              <a:off x="1738" y="2388"/>
              <a:ext cx="64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54" name="Line 9"/>
            <p:cNvSpPr>
              <a:spLocks noChangeShapeType="1"/>
            </p:cNvSpPr>
            <p:nvPr/>
          </p:nvSpPr>
          <p:spPr bwMode="auto">
            <a:xfrm>
              <a:off x="2472" y="2388"/>
              <a:ext cx="67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55" name="Rectangle 11"/>
            <p:cNvSpPr>
              <a:spLocks noChangeArrowheads="1"/>
            </p:cNvSpPr>
            <p:nvPr/>
          </p:nvSpPr>
          <p:spPr bwMode="auto">
            <a:xfrm>
              <a:off x="3149" y="2092"/>
              <a:ext cx="1104" cy="284"/>
            </a:xfrm>
            <a:prstGeom prst="rect">
              <a:avLst/>
            </a:prstGeom>
            <a:noFill/>
            <a:ln w="25400" algn="ctr">
              <a:solidFill>
                <a:schemeClr val="bg2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56" name="Text Box 12"/>
            <p:cNvSpPr txBox="1">
              <a:spLocks noChangeArrowheads="1"/>
            </p:cNvSpPr>
            <p:nvPr/>
          </p:nvSpPr>
          <p:spPr bwMode="auto">
            <a:xfrm>
              <a:off x="3281" y="2421"/>
              <a:ext cx="730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2400" b="1" dirty="0" smtClean="0">
                  <a:solidFill>
                    <a:srgbClr val="808080"/>
                  </a:solidFill>
                </a:rPr>
                <a:t>CEG07</a:t>
              </a:r>
              <a:endParaRPr lang="en-US" altLang="ja-JP" sz="2400" b="1" dirty="0">
                <a:solidFill>
                  <a:srgbClr val="808080"/>
                </a:solidFill>
              </a:endParaRPr>
            </a:p>
          </p:txBody>
        </p:sp>
      </p:grpSp>
      <p:sp>
        <p:nvSpPr>
          <p:cNvPr id="31" name="テキスト ボックス 30"/>
          <p:cNvSpPr txBox="1"/>
          <p:nvPr/>
        </p:nvSpPr>
        <p:spPr>
          <a:xfrm>
            <a:off x="611560" y="476672"/>
            <a:ext cx="4369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Formalism (Reaction)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801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1560" y="332656"/>
            <a:ext cx="6972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Quasi-elastic </a:t>
            </a:r>
            <a:r>
              <a:rPr lang="en-US" altLang="ja-JP" sz="36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 + </a:t>
            </a:r>
            <a:r>
              <a:rPr lang="en-US" altLang="ja-JP" sz="360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 cross section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340768"/>
            <a:ext cx="5083274" cy="4925408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611560" y="1743199"/>
            <a:ext cx="259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In MCC with CEG07</a:t>
            </a:r>
            <a:endParaRPr kumimoji="1" lang="ja-JP" altLang="en-US" sz="2400" dirty="0"/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069782"/>
              </p:ext>
            </p:extLst>
          </p:nvPr>
        </p:nvGraphicFramePr>
        <p:xfrm>
          <a:off x="755737" y="2708920"/>
          <a:ext cx="2262414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4" name="数式" r:id="rId4" imgW="736560" imgH="177480" progId="Equation.3">
                  <p:embed/>
                </p:oleObj>
              </mc:Choice>
              <mc:Fallback>
                <p:oleObj name="数式" r:id="rId4" imgW="73656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5737" y="2708920"/>
                        <a:ext cx="2262414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612544"/>
              </p:ext>
            </p:extLst>
          </p:nvPr>
        </p:nvGraphicFramePr>
        <p:xfrm>
          <a:off x="463550" y="4029075"/>
          <a:ext cx="28479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5" name="数式" r:id="rId6" imgW="927000" imgH="228600" progId="Equation.3">
                  <p:embed/>
                </p:oleObj>
              </mc:Choice>
              <mc:Fallback>
                <p:oleObj name="数式" r:id="rId6" imgW="927000" imgH="228600" progId="Equation.3">
                  <p:embed/>
                  <p:pic>
                    <p:nvPicPr>
                      <p:cNvPr id="0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4029075"/>
                        <a:ext cx="284797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下矢印 16"/>
          <p:cNvSpPr/>
          <p:nvPr/>
        </p:nvSpPr>
        <p:spPr>
          <a:xfrm>
            <a:off x="1619672" y="3414568"/>
            <a:ext cx="432048" cy="44648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/>
          <p:nvPr/>
        </p:nvCxnSpPr>
        <p:spPr>
          <a:xfrm>
            <a:off x="2051720" y="4653136"/>
            <a:ext cx="7920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576723" y="5055567"/>
            <a:ext cx="2915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to reproduce the data</a:t>
            </a:r>
            <a:endParaRPr kumimoji="1" lang="ja-JP" altLang="en-US" sz="2400" dirty="0"/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827584" y="6361583"/>
            <a:ext cx="5717804" cy="307777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Furumoto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Suhara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and N.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Itagaki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 (Phys. Rev. C.87 (2013) 064320)</a:t>
            </a:r>
          </a:p>
        </p:txBody>
      </p:sp>
    </p:spTree>
    <p:extLst>
      <p:ext uri="{BB962C8B-B14F-4D97-AF65-F5344CB8AC3E}">
        <p14:creationId xmlns:p14="http://schemas.microsoft.com/office/powerpoint/2010/main" val="340662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86" y="1988840"/>
            <a:ext cx="4027589" cy="3420606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611560" y="476672"/>
            <a:ext cx="35321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Elastic &amp; Inelastic</a:t>
            </a:r>
          </a:p>
          <a:p>
            <a:r>
              <a:rPr lang="en-US" altLang="ja-JP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 sections</a:t>
            </a:r>
            <a:endParaRPr kumimoji="1" lang="ja-JP" alt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163" y="566573"/>
            <a:ext cx="3780834" cy="6030779"/>
          </a:xfrm>
          <a:prstGeom prst="rect">
            <a:avLst/>
          </a:prstGeom>
        </p:spPr>
      </p:pic>
      <p:cxnSp>
        <p:nvCxnSpPr>
          <p:cNvPr id="7" name="直線矢印コネクタ 6"/>
          <p:cNvCxnSpPr/>
          <p:nvPr/>
        </p:nvCxnSpPr>
        <p:spPr>
          <a:xfrm flipV="1">
            <a:off x="2123728" y="3933056"/>
            <a:ext cx="0" cy="7920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V="1">
            <a:off x="2267744" y="3501008"/>
            <a:ext cx="0" cy="1224136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 flipV="1">
            <a:off x="2411760" y="3068960"/>
            <a:ext cx="0" cy="1656184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右矢印 3"/>
          <p:cNvSpPr/>
          <p:nvPr/>
        </p:nvSpPr>
        <p:spPr>
          <a:xfrm rot="7355992">
            <a:off x="6425398" y="2549297"/>
            <a:ext cx="576064" cy="36004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rot="7355992">
            <a:off x="6391010" y="3917449"/>
            <a:ext cx="576064" cy="36004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/>
          <p:cNvSpPr/>
          <p:nvPr/>
        </p:nvSpPr>
        <p:spPr>
          <a:xfrm rot="7355992">
            <a:off x="6246994" y="5141585"/>
            <a:ext cx="576064" cy="360040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971600" y="5930116"/>
            <a:ext cx="3168352" cy="523220"/>
          </a:xfrm>
          <a:prstGeom prst="rect">
            <a:avLst/>
          </a:prstGeom>
          <a:solidFill>
            <a:srgbClr val="DDFFDD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Furumoto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T.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Suhara</a:t>
            </a: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, and N. </a:t>
            </a:r>
            <a:r>
              <a:rPr lang="en-US" altLang="ja-JP" sz="1400" b="1" i="1" dirty="0" err="1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Itagaki</a:t>
            </a:r>
            <a:endParaRPr lang="en-US" altLang="ja-JP" sz="1400" b="1" i="1" dirty="0" smtClean="0">
              <a:solidFill>
                <a:srgbClr val="000000"/>
              </a:solidFill>
              <a:latin typeface="Times New Roman" pitchFamily="18" charset="0"/>
              <a:ea typeface="ＭＳ Ｐゴシック" pitchFamily="50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i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50" charset="-128"/>
              </a:rPr>
              <a:t>(Phys. Rev. C.87 (2013) 064320)</a:t>
            </a:r>
          </a:p>
        </p:txBody>
      </p:sp>
    </p:spTree>
    <p:extLst>
      <p:ext uri="{BB962C8B-B14F-4D97-AF65-F5344CB8AC3E}">
        <p14:creationId xmlns:p14="http://schemas.microsoft.com/office/powerpoint/2010/main" val="234814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871</Words>
  <Application>Microsoft Office PowerPoint</Application>
  <PresentationFormat>画面に合わせる (4:3)</PresentationFormat>
  <Paragraphs>179</Paragraphs>
  <Slides>17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9" baseType="lpstr">
      <vt:lpstr>Office テーマ</vt:lpstr>
      <vt:lpstr>数式</vt:lpstr>
      <vt:lpstr>微視的核構造反応模型を用いた  9Li 原子核の励起状態の研究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9Liにおける非軸対称変形の効果(I)</dc:title>
  <dc:creator>furumoto</dc:creator>
  <cp:lastModifiedBy>furumoto</cp:lastModifiedBy>
  <cp:revision>181</cp:revision>
  <dcterms:modified xsi:type="dcterms:W3CDTF">2013-07-27T03:20:33Z</dcterms:modified>
</cp:coreProperties>
</file>