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80" r:id="rId13"/>
    <p:sldId id="268" r:id="rId14"/>
    <p:sldId id="284" r:id="rId15"/>
    <p:sldId id="288" r:id="rId16"/>
    <p:sldId id="289" r:id="rId17"/>
    <p:sldId id="281" r:id="rId18"/>
    <p:sldId id="283" r:id="rId19"/>
    <p:sldId id="290" r:id="rId20"/>
    <p:sldId id="286" r:id="rId21"/>
    <p:sldId id="287" r:id="rId22"/>
    <p:sldId id="291" r:id="rId23"/>
    <p:sldId id="292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20" autoAdjust="0"/>
    <p:restoredTop sz="94660"/>
  </p:normalViewPr>
  <p:slideViewPr>
    <p:cSldViewPr>
      <p:cViewPr>
        <p:scale>
          <a:sx n="100" d="100"/>
          <a:sy n="100" d="100"/>
        </p:scale>
        <p:origin x="-80" y="-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4BF42-AFFB-4CEF-840A-13E3D3C921DC}" type="datetimeFigureOut">
              <a:rPr kumimoji="1" lang="ja-JP" altLang="en-US" smtClean="0"/>
              <a:t>13/07/27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33A6E-0A7B-43F9-8E28-8CD4CDCE6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39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Quotient value of counts and simulation value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E52E2-8A8F-4061-A8C6-F8B0ACB33092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E97B44-E02F-43D5-81A4-E7CB3048C7EF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78CD1-4033-44EE-8111-BA27232C61B1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82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Concentrate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mtClean="0"/>
              <a:t>outer</a:t>
            </a:r>
            <a:r>
              <a:rPr kumimoji="1" lang="en-US" altLang="ja-JP" baseline="0" smtClean="0"/>
              <a:t> </a:t>
            </a:r>
            <a:r>
              <a:rPr kumimoji="1" lang="en-US" altLang="ja-JP" baseline="0" dirty="0" smtClean="0"/>
              <a:t>region of RCA</a:t>
            </a:r>
            <a:r>
              <a:rPr kumimoji="1" lang="ja-JP" altLang="en-US" baseline="0" dirty="0" smtClean="0"/>
              <a:t>　</a:t>
            </a:r>
            <a:r>
              <a:rPr kumimoji="1" lang="en-US" altLang="ja-JP" baseline="0" dirty="0" smtClean="0"/>
              <a:t>Acceptance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E97B44-E02F-43D5-81A4-E7CB3048C7EF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B8B0DB-FDCB-41BC-9A7C-7C7EA7C9E297}" type="datetimeFigureOut">
              <a:rPr kumimoji="1" lang="ja-JP" altLang="en-US" smtClean="0"/>
              <a:t>13/07/27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EF274-6C3F-4021-8AE9-3E14B9DD9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0DB-FDCB-41BC-9A7C-7C7EA7C9E297}" type="datetimeFigureOut">
              <a:rPr kumimoji="1" lang="ja-JP" altLang="en-US" smtClean="0"/>
              <a:t>13/07/27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F274-6C3F-4021-8AE9-3E14B9DD9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0B8B0DB-FDCB-41BC-9A7C-7C7EA7C9E297}" type="datetimeFigureOut">
              <a:rPr kumimoji="1" lang="ja-JP" altLang="en-US" smtClean="0"/>
              <a:t>13/07/27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5AEF274-6C3F-4021-8AE9-3E14B9DD9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0DB-FDCB-41BC-9A7C-7C7EA7C9E297}" type="datetimeFigureOut">
              <a:rPr kumimoji="1" lang="ja-JP" altLang="en-US" smtClean="0"/>
              <a:t>13/07/27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AEF274-6C3F-4021-8AE9-3E14B9DD9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0DB-FDCB-41BC-9A7C-7C7EA7C9E297}" type="datetimeFigureOut">
              <a:rPr kumimoji="1" lang="ja-JP" altLang="en-US" smtClean="0"/>
              <a:t>13/07/27</a:t>
            </a:fld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5AEF274-6C3F-4021-8AE9-3E14B9DD9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B8B0DB-FDCB-41BC-9A7C-7C7EA7C9E297}" type="datetimeFigureOut">
              <a:rPr kumimoji="1" lang="ja-JP" altLang="en-US" smtClean="0"/>
              <a:t>13/07/27</a:t>
            </a:fld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AEF274-6C3F-4021-8AE9-3E14B9DD9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B8B0DB-FDCB-41BC-9A7C-7C7EA7C9E297}" type="datetimeFigureOut">
              <a:rPr kumimoji="1" lang="ja-JP" altLang="en-US" smtClean="0"/>
              <a:t>13/07/27</a:t>
            </a:fld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AEF274-6C3F-4021-8AE9-3E14B9DD9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0DB-FDCB-41BC-9A7C-7C7EA7C9E297}" type="datetimeFigureOut">
              <a:rPr kumimoji="1" lang="ja-JP" altLang="en-US" smtClean="0"/>
              <a:t>13/07/27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AEF274-6C3F-4021-8AE9-3E14B9DD9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0DB-FDCB-41BC-9A7C-7C7EA7C9E297}" type="datetimeFigureOut">
              <a:rPr kumimoji="1" lang="ja-JP" altLang="en-US" smtClean="0"/>
              <a:t>13/07/27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EF274-6C3F-4021-8AE9-3E14B9DD9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0DB-FDCB-41BC-9A7C-7C7EA7C9E297}" type="datetimeFigureOut">
              <a:rPr kumimoji="1" lang="ja-JP" altLang="en-US" smtClean="0"/>
              <a:t>13/07/27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AEF274-6C3F-4021-8AE9-3E14B9DD9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正方形/長方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0B8B0DB-FDCB-41BC-9A7C-7C7EA7C9E297}" type="datetimeFigureOut">
              <a:rPr kumimoji="1" lang="ja-JP" altLang="en-US" smtClean="0"/>
              <a:t>13/07/27</a:t>
            </a:fld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5AEF274-6C3F-4021-8AE9-3E14B9DD9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B8B0DB-FDCB-41BC-9A7C-7C7EA7C9E297}" type="datetimeFigureOut">
              <a:rPr kumimoji="1" lang="ja-JP" altLang="en-US" smtClean="0"/>
              <a:t>13/07/27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AEF274-6C3F-4021-8AE9-3E14B9DD9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kumimoji="1" lang="en-US" altLang="ja-JP" dirty="0" err="1" smtClean="0"/>
              <a:t>Yudai</a:t>
            </a:r>
            <a:r>
              <a:rPr lang="en-US" altLang="ja-JP" dirty="0"/>
              <a:t> </a:t>
            </a:r>
            <a:r>
              <a:rPr lang="en-US" altLang="ja-JP" dirty="0" smtClean="0"/>
              <a:t>Ichikawa (Kyoto University/JAEA) </a:t>
            </a:r>
          </a:p>
          <a:p>
            <a:r>
              <a:rPr kumimoji="1" lang="en-US" altLang="ja-JP" dirty="0" smtClean="0"/>
              <a:t>2013/07/26 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RCNP</a:t>
            </a:r>
            <a:r>
              <a:rPr lang="ja-JP" altLang="en-US" dirty="0" smtClean="0"/>
              <a:t>研究究会</a:t>
            </a:r>
            <a:r>
              <a:rPr lang="ja-JP" altLang="en-US" dirty="0"/>
              <a:t>「核子・ハイペロン多体系におけるクラスター現象」 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 txBox="1">
            <a:spLocks/>
          </p:cNvSpPr>
          <p:nvPr/>
        </p:nvSpPr>
        <p:spPr>
          <a:xfrm>
            <a:off x="6757988" y="6631468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4221088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/>
              <a:t>J-PARC</a:t>
            </a:r>
            <a:r>
              <a:rPr lang="ja-JP" altLang="en-US" sz="4400" dirty="0"/>
              <a:t>における</a:t>
            </a:r>
            <a:r>
              <a:rPr lang="en-US" altLang="ja-JP" sz="4400" dirty="0">
                <a:latin typeface="Times New Roman" pitchFamily="18" charset="0"/>
                <a:cs typeface="Times New Roman" pitchFamily="18" charset="0"/>
              </a:rPr>
              <a:t>d(π</a:t>
            </a:r>
            <a:r>
              <a:rPr lang="en-US" altLang="ja-JP" sz="4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4400" dirty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altLang="ja-JP" sz="4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4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sz="4400" dirty="0"/>
              <a:t>反応を用いた</a:t>
            </a:r>
            <a:r>
              <a:rPr lang="en-US" altLang="ja-JP" sz="4400" dirty="0"/>
              <a:t>K</a:t>
            </a:r>
            <a:r>
              <a:rPr lang="ja-JP" altLang="en-US" sz="4400" dirty="0"/>
              <a:t>中間子原子核の</a:t>
            </a:r>
            <a:r>
              <a:rPr lang="ja-JP" altLang="en-US" sz="4400" dirty="0" smtClean="0"/>
              <a:t>探索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580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スクリーンショット 2013-01-06 15.38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74" y="3625626"/>
            <a:ext cx="4083167" cy="273950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0541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Spectrometer performance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3552" y="1484784"/>
            <a:ext cx="8229600" cy="4663423"/>
          </a:xfrm>
        </p:spPr>
        <p:txBody>
          <a:bodyPr/>
          <a:lstStyle/>
          <a:p>
            <a:r>
              <a:rPr lang="en-US" altLang="ja-JP" dirty="0"/>
              <a:t>p(π</a:t>
            </a:r>
            <a:r>
              <a:rPr lang="en-US" altLang="ja-JP" baseline="30000" dirty="0"/>
              <a:t>+</a:t>
            </a:r>
            <a:r>
              <a:rPr lang="en-US" altLang="ja-JP" dirty="0"/>
              <a:t>,K</a:t>
            </a:r>
            <a:r>
              <a:rPr lang="en-US" altLang="ja-JP" baseline="30000" dirty="0"/>
              <a:t>+</a:t>
            </a:r>
            <a:r>
              <a:rPr lang="en-US" altLang="ja-JP" dirty="0"/>
              <a:t>)</a:t>
            </a:r>
            <a:r>
              <a:rPr lang="en-US" altLang="ja-JP" dirty="0" err="1"/>
              <a:t>Σ</a:t>
            </a:r>
            <a:r>
              <a:rPr lang="en-US" altLang="ja-JP" baseline="30000" dirty="0"/>
              <a:t>+</a:t>
            </a:r>
            <a:r>
              <a:rPr lang="en-US" altLang="ja-JP" dirty="0"/>
              <a:t> @1.58 </a:t>
            </a:r>
            <a:r>
              <a:rPr lang="en-US" altLang="ja-JP" dirty="0" err="1"/>
              <a:t>GeV</a:t>
            </a:r>
            <a:r>
              <a:rPr lang="en-US" altLang="ja-JP" dirty="0"/>
              <a:t>/</a:t>
            </a:r>
            <a:r>
              <a:rPr lang="en-US" altLang="ja-JP" dirty="0" smtClean="0"/>
              <a:t>c   [LH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Target]</a:t>
            </a:r>
          </a:p>
          <a:p>
            <a:pPr marL="0" indent="0">
              <a:buNone/>
            </a:pPr>
            <a:r>
              <a:rPr lang="en-US" altLang="ja-JP" sz="1800" dirty="0"/>
              <a:t> </a:t>
            </a:r>
            <a:r>
              <a:rPr lang="en-US" altLang="ja-JP" sz="1800" dirty="0" smtClean="0"/>
              <a:t>    </a:t>
            </a:r>
            <a:r>
              <a:rPr lang="en-US" altLang="ja-JP" sz="2400" dirty="0" smtClean="0"/>
              <a:t>~ Energy Calibration &amp; Cross section normalization ~</a:t>
            </a:r>
          </a:p>
          <a:p>
            <a:pPr marL="457200" lvl="1" indent="0">
              <a:buNone/>
            </a:pPr>
            <a:r>
              <a:rPr lang="en-US" altLang="ja-JP" dirty="0" smtClean="0"/>
              <a:t>○Resolution</a:t>
            </a:r>
            <a:r>
              <a:rPr lang="en-US" altLang="ja-JP" dirty="0"/>
              <a:t> </a:t>
            </a:r>
            <a:r>
              <a:rPr lang="en-US" altLang="ja-JP" dirty="0" smtClean="0"/>
              <a:t>; </a:t>
            </a:r>
            <a:r>
              <a:rPr lang="en-US" altLang="en-US" dirty="0" smtClean="0"/>
              <a:t>ΔM ~ 2.41MeV(FWHM)</a:t>
            </a:r>
          </a:p>
          <a:p>
            <a:pPr marL="457200" lvl="1" indent="0">
              <a:buNone/>
            </a:pPr>
            <a:r>
              <a:rPr lang="en-US" altLang="ja-JP" dirty="0" smtClean="0"/>
              <a:t>○</a:t>
            </a:r>
            <a:r>
              <a:rPr lang="en-US" altLang="en-US" dirty="0" smtClean="0"/>
              <a:t>Mean          ; 1188.98 ± 0.03 MeV  </a:t>
            </a:r>
            <a:r>
              <a:rPr lang="en-US" altLang="en-US" sz="2000" dirty="0" smtClean="0"/>
              <a:t>(PDG = 1189.37MeV)</a:t>
            </a:r>
          </a:p>
          <a:p>
            <a:pPr lvl="2"/>
            <a:endParaRPr lang="en-US" altLang="en-US" dirty="0" smtClean="0"/>
          </a:p>
          <a:p>
            <a:pPr marL="914400" lvl="2" indent="0">
              <a:buNone/>
            </a:pP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59451" y="6305772"/>
            <a:ext cx="218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MissingMass</a:t>
            </a: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/c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4025438" y="4431026"/>
            <a:ext cx="188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Counts / 0.05MeV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9964827">
            <a:off x="7600801" y="453648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C47"/>
                </a:solidFill>
              </a:rPr>
              <a:t>prelimina</a:t>
            </a:r>
            <a:r>
              <a:rPr lang="en-US" altLang="ja-JP" dirty="0" smtClean="0">
                <a:solidFill>
                  <a:srgbClr val="FF6C47"/>
                </a:solidFill>
              </a:rPr>
              <a:t>ry</a:t>
            </a:r>
            <a:endParaRPr kumimoji="1" lang="ja-JP" altLang="en-US" dirty="0">
              <a:solidFill>
                <a:srgbClr val="FF6C47"/>
              </a:solidFill>
            </a:endParaRPr>
          </a:p>
        </p:txBody>
      </p:sp>
      <p:sp>
        <p:nvSpPr>
          <p:cNvPr id="1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57988" y="6616700"/>
            <a:ext cx="2133600" cy="196850"/>
          </a:xfrm>
        </p:spPr>
        <p:txBody>
          <a:bodyPr>
            <a:normAutofit fontScale="55000" lnSpcReduction="20000"/>
          </a:bodyPr>
          <a:lstStyle/>
          <a:p>
            <a:fld id="{A355BA8A-36A9-431C-88F7-6E54EE5782A0}" type="slidenum">
              <a:rPr lang="en-US" altLang="ja-JP"/>
              <a:pPr/>
              <a:t>10</a:t>
            </a:fld>
            <a:endParaRPr lang="en-US" altLang="ja-JP" dirty="0"/>
          </a:p>
        </p:txBody>
      </p:sp>
      <p:sp>
        <p:nvSpPr>
          <p:cNvPr id="17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pic>
        <p:nvPicPr>
          <p:cNvPr id="19" name="Picture 5" descr="C:\Users\ichikawa\Desktop\Fig_print\20130614\diff_cross_newacctable_accthe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5" y="3567328"/>
            <a:ext cx="4282878" cy="28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 rot="16200000">
            <a:off x="-908314" y="4448667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Cross section [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47656" y="6347490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Scattering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angle(Lab)[degree]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19048" y="3699391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Red: Present data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Blue: D.J. </a:t>
            </a:r>
            <a:r>
              <a:rPr lang="en-US" altLang="ja-JP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Candlin</a:t>
            </a:r>
            <a:endParaRPr kumimoji="1" lang="ja-JP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9964827">
            <a:off x="3200025" y="458941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C47"/>
                </a:solidFill>
              </a:rPr>
              <a:t>prelimina</a:t>
            </a:r>
            <a:r>
              <a:rPr lang="en-US" altLang="ja-JP" dirty="0" smtClean="0">
                <a:solidFill>
                  <a:srgbClr val="FF6C47"/>
                </a:solidFill>
              </a:rPr>
              <a:t>ry</a:t>
            </a:r>
            <a:endParaRPr kumimoji="1" lang="ja-JP" altLang="en-US" dirty="0">
              <a:solidFill>
                <a:srgbClr val="FF6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5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スクリーンショット 2013-01-06 15.47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6" y="3889491"/>
            <a:ext cx="4057064" cy="2741790"/>
          </a:xfrm>
          <a:prstGeom prst="rect">
            <a:avLst/>
          </a:prstGeom>
        </p:spPr>
      </p:pic>
      <p:pic>
        <p:nvPicPr>
          <p:cNvPr id="27" name="図 26" descr="スクリーンショット 2013-01-06 15.51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29" y="3888885"/>
            <a:ext cx="4120156" cy="2742396"/>
          </a:xfrm>
          <a:prstGeom prst="rect">
            <a:avLst/>
          </a:prstGeom>
        </p:spPr>
      </p:pic>
      <p:pic>
        <p:nvPicPr>
          <p:cNvPr id="25" name="図 24" descr="スクリーンショット 2013-01-06 15.51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22" y="900142"/>
            <a:ext cx="4050222" cy="26851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662"/>
            <a:ext cx="8229600" cy="1143000"/>
          </a:xfrm>
        </p:spPr>
        <p:txBody>
          <a:bodyPr/>
          <a:lstStyle/>
          <a:p>
            <a:r>
              <a:rPr lang="en-US" altLang="ja-JP" dirty="0"/>
              <a:t>p(</a:t>
            </a:r>
            <a:r>
              <a:rPr lang="en-US" altLang="ja-JP" dirty="0" smtClean="0"/>
              <a:t>π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,K</a:t>
            </a:r>
            <a:r>
              <a:rPr lang="en-US" altLang="ja-JP" baseline="30000" dirty="0" smtClean="0"/>
              <a:t>+</a:t>
            </a:r>
            <a:r>
              <a:rPr lang="en-US" altLang="ja-JP" dirty="0"/>
              <a:t>)1.7GeV/c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3295" y="1231628"/>
            <a:ext cx="3729265" cy="22490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sz="2400" dirty="0" smtClean="0"/>
          </a:p>
          <a:p>
            <a:r>
              <a:rPr lang="en-US" altLang="ja-JP" sz="2400" dirty="0" err="1" smtClean="0"/>
              <a:t>Σ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production</a:t>
            </a:r>
          </a:p>
          <a:p>
            <a:pPr lvl="1"/>
            <a:r>
              <a:rPr lang="en-US" altLang="ja-JP" sz="2000" dirty="0" smtClean="0"/>
              <a:t>ΔM  =  3.2MeV(FWHM)</a:t>
            </a:r>
          </a:p>
          <a:p>
            <a:pPr lvl="1"/>
            <a:r>
              <a:rPr lang="en-US" altLang="ja-JP" sz="2000" dirty="0" smtClean="0"/>
              <a:t>Mass = 1188.92MeV</a:t>
            </a:r>
            <a:endParaRPr lang="en-US" altLang="ja-JP" sz="1600" dirty="0"/>
          </a:p>
          <a:p>
            <a:r>
              <a:rPr lang="en-US" altLang="ja-JP" sz="2400" dirty="0" err="1" smtClean="0"/>
              <a:t>Σ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(1385) </a:t>
            </a:r>
            <a:r>
              <a:rPr lang="en-US" altLang="ja-JP" sz="2400" dirty="0" smtClean="0"/>
              <a:t>production</a:t>
            </a:r>
          </a:p>
          <a:p>
            <a:r>
              <a:rPr lang="en-US" altLang="ja-JP" sz="2400" dirty="0" smtClean="0"/>
              <a:t>Yπ production</a:t>
            </a:r>
            <a:endParaRPr lang="en-US" altLang="ja-JP" sz="2400" dirty="0"/>
          </a:p>
          <a:p>
            <a:pPr marL="914400" lvl="2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66299" y="6510437"/>
            <a:ext cx="2489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Missing Mass[</a:t>
            </a:r>
            <a:r>
              <a:rPr lang="en-US" altLang="ja-JP" sz="1600" dirty="0" err="1" smtClean="0"/>
              <a:t>GeV</a:t>
            </a:r>
            <a:r>
              <a:rPr lang="en-US" altLang="ja-JP" sz="1600" dirty="0" smtClean="0"/>
              <a:t>/c</a:t>
            </a:r>
            <a:r>
              <a:rPr lang="en-US" altLang="ja-JP" sz="1600" baseline="30000" dirty="0" smtClean="0"/>
              <a:t>2</a:t>
            </a:r>
            <a:r>
              <a:rPr lang="en-US" altLang="ja-JP" sz="1600" dirty="0" smtClean="0"/>
              <a:t>]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27932" y="6507794"/>
            <a:ext cx="2489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Missing Mass[</a:t>
            </a:r>
            <a:r>
              <a:rPr lang="en-US" altLang="ja-JP" sz="1600" dirty="0" err="1" smtClean="0"/>
              <a:t>GeV</a:t>
            </a:r>
            <a:r>
              <a:rPr lang="en-US" altLang="ja-JP" sz="1600" dirty="0" smtClean="0"/>
              <a:t>/c</a:t>
            </a:r>
            <a:r>
              <a:rPr lang="en-US" altLang="ja-JP" sz="1600" baseline="30000" dirty="0" smtClean="0"/>
              <a:t>2</a:t>
            </a:r>
            <a:r>
              <a:rPr lang="en-US" altLang="ja-JP" sz="1600" dirty="0" smtClean="0"/>
              <a:t>]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3898484" y="156100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Counts / 1MeV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3958386" y="452382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Counts / 1MeV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-599026" y="450398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Counts / 1MeV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9192" y="3522957"/>
            <a:ext cx="12158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Simulation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75987" y="3520159"/>
            <a:ext cx="6381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Data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60771" y="1231628"/>
            <a:ext cx="431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008000"/>
                </a:solidFill>
              </a:rPr>
              <a:t>Σ</a:t>
            </a:r>
            <a:r>
              <a:rPr lang="en-US" altLang="ja-JP" sz="2400" b="1" baseline="30000" dirty="0" smtClean="0">
                <a:solidFill>
                  <a:srgbClr val="008000"/>
                </a:solidFill>
              </a:rPr>
              <a:t>+</a:t>
            </a:r>
            <a:endParaRPr kumimoji="1" lang="ja-JP" altLang="en-US" sz="2400" b="1" baseline="30000" dirty="0">
              <a:solidFill>
                <a:srgbClr val="008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62594" y="2726561"/>
            <a:ext cx="58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008000"/>
                </a:solidFill>
              </a:rPr>
              <a:t>Σ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*</a:t>
            </a:r>
            <a:r>
              <a:rPr lang="en-US" altLang="ja-JP" sz="2400" b="1" baseline="30000" dirty="0" smtClean="0">
                <a:solidFill>
                  <a:srgbClr val="008000"/>
                </a:solidFill>
              </a:rPr>
              <a:t>+</a:t>
            </a:r>
            <a:endParaRPr kumimoji="1" lang="ja-JP" altLang="en-US" sz="2400" b="1" baseline="30000" dirty="0">
              <a:solidFill>
                <a:srgbClr val="008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9964827">
            <a:off x="6971975" y="1437164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C47"/>
                </a:solidFill>
              </a:rPr>
              <a:t>prelimina</a:t>
            </a:r>
            <a:r>
              <a:rPr lang="en-US" altLang="ja-JP" sz="2400" dirty="0" smtClean="0">
                <a:solidFill>
                  <a:srgbClr val="FF6C47"/>
                </a:solidFill>
              </a:rPr>
              <a:t>ry</a:t>
            </a:r>
            <a:endParaRPr kumimoji="1" lang="ja-JP" altLang="en-US" sz="2400" dirty="0">
              <a:solidFill>
                <a:srgbClr val="FF6C47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9964827">
            <a:off x="7507309" y="4840113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C47"/>
                </a:solidFill>
              </a:rPr>
              <a:t>prelimina</a:t>
            </a:r>
            <a:r>
              <a:rPr lang="en-US" altLang="ja-JP" sz="2400" dirty="0" smtClean="0">
                <a:solidFill>
                  <a:srgbClr val="FF6C47"/>
                </a:solidFill>
              </a:rPr>
              <a:t>ry</a:t>
            </a:r>
            <a:endParaRPr kumimoji="1" lang="ja-JP" altLang="en-US" sz="2400" dirty="0">
              <a:solidFill>
                <a:srgbClr val="FF6C47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9964827">
            <a:off x="2839499" y="4235002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C47"/>
                </a:solidFill>
              </a:rPr>
              <a:t>prelimina</a:t>
            </a:r>
            <a:r>
              <a:rPr lang="en-US" altLang="ja-JP" sz="2400" dirty="0" smtClean="0">
                <a:solidFill>
                  <a:srgbClr val="FF6C47"/>
                </a:solidFill>
              </a:rPr>
              <a:t>ry</a:t>
            </a:r>
            <a:endParaRPr kumimoji="1" lang="ja-JP" altLang="en-US" sz="2400" dirty="0">
              <a:solidFill>
                <a:srgbClr val="FF6C47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7392" y="4005106"/>
            <a:ext cx="1728695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100" b="1" dirty="0" smtClean="0">
                <a:solidFill>
                  <a:schemeClr val="bg1">
                    <a:lumMod val="50000"/>
                  </a:schemeClr>
                </a:solidFill>
              </a:rPr>
              <a:t>- π</a:t>
            </a:r>
            <a:r>
              <a:rPr lang="en-US" altLang="ja-JP" sz="1100" b="1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1100" b="1" dirty="0" smtClean="0">
                <a:solidFill>
                  <a:schemeClr val="bg1">
                    <a:lumMod val="50000"/>
                  </a:schemeClr>
                </a:solidFill>
              </a:rPr>
              <a:t>“p” -&gt; </a:t>
            </a:r>
            <a:r>
              <a:rPr lang="en-US" altLang="ja-JP" sz="1100" b="1" dirty="0" err="1" smtClean="0">
                <a:solidFill>
                  <a:schemeClr val="bg1">
                    <a:lumMod val="50000"/>
                  </a:schemeClr>
                </a:solidFill>
              </a:rPr>
              <a:t>Σ</a:t>
            </a:r>
            <a:r>
              <a:rPr lang="en-US" altLang="ja-JP" sz="1100" b="1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altLang="ja-JP" sz="1100" b="1" dirty="0" smtClean="0">
                <a:solidFill>
                  <a:schemeClr val="bg1">
                    <a:lumMod val="50000"/>
                  </a:schemeClr>
                </a:solidFill>
              </a:rPr>
              <a:t>(1385)K</a:t>
            </a:r>
            <a:r>
              <a:rPr lang="en-US" altLang="ja-JP" sz="1100" b="1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</a:p>
          <a:p>
            <a:r>
              <a:rPr lang="en-US" altLang="ja-JP" sz="1100" b="1" dirty="0" smtClean="0">
                <a:solidFill>
                  <a:srgbClr val="00B050"/>
                </a:solidFill>
              </a:rPr>
              <a:t>- π</a:t>
            </a:r>
            <a:r>
              <a:rPr lang="en-US" altLang="ja-JP" sz="1100" b="1" baseline="30000" dirty="0" smtClean="0">
                <a:solidFill>
                  <a:srgbClr val="00B050"/>
                </a:solidFill>
              </a:rPr>
              <a:t>+</a:t>
            </a:r>
            <a:r>
              <a:rPr lang="ja-JP" altLang="en-US" sz="1100" b="1" dirty="0" smtClean="0">
                <a:solidFill>
                  <a:srgbClr val="00B050"/>
                </a:solidFill>
              </a:rPr>
              <a:t> </a:t>
            </a:r>
            <a:r>
              <a:rPr lang="en-US" altLang="ja-JP" sz="1100" b="1" dirty="0" smtClean="0">
                <a:solidFill>
                  <a:srgbClr val="00B050"/>
                </a:solidFill>
              </a:rPr>
              <a:t>“p” -&gt; </a:t>
            </a:r>
            <a:r>
              <a:rPr lang="en-US" altLang="ja-JP" sz="1100" b="1" dirty="0" err="1" smtClean="0">
                <a:solidFill>
                  <a:srgbClr val="00B050"/>
                </a:solidFill>
              </a:rPr>
              <a:t>Λ</a:t>
            </a:r>
            <a:r>
              <a:rPr lang="en-US" altLang="ja-JP" sz="1100" b="1" dirty="0" smtClean="0">
                <a:solidFill>
                  <a:srgbClr val="00B050"/>
                </a:solidFill>
              </a:rPr>
              <a:t>πK</a:t>
            </a:r>
            <a:r>
              <a:rPr lang="en-US" altLang="ja-JP" sz="1100" b="1" baseline="30000" dirty="0" smtClean="0">
                <a:solidFill>
                  <a:srgbClr val="00B050"/>
                </a:solidFill>
              </a:rPr>
              <a:t>+</a:t>
            </a:r>
          </a:p>
          <a:p>
            <a:r>
              <a:rPr lang="en-US" altLang="ja-JP" sz="1100" b="1" dirty="0" smtClean="0">
                <a:solidFill>
                  <a:srgbClr val="FF00FF"/>
                </a:solidFill>
              </a:rPr>
              <a:t>- π</a:t>
            </a:r>
            <a:r>
              <a:rPr lang="en-US" altLang="ja-JP" sz="1100" b="1" baseline="30000" dirty="0" smtClean="0">
                <a:solidFill>
                  <a:srgbClr val="FF00FF"/>
                </a:solidFill>
              </a:rPr>
              <a:t>+</a:t>
            </a:r>
            <a:r>
              <a:rPr lang="ja-JP" altLang="en-US" sz="1100" b="1" dirty="0" smtClean="0">
                <a:solidFill>
                  <a:srgbClr val="FF00FF"/>
                </a:solidFill>
              </a:rPr>
              <a:t> </a:t>
            </a:r>
            <a:r>
              <a:rPr lang="en-US" altLang="ja-JP" sz="1100" b="1" dirty="0" smtClean="0">
                <a:solidFill>
                  <a:srgbClr val="FF00FF"/>
                </a:solidFill>
              </a:rPr>
              <a:t>“p” -&gt; </a:t>
            </a:r>
            <a:r>
              <a:rPr lang="en-US" altLang="ja-JP" sz="1100" b="1" dirty="0" err="1" smtClean="0">
                <a:solidFill>
                  <a:srgbClr val="FF00FF"/>
                </a:solidFill>
              </a:rPr>
              <a:t>Σ</a:t>
            </a:r>
            <a:r>
              <a:rPr lang="en-US" altLang="ja-JP" sz="1100" b="1" dirty="0" smtClean="0">
                <a:solidFill>
                  <a:srgbClr val="FF00FF"/>
                </a:solidFill>
              </a:rPr>
              <a:t>πK</a:t>
            </a:r>
            <a:r>
              <a:rPr lang="en-US" altLang="ja-JP" sz="1100" b="1" baseline="30000" dirty="0" smtClean="0">
                <a:solidFill>
                  <a:srgbClr val="FF00FF"/>
                </a:solidFill>
              </a:rPr>
              <a:t>+</a:t>
            </a:r>
          </a:p>
        </p:txBody>
      </p:sp>
      <p:sp>
        <p:nvSpPr>
          <p:cNvPr id="29" name="右矢印 28"/>
          <p:cNvSpPr/>
          <p:nvPr/>
        </p:nvSpPr>
        <p:spPr>
          <a:xfrm rot="6426227" flipV="1">
            <a:off x="6783168" y="3908915"/>
            <a:ext cx="1713470" cy="6778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Zoom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61739" y="3505316"/>
            <a:ext cx="2187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Missing Mass[</a:t>
            </a:r>
            <a:r>
              <a:rPr lang="en-US" altLang="ja-JP" sz="1600" dirty="0" err="1" smtClean="0"/>
              <a:t>GeV</a:t>
            </a:r>
            <a:r>
              <a:rPr lang="en-US" altLang="ja-JP" sz="1600" dirty="0" smtClean="0"/>
              <a:t>/c</a:t>
            </a:r>
            <a:r>
              <a:rPr lang="en-US" altLang="ja-JP" sz="1600" baseline="30000" dirty="0" smtClean="0"/>
              <a:t>2</a:t>
            </a:r>
            <a:r>
              <a:rPr lang="en-US" altLang="ja-JP" sz="1600" dirty="0" smtClean="0"/>
              <a:t>]</a:t>
            </a:r>
            <a:endParaRPr kumimoji="1" lang="ja-JP" altLang="en-US" sz="1600" dirty="0"/>
          </a:p>
        </p:txBody>
      </p:sp>
      <p:sp>
        <p:nvSpPr>
          <p:cNvPr id="2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57988" y="6616700"/>
            <a:ext cx="2133600" cy="196850"/>
          </a:xfrm>
        </p:spPr>
        <p:txBody>
          <a:bodyPr>
            <a:normAutofit fontScale="55000" lnSpcReduction="20000"/>
          </a:bodyPr>
          <a:lstStyle/>
          <a:p>
            <a:fld id="{A355BA8A-36A9-431C-88F7-6E54EE5782A0}" type="slidenum">
              <a:rPr lang="en-US" altLang="ja-JP"/>
              <a:pPr/>
              <a:t>11</a:t>
            </a:fld>
            <a:endParaRPr lang="en-US" altLang="ja-JP" dirty="0"/>
          </a:p>
        </p:txBody>
      </p:sp>
      <p:sp>
        <p:nvSpPr>
          <p:cNvPr id="26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1824549" y="1912363"/>
            <a:ext cx="5185893" cy="3524460"/>
            <a:chOff x="-2844826" y="-1179512"/>
            <a:chExt cx="5185893" cy="352446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-2844826" y="-1179512"/>
              <a:ext cx="5185893" cy="3524460"/>
              <a:chOff x="-2844825" y="-891480"/>
              <a:chExt cx="4163378" cy="3236428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-2844825" y="-891480"/>
                <a:ext cx="4163378" cy="32364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3" name="グループ化 2"/>
              <p:cNvGrpSpPr/>
              <p:nvPr/>
            </p:nvGrpSpPr>
            <p:grpSpPr>
              <a:xfrm>
                <a:off x="-2530240" y="-452824"/>
                <a:ext cx="3848793" cy="2705439"/>
                <a:chOff x="323528" y="1099415"/>
                <a:chExt cx="3848793" cy="2705439"/>
              </a:xfrm>
            </p:grpSpPr>
            <p:pic>
              <p:nvPicPr>
                <p:cNvPr id="30" name="Picture 3" descr="C:\Users\ichikawa\Desktop\Fig_print\20130701\diff_cross_1700_100mdeg_newacc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528" y="1099415"/>
                  <a:ext cx="3848793" cy="25745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3492272" y="352785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kumimoji="1" lang="ja-JP" altLang="en-US" baseline="-25000" dirty="0"/>
                </a:p>
              </p:txBody>
            </p:sp>
          </p:grpSp>
        </p:grpSp>
        <p:sp>
          <p:nvSpPr>
            <p:cNvPr id="34" name="テキスト ボックス 33"/>
            <p:cNvSpPr txBox="1"/>
            <p:nvPr/>
          </p:nvSpPr>
          <p:spPr>
            <a:xfrm>
              <a:off x="-344773" y="1989437"/>
              <a:ext cx="2659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Scattering 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angle(Lab)[degree]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79512" y="-603448"/>
              <a:ext cx="19732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Red: Present data</a:t>
              </a:r>
            </a:p>
            <a:p>
              <a:r>
                <a:rPr lang="en-US" altLang="ja-JP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Blue: D.J. </a:t>
              </a:r>
              <a:r>
                <a:rPr lang="en-US" altLang="ja-JP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Candlin</a:t>
              </a:r>
              <a:endParaRPr lang="ja-JP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 rot="16200000">
              <a:off x="-3798866" y="82034"/>
              <a:ext cx="2382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US" altLang="ja-JP" baseline="300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 Cross section [</a:t>
              </a:r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kumimoji="1" lang="en-US" altLang="ja-JP" dirty="0" err="1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1" lang="en-US" altLang="ja-JP" dirty="0" err="1" smtClean="0">
                  <a:latin typeface="Times New Roman" pitchFamily="18" charset="0"/>
                  <a:cs typeface="Times New Roman" pitchFamily="18" charset="0"/>
                </a:rPr>
                <a:t>sr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68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1048" y="1052736"/>
            <a:ext cx="8153400" cy="4495800"/>
          </a:xfrm>
        </p:spPr>
        <p:txBody>
          <a:bodyPr/>
          <a:lstStyle/>
          <a:p>
            <a:r>
              <a:rPr kumimoji="1" lang="en-US" altLang="ja-JP" dirty="0" smtClean="0"/>
              <a:t>Fitting result for Σ(1385) region</a:t>
            </a:r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2766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p(π</a:t>
            </a:r>
            <a:r>
              <a:rPr lang="en-US" altLang="ja-JP" baseline="30000" smtClean="0"/>
              <a:t>+</a:t>
            </a:r>
            <a:r>
              <a:rPr lang="en-US" altLang="ja-JP" smtClean="0"/>
              <a:t>,K</a:t>
            </a:r>
            <a:r>
              <a:rPr lang="en-US" altLang="ja-JP" baseline="30000" smtClean="0"/>
              <a:t>+</a:t>
            </a:r>
            <a:r>
              <a:rPr lang="en-US" altLang="ja-JP" smtClean="0"/>
              <a:t>)1.7GeV/c</a:t>
            </a:r>
            <a:endParaRPr lang="ja-JP" altLang="en-US" dirty="0"/>
          </a:p>
        </p:txBody>
      </p:sp>
      <p:pic>
        <p:nvPicPr>
          <p:cNvPr id="5" name="Picture 3" descr="C:\Users\ichikawa\Desktop\Fig_print\20130528\rf_test_r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83" y="1744332"/>
            <a:ext cx="5760640" cy="49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199284" y="1826240"/>
            <a:ext cx="13676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Black:Data</a:t>
            </a:r>
            <a:endParaRPr lang="en-US" altLang="ja-JP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ja-JP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Σ(1385</a:t>
            </a:r>
            <a:r>
              <a:rPr lang="en-US" altLang="ja-JP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14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altLang="ja-JP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Red: Λπ</a:t>
            </a:r>
          </a:p>
          <a:p>
            <a:r>
              <a:rPr kumimoji="1" lang="en-US" altLang="ja-JP" sz="1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Pink: Σπ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3808" y="6618838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Missing Mass[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4128" y="6604217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Missing Mass[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3573016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=2.270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828483" y="1644938"/>
            <a:ext cx="172081" cy="12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1131057" y="2136419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Counts/ 1MeV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51689" y="1547500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&lt;Residual distribution&gt;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723" y="2452733"/>
            <a:ext cx="1487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Σ(1385)</a:t>
            </a:r>
            <a:r>
              <a:rPr kumimoji="1" lang="en-US" altLang="ja-JP" baseline="30000" dirty="0" smtClean="0"/>
              <a:t>+</a:t>
            </a:r>
          </a:p>
          <a:p>
            <a:r>
              <a:rPr lang="en-US" altLang="ja-JP" dirty="0" smtClean="0"/>
              <a:t>Mass &amp; Width</a:t>
            </a:r>
          </a:p>
          <a:p>
            <a:r>
              <a:rPr kumimoji="1" lang="en-US" altLang="ja-JP" dirty="0" smtClean="0"/>
              <a:t>=PDG value</a:t>
            </a:r>
            <a:endParaRPr kumimoji="1" lang="ja-JP" altLang="en-US" dirty="0"/>
          </a:p>
        </p:txBody>
      </p:sp>
      <p:sp>
        <p:nvSpPr>
          <p:cNvPr id="17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sp>
        <p:nvSpPr>
          <p:cNvPr id="14" name="テキスト ボックス 13"/>
          <p:cNvSpPr txBox="1"/>
          <p:nvPr/>
        </p:nvSpPr>
        <p:spPr>
          <a:xfrm rot="19964827">
            <a:off x="3799358" y="3349019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6C47"/>
                </a:solidFill>
              </a:rPr>
              <a:t>prelimina</a:t>
            </a:r>
            <a:r>
              <a:rPr lang="en-US" altLang="ja-JP" sz="2800" dirty="0" smtClean="0">
                <a:solidFill>
                  <a:srgbClr val="FF6C47"/>
                </a:solidFill>
              </a:rPr>
              <a:t>ry</a:t>
            </a:r>
            <a:endParaRPr kumimoji="1" lang="ja-JP" altLang="en-US" sz="2800" dirty="0">
              <a:solidFill>
                <a:srgbClr val="FF6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1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4" y="1283000"/>
            <a:ext cx="7924800" cy="53848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rot="16200000">
            <a:off x="-864627" y="2319788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Counts /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500keV 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40140" y="6343412"/>
            <a:ext cx="2990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Missing Mass [</a:t>
            </a:r>
            <a:r>
              <a:rPr lang="en-US" altLang="ja-JP" sz="2400" dirty="0" err="1" smtClean="0"/>
              <a:t>GeV</a:t>
            </a:r>
            <a:r>
              <a:rPr lang="en-US" altLang="ja-JP" sz="2400" dirty="0"/>
              <a:t>/</a:t>
            </a:r>
            <a:r>
              <a:rPr lang="en-US" altLang="ja-JP" sz="2400" dirty="0" smtClean="0"/>
              <a:t>c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24691" y="1365379"/>
            <a:ext cx="2022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Black: Simulation</a:t>
            </a:r>
          </a:p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Red:    Data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25700" y="4391703"/>
            <a:ext cx="4283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8000"/>
                </a:solidFill>
              </a:rPr>
              <a:t>Λ</a:t>
            </a:r>
            <a:endParaRPr kumimoji="1" lang="ja-JP" altLang="en-US" sz="3200" dirty="0">
              <a:solidFill>
                <a:srgbClr val="008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44993" y="2175367"/>
            <a:ext cx="3728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 smtClean="0">
                <a:solidFill>
                  <a:srgbClr val="008000"/>
                </a:solidFill>
              </a:rPr>
              <a:t>Σ</a:t>
            </a:r>
            <a:endParaRPr kumimoji="1" lang="ja-JP" altLang="en-US" sz="3200" dirty="0">
              <a:solidFill>
                <a:srgbClr val="008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14536" y="4998447"/>
            <a:ext cx="5890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8000"/>
                </a:solidFill>
              </a:rPr>
              <a:t>Y*</a:t>
            </a:r>
            <a:endParaRPr kumimoji="1" lang="ja-JP" altLang="en-US" sz="3200" dirty="0">
              <a:solidFill>
                <a:srgbClr val="008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1422" y="829135"/>
            <a:ext cx="29120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Inclusive spectrum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pic>
        <p:nvPicPr>
          <p:cNvPr id="16" name="図 15" descr="Screenshot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50" y="948305"/>
            <a:ext cx="4866952" cy="320725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676671" y="967634"/>
            <a:ext cx="2802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Proton </a:t>
            </a:r>
            <a:r>
              <a:rPr lang="en-US" altLang="ja-JP" dirty="0" smtClean="0"/>
              <a:t>+ </a:t>
            </a:r>
            <a:r>
              <a:rPr lang="en-US" altLang="ja-JP" dirty="0"/>
              <a:t>Σ</a:t>
            </a:r>
            <a:r>
              <a:rPr lang="en-US" altLang="ja-JP" baseline="30000" dirty="0"/>
              <a:t>0</a:t>
            </a:r>
            <a:r>
              <a:rPr lang="en-US" altLang="ja-JP" dirty="0"/>
              <a:t> = 2.1309GeV</a:t>
            </a:r>
          </a:p>
          <a:p>
            <a:r>
              <a:rPr lang="en-US" altLang="ja-JP" dirty="0"/>
              <a:t>Neutron + </a:t>
            </a:r>
            <a:r>
              <a:rPr lang="en-US" altLang="ja-JP" dirty="0" err="1"/>
              <a:t>Σ</a:t>
            </a:r>
            <a:r>
              <a:rPr lang="en-US" altLang="ja-JP" baseline="30000" dirty="0"/>
              <a:t>+</a:t>
            </a:r>
            <a:r>
              <a:rPr lang="en-US" altLang="ja-JP" dirty="0"/>
              <a:t> = 2.1289GeV</a:t>
            </a:r>
          </a:p>
        </p:txBody>
      </p:sp>
      <p:sp>
        <p:nvSpPr>
          <p:cNvPr id="14" name="右矢印 13"/>
          <p:cNvSpPr/>
          <p:nvPr/>
        </p:nvSpPr>
        <p:spPr>
          <a:xfrm rot="20343566">
            <a:off x="3214333" y="4192911"/>
            <a:ext cx="2142840" cy="7394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Zoom</a:t>
            </a:r>
            <a:endParaRPr kumimoji="1" lang="ja-JP" altLang="en-US" sz="2800" dirty="0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57988" y="6631468"/>
            <a:ext cx="2133600" cy="196850"/>
          </a:xfrm>
        </p:spPr>
        <p:txBody>
          <a:bodyPr>
            <a:normAutofit fontScale="55000" lnSpcReduction="20000"/>
          </a:bodyPr>
          <a:lstStyle/>
          <a:p>
            <a:fld id="{A355BA8A-36A9-431C-88F7-6E54EE5782A0}" type="slidenum">
              <a:rPr lang="en-US" altLang="ja-JP"/>
              <a:pPr/>
              <a:t>13</a:t>
            </a:fld>
            <a:endParaRPr lang="en-US" altLang="ja-JP" dirty="0"/>
          </a:p>
        </p:txBody>
      </p:sp>
      <p:sp>
        <p:nvSpPr>
          <p:cNvPr id="26" name="テキスト ボックス 25"/>
          <p:cNvSpPr txBox="1"/>
          <p:nvPr/>
        </p:nvSpPr>
        <p:spPr>
          <a:xfrm rot="19964827">
            <a:off x="7104469" y="2810707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C47"/>
                </a:solidFill>
              </a:rPr>
              <a:t>prelimina</a:t>
            </a:r>
            <a:r>
              <a:rPr lang="en-US" altLang="ja-JP" sz="2400" dirty="0" smtClean="0">
                <a:solidFill>
                  <a:srgbClr val="FF6C47"/>
                </a:solidFill>
              </a:rPr>
              <a:t>ry</a:t>
            </a:r>
            <a:endParaRPr kumimoji="1" lang="ja-JP" altLang="en-US" sz="2400" dirty="0">
              <a:solidFill>
                <a:srgbClr val="FF6C47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9964827">
            <a:off x="6794020" y="4501068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C47"/>
                </a:solidFill>
              </a:rPr>
              <a:t>prelimina</a:t>
            </a:r>
            <a:r>
              <a:rPr lang="en-US" altLang="ja-JP" sz="2400" dirty="0" smtClean="0">
                <a:solidFill>
                  <a:srgbClr val="FF6C47"/>
                </a:solidFill>
              </a:rPr>
              <a:t>ry</a:t>
            </a:r>
            <a:endParaRPr kumimoji="1" lang="ja-JP" altLang="en-US" sz="2400" dirty="0">
              <a:solidFill>
                <a:srgbClr val="FF6C47"/>
              </a:solidFill>
            </a:endParaRPr>
          </a:p>
        </p:txBody>
      </p:sp>
      <p:sp>
        <p:nvSpPr>
          <p:cNvPr id="18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0" y="27662"/>
            <a:ext cx="8229600" cy="920643"/>
          </a:xfrm>
        </p:spPr>
        <p:txBody>
          <a:bodyPr/>
          <a:lstStyle/>
          <a:p>
            <a:r>
              <a:rPr lang="en-US" altLang="ja-JP" dirty="0"/>
              <a:t>d</a:t>
            </a:r>
            <a:r>
              <a:rPr lang="en-US" altLang="ja-JP" dirty="0" smtClean="0"/>
              <a:t>(π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,K</a:t>
            </a:r>
            <a:r>
              <a:rPr lang="en-US" altLang="ja-JP" baseline="30000" dirty="0" smtClean="0"/>
              <a:t>+</a:t>
            </a:r>
            <a:r>
              <a:rPr lang="en-US" altLang="ja-JP" dirty="0"/>
              <a:t>)1.7GeV/c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89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chikawa\Desktop\Fig_print\20130704\diff_cross_new_2MeVbin_D1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0" y="693067"/>
            <a:ext cx="8512424" cy="604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2704" y="32048"/>
            <a:ext cx="8329310" cy="516632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Differential cross section for d(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3200" baseline="30000" dirty="0"/>
              <a:t>+</a:t>
            </a:r>
            <a:r>
              <a:rPr lang="en-US" altLang="ja-JP" sz="3200" dirty="0"/>
              <a:t>,K</a:t>
            </a:r>
            <a:r>
              <a:rPr lang="en-US" altLang="ja-JP" sz="3200" baseline="30000" dirty="0" smtClean="0"/>
              <a:t>+</a:t>
            </a:r>
            <a:r>
              <a:rPr lang="en-US" altLang="ja-JP" sz="3200" dirty="0" smtClean="0"/>
              <a:t>) reaction 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71800" y="806649"/>
            <a:ext cx="13681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ja-JP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 2 - 4°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6200000">
            <a:off x="-280837" y="1153642"/>
            <a:ext cx="12955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dΩ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/2MeV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95695" y="1916832"/>
            <a:ext cx="12827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Missing Mass[</a:t>
            </a:r>
            <a:r>
              <a:rPr kumimoji="1" lang="en-US" altLang="ja-JP" sz="105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57988" y="6616700"/>
            <a:ext cx="2133600" cy="196850"/>
          </a:xfrm>
        </p:spPr>
        <p:txBody>
          <a:bodyPr>
            <a:normAutofit fontScale="55000" lnSpcReduction="20000"/>
          </a:bodyPr>
          <a:lstStyle/>
          <a:p>
            <a:fld id="{A355BA8A-36A9-431C-88F7-6E54EE5782A0}" type="slidenum">
              <a:rPr lang="en-US" altLang="ja-JP"/>
              <a:pPr/>
              <a:t>14</a:t>
            </a:fld>
            <a:endParaRPr lang="en-US" altLang="ja-JP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80312" y="806649"/>
            <a:ext cx="14177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ja-JP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 4 - 6°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4377241" y="1153642"/>
            <a:ext cx="12955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dΩ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/2MeV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53773" y="1916832"/>
            <a:ext cx="12827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Missing Mass[</a:t>
            </a:r>
            <a:r>
              <a:rPr kumimoji="1" lang="en-US" altLang="ja-JP" sz="105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71800" y="2396366"/>
            <a:ext cx="13681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ja-JP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 6 - 8°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-280837" y="2709243"/>
            <a:ext cx="12955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dΩ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/2MeV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95695" y="3506549"/>
            <a:ext cx="12827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Missing Mass[</a:t>
            </a:r>
            <a:r>
              <a:rPr kumimoji="1" lang="en-US" altLang="ja-JP" sz="105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36296" y="2396366"/>
            <a:ext cx="15617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ja-JP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 8 - 10°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16200000">
            <a:off x="4377241" y="2709243"/>
            <a:ext cx="12955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dΩ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/2MeV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753773" y="3506549"/>
            <a:ext cx="12827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Missing Mass[</a:t>
            </a:r>
            <a:r>
              <a:rPr kumimoji="1" lang="en-US" altLang="ja-JP" sz="105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06210" y="3933056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ja-JP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 10 - 12°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-280837" y="4287878"/>
            <a:ext cx="12955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dΩ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/2MeV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95695" y="5085184"/>
            <a:ext cx="12827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Missing Mass[</a:t>
            </a:r>
            <a:r>
              <a:rPr kumimoji="1" lang="en-US" altLang="ja-JP" sz="105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970706" y="3933056"/>
            <a:ext cx="18497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ja-JP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 12 - 14°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 rot="16200000">
            <a:off x="4377241" y="4287878"/>
            <a:ext cx="12955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dΩ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/2MeV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753773" y="5085184"/>
            <a:ext cx="12827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Missing Mass[</a:t>
            </a:r>
            <a:r>
              <a:rPr kumimoji="1" lang="en-US" altLang="ja-JP" sz="105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12343" y="5507940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ja-JP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 14 - 16°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rot="16200000">
            <a:off x="-280837" y="5834162"/>
            <a:ext cx="12955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dΩ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1" lang="en-US" altLang="ja-JP" sz="900" dirty="0" err="1" smtClean="0"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9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ja-JP" sz="900" dirty="0" smtClean="0">
                <a:latin typeface="Times New Roman" pitchFamily="18" charset="0"/>
                <a:cs typeface="Times New Roman" pitchFamily="18" charset="0"/>
              </a:rPr>
              <a:t>/2MeV</a:t>
            </a:r>
            <a:r>
              <a:rPr kumimoji="1" lang="en-US" altLang="ja-JP" sz="9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95695" y="6631468"/>
            <a:ext cx="12827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Missing Mass[</a:t>
            </a:r>
            <a:r>
              <a:rPr kumimoji="1" lang="en-US" altLang="ja-JP" sz="105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14</a:t>
            </a:fld>
            <a:endParaRPr lang="en-US" altLang="ja-JP" dirty="0"/>
          </a:p>
        </p:txBody>
      </p:sp>
      <p:sp>
        <p:nvSpPr>
          <p:cNvPr id="38" name="テキスト ボックス 37"/>
          <p:cNvSpPr txBox="1"/>
          <p:nvPr/>
        </p:nvSpPr>
        <p:spPr>
          <a:xfrm rot="19964827">
            <a:off x="5744540" y="5729178"/>
            <a:ext cx="20445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6C47"/>
                </a:solidFill>
              </a:rPr>
              <a:t>prelimina</a:t>
            </a:r>
            <a:r>
              <a:rPr lang="en-US" altLang="ja-JP" sz="3200" dirty="0" smtClean="0">
                <a:solidFill>
                  <a:srgbClr val="FF6C47"/>
                </a:solidFill>
              </a:rPr>
              <a:t>ry</a:t>
            </a:r>
            <a:endParaRPr kumimoji="1" lang="ja-JP" altLang="en-US" sz="3200" dirty="0">
              <a:solidFill>
                <a:srgbClr val="FF6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2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Cross section for </a:t>
            </a:r>
            <a:r>
              <a:rPr kumimoji="1" lang="en-US" altLang="ja-JP" sz="3600" dirty="0" err="1" smtClean="0"/>
              <a:t>Λand</a:t>
            </a:r>
            <a:r>
              <a:rPr kumimoji="1" lang="en-US" altLang="ja-JP" sz="3600" dirty="0" smtClean="0"/>
              <a:t> Σ</a:t>
            </a:r>
            <a:r>
              <a:rPr kumimoji="1" lang="en-US" altLang="ja-JP" sz="3600" baseline="30000" dirty="0" smtClean="0"/>
              <a:t>0</a:t>
            </a:r>
            <a:r>
              <a:rPr kumimoji="1" lang="en-US" altLang="ja-JP" sz="3600" dirty="0" smtClean="0"/>
              <a:t> production</a:t>
            </a:r>
            <a:endParaRPr kumimoji="1" lang="ja-JP" alt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10" y="3176120"/>
            <a:ext cx="2285596" cy="317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-26617" y="1484784"/>
            <a:ext cx="4382593" cy="4085444"/>
            <a:chOff x="-252535" y="1484784"/>
            <a:chExt cx="4382593" cy="4085444"/>
          </a:xfrm>
        </p:grpSpPr>
        <p:pic>
          <p:nvPicPr>
            <p:cNvPr id="6" name="図 5" descr="C:\Users\ichikawa\Desktop\Fig_print\20130711\fit_resfunc_cusp_free_2_4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00808"/>
              <a:ext cx="3816424" cy="36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テキスト ボックス 7"/>
            <p:cNvSpPr txBox="1"/>
            <p:nvPr/>
          </p:nvSpPr>
          <p:spPr>
            <a:xfrm rot="16200000">
              <a:off x="-1235387" y="2971688"/>
              <a:ext cx="230425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1"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1"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dΩ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1"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dm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1"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ub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sr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/2MeV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86019" y="1531531"/>
              <a:ext cx="335073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1600" dirty="0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69618" y="1484784"/>
              <a:ext cx="14326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dσ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dΩ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dm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for θ=2~4°</a:t>
              </a: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530758" y="1542164"/>
              <a:ext cx="9361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Residual</a:t>
              </a: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79327" y="5231674"/>
              <a:ext cx="335073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1600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904856" y="5157192"/>
              <a:ext cx="114686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800" dirty="0" smtClean="0">
                  <a:latin typeface="Times New Roman" pitchFamily="18" charset="0"/>
                  <a:cs typeface="Times New Roman" pitchFamily="18" charset="0"/>
                </a:rPr>
                <a:t>Missing Mass[</a:t>
              </a:r>
              <a:r>
                <a:rPr lang="en-US" altLang="ja-JP" sz="800" dirty="0" err="1" smtClean="0">
                  <a:latin typeface="Times New Roman" pitchFamily="18" charset="0"/>
                  <a:cs typeface="Times New Roman" pitchFamily="18" charset="0"/>
                </a:rPr>
                <a:t>GeV</a:t>
              </a:r>
              <a:r>
                <a:rPr lang="en-US" altLang="ja-JP" sz="8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ja-JP" alt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921080" y="5157192"/>
              <a:ext cx="114686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800" dirty="0" smtClean="0">
                  <a:latin typeface="Times New Roman" pitchFamily="18" charset="0"/>
                  <a:cs typeface="Times New Roman" pitchFamily="18" charset="0"/>
                </a:rPr>
                <a:t>Missing Mass[</a:t>
              </a:r>
              <a:r>
                <a:rPr lang="en-US" altLang="ja-JP" sz="800" dirty="0" err="1" smtClean="0">
                  <a:latin typeface="Times New Roman" pitchFamily="18" charset="0"/>
                  <a:cs typeface="Times New Roman" pitchFamily="18" charset="0"/>
                </a:rPr>
                <a:t>GeV</a:t>
              </a:r>
              <a:r>
                <a:rPr lang="en-US" altLang="ja-JP" sz="8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ja-JP" alt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642969" y="2529789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Cross section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Λ production 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071275" y="2529789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Cross section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production 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3632718" y="3453664"/>
            <a:ext cx="125197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dΩ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96" y="3140964"/>
            <a:ext cx="2389258" cy="32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189222" y="5576753"/>
            <a:ext cx="1527982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300" dirty="0" smtClean="0">
                <a:latin typeface="Times New Roman" pitchFamily="18" charset="0"/>
                <a:cs typeface="Times New Roman" pitchFamily="18" charset="0"/>
              </a:rPr>
              <a:t>Black: data</a:t>
            </a:r>
          </a:p>
          <a:p>
            <a:r>
              <a:rPr lang="en-US" altLang="ja-JP" sz="13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Pink: ΣN cusp</a:t>
            </a:r>
          </a:p>
          <a:p>
            <a:r>
              <a:rPr kumimoji="1" lang="en-US" altLang="ja-JP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Red: Λ</a:t>
            </a:r>
          </a:p>
          <a:p>
            <a:r>
              <a:rPr lang="en-US" altLang="ja-JP" sz="1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Green: Σ</a:t>
            </a:r>
            <a:r>
              <a:rPr lang="en-US" altLang="ja-JP" sz="13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1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+Σ</a:t>
            </a:r>
            <a:r>
              <a:rPr lang="en-US" altLang="ja-JP" sz="13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altLang="ja-JP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Blue: </a:t>
            </a:r>
            <a:r>
              <a:rPr lang="en-US" altLang="ja-JP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Simulation all</a:t>
            </a:r>
            <a:endParaRPr lang="en-US" altLang="ja-JP" sz="1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539552" y="4941169"/>
            <a:ext cx="72008" cy="629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15</a:t>
            </a:fld>
            <a:endParaRPr lang="en-US" altLang="ja-JP" dirty="0"/>
          </a:p>
        </p:txBody>
      </p:sp>
      <p:sp>
        <p:nvSpPr>
          <p:cNvPr id="21" name="テキスト ボックス 20"/>
          <p:cNvSpPr txBox="1"/>
          <p:nvPr/>
        </p:nvSpPr>
        <p:spPr>
          <a:xfrm rot="19964827">
            <a:off x="4587734" y="5214669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C47"/>
                </a:solidFill>
              </a:rPr>
              <a:t>prelimina</a:t>
            </a:r>
            <a:r>
              <a:rPr lang="en-US" altLang="ja-JP" sz="2400" dirty="0" smtClean="0">
                <a:solidFill>
                  <a:srgbClr val="FF6C47"/>
                </a:solidFill>
              </a:rPr>
              <a:t>ry</a:t>
            </a:r>
            <a:endParaRPr kumimoji="1" lang="ja-JP" altLang="en-US" sz="2400" dirty="0">
              <a:solidFill>
                <a:srgbClr val="FF6C47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9964827">
            <a:off x="7111772" y="4998646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C47"/>
                </a:solidFill>
              </a:rPr>
              <a:t>prelimina</a:t>
            </a:r>
            <a:r>
              <a:rPr lang="en-US" altLang="ja-JP" sz="2400" dirty="0" smtClean="0">
                <a:solidFill>
                  <a:srgbClr val="FF6C47"/>
                </a:solidFill>
              </a:rPr>
              <a:t>ry</a:t>
            </a:r>
            <a:endParaRPr kumimoji="1" lang="ja-JP" altLang="en-US" sz="2400" dirty="0">
              <a:solidFill>
                <a:srgbClr val="FF6C47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9964827">
            <a:off x="1207116" y="3342462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C47"/>
                </a:solidFill>
              </a:rPr>
              <a:t>prelimina</a:t>
            </a:r>
            <a:r>
              <a:rPr lang="en-US" altLang="ja-JP" sz="2400" dirty="0" smtClean="0">
                <a:solidFill>
                  <a:srgbClr val="FF6C47"/>
                </a:solidFill>
              </a:rPr>
              <a:t>ry</a:t>
            </a:r>
            <a:endParaRPr kumimoji="1" lang="ja-JP" altLang="en-US" sz="2400" dirty="0">
              <a:solidFill>
                <a:srgbClr val="FF6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5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524273"/>
            <a:ext cx="8892480" cy="514508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>
                <a:solidFill>
                  <a:srgbClr val="1E00FA"/>
                </a:solidFill>
              </a:rPr>
              <a:t>E27 experiment</a:t>
            </a:r>
          </a:p>
          <a:p>
            <a:pPr lvl="1"/>
            <a:r>
              <a:rPr lang="en-US" altLang="ja-JP" sz="2400" dirty="0"/>
              <a:t>Search for K</a:t>
            </a:r>
            <a:r>
              <a:rPr lang="en-US" altLang="ja-JP" sz="2400" baseline="30000" dirty="0"/>
              <a:t>-</a:t>
            </a:r>
            <a:r>
              <a:rPr lang="en-US" altLang="ja-JP" sz="2400" dirty="0" err="1"/>
              <a:t>pp</a:t>
            </a:r>
            <a:r>
              <a:rPr lang="en-US" altLang="ja-JP" sz="2400" dirty="0"/>
              <a:t> bound state via the d(π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,K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) reaction.</a:t>
            </a:r>
          </a:p>
          <a:p>
            <a:pPr lvl="1"/>
            <a:r>
              <a:rPr lang="en-US" altLang="ja-JP" sz="2400" dirty="0" smtClean="0"/>
              <a:t>Coincidence measurement with RCA.</a:t>
            </a:r>
          </a:p>
          <a:p>
            <a:endParaRPr lang="en-US" altLang="ja-JP" sz="1000" dirty="0">
              <a:solidFill>
                <a:srgbClr val="1E00FA"/>
              </a:solidFill>
            </a:endParaRPr>
          </a:p>
          <a:p>
            <a:r>
              <a:rPr lang="en-US" altLang="ja-JP" dirty="0" smtClean="0">
                <a:solidFill>
                  <a:srgbClr val="1E00FA"/>
                </a:solidFill>
              </a:rPr>
              <a:t>Inclusive analysis</a:t>
            </a:r>
          </a:p>
          <a:p>
            <a:pPr lvl="1"/>
            <a:r>
              <a:rPr lang="en-US" altLang="ja-JP" sz="2400" dirty="0"/>
              <a:t>We have obtained d</a:t>
            </a:r>
            <a:r>
              <a:rPr lang="en-US" altLang="ja-JP" sz="2400" dirty="0" smtClean="0"/>
              <a:t>(π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, K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) at 1.7 </a:t>
            </a:r>
            <a:r>
              <a:rPr lang="en-US" altLang="ja-JP" sz="2400" dirty="0" err="1"/>
              <a:t>GeV</a:t>
            </a:r>
            <a:r>
              <a:rPr lang="en-US" altLang="ja-JP" sz="2400" dirty="0"/>
              <a:t>/c for the first </a:t>
            </a:r>
            <a:r>
              <a:rPr lang="en-US" altLang="ja-JP" sz="2400" dirty="0" smtClean="0"/>
              <a:t>time.</a:t>
            </a:r>
          </a:p>
          <a:p>
            <a:pPr lvl="1"/>
            <a:r>
              <a:rPr lang="en-US" altLang="ja-JP" sz="2400" dirty="0" smtClean="0"/>
              <a:t>Together </a:t>
            </a:r>
            <a:r>
              <a:rPr lang="en-US" altLang="ja-JP" sz="2400" dirty="0"/>
              <a:t>with the p</a:t>
            </a:r>
            <a:r>
              <a:rPr lang="en-US" altLang="ja-JP" sz="2400" dirty="0" smtClean="0"/>
              <a:t>(π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, K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) data, the inclusive spectra are </a:t>
            </a:r>
            <a:r>
              <a:rPr lang="en-US" altLang="ja-JP" sz="2400" dirty="0" smtClean="0"/>
              <a:t>understandable. </a:t>
            </a:r>
          </a:p>
          <a:p>
            <a:pPr lvl="1"/>
            <a:r>
              <a:rPr lang="en-US" altLang="ja-JP" sz="2400" dirty="0"/>
              <a:t>Cusp structure in ΣN threshold is observed</a:t>
            </a:r>
            <a:r>
              <a:rPr lang="en-US" altLang="ja-JP" sz="2400" dirty="0" smtClean="0"/>
              <a:t>.</a:t>
            </a:r>
          </a:p>
          <a:p>
            <a:pPr lvl="1"/>
            <a:r>
              <a:rPr lang="en-US" altLang="ja-JP" sz="2400" dirty="0" smtClean="0"/>
              <a:t>There are some differences between data and simulation in Y* region.</a:t>
            </a:r>
            <a:endParaRPr kumimoji="1" lang="en-US" altLang="ja-JP" sz="1050" dirty="0" smtClean="0">
              <a:solidFill>
                <a:srgbClr val="1E00FA"/>
              </a:solidFill>
            </a:endParaRPr>
          </a:p>
          <a:p>
            <a:r>
              <a:rPr lang="en-US" altLang="ja-JP" dirty="0" smtClean="0">
                <a:solidFill>
                  <a:srgbClr val="1E00FA"/>
                </a:solidFill>
              </a:rPr>
              <a:t>Coincidence analysis with RCA</a:t>
            </a:r>
            <a:endParaRPr lang="en-US" altLang="ja-JP" sz="2000" dirty="0" smtClean="0"/>
          </a:p>
          <a:p>
            <a:pPr lvl="1"/>
            <a:r>
              <a:rPr lang="en-US" altLang="ja-JP" sz="2400" dirty="0" smtClean="0"/>
              <a:t>Analysis is on going.</a:t>
            </a:r>
            <a:endParaRPr lang="en-US" altLang="ja-JP" sz="2400" dirty="0"/>
          </a:p>
          <a:p>
            <a:pPr marL="457200" lvl="1" indent="0">
              <a:buNone/>
            </a:pPr>
            <a:r>
              <a:rPr lang="en-US" altLang="ja-JP" sz="3000" dirty="0" smtClean="0">
                <a:solidFill>
                  <a:srgbClr val="FF0000"/>
                </a:solidFill>
              </a:rPr>
              <a:t>   –</a:t>
            </a:r>
            <a:r>
              <a:rPr lang="en-US" altLang="ja-JP" sz="3000" dirty="0">
                <a:solidFill>
                  <a:srgbClr val="FF0000"/>
                </a:solidFill>
              </a:rPr>
              <a:t>&gt; Need detail study.</a:t>
            </a:r>
          </a:p>
          <a:p>
            <a:pPr lvl="1"/>
            <a:endParaRPr lang="en-US" altLang="ja-JP" sz="2400" dirty="0" smtClean="0"/>
          </a:p>
        </p:txBody>
      </p:sp>
      <p:sp>
        <p:nvSpPr>
          <p:cNvPr id="4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878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3808" y="2780928"/>
            <a:ext cx="3816424" cy="990600"/>
          </a:xfrm>
        </p:spPr>
        <p:txBody>
          <a:bodyPr>
            <a:normAutofit fontScale="90000"/>
          </a:bodyPr>
          <a:lstStyle/>
          <a:p>
            <a:r>
              <a:rPr kumimoji="1" lang="en-US" altLang="ja-JP" sz="8000" dirty="0" smtClean="0"/>
              <a:t>Back up</a:t>
            </a:r>
            <a:endParaRPr kumimoji="1" lang="ja-JP" altLang="en-US" dirty="0"/>
          </a:p>
        </p:txBody>
      </p:sp>
      <p:sp>
        <p:nvSpPr>
          <p:cNvPr id="3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806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8"/>
          <p:cNvGrpSpPr/>
          <p:nvPr/>
        </p:nvGrpSpPr>
        <p:grpSpPr>
          <a:xfrm>
            <a:off x="381000" y="1596364"/>
            <a:ext cx="7717850" cy="4932767"/>
            <a:chOff x="1187624" y="1626402"/>
            <a:chExt cx="7285073" cy="4932767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1626402"/>
              <a:ext cx="7272808" cy="492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グループ化 42"/>
            <p:cNvGrpSpPr/>
            <p:nvPr/>
          </p:nvGrpSpPr>
          <p:grpSpPr>
            <a:xfrm>
              <a:off x="1187626" y="1626402"/>
              <a:ext cx="7285071" cy="4932767"/>
              <a:chOff x="1151942" y="1560639"/>
              <a:chExt cx="7285071" cy="4932767"/>
            </a:xfrm>
          </p:grpSpPr>
          <p:grpSp>
            <p:nvGrpSpPr>
              <p:cNvPr id="6" name="グループ化 33"/>
              <p:cNvGrpSpPr/>
              <p:nvPr/>
            </p:nvGrpSpPr>
            <p:grpSpPr>
              <a:xfrm>
                <a:off x="1151942" y="1848671"/>
                <a:ext cx="7285071" cy="4644735"/>
                <a:chOff x="1151942" y="1848671"/>
                <a:chExt cx="7285071" cy="4644735"/>
              </a:xfrm>
            </p:grpSpPr>
            <p:grpSp>
              <p:nvGrpSpPr>
                <p:cNvPr id="7" name="グループ化 23"/>
                <p:cNvGrpSpPr/>
                <p:nvPr/>
              </p:nvGrpSpPr>
              <p:grpSpPr>
                <a:xfrm>
                  <a:off x="5825195" y="2208711"/>
                  <a:ext cx="1944040" cy="729371"/>
                  <a:chOff x="3696210" y="1538880"/>
                  <a:chExt cx="2249109" cy="866153"/>
                </a:xfrm>
              </p:grpSpPr>
              <p:sp>
                <p:nvSpPr>
                  <p:cNvPr id="21" name="正方形/長方形 20"/>
                  <p:cNvSpPr/>
                  <p:nvPr/>
                </p:nvSpPr>
                <p:spPr>
                  <a:xfrm>
                    <a:off x="3696210" y="1538880"/>
                    <a:ext cx="1889345" cy="43859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ja-JP" dirty="0" smtClean="0"/>
                      <a:t>K</a:t>
                    </a:r>
                    <a:r>
                      <a:rPr lang="en-US" altLang="ja-JP" baseline="30000" dirty="0" smtClean="0"/>
                      <a:t>-</a:t>
                    </a:r>
                    <a:r>
                      <a:rPr lang="en-US" altLang="ja-JP" dirty="0" smtClean="0"/>
                      <a:t>pp </a:t>
                    </a:r>
                    <a:r>
                      <a:rPr lang="ja-JP" altLang="en-US" dirty="0" smtClean="0"/>
                      <a:t>→ </a:t>
                    </a:r>
                    <a:r>
                      <a:rPr lang="en-US" altLang="ja-JP" dirty="0" smtClean="0"/>
                      <a:t>Λ + </a:t>
                    </a:r>
                    <a:r>
                      <a:rPr lang="en-US" altLang="ja-JP" b="1" dirty="0" smtClean="0">
                        <a:solidFill>
                          <a:srgbClr val="FF0000"/>
                        </a:solidFill>
                      </a:rPr>
                      <a:t>p</a:t>
                    </a:r>
                    <a:r>
                      <a:rPr lang="en-US" altLang="ja-JP" b="1" baseline="-25000" dirty="0" smtClean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en-US" altLang="ja-JP" dirty="0" smtClean="0"/>
                      <a:t>,</a:t>
                    </a:r>
                    <a:endParaRPr lang="ja-JP" altLang="en-US" dirty="0"/>
                  </a:p>
                </p:txBody>
              </p:sp>
              <p:sp>
                <p:nvSpPr>
                  <p:cNvPr id="22" name="正方形/長方形 21"/>
                  <p:cNvSpPr/>
                  <p:nvPr/>
                </p:nvSpPr>
                <p:spPr>
                  <a:xfrm>
                    <a:off x="4611041" y="1966439"/>
                    <a:ext cx="1334278" cy="43859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ja-JP" altLang="en-US" dirty="0" smtClean="0"/>
                      <a:t>→ </a:t>
                    </a:r>
                    <a:r>
                      <a:rPr lang="en-US" altLang="ja-JP" b="1" dirty="0" smtClean="0">
                        <a:solidFill>
                          <a:srgbClr val="FF0000"/>
                        </a:solidFill>
                      </a:rPr>
                      <a:t>p</a:t>
                    </a:r>
                    <a:r>
                      <a:rPr lang="en-US" altLang="ja-JP" b="1" baseline="-25000" dirty="0" smtClean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altLang="ja-JP" dirty="0" smtClean="0"/>
                      <a:t> + π</a:t>
                    </a:r>
                    <a:r>
                      <a:rPr lang="en-US" altLang="ja-JP" baseline="30000" dirty="0" smtClean="0"/>
                      <a:t>-</a:t>
                    </a:r>
                    <a:endParaRPr lang="ja-JP" altLang="en-US" dirty="0"/>
                  </a:p>
                </p:txBody>
              </p:sp>
              <p:cxnSp>
                <p:nvCxnSpPr>
                  <p:cNvPr id="23" name="直線コネクタ 22"/>
                  <p:cNvCxnSpPr/>
                  <p:nvPr/>
                </p:nvCxnSpPr>
                <p:spPr>
                  <a:xfrm rot="5400000">
                    <a:off x="4605127" y="2062033"/>
                    <a:ext cx="253857" cy="251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6300192" y="6093296"/>
                  <a:ext cx="21368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dirty="0" smtClean="0"/>
                    <a:t>proton2 </a:t>
                  </a:r>
                  <a:r>
                    <a:rPr lang="en-US" altLang="ja-JP" sz="2000" dirty="0" err="1" smtClean="0"/>
                    <a:t>theta_Lab</a:t>
                  </a:r>
                  <a:endParaRPr kumimoji="1" lang="ja-JP" altLang="en-US" sz="2000" dirty="0"/>
                </a:p>
              </p:txBody>
            </p:sp>
            <p:sp>
              <p:nvSpPr>
                <p:cNvPr id="33" name="テキスト ボックス 32"/>
                <p:cNvSpPr txBox="1"/>
                <p:nvPr/>
              </p:nvSpPr>
              <p:spPr>
                <a:xfrm rot="16200000">
                  <a:off x="220116" y="2780497"/>
                  <a:ext cx="22637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dirty="0" smtClean="0"/>
                    <a:t>proton1 </a:t>
                  </a:r>
                  <a:r>
                    <a:rPr lang="en-US" altLang="ja-JP" sz="2000" dirty="0" err="1" smtClean="0"/>
                    <a:t>theta_Lab</a:t>
                  </a:r>
                  <a:endParaRPr kumimoji="1" lang="ja-JP" altLang="en-US" sz="2000" dirty="0"/>
                </a:p>
              </p:txBody>
            </p:sp>
          </p:grpSp>
          <p:pic>
            <p:nvPicPr>
              <p:cNvPr id="2048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06262" y="1560639"/>
                <a:ext cx="7206017" cy="360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843" y="830918"/>
            <a:ext cx="8291264" cy="648072"/>
          </a:xfrm>
        </p:spPr>
        <p:txBody>
          <a:bodyPr/>
          <a:lstStyle/>
          <a:p>
            <a:pPr>
              <a:buNone/>
            </a:pPr>
            <a:r>
              <a:rPr lang="en-US" altLang="ja-JP" sz="2400" b="1" dirty="0" smtClean="0">
                <a:solidFill>
                  <a:srgbClr val="FF0000"/>
                </a:solidFill>
              </a:rPr>
              <a:t>angular distribution </a:t>
            </a:r>
            <a:r>
              <a:rPr lang="en-US" altLang="ja-JP" sz="2400" b="1" dirty="0" smtClean="0"/>
              <a:t>of 2protons</a:t>
            </a:r>
            <a:r>
              <a:rPr lang="ja-JP" altLang="en-US" sz="2400" b="1" dirty="0" smtClean="0"/>
              <a:t> </a:t>
            </a:r>
            <a:r>
              <a:rPr lang="ja-JP" altLang="en-US" sz="2400" b="1" dirty="0"/>
              <a:t>（</a:t>
            </a:r>
            <a:r>
              <a:rPr lang="en-US" altLang="ja-JP" sz="2400" b="1" dirty="0"/>
              <a:t>&gt;300MeV/c)</a:t>
            </a:r>
            <a:r>
              <a:rPr lang="en-US" altLang="ja-JP" sz="2400" b="1" dirty="0" smtClean="0"/>
              <a:t> from K</a:t>
            </a:r>
            <a:r>
              <a:rPr lang="en-US" altLang="ja-JP" sz="2400" b="1" baseline="30000" dirty="0" smtClean="0"/>
              <a:t>-</a:t>
            </a:r>
            <a:r>
              <a:rPr lang="en-US" altLang="ja-JP" sz="2400" b="1" dirty="0" smtClean="0"/>
              <a:t>pp </a:t>
            </a:r>
            <a:endParaRPr kumimoji="1" lang="ja-JP" altLang="en-US" sz="24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539938"/>
            <a:ext cx="2133600" cy="365125"/>
          </a:xfrm>
        </p:spPr>
        <p:txBody>
          <a:bodyPr/>
          <a:lstStyle/>
          <a:p>
            <a:pPr>
              <a:defRPr/>
            </a:pPr>
            <a:fld id="{6218D556-1850-44DD-8303-BA1D3C71F8A5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grpSp>
        <p:nvGrpSpPr>
          <p:cNvPr id="8" name="グループ化 40"/>
          <p:cNvGrpSpPr/>
          <p:nvPr/>
        </p:nvGrpSpPr>
        <p:grpSpPr>
          <a:xfrm>
            <a:off x="431447" y="1607115"/>
            <a:ext cx="7583367" cy="434623"/>
            <a:chOff x="1293223" y="1567543"/>
            <a:chExt cx="7093131" cy="434623"/>
          </a:xfrm>
        </p:grpSpPr>
        <p:pic>
          <p:nvPicPr>
            <p:cNvPr id="553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6335" y="1628800"/>
              <a:ext cx="538509" cy="373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3223" y="1567543"/>
              <a:ext cx="7093131" cy="364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6" name="直線コネクタ 25"/>
          <p:cNvCxnSpPr/>
          <p:nvPr/>
        </p:nvCxnSpPr>
        <p:spPr>
          <a:xfrm flipV="1">
            <a:off x="2411760" y="3396564"/>
            <a:ext cx="0" cy="18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411760" y="5196764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411760" y="3396564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5292080" y="3396564"/>
            <a:ext cx="0" cy="18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図形グループ 56"/>
          <p:cNvGrpSpPr/>
          <p:nvPr/>
        </p:nvGrpSpPr>
        <p:grpSpPr>
          <a:xfrm>
            <a:off x="5397809" y="1478988"/>
            <a:ext cx="3638687" cy="2667001"/>
            <a:chOff x="5257800" y="1295400"/>
            <a:chExt cx="3638687" cy="2667001"/>
          </a:xfrm>
        </p:grpSpPr>
        <p:grpSp>
          <p:nvGrpSpPr>
            <p:cNvPr id="54" name="図形グループ 53"/>
            <p:cNvGrpSpPr/>
            <p:nvPr/>
          </p:nvGrpSpPr>
          <p:grpSpPr>
            <a:xfrm>
              <a:off x="5257800" y="1295400"/>
              <a:ext cx="3638687" cy="2667001"/>
              <a:chOff x="5257800" y="1295400"/>
              <a:chExt cx="3638687" cy="2667001"/>
            </a:xfrm>
          </p:grpSpPr>
          <p:grpSp>
            <p:nvGrpSpPr>
              <p:cNvPr id="51" name="図形グループ 50"/>
              <p:cNvGrpSpPr/>
              <p:nvPr/>
            </p:nvGrpSpPr>
            <p:grpSpPr>
              <a:xfrm>
                <a:off x="5257800" y="1295400"/>
                <a:ext cx="3638687" cy="2667001"/>
                <a:chOff x="4419600" y="838200"/>
                <a:chExt cx="3638687" cy="1544053"/>
              </a:xfrm>
            </p:grpSpPr>
            <p:sp>
              <p:nvSpPr>
                <p:cNvPr id="48" name="正方形/長方形 47"/>
                <p:cNvSpPr/>
                <p:nvPr/>
              </p:nvSpPr>
              <p:spPr>
                <a:xfrm>
                  <a:off x="4419600" y="838200"/>
                  <a:ext cx="3623432" cy="154405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170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テキスト ボックス 34"/>
                <p:cNvSpPr txBox="1">
                  <a:spLocks noChangeArrowheads="1"/>
                </p:cNvSpPr>
                <p:nvPr/>
              </p:nvSpPr>
              <p:spPr bwMode="auto">
                <a:xfrm>
                  <a:off x="4750330" y="1113111"/>
                  <a:ext cx="3307957" cy="694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400" dirty="0"/>
                    <a:t>π</a:t>
                  </a:r>
                  <a:r>
                    <a:rPr lang="en-US" altLang="ja-JP" sz="2400" baseline="30000" dirty="0"/>
                    <a:t>+</a:t>
                  </a:r>
                  <a:r>
                    <a:rPr lang="en-US" altLang="ja-JP" sz="2400" dirty="0"/>
                    <a:t> </a:t>
                  </a:r>
                  <a:r>
                    <a:rPr lang="en-US" altLang="ja-JP" sz="2400" dirty="0" smtClean="0"/>
                    <a:t>+ </a:t>
                  </a:r>
                  <a:r>
                    <a:rPr lang="en-US" altLang="ja-JP" sz="2400" dirty="0" err="1" smtClean="0"/>
                    <a:t>d</a:t>
                  </a:r>
                  <a:r>
                    <a:rPr lang="en-US" altLang="ja-JP" sz="2400" dirty="0" smtClean="0"/>
                    <a:t> </a:t>
                  </a:r>
                  <a:r>
                    <a:rPr lang="ja-JP" altLang="en-US" sz="2400" dirty="0"/>
                    <a:t>→ </a:t>
                  </a:r>
                  <a:r>
                    <a:rPr lang="en-US" altLang="ja-JP" sz="2400" dirty="0"/>
                    <a:t>Λ</a:t>
                  </a:r>
                  <a:r>
                    <a:rPr lang="en-US" altLang="ja-JP" sz="2400" baseline="30000" dirty="0"/>
                    <a:t>*</a:t>
                  </a:r>
                  <a:r>
                    <a:rPr lang="en-US" altLang="ja-JP" sz="2400" dirty="0"/>
                    <a:t> + K</a:t>
                  </a:r>
                  <a:r>
                    <a:rPr lang="en-US" altLang="ja-JP" sz="2400" baseline="30000" dirty="0"/>
                    <a:t>+</a:t>
                  </a:r>
                  <a:r>
                    <a:rPr lang="en-US" altLang="ja-JP" sz="2400" dirty="0"/>
                    <a:t> + </a:t>
                  </a:r>
                  <a:r>
                    <a:rPr lang="en-US" altLang="ja-JP" sz="2400" b="1" dirty="0" smtClean="0">
                      <a:solidFill>
                        <a:srgbClr val="2035FC"/>
                      </a:solidFill>
                    </a:rPr>
                    <a:t>p</a:t>
                  </a:r>
                  <a:r>
                    <a:rPr lang="en-US" altLang="ja-JP" sz="2400" b="1" baseline="-25000" dirty="0" smtClean="0">
                      <a:solidFill>
                        <a:srgbClr val="2035FC"/>
                      </a:solidFill>
                    </a:rPr>
                    <a:t>1s</a:t>
                  </a:r>
                  <a:r>
                    <a:rPr lang="en-US" altLang="ja-JP" sz="2400" dirty="0" smtClean="0"/>
                    <a:t>,</a:t>
                  </a:r>
                  <a:endParaRPr lang="en-US" altLang="ja-JP" sz="2400" dirty="0"/>
                </a:p>
                <a:p>
                  <a:r>
                    <a:rPr lang="en-US" altLang="ja-JP" sz="2400" dirty="0"/>
                    <a:t>     Λ</a:t>
                  </a:r>
                  <a:r>
                    <a:rPr lang="en-US" altLang="ja-JP" sz="2400" baseline="30000" dirty="0"/>
                    <a:t>*</a:t>
                  </a:r>
                  <a:r>
                    <a:rPr lang="en-US" altLang="ja-JP" sz="2400" dirty="0"/>
                    <a:t> </a:t>
                  </a:r>
                  <a:r>
                    <a:rPr lang="ja-JP" altLang="en-US" sz="2400" dirty="0"/>
                    <a:t>→ </a:t>
                  </a:r>
                  <a:r>
                    <a:rPr lang="en-US" altLang="ja-JP" sz="2400" dirty="0"/>
                    <a:t>Σ + π</a:t>
                  </a:r>
                  <a:r>
                    <a:rPr lang="en-US" altLang="ja-JP" sz="2400" dirty="0" smtClean="0"/>
                    <a:t>,</a:t>
                  </a:r>
                </a:p>
                <a:p>
                  <a:r>
                    <a:rPr lang="en-US" altLang="ja-JP" sz="2400" dirty="0"/>
                    <a:t> </a:t>
                  </a:r>
                  <a:r>
                    <a:rPr lang="en-US" altLang="ja-JP" sz="2400" dirty="0" smtClean="0"/>
                    <a:t>    </a:t>
                  </a:r>
                  <a:r>
                    <a:rPr lang="en-US" altLang="ja-JP" sz="2400" dirty="0"/>
                    <a:t>Σ</a:t>
                  </a:r>
                  <a:r>
                    <a:rPr lang="en-US" altLang="ja-JP" sz="2400" baseline="30000" dirty="0"/>
                    <a:t>+</a:t>
                  </a:r>
                  <a:r>
                    <a:rPr lang="en-US" altLang="ja-JP" sz="2400" dirty="0"/>
                    <a:t> </a:t>
                  </a:r>
                  <a:r>
                    <a:rPr lang="ja-JP" altLang="en-US" sz="2400" dirty="0" smtClean="0"/>
                    <a:t>→ </a:t>
                  </a:r>
                  <a:r>
                    <a:rPr lang="en-US" altLang="ja-JP" sz="2400" b="1" dirty="0" smtClean="0">
                      <a:solidFill>
                        <a:srgbClr val="2035FC"/>
                      </a:solidFill>
                    </a:rPr>
                    <a:t>p</a:t>
                  </a:r>
                  <a:r>
                    <a:rPr lang="en-US" altLang="ja-JP" sz="2400" b="1" baseline="-25000" dirty="0" smtClean="0">
                      <a:solidFill>
                        <a:srgbClr val="2035FC"/>
                      </a:solidFill>
                    </a:rPr>
                    <a:t>2</a:t>
                  </a:r>
                  <a:r>
                    <a:rPr lang="en-US" altLang="ja-JP" sz="2400" dirty="0" smtClean="0"/>
                    <a:t> </a:t>
                  </a:r>
                  <a:r>
                    <a:rPr lang="en-US" altLang="ja-JP" sz="2400" dirty="0"/>
                    <a:t>+</a:t>
                  </a:r>
                  <a:r>
                    <a:rPr lang="ja-JP" altLang="en-US" sz="2400" dirty="0"/>
                    <a:t> </a:t>
                  </a:r>
                  <a:r>
                    <a:rPr lang="en-US" altLang="ja-JP" sz="2400" dirty="0"/>
                    <a:t>π</a:t>
                  </a:r>
                  <a:r>
                    <a:rPr lang="en-US" altLang="ja-JP" sz="2400" baseline="30000" dirty="0"/>
                    <a:t>0</a:t>
                  </a:r>
                  <a:endParaRPr lang="ja-JP" altLang="en-US" sz="2400" baseline="30000" dirty="0"/>
                </a:p>
              </p:txBody>
            </p:sp>
            <p:sp>
              <p:nvSpPr>
                <p:cNvPr id="47" name="テキスト ボックス 35"/>
                <p:cNvSpPr txBox="1">
                  <a:spLocks noChangeArrowheads="1"/>
                </p:cNvSpPr>
                <p:nvPr/>
              </p:nvSpPr>
              <p:spPr bwMode="auto">
                <a:xfrm>
                  <a:off x="4445530" y="838201"/>
                  <a:ext cx="3504486" cy="2850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600" b="1" dirty="0" smtClean="0">
                      <a:solidFill>
                        <a:srgbClr val="2035FC"/>
                      </a:solidFill>
                    </a:rPr>
                    <a:t>Background process</a:t>
                  </a:r>
                  <a:endParaRPr lang="ja-JP" altLang="en-US" sz="2600" b="1" dirty="0">
                    <a:solidFill>
                      <a:srgbClr val="2035FC"/>
                    </a:solidFill>
                  </a:endParaRPr>
                </a:p>
              </p:txBody>
            </p:sp>
          </p:grpSp>
          <p:sp>
            <p:nvSpPr>
              <p:cNvPr id="52" name="正方形/長方形 16"/>
              <p:cNvSpPr>
                <a:spLocks noChangeArrowheads="1"/>
              </p:cNvSpPr>
              <p:nvPr/>
            </p:nvSpPr>
            <p:spPr bwMode="auto">
              <a:xfrm>
                <a:off x="5791200" y="2829580"/>
                <a:ext cx="28194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dirty="0" smtClean="0">
                    <a:solidFill>
                      <a:srgbClr val="2035FC"/>
                    </a:solidFill>
                  </a:rPr>
                  <a:t>P</a:t>
                </a:r>
                <a:r>
                  <a:rPr lang="en-US" altLang="ja-JP" sz="2800" b="1" baseline="-25000" dirty="0" smtClean="0">
                    <a:solidFill>
                      <a:srgbClr val="2035FC"/>
                    </a:solidFill>
                  </a:rPr>
                  <a:t>2</a:t>
                </a:r>
                <a:r>
                  <a:rPr lang="ja-JP" altLang="en-US" sz="2800" b="1" baseline="-25000" dirty="0" smtClean="0">
                    <a:solidFill>
                      <a:srgbClr val="2035FC"/>
                    </a:solidFill>
                  </a:rPr>
                  <a:t>　</a:t>
                </a:r>
                <a:r>
                  <a:rPr lang="en-US" altLang="ja-JP" sz="2800" b="1" dirty="0" smtClean="0">
                    <a:solidFill>
                      <a:srgbClr val="2035FC"/>
                    </a:solidFill>
                  </a:rPr>
                  <a:t>&gt; 250MeV/c</a:t>
                </a:r>
                <a:endParaRPr lang="ja-JP" altLang="en-US" sz="2800" b="1" dirty="0">
                  <a:solidFill>
                    <a:srgbClr val="2035FC"/>
                  </a:solidFill>
                </a:endParaRPr>
              </a:p>
            </p:txBody>
          </p:sp>
          <p:sp>
            <p:nvSpPr>
              <p:cNvPr id="53" name="正方形/長方形 16"/>
              <p:cNvSpPr>
                <a:spLocks noChangeArrowheads="1"/>
              </p:cNvSpPr>
              <p:nvPr/>
            </p:nvSpPr>
            <p:spPr bwMode="auto">
              <a:xfrm>
                <a:off x="5715000" y="3276600"/>
                <a:ext cx="28194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dirty="0" smtClean="0">
                    <a:solidFill>
                      <a:srgbClr val="2035FC"/>
                    </a:solidFill>
                  </a:rPr>
                  <a:t>θ</a:t>
                </a:r>
                <a:r>
                  <a:rPr lang="en-US" altLang="ja-JP" sz="2800" b="1" baseline="-25000" dirty="0" smtClean="0">
                    <a:solidFill>
                      <a:srgbClr val="2035FC"/>
                    </a:solidFill>
                  </a:rPr>
                  <a:t>P2</a:t>
                </a:r>
                <a:r>
                  <a:rPr lang="ja-JP" altLang="en-US" sz="2800" b="1" baseline="-25000" dirty="0" smtClean="0">
                    <a:solidFill>
                      <a:srgbClr val="2035FC"/>
                    </a:solidFill>
                  </a:rPr>
                  <a:t>　</a:t>
                </a:r>
                <a:r>
                  <a:rPr lang="en-US" altLang="ja-JP" sz="2800" b="1" dirty="0" smtClean="0">
                    <a:solidFill>
                      <a:srgbClr val="2035FC"/>
                    </a:solidFill>
                  </a:rPr>
                  <a:t>&lt; 30°</a:t>
                </a:r>
                <a:endParaRPr lang="ja-JP" altLang="en-US" sz="2800" b="1" dirty="0">
                  <a:solidFill>
                    <a:srgbClr val="2035FC"/>
                  </a:solidFill>
                </a:endParaRPr>
              </a:p>
            </p:txBody>
          </p:sp>
        </p:grpSp>
        <p:cxnSp>
          <p:nvCxnSpPr>
            <p:cNvPr id="56" name="直線コネクタ 55"/>
            <p:cNvCxnSpPr/>
            <p:nvPr/>
          </p:nvCxnSpPr>
          <p:spPr>
            <a:xfrm>
              <a:off x="5791200" y="3810000"/>
              <a:ext cx="1447800" cy="1588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タイトル 57"/>
          <p:cNvSpPr>
            <a:spLocks noGrp="1"/>
          </p:cNvSpPr>
          <p:nvPr>
            <p:ph type="title"/>
          </p:nvPr>
        </p:nvSpPr>
        <p:spPr>
          <a:xfrm>
            <a:off x="252412" y="191367"/>
            <a:ext cx="8498197" cy="490538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Background suppression by protons tag</a:t>
            </a:r>
            <a:endParaRPr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475656" y="5229863"/>
            <a:ext cx="67687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We can suppress the quasi-free BG by requiring high momentum proton </a:t>
            </a:r>
            <a:r>
              <a:rPr lang="en-US" altLang="ja-JP" sz="2400" b="1" dirty="0">
                <a:solidFill>
                  <a:srgbClr val="FF0000"/>
                </a:solidFill>
              </a:rPr>
              <a:t>w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ith RCA.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77286" y="3396564"/>
            <a:ext cx="942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RCA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803668" y="1430724"/>
            <a:ext cx="2519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K</a:t>
            </a:r>
            <a:r>
              <a:rPr lang="en-US" altLang="ja-JP" sz="2800" baseline="30000" dirty="0"/>
              <a:t>-</a:t>
            </a:r>
            <a:r>
              <a:rPr lang="en-US" altLang="ja-JP" sz="2800" dirty="0" err="1"/>
              <a:t>pp</a:t>
            </a:r>
            <a:r>
              <a:rPr lang="en-US" altLang="ja-JP" sz="2800" dirty="0"/>
              <a:t> </a:t>
            </a:r>
            <a:r>
              <a:rPr lang="ja-JP" altLang="en-US" sz="2800" dirty="0"/>
              <a:t>→ </a:t>
            </a:r>
            <a:r>
              <a:rPr lang="en-US" altLang="ja-JP" sz="2800" dirty="0" err="1"/>
              <a:t>Λ</a:t>
            </a:r>
            <a:r>
              <a:rPr lang="en-US" altLang="ja-JP" sz="2800" dirty="0"/>
              <a:t> +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p</a:t>
            </a:r>
            <a:r>
              <a:rPr lang="en-US" altLang="ja-JP" sz="2800" b="1" baseline="-25000" dirty="0" smtClean="0">
                <a:solidFill>
                  <a:srgbClr val="FF0000"/>
                </a:solidFill>
              </a:rPr>
              <a:t>1</a:t>
            </a:r>
            <a:endParaRPr lang="ja-JP" altLang="en-US" sz="2800" baseline="-25000" dirty="0"/>
          </a:p>
        </p:txBody>
      </p:sp>
      <p:sp>
        <p:nvSpPr>
          <p:cNvPr id="37" name="正方形/長方形 36"/>
          <p:cNvSpPr/>
          <p:nvPr/>
        </p:nvSpPr>
        <p:spPr>
          <a:xfrm>
            <a:off x="3675876" y="1915616"/>
            <a:ext cx="1074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p</a:t>
            </a:r>
            <a:r>
              <a:rPr lang="en-US" altLang="ja-JP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800" dirty="0" smtClean="0"/>
              <a:t>+π</a:t>
            </a:r>
            <a:r>
              <a:rPr lang="en-US" altLang="ja-JP" sz="2800" baseline="30000" dirty="0"/>
              <a:t>-</a:t>
            </a:r>
            <a:endParaRPr lang="ja-JP" altLang="en-US" sz="2800" dirty="0"/>
          </a:p>
        </p:txBody>
      </p:sp>
      <p:cxnSp>
        <p:nvCxnSpPr>
          <p:cNvPr id="38" name="直線コネクタ 37"/>
          <p:cNvCxnSpPr/>
          <p:nvPr/>
        </p:nvCxnSpPr>
        <p:spPr>
          <a:xfrm rot="5400000">
            <a:off x="3099812" y="2078796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3243828" y="2222812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19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85" y="0"/>
            <a:ext cx="3382027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5720694" cy="18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7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>
                <a:solidFill>
                  <a:srgbClr val="1E00FA"/>
                </a:solidFill>
              </a:rPr>
              <a:t>Introduction</a:t>
            </a:r>
          </a:p>
          <a:p>
            <a:pPr lvl="1"/>
            <a:r>
              <a:rPr lang="en-US" altLang="ja-JP" dirty="0"/>
              <a:t>Nuclear K bound states</a:t>
            </a:r>
          </a:p>
          <a:p>
            <a:pPr lvl="1"/>
            <a:r>
              <a:rPr lang="en-US" altLang="ja-JP" dirty="0"/>
              <a:t>K</a:t>
            </a:r>
            <a:r>
              <a:rPr lang="en-US" altLang="ja-JP" baseline="30000" dirty="0"/>
              <a:t>-</a:t>
            </a:r>
            <a:r>
              <a:rPr lang="en-US" altLang="ja-JP" dirty="0" err="1"/>
              <a:t>pp</a:t>
            </a:r>
            <a:endParaRPr lang="en-US" altLang="ja-JP" dirty="0"/>
          </a:p>
          <a:p>
            <a:r>
              <a:rPr lang="en-US" altLang="ja-JP" dirty="0">
                <a:solidFill>
                  <a:srgbClr val="1E00FA"/>
                </a:solidFill>
              </a:rPr>
              <a:t>J-PARC E27 experiments</a:t>
            </a:r>
          </a:p>
          <a:p>
            <a:pPr lvl="1"/>
            <a:r>
              <a:rPr lang="en-US" altLang="ja-JP" dirty="0"/>
              <a:t>d</a:t>
            </a:r>
            <a:r>
              <a:rPr lang="ja-JP" altLang="en-US" dirty="0"/>
              <a:t>（</a:t>
            </a:r>
            <a:r>
              <a:rPr lang="en-US" altLang="ja-JP" dirty="0"/>
              <a:t>π</a:t>
            </a:r>
            <a:r>
              <a:rPr lang="en-US" altLang="ja-JP" baseline="30000" dirty="0"/>
              <a:t>+</a:t>
            </a:r>
            <a:r>
              <a:rPr lang="en-US" altLang="ja-JP" dirty="0"/>
              <a:t>,K</a:t>
            </a:r>
            <a:r>
              <a:rPr lang="en-US" altLang="ja-JP" baseline="30000" dirty="0"/>
              <a:t>+</a:t>
            </a:r>
            <a:r>
              <a:rPr lang="ja-JP" altLang="en-US" dirty="0"/>
              <a:t>）</a:t>
            </a:r>
            <a:r>
              <a:rPr lang="en-US" altLang="ja-JP" dirty="0"/>
              <a:t>X reaction</a:t>
            </a:r>
          </a:p>
          <a:p>
            <a:pPr lvl="1"/>
            <a:r>
              <a:rPr lang="en-US" altLang="ja-JP" dirty="0"/>
              <a:t>Experimental set up</a:t>
            </a:r>
          </a:p>
          <a:p>
            <a:pPr lvl="2"/>
            <a:r>
              <a:rPr lang="en-US" altLang="ja-JP" dirty="0"/>
              <a:t>K1.8 beam line + SKS + Range counter Array(RCA)</a:t>
            </a:r>
          </a:p>
          <a:p>
            <a:pPr lvl="1"/>
            <a:r>
              <a:rPr lang="en-US" altLang="ja-JP" dirty="0"/>
              <a:t>Coincidence with RCA</a:t>
            </a:r>
          </a:p>
          <a:p>
            <a:r>
              <a:rPr lang="en-US" altLang="ja-JP" dirty="0">
                <a:solidFill>
                  <a:srgbClr val="1E00FA"/>
                </a:solidFill>
              </a:rPr>
              <a:t>Preliminary result of first stage data  </a:t>
            </a:r>
            <a:endParaRPr lang="en-US" altLang="ja-JP" dirty="0" smtClean="0">
              <a:solidFill>
                <a:srgbClr val="1E00FA"/>
              </a:solidFill>
            </a:endParaRPr>
          </a:p>
          <a:p>
            <a:r>
              <a:rPr lang="en-US" altLang="ja-JP" dirty="0" smtClean="0">
                <a:solidFill>
                  <a:srgbClr val="1E00FA"/>
                </a:solidFill>
              </a:rPr>
              <a:t>Summary</a:t>
            </a:r>
            <a:endParaRPr lang="en-US" altLang="ja-JP" dirty="0">
              <a:solidFill>
                <a:srgbClr val="1E00FA"/>
              </a:solidFill>
            </a:endParaRPr>
          </a:p>
        </p:txBody>
      </p:sp>
      <p:sp>
        <p:nvSpPr>
          <p:cNvPr id="4" name="スライド番号プレースホルダー 5"/>
          <p:cNvSpPr txBox="1">
            <a:spLocks/>
          </p:cNvSpPr>
          <p:nvPr/>
        </p:nvSpPr>
        <p:spPr>
          <a:xfrm>
            <a:off x="6757988" y="6631468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917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:\Users\ichikawa\Desktop\Fig_print\20130711\fit_resfunc_cusp_free_2_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4763"/>
            <a:ext cx="3457575" cy="3408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C:\Users\ichikawa\Desktop\Fig_print\20130711\fit_resfunc_cusp_free_4_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-4762"/>
            <a:ext cx="3457575" cy="342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C:\Users\ichikawa\Desktop\Fig_print\20130711\fit_resfunc_cusp_free_6_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452813"/>
            <a:ext cx="3438525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C:\Users\ichikawa\Desktop\Fig_print\20130711\fit_resfunc_cusp_free_8_10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90" y="3424238"/>
            <a:ext cx="3457575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57988" y="6616700"/>
            <a:ext cx="2133600" cy="196850"/>
          </a:xfrm>
        </p:spPr>
        <p:txBody>
          <a:bodyPr>
            <a:normAutofit fontScale="55000" lnSpcReduction="20000"/>
          </a:bodyPr>
          <a:lstStyle/>
          <a:p>
            <a:fld id="{A355BA8A-36A9-431C-88F7-6E54EE5782A0}" type="slidenum">
              <a:rPr lang="en-US" altLang="ja-JP"/>
              <a:pPr/>
              <a:t>20</a:t>
            </a:fld>
            <a:endParaRPr lang="en-US" altLang="ja-JP" dirty="0"/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576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:\Users\ichikawa\Desktop\Fig_print\20130711\fit_resfunc_cusp_free_10_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259"/>
            <a:ext cx="3346276" cy="337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C:\Users\ichikawa\Desktop\Fig_print\20130711\fit_resfunc_cusp_free_12_1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36" y="44624"/>
            <a:ext cx="3309705" cy="333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C:\Users\ichikawa\Desktop\Fig_print\20130711\fit_resfunc_cusp_free_14_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346276" cy="33558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281442" y="3933056"/>
            <a:ext cx="2175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chisqr</a:t>
            </a:r>
            <a:endParaRPr lang="ja-JP" altLang="ja-JP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dirty="0"/>
              <a:t>2_4deg=12.7784</a:t>
            </a:r>
            <a:endParaRPr lang="ja-JP" altLang="ja-JP" dirty="0"/>
          </a:p>
          <a:p>
            <a:r>
              <a:rPr lang="en-US" altLang="ja-JP" dirty="0"/>
              <a:t>4_6deg=20.2207</a:t>
            </a:r>
            <a:endParaRPr lang="ja-JP" altLang="ja-JP" dirty="0"/>
          </a:p>
          <a:p>
            <a:r>
              <a:rPr lang="en-US" altLang="ja-JP" dirty="0"/>
              <a:t>6_8deg=20.5354</a:t>
            </a:r>
            <a:endParaRPr lang="ja-JP" altLang="ja-JP" dirty="0"/>
          </a:p>
          <a:p>
            <a:r>
              <a:rPr lang="en-US" altLang="ja-JP" dirty="0"/>
              <a:t>8_10deg=16.0251</a:t>
            </a:r>
            <a:endParaRPr lang="ja-JP" altLang="ja-JP" dirty="0"/>
          </a:p>
          <a:p>
            <a:r>
              <a:rPr lang="en-US" altLang="ja-JP" dirty="0"/>
              <a:t>10_12deg=13.0986</a:t>
            </a:r>
            <a:endParaRPr lang="ja-JP" altLang="ja-JP" dirty="0"/>
          </a:p>
          <a:p>
            <a:r>
              <a:rPr lang="en-US" altLang="ja-JP" dirty="0"/>
              <a:t>12_14deg=6.94085</a:t>
            </a:r>
            <a:endParaRPr lang="ja-JP" altLang="ja-JP" dirty="0"/>
          </a:p>
          <a:p>
            <a:r>
              <a:rPr lang="en-US" altLang="ja-JP" dirty="0"/>
              <a:t>14_16deg=2.59671</a:t>
            </a:r>
            <a:endParaRPr lang="ja-JP" altLang="en-US" dirty="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57988" y="6616700"/>
            <a:ext cx="2133600" cy="196850"/>
          </a:xfrm>
        </p:spPr>
        <p:txBody>
          <a:bodyPr>
            <a:normAutofit fontScale="55000" lnSpcReduction="20000"/>
          </a:bodyPr>
          <a:lstStyle/>
          <a:p>
            <a:fld id="{A355BA8A-36A9-431C-88F7-6E54EE5782A0}" type="slidenum">
              <a:rPr lang="en-US" altLang="ja-JP"/>
              <a:pPr/>
              <a:t>21</a:t>
            </a:fld>
            <a:endParaRPr lang="en-US" altLang="ja-JP" dirty="0"/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21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2403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67544" y="268721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Result from CLASS for Λ(1405)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860032" y="3573016"/>
            <a:ext cx="3697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http://arxiv.org/pdf/1307.4411v1.pdf</a:t>
            </a:r>
            <a:endParaRPr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4393654"/>
            <a:ext cx="7400925" cy="1771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62806" y="4067919"/>
            <a:ext cx="117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&lt;abstract&gt;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339752" y="5589240"/>
            <a:ext cx="58326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971600" y="5768280"/>
            <a:ext cx="720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971600" y="5949280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252439" cy="24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614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2391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19" y="4640965"/>
            <a:ext cx="4833739" cy="210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3849885" y="908720"/>
            <a:ext cx="5034273" cy="2308101"/>
            <a:chOff x="3849885" y="548680"/>
            <a:chExt cx="5034273" cy="2308101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885" y="548680"/>
              <a:ext cx="5034273" cy="23081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3895725" y="590550"/>
              <a:ext cx="2471296" cy="1741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2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222"/>
            <a:ext cx="8507288" cy="5329138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Nuclear K bound state</a:t>
            </a:r>
            <a:endParaRPr kumimoji="1" lang="en-US" altLang="ja-JP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altLang="ja-JP" sz="1600" dirty="0" smtClean="0"/>
              <a:t>The deeply bound state by </a:t>
            </a:r>
            <a:r>
              <a:rPr lang="en-US" altLang="ja-JP" sz="1600" dirty="0" smtClean="0">
                <a:solidFill>
                  <a:srgbClr val="FF0000"/>
                </a:solidFill>
              </a:rPr>
              <a:t>strong interaction</a:t>
            </a:r>
            <a:r>
              <a:rPr lang="en-US" altLang="ja-JP" sz="1600" dirty="0" smtClean="0"/>
              <a:t>.</a:t>
            </a:r>
          </a:p>
          <a:p>
            <a:pPr lvl="1"/>
            <a:r>
              <a:rPr lang="en-US" altLang="ja-JP" sz="1600" dirty="0" smtClean="0"/>
              <a:t>Strong attraction of the I =0 KN interaction</a:t>
            </a:r>
            <a:r>
              <a:rPr lang="ja-JP" altLang="en-US" sz="1600" dirty="0" smtClean="0"/>
              <a:t>（</a:t>
            </a:r>
            <a:r>
              <a:rPr lang="en-US" altLang="ja-JP" sz="1600" dirty="0" smtClean="0">
                <a:solidFill>
                  <a:srgbClr val="FF0000"/>
                </a:solidFill>
              </a:rPr>
              <a:t>KN</a:t>
            </a:r>
            <a:r>
              <a:rPr lang="en-US" altLang="ja-JP" sz="1600" baseline="30000" dirty="0" smtClean="0">
                <a:solidFill>
                  <a:srgbClr val="FF0000"/>
                </a:solidFill>
              </a:rPr>
              <a:t>I=0</a:t>
            </a:r>
            <a:r>
              <a:rPr lang="ja-JP" altLang="en-US" sz="1600" dirty="0" smtClean="0"/>
              <a:t>）</a:t>
            </a:r>
            <a:r>
              <a:rPr lang="en-US" altLang="ja-JP" sz="1600" dirty="0" smtClean="0"/>
              <a:t> plays an important role in nuclear K bound state.</a:t>
            </a:r>
            <a:endParaRPr lang="en-US" altLang="ja-JP" sz="2000" dirty="0"/>
          </a:p>
          <a:p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kumimoji="1" lang="en-US" altLang="ja-JP" sz="2400" baseline="300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kumimoji="1" lang="en-US" altLang="ja-JP" sz="2400" dirty="0" err="1" smtClean="0">
                <a:solidFill>
                  <a:schemeClr val="accent1">
                    <a:lumMod val="50000"/>
                  </a:schemeClr>
                </a:solidFill>
              </a:rPr>
              <a:t>pp</a:t>
            </a:r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 nuclear bound state</a:t>
            </a:r>
          </a:p>
          <a:p>
            <a:pPr lvl="1"/>
            <a:r>
              <a:rPr lang="en-US" altLang="ja-JP" sz="1600" dirty="0" smtClean="0"/>
              <a:t>The simplest nuclear K bound state.</a:t>
            </a:r>
          </a:p>
          <a:p>
            <a:pPr lvl="1"/>
            <a:r>
              <a:rPr lang="en-US" altLang="ja-JP" sz="1600" dirty="0" smtClean="0"/>
              <a:t>Theoretical prediction of B.E. and Γ </a:t>
            </a:r>
            <a:r>
              <a:rPr lang="en-US" altLang="ja-JP" sz="1600" dirty="0" smtClean="0">
                <a:solidFill>
                  <a:srgbClr val="FF0000"/>
                </a:solidFill>
              </a:rPr>
              <a:t>depends on the KN interaction models and the calculation method</a:t>
            </a:r>
            <a:r>
              <a:rPr lang="en-US" altLang="ja-JP" sz="1600" dirty="0" smtClean="0"/>
              <a:t> .</a:t>
            </a:r>
          </a:p>
          <a:p>
            <a:pPr lvl="1"/>
            <a:endParaRPr lang="en-US" altLang="ja-JP" sz="1600" dirty="0" smtClean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907704" y="1427794"/>
            <a:ext cx="21602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843808" y="3140968"/>
            <a:ext cx="1128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472100" y="3501008"/>
            <a:ext cx="1080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685328" y="4500423"/>
            <a:ext cx="1979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   PRC76, 045201 (2002)</a:t>
            </a:r>
            <a:endParaRPr lang="ja-JP" altLang="en-US" sz="1100" dirty="0"/>
          </a:p>
        </p:txBody>
      </p:sp>
      <p:sp>
        <p:nvSpPr>
          <p:cNvPr id="26" name="正方形/長方形 25"/>
          <p:cNvSpPr/>
          <p:nvPr/>
        </p:nvSpPr>
        <p:spPr>
          <a:xfrm>
            <a:off x="705577" y="4834041"/>
            <a:ext cx="21900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arXiv:0512037v2[nucl-th] </a:t>
            </a:r>
            <a:endParaRPr lang="ja-JP" altLang="en-US" sz="1100" dirty="0"/>
          </a:p>
        </p:txBody>
      </p:sp>
      <p:sp>
        <p:nvSpPr>
          <p:cNvPr id="27" name="正方形/長方形 26"/>
          <p:cNvSpPr/>
          <p:nvPr/>
        </p:nvSpPr>
        <p:spPr>
          <a:xfrm>
            <a:off x="647168" y="5209793"/>
            <a:ext cx="17892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    PRC76, 044004 (2007)</a:t>
            </a:r>
            <a:endParaRPr lang="ja-JP" altLang="en-US" sz="1100" dirty="0"/>
          </a:p>
        </p:txBody>
      </p:sp>
      <p:sp>
        <p:nvSpPr>
          <p:cNvPr id="28" name="正方形/長方形 27"/>
          <p:cNvSpPr/>
          <p:nvPr/>
        </p:nvSpPr>
        <p:spPr>
          <a:xfrm>
            <a:off x="683840" y="5527293"/>
            <a:ext cx="17892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   PRC76, 035203 (2007)</a:t>
            </a:r>
            <a:endParaRPr lang="ja-JP" altLang="en-US" sz="1100" dirty="0"/>
          </a:p>
        </p:txBody>
      </p:sp>
      <p:sp>
        <p:nvSpPr>
          <p:cNvPr id="29" name="正方形/長方形 28"/>
          <p:cNvSpPr/>
          <p:nvPr/>
        </p:nvSpPr>
        <p:spPr>
          <a:xfrm>
            <a:off x="836240" y="5852403"/>
            <a:ext cx="16626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   NPA804, 197 (2008)</a:t>
            </a:r>
            <a:endParaRPr lang="ja-JP" altLang="en-US" sz="1100" dirty="0"/>
          </a:p>
        </p:txBody>
      </p:sp>
      <p:sp>
        <p:nvSpPr>
          <p:cNvPr id="30" name="正方形/長方形 29"/>
          <p:cNvSpPr/>
          <p:nvPr/>
        </p:nvSpPr>
        <p:spPr>
          <a:xfrm>
            <a:off x="683840" y="6200393"/>
            <a:ext cx="17892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   PRC80, 045207 (2009)</a:t>
            </a:r>
            <a:endParaRPr lang="ja-JP" altLang="en-US" sz="1100" dirty="0"/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82181"/>
              </p:ext>
            </p:extLst>
          </p:nvPr>
        </p:nvGraphicFramePr>
        <p:xfrm>
          <a:off x="2555777" y="4070176"/>
          <a:ext cx="6048672" cy="27432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425151"/>
                <a:gridCol w="1238885"/>
                <a:gridCol w="1384636"/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/>
                        <a:t>Theoretical</a:t>
                      </a:r>
                      <a:r>
                        <a:rPr kumimoji="1" lang="en-US" altLang="ja-JP" sz="2000" baseline="0" dirty="0" smtClean="0"/>
                        <a:t> prediction</a:t>
                      </a:r>
                      <a:endParaRPr kumimoji="1" lang="ja-JP" altLang="en-US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B.E</a:t>
                      </a:r>
                      <a:r>
                        <a:rPr kumimoji="1" lang="ja-JP" altLang="en-US" sz="1600" dirty="0" smtClean="0"/>
                        <a:t>（</a:t>
                      </a:r>
                      <a:r>
                        <a:rPr kumimoji="1" lang="en-US" altLang="ja-JP" sz="1600" dirty="0" err="1" smtClean="0"/>
                        <a:t>MeV</a:t>
                      </a:r>
                      <a:r>
                        <a:rPr kumimoji="1" lang="ja-JP" altLang="en-US" sz="1600" dirty="0" smtClean="0"/>
                        <a:t>）</a:t>
                      </a:r>
                      <a:endParaRPr kumimoji="1" lang="en-US" altLang="ja-JP" sz="16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Γ</a:t>
                      </a:r>
                      <a:r>
                        <a:rPr kumimoji="1" lang="ja-JP" altLang="en-US" sz="1600" dirty="0" smtClean="0"/>
                        <a:t>（</a:t>
                      </a:r>
                      <a:r>
                        <a:rPr kumimoji="1" lang="en-US" altLang="ja-JP" sz="1600" dirty="0" err="1" smtClean="0"/>
                        <a:t>MeV</a:t>
                      </a:r>
                      <a:r>
                        <a:rPr kumimoji="1" lang="ja-JP" altLang="en-US" sz="1600" dirty="0" smtClean="0"/>
                        <a:t>）</a:t>
                      </a:r>
                      <a:endParaRPr kumimoji="1" lang="ja-JP" alt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08034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T. Yamazaki</a:t>
                      </a:r>
                      <a:r>
                        <a:rPr kumimoji="1" lang="en-US" altLang="ja-JP" sz="1200" baseline="0" dirty="0" smtClean="0"/>
                        <a:t> and Y. Akaishi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48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61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308034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A. N.</a:t>
                      </a:r>
                      <a:r>
                        <a:rPr kumimoji="1" lang="en-US" altLang="ja-JP" sz="1200" baseline="0" dirty="0" smtClean="0"/>
                        <a:t> </a:t>
                      </a:r>
                      <a:r>
                        <a:rPr kumimoji="1" lang="en-US" altLang="ja-JP" sz="1200" dirty="0" err="1" smtClean="0"/>
                        <a:t>Ivanov</a:t>
                      </a:r>
                      <a:r>
                        <a:rPr kumimoji="1" lang="en-US" altLang="ja-JP" sz="1200" dirty="0" smtClean="0"/>
                        <a:t>,  P. </a:t>
                      </a:r>
                      <a:r>
                        <a:rPr kumimoji="1" lang="en-US" altLang="ja-JP" sz="1200" dirty="0" err="1" smtClean="0"/>
                        <a:t>Kienle</a:t>
                      </a:r>
                      <a:r>
                        <a:rPr kumimoji="1" lang="en-US" altLang="ja-JP" sz="1200" dirty="0" smtClean="0"/>
                        <a:t>,  J. </a:t>
                      </a:r>
                      <a:r>
                        <a:rPr kumimoji="1" lang="en-US" altLang="ja-JP" sz="1200" dirty="0" err="1" smtClean="0"/>
                        <a:t>Marton</a:t>
                      </a:r>
                      <a:r>
                        <a:rPr kumimoji="1" lang="en-US" altLang="ja-JP" sz="1200" dirty="0" smtClean="0"/>
                        <a:t>, E. </a:t>
                      </a:r>
                      <a:r>
                        <a:rPr kumimoji="1" lang="en-US" altLang="ja-JP" sz="1200" dirty="0" err="1" smtClean="0"/>
                        <a:t>Widman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118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58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308034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N. V. Shevchenko,</a:t>
                      </a:r>
                      <a:r>
                        <a:rPr kumimoji="1" lang="en-US" altLang="ja-JP" sz="1200" baseline="0" dirty="0" smtClean="0"/>
                        <a:t> A. Gal, J. Mares, J. </a:t>
                      </a:r>
                      <a:r>
                        <a:rPr kumimoji="1" lang="en-US" altLang="ja-JP" sz="1200" baseline="0" dirty="0" err="1" smtClean="0"/>
                        <a:t>Revai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50~70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~100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308034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Y. Ikeda and</a:t>
                      </a:r>
                      <a:r>
                        <a:rPr kumimoji="1" lang="en-US" altLang="ja-JP" sz="1200" baseline="0" dirty="0" smtClean="0"/>
                        <a:t> T. Sato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60~95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45~80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308034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A. Dote,</a:t>
                      </a:r>
                      <a:r>
                        <a:rPr kumimoji="1" lang="en-US" altLang="ja-JP" sz="1200" baseline="0" dirty="0" smtClean="0"/>
                        <a:t> T. </a:t>
                      </a:r>
                      <a:r>
                        <a:rPr kumimoji="1" lang="en-US" altLang="ja-JP" sz="1200" baseline="0" dirty="0" err="1" smtClean="0"/>
                        <a:t>Hyodo</a:t>
                      </a:r>
                      <a:r>
                        <a:rPr kumimoji="1" lang="en-US" altLang="ja-JP" sz="1200" baseline="0" dirty="0" smtClean="0"/>
                        <a:t>, W. Weise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</a:t>
                      </a:r>
                      <a:r>
                        <a:rPr kumimoji="1" lang="en-US" altLang="ja-JP" sz="1600" b="0" dirty="0" smtClean="0">
                          <a:latin typeface="BatangChe" pitchFamily="49" charset="-127"/>
                          <a:ea typeface="BatangChe" pitchFamily="49" charset="-127"/>
                        </a:rPr>
                        <a:t>±</a:t>
                      </a:r>
                      <a:r>
                        <a:rPr kumimoji="1" lang="en-US" altLang="ja-JP" sz="1600" dirty="0" smtClean="0"/>
                        <a:t>3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40~70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308034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S. </a:t>
                      </a:r>
                      <a:r>
                        <a:rPr kumimoji="1" lang="en-US" altLang="ja-JP" sz="1200" dirty="0" err="1" smtClean="0"/>
                        <a:t>Wycech</a:t>
                      </a:r>
                      <a:r>
                        <a:rPr kumimoji="1" lang="en-US" altLang="ja-JP" sz="1200" dirty="0" smtClean="0"/>
                        <a:t> and</a:t>
                      </a:r>
                      <a:r>
                        <a:rPr kumimoji="1" lang="en-US" altLang="ja-JP" sz="1200" baseline="0" dirty="0" smtClean="0"/>
                        <a:t> A. M. Green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56.5~78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39~60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308034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Barnea</a:t>
                      </a:r>
                      <a:r>
                        <a:rPr kumimoji="1" lang="en-US" altLang="ja-JP" sz="1200" baseline="0" dirty="0" smtClean="0"/>
                        <a:t> et al.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15.7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41.2</a:t>
                      </a:r>
                      <a:endParaRPr kumimoji="1" lang="ja-JP" altLang="en-US" sz="1600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直線コネクタ 17"/>
          <p:cNvCxnSpPr/>
          <p:nvPr/>
        </p:nvCxnSpPr>
        <p:spPr>
          <a:xfrm>
            <a:off x="3491880" y="2169070"/>
            <a:ext cx="1080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752020" y="2171496"/>
            <a:ext cx="1080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971411" y="5750400"/>
            <a:ext cx="224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‘</a:t>
            </a:r>
            <a:endParaRPr kumimoji="1" lang="ja-JP" altLang="en-US" sz="1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467544" y="6516647"/>
            <a:ext cx="2005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   PRL B712, 132-137 (2012)</a:t>
            </a:r>
            <a:endParaRPr lang="ja-JP" altLang="en-US" sz="1100" dirty="0"/>
          </a:p>
        </p:txBody>
      </p:sp>
      <p:sp>
        <p:nvSpPr>
          <p:cNvPr id="21" name="スライド番号プレースホルダー 5"/>
          <p:cNvSpPr txBox="1">
            <a:spLocks/>
          </p:cNvSpPr>
          <p:nvPr/>
        </p:nvSpPr>
        <p:spPr>
          <a:xfrm>
            <a:off x="6757988" y="6631468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32" name="タイトル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53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683568" y="4149080"/>
            <a:ext cx="7295055" cy="2427453"/>
            <a:chOff x="683568" y="4149080"/>
            <a:chExt cx="7295055" cy="2427453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4788024" y="4149080"/>
              <a:ext cx="3190599" cy="2376264"/>
              <a:chOff x="3275856" y="4149080"/>
              <a:chExt cx="3190599" cy="2376264"/>
            </a:xfrm>
          </p:grpSpPr>
          <p:pic>
            <p:nvPicPr>
              <p:cNvPr id="9222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149080"/>
                <a:ext cx="3190599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正方形/長方形 12"/>
              <p:cNvSpPr/>
              <p:nvPr/>
            </p:nvSpPr>
            <p:spPr>
              <a:xfrm>
                <a:off x="3491880" y="5949280"/>
                <a:ext cx="1314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800" dirty="0" err="1"/>
                  <a:t>T.Yamazaki</a:t>
                </a:r>
                <a:r>
                  <a:rPr lang="en-US" altLang="ja-JP" sz="800" dirty="0"/>
                  <a:t> </a:t>
                </a:r>
                <a:r>
                  <a:rPr lang="en-US" altLang="ja-JP" sz="800" i="1" dirty="0"/>
                  <a:t>et al., </a:t>
                </a:r>
              </a:p>
              <a:p>
                <a:r>
                  <a:rPr lang="en-US" altLang="ja-JP" sz="800" dirty="0"/>
                  <a:t>PRL 104, 132502 (2010)</a:t>
                </a:r>
                <a:endParaRPr lang="ja-JP" altLang="en-US" sz="800" dirty="0"/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683568" y="4149080"/>
              <a:ext cx="3491880" cy="2333625"/>
              <a:chOff x="107504" y="4149080"/>
              <a:chExt cx="3491880" cy="2333625"/>
            </a:xfrm>
          </p:grpSpPr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7504" y="4149080"/>
                <a:ext cx="3024336" cy="2333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正方形/長方形 11"/>
              <p:cNvSpPr/>
              <p:nvPr/>
            </p:nvSpPr>
            <p:spPr>
              <a:xfrm>
                <a:off x="899592" y="6021288"/>
                <a:ext cx="2699792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900" dirty="0" err="1"/>
                  <a:t>M.Agnello</a:t>
                </a:r>
                <a:r>
                  <a:rPr lang="en-US" altLang="ja-JP" sz="900" dirty="0"/>
                  <a:t> </a:t>
                </a:r>
                <a:r>
                  <a:rPr lang="en-US" altLang="ja-JP" sz="900" i="1" dirty="0"/>
                  <a:t>et al., </a:t>
                </a:r>
                <a:r>
                  <a:rPr lang="en-US" altLang="ja-JP" sz="900" i="1" dirty="0" smtClean="0"/>
                  <a:t> </a:t>
                </a:r>
                <a:r>
                  <a:rPr lang="en-US" altLang="ja-JP" sz="900" dirty="0" smtClean="0"/>
                  <a:t>PRL </a:t>
                </a:r>
                <a:r>
                  <a:rPr lang="en-US" altLang="ja-JP" sz="900" dirty="0"/>
                  <a:t>94, 212303 (2005)</a:t>
                </a:r>
                <a:endParaRPr lang="ja-JP" altLang="en-US" sz="900" dirty="0"/>
              </a:p>
            </p:txBody>
          </p:sp>
        </p:grpSp>
        <p:cxnSp>
          <p:nvCxnSpPr>
            <p:cNvPr id="24" name="直線コネクタ 23"/>
            <p:cNvCxnSpPr/>
            <p:nvPr/>
          </p:nvCxnSpPr>
          <p:spPr>
            <a:xfrm rot="5400000">
              <a:off x="5927559" y="5381939"/>
              <a:ext cx="2362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>
              <a:off x="1558648" y="5394639"/>
              <a:ext cx="2362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493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Experimental approach of </a:t>
            </a:r>
            <a:r>
              <a:rPr kumimoji="1" lang="en-US" altLang="ja-JP" sz="3600" dirty="0" smtClean="0"/>
              <a:t>K</a:t>
            </a:r>
            <a:r>
              <a:rPr kumimoji="1" lang="en-US" altLang="ja-JP" sz="3600" baseline="30000" dirty="0" smtClean="0"/>
              <a:t>-</a:t>
            </a:r>
            <a:r>
              <a:rPr kumimoji="1" lang="en-US" altLang="ja-JP" sz="3600" dirty="0" smtClean="0"/>
              <a:t>pp</a:t>
            </a:r>
            <a:endParaRPr kumimoji="1" lang="ja-JP" altLang="en-US" sz="3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91399" y="1443608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-</a:t>
            </a:r>
            <a:endParaRPr kumimoji="1" lang="ja-JP" altLang="en-US" sz="2000" b="1" dirty="0"/>
          </a:p>
        </p:txBody>
      </p:sp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6266"/>
              </p:ext>
            </p:extLst>
          </p:nvPr>
        </p:nvGraphicFramePr>
        <p:xfrm>
          <a:off x="179511" y="1052736"/>
          <a:ext cx="8712969" cy="2680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2249"/>
                <a:gridCol w="3384376"/>
                <a:gridCol w="3096344"/>
              </a:tblGrid>
              <a:tr h="4154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FINUDA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DISTO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171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reaction</a:t>
                      </a:r>
                      <a:endParaRPr kumimoji="1" lang="ja-JP" alt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Stopped</a:t>
                      </a:r>
                      <a:r>
                        <a:rPr kumimoji="1" lang="en-US" altLang="ja-JP" baseline="0" dirty="0" smtClean="0"/>
                        <a:t> K</a:t>
                      </a:r>
                      <a:r>
                        <a:rPr kumimoji="1" lang="en-US" altLang="ja-JP" baseline="30000" dirty="0" smtClean="0"/>
                        <a:t>- </a:t>
                      </a:r>
                      <a:r>
                        <a:rPr kumimoji="1" lang="en-US" altLang="ja-JP" baseline="0" dirty="0" smtClean="0"/>
                        <a:t>absorption on </a:t>
                      </a:r>
                      <a:r>
                        <a:rPr kumimoji="1" lang="en-US" altLang="ja-JP" baseline="30000" dirty="0" smtClean="0"/>
                        <a:t>6,7</a:t>
                      </a:r>
                      <a:r>
                        <a:rPr kumimoji="1" lang="en-US" altLang="ja-JP" baseline="0" dirty="0" smtClean="0"/>
                        <a:t>Li+</a:t>
                      </a:r>
                      <a:r>
                        <a:rPr kumimoji="1" lang="en-US" altLang="ja-JP" baseline="30000" dirty="0" smtClean="0"/>
                        <a:t>12</a:t>
                      </a:r>
                      <a:r>
                        <a:rPr kumimoji="1" lang="en-US" altLang="ja-JP" baseline="0" dirty="0" smtClean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</a:t>
                      </a:r>
                      <a:r>
                        <a:rPr kumimoji="1" lang="en-US" altLang="ja-JP" baseline="0" dirty="0" smtClean="0"/>
                        <a:t> + p @ </a:t>
                      </a:r>
                      <a:r>
                        <a:rPr kumimoji="1" lang="en-US" altLang="ja-JP" baseline="0" dirty="0" err="1" smtClean="0"/>
                        <a:t>Tp</a:t>
                      </a:r>
                      <a:r>
                        <a:rPr kumimoji="1" lang="en-US" altLang="ja-JP" baseline="0" dirty="0" smtClean="0"/>
                        <a:t>=2.85GeV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171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method</a:t>
                      </a:r>
                      <a:endParaRPr kumimoji="1" lang="ja-JP" alt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Invariant</a:t>
                      </a:r>
                      <a:r>
                        <a:rPr kumimoji="1" lang="en-US" altLang="ja-JP" baseline="0" dirty="0" smtClean="0"/>
                        <a:t> mass of back to back</a:t>
                      </a:r>
                    </a:p>
                    <a:p>
                      <a:pPr algn="ctr"/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Λp</a:t>
                      </a:r>
                      <a:r>
                        <a:rPr kumimoji="1" lang="en-US" altLang="ja-JP" baseline="0" dirty="0" smtClean="0"/>
                        <a:t> pairs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p+p</a:t>
                      </a:r>
                      <a:r>
                        <a:rPr kumimoji="1" lang="ja-JP" altLang="en-US" dirty="0" smtClean="0"/>
                        <a:t>→</a:t>
                      </a:r>
                      <a:r>
                        <a:rPr kumimoji="1" lang="en-US" altLang="ja-JP" dirty="0" smtClean="0"/>
                        <a:t>X+K</a:t>
                      </a:r>
                      <a:r>
                        <a:rPr kumimoji="1" lang="en-US" altLang="ja-JP" baseline="30000" dirty="0" smtClean="0"/>
                        <a:t>+ </a:t>
                      </a:r>
                      <a:r>
                        <a:rPr kumimoji="1" lang="ja-JP" altLang="en-US" sz="1400" dirty="0" smtClean="0"/>
                        <a:t>（</a:t>
                      </a:r>
                      <a:r>
                        <a:rPr kumimoji="1" lang="en-US" altLang="ja-JP" sz="1400" dirty="0" smtClean="0"/>
                        <a:t>missing</a:t>
                      </a:r>
                      <a:r>
                        <a:rPr kumimoji="1" lang="en-US" altLang="ja-JP" sz="1400" baseline="0" dirty="0" smtClean="0"/>
                        <a:t> mass</a:t>
                      </a:r>
                      <a:r>
                        <a:rPr kumimoji="1" lang="ja-JP" altLang="en-US" sz="1400" dirty="0" smtClean="0"/>
                        <a:t>）</a:t>
                      </a:r>
                      <a:endParaRPr kumimoji="1" lang="en-US" altLang="ja-JP" sz="1400" dirty="0" smtClean="0"/>
                    </a:p>
                    <a:p>
                      <a:r>
                        <a:rPr kumimoji="1" lang="en-US" altLang="ja-JP" sz="1800" dirty="0" smtClean="0"/>
                        <a:t>    X</a:t>
                      </a:r>
                      <a:r>
                        <a:rPr kumimoji="1" lang="ja-JP" altLang="en-US" sz="1800" dirty="0" smtClean="0"/>
                        <a:t>→</a:t>
                      </a:r>
                      <a:r>
                        <a:rPr kumimoji="1" lang="en-US" altLang="ja-JP" sz="1800" dirty="0" err="1" smtClean="0"/>
                        <a:t>Λ+p</a:t>
                      </a:r>
                      <a:r>
                        <a:rPr kumimoji="1" lang="en-US" altLang="ja-JP" sz="1800" dirty="0" smtClean="0"/>
                        <a:t> </a:t>
                      </a:r>
                      <a:r>
                        <a:rPr kumimoji="1" lang="ja-JP" altLang="en-US" sz="1400" dirty="0" smtClean="0"/>
                        <a:t>（</a:t>
                      </a:r>
                      <a:r>
                        <a:rPr kumimoji="1" lang="en-US" altLang="ja-JP" sz="1400" dirty="0" smtClean="0"/>
                        <a:t>invariant</a:t>
                      </a:r>
                      <a:r>
                        <a:rPr kumimoji="1" lang="en-US" altLang="ja-JP" sz="1400" baseline="0" dirty="0" smtClean="0"/>
                        <a:t> mass</a:t>
                      </a:r>
                      <a:r>
                        <a:rPr kumimoji="1" lang="ja-JP" altLang="en-US" sz="1400" dirty="0" smtClean="0"/>
                        <a:t>）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415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B.E</a:t>
                      </a:r>
                      <a:endParaRPr kumimoji="1" lang="ja-JP" alt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105 ±</a:t>
                      </a:r>
                      <a:r>
                        <a:rPr lang="ja-JP" altLang="en-US" sz="1800" dirty="0" smtClean="0"/>
                        <a:t> </a:t>
                      </a:r>
                      <a:r>
                        <a:rPr lang="en-US" altLang="ja-JP" sz="1800" dirty="0" smtClean="0"/>
                        <a:t>5 </a:t>
                      </a:r>
                      <a:r>
                        <a:rPr lang="en-US" altLang="ja-JP" sz="1800" dirty="0" err="1" smtClean="0"/>
                        <a:t>MeV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415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Width</a:t>
                      </a:r>
                      <a:endParaRPr kumimoji="1" lang="ja-JP" alt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118</a:t>
                      </a:r>
                      <a:r>
                        <a:rPr lang="ja-JP" altLang="en-US" sz="1800" dirty="0" smtClean="0"/>
                        <a:t> </a:t>
                      </a:r>
                      <a:r>
                        <a:rPr lang="en-US" altLang="ja-JP" sz="1800" dirty="0" smtClean="0"/>
                        <a:t>±</a:t>
                      </a:r>
                      <a:r>
                        <a:rPr lang="ja-JP" altLang="en-US" sz="1800" dirty="0" smtClean="0"/>
                        <a:t> </a:t>
                      </a:r>
                      <a:r>
                        <a:rPr lang="en-US" altLang="ja-JP" sz="1800" dirty="0" smtClean="0"/>
                        <a:t>8 </a:t>
                      </a:r>
                      <a:r>
                        <a:rPr lang="en-US" altLang="ja-JP" sz="1800" dirty="0" err="1" smtClean="0"/>
                        <a:t>MeV</a:t>
                      </a:r>
                      <a:endParaRPr kumimoji="1" lang="ja-JP" altLang="en-US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3059832" y="2924944"/>
          <a:ext cx="2448272" cy="330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数式" r:id="rId6" imgW="1549080" imgH="241200" progId="Equation.3">
                  <p:embed/>
                </p:oleObj>
              </mc:Choice>
              <mc:Fallback>
                <p:oleObj name="数式" r:id="rId6" imgW="1549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924944"/>
                        <a:ext cx="2448272" cy="3308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3"/>
          <p:cNvGraphicFramePr>
            <a:graphicFrameLocks noChangeAspect="1"/>
          </p:cNvGraphicFramePr>
          <p:nvPr/>
        </p:nvGraphicFramePr>
        <p:xfrm>
          <a:off x="3059832" y="3356992"/>
          <a:ext cx="2376265" cy="376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数式" r:id="rId8" imgW="1523880" imgH="241200" progId="Equation.3">
                  <p:embed/>
                </p:oleObj>
              </mc:Choice>
              <mc:Fallback>
                <p:oleObj name="数式" r:id="rId8" imgW="1523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356992"/>
                        <a:ext cx="2376265" cy="376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正方形/長方形 25"/>
          <p:cNvSpPr/>
          <p:nvPr/>
        </p:nvSpPr>
        <p:spPr>
          <a:xfrm>
            <a:off x="2699792" y="3717032"/>
            <a:ext cx="3024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err="1"/>
              <a:t>M.Agnello</a:t>
            </a:r>
            <a:r>
              <a:rPr lang="en-US" altLang="ja-JP" sz="1100" dirty="0"/>
              <a:t> </a:t>
            </a:r>
            <a:r>
              <a:rPr lang="en-US" altLang="ja-JP" sz="1100" i="1" dirty="0"/>
              <a:t>et al., </a:t>
            </a:r>
            <a:r>
              <a:rPr lang="en-US" altLang="ja-JP" sz="1100" i="1" dirty="0" smtClean="0"/>
              <a:t> </a:t>
            </a:r>
            <a:r>
              <a:rPr lang="en-US" altLang="ja-JP" sz="1100" dirty="0" smtClean="0"/>
              <a:t>PRL </a:t>
            </a:r>
            <a:r>
              <a:rPr lang="en-US" altLang="ja-JP" sz="1100" dirty="0"/>
              <a:t>94, 212303 (2005)</a:t>
            </a:r>
            <a:endParaRPr lang="ja-JP" altLang="en-US" sz="1100" dirty="0"/>
          </a:p>
        </p:txBody>
      </p:sp>
      <p:sp>
        <p:nvSpPr>
          <p:cNvPr id="27" name="正方形/長方形 26"/>
          <p:cNvSpPr/>
          <p:nvPr/>
        </p:nvSpPr>
        <p:spPr>
          <a:xfrm>
            <a:off x="5796136" y="3717032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err="1"/>
              <a:t>T.Yamazaki</a:t>
            </a:r>
            <a:r>
              <a:rPr lang="en-US" altLang="ja-JP" sz="1100" dirty="0"/>
              <a:t> </a:t>
            </a:r>
            <a:r>
              <a:rPr lang="en-US" altLang="ja-JP" sz="1100" i="1" dirty="0"/>
              <a:t>et al., </a:t>
            </a:r>
            <a:r>
              <a:rPr lang="en-US" altLang="ja-JP" sz="1100" dirty="0" smtClean="0"/>
              <a:t>PRL </a:t>
            </a:r>
            <a:r>
              <a:rPr lang="en-US" altLang="ja-JP" sz="1100" dirty="0"/>
              <a:t>104, 132502 (2010)</a:t>
            </a:r>
            <a:endParaRPr lang="ja-JP" altLang="en-US" sz="11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16667" y="3933056"/>
            <a:ext cx="1823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1400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+p+</a:t>
            </a:r>
            <a:r>
              <a:rPr lang="en-US" altLang="ja-JP" sz="1400" dirty="0" smtClean="0">
                <a:solidFill>
                  <a:srgbClr val="FF0000"/>
                </a:solidFill>
              </a:rPr>
              <a:t>p~2.37GeV/c</a:t>
            </a:r>
            <a:r>
              <a:rPr lang="en-US" altLang="ja-JP" sz="1400" baseline="30000" dirty="0" smtClean="0">
                <a:solidFill>
                  <a:srgbClr val="FF0000"/>
                </a:solidFill>
              </a:rPr>
              <a:t>2</a:t>
            </a:r>
            <a:endParaRPr kumimoji="1" lang="ja-JP" altLang="en-US" sz="1400" baseline="30000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709155" y="3913311"/>
            <a:ext cx="1823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1400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+p+</a:t>
            </a:r>
            <a:r>
              <a:rPr lang="en-US" altLang="ja-JP" sz="1400" dirty="0" smtClean="0">
                <a:solidFill>
                  <a:srgbClr val="FF0000"/>
                </a:solidFill>
              </a:rPr>
              <a:t>p~2.37GeV/c</a:t>
            </a:r>
            <a:r>
              <a:rPr lang="en-US" altLang="ja-JP" sz="1400" baseline="30000" dirty="0" smtClean="0">
                <a:solidFill>
                  <a:srgbClr val="FF0000"/>
                </a:solidFill>
              </a:rPr>
              <a:t>2</a:t>
            </a:r>
            <a:endParaRPr kumimoji="1" lang="ja-JP" altLang="en-US" sz="1400" baseline="30000" dirty="0">
              <a:solidFill>
                <a:srgbClr val="FF0000"/>
              </a:solidFill>
            </a:endParaRPr>
          </a:p>
        </p:txBody>
      </p:sp>
      <p:sp>
        <p:nvSpPr>
          <p:cNvPr id="28" name="スライド番号プレースホルダー 5"/>
          <p:cNvSpPr txBox="1">
            <a:spLocks/>
          </p:cNvSpPr>
          <p:nvPr/>
        </p:nvSpPr>
        <p:spPr>
          <a:xfrm>
            <a:off x="6757988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911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87857"/>
            <a:ext cx="9144000" cy="979687"/>
          </a:xfrm>
        </p:spPr>
        <p:txBody>
          <a:bodyPr>
            <a:noAutofit/>
          </a:bodyPr>
          <a:lstStyle/>
          <a:p>
            <a:r>
              <a:rPr lang="en-US" altLang="ja-JP" sz="3000" dirty="0"/>
              <a:t>d</a:t>
            </a:r>
            <a:r>
              <a:rPr kumimoji="1" lang="en-US" altLang="ja-JP" sz="3000" dirty="0" smtClean="0"/>
              <a:t>(π</a:t>
            </a:r>
            <a:r>
              <a:rPr kumimoji="1" lang="en-US" altLang="ja-JP" sz="3000" baseline="30000" dirty="0" smtClean="0"/>
              <a:t>+</a:t>
            </a:r>
            <a:r>
              <a:rPr kumimoji="1" lang="en-US" altLang="ja-JP" sz="3000" dirty="0" smtClean="0"/>
              <a:t>, K</a:t>
            </a:r>
            <a:r>
              <a:rPr kumimoji="1" lang="en-US" altLang="ja-JP" sz="3000" baseline="30000" dirty="0" smtClean="0"/>
              <a:t>+</a:t>
            </a:r>
            <a:r>
              <a:rPr kumimoji="1" lang="en-US" altLang="ja-JP" sz="3000" dirty="0" smtClean="0"/>
              <a:t>) reaction for J-PARC E27 </a:t>
            </a:r>
            <a:r>
              <a:rPr lang="en-US" altLang="ja-JP" sz="3000" dirty="0"/>
              <a:t>@</a:t>
            </a:r>
            <a:r>
              <a:rPr kumimoji="1" lang="en-US" altLang="ja-JP" sz="3000" dirty="0" smtClean="0"/>
              <a:t> K1.8 beam line</a:t>
            </a:r>
            <a:endParaRPr kumimoji="1" lang="ja-JP" altLang="en-US" sz="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255" y="2183273"/>
            <a:ext cx="4899734" cy="923330"/>
          </a:xfrm>
          <a:prstGeom prst="rect">
            <a:avLst/>
          </a:prstGeom>
          <a:noFill/>
          <a:ln>
            <a:solidFill>
              <a:schemeClr val="accent3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err="1" smtClean="0"/>
              <a:t>π</a:t>
            </a:r>
            <a:r>
              <a:rPr lang="en-US" altLang="ja-JP" b="1" baseline="30000" dirty="0"/>
              <a:t>+</a:t>
            </a:r>
            <a:r>
              <a:rPr lang="ja-JP" altLang="en-US" b="1" baseline="30000" dirty="0"/>
              <a:t> </a:t>
            </a:r>
            <a:r>
              <a:rPr lang="en-US" altLang="ja-JP" b="1" dirty="0"/>
              <a:t> +</a:t>
            </a:r>
            <a:r>
              <a:rPr lang="ja-JP" altLang="en-US" b="1" dirty="0" smtClean="0"/>
              <a:t>　</a:t>
            </a:r>
            <a:r>
              <a:rPr lang="en-US" altLang="ja-JP" b="1" dirty="0" err="1" smtClean="0"/>
              <a:t>n</a:t>
            </a:r>
            <a:r>
              <a:rPr lang="en-US" altLang="ja-JP" b="1" dirty="0" smtClean="0"/>
              <a:t> </a:t>
            </a:r>
            <a:r>
              <a:rPr lang="ja-JP" altLang="en-US" b="1" dirty="0" smtClean="0"/>
              <a:t>→</a:t>
            </a:r>
            <a:r>
              <a:rPr lang="en-US" altLang="ja-JP" b="1" dirty="0" smtClean="0"/>
              <a:t> </a:t>
            </a:r>
            <a:r>
              <a:rPr lang="en-US" altLang="ja-JP" b="1" dirty="0" smtClean="0">
                <a:solidFill>
                  <a:srgbClr val="008000"/>
                </a:solidFill>
              </a:rPr>
              <a:t>Λ(1405) </a:t>
            </a:r>
            <a:r>
              <a:rPr lang="en-US" altLang="ja-JP" b="1" dirty="0" smtClean="0"/>
              <a:t>+ </a:t>
            </a:r>
            <a:r>
              <a:rPr lang="en-US" altLang="ja-JP" b="1" dirty="0"/>
              <a:t>K</a:t>
            </a:r>
            <a:r>
              <a:rPr lang="en-US" altLang="ja-JP" b="1" baseline="30000" dirty="0" smtClean="0"/>
              <a:t>+</a:t>
            </a:r>
            <a:endParaRPr lang="en-US" altLang="ja-JP" b="1" dirty="0" smtClean="0"/>
          </a:p>
          <a:p>
            <a:pPr>
              <a:defRPr/>
            </a:pPr>
            <a:r>
              <a:rPr lang="en-US" altLang="ja-JP" b="1" dirty="0" smtClean="0">
                <a:solidFill>
                  <a:srgbClr val="008000"/>
                </a:solidFill>
              </a:rPr>
              <a:t>                  </a:t>
            </a:r>
            <a:r>
              <a:rPr lang="en-US" altLang="ja-JP" b="1" dirty="0" err="1" smtClean="0">
                <a:solidFill>
                  <a:srgbClr val="008000"/>
                </a:solidFill>
              </a:rPr>
              <a:t>Λ</a:t>
            </a:r>
            <a:r>
              <a:rPr lang="en-US" altLang="ja-JP" b="1" dirty="0" smtClean="0">
                <a:solidFill>
                  <a:srgbClr val="008000"/>
                </a:solidFill>
              </a:rPr>
              <a:t>(1405) </a:t>
            </a:r>
            <a:r>
              <a:rPr lang="en-US" altLang="ja-JP" b="1" dirty="0"/>
              <a:t>+</a:t>
            </a:r>
            <a:r>
              <a:rPr lang="en-US" altLang="ja-JP" b="1" dirty="0" smtClean="0"/>
              <a:t> p  </a:t>
            </a:r>
            <a:r>
              <a:rPr lang="ja-JP" altLang="en-US" b="1" dirty="0" smtClean="0"/>
              <a:t>→ </a:t>
            </a:r>
            <a:r>
              <a:rPr lang="en-US" altLang="ja-JP" b="1" dirty="0" smtClean="0"/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bound </a:t>
            </a:r>
            <a:r>
              <a:rPr lang="en-US" altLang="ja-JP" b="1" dirty="0">
                <a:solidFill>
                  <a:srgbClr val="FF0000"/>
                </a:solidFill>
              </a:rPr>
              <a:t>K</a:t>
            </a:r>
            <a:r>
              <a:rPr lang="en-US" altLang="ja-JP" b="1" baseline="30000" dirty="0">
                <a:solidFill>
                  <a:srgbClr val="FF0000"/>
                </a:solidFill>
              </a:rPr>
              <a:t>-</a:t>
            </a:r>
            <a:r>
              <a:rPr lang="en-US" altLang="ja-JP" b="1" dirty="0" err="1" smtClean="0">
                <a:solidFill>
                  <a:srgbClr val="FF0000"/>
                </a:solidFill>
              </a:rPr>
              <a:t>pp</a:t>
            </a:r>
            <a:r>
              <a:rPr lang="en-US" altLang="ja-JP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1 %</a:t>
            </a:r>
          </a:p>
          <a:p>
            <a:pPr>
              <a:defRPr/>
            </a:pPr>
            <a:r>
              <a:rPr lang="en-US" altLang="ja-JP" b="1" dirty="0" smtClean="0"/>
              <a:t>                               </a:t>
            </a:r>
            <a:r>
              <a:rPr lang="en-US" altLang="ja-JP" dirty="0" smtClean="0">
                <a:latin typeface="+mj-ea"/>
                <a:ea typeface="+mj-ea"/>
              </a:rPr>
              <a:t> </a:t>
            </a:r>
            <a:r>
              <a:rPr lang="en-US" altLang="ja-JP" dirty="0" smtClean="0">
                <a:solidFill>
                  <a:srgbClr val="1E00FA"/>
                </a:solidFill>
                <a:latin typeface="+mj-ea"/>
                <a:ea typeface="+mj-ea"/>
              </a:rPr>
              <a:t>(</a:t>
            </a:r>
            <a:r>
              <a:rPr lang="en-US" altLang="ja-JP" b="1" dirty="0" smtClean="0"/>
              <a:t>→</a:t>
            </a:r>
            <a:r>
              <a:rPr lang="ja-JP" altLang="en-US" b="1" dirty="0" smtClean="0"/>
              <a:t>　</a:t>
            </a:r>
            <a:r>
              <a:rPr lang="en-US" altLang="ja-JP" b="1" dirty="0" smtClean="0">
                <a:solidFill>
                  <a:srgbClr val="2035FC"/>
                </a:solidFill>
              </a:rPr>
              <a:t>quasi free </a:t>
            </a:r>
            <a:r>
              <a:rPr lang="en-US" altLang="en-US" b="1" dirty="0" smtClean="0">
                <a:solidFill>
                  <a:srgbClr val="2035FC"/>
                </a:solidFill>
              </a:rPr>
              <a:t>Λ*  </a:t>
            </a:r>
            <a:r>
              <a:rPr lang="en-US" altLang="ja-JP" b="1" dirty="0" smtClean="0">
                <a:solidFill>
                  <a:srgbClr val="2035FC"/>
                </a:solidFill>
              </a:rPr>
              <a:t>99%</a:t>
            </a:r>
            <a:r>
              <a:rPr lang="ja-JP" altLang="en-US" dirty="0" smtClean="0">
                <a:solidFill>
                  <a:srgbClr val="1E00FA"/>
                </a:solidFill>
              </a:rPr>
              <a:t>）</a:t>
            </a:r>
            <a:endParaRPr lang="en-US" altLang="ja-JP" dirty="0" smtClean="0">
              <a:solidFill>
                <a:srgbClr val="1E00FA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2451" y="1638578"/>
            <a:ext cx="4974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008000"/>
                </a:solidFill>
              </a:rPr>
              <a:t>K</a:t>
            </a:r>
            <a:r>
              <a:rPr kumimoji="1" lang="en-US" altLang="ja-JP" sz="2200" baseline="30000" dirty="0" smtClean="0">
                <a:solidFill>
                  <a:srgbClr val="008000"/>
                </a:solidFill>
              </a:rPr>
              <a:t>-</a:t>
            </a:r>
            <a:r>
              <a:rPr kumimoji="1" lang="en-US" altLang="ja-JP" sz="2200" dirty="0" err="1" smtClean="0">
                <a:solidFill>
                  <a:srgbClr val="008000"/>
                </a:solidFill>
              </a:rPr>
              <a:t>pp</a:t>
            </a:r>
            <a:r>
              <a:rPr kumimoji="1" lang="en-US" altLang="ja-JP" sz="2200" dirty="0" smtClean="0">
                <a:solidFill>
                  <a:srgbClr val="008000"/>
                </a:solidFill>
              </a:rPr>
              <a:t> is produced via a </a:t>
            </a:r>
            <a:r>
              <a:rPr kumimoji="1" lang="en-US" altLang="ja-JP" sz="2200" dirty="0" err="1" smtClean="0">
                <a:solidFill>
                  <a:srgbClr val="008000"/>
                </a:solidFill>
              </a:rPr>
              <a:t>Λ</a:t>
            </a:r>
            <a:r>
              <a:rPr kumimoji="1" lang="en-US" altLang="ja-JP" sz="2200" dirty="0" smtClean="0">
                <a:solidFill>
                  <a:srgbClr val="008000"/>
                </a:solidFill>
              </a:rPr>
              <a:t>(1405) doorway</a:t>
            </a:r>
            <a:endParaRPr kumimoji="1" lang="ja-JP" altLang="en-US" sz="2200" dirty="0">
              <a:solidFill>
                <a:srgbClr val="008000"/>
              </a:solidFill>
            </a:endParaRPr>
          </a:p>
        </p:txBody>
      </p:sp>
      <p:pic>
        <p:nvPicPr>
          <p:cNvPr id="9" name="図 8" descr="piK_K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" y="3225354"/>
            <a:ext cx="4857468" cy="2691754"/>
          </a:xfrm>
          <a:prstGeom prst="rect">
            <a:avLst/>
          </a:prstGeom>
        </p:spPr>
      </p:pic>
      <p:pic>
        <p:nvPicPr>
          <p:cNvPr id="10" name="Picture 9" descr="DSC010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colorTemperature colorTemp="7275"/>
                    </a14:imgEffect>
                    <a14:imgEffect>
                      <a14:saturation sat="75000"/>
                    </a14:imgEffect>
                    <a14:imgEffect>
                      <a14:brightnessContrast bright="22000" contrast="-3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84935" y="1365388"/>
            <a:ext cx="3988300" cy="492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矢印コネクタ 10"/>
          <p:cNvCxnSpPr/>
          <p:nvPr/>
        </p:nvCxnSpPr>
        <p:spPr>
          <a:xfrm flipV="1">
            <a:off x="7801289" y="3830009"/>
            <a:ext cx="27100" cy="886052"/>
          </a:xfrm>
          <a:prstGeom prst="straightConnector1">
            <a:avLst/>
          </a:prstGeom>
          <a:ln w="476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987091" y="4192841"/>
            <a:ext cx="5648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C000"/>
                </a:solidFill>
              </a:rPr>
              <a:t>π</a:t>
            </a:r>
            <a:r>
              <a:rPr lang="en-US" altLang="ja-JP" sz="2800" baseline="30000" dirty="0" smtClean="0">
                <a:solidFill>
                  <a:srgbClr val="FFC000"/>
                </a:solidFill>
              </a:rPr>
              <a:t>+</a:t>
            </a:r>
            <a:endParaRPr kumimoji="1" lang="ja-JP" altLang="en-US" sz="2800" baseline="30000" dirty="0">
              <a:solidFill>
                <a:srgbClr val="FFC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6927877" y="2604732"/>
            <a:ext cx="873412" cy="735023"/>
          </a:xfrm>
          <a:prstGeom prst="straightConnector1">
            <a:avLst/>
          </a:prstGeom>
          <a:ln w="476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006185" y="3194427"/>
            <a:ext cx="54530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K</a:t>
            </a:r>
            <a:r>
              <a:rPr lang="en-US" altLang="ja-JP" sz="2400" baseline="30000" dirty="0" smtClean="0">
                <a:solidFill>
                  <a:srgbClr val="0070C0"/>
                </a:solidFill>
              </a:rPr>
              <a:t>+</a:t>
            </a:r>
            <a:endParaRPr kumimoji="1" lang="ja-JP" altLang="en-US" sz="2400" baseline="30000" dirty="0">
              <a:solidFill>
                <a:srgbClr val="0070C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717219" y="3411051"/>
            <a:ext cx="168140" cy="293404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987091" y="3155089"/>
            <a:ext cx="827382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Target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57988" y="6616700"/>
            <a:ext cx="2133600" cy="196850"/>
          </a:xfrm>
        </p:spPr>
        <p:txBody>
          <a:bodyPr>
            <a:normAutofit fontScale="55000" lnSpcReduction="20000"/>
          </a:bodyPr>
          <a:lstStyle/>
          <a:p>
            <a:fld id="{A355BA8A-36A9-431C-88F7-6E54EE5782A0}" type="slidenum">
              <a:rPr lang="en-US" altLang="ja-JP"/>
              <a:pPr/>
              <a:t>5</a:t>
            </a:fld>
            <a:endParaRPr lang="en-US" altLang="ja-JP" dirty="0"/>
          </a:p>
        </p:txBody>
      </p:sp>
      <p:sp>
        <p:nvSpPr>
          <p:cNvPr id="18" name="正方形/長方形 17"/>
          <p:cNvSpPr/>
          <p:nvPr/>
        </p:nvSpPr>
        <p:spPr>
          <a:xfrm>
            <a:off x="62255" y="60207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dirty="0" smtClean="0"/>
              <a:t> </a:t>
            </a:r>
            <a:r>
              <a:rPr lang="en-US" altLang="ja-JP" sz="1400" dirty="0" err="1" smtClean="0"/>
              <a:t>Y.Akaishi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T.Yamazaki</a:t>
            </a:r>
            <a:r>
              <a:rPr lang="en-US" altLang="ja-JP" sz="1400" dirty="0" smtClean="0"/>
              <a:t>, Phys. Rev. C 76 045201 (2007)</a:t>
            </a:r>
            <a:endParaRPr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20272" y="836712"/>
            <a:ext cx="1886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3366FF"/>
                </a:solidFill>
              </a:rPr>
              <a:t>P</a:t>
            </a:r>
            <a:r>
              <a:rPr kumimoji="1" lang="en-US" altLang="ja-JP" sz="2400" baseline="-25000" dirty="0" smtClean="0">
                <a:solidFill>
                  <a:srgbClr val="3366FF"/>
                </a:solidFill>
              </a:rPr>
              <a:t>π </a:t>
            </a:r>
            <a:r>
              <a:rPr kumimoji="1" lang="en-US" altLang="ja-JP" sz="2400" dirty="0" smtClean="0">
                <a:solidFill>
                  <a:srgbClr val="3366FF"/>
                </a:solidFill>
              </a:rPr>
              <a:t>= 1.7GeV/c</a:t>
            </a:r>
            <a:endParaRPr kumimoji="1" lang="ja-JP" altLang="en-US" sz="2400" dirty="0">
              <a:solidFill>
                <a:srgbClr val="3366FF"/>
              </a:solidFill>
            </a:endParaRPr>
          </a:p>
        </p:txBody>
      </p:sp>
      <p:sp>
        <p:nvSpPr>
          <p:cNvPr id="20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357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creensho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3" y="1305860"/>
            <a:ext cx="8013700" cy="53721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4689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Expected Inclusive spectrum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71730" y="776599"/>
            <a:ext cx="5698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Background of d</a:t>
            </a:r>
            <a:r>
              <a:rPr lang="ja-JP" altLang="en-US" sz="2800" b="1" dirty="0">
                <a:solidFill>
                  <a:srgbClr val="FF0000"/>
                </a:solidFill>
              </a:rPr>
              <a:t>（</a:t>
            </a:r>
            <a:r>
              <a:rPr lang="en-US" altLang="ja-JP" sz="2800" b="1" dirty="0">
                <a:solidFill>
                  <a:srgbClr val="FF0000"/>
                </a:solidFill>
              </a:rPr>
              <a:t>π</a:t>
            </a:r>
            <a:r>
              <a:rPr lang="en-US" altLang="ja-JP" sz="2800" b="1" baseline="30000" dirty="0">
                <a:solidFill>
                  <a:srgbClr val="FF0000"/>
                </a:solidFill>
              </a:rPr>
              <a:t>+</a:t>
            </a:r>
            <a:r>
              <a:rPr lang="en-US" altLang="ja-JP" sz="2800" b="1" dirty="0">
                <a:solidFill>
                  <a:srgbClr val="FF0000"/>
                </a:solidFill>
              </a:rPr>
              <a:t>,K</a:t>
            </a:r>
            <a:r>
              <a:rPr lang="en-US" altLang="ja-JP" sz="2800" b="1" baseline="30000" dirty="0">
                <a:solidFill>
                  <a:srgbClr val="FF0000"/>
                </a:solidFill>
              </a:rPr>
              <a:t>+</a:t>
            </a:r>
            <a:r>
              <a:rPr lang="ja-JP" altLang="en-US" sz="2800" b="1" dirty="0">
                <a:solidFill>
                  <a:srgbClr val="FF0000"/>
                </a:solidFill>
              </a:rPr>
              <a:t>）</a:t>
            </a:r>
            <a:r>
              <a:rPr lang="en-US" altLang="ja-JP" sz="2800" b="1" dirty="0">
                <a:solidFill>
                  <a:srgbClr val="FF0000"/>
                </a:solidFill>
              </a:rPr>
              <a:t>X @1.7GeV/c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-794067" y="2372711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Counts /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500keV </a:t>
            </a:r>
            <a:endParaRPr kumimoji="1" lang="ja-JP" altLang="en-US" sz="2400" dirty="0"/>
          </a:p>
        </p:txBody>
      </p:sp>
      <p:grpSp>
        <p:nvGrpSpPr>
          <p:cNvPr id="5" name="図形グループ 4"/>
          <p:cNvGrpSpPr/>
          <p:nvPr/>
        </p:nvGrpSpPr>
        <p:grpSpPr>
          <a:xfrm>
            <a:off x="6228184" y="1139994"/>
            <a:ext cx="2763456" cy="2795457"/>
            <a:chOff x="5720038" y="1196752"/>
            <a:chExt cx="3388466" cy="2795457"/>
          </a:xfrm>
        </p:grpSpPr>
        <p:grpSp>
          <p:nvGrpSpPr>
            <p:cNvPr id="18" name="図形グループ 17"/>
            <p:cNvGrpSpPr/>
            <p:nvPr/>
          </p:nvGrpSpPr>
          <p:grpSpPr>
            <a:xfrm>
              <a:off x="5720038" y="1196752"/>
              <a:ext cx="3388466" cy="2795457"/>
              <a:chOff x="5720038" y="1196752"/>
              <a:chExt cx="3388466" cy="2795457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5720038" y="1196752"/>
                <a:ext cx="3388466" cy="26019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5720038" y="1314553"/>
                <a:ext cx="1749197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1900D6"/>
                    </a:solidFill>
                  </a:rPr>
                  <a:t>- π</a:t>
                </a:r>
                <a:r>
                  <a:rPr lang="en-US" altLang="ja-JP" sz="1400" b="1" baseline="30000" dirty="0" smtClean="0">
                    <a:solidFill>
                      <a:srgbClr val="1900D6"/>
                    </a:solidFill>
                  </a:rPr>
                  <a:t>+</a:t>
                </a:r>
                <a:r>
                  <a:rPr lang="ja-JP" altLang="en-US" sz="1400" b="1" dirty="0" smtClean="0">
                    <a:solidFill>
                      <a:srgbClr val="1900D6"/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rgbClr val="1900D6"/>
                    </a:solidFill>
                  </a:rPr>
                  <a:t>“n” </a:t>
                </a:r>
                <a:r>
                  <a:rPr lang="en-US" altLang="ja-JP" sz="1400" b="1" dirty="0">
                    <a:solidFill>
                      <a:srgbClr val="1900D6"/>
                    </a:solidFill>
                  </a:rPr>
                  <a:t>-&gt; </a:t>
                </a:r>
                <a:r>
                  <a:rPr lang="en-US" altLang="ja-JP" sz="1400" b="1" dirty="0" smtClean="0">
                    <a:solidFill>
                      <a:srgbClr val="1900D6"/>
                    </a:solidFill>
                  </a:rPr>
                  <a:t>Σ</a:t>
                </a:r>
                <a:r>
                  <a:rPr lang="en-US" altLang="ja-JP" sz="1400" b="1" baseline="30000" dirty="0" smtClean="0">
                    <a:solidFill>
                      <a:srgbClr val="1900D6"/>
                    </a:solidFill>
                  </a:rPr>
                  <a:t>0</a:t>
                </a:r>
                <a:r>
                  <a:rPr lang="en-US" altLang="ja-JP" sz="1400" b="1" dirty="0" smtClean="0">
                    <a:solidFill>
                      <a:srgbClr val="1900D6"/>
                    </a:solidFill>
                  </a:rPr>
                  <a:t> </a:t>
                </a:r>
                <a:r>
                  <a:rPr lang="en-US" altLang="ja-JP" sz="1400" b="1" dirty="0">
                    <a:solidFill>
                      <a:srgbClr val="1900D6"/>
                    </a:solidFill>
                  </a:rPr>
                  <a:t>K</a:t>
                </a:r>
                <a:r>
                  <a:rPr lang="en-US" altLang="ja-JP" sz="1400" b="1" baseline="30000" dirty="0" smtClean="0">
                    <a:solidFill>
                      <a:srgbClr val="1900D6"/>
                    </a:solidFill>
                  </a:rPr>
                  <a:t>+</a:t>
                </a:r>
                <a:endParaRPr lang="en-US" altLang="ja-JP" sz="1400" b="1" dirty="0" smtClean="0">
                  <a:solidFill>
                    <a:srgbClr val="92D050"/>
                  </a:solidFill>
                </a:endParaRPr>
              </a:p>
              <a:p>
                <a:r>
                  <a:rPr lang="en-US" altLang="ja-JP" sz="1400" b="1" dirty="0" smtClean="0">
                    <a:solidFill>
                      <a:srgbClr val="92D050"/>
                    </a:solidFill>
                  </a:rPr>
                  <a:t>- π</a:t>
                </a:r>
                <a:r>
                  <a:rPr lang="en-US" altLang="ja-JP" sz="1400" b="1" baseline="30000" dirty="0" smtClean="0">
                    <a:solidFill>
                      <a:srgbClr val="92D050"/>
                    </a:solidFill>
                  </a:rPr>
                  <a:t>+</a:t>
                </a:r>
                <a:r>
                  <a:rPr lang="ja-JP" altLang="en-US" sz="1400" b="1" dirty="0" smtClean="0">
                    <a:solidFill>
                      <a:srgbClr val="92D050"/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rgbClr val="92D050"/>
                    </a:solidFill>
                  </a:rPr>
                  <a:t>“n” -&gt; Λ K</a:t>
                </a:r>
                <a:r>
                  <a:rPr lang="en-US" altLang="ja-JP" sz="1400" b="1" baseline="30000" dirty="0" smtClean="0">
                    <a:solidFill>
                      <a:srgbClr val="92D050"/>
                    </a:solidFill>
                  </a:rPr>
                  <a:t>+</a:t>
                </a:r>
                <a:endParaRPr lang="en-US" altLang="ja-JP" sz="1400" b="1" dirty="0" smtClean="0">
                  <a:solidFill>
                    <a:srgbClr val="92D050"/>
                  </a:solidFill>
                </a:endParaRPr>
              </a:p>
              <a:p>
                <a:r>
                  <a:rPr lang="en-US" altLang="ja-JP" sz="1400" b="1" dirty="0" smtClean="0">
                    <a:solidFill>
                      <a:srgbClr val="00B0F0"/>
                    </a:solidFill>
                  </a:rPr>
                  <a:t>- π</a:t>
                </a:r>
                <a:r>
                  <a:rPr lang="en-US" altLang="ja-JP" sz="1400" b="1" baseline="30000" dirty="0" smtClean="0">
                    <a:solidFill>
                      <a:srgbClr val="00B0F0"/>
                    </a:solidFill>
                  </a:rPr>
                  <a:t>+</a:t>
                </a:r>
                <a:r>
                  <a:rPr lang="ja-JP" altLang="en-US" sz="14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rgbClr val="00B0F0"/>
                    </a:solidFill>
                  </a:rPr>
                  <a:t>“n” -&gt; Λ(1405) K</a:t>
                </a:r>
                <a:r>
                  <a:rPr lang="en-US" altLang="ja-JP" sz="1400" b="1" baseline="30000" dirty="0" smtClean="0">
                    <a:solidFill>
                      <a:srgbClr val="00B0F0"/>
                    </a:solidFill>
                  </a:rPr>
                  <a:t>+</a:t>
                </a:r>
              </a:p>
              <a:p>
                <a:r>
                  <a:rPr kumimoji="1" lang="en-US" altLang="ja-JP" sz="1400" b="1" dirty="0" smtClean="0">
                    <a:solidFill>
                      <a:srgbClr val="CEC61C"/>
                    </a:solidFill>
                  </a:rPr>
                  <a:t>- </a:t>
                </a:r>
                <a:r>
                  <a:rPr lang="en-US" altLang="ja-JP" sz="1400" b="1" dirty="0" smtClean="0">
                    <a:solidFill>
                      <a:srgbClr val="CEC61C"/>
                    </a:solidFill>
                  </a:rPr>
                  <a:t>π</a:t>
                </a:r>
                <a:r>
                  <a:rPr lang="en-US" altLang="ja-JP" sz="1400" b="1" baseline="30000" dirty="0" smtClean="0">
                    <a:solidFill>
                      <a:srgbClr val="CEC61C"/>
                    </a:solidFill>
                  </a:rPr>
                  <a:t>+</a:t>
                </a:r>
                <a:r>
                  <a:rPr lang="ja-JP" altLang="en-US" sz="1400" b="1" dirty="0" smtClean="0">
                    <a:solidFill>
                      <a:srgbClr val="CEC61C"/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rgbClr val="CEC61C"/>
                    </a:solidFill>
                  </a:rPr>
                  <a:t>“n” -&gt; ΣπK</a:t>
                </a:r>
                <a:r>
                  <a:rPr lang="en-US" altLang="ja-JP" sz="1400" b="1" baseline="30000" dirty="0" smtClean="0">
                    <a:solidFill>
                      <a:srgbClr val="CEC61C"/>
                    </a:solidFill>
                  </a:rPr>
                  <a:t>+</a:t>
                </a:r>
              </a:p>
              <a:p>
                <a:r>
                  <a:rPr lang="en-US" altLang="ja-JP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 π</a:t>
                </a:r>
                <a:r>
                  <a:rPr lang="en-US" altLang="ja-JP" sz="1400" b="1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+</a:t>
                </a:r>
                <a:r>
                  <a:rPr lang="ja-JP" altLang="en-US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“n” -&gt; Σ</a:t>
                </a:r>
                <a:r>
                  <a:rPr lang="en-US" altLang="ja-JP" sz="1400" b="1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altLang="ja-JP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(1385)K</a:t>
                </a:r>
                <a:r>
                  <a:rPr lang="en-US" altLang="ja-JP" sz="1400" b="1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+</a:t>
                </a:r>
              </a:p>
              <a:p>
                <a:r>
                  <a:rPr lang="en-US" altLang="ja-JP" sz="1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 π</a:t>
                </a:r>
                <a:r>
                  <a:rPr lang="en-US" altLang="ja-JP" sz="1400" b="1" baseline="30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+</a:t>
                </a:r>
                <a:r>
                  <a:rPr lang="ja-JP" altLang="en-US" sz="1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“n” </a:t>
                </a:r>
                <a:r>
                  <a:rPr lang="en-US" altLang="ja-JP" sz="1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-&gt; </a:t>
                </a:r>
                <a:r>
                  <a:rPr lang="en-US" altLang="ja-JP" sz="1400" b="1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Λ</a:t>
                </a:r>
                <a:r>
                  <a:rPr lang="en-US" altLang="ja-JP" sz="1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πK</a:t>
                </a:r>
                <a:r>
                  <a:rPr lang="en-US" altLang="ja-JP" sz="1400" b="1" baseline="30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+</a:t>
                </a:r>
              </a:p>
              <a:p>
                <a:r>
                  <a:rPr lang="en-US" altLang="ja-JP" sz="1400" b="1" dirty="0" smtClean="0">
                    <a:solidFill>
                      <a:srgbClr val="FF0000"/>
                    </a:solidFill>
                  </a:rPr>
                  <a:t>- π</a:t>
                </a:r>
                <a:r>
                  <a:rPr lang="en-US" altLang="ja-JP" sz="1400" b="1" baseline="30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ja-JP" altLang="en-US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</a:rPr>
                  <a:t>“n” -&gt; </a:t>
                </a:r>
                <a:r>
                  <a:rPr lang="en-US" altLang="ja-JP" sz="1400" b="1" dirty="0" err="1" smtClean="0">
                    <a:solidFill>
                      <a:srgbClr val="FF0000"/>
                    </a:solidFill>
                  </a:rPr>
                  <a:t>pK</a:t>
                </a:r>
                <a:r>
                  <a:rPr lang="en-US" altLang="ja-JP" sz="1400" b="1" baseline="300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altLang="ja-JP" sz="1400" b="1" baseline="30000" dirty="0" smtClean="0">
                    <a:solidFill>
                      <a:srgbClr val="FF0000"/>
                    </a:solidFill>
                  </a:rPr>
                  <a:t>+</a:t>
                </a:r>
                <a:endParaRPr lang="en-US" altLang="ja-JP" sz="1400" b="1" dirty="0">
                  <a:solidFill>
                    <a:srgbClr val="FF0000"/>
                  </a:solidFill>
                </a:endParaRPr>
              </a:p>
              <a:p>
                <a:r>
                  <a:rPr lang="en-US" altLang="ja-JP" sz="1400" b="1" dirty="0" smtClean="0">
                    <a:solidFill>
                      <a:srgbClr val="FF00FF"/>
                    </a:solidFill>
                  </a:rPr>
                  <a:t>- π</a:t>
                </a:r>
                <a:r>
                  <a:rPr lang="en-US" altLang="ja-JP" sz="1400" b="1" baseline="30000" dirty="0" smtClean="0">
                    <a:solidFill>
                      <a:srgbClr val="FF00FF"/>
                    </a:solidFill>
                  </a:rPr>
                  <a:t>+</a:t>
                </a:r>
                <a:r>
                  <a:rPr lang="ja-JP" altLang="en-US" sz="1400" b="1" dirty="0" smtClean="0">
                    <a:solidFill>
                      <a:srgbClr val="FF00FF"/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rgbClr val="FF00FF"/>
                    </a:solidFill>
                  </a:rPr>
                  <a:t>“</a:t>
                </a:r>
                <a:r>
                  <a:rPr lang="en-US" altLang="ja-JP" sz="1400" b="1" dirty="0">
                    <a:solidFill>
                      <a:srgbClr val="FF00FF"/>
                    </a:solidFill>
                  </a:rPr>
                  <a:t>p” -&gt; Σ</a:t>
                </a:r>
                <a:r>
                  <a:rPr lang="en-US" altLang="ja-JP" sz="1400" b="1" baseline="30000" dirty="0">
                    <a:solidFill>
                      <a:srgbClr val="FF00FF"/>
                    </a:solidFill>
                  </a:rPr>
                  <a:t>+</a:t>
                </a:r>
                <a:r>
                  <a:rPr lang="en-US" altLang="ja-JP" sz="1400" b="1" dirty="0">
                    <a:solidFill>
                      <a:srgbClr val="FF00FF"/>
                    </a:solidFill>
                  </a:rPr>
                  <a:t> K</a:t>
                </a:r>
                <a:r>
                  <a:rPr lang="en-US" altLang="ja-JP" sz="1400" b="1" baseline="30000" dirty="0" smtClean="0">
                    <a:solidFill>
                      <a:srgbClr val="FF00FF"/>
                    </a:solidFill>
                  </a:rPr>
                  <a:t>+</a:t>
                </a:r>
                <a:endParaRPr lang="en-US" altLang="ja-JP" sz="1400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altLang="ja-JP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- π</a:t>
                </a:r>
                <a:r>
                  <a:rPr lang="en-US" altLang="ja-JP" sz="1400" b="1" baseline="30000" dirty="0" smtClean="0">
                    <a:solidFill>
                      <a:schemeClr val="bg1">
                        <a:lumMod val="50000"/>
                      </a:schemeClr>
                    </a:solidFill>
                  </a:rPr>
                  <a:t>+</a:t>
                </a:r>
                <a:r>
                  <a:rPr lang="ja-JP" altLang="en-US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“</a:t>
                </a:r>
                <a:r>
                  <a:rPr lang="en-US" altLang="ja-JP" sz="1400" b="1" dirty="0">
                    <a:solidFill>
                      <a:schemeClr val="bg1">
                        <a:lumMod val="50000"/>
                      </a:schemeClr>
                    </a:solidFill>
                  </a:rPr>
                  <a:t>p” -&gt; </a:t>
                </a:r>
                <a:r>
                  <a:rPr lang="en-US" altLang="ja-JP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Σ</a:t>
                </a:r>
                <a:r>
                  <a:rPr lang="en-US" altLang="ja-JP" sz="1400" b="1" baseline="30000" dirty="0" smtClean="0">
                    <a:solidFill>
                      <a:schemeClr val="bg1">
                        <a:lumMod val="50000"/>
                      </a:schemeClr>
                    </a:solidFill>
                  </a:rPr>
                  <a:t>+</a:t>
                </a:r>
                <a:r>
                  <a:rPr lang="en-US" altLang="ja-JP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(1385)K</a:t>
                </a:r>
                <a:r>
                  <a:rPr lang="en-US" altLang="ja-JP" sz="1400" b="1" baseline="30000" dirty="0" smtClean="0">
                    <a:solidFill>
                      <a:schemeClr val="bg1">
                        <a:lumMod val="50000"/>
                      </a:schemeClr>
                    </a:solidFill>
                  </a:rPr>
                  <a:t>+</a:t>
                </a:r>
                <a:endParaRPr lang="en-US" altLang="ja-JP" sz="1400" b="1" baseline="30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altLang="ja-JP" sz="1400" b="1" dirty="0" smtClean="0">
                    <a:solidFill>
                      <a:srgbClr val="00B050"/>
                    </a:solidFill>
                  </a:rPr>
                  <a:t>- π</a:t>
                </a:r>
                <a:r>
                  <a:rPr lang="en-US" altLang="ja-JP" sz="1400" b="1" baseline="30000" dirty="0" smtClean="0">
                    <a:solidFill>
                      <a:srgbClr val="00B050"/>
                    </a:solidFill>
                  </a:rPr>
                  <a:t>+</a:t>
                </a:r>
                <a:r>
                  <a:rPr lang="ja-JP" altLang="en-US" sz="14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rgbClr val="00B050"/>
                    </a:solidFill>
                  </a:rPr>
                  <a:t>“</a:t>
                </a:r>
                <a:r>
                  <a:rPr lang="en-US" altLang="ja-JP" sz="1400" b="1" dirty="0">
                    <a:solidFill>
                      <a:srgbClr val="00B050"/>
                    </a:solidFill>
                  </a:rPr>
                  <a:t>p” -&gt; </a:t>
                </a:r>
                <a:r>
                  <a:rPr lang="en-US" altLang="ja-JP" sz="1400" b="1" dirty="0" smtClean="0">
                    <a:solidFill>
                      <a:srgbClr val="00B050"/>
                    </a:solidFill>
                  </a:rPr>
                  <a:t>ΛπK</a:t>
                </a:r>
                <a:r>
                  <a:rPr lang="en-US" altLang="ja-JP" sz="1400" b="1" baseline="30000" dirty="0">
                    <a:solidFill>
                      <a:srgbClr val="00B050"/>
                    </a:solidFill>
                  </a:rPr>
                  <a:t>+</a:t>
                </a:r>
              </a:p>
              <a:p>
                <a:r>
                  <a:rPr lang="en-US" altLang="ja-JP" sz="1400" b="1" dirty="0" smtClean="0">
                    <a:solidFill>
                      <a:srgbClr val="FF00FF"/>
                    </a:solidFill>
                  </a:rPr>
                  <a:t>-π</a:t>
                </a:r>
                <a:r>
                  <a:rPr lang="en-US" altLang="ja-JP" sz="1400" b="1" baseline="30000" dirty="0" smtClean="0">
                    <a:solidFill>
                      <a:srgbClr val="FF00FF"/>
                    </a:solidFill>
                  </a:rPr>
                  <a:t>+</a:t>
                </a:r>
                <a:r>
                  <a:rPr lang="ja-JP" altLang="en-US" sz="1400" b="1" dirty="0" smtClean="0">
                    <a:solidFill>
                      <a:srgbClr val="FF00FF"/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rgbClr val="FF00FF"/>
                    </a:solidFill>
                  </a:rPr>
                  <a:t>“</a:t>
                </a:r>
                <a:r>
                  <a:rPr lang="en-US" altLang="ja-JP" sz="1400" b="1" dirty="0">
                    <a:solidFill>
                      <a:srgbClr val="FF00FF"/>
                    </a:solidFill>
                  </a:rPr>
                  <a:t>p” -&gt; </a:t>
                </a:r>
                <a:r>
                  <a:rPr lang="en-US" altLang="ja-JP" sz="1400" b="1" dirty="0" err="1" smtClean="0">
                    <a:solidFill>
                      <a:srgbClr val="FF00FF"/>
                    </a:solidFill>
                  </a:rPr>
                  <a:t>Σ</a:t>
                </a:r>
                <a:r>
                  <a:rPr lang="en-US" altLang="ja-JP" sz="1400" b="1" dirty="0" smtClean="0">
                    <a:solidFill>
                      <a:srgbClr val="FF00FF"/>
                    </a:solidFill>
                  </a:rPr>
                  <a:t>πK</a:t>
                </a:r>
                <a:r>
                  <a:rPr lang="en-US" altLang="ja-JP" sz="1400" b="1" baseline="30000" dirty="0" smtClean="0">
                    <a:solidFill>
                      <a:srgbClr val="FF00FF"/>
                    </a:solidFill>
                  </a:rPr>
                  <a:t>+</a:t>
                </a:r>
              </a:p>
              <a:p>
                <a:endParaRPr kumimoji="1" lang="ja-JP" altLang="en-US" sz="14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8156951" y="1753645"/>
                <a:ext cx="6290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solidFill>
                      <a:srgbClr val="00B0F0"/>
                    </a:solidFill>
                  </a:rPr>
                  <a:t>20.6μb</a:t>
                </a:r>
                <a:endParaRPr kumimoji="1" lang="ja-JP" altLang="en-US" sz="12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8172400" y="2176022"/>
                <a:ext cx="6290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76.7</a:t>
                </a:r>
                <a:r>
                  <a:rPr kumimoji="1" lang="en-US" altLang="ja-JP" sz="12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μb</a:t>
                </a:r>
                <a:endParaRPr kumimoji="1" lang="ja-JP" altLang="en-US" sz="1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8179213" y="3046031"/>
                <a:ext cx="5879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124</a:t>
                </a:r>
                <a:r>
                  <a:rPr kumimoji="1" lang="en-US" altLang="ja-JP" sz="1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μb</a:t>
                </a:r>
                <a:endParaRPr kumimoji="1" lang="ja-JP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8172400" y="2394565"/>
                <a:ext cx="6290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13.7</a:t>
                </a:r>
                <a:r>
                  <a:rPr kumimoji="1" lang="en-US" altLang="ja-JP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μb</a:t>
                </a:r>
                <a:endParaRPr kumimoji="1" lang="ja-JP" alt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8255153" y="3240317"/>
                <a:ext cx="5099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00B050"/>
                    </a:solidFill>
                  </a:rPr>
                  <a:t>40</a:t>
                </a:r>
                <a:r>
                  <a:rPr kumimoji="1" lang="en-US" altLang="ja-JP" sz="1200" b="1" dirty="0" smtClean="0">
                    <a:solidFill>
                      <a:srgbClr val="00B050"/>
                    </a:solidFill>
                  </a:rPr>
                  <a:t>μb</a:t>
                </a:r>
                <a:endParaRPr kumimoji="1" lang="ja-JP" altLang="en-US" sz="1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8167345" y="3453566"/>
                <a:ext cx="6290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FF"/>
                    </a:solidFill>
                  </a:rPr>
                  <a:t>28.9</a:t>
                </a:r>
                <a:r>
                  <a:rPr kumimoji="1" lang="en-US" altLang="ja-JP" sz="1200" b="1" dirty="0" smtClean="0">
                    <a:solidFill>
                      <a:srgbClr val="FF00FF"/>
                    </a:solidFill>
                  </a:rPr>
                  <a:t>μb</a:t>
                </a:r>
                <a:endParaRPr kumimoji="1" lang="ja-JP" altLang="en-US" sz="1200" b="1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8215884" y="1966965"/>
                <a:ext cx="5099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EAEA00"/>
                    </a:solidFill>
                  </a:rPr>
                  <a:t>40</a:t>
                </a:r>
                <a:r>
                  <a:rPr kumimoji="1" lang="en-US" altLang="ja-JP" sz="1200" b="1" dirty="0" smtClean="0">
                    <a:solidFill>
                      <a:srgbClr val="EAEA00"/>
                    </a:solidFill>
                  </a:rPr>
                  <a:t>μb</a:t>
                </a:r>
                <a:endParaRPr kumimoji="1" lang="ja-JP" altLang="en-US" sz="1200" b="1" dirty="0">
                  <a:solidFill>
                    <a:srgbClr val="EAEA00"/>
                  </a:solidFill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8188314" y="2810259"/>
                <a:ext cx="5879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FF00FF"/>
                    </a:solidFill>
                  </a:rPr>
                  <a:t>470</a:t>
                </a:r>
                <a:r>
                  <a:rPr kumimoji="1" lang="en-US" altLang="ja-JP" sz="1200" b="1" dirty="0" smtClean="0">
                    <a:solidFill>
                      <a:srgbClr val="FF00FF"/>
                    </a:solidFill>
                  </a:rPr>
                  <a:t>μb</a:t>
                </a:r>
                <a:endParaRPr kumimoji="1" lang="ja-JP" altLang="en-US" sz="1200" b="1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8159361" y="1314553"/>
                <a:ext cx="5879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1900D6"/>
                    </a:solidFill>
                  </a:rPr>
                  <a:t>106</a:t>
                </a:r>
                <a:r>
                  <a:rPr kumimoji="1" lang="en-US" altLang="ja-JP" sz="1200" b="1" dirty="0" smtClean="0">
                    <a:solidFill>
                      <a:srgbClr val="1900D6"/>
                    </a:solidFill>
                  </a:rPr>
                  <a:t>μb</a:t>
                </a:r>
                <a:endParaRPr kumimoji="1" lang="ja-JP" altLang="en-US" sz="1200" b="1" dirty="0">
                  <a:solidFill>
                    <a:srgbClr val="1900D6"/>
                  </a:solidFill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8159361" y="1501102"/>
                <a:ext cx="5879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92D050"/>
                    </a:solidFill>
                  </a:rPr>
                  <a:t>246</a:t>
                </a:r>
                <a:r>
                  <a:rPr kumimoji="1" lang="en-US" altLang="ja-JP" sz="1200" b="1" dirty="0" smtClean="0">
                    <a:solidFill>
                      <a:srgbClr val="92D050"/>
                    </a:solidFill>
                  </a:rPr>
                  <a:t>μb</a:t>
                </a:r>
                <a:endParaRPr kumimoji="1" lang="ja-JP" altLang="en-US" sz="1200" b="1" dirty="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8227825" y="2598271"/>
              <a:ext cx="5099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</a:rPr>
                <a:t>38</a:t>
              </a:r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μb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5462983" y="6423779"/>
            <a:ext cx="2990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Missing Mass [</a:t>
            </a:r>
            <a:r>
              <a:rPr lang="en-US" altLang="ja-JP" sz="2400" dirty="0" err="1" smtClean="0"/>
              <a:t>GeV</a:t>
            </a:r>
            <a:r>
              <a:rPr lang="en-US" altLang="ja-JP" sz="2400" dirty="0"/>
              <a:t>/</a:t>
            </a:r>
            <a:r>
              <a:rPr lang="en-US" altLang="ja-JP" sz="2400" dirty="0" smtClean="0"/>
              <a:t>c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5583750" y="1416993"/>
            <a:ext cx="3747" cy="4846781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580339" y="147232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8000"/>
                </a:solidFill>
              </a:rPr>
              <a:t>K</a:t>
            </a:r>
            <a:r>
              <a:rPr kumimoji="1" lang="en-US" altLang="ja-JP" b="1" baseline="30000" dirty="0" smtClean="0">
                <a:solidFill>
                  <a:srgbClr val="00800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008000"/>
                </a:solidFill>
              </a:rPr>
              <a:t>+ p+</a:t>
            </a:r>
            <a:r>
              <a:rPr lang="en-US" altLang="ja-JP" b="1" dirty="0" smtClean="0">
                <a:solidFill>
                  <a:srgbClr val="008000"/>
                </a:solidFill>
              </a:rPr>
              <a:t>p~2.37GeV/c</a:t>
            </a:r>
            <a:r>
              <a:rPr lang="en-US" altLang="ja-JP" b="1" baseline="30000" dirty="0" smtClean="0">
                <a:solidFill>
                  <a:srgbClr val="008000"/>
                </a:solidFill>
              </a:rPr>
              <a:t>2</a:t>
            </a:r>
            <a:endParaRPr kumimoji="1" lang="ja-JP" altLang="en-US" b="1" baseline="30000" dirty="0">
              <a:solidFill>
                <a:srgbClr val="008000"/>
              </a:solidFill>
            </a:endParaRPr>
          </a:p>
        </p:txBody>
      </p:sp>
      <p:sp>
        <p:nvSpPr>
          <p:cNvPr id="2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57988" y="6616700"/>
            <a:ext cx="2133600" cy="196850"/>
          </a:xfrm>
        </p:spPr>
        <p:txBody>
          <a:bodyPr>
            <a:normAutofit fontScale="55000" lnSpcReduction="20000"/>
          </a:bodyPr>
          <a:lstStyle/>
          <a:p>
            <a:fld id="{A355BA8A-36A9-431C-88F7-6E54EE5782A0}" type="slidenum">
              <a:rPr lang="en-US" altLang="ja-JP"/>
              <a:pPr/>
              <a:t>6</a:t>
            </a:fld>
            <a:endParaRPr lang="en-US" altLang="ja-JP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951908" y="4193496"/>
            <a:ext cx="2300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K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err="1" smtClean="0"/>
              <a:t>pp</a:t>
            </a:r>
            <a:r>
              <a:rPr lang="en-US" altLang="ja-JP" sz="2000" dirty="0" smtClean="0"/>
              <a:t> ~1000events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</a:t>
            </a:r>
            <a:r>
              <a:rPr lang="en-US" altLang="ja-JP" sz="1400" dirty="0" smtClean="0"/>
              <a:t>(</a:t>
            </a:r>
            <a:r>
              <a:rPr lang="en-US" altLang="ja-JP" sz="1400" dirty="0" err="1" smtClean="0"/>
              <a:t>Λ</a:t>
            </a:r>
            <a:r>
              <a:rPr lang="en-US" altLang="ja-JP" sz="1400" dirty="0" smtClean="0"/>
              <a:t>(1405)1% sticking)</a:t>
            </a:r>
          </a:p>
          <a:p>
            <a:endParaRPr kumimoji="1" lang="en-US" altLang="ja-JP" sz="400" dirty="0" smtClean="0"/>
          </a:p>
          <a:p>
            <a:r>
              <a:rPr kumimoji="1" lang="en-US" altLang="ja-JP" sz="2000" dirty="0" smtClean="0"/>
              <a:t>Γ</a:t>
            </a:r>
            <a:r>
              <a:rPr kumimoji="1" lang="en-US" altLang="ja-JP" sz="2000" baseline="-25000" dirty="0" smtClean="0"/>
              <a:t>FINUDA</a:t>
            </a:r>
            <a:r>
              <a:rPr kumimoji="1" lang="en-US" altLang="ja-JP" sz="2000" dirty="0" smtClean="0"/>
              <a:t> =67MeV/c</a:t>
            </a:r>
            <a:r>
              <a:rPr kumimoji="1" lang="en-US" altLang="ja-JP" sz="2000" baseline="30000" dirty="0" smtClean="0"/>
              <a:t>2</a:t>
            </a:r>
            <a:endParaRPr kumimoji="1" lang="ja-JP" altLang="en-US" sz="2000" baseline="30000" dirty="0"/>
          </a:p>
        </p:txBody>
      </p:sp>
      <p:grpSp>
        <p:nvGrpSpPr>
          <p:cNvPr id="26" name="図形グループ 25"/>
          <p:cNvGrpSpPr/>
          <p:nvPr/>
        </p:nvGrpSpPr>
        <p:grpSpPr>
          <a:xfrm>
            <a:off x="402605" y="1620941"/>
            <a:ext cx="6549303" cy="4355604"/>
            <a:chOff x="69660" y="2276872"/>
            <a:chExt cx="6549303" cy="4355604"/>
          </a:xfrm>
        </p:grpSpPr>
        <p:pic>
          <p:nvPicPr>
            <p:cNvPr id="29" name="図 28" descr="mm_sim_zoo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0" y="2276872"/>
              <a:ext cx="6549303" cy="4355604"/>
            </a:xfrm>
            <a:prstGeom prst="rect">
              <a:avLst/>
            </a:prstGeom>
          </p:spPr>
        </p:pic>
        <p:cxnSp>
          <p:nvCxnSpPr>
            <p:cNvPr id="30" name="直線矢印コネクタ 29"/>
            <p:cNvCxnSpPr/>
            <p:nvPr/>
          </p:nvCxnSpPr>
          <p:spPr>
            <a:xfrm flipH="1">
              <a:off x="1619672" y="4005064"/>
              <a:ext cx="720080" cy="21602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1979712" y="3481844"/>
              <a:ext cx="962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0000"/>
                  </a:solidFill>
                </a:rPr>
                <a:t>K</a:t>
              </a:r>
              <a:r>
                <a:rPr kumimoji="1" lang="en-US" altLang="ja-JP" sz="2800" b="1" baseline="30000" dirty="0" smtClean="0">
                  <a:solidFill>
                    <a:srgbClr val="FF0000"/>
                  </a:solidFill>
                </a:rPr>
                <a:t>-</a:t>
              </a:r>
              <a:r>
                <a:rPr kumimoji="1" lang="en-US" altLang="ja-JP" sz="2800" b="1" dirty="0" err="1" smtClean="0">
                  <a:solidFill>
                    <a:srgbClr val="FF0000"/>
                  </a:solidFill>
                </a:rPr>
                <a:t>pp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正方形/長方形 31"/>
          <p:cNvSpPr/>
          <p:nvPr/>
        </p:nvSpPr>
        <p:spPr>
          <a:xfrm>
            <a:off x="456532" y="2038256"/>
            <a:ext cx="744341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Cannot observe K</a:t>
            </a:r>
            <a:r>
              <a:rPr lang="en-US" altLang="ja-JP" sz="2400" b="1" baseline="30000" dirty="0">
                <a:solidFill>
                  <a:srgbClr val="FF0000"/>
                </a:solidFill>
              </a:rPr>
              <a:t>-</a:t>
            </a:r>
            <a:r>
              <a:rPr lang="en-US" altLang="ja-JP" sz="2400" b="1" dirty="0" err="1">
                <a:solidFill>
                  <a:srgbClr val="FF0000"/>
                </a:solidFill>
              </a:rPr>
              <a:t>pp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signal from the Inclusive spectrum.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   </a:t>
            </a:r>
            <a:r>
              <a:rPr lang="en-US" altLang="ja-JP" sz="2400" b="1" dirty="0" smtClean="0">
                <a:solidFill>
                  <a:srgbClr val="1E00FA"/>
                </a:solidFill>
              </a:rPr>
              <a:t>-&gt;Coincidence measurement.</a:t>
            </a:r>
            <a:endParaRPr lang="ja-JP" altLang="en-US" sz="2400" b="1" dirty="0">
              <a:solidFill>
                <a:srgbClr val="1E00FA"/>
              </a:solidFill>
            </a:endParaRPr>
          </a:p>
        </p:txBody>
      </p:sp>
      <p:sp>
        <p:nvSpPr>
          <p:cNvPr id="35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8293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DSC_007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t="18503" r="16978" b="5994"/>
          <a:stretch/>
        </p:blipFill>
        <p:spPr>
          <a:xfrm flipH="1" flipV="1">
            <a:off x="2566825" y="4065154"/>
            <a:ext cx="2940174" cy="23650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09750">
            <a:off x="210374" y="4090660"/>
            <a:ext cx="1966344" cy="2022872"/>
          </a:xfrm>
          <a:prstGeom prst="rect">
            <a:avLst/>
          </a:prstGeom>
        </p:spPr>
      </p:pic>
      <p:cxnSp>
        <p:nvCxnSpPr>
          <p:cNvPr id="25" name="直線矢印コネクタ 24"/>
          <p:cNvCxnSpPr/>
          <p:nvPr/>
        </p:nvCxnSpPr>
        <p:spPr>
          <a:xfrm>
            <a:off x="1979712" y="5013176"/>
            <a:ext cx="1080120" cy="360040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9" y="130175"/>
            <a:ext cx="8818483" cy="49053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Range Counter Array (</a:t>
            </a:r>
            <a:r>
              <a:rPr lang="en-US" altLang="ja-JP" sz="3200" dirty="0" smtClean="0">
                <a:solidFill>
                  <a:srgbClr val="FF0000"/>
                </a:solidFill>
              </a:rPr>
              <a:t>RCA</a:t>
            </a:r>
            <a:r>
              <a:rPr lang="en-US" altLang="ja-JP" sz="3200" dirty="0" smtClean="0"/>
              <a:t>) for BG suppression</a:t>
            </a:r>
            <a:endParaRPr kumimoji="1" lang="ja-JP" alt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304" y="908720"/>
            <a:ext cx="4648200" cy="391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7164288" y="335699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RCA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44208" y="1412776"/>
            <a:ext cx="64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145087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Range counter Array(RCA)</a:t>
            </a:r>
          </a:p>
          <a:p>
            <a:pPr lvl="1"/>
            <a:r>
              <a:rPr lang="en-US" altLang="ja-JP" dirty="0" smtClean="0"/>
              <a:t>6units</a:t>
            </a:r>
          </a:p>
          <a:p>
            <a:pPr lvl="1"/>
            <a:r>
              <a:rPr lang="en-US" altLang="ja-JP" dirty="0" smtClean="0"/>
              <a:t>5 </a:t>
            </a:r>
            <a:r>
              <a:rPr lang="en-US" altLang="ja-JP" dirty="0"/>
              <a:t>layers (1+2+2+5+2cm)</a:t>
            </a:r>
          </a:p>
          <a:p>
            <a:pPr marL="400050" lvl="1" indent="0">
              <a:buNone/>
            </a:pPr>
            <a:r>
              <a:rPr lang="en-US" altLang="ja-JP" dirty="0"/>
              <a:t>   of plastic scintillator.</a:t>
            </a:r>
          </a:p>
          <a:p>
            <a:pPr lvl="1"/>
            <a:r>
              <a:rPr lang="en-US" altLang="ja-JP" dirty="0" smtClean="0"/>
              <a:t>39° </a:t>
            </a:r>
            <a:r>
              <a:rPr lang="en-US" altLang="ja-JP" dirty="0"/>
              <a:t>– </a:t>
            </a:r>
            <a:r>
              <a:rPr lang="en-US" altLang="ja-JP" dirty="0" smtClean="0"/>
              <a:t>122° (</a:t>
            </a:r>
            <a:r>
              <a:rPr lang="en-US" altLang="ja-JP" dirty="0"/>
              <a:t>L+R)</a:t>
            </a:r>
          </a:p>
          <a:p>
            <a:pPr lvl="1"/>
            <a:r>
              <a:rPr lang="en-US" altLang="ja-JP" dirty="0"/>
              <a:t>50 cm TOF</a:t>
            </a:r>
          </a:p>
          <a:p>
            <a:endParaRPr kumimoji="1" lang="ja-JP" altLang="en-US" dirty="0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3851920" y="3717032"/>
            <a:ext cx="936104" cy="2664296"/>
            <a:chOff x="3851920" y="3717032"/>
            <a:chExt cx="936104" cy="2664296"/>
          </a:xfrm>
        </p:grpSpPr>
        <p:cxnSp>
          <p:nvCxnSpPr>
            <p:cNvPr id="18" name="直線コネクタ 17"/>
            <p:cNvCxnSpPr/>
            <p:nvPr/>
          </p:nvCxnSpPr>
          <p:spPr>
            <a:xfrm flipV="1">
              <a:off x="4139952" y="3717032"/>
              <a:ext cx="0" cy="266429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4139952" y="4509120"/>
              <a:ext cx="648072" cy="93610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円弧 20"/>
            <p:cNvSpPr/>
            <p:nvPr/>
          </p:nvSpPr>
          <p:spPr>
            <a:xfrm>
              <a:off x="3851920" y="4725144"/>
              <a:ext cx="648072" cy="216024"/>
            </a:xfrm>
            <a:prstGeom prst="arc">
              <a:avLst/>
            </a:prstGeom>
            <a:ln w="444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211960" y="4140368"/>
              <a:ext cx="4064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err="1" smtClean="0">
                  <a:solidFill>
                    <a:srgbClr val="FF0000"/>
                  </a:solidFill>
                </a:rPr>
                <a:t>θ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611560" y="692696"/>
            <a:ext cx="7570258" cy="6093296"/>
            <a:chOff x="683568" y="792088"/>
            <a:chExt cx="7570258" cy="6093296"/>
          </a:xfrm>
        </p:grpSpPr>
        <p:pic>
          <p:nvPicPr>
            <p:cNvPr id="8" name="図 7" descr="setu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792088"/>
              <a:ext cx="7570258" cy="6093296"/>
            </a:xfrm>
            <a:prstGeom prst="rect">
              <a:avLst/>
            </a:prstGeom>
          </p:spPr>
        </p:pic>
        <p:grpSp>
          <p:nvGrpSpPr>
            <p:cNvPr id="13" name="図形グループ 12"/>
            <p:cNvGrpSpPr/>
            <p:nvPr/>
          </p:nvGrpSpPr>
          <p:grpSpPr>
            <a:xfrm>
              <a:off x="971600" y="1196752"/>
              <a:ext cx="2813358" cy="1008112"/>
              <a:chOff x="899592" y="1124744"/>
              <a:chExt cx="2813358" cy="1008112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899592" y="1124744"/>
                <a:ext cx="23201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dirty="0"/>
                  <a:t>K</a:t>
                </a:r>
                <a:r>
                  <a:rPr lang="en-US" altLang="ja-JP" sz="2800" baseline="30000" dirty="0"/>
                  <a:t>-</a:t>
                </a:r>
                <a:r>
                  <a:rPr lang="en-US" altLang="ja-JP" sz="2800" dirty="0" err="1"/>
                  <a:t>pp</a:t>
                </a:r>
                <a:r>
                  <a:rPr lang="en-US" altLang="ja-JP" sz="2800" dirty="0"/>
                  <a:t> </a:t>
                </a:r>
                <a:r>
                  <a:rPr lang="ja-JP" altLang="en-US" sz="2800" dirty="0"/>
                  <a:t>→ </a:t>
                </a:r>
                <a:r>
                  <a:rPr lang="en-US" altLang="ja-JP" sz="2800" dirty="0" err="1"/>
                  <a:t>Λ</a:t>
                </a:r>
                <a:r>
                  <a:rPr lang="en-US" altLang="ja-JP" sz="2800" dirty="0"/>
                  <a:t> + 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p</a:t>
                </a:r>
                <a:endParaRPr lang="ja-JP" altLang="en-US" sz="2800" dirty="0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2771800" y="1609636"/>
                <a:ext cx="9411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 dirty="0">
                    <a:solidFill>
                      <a:srgbClr val="FF0000"/>
                    </a:solidFill>
                  </a:rPr>
                  <a:t>p</a:t>
                </a:r>
                <a:r>
                  <a:rPr lang="en-US" altLang="ja-JP" sz="2800" dirty="0" smtClean="0"/>
                  <a:t>+π</a:t>
                </a:r>
                <a:r>
                  <a:rPr lang="en-US" altLang="ja-JP" sz="2800" baseline="30000" dirty="0"/>
                  <a:t>-</a:t>
                </a:r>
                <a:endParaRPr lang="ja-JP" altLang="en-US" sz="2800" dirty="0"/>
              </a:p>
            </p:txBody>
          </p:sp>
          <p:cxnSp>
            <p:nvCxnSpPr>
              <p:cNvPr id="11" name="直線コネクタ 10"/>
              <p:cNvCxnSpPr/>
              <p:nvPr/>
            </p:nvCxnSpPr>
            <p:spPr>
              <a:xfrm rot="5400000">
                <a:off x="2195736" y="1772816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>
                <a:off x="2339752" y="1916832"/>
                <a:ext cx="381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正方形/長方形 13"/>
            <p:cNvSpPr/>
            <p:nvPr/>
          </p:nvSpPr>
          <p:spPr>
            <a:xfrm>
              <a:off x="1043608" y="836712"/>
              <a:ext cx="18058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solidFill>
                    <a:srgbClr val="FF0000"/>
                  </a:solidFill>
                </a:rPr>
                <a:t>d</a:t>
              </a:r>
              <a:r>
                <a:rPr lang="ja-JP" altLang="en-US" sz="2000" b="1" dirty="0">
                  <a:solidFill>
                    <a:srgbClr val="FF0000"/>
                  </a:solidFill>
                </a:rPr>
                <a:t>（</a:t>
              </a:r>
              <a:r>
                <a:rPr lang="en-US" altLang="ja-JP" sz="2000" b="1" dirty="0">
                  <a:solidFill>
                    <a:srgbClr val="FF0000"/>
                  </a:solidFill>
                </a:rPr>
                <a:t>π</a:t>
              </a:r>
              <a:r>
                <a:rPr lang="en-US" altLang="ja-JP" sz="2000" b="1" baseline="30000" dirty="0">
                  <a:solidFill>
                    <a:srgbClr val="FF0000"/>
                  </a:solidFill>
                </a:rPr>
                <a:t>+</a:t>
              </a:r>
              <a:r>
                <a:rPr lang="en-US" altLang="ja-JP" sz="2000" b="1" dirty="0">
                  <a:solidFill>
                    <a:srgbClr val="FF0000"/>
                  </a:solidFill>
                </a:rPr>
                <a:t>,K</a:t>
              </a:r>
              <a:r>
                <a:rPr lang="en-US" altLang="ja-JP" sz="2000" b="1" baseline="30000" dirty="0">
                  <a:solidFill>
                    <a:srgbClr val="FF0000"/>
                  </a:solidFill>
                </a:rPr>
                <a:t>+</a:t>
              </a:r>
              <a:r>
                <a:rPr lang="ja-JP" altLang="en-US" sz="2000" b="1" dirty="0" smtClean="0">
                  <a:solidFill>
                    <a:srgbClr val="FF0000"/>
                  </a:solidFill>
                </a:rPr>
                <a:t>）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K</a:t>
              </a:r>
              <a:r>
                <a:rPr lang="en-US" altLang="ja-JP" sz="2000" b="1" baseline="30000" dirty="0" smtClean="0">
                  <a:solidFill>
                    <a:srgbClr val="FF0000"/>
                  </a:solidFill>
                </a:rPr>
                <a:t>-</a:t>
              </a:r>
              <a:r>
                <a:rPr lang="en-US" altLang="ja-JP" sz="2000" b="1" dirty="0" err="1" smtClean="0">
                  <a:solidFill>
                    <a:srgbClr val="FF0000"/>
                  </a:solidFill>
                </a:rPr>
                <a:t>pp</a:t>
              </a:r>
              <a:endParaRPr lang="ja-JP" altLang="en-US" sz="2000" dirty="0"/>
            </a:p>
          </p:txBody>
        </p:sp>
      </p:grpSp>
      <p:sp>
        <p:nvSpPr>
          <p:cNvPr id="24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735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コンテンツ プレースホルダ 2"/>
          <p:cNvSpPr>
            <a:spLocks noGrp="1"/>
          </p:cNvSpPr>
          <p:nvPr>
            <p:ph idx="1"/>
          </p:nvPr>
        </p:nvSpPr>
        <p:spPr>
          <a:xfrm>
            <a:off x="-380850" y="1340222"/>
            <a:ext cx="8408988" cy="5473154"/>
          </a:xfrm>
        </p:spPr>
        <p:txBody>
          <a:bodyPr/>
          <a:lstStyle/>
          <a:p>
            <a:pPr lvl="1" eaLnBrk="1" hangingPunct="1">
              <a:buNone/>
            </a:pPr>
            <a:r>
              <a:rPr lang="en-US" altLang="ja-JP" sz="2400" dirty="0" smtClean="0"/>
              <a:t>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pp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Λ +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p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dirty="0" smtClean="0"/>
              <a:t>,   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pp 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 Σ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 + </a:t>
            </a:r>
            <a:r>
              <a:rPr lang="en-US" altLang="ja-JP" sz="2400" b="1" dirty="0" smtClean="0">
                <a:solidFill>
                  <a:srgbClr val="FF99FF"/>
                </a:solidFill>
              </a:rPr>
              <a:t>p</a:t>
            </a:r>
            <a:r>
              <a:rPr lang="en-US" altLang="ja-JP" sz="2400" b="1" baseline="-25000" dirty="0" smtClean="0">
                <a:solidFill>
                  <a:srgbClr val="FF99FF"/>
                </a:solidFill>
              </a:rPr>
              <a:t>1</a:t>
            </a:r>
            <a:r>
              <a:rPr lang="en-US" altLang="ja-JP" sz="2400" dirty="0" smtClean="0"/>
              <a:t>,</a:t>
            </a:r>
          </a:p>
          <a:p>
            <a:pPr lvl="1">
              <a:buNone/>
            </a:pPr>
            <a:r>
              <a:rPr lang="en-US" altLang="ja-JP" sz="2400" dirty="0" smtClean="0"/>
              <a:t>                   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p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dirty="0" smtClean="0"/>
              <a:t> + π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</a:t>
            </a:r>
            <a:r>
              <a:rPr lang="ja-JP" altLang="en-US" sz="2400" baseline="30000" dirty="0" smtClean="0"/>
              <a:t>　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    </a:t>
            </a:r>
            <a:r>
              <a:rPr lang="ja-JP" altLang="en-US" sz="2400" dirty="0" smtClean="0"/>
              <a:t> 　　</a:t>
            </a:r>
            <a:r>
              <a:rPr lang="en-US" altLang="ja-JP" sz="2400" dirty="0" err="1" smtClean="0"/>
              <a:t>Λ</a:t>
            </a:r>
            <a:r>
              <a:rPr lang="en-US" altLang="ja-JP" sz="2400" dirty="0" smtClean="0"/>
              <a:t> + γ,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 </a:t>
            </a:r>
          </a:p>
          <a:p>
            <a:pPr lvl="1" eaLnBrk="1" hangingPunct="1">
              <a:buNone/>
            </a:pPr>
            <a:r>
              <a:rPr lang="en-US" altLang="ja-JP" sz="2400" dirty="0" smtClean="0"/>
              <a:t>                                   </a:t>
            </a:r>
            <a:r>
              <a:rPr lang="en-US" altLang="ja-JP" sz="2400" smtClean="0"/>
              <a:t>                 </a:t>
            </a:r>
            <a:r>
              <a:rPr lang="en-US" altLang="ja-JP" sz="2400" b="1" dirty="0" smtClean="0">
                <a:solidFill>
                  <a:srgbClr val="FF99FF"/>
                </a:solidFill>
              </a:rPr>
              <a:t>p</a:t>
            </a:r>
            <a:r>
              <a:rPr lang="en-US" altLang="ja-JP" sz="2400" b="1" baseline="-25000" dirty="0" smtClean="0">
                <a:solidFill>
                  <a:srgbClr val="FF99FF"/>
                </a:solidFill>
              </a:rPr>
              <a:t>2</a:t>
            </a:r>
            <a:r>
              <a:rPr lang="en-US" altLang="ja-JP" sz="2400" dirty="0" smtClean="0"/>
              <a:t> + π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 </a:t>
            </a:r>
          </a:p>
        </p:txBody>
      </p:sp>
      <p:sp>
        <p:nvSpPr>
          <p:cNvPr id="10251" name="テキスト ボックス 34"/>
          <p:cNvSpPr txBox="1">
            <a:spLocks noChangeArrowheads="1"/>
          </p:cNvSpPr>
          <p:nvPr/>
        </p:nvSpPr>
        <p:spPr bwMode="auto">
          <a:xfrm>
            <a:off x="5827712" y="1313490"/>
            <a:ext cx="33079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π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+ </a:t>
            </a:r>
            <a:r>
              <a:rPr lang="en-US" altLang="ja-JP" sz="2400" dirty="0" err="1" smtClean="0"/>
              <a:t>d</a:t>
            </a:r>
            <a:r>
              <a:rPr lang="en-US" altLang="ja-JP" sz="2400" dirty="0" smtClean="0"/>
              <a:t> </a:t>
            </a:r>
            <a:r>
              <a:rPr lang="ja-JP" altLang="en-US" sz="2400" dirty="0"/>
              <a:t>→ </a:t>
            </a:r>
            <a:r>
              <a:rPr lang="en-US" altLang="ja-JP" sz="2400" dirty="0"/>
              <a:t>Λ</a:t>
            </a:r>
            <a:r>
              <a:rPr lang="en-US" altLang="ja-JP" sz="2400" baseline="30000" dirty="0"/>
              <a:t>*</a:t>
            </a:r>
            <a:r>
              <a:rPr lang="en-US" altLang="ja-JP" sz="2400" dirty="0"/>
              <a:t> + K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+ </a:t>
            </a:r>
            <a:r>
              <a:rPr lang="en-US" altLang="ja-JP" sz="2400" b="1" dirty="0" smtClean="0">
                <a:solidFill>
                  <a:srgbClr val="2035FC"/>
                </a:solidFill>
              </a:rPr>
              <a:t>p</a:t>
            </a:r>
            <a:r>
              <a:rPr lang="en-US" altLang="ja-JP" sz="2400" b="1" baseline="-25000" dirty="0" smtClean="0">
                <a:solidFill>
                  <a:srgbClr val="2035FC"/>
                </a:solidFill>
              </a:rPr>
              <a:t>1s</a:t>
            </a:r>
            <a:r>
              <a:rPr lang="en-US" altLang="ja-JP" sz="2400" dirty="0" smtClean="0"/>
              <a:t>,</a:t>
            </a:r>
            <a:endParaRPr lang="en-US" altLang="ja-JP" sz="2400" dirty="0"/>
          </a:p>
          <a:p>
            <a:r>
              <a:rPr lang="en-US" altLang="ja-JP" sz="2400" dirty="0"/>
              <a:t>     Λ</a:t>
            </a:r>
            <a:r>
              <a:rPr lang="en-US" altLang="ja-JP" sz="2400" baseline="30000" dirty="0"/>
              <a:t>*</a:t>
            </a:r>
            <a:r>
              <a:rPr lang="en-US" altLang="ja-JP" sz="2400" dirty="0"/>
              <a:t> </a:t>
            </a:r>
            <a:r>
              <a:rPr lang="ja-JP" altLang="en-US" sz="2400" dirty="0"/>
              <a:t>→ </a:t>
            </a:r>
            <a:r>
              <a:rPr lang="en-US" altLang="ja-JP" sz="2400" dirty="0"/>
              <a:t>Σ + π</a:t>
            </a:r>
            <a:r>
              <a:rPr lang="en-US" altLang="ja-JP" sz="2400" dirty="0" smtClean="0"/>
              <a:t>,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lang="en-US" altLang="ja-JP" sz="2400" dirty="0"/>
              <a:t>Σ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→ </a:t>
            </a:r>
            <a:r>
              <a:rPr lang="en-US" altLang="ja-JP" sz="2400" b="1" dirty="0" smtClean="0">
                <a:solidFill>
                  <a:srgbClr val="2035FC"/>
                </a:solidFill>
              </a:rPr>
              <a:t>p</a:t>
            </a:r>
            <a:r>
              <a:rPr lang="en-US" altLang="ja-JP" sz="2400" b="1" baseline="-25000" dirty="0" smtClean="0">
                <a:solidFill>
                  <a:srgbClr val="2035FC"/>
                </a:solidFill>
              </a:rPr>
              <a:t>2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+</a:t>
            </a:r>
            <a:r>
              <a:rPr lang="ja-JP" altLang="en-US" sz="2400" dirty="0"/>
              <a:t> </a:t>
            </a:r>
            <a:r>
              <a:rPr lang="en-US" altLang="ja-JP" sz="2400" dirty="0"/>
              <a:t>π</a:t>
            </a:r>
            <a:r>
              <a:rPr lang="en-US" altLang="ja-JP" sz="2400" baseline="30000" dirty="0"/>
              <a:t>0</a:t>
            </a:r>
            <a:endParaRPr lang="ja-JP" altLang="en-US" sz="2400" baseline="30000" dirty="0"/>
          </a:p>
        </p:txBody>
      </p:sp>
      <p:sp>
        <p:nvSpPr>
          <p:cNvPr id="10252" name="テキスト ボックス 35"/>
          <p:cNvSpPr txBox="1">
            <a:spLocks noChangeArrowheads="1"/>
          </p:cNvSpPr>
          <p:nvPr/>
        </p:nvSpPr>
        <p:spPr bwMode="auto">
          <a:xfrm>
            <a:off x="5522912" y="913618"/>
            <a:ext cx="35044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600" b="1" dirty="0" smtClean="0">
                <a:solidFill>
                  <a:srgbClr val="2035FC"/>
                </a:solidFill>
              </a:rPr>
              <a:t>Background process</a:t>
            </a:r>
            <a:endParaRPr lang="ja-JP" altLang="en-US" sz="2600" b="1" dirty="0">
              <a:solidFill>
                <a:srgbClr val="2035FC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rot="5400000">
            <a:off x="3479304" y="1904926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5400000">
            <a:off x="3830960" y="2362126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5400000">
            <a:off x="1179364" y="1914101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310680" y="206218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3623320" y="206571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3974976" y="252291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7" name="正方形/長方形 16"/>
          <p:cNvSpPr>
            <a:spLocks noChangeArrowheads="1"/>
          </p:cNvSpPr>
          <p:nvPr/>
        </p:nvSpPr>
        <p:spPr bwMode="auto">
          <a:xfrm>
            <a:off x="6361112" y="2513818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2035FC"/>
                </a:solidFill>
              </a:rPr>
              <a:t>P</a:t>
            </a:r>
            <a:r>
              <a:rPr lang="en-US" altLang="ja-JP" sz="2800" b="1" baseline="-25000" dirty="0" smtClean="0">
                <a:solidFill>
                  <a:srgbClr val="2035FC"/>
                </a:solidFill>
              </a:rPr>
              <a:t>1s</a:t>
            </a:r>
            <a:r>
              <a:rPr lang="en-US" altLang="ja-JP" sz="2800" b="1" dirty="0" smtClean="0">
                <a:solidFill>
                  <a:srgbClr val="2035FC"/>
                </a:solidFill>
              </a:rPr>
              <a:t>&lt; 250MeV/c</a:t>
            </a:r>
            <a:endParaRPr lang="ja-JP" altLang="en-US" sz="2800" b="1" dirty="0">
              <a:solidFill>
                <a:srgbClr val="2035FC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412" y="130175"/>
            <a:ext cx="8440651" cy="490538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Background </a:t>
            </a:r>
            <a:r>
              <a:rPr lang="en-US" altLang="ja-JP" sz="3600" dirty="0" smtClean="0"/>
              <a:t>suppression</a:t>
            </a:r>
            <a:r>
              <a:rPr kumimoji="1" lang="en-US" altLang="ja-JP" sz="3600" dirty="0" smtClean="0"/>
              <a:t> by protons tag</a:t>
            </a:r>
            <a:endParaRPr kumimoji="1" lang="ja-JP" altLang="en-US" sz="3600" dirty="0"/>
          </a:p>
        </p:txBody>
      </p:sp>
      <p:sp>
        <p:nvSpPr>
          <p:cNvPr id="8" name="正方形/長方形 7"/>
          <p:cNvSpPr/>
          <p:nvPr/>
        </p:nvSpPr>
        <p:spPr>
          <a:xfrm>
            <a:off x="5496982" y="913618"/>
            <a:ext cx="3623432" cy="2123420"/>
          </a:xfrm>
          <a:prstGeom prst="rect">
            <a:avLst/>
          </a:prstGeom>
          <a:noFill/>
          <a:ln w="38100">
            <a:solidFill>
              <a:srgbClr val="17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08920"/>
            <a:ext cx="4775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788024" y="4255928"/>
            <a:ext cx="4089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 the quasi free background process,</a:t>
            </a:r>
          </a:p>
          <a:p>
            <a:r>
              <a:rPr lang="en-US" altLang="ja-JP" dirty="0"/>
              <a:t>m</a:t>
            </a:r>
            <a:r>
              <a:rPr lang="en-US" altLang="ja-JP" dirty="0" smtClean="0"/>
              <a:t>omentum of spectator proton(</a:t>
            </a:r>
            <a:r>
              <a:rPr lang="en-US" altLang="ja-JP" dirty="0" smtClean="0">
                <a:solidFill>
                  <a:srgbClr val="1E00FA"/>
                </a:solidFill>
              </a:rPr>
              <a:t>p</a:t>
            </a:r>
            <a:r>
              <a:rPr lang="en-US" altLang="ja-JP" baseline="-25000" dirty="0" smtClean="0">
                <a:solidFill>
                  <a:srgbClr val="1E00FA"/>
                </a:solidFill>
              </a:rPr>
              <a:t>1s</a:t>
            </a:r>
            <a:r>
              <a:rPr lang="en-US" altLang="ja-JP" dirty="0" smtClean="0"/>
              <a:t>) is</a:t>
            </a:r>
          </a:p>
          <a:p>
            <a:r>
              <a:rPr lang="en-US" altLang="ja-JP" dirty="0"/>
              <a:t>s</a:t>
            </a:r>
            <a:r>
              <a:rPr lang="en-US" altLang="ja-JP" dirty="0" smtClean="0"/>
              <a:t>maller than 250MeV/c.  </a:t>
            </a:r>
          </a:p>
          <a:p>
            <a:endParaRPr lang="en-US" altLang="ja-JP" dirty="0"/>
          </a:p>
          <a:p>
            <a:endParaRPr lang="en-US" altLang="ja-JP" dirty="0" smtClean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395536" y="3068960"/>
            <a:ext cx="4816152" cy="3323456"/>
            <a:chOff x="395536" y="3068960"/>
            <a:chExt cx="4816152" cy="3323456"/>
          </a:xfrm>
        </p:grpSpPr>
        <p:sp>
          <p:nvSpPr>
            <p:cNvPr id="84" name="円/楕円 83"/>
            <p:cNvSpPr/>
            <p:nvPr/>
          </p:nvSpPr>
          <p:spPr>
            <a:xfrm>
              <a:off x="395536" y="3068960"/>
              <a:ext cx="2819400" cy="2667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39552" y="5445224"/>
              <a:ext cx="4672136" cy="947192"/>
            </a:xfrm>
            <a:prstGeom prst="ellipse">
              <a:avLst/>
            </a:prstGeom>
            <a:noFill/>
            <a:ln w="28575">
              <a:solidFill>
                <a:srgbClr val="1E00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0" y="916322"/>
            <a:ext cx="5436096" cy="17996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6512" y="927663"/>
            <a:ext cx="1967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b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6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600" b="1" dirty="0" err="1" smtClean="0">
                <a:solidFill>
                  <a:srgbClr val="FF0000"/>
                </a:solidFill>
              </a:rPr>
              <a:t>pp</a:t>
            </a:r>
            <a:r>
              <a:rPr kumimoji="1" lang="en-US" altLang="ja-JP" sz="2600" b="1" dirty="0" smtClean="0">
                <a:solidFill>
                  <a:srgbClr val="FF0000"/>
                </a:solidFill>
              </a:rPr>
              <a:t> decay</a:t>
            </a:r>
            <a:endParaRPr kumimoji="1" lang="ja-JP" altLang="en-US" sz="2600" b="1" dirty="0">
              <a:solidFill>
                <a:srgbClr val="FF0000"/>
              </a:solidFill>
            </a:endParaRPr>
          </a:p>
        </p:txBody>
      </p:sp>
      <p:sp>
        <p:nvSpPr>
          <p:cNvPr id="22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889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19" y="54725"/>
            <a:ext cx="8829615" cy="926003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Summary of first step data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212" y="1556792"/>
            <a:ext cx="9036496" cy="5119452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Goal </a:t>
            </a:r>
          </a:p>
          <a:p>
            <a:pPr lvl="1"/>
            <a:r>
              <a:rPr lang="en-US" altLang="ja-JP" dirty="0"/>
              <a:t>Inclusive d(π</a:t>
            </a:r>
            <a:r>
              <a:rPr lang="en-US" altLang="ja-JP" baseline="30000" dirty="0"/>
              <a:t>+</a:t>
            </a:r>
            <a:r>
              <a:rPr lang="en-US" altLang="ja-JP" dirty="0"/>
              <a:t>,K</a:t>
            </a:r>
            <a:r>
              <a:rPr lang="en-US" altLang="ja-JP" baseline="30000" dirty="0"/>
              <a:t>+</a:t>
            </a:r>
            <a:r>
              <a:rPr lang="en-US" altLang="ja-JP" dirty="0"/>
              <a:t>)X spectrum </a:t>
            </a:r>
            <a:r>
              <a:rPr lang="en-US" altLang="ja-JP" sz="2000" dirty="0"/>
              <a:t>@2.2 &lt; </a:t>
            </a:r>
            <a:r>
              <a:rPr lang="en-US" altLang="ja-JP" sz="2000" dirty="0" err="1"/>
              <a:t>Mx</a:t>
            </a:r>
            <a:r>
              <a:rPr lang="en-US" altLang="ja-JP" sz="2000" dirty="0"/>
              <a:t> &lt;2.5GeV/c</a:t>
            </a:r>
            <a:r>
              <a:rPr lang="en-US" altLang="ja-JP" sz="2000" baseline="30000" dirty="0"/>
              <a:t>2</a:t>
            </a:r>
            <a:r>
              <a:rPr lang="en-US" altLang="ja-JP" sz="2000" dirty="0" smtClean="0"/>
              <a:t>.</a:t>
            </a:r>
          </a:p>
          <a:p>
            <a:pPr lvl="2"/>
            <a:r>
              <a:rPr lang="en-US" altLang="ja-JP" sz="1800" dirty="0">
                <a:solidFill>
                  <a:srgbClr val="000000"/>
                </a:solidFill>
              </a:rPr>
              <a:t>The first measurement of this reaction and this missing mass region. </a:t>
            </a:r>
            <a:endParaRPr lang="en-US" altLang="ja-JP" sz="1600" dirty="0" smtClean="0">
              <a:solidFill>
                <a:srgbClr val="000000"/>
              </a:solidFill>
            </a:endParaRPr>
          </a:p>
          <a:p>
            <a:pPr lvl="1"/>
            <a:r>
              <a:rPr lang="en-US" altLang="ja-JP" dirty="0">
                <a:solidFill>
                  <a:srgbClr val="000000"/>
                </a:solidFill>
              </a:rPr>
              <a:t>p(π</a:t>
            </a:r>
            <a:r>
              <a:rPr lang="en-US" altLang="ja-JP" baseline="30000" dirty="0">
                <a:solidFill>
                  <a:srgbClr val="000000"/>
                </a:solidFill>
              </a:rPr>
              <a:t>+</a:t>
            </a:r>
            <a:r>
              <a:rPr lang="en-US" altLang="ja-JP" dirty="0">
                <a:solidFill>
                  <a:srgbClr val="000000"/>
                </a:solidFill>
              </a:rPr>
              <a:t>,K</a:t>
            </a:r>
            <a:r>
              <a:rPr lang="en-US" altLang="ja-JP" baseline="30000" dirty="0">
                <a:solidFill>
                  <a:srgbClr val="000000"/>
                </a:solidFill>
              </a:rPr>
              <a:t>+</a:t>
            </a:r>
            <a:r>
              <a:rPr lang="en-US" altLang="ja-JP" dirty="0">
                <a:solidFill>
                  <a:srgbClr val="000000"/>
                </a:solidFill>
              </a:rPr>
              <a:t>)</a:t>
            </a:r>
            <a:r>
              <a:rPr lang="en-US" altLang="ja-JP" dirty="0" smtClean="0">
                <a:solidFill>
                  <a:srgbClr val="000000"/>
                </a:solidFill>
              </a:rPr>
              <a:t>X data</a:t>
            </a:r>
          </a:p>
          <a:p>
            <a:pPr lvl="2"/>
            <a:r>
              <a:rPr lang="en-US" altLang="ja-JP" sz="1800" dirty="0" smtClean="0"/>
              <a:t>Check the contribution </a:t>
            </a:r>
            <a:r>
              <a:rPr lang="en-US" altLang="ja-JP" sz="1800" dirty="0"/>
              <a:t>of “p” in “d</a:t>
            </a:r>
            <a:r>
              <a:rPr lang="en-US" altLang="ja-JP" sz="1800" dirty="0" smtClean="0"/>
              <a:t>”</a:t>
            </a:r>
          </a:p>
          <a:p>
            <a:pPr lvl="1"/>
            <a:r>
              <a:rPr lang="en-US" altLang="ja-JP" dirty="0" smtClean="0"/>
              <a:t>Check the feasibility of coincidence measurements.</a:t>
            </a:r>
          </a:p>
          <a:p>
            <a:pPr lvl="2"/>
            <a:r>
              <a:rPr lang="en-US" altLang="ja-JP" sz="1800" dirty="0" smtClean="0"/>
              <a:t>One proton tag/ two proton tag (</a:t>
            </a:r>
            <a:r>
              <a:rPr lang="en-US" altLang="ja-JP" sz="1800" dirty="0" smtClean="0">
                <a:solidFill>
                  <a:srgbClr val="1E00FA"/>
                </a:solidFill>
              </a:rPr>
              <a:t>with RCA</a:t>
            </a:r>
            <a:r>
              <a:rPr lang="en-US" altLang="ja-JP" dirty="0" smtClean="0"/>
              <a:t>)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Beam time summary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p(</a:t>
            </a:r>
            <a:r>
              <a:rPr lang="en-US" altLang="ja-JP" dirty="0">
                <a:solidFill>
                  <a:srgbClr val="000000"/>
                </a:solidFill>
              </a:rPr>
              <a:t>π</a:t>
            </a:r>
            <a:r>
              <a:rPr lang="en-US" altLang="ja-JP" baseline="30000" dirty="0">
                <a:solidFill>
                  <a:srgbClr val="000000"/>
                </a:solidFill>
              </a:rPr>
              <a:t>+</a:t>
            </a:r>
            <a:r>
              <a:rPr lang="en-US" altLang="ja-JP" dirty="0">
                <a:solidFill>
                  <a:srgbClr val="000000"/>
                </a:solidFill>
              </a:rPr>
              <a:t>,K</a:t>
            </a:r>
            <a:r>
              <a:rPr lang="en-US" altLang="ja-JP" baseline="30000" dirty="0">
                <a:solidFill>
                  <a:srgbClr val="000000"/>
                </a:solidFill>
              </a:rPr>
              <a:t>+</a:t>
            </a:r>
            <a:r>
              <a:rPr lang="en-US" altLang="ja-JP" dirty="0">
                <a:solidFill>
                  <a:srgbClr val="000000"/>
                </a:solidFill>
              </a:rPr>
              <a:t>)</a:t>
            </a:r>
            <a:r>
              <a:rPr lang="en-US" altLang="ja-JP" dirty="0" smtClean="0">
                <a:solidFill>
                  <a:srgbClr val="000000"/>
                </a:solidFill>
              </a:rPr>
              <a:t>X @1.7GeV/c</a:t>
            </a:r>
          </a:p>
          <a:p>
            <a:pPr lvl="2"/>
            <a:r>
              <a:rPr lang="en-US" altLang="ja-JP" dirty="0" smtClean="0">
                <a:solidFill>
                  <a:srgbClr val="000000"/>
                </a:solidFill>
              </a:rPr>
              <a:t>0.6 days</a:t>
            </a:r>
            <a:r>
              <a:rPr lang="en-US" altLang="ja-JP" dirty="0" smtClean="0"/>
              <a:t>;   pion </a:t>
            </a:r>
            <a:r>
              <a:rPr lang="en-US" altLang="ja-JP" dirty="0"/>
              <a:t>number ~ 7.6*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9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</a:rPr>
              <a:t>d(π</a:t>
            </a:r>
            <a:r>
              <a:rPr lang="en-US" altLang="ja-JP" baseline="30000" dirty="0">
                <a:solidFill>
                  <a:srgbClr val="000000"/>
                </a:solidFill>
              </a:rPr>
              <a:t>+</a:t>
            </a:r>
            <a:r>
              <a:rPr lang="en-US" altLang="ja-JP" dirty="0">
                <a:solidFill>
                  <a:srgbClr val="000000"/>
                </a:solidFill>
              </a:rPr>
              <a:t>,K</a:t>
            </a:r>
            <a:r>
              <a:rPr lang="en-US" altLang="ja-JP" baseline="30000" dirty="0">
                <a:solidFill>
                  <a:srgbClr val="000000"/>
                </a:solidFill>
              </a:rPr>
              <a:t>+</a:t>
            </a:r>
            <a:r>
              <a:rPr lang="en-US" altLang="ja-JP" dirty="0">
                <a:solidFill>
                  <a:srgbClr val="000000"/>
                </a:solidFill>
              </a:rPr>
              <a:t>)X @1.7GeV/</a:t>
            </a:r>
            <a:r>
              <a:rPr lang="en-US" altLang="ja-JP" dirty="0" smtClean="0">
                <a:solidFill>
                  <a:srgbClr val="000000"/>
                </a:solidFill>
              </a:rPr>
              <a:t>c</a:t>
            </a:r>
            <a:endParaRPr lang="en-US" altLang="ja-JP" dirty="0">
              <a:solidFill>
                <a:srgbClr val="000000"/>
              </a:solidFill>
            </a:endParaRPr>
          </a:p>
          <a:p>
            <a:pPr lvl="2"/>
            <a:r>
              <a:rPr lang="en-US" altLang="ja-JP" dirty="0">
                <a:solidFill>
                  <a:srgbClr val="000000"/>
                </a:solidFill>
              </a:rPr>
              <a:t>7.6 days;   </a:t>
            </a:r>
            <a:r>
              <a:rPr lang="en-US" altLang="ja-JP" dirty="0"/>
              <a:t>pion number ~ 3.3*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11</a:t>
            </a:r>
            <a:endParaRPr lang="en-US" altLang="ja-JP" dirty="0">
              <a:solidFill>
                <a:srgbClr val="000000"/>
              </a:solidFill>
            </a:endParaRPr>
          </a:p>
          <a:p>
            <a:pPr lvl="2"/>
            <a:endParaRPr lang="en-US" altLang="ja-JP" dirty="0">
              <a:solidFill>
                <a:srgbClr val="000000"/>
              </a:solidFill>
            </a:endParaRPr>
          </a:p>
          <a:p>
            <a:pPr lvl="1"/>
            <a:endParaRPr lang="en-US" altLang="ja-JP" dirty="0"/>
          </a:p>
          <a:p>
            <a:pPr lvl="2"/>
            <a:endParaRPr lang="en-US" altLang="ja-JP" sz="1600" dirty="0">
              <a:solidFill>
                <a:srgbClr val="000000"/>
              </a:solidFill>
            </a:endParaRPr>
          </a:p>
          <a:p>
            <a:pPr lvl="1"/>
            <a:endParaRPr kumimoji="1" lang="ja-JP" altLang="en-US" dirty="0"/>
          </a:p>
        </p:txBody>
      </p:sp>
      <p:sp>
        <p:nvSpPr>
          <p:cNvPr id="5" name="スライド番号プレースホルダー 5"/>
          <p:cNvSpPr txBox="1">
            <a:spLocks/>
          </p:cNvSpPr>
          <p:nvPr/>
        </p:nvSpPr>
        <p:spPr>
          <a:xfrm>
            <a:off x="6939635" y="6605572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5BA8A-36A9-431C-88F7-6E54EE5782A0}" type="slidenum">
              <a:rPr lang="en-US" altLang="ja-JP" smtClean="0"/>
              <a:pPr/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921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デザート">
  <a:themeElements>
    <a:clrScheme name="オータム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3070</TotalTime>
  <Words>1868</Words>
  <Application>Microsoft Macintosh PowerPoint</Application>
  <PresentationFormat>画面に合わせる (4:3)</PresentationFormat>
  <Paragraphs>351</Paragraphs>
  <Slides>23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デザート</vt:lpstr>
      <vt:lpstr>数式</vt:lpstr>
      <vt:lpstr>PowerPoint プレゼンテーション</vt:lpstr>
      <vt:lpstr>Contents</vt:lpstr>
      <vt:lpstr>Introduction</vt:lpstr>
      <vt:lpstr>Experimental approach of K-pp</vt:lpstr>
      <vt:lpstr>d(π+, K+) reaction for J-PARC E27 @ K1.8 beam line</vt:lpstr>
      <vt:lpstr>Expected Inclusive spectrum</vt:lpstr>
      <vt:lpstr>Range Counter Array (RCA) for BG suppression</vt:lpstr>
      <vt:lpstr>Background suppression by protons tag</vt:lpstr>
      <vt:lpstr>Summary of first step data</vt:lpstr>
      <vt:lpstr>Spectrometer performance</vt:lpstr>
      <vt:lpstr>p(π+,K+)1.7GeV/c</vt:lpstr>
      <vt:lpstr>PowerPoint プレゼンテーション</vt:lpstr>
      <vt:lpstr>d(π+,K+)1.7GeV/c</vt:lpstr>
      <vt:lpstr>Differential cross section for d(π+,K+) reaction </vt:lpstr>
      <vt:lpstr>Cross section for Λand Σ0 production</vt:lpstr>
      <vt:lpstr>Summary</vt:lpstr>
      <vt:lpstr>Back up</vt:lpstr>
      <vt:lpstr>Background suppression by protons tag</vt:lpstr>
      <vt:lpstr>PowerPoint プレゼンテーション</vt:lpstr>
      <vt:lpstr>PowerPoint プレゼンテーション</vt:lpstr>
      <vt:lpstr>PowerPoint プレゼンテーション</vt:lpstr>
      <vt:lpstr>Result from CLASS for Λ(1405) 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</dc:title>
  <dc:creator>ichikawa</dc:creator>
  <cp:lastModifiedBy>市川 裕大</cp:lastModifiedBy>
  <cp:revision>56</cp:revision>
  <dcterms:created xsi:type="dcterms:W3CDTF">2013-06-13T01:50:10Z</dcterms:created>
  <dcterms:modified xsi:type="dcterms:W3CDTF">2013-07-27T01:26:41Z</dcterms:modified>
</cp:coreProperties>
</file>