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257" r:id="rId4"/>
    <p:sldId id="258" r:id="rId5"/>
    <p:sldId id="259" r:id="rId6"/>
    <p:sldId id="306" r:id="rId7"/>
    <p:sldId id="287" r:id="rId8"/>
    <p:sldId id="322" r:id="rId9"/>
    <p:sldId id="268" r:id="rId10"/>
    <p:sldId id="269" r:id="rId11"/>
    <p:sldId id="270" r:id="rId12"/>
    <p:sldId id="274" r:id="rId13"/>
    <p:sldId id="286" r:id="rId14"/>
    <p:sldId id="328" r:id="rId15"/>
    <p:sldId id="329" r:id="rId16"/>
    <p:sldId id="276" r:id="rId17"/>
    <p:sldId id="326" r:id="rId18"/>
    <p:sldId id="273" r:id="rId19"/>
    <p:sldId id="290" r:id="rId20"/>
    <p:sldId id="303" r:id="rId21"/>
    <p:sldId id="300" r:id="rId22"/>
    <p:sldId id="265" r:id="rId23"/>
    <p:sldId id="325" r:id="rId24"/>
    <p:sldId id="305" r:id="rId25"/>
    <p:sldId id="293" r:id="rId26"/>
    <p:sldId id="317" r:id="rId27"/>
    <p:sldId id="304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0" autoAdjust="0"/>
    <p:restoredTop sz="93345" autoAdjust="0"/>
  </p:normalViewPr>
  <p:slideViewPr>
    <p:cSldViewPr>
      <p:cViewPr varScale="1">
        <p:scale>
          <a:sx n="80" d="100"/>
          <a:sy n="80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22A41-E750-4738-B54A-215C2F3210C1}" type="datetimeFigureOut">
              <a:rPr kumimoji="1" lang="ja-JP" altLang="en-US" smtClean="0"/>
              <a:t>2013/7/27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F62B2-9BB4-4ACC-BDF0-523724CF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54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860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86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964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547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49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024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02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35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BCA0-8456-47A1-ABEC-A62370F833D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37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35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0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72164"/>
          </a:xfrm>
        </p:spPr>
        <p:txBody>
          <a:bodyPr/>
          <a:lstStyle>
            <a:lvl1pPr>
              <a:buClr>
                <a:srgbClr val="002060"/>
              </a:buClr>
              <a:buSzPct val="80000"/>
              <a:buFont typeface="Wingdings" pitchFamily="2" charset="2"/>
              <a:buChar char="u"/>
              <a:defRPr sz="2400" b="1">
                <a:solidFill>
                  <a:srgbClr val="002060"/>
                </a:solidFill>
              </a:defRPr>
            </a:lvl1pPr>
            <a:lvl2pPr marL="432000">
              <a:buFont typeface="Wingdings" pitchFamily="2" charset="2"/>
              <a:buChar char="l"/>
              <a:defRPr sz="2200" b="1"/>
            </a:lvl2pPr>
            <a:lvl3pPr marL="540000">
              <a:buFont typeface="Calibri" pitchFamily="34" charset="0"/>
              <a:buChar char="–"/>
              <a:defRPr sz="2000" b="1"/>
            </a:lvl3pPr>
            <a:lvl4pPr marL="648000">
              <a:buFont typeface="Calibri" pitchFamily="34" charset="0"/>
              <a:buChar char="•"/>
              <a:defRPr/>
            </a:lvl4pPr>
            <a:lvl5pPr marL="1260000">
              <a:defRPr sz="18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42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72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1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7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4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3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7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77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74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72164"/>
          </a:xfrm>
        </p:spPr>
        <p:txBody>
          <a:bodyPr/>
          <a:lstStyle>
            <a:lvl1pPr>
              <a:buClr>
                <a:srgbClr val="002060"/>
              </a:buClr>
              <a:buSzPct val="80000"/>
              <a:buFont typeface="Wingdings" pitchFamily="2" charset="2"/>
              <a:buChar char="u"/>
              <a:defRPr sz="2400" b="1">
                <a:solidFill>
                  <a:srgbClr val="002060"/>
                </a:solidFill>
              </a:defRPr>
            </a:lvl1pPr>
            <a:lvl2pPr marL="432000">
              <a:buFont typeface="Wingdings" pitchFamily="2" charset="2"/>
              <a:buChar char="l"/>
              <a:defRPr sz="2200" b="1"/>
            </a:lvl2pPr>
            <a:lvl3pPr marL="540000">
              <a:buFont typeface="Calibri" pitchFamily="34" charset="0"/>
              <a:buChar char="–"/>
              <a:defRPr sz="2000" b="1"/>
            </a:lvl3pPr>
            <a:lvl4pPr marL="648000">
              <a:buFont typeface="Calibri" pitchFamily="34" charset="0"/>
              <a:buChar char="•"/>
              <a:defRPr/>
            </a:lvl4pPr>
            <a:lvl5pPr marL="1260000">
              <a:defRPr sz="18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81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02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44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08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16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3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33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03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2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03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1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5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7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0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2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7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8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7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2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chemeClr val="tx2"/>
                </a:solidFill>
              </a:rPr>
              <a:t>Be</a:t>
            </a:r>
            <a:r>
              <a:rPr lang="ja-JP" altLang="en-US" sz="3600" b="1" dirty="0">
                <a:solidFill>
                  <a:schemeClr val="tx2"/>
                </a:solidFill>
              </a:rPr>
              <a:t>同位体に</a:t>
            </a:r>
            <a:r>
              <a:rPr lang="ja-JP" altLang="en-US" sz="3600" b="1" dirty="0" smtClean="0">
                <a:solidFill>
                  <a:schemeClr val="tx2"/>
                </a:solidFill>
              </a:rPr>
              <a:t>おける</a:t>
            </a:r>
            <a:r>
              <a:rPr lang="en-US" altLang="ja-JP" sz="3600" b="1" dirty="0" smtClean="0">
                <a:solidFill>
                  <a:schemeClr val="tx2"/>
                </a:solidFill>
              </a:rPr>
              <a:t/>
            </a:r>
            <a:br>
              <a:rPr lang="en-US" altLang="ja-JP" sz="3600" b="1" dirty="0" smtClean="0">
                <a:solidFill>
                  <a:schemeClr val="tx2"/>
                </a:solidFill>
              </a:rPr>
            </a:br>
            <a:r>
              <a:rPr lang="en-US" altLang="ja-JP" sz="3600" b="1" dirty="0" smtClean="0">
                <a:solidFill>
                  <a:schemeClr val="tx2"/>
                </a:solidFill>
              </a:rPr>
              <a:t>Λ</a:t>
            </a:r>
            <a:r>
              <a:rPr lang="ja-JP" altLang="en-US" sz="3600" b="1" dirty="0">
                <a:solidFill>
                  <a:schemeClr val="tx2"/>
                </a:solidFill>
              </a:rPr>
              <a:t>粒子による核構造の変化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9143999" cy="1966914"/>
          </a:xfrm>
        </p:spPr>
        <p:txBody>
          <a:bodyPr>
            <a:normAutofit/>
          </a:bodyPr>
          <a:lstStyle/>
          <a:p>
            <a:r>
              <a:rPr lang="ja-JP" altLang="en-US" sz="3000" dirty="0" smtClean="0">
                <a:solidFill>
                  <a:schemeClr val="tx1"/>
                </a:solidFill>
              </a:rPr>
              <a:t>井坂</a:t>
            </a:r>
            <a:r>
              <a:rPr lang="ja-JP" altLang="en-US" sz="3000" dirty="0">
                <a:solidFill>
                  <a:schemeClr val="tx1"/>
                </a:solidFill>
              </a:rPr>
              <a:t>政</a:t>
            </a:r>
            <a:r>
              <a:rPr lang="ja-JP" altLang="en-US" sz="3000" dirty="0" smtClean="0">
                <a:solidFill>
                  <a:schemeClr val="tx1"/>
                </a:solidFill>
              </a:rPr>
              <a:t>裕</a:t>
            </a:r>
            <a:r>
              <a:rPr lang="en-US" altLang="ja-JP" sz="3000" dirty="0" smtClean="0">
                <a:solidFill>
                  <a:schemeClr val="tx1"/>
                </a:solidFill>
              </a:rPr>
              <a:t>(</a:t>
            </a:r>
            <a:r>
              <a:rPr lang="ja-JP" altLang="en-US" sz="3000" dirty="0" smtClean="0">
                <a:solidFill>
                  <a:schemeClr val="tx1"/>
                </a:solidFill>
              </a:rPr>
              <a:t>理研</a:t>
            </a:r>
            <a:r>
              <a:rPr lang="en-US" altLang="ja-JP" sz="3000" dirty="0" smtClean="0">
                <a:solidFill>
                  <a:schemeClr val="tx1"/>
                </a:solidFill>
              </a:rPr>
              <a:t>)</a:t>
            </a:r>
            <a:endParaRPr kumimoji="1" lang="en-US" altLang="ja-JP" sz="3000" baseline="30000" dirty="0" smtClean="0">
              <a:solidFill>
                <a:schemeClr val="tx1"/>
              </a:solidFill>
            </a:endParaRPr>
          </a:p>
          <a:p>
            <a:endParaRPr kumimoji="1"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共同研究者：本間裕明，木村真明</a:t>
            </a:r>
            <a:r>
              <a:rPr lang="en-US" altLang="ja-JP" sz="2400" dirty="0" smtClean="0">
                <a:solidFill>
                  <a:schemeClr val="tx1"/>
                </a:solidFill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</a:rPr>
              <a:t>北大</a:t>
            </a:r>
            <a:r>
              <a:rPr lang="en-US" altLang="ja-JP" sz="24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76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 to </a:t>
            </a:r>
            <a:r>
              <a:rPr kumimoji="1" lang="en-US" altLang="ja-JP" baseline="30000" dirty="0" smtClean="0"/>
              <a:t>9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 hypernucleus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424"/>
            <a:ext cx="9144000" cy="535007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-32" y="6142082"/>
            <a:ext cx="9144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kumimoji="1" lang="en-US" altLang="ja-JP" sz="1600" dirty="0" smtClean="0"/>
              <a:t>[1] Bando </a:t>
            </a:r>
            <a:r>
              <a:rPr kumimoji="1" lang="en-US" altLang="ja-JP" sz="1600" i="1" dirty="0" smtClean="0"/>
              <a:t>et al.</a:t>
            </a:r>
            <a:r>
              <a:rPr kumimoji="1" lang="en-US" altLang="ja-JP" sz="1600" dirty="0" smtClean="0"/>
              <a:t>, PTP </a:t>
            </a:r>
            <a:r>
              <a:rPr kumimoji="1" lang="en-US" altLang="ja-JP" sz="1600" b="1" dirty="0" smtClean="0"/>
              <a:t>66</a:t>
            </a:r>
            <a:r>
              <a:rPr kumimoji="1" lang="en-US" altLang="ja-JP" sz="1600" dirty="0" smtClean="0"/>
              <a:t> (1981) 2118.</a:t>
            </a:r>
          </a:p>
          <a:p>
            <a:pPr algn="r">
              <a:lnSpc>
                <a:spcPts val="1800"/>
              </a:lnSpc>
            </a:pPr>
            <a:r>
              <a:rPr kumimoji="1" lang="en-US" altLang="ja-JP" sz="1600" dirty="0" smtClean="0"/>
              <a:t>[2] M. May </a:t>
            </a:r>
            <a:r>
              <a:rPr kumimoji="1" lang="en-US" altLang="ja-JP" sz="1600" i="1" dirty="0" smtClean="0"/>
              <a:t>et al.</a:t>
            </a:r>
            <a:r>
              <a:rPr kumimoji="1" lang="en-US" altLang="ja-JP" sz="1600" dirty="0" smtClean="0"/>
              <a:t>, PRL</a:t>
            </a:r>
            <a:r>
              <a:rPr lang="en-US" altLang="ja-JP" sz="1600" dirty="0" smtClean="0"/>
              <a:t> </a:t>
            </a:r>
            <a:r>
              <a:rPr lang="en-US" altLang="ja-JP" sz="1600" b="1" dirty="0" smtClean="0"/>
              <a:t>51</a:t>
            </a:r>
            <a:r>
              <a:rPr lang="en-US" altLang="ja-JP" sz="1600" dirty="0" smtClean="0"/>
              <a:t> (1983) 2085; H. </a:t>
            </a:r>
            <a:r>
              <a:rPr lang="en-US" altLang="ja-JP" sz="1600" dirty="0" err="1" smtClean="0"/>
              <a:t>Akikawa</a:t>
            </a:r>
            <a:r>
              <a:rPr lang="en-US" altLang="ja-JP" sz="1600" dirty="0"/>
              <a:t> </a:t>
            </a:r>
            <a:r>
              <a:rPr lang="en-US" altLang="ja-JP" sz="1600" i="1" dirty="0" smtClean="0"/>
              <a:t>et </a:t>
            </a:r>
            <a:r>
              <a:rPr lang="en-US" altLang="ja-JP" sz="1600" i="1" dirty="0"/>
              <a:t>al</a:t>
            </a:r>
            <a:r>
              <a:rPr lang="en-US" altLang="ja-JP" sz="1600" i="1" dirty="0" smtClean="0"/>
              <a:t>.</a:t>
            </a:r>
            <a:r>
              <a:rPr lang="en-US" altLang="ja-JP" sz="1600" dirty="0" smtClean="0"/>
              <a:t>,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PRL </a:t>
            </a:r>
            <a:r>
              <a:rPr lang="en-US" altLang="ja-JP" sz="1600" b="1" dirty="0" smtClean="0"/>
              <a:t>88</a:t>
            </a:r>
            <a:r>
              <a:rPr lang="en-US" altLang="ja-JP" sz="1600" dirty="0" smtClean="0"/>
              <a:t> (2002) 082501.</a:t>
            </a:r>
          </a:p>
          <a:p>
            <a:pPr algn="r">
              <a:lnSpc>
                <a:spcPts val="1800"/>
              </a:lnSpc>
            </a:pPr>
            <a:r>
              <a:rPr lang="en-US" altLang="ja-JP" sz="1600" dirty="0" smtClean="0"/>
              <a:t>[3] O. Hashimoto et al., NPA </a:t>
            </a:r>
            <a:r>
              <a:rPr lang="en-US" altLang="ja-JP" sz="1600" b="1" dirty="0" smtClean="0"/>
              <a:t>639</a:t>
            </a:r>
            <a:r>
              <a:rPr lang="en-US" altLang="ja-JP" sz="1600" dirty="0" smtClean="0"/>
              <a:t> (1998) 93c </a:t>
            </a:r>
            <a:endParaRPr kumimoji="1" lang="en-US" altLang="ja-JP" sz="16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5538584" y="5650200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[1] 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952456" y="539440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[2] 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8434144" y="5331102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[3]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7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Level structure </a:t>
            </a:r>
            <a:r>
              <a:rPr lang="en-US" altLang="ja-JP" dirty="0">
                <a:solidFill>
                  <a:schemeClr val="tx2"/>
                </a:solidFill>
              </a:rPr>
              <a:t>of </a:t>
            </a:r>
            <a:r>
              <a:rPr lang="en-US" altLang="ja-JP" baseline="30000" dirty="0">
                <a:solidFill>
                  <a:schemeClr val="tx2"/>
                </a:solidFill>
              </a:rPr>
              <a:t>10</a:t>
            </a:r>
            <a:r>
              <a:rPr lang="en-US" altLang="ja-JP" baseline="-25000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dirty="0">
                <a:solidFill>
                  <a:schemeClr val="tx2"/>
                </a:solidFill>
              </a:rPr>
              <a:t>Be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of 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aseline="30000" dirty="0" smtClean="0"/>
              <a:t>9</a:t>
            </a:r>
            <a:r>
              <a:rPr lang="en-US" altLang="ja-JP" dirty="0" smtClean="0"/>
              <a:t>Be has 2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+ n structure</a:t>
            </a:r>
          </a:p>
          <a:p>
            <a:pPr lvl="1"/>
            <a:r>
              <a:rPr lang="en-US" altLang="ja-JP" dirty="0">
                <a:solidFill>
                  <a:schemeClr val="tx1"/>
                </a:solidFill>
              </a:rPr>
              <a:t>The difference of </a:t>
            </a:r>
            <a:r>
              <a:rPr lang="en-US" altLang="ja-JP" dirty="0"/>
              <a:t>the orbit of the last neutron </a:t>
            </a:r>
            <a:r>
              <a:rPr lang="en-US" altLang="ja-JP" dirty="0">
                <a:solidFill>
                  <a:schemeClr val="tx1"/>
                </a:solidFill>
              </a:rPr>
              <a:t>leads to the </a:t>
            </a:r>
            <a:r>
              <a:rPr lang="en-US" altLang="ja-JP" dirty="0">
                <a:solidFill>
                  <a:srgbClr val="FF0000"/>
                </a:solidFill>
              </a:rPr>
              <a:t>difference </a:t>
            </a:r>
            <a:r>
              <a:rPr lang="en-US" altLang="ja-JP" dirty="0" smtClean="0">
                <a:solidFill>
                  <a:srgbClr val="FF0000"/>
                </a:solidFill>
              </a:rPr>
              <a:t>of deformation</a:t>
            </a:r>
            <a:endParaRPr lang="ja-JP" altLang="en-US" dirty="0">
              <a:solidFill>
                <a:srgbClr val="FF0000"/>
              </a:solidFill>
            </a:endParaRP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2267744" y="4155634"/>
            <a:ext cx="1224136" cy="14336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4211960" y="3573016"/>
            <a:ext cx="2736304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35496" y="2694499"/>
            <a:ext cx="2483768" cy="2750725"/>
            <a:chOff x="35496" y="2910523"/>
            <a:chExt cx="2483768" cy="275072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35496" y="2910523"/>
              <a:ext cx="2483768" cy="2750725"/>
              <a:chOff x="125760" y="2838515"/>
              <a:chExt cx="2483768" cy="2750725"/>
            </a:xfrm>
          </p:grpSpPr>
          <p:sp>
            <p:nvSpPr>
              <p:cNvPr id="16" name="テキスト ボックス 15"/>
              <p:cNvSpPr txBox="1"/>
              <p:nvPr/>
            </p:nvSpPr>
            <p:spPr>
              <a:xfrm>
                <a:off x="287524" y="4253026"/>
                <a:ext cx="2160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aseline="30000" dirty="0" smtClean="0"/>
                  <a:t>8</a:t>
                </a:r>
                <a:r>
                  <a:rPr kumimoji="1" lang="en-US" altLang="ja-JP" sz="2000" dirty="0" smtClean="0"/>
                  <a:t>Be(0</a:t>
                </a:r>
                <a:r>
                  <a:rPr kumimoji="1" lang="en-US" altLang="ja-JP" sz="2000" baseline="30000" dirty="0" smtClean="0"/>
                  <a:t>+</a:t>
                </a:r>
                <a:r>
                  <a:rPr kumimoji="1" lang="en-US" altLang="ja-JP" sz="2000" dirty="0" smtClean="0"/>
                  <a:t>) + n(</a:t>
                </a:r>
                <a:r>
                  <a:rPr kumimoji="1" lang="en-US" altLang="ja-JP" sz="2000" i="1" dirty="0" smtClean="0">
                    <a:solidFill>
                      <a:schemeClr val="tx2"/>
                    </a:solidFill>
                  </a:rPr>
                  <a:t>p</a:t>
                </a:r>
                <a:r>
                  <a:rPr kumimoji="1" lang="en-US" altLang="ja-JP" sz="2000" dirty="0" smtClean="0">
                    <a:solidFill>
                      <a:schemeClr val="tx2"/>
                    </a:solidFill>
                  </a:rPr>
                  <a:t>-</a:t>
                </a:r>
                <a:r>
                  <a:rPr kumimoji="1" lang="en-US" altLang="ja-JP" sz="2000" dirty="0" smtClean="0"/>
                  <a:t>orbit)</a:t>
                </a:r>
                <a:endParaRPr kumimoji="1" lang="ja-JP" altLang="en-US" sz="20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25760" y="5158353"/>
                <a:ext cx="24837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Small deformation</a:t>
                </a:r>
                <a:endParaRPr kumimoji="1" lang="ja-JP" altLang="en-US" sz="2200" b="1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287524" y="4644618"/>
                <a:ext cx="2160240" cy="65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ja-JP" sz="2000" dirty="0"/>
                  <a:t>C</a:t>
                </a:r>
                <a:r>
                  <a:rPr lang="en-US" altLang="ja-JP" sz="2000" dirty="0" smtClean="0"/>
                  <a:t>entrifugal barrier </a:t>
                </a:r>
              </a:p>
              <a:p>
                <a:pPr>
                  <a:lnSpc>
                    <a:spcPts val="2200"/>
                  </a:lnSpc>
                </a:pPr>
                <a:r>
                  <a:rPr lang="en-US" altLang="ja-JP" sz="2000" dirty="0" smtClean="0"/>
                  <a:t>due to L=1</a:t>
                </a:r>
                <a:endParaRPr kumimoji="1" lang="ja-JP" altLang="en-US" sz="2000" dirty="0"/>
              </a:p>
            </p:txBody>
          </p:sp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291" y="2852936"/>
                <a:ext cx="1374707" cy="1374707"/>
              </a:xfrm>
              <a:prstGeom prst="rect">
                <a:avLst/>
              </a:prstGeom>
            </p:spPr>
          </p:pic>
          <p:sp>
            <p:nvSpPr>
              <p:cNvPr id="11" name="正方形/長方形 10"/>
              <p:cNvSpPr/>
              <p:nvPr/>
            </p:nvSpPr>
            <p:spPr>
              <a:xfrm>
                <a:off x="1022838" y="2838515"/>
                <a:ext cx="689612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ja-JP" sz="2400" b="1" dirty="0" smtClean="0">
                    <a:solidFill>
                      <a:schemeClr val="tx2"/>
                    </a:solidFill>
                    <a:latin typeface="Symbol" pitchFamily="18" charset="2"/>
                  </a:rPr>
                  <a:t>3/2</a:t>
                </a:r>
                <a:r>
                  <a:rPr lang="en-US" altLang="ja-JP" sz="2400" b="1" baseline="30000" dirty="0" smtClean="0">
                    <a:solidFill>
                      <a:schemeClr val="tx2"/>
                    </a:solidFill>
                    <a:latin typeface="Symbol" pitchFamily="18" charset="2"/>
                  </a:rPr>
                  <a:t>-</a:t>
                </a:r>
                <a:endParaRPr lang="ja-JP" altLang="en-US" sz="2400" b="1" baseline="30000" dirty="0">
                  <a:solidFill>
                    <a:schemeClr val="tx2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773864" y="3954443"/>
              <a:ext cx="10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b = 0.73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624736" y="2334459"/>
            <a:ext cx="2555776" cy="2533540"/>
            <a:chOff x="6624736" y="2550483"/>
            <a:chExt cx="2555776" cy="2533540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624736" y="2550483"/>
              <a:ext cx="2555776" cy="2533540"/>
              <a:chOff x="6624736" y="2550483"/>
              <a:chExt cx="2555776" cy="2533540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6822505" y="4005065"/>
                <a:ext cx="21602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aseline="30000" dirty="0" smtClean="0"/>
                  <a:t>8</a:t>
                </a:r>
                <a:r>
                  <a:rPr kumimoji="1" lang="en-US" altLang="ja-JP" sz="2000" dirty="0" smtClean="0"/>
                  <a:t>Be(0</a:t>
                </a:r>
                <a:r>
                  <a:rPr kumimoji="1" lang="en-US" altLang="ja-JP" sz="2000" baseline="30000" dirty="0" smtClean="0"/>
                  <a:t>+</a:t>
                </a:r>
                <a:r>
                  <a:rPr kumimoji="1" lang="en-US" altLang="ja-JP" sz="2000" dirty="0" smtClean="0"/>
                  <a:t>) + n(</a:t>
                </a:r>
                <a:r>
                  <a:rPr kumimoji="1" lang="en-US" altLang="ja-JP" sz="2000" i="1" dirty="0" smtClean="0">
                    <a:solidFill>
                      <a:srgbClr val="FF0000"/>
                    </a:solidFill>
                  </a:rPr>
                  <a:t>s</a:t>
                </a:r>
                <a:r>
                  <a:rPr kumimoji="1" lang="en-US" altLang="ja-JP" sz="2000" dirty="0" smtClean="0"/>
                  <a:t>-orbit)</a:t>
                </a:r>
                <a:endParaRPr kumimoji="1" lang="ja-JP" altLang="en-US" sz="20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624736" y="4653136"/>
                <a:ext cx="25557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Large</a:t>
                </a:r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 deformation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7218548" y="4365105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No barrier</a:t>
                </a:r>
              </a:p>
            </p:txBody>
          </p:sp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5271" y="2564904"/>
                <a:ext cx="1374707" cy="1374707"/>
              </a:xfrm>
              <a:prstGeom prst="rect">
                <a:avLst/>
              </a:prstGeom>
            </p:spPr>
          </p:pic>
          <p:sp>
            <p:nvSpPr>
              <p:cNvPr id="29" name="正方形/長方形 28"/>
              <p:cNvSpPr/>
              <p:nvPr/>
            </p:nvSpPr>
            <p:spPr>
              <a:xfrm>
                <a:off x="7557818" y="2550483"/>
                <a:ext cx="689612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ja-JP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1/2</a:t>
                </a:r>
                <a:r>
                  <a:rPr lang="en-US" altLang="ja-JP" sz="24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lang="ja-JP" altLang="en-US" sz="24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7380820" y="3591304"/>
              <a:ext cx="10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b = 1.02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13152"/>
            <a:ext cx="4385201" cy="4461426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-508" y="6310481"/>
            <a:ext cx="914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FF0000"/>
                </a:solidFill>
              </a:rPr>
              <a:t>How does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hyperon modify the level structure with different deformation?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Excitation spectra of </a:t>
            </a:r>
            <a:r>
              <a:rPr kumimoji="1" lang="en-US" altLang="ja-JP" baseline="30000" dirty="0" smtClean="0"/>
              <a:t>10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903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76056" y="5229200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Four-body cluster model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4788024" y="1124744"/>
            <a:ext cx="4355976" cy="4928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Excitation spectra of </a:t>
            </a:r>
            <a:r>
              <a:rPr kumimoji="1" lang="en-US" altLang="ja-JP" baseline="30000" dirty="0" smtClean="0"/>
              <a:t>10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27984" y="5715143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Y. Zhang, 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Y. Yamamoto, NPA </a:t>
            </a:r>
            <a:r>
              <a:rPr lang="en-US" altLang="ja-JP" sz="1600" b="1" dirty="0" smtClean="0"/>
              <a:t>881</a:t>
            </a:r>
            <a:r>
              <a:rPr lang="en-US" altLang="ja-JP" sz="1600" dirty="0" smtClean="0"/>
              <a:t>, </a:t>
            </a:r>
            <a:r>
              <a:rPr lang="en-US" altLang="ja-JP" sz="1600" dirty="0"/>
              <a:t>288</a:t>
            </a:r>
            <a:r>
              <a:rPr lang="en-US" altLang="ja-JP" sz="1600" dirty="0" smtClean="0"/>
              <a:t> (2012).</a:t>
            </a:r>
            <a:endParaRPr kumimoji="1"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90399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1763688" y="1970727"/>
            <a:ext cx="2880320" cy="2349316"/>
            <a:chOff x="1763688" y="2204864"/>
            <a:chExt cx="2880320" cy="2349316"/>
          </a:xfrm>
        </p:grpSpPr>
        <p:sp>
          <p:nvSpPr>
            <p:cNvPr id="4" name="角丸四角形 3"/>
            <p:cNvSpPr/>
            <p:nvPr/>
          </p:nvSpPr>
          <p:spPr>
            <a:xfrm>
              <a:off x="3923928" y="2204864"/>
              <a:ext cx="720080" cy="19442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2708920"/>
              <a:ext cx="936104" cy="184526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2699792" y="3789040"/>
              <a:ext cx="1152128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5724128" y="1898719"/>
            <a:ext cx="2880320" cy="2421324"/>
            <a:chOff x="1763688" y="2132856"/>
            <a:chExt cx="2880320" cy="2421324"/>
          </a:xfrm>
        </p:grpSpPr>
        <p:sp>
          <p:nvSpPr>
            <p:cNvPr id="16" name="角丸四角形 15"/>
            <p:cNvSpPr/>
            <p:nvPr/>
          </p:nvSpPr>
          <p:spPr>
            <a:xfrm>
              <a:off x="3779912" y="2132856"/>
              <a:ext cx="864096" cy="19442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763688" y="3654080"/>
              <a:ext cx="936104" cy="9001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2699792" y="3789040"/>
              <a:ext cx="1008112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1151620" y="6237312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Positive parity states in </a:t>
            </a:r>
            <a:r>
              <a:rPr lang="en-US" altLang="ja-JP" sz="2200" b="1" baseline="30000" dirty="0" smtClean="0">
                <a:solidFill>
                  <a:srgbClr val="FF0000"/>
                </a:solidFill>
              </a:rPr>
              <a:t>10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Be are shifted up by </a:t>
            </a:r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hyperon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76056" y="5229200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Four-body cluster model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60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Shift up of the positive parity states</a:t>
            </a: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coupled to the 3/2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is </a:t>
            </a:r>
            <a:r>
              <a:rPr lang="en-US" altLang="ja-JP" dirty="0" smtClean="0">
                <a:solidFill>
                  <a:srgbClr val="FF0000"/>
                </a:solidFill>
              </a:rPr>
              <a:t>more deeply bound </a:t>
            </a:r>
            <a:r>
              <a:rPr lang="en-US" altLang="ja-JP" dirty="0" smtClean="0"/>
              <a:t>due to the </a:t>
            </a:r>
            <a:r>
              <a:rPr lang="en-US" altLang="ja-JP" dirty="0" smtClean="0">
                <a:solidFill>
                  <a:srgbClr val="FF0000"/>
                </a:solidFill>
              </a:rPr>
              <a:t>smaller deformation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</a:t>
            </a:r>
            <a:r>
              <a:rPr lang="en-US" altLang="ja-JP" dirty="0" smtClean="0"/>
              <a:t>hyperon in 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-orbit is </a:t>
            </a:r>
            <a:r>
              <a:rPr lang="en-US" altLang="ja-JP" dirty="0" smtClean="0">
                <a:solidFill>
                  <a:srgbClr val="FF0000"/>
                </a:solidFill>
              </a:rPr>
              <a:t>deeply bound with small </a:t>
            </a:r>
            <a:r>
              <a:rPr lang="en-US" altLang="ja-JP" dirty="0" smtClean="0"/>
              <a:t>nuclear deformation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Binding energy of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hyperon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764815" y="4149080"/>
            <a:ext cx="3679393" cy="1248941"/>
            <a:chOff x="2764815" y="4196283"/>
            <a:chExt cx="3679393" cy="124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815" y="4196283"/>
              <a:ext cx="3679393" cy="1234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角丸四角形 57"/>
            <p:cNvSpPr/>
            <p:nvPr/>
          </p:nvSpPr>
          <p:spPr>
            <a:xfrm>
              <a:off x="4781039" y="4210847"/>
              <a:ext cx="864096" cy="123437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611560" y="1081287"/>
            <a:ext cx="7848872" cy="3521623"/>
            <a:chOff x="611560" y="1081287"/>
            <a:chExt cx="7848872" cy="352162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11560" y="1081287"/>
              <a:ext cx="7848872" cy="3499841"/>
              <a:chOff x="683568" y="1057885"/>
              <a:chExt cx="7848872" cy="3499841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2771800" y="3021560"/>
                <a:ext cx="16688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chemeClr val="tx2"/>
                    </a:solidFill>
                  </a:rPr>
                  <a:t>B</a:t>
                </a:r>
                <a:r>
                  <a:rPr kumimoji="1" lang="en-US" altLang="ja-JP" sz="2200" b="1" baseline="-25000" dirty="0" smtClean="0">
                    <a:solidFill>
                      <a:schemeClr val="tx2"/>
                    </a:solidFill>
                    <a:latin typeface="Symbol" pitchFamily="18" charset="2"/>
                  </a:rPr>
                  <a:t>L</a:t>
                </a:r>
                <a:r>
                  <a:rPr kumimoji="1" lang="en-US" altLang="ja-JP" sz="2200" b="1" dirty="0" smtClean="0">
                    <a:solidFill>
                      <a:schemeClr val="tx2"/>
                    </a:solidFill>
                  </a:rPr>
                  <a:t>= 8.9 MeV</a:t>
                </a:r>
                <a:endParaRPr kumimoji="1" lang="ja-JP" altLang="en-US" sz="2200" b="1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54" name="グループ化 53"/>
              <p:cNvGrpSpPr/>
              <p:nvPr/>
            </p:nvGrpSpPr>
            <p:grpSpPr>
              <a:xfrm>
                <a:off x="683568" y="2996952"/>
                <a:ext cx="1560774" cy="1560774"/>
                <a:chOff x="0" y="1179509"/>
                <a:chExt cx="2352862" cy="2352862"/>
              </a:xfrm>
            </p:grpSpPr>
            <p:sp>
              <p:nvSpPr>
                <p:cNvPr id="55" name="正方形/長方形 54"/>
                <p:cNvSpPr/>
                <p:nvPr/>
              </p:nvSpPr>
              <p:spPr>
                <a:xfrm>
                  <a:off x="35496" y="1191578"/>
                  <a:ext cx="2317366" cy="23392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9" name="図 5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79509"/>
                  <a:ext cx="2352862" cy="2352862"/>
                </a:xfrm>
                <a:prstGeom prst="rect">
                  <a:avLst/>
                </a:prstGeom>
              </p:spPr>
            </p:pic>
          </p:grpSp>
          <p:grpSp>
            <p:nvGrpSpPr>
              <p:cNvPr id="60" name="グループ化 59"/>
              <p:cNvGrpSpPr/>
              <p:nvPr/>
            </p:nvGrpSpPr>
            <p:grpSpPr>
              <a:xfrm>
                <a:off x="6971666" y="2800432"/>
                <a:ext cx="1560774" cy="1581340"/>
                <a:chOff x="1758514" y="4388506"/>
                <a:chExt cx="1560774" cy="1581340"/>
              </a:xfrm>
            </p:grpSpPr>
            <p:pic>
              <p:nvPicPr>
                <p:cNvPr id="61" name="図 6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8514" y="4388506"/>
                  <a:ext cx="1560774" cy="1560774"/>
                </a:xfrm>
                <a:prstGeom prst="rect">
                  <a:avLst/>
                </a:prstGeom>
              </p:spPr>
            </p:pic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2001374" y="5569736"/>
                  <a:ext cx="10436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b="1" dirty="0" smtClean="0">
                      <a:latin typeface="Symbol" pitchFamily="18" charset="2"/>
                    </a:rPr>
                    <a:t>b = 0.70</a:t>
                  </a:r>
                  <a:endParaRPr kumimoji="1" lang="ja-JP" altLang="en-US" sz="2000" b="1" dirty="0">
                    <a:latin typeface="Symbol" pitchFamily="18" charset="2"/>
                  </a:endParaRPr>
                </a:p>
              </p:txBody>
            </p:sp>
          </p:grpSp>
          <p:sp>
            <p:nvSpPr>
              <p:cNvPr id="63" name="テキスト ボックス 62"/>
              <p:cNvSpPr txBox="1"/>
              <p:nvPr/>
            </p:nvSpPr>
            <p:spPr>
              <a:xfrm>
                <a:off x="4077784" y="1844824"/>
                <a:ext cx="16463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= 8.2 </a:t>
                </a:r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MeV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64" name="グループ化 63"/>
              <p:cNvGrpSpPr/>
              <p:nvPr/>
            </p:nvGrpSpPr>
            <p:grpSpPr>
              <a:xfrm>
                <a:off x="683568" y="1268760"/>
                <a:ext cx="1584176" cy="1560774"/>
                <a:chOff x="6012160" y="2276872"/>
                <a:chExt cx="1584176" cy="1560774"/>
              </a:xfrm>
            </p:grpSpPr>
            <p:sp>
              <p:nvSpPr>
                <p:cNvPr id="65" name="正方形/長方形 64"/>
                <p:cNvSpPr/>
                <p:nvPr/>
              </p:nvSpPr>
              <p:spPr>
                <a:xfrm>
                  <a:off x="6012160" y="2276872"/>
                  <a:ext cx="1560774" cy="15607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6" name="図 6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5562" y="2276872"/>
                  <a:ext cx="1560774" cy="1560774"/>
                </a:xfrm>
                <a:prstGeom prst="rect">
                  <a:avLst/>
                </a:prstGeom>
              </p:spPr>
            </p:pic>
          </p:grpSp>
          <p:grpSp>
            <p:nvGrpSpPr>
              <p:cNvPr id="67" name="グループ化 66"/>
              <p:cNvGrpSpPr/>
              <p:nvPr/>
            </p:nvGrpSpPr>
            <p:grpSpPr>
              <a:xfrm>
                <a:off x="6948264" y="1068051"/>
                <a:ext cx="1560774" cy="1568861"/>
                <a:chOff x="5724128" y="4380419"/>
                <a:chExt cx="1560774" cy="1568861"/>
              </a:xfrm>
            </p:grpSpPr>
            <p:pic>
              <p:nvPicPr>
                <p:cNvPr id="68" name="図 6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4128" y="4380419"/>
                  <a:ext cx="1560774" cy="1568861"/>
                </a:xfrm>
                <a:prstGeom prst="rect">
                  <a:avLst/>
                </a:prstGeom>
              </p:spPr>
            </p:pic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5976664" y="5549170"/>
                  <a:ext cx="10436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b="1" dirty="0" smtClean="0">
                      <a:latin typeface="Symbol" pitchFamily="18" charset="2"/>
                    </a:rPr>
                    <a:t>b = 0.92</a:t>
                  </a:r>
                  <a:endParaRPr kumimoji="1" lang="ja-JP" altLang="en-US" sz="2000" b="1" dirty="0">
                    <a:latin typeface="Symbol" pitchFamily="18" charset="2"/>
                  </a:endParaRPr>
                </a:p>
              </p:txBody>
            </p:sp>
          </p:grpSp>
          <p:cxnSp>
            <p:nvCxnSpPr>
              <p:cNvPr id="70" name="直線矢印コネクタ 69"/>
              <p:cNvCxnSpPr/>
              <p:nvPr/>
            </p:nvCxnSpPr>
            <p:spPr>
              <a:xfrm>
                <a:off x="3786182" y="2090828"/>
                <a:ext cx="1571636" cy="70504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グループ化 40"/>
              <p:cNvGrpSpPr/>
              <p:nvPr/>
            </p:nvGrpSpPr>
            <p:grpSpPr>
              <a:xfrm>
                <a:off x="2428860" y="2089859"/>
                <a:ext cx="1357322" cy="573092"/>
                <a:chOff x="1857356" y="1928802"/>
                <a:chExt cx="1357322" cy="573092"/>
              </a:xfrm>
            </p:grpSpPr>
            <p:cxnSp>
              <p:nvCxnSpPr>
                <p:cNvPr id="72" name="直線コネクタ 2"/>
                <p:cNvCxnSpPr/>
                <p:nvPr/>
              </p:nvCxnSpPr>
              <p:spPr>
                <a:xfrm>
                  <a:off x="2214546" y="2500306"/>
                  <a:ext cx="1000132" cy="1588"/>
                </a:xfrm>
                <a:prstGeom prst="line">
                  <a:avLst/>
                </a:prstGeom>
                <a:ln w="571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3"/>
                <p:cNvCxnSpPr/>
                <p:nvPr/>
              </p:nvCxnSpPr>
              <p:spPr>
                <a:xfrm>
                  <a:off x="2214546" y="1928802"/>
                  <a:ext cx="1000132" cy="158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矢印コネクタ 9"/>
                <p:cNvCxnSpPr/>
                <p:nvPr/>
              </p:nvCxnSpPr>
              <p:spPr>
                <a:xfrm rot="5400000">
                  <a:off x="2798904" y="2200112"/>
                  <a:ext cx="544208" cy="1588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テキスト ボックス 10"/>
                <p:cNvSpPr txBox="1"/>
                <p:nvPr/>
              </p:nvSpPr>
              <p:spPr>
                <a:xfrm>
                  <a:off x="1857356" y="2028758"/>
                  <a:ext cx="12858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2.0</a:t>
                  </a:r>
                  <a:r>
                    <a:rPr kumimoji="1" lang="en-US" altLang="ja-JP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MeV</a:t>
                  </a:r>
                  <a:endParaRPr kumimoji="1" lang="ja-JP" alt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6" name="グループ化 39"/>
              <p:cNvGrpSpPr/>
              <p:nvPr/>
            </p:nvGrpSpPr>
            <p:grpSpPr>
              <a:xfrm>
                <a:off x="5357818" y="2851348"/>
                <a:ext cx="1438782" cy="954611"/>
                <a:chOff x="4704854" y="3372589"/>
                <a:chExt cx="1438782" cy="954611"/>
              </a:xfrm>
            </p:grpSpPr>
            <p:cxnSp>
              <p:nvCxnSpPr>
                <p:cNvPr id="77" name="直線コネクタ 76"/>
                <p:cNvCxnSpPr/>
                <p:nvPr/>
              </p:nvCxnSpPr>
              <p:spPr>
                <a:xfrm>
                  <a:off x="4704854" y="3372589"/>
                  <a:ext cx="1000132" cy="158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5"/>
                <p:cNvCxnSpPr/>
                <p:nvPr/>
              </p:nvCxnSpPr>
              <p:spPr>
                <a:xfrm>
                  <a:off x="4704854" y="4325612"/>
                  <a:ext cx="1000132" cy="1588"/>
                </a:xfrm>
                <a:prstGeom prst="line">
                  <a:avLst/>
                </a:prstGeom>
                <a:ln w="571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矢印コネクタ 78"/>
                <p:cNvCxnSpPr/>
                <p:nvPr/>
              </p:nvCxnSpPr>
              <p:spPr>
                <a:xfrm>
                  <a:off x="4857752" y="3426006"/>
                  <a:ext cx="0" cy="874692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テキスト ボックス 12"/>
                <p:cNvSpPr txBox="1"/>
                <p:nvPr/>
              </p:nvSpPr>
              <p:spPr>
                <a:xfrm>
                  <a:off x="4857752" y="3734217"/>
                  <a:ext cx="12858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2.7 MeV</a:t>
                  </a:r>
                  <a:endParaRPr kumimoji="1" lang="ja-JP" alt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cxnSp>
            <p:nvCxnSpPr>
              <p:cNvPr id="81" name="直線矢印コネクタ 80"/>
              <p:cNvCxnSpPr/>
              <p:nvPr/>
            </p:nvCxnSpPr>
            <p:spPr>
              <a:xfrm>
                <a:off x="3787770" y="2636912"/>
                <a:ext cx="1570048" cy="1140427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テキスト ボックス 81"/>
              <p:cNvSpPr txBox="1"/>
              <p:nvPr/>
            </p:nvSpPr>
            <p:spPr>
              <a:xfrm>
                <a:off x="6951792" y="1057885"/>
                <a:ext cx="1571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</a:rPr>
                  <a:t>0</a:t>
                </a:r>
                <a:r>
                  <a:rPr kumimoji="1"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</a:rPr>
                  <a:t>(1/2</a:t>
                </a:r>
                <a:r>
                  <a:rPr kumimoji="1"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⊗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s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</a:rPr>
                  <a:t>)</a:t>
                </a:r>
                <a:endParaRPr kumimoji="1" lang="ja-JP" altLang="en-US" sz="20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6937434" y="2793577"/>
                <a:ext cx="1571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Symbol" pitchFamily="18" charset="2"/>
                  </a:rPr>
                  <a:t>1</a:t>
                </a:r>
                <a:r>
                  <a:rPr kumimoji="1" lang="en-US" altLang="ja-JP" sz="2000" b="1" baseline="30000" dirty="0" smtClean="0">
                    <a:solidFill>
                      <a:schemeClr val="tx2"/>
                    </a:solidFill>
                    <a:latin typeface="Symbol" pitchFamily="18" charset="2"/>
                  </a:rPr>
                  <a:t>- 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Symbol" pitchFamily="18" charset="2"/>
                  </a:rPr>
                  <a:t>(3/2</a:t>
                </a:r>
                <a:r>
                  <a:rPr kumimoji="1" lang="en-US" altLang="ja-JP" sz="2000" b="1" baseline="30000" dirty="0" smtClean="0">
                    <a:solidFill>
                      <a:schemeClr val="tx2"/>
                    </a:solidFill>
                    <a:latin typeface="Symbol" pitchFamily="18" charset="2"/>
                  </a:rPr>
                  <a:t>-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Cambria Math"/>
                    <a:ea typeface="Cambria Math"/>
                  </a:rPr>
                  <a:t>⊗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Symbol" pitchFamily="18" charset="2"/>
                  </a:rPr>
                  <a:t>L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</a:rPr>
                  <a:t>s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Symbol" pitchFamily="18" charset="2"/>
                  </a:rPr>
                  <a:t>)</a:t>
                </a:r>
                <a:endParaRPr kumimoji="1" lang="ja-JP" altLang="en-US" sz="2000" b="1" dirty="0">
                  <a:solidFill>
                    <a:schemeClr val="tx2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84" name="直線コネクタ 83"/>
              <p:cNvCxnSpPr/>
              <p:nvPr/>
            </p:nvCxnSpPr>
            <p:spPr>
              <a:xfrm rot="5400000" flipH="1" flipV="1">
                <a:off x="2214546" y="2780358"/>
                <a:ext cx="642942" cy="5000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267744" y="1628800"/>
                <a:ext cx="571504" cy="4286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rot="10800000">
                <a:off x="6357950" y="3792229"/>
                <a:ext cx="642942" cy="121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 flipV="1">
                <a:off x="6357951" y="2231071"/>
                <a:ext cx="571505" cy="6218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テキスト ボックス 87"/>
              <p:cNvSpPr txBox="1"/>
              <p:nvPr/>
            </p:nvSpPr>
            <p:spPr>
              <a:xfrm>
                <a:off x="1130167" y="3014698"/>
                <a:ext cx="714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smtClean="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</a:rPr>
                  <a:t>/2</a:t>
                </a:r>
                <a:r>
                  <a:rPr kumimoji="1" lang="en-US" altLang="ja-JP" sz="2000" b="1" baseline="30000" dirty="0" smtClean="0">
                    <a:solidFill>
                      <a:schemeClr val="tx2"/>
                    </a:solidFill>
                    <a:latin typeface="Symbol" pitchFamily="18" charset="2"/>
                    <a:ea typeface="Cambria Math" pitchFamily="18" charset="0"/>
                  </a:rPr>
                  <a:t>-</a:t>
                </a:r>
                <a:endParaRPr kumimoji="1" lang="ja-JP" altLang="en-US" sz="2000" b="1" baseline="30000" dirty="0">
                  <a:solidFill>
                    <a:schemeClr val="tx2"/>
                  </a:solidFill>
                  <a:latin typeface="Symbol" pitchFamily="18" charset="2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1115616" y="1268760"/>
                <a:ext cx="714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/2</a:t>
                </a:r>
                <a:r>
                  <a:rPr kumimoji="1"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  <a:ea typeface="Cambria Math" pitchFamily="18" charset="0"/>
                  </a:rPr>
                  <a:t>+</a:t>
                </a:r>
                <a:endParaRPr kumimoji="1" lang="ja-JP" altLang="en-US" sz="20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42" name="テキスト ボックス 41"/>
            <p:cNvSpPr txBox="1"/>
            <p:nvPr/>
          </p:nvSpPr>
          <p:spPr>
            <a:xfrm>
              <a:off x="844871" y="4202800"/>
              <a:ext cx="1043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latin typeface="Symbol" pitchFamily="18" charset="2"/>
                </a:rPr>
                <a:t>b = 0.73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82384" y="2434538"/>
              <a:ext cx="1043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latin typeface="Symbol" pitchFamily="18" charset="2"/>
                </a:rPr>
                <a:t>b = 1.02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699792" y="1292162"/>
            <a:ext cx="87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baseline="30000" dirty="0" smtClean="0"/>
              <a:t>9</a:t>
            </a:r>
            <a:r>
              <a:rPr kumimoji="1" lang="en-US" altLang="ja-JP" sz="3600" b="1" dirty="0" smtClean="0"/>
              <a:t>Be</a:t>
            </a:r>
            <a:endParaRPr kumimoji="1" lang="ja-JP" altLang="en-US" sz="3600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306331" y="1268760"/>
            <a:ext cx="1065869" cy="646331"/>
            <a:chOff x="5220072" y="1268760"/>
            <a:chExt cx="1065869" cy="646331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5220072" y="1268760"/>
              <a:ext cx="1065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baseline="30000" dirty="0" smtClean="0"/>
                <a:t>10</a:t>
              </a:r>
              <a:r>
                <a:rPr kumimoji="1" lang="en-US" altLang="ja-JP" sz="3600" b="1" dirty="0" smtClean="0"/>
                <a:t>Be</a:t>
              </a:r>
              <a:endParaRPr kumimoji="1" lang="ja-JP" altLang="en-US" sz="3600" b="1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320546" y="1384494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baseline="-25000" dirty="0">
                  <a:latin typeface="Symbol" pitchFamily="18" charset="2"/>
                </a:rPr>
                <a:t>L</a:t>
              </a:r>
              <a:endParaRPr kumimoji="1" lang="ja-JP" altLang="en-US" sz="3600" b="1" baseline="-25000" dirty="0">
                <a:latin typeface="Symbol" pitchFamily="18" charset="2"/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669988" y="265098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</a:t>
            </a:r>
            <a:r>
              <a:rPr lang="ja-JP" altLang="en-US" dirty="0" smtClean="0"/>
              <a:t> </a:t>
            </a:r>
            <a:r>
              <a:rPr lang="en-US" altLang="ja-JP" dirty="0" smtClean="0"/>
              <a:t>= 2.55fm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220072" y="377974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 = 2.46fm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627784" y="176352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 = 2.94fm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222526" y="253510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 = 2.82fm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8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Ground state parity</a:t>
            </a:r>
            <a:r>
              <a:rPr lang="en-US" altLang="ja-JP" dirty="0">
                <a:solidFill>
                  <a:schemeClr val="tx2"/>
                </a:solidFill>
              </a:rPr>
              <a:t> </a:t>
            </a:r>
            <a:r>
              <a:rPr kumimoji="1" lang="en-US" altLang="ja-JP" dirty="0" smtClean="0">
                <a:solidFill>
                  <a:schemeClr val="tx2"/>
                </a:solidFill>
              </a:rPr>
              <a:t>of </a:t>
            </a:r>
            <a:r>
              <a:rPr kumimoji="1" lang="en-US" altLang="ja-JP" baseline="30000" dirty="0" smtClean="0">
                <a:solidFill>
                  <a:schemeClr val="tx2"/>
                </a:solidFill>
              </a:rPr>
              <a:t>12</a:t>
            </a:r>
            <a:r>
              <a:rPr kumimoji="1" lang="en-US" altLang="ja-JP" baseline="-25000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tx2"/>
                </a:solidFill>
              </a:rPr>
              <a:t>Be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Exotic structure of </a:t>
            </a:r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ja-JP" dirty="0" smtClean="0"/>
              <a:t>Parity inversion of the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</a:t>
            </a:r>
            <a:r>
              <a:rPr lang="en-US" altLang="ja-JP" baseline="-25000" dirty="0" smtClean="0"/>
              <a:t>7</a:t>
            </a:r>
            <a:r>
              <a:rPr lang="en-US" altLang="ja-JP" dirty="0" smtClean="0"/>
              <a:t> ground state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>
              <a:lnSpc>
                <a:spcPts val="2600"/>
              </a:lnSpc>
            </a:pPr>
            <a:r>
              <a:rPr lang="en-US" altLang="ja-JP" dirty="0" smtClean="0"/>
              <a:t>The ground state of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 is the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1/2</a:t>
            </a:r>
            <a:r>
              <a:rPr lang="en-US" altLang="ja-JP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One of the reasons of the parity inversion is the </a:t>
            </a:r>
            <a:r>
              <a:rPr lang="en-US" altLang="ja-JP" dirty="0" smtClean="0">
                <a:solidFill>
                  <a:srgbClr val="FF0000"/>
                </a:solidFill>
              </a:rPr>
              <a:t>molecular orbit </a:t>
            </a:r>
            <a:r>
              <a:rPr lang="en-US" altLang="ja-JP" dirty="0" smtClean="0"/>
              <a:t>structure of the 1/2+  and 1/2- states.   </a:t>
            </a:r>
          </a:p>
        </p:txBody>
      </p:sp>
      <p:grpSp>
        <p:nvGrpSpPr>
          <p:cNvPr id="9" name="グループ化 33"/>
          <p:cNvGrpSpPr/>
          <p:nvPr/>
        </p:nvGrpSpPr>
        <p:grpSpPr>
          <a:xfrm>
            <a:off x="827584" y="1602977"/>
            <a:ext cx="5572164" cy="461665"/>
            <a:chOff x="2071670" y="1785926"/>
            <a:chExt cx="5572164" cy="46166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2643174" y="1785926"/>
              <a:ext cx="5000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rgbClr val="FF0000"/>
                  </a:solidFill>
                </a:rPr>
                <a:t>Vanishing of the magic number N=8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>
              <a:off x="2071670" y="2000240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正方形/長方形 34"/>
          <p:cNvSpPr/>
          <p:nvPr/>
        </p:nvSpPr>
        <p:spPr>
          <a:xfrm>
            <a:off x="3289924" y="748785"/>
            <a:ext cx="306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baseline="-25000" dirty="0">
                <a:solidFill>
                  <a:srgbClr val="1F497D"/>
                </a:solidFill>
              </a:rPr>
              <a:t>4</a:t>
            </a:r>
            <a:endParaRPr lang="ja-JP" altLang="en-US" sz="2800" b="1" dirty="0">
              <a:solidFill>
                <a:srgbClr val="1F497D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6108140" y="1196752"/>
            <a:ext cx="3000364" cy="2048340"/>
            <a:chOff x="6075617" y="2669282"/>
            <a:chExt cx="3000364" cy="2048340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6382492" y="2669282"/>
              <a:ext cx="12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baseline="30000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11</a:t>
              </a:r>
              <a:r>
                <a:rPr lang="en-US" altLang="ja-JP" sz="2000" b="1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Be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 1/2</a:t>
              </a:r>
              <a:r>
                <a:rPr lang="en-US" altLang="ja-JP" sz="2000" b="1" baseline="30000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-</a:t>
              </a:r>
              <a:endParaRPr lang="ja-JP" altLang="en-US" sz="2000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pic>
          <p:nvPicPr>
            <p:cNvPr id="40" name="図 39" descr="pi_orbi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4208" y="3040758"/>
              <a:ext cx="1343536" cy="1143008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6075617" y="4112328"/>
              <a:ext cx="3000364" cy="605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prstClr val="black"/>
                  </a:solidFill>
                </a:rPr>
                <a:t>Extra neutrons in 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en-US" altLang="ja-JP" sz="2000" b="1" dirty="0">
                  <a:solidFill>
                    <a:prstClr val="black"/>
                  </a:solidFill>
                </a:rPr>
                <a:t> orbit</a:t>
              </a:r>
              <a:r>
                <a:rPr lang="en-US" altLang="ja-JP" sz="2000" baseline="30000" dirty="0">
                  <a:solidFill>
                    <a:prstClr val="black"/>
                  </a:solidFill>
                </a:rPr>
                <a:t>[1</a:t>
              </a:r>
              <a:r>
                <a:rPr lang="en-US" altLang="ja-JP" sz="2000" baseline="30000" dirty="0" smtClean="0">
                  <a:solidFill>
                    <a:prstClr val="black"/>
                  </a:solidFill>
                </a:rPr>
                <a:t>]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ja-JP" sz="2000" b="1" dirty="0" smtClean="0">
                  <a:solidFill>
                    <a:srgbClr val="FF0000"/>
                  </a:solidFill>
                </a:rPr>
                <a:t>(small deformation)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180148" y="3356992"/>
            <a:ext cx="3000364" cy="1652390"/>
            <a:chOff x="6215106" y="4872954"/>
            <a:chExt cx="3000364" cy="1652390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6286544" y="4872954"/>
              <a:ext cx="1357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baseline="30000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11</a:t>
              </a:r>
              <a:r>
                <a:rPr lang="en-US" altLang="ja-JP" sz="2000" b="1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Be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 1/2</a:t>
              </a:r>
              <a:r>
                <a:rPr lang="en-US" altLang="ja-JP" sz="2000" b="1" baseline="30000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+</a:t>
              </a:r>
              <a:endParaRPr lang="ja-JP" altLang="en-US" sz="2000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pic>
          <p:nvPicPr>
            <p:cNvPr id="56" name="図 55" descr="sigma_orbi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6216" y="5257339"/>
              <a:ext cx="1905000" cy="733425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6215106" y="5920050"/>
              <a:ext cx="3000364" cy="605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prstClr val="black"/>
                  </a:solidFill>
                </a:rPr>
                <a:t>Extra neutrons in 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sz="2000" b="1" dirty="0">
                  <a:solidFill>
                    <a:prstClr val="black"/>
                  </a:solidFill>
                </a:rPr>
                <a:t> orbit</a:t>
              </a:r>
              <a:r>
                <a:rPr lang="en-US" altLang="ja-JP" sz="2000" baseline="30000" dirty="0">
                  <a:solidFill>
                    <a:prstClr val="black"/>
                  </a:solidFill>
                </a:rPr>
                <a:t>[1]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srgbClr val="FF0000"/>
                  </a:solidFill>
                </a:rPr>
                <a:t>(large deformation)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0" y="6546830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solidFill>
                  <a:prstClr val="black"/>
                </a:solidFill>
              </a:rPr>
              <a:t>[1] Y. </a:t>
            </a:r>
            <a:r>
              <a:rPr lang="en-US" altLang="ja-JP" sz="1600" dirty="0" err="1">
                <a:solidFill>
                  <a:prstClr val="black"/>
                </a:solidFill>
              </a:rPr>
              <a:t>Kanada-En’yo</a:t>
            </a:r>
            <a:r>
              <a:rPr lang="en-US" altLang="ja-JP" sz="1600" dirty="0">
                <a:solidFill>
                  <a:prstClr val="black"/>
                </a:solidFill>
              </a:rPr>
              <a:t> and H. </a:t>
            </a:r>
            <a:r>
              <a:rPr lang="en-US" altLang="ja-JP" sz="1600" dirty="0" err="1">
                <a:solidFill>
                  <a:prstClr val="black"/>
                </a:solidFill>
              </a:rPr>
              <a:t>Horiuchi</a:t>
            </a:r>
            <a:r>
              <a:rPr lang="en-US" altLang="ja-JP" sz="1600" dirty="0">
                <a:solidFill>
                  <a:prstClr val="black"/>
                </a:solidFill>
              </a:rPr>
              <a:t>, PRC </a:t>
            </a:r>
            <a:r>
              <a:rPr lang="en-US" altLang="ja-JP" sz="1600" b="1" dirty="0">
                <a:solidFill>
                  <a:prstClr val="black"/>
                </a:solidFill>
              </a:rPr>
              <a:t>66</a:t>
            </a:r>
            <a:r>
              <a:rPr lang="en-US" altLang="ja-JP" sz="1600" dirty="0">
                <a:solidFill>
                  <a:prstClr val="black"/>
                </a:solidFill>
              </a:rPr>
              <a:t> (2002), 024305.</a:t>
            </a:r>
          </a:p>
        </p:txBody>
      </p:sp>
      <p:cxnSp>
        <p:nvCxnSpPr>
          <p:cNvPr id="81" name="直線コネクタ 80"/>
          <p:cNvCxnSpPr/>
          <p:nvPr/>
        </p:nvCxnSpPr>
        <p:spPr>
          <a:xfrm>
            <a:off x="4741816" y="4259721"/>
            <a:ext cx="1393688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 descr="Inversion_Be11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74" y="2141876"/>
            <a:ext cx="4328590" cy="2786082"/>
          </a:xfrm>
          <a:prstGeom prst="rect">
            <a:avLst/>
          </a:prstGeom>
        </p:spPr>
      </p:pic>
      <p:cxnSp>
        <p:nvCxnSpPr>
          <p:cNvPr id="38" name="直線コネクタ 37"/>
          <p:cNvCxnSpPr/>
          <p:nvPr/>
        </p:nvCxnSpPr>
        <p:spPr>
          <a:xfrm flipV="1">
            <a:off x="4801704" y="2859046"/>
            <a:ext cx="1333800" cy="11721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33"/>
          <p:cNvGrpSpPr/>
          <p:nvPr/>
        </p:nvGrpSpPr>
        <p:grpSpPr>
          <a:xfrm>
            <a:off x="4012166" y="5320663"/>
            <a:ext cx="4068771" cy="430887"/>
            <a:chOff x="2071670" y="1776805"/>
            <a:chExt cx="4068771" cy="430887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2623719" y="1776805"/>
              <a:ext cx="35167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 smtClean="0">
                  <a:solidFill>
                    <a:srgbClr val="FF0000"/>
                  </a:solidFill>
                </a:rPr>
                <a:t>Difference of deformation</a:t>
              </a:r>
              <a:endParaRPr lang="ja-JP" altLang="en-US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>
              <a:off x="2071670" y="2000240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正方形/長方形 6"/>
          <p:cNvSpPr/>
          <p:nvPr/>
        </p:nvSpPr>
        <p:spPr>
          <a:xfrm>
            <a:off x="3100952" y="2708920"/>
            <a:ext cx="12550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/>
              <a:t>inversion</a:t>
            </a:r>
            <a:endParaRPr lang="ja-JP" altLang="en-US" sz="22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5878433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How </a:t>
            </a:r>
            <a:r>
              <a:rPr lang="en-US" altLang="ja-JP" sz="2400" b="1" dirty="0">
                <a:solidFill>
                  <a:srgbClr val="FF0000"/>
                </a:solidFill>
              </a:rPr>
              <a:t>does the </a:t>
            </a:r>
            <a:r>
              <a:rPr lang="en-US" altLang="ja-JP" sz="24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hyperon affect the parity-inverted ground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state?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818"/>
            <a:ext cx="9144000" cy="6072206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27" name="図 26" descr="Be11_AMD_color.png"/>
          <p:cNvPicPr>
            <a:picLocks noChangeAspect="1"/>
          </p:cNvPicPr>
          <p:nvPr/>
        </p:nvPicPr>
        <p:blipFill rotWithShape="1">
          <a:blip r:embed="rId3"/>
          <a:srcRect t="5224" b="9275"/>
          <a:stretch/>
        </p:blipFill>
        <p:spPr>
          <a:xfrm>
            <a:off x="105334" y="928670"/>
            <a:ext cx="6038302" cy="3571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Excitation spectra of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786182" y="3786190"/>
            <a:ext cx="1571636" cy="7143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4" name="グループ化 16"/>
          <p:cNvGrpSpPr/>
          <p:nvPr/>
        </p:nvGrpSpPr>
        <p:grpSpPr>
          <a:xfrm>
            <a:off x="6272244" y="1185904"/>
            <a:ext cx="2800350" cy="1428760"/>
            <a:chOff x="6343650" y="1714488"/>
            <a:chExt cx="2800350" cy="1428760"/>
          </a:xfrm>
        </p:grpSpPr>
        <p:pic>
          <p:nvPicPr>
            <p:cNvPr id="12" name="図 11" descr="2J_1-_m-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3650" y="1714488"/>
              <a:ext cx="2800350" cy="1419225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6500826" y="277391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b</a:t>
              </a:r>
              <a:r>
                <a:rPr lang="en-US" altLang="ja-JP" b="1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=0.52</a:t>
              </a:r>
              <a:endParaRPr lang="ja-JP" altLang="en-US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</p:grpSp>
      <p:grpSp>
        <p:nvGrpSpPr>
          <p:cNvPr id="6" name="グループ化 17"/>
          <p:cNvGrpSpPr/>
          <p:nvPr/>
        </p:nvGrpSpPr>
        <p:grpSpPr>
          <a:xfrm>
            <a:off x="6272244" y="3357562"/>
            <a:ext cx="2800350" cy="1440902"/>
            <a:chOff x="6343650" y="4143380"/>
            <a:chExt cx="2800350" cy="1440902"/>
          </a:xfrm>
        </p:grpSpPr>
        <p:pic>
          <p:nvPicPr>
            <p:cNvPr id="13" name="図 12" descr="2J_1+_m-p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3650" y="4143380"/>
              <a:ext cx="2800350" cy="1419225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500826" y="5214950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b</a:t>
              </a:r>
              <a:r>
                <a:rPr lang="en-US" altLang="ja-JP" b="1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=0.72</a:t>
              </a:r>
              <a:endParaRPr lang="ja-JP" altLang="en-US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</p:grpSp>
      <p:cxnSp>
        <p:nvCxnSpPr>
          <p:cNvPr id="20" name="直線コネクタ 19"/>
          <p:cNvCxnSpPr/>
          <p:nvPr/>
        </p:nvCxnSpPr>
        <p:spPr>
          <a:xfrm>
            <a:off x="4572032" y="4357694"/>
            <a:ext cx="1714512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 flipH="1" flipV="1">
            <a:off x="4868559" y="2632409"/>
            <a:ext cx="1692933" cy="1142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286544" y="85723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baseline="30000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11</a:t>
            </a:r>
            <a:r>
              <a:rPr lang="en-US" altLang="ja-JP" sz="2000" b="1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Be</a:t>
            </a:r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 1/2</a:t>
            </a:r>
            <a:r>
              <a:rPr lang="en-US" altLang="ja-JP" sz="2000" b="1" baseline="30000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-</a:t>
            </a:r>
            <a:endParaRPr lang="ja-JP" altLang="en-US" sz="20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544" y="300037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baseline="30000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11</a:t>
            </a:r>
            <a:r>
              <a:rPr lang="en-US" altLang="ja-JP" sz="2000" b="1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Be</a:t>
            </a:r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 1/2</a:t>
            </a:r>
            <a:r>
              <a:rPr lang="en-US" altLang="ja-JP" sz="2000" b="1" baseline="30000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+</a:t>
            </a:r>
            <a:endParaRPr lang="ja-JP" altLang="en-US" sz="20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596" y="6185400"/>
            <a:ext cx="8358246" cy="48396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118800" lvl="1" algn="ctr"/>
            <a:r>
              <a:rPr lang="en-US" altLang="ja-JP" sz="2200" b="1" dirty="0">
                <a:solidFill>
                  <a:srgbClr val="FF0000"/>
                </a:solidFill>
              </a:rPr>
              <a:t>Parity reversion of the </a:t>
            </a:r>
            <a:r>
              <a:rPr lang="en-US" altLang="ja-JP" sz="2200" b="1" baseline="30000" dirty="0">
                <a:solidFill>
                  <a:srgbClr val="FF0000"/>
                </a:solidFill>
              </a:rPr>
              <a:t>12</a:t>
            </a:r>
            <a:r>
              <a:rPr lang="en-US" altLang="ja-JP" sz="2200" b="1" baseline="-250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>
                <a:solidFill>
                  <a:srgbClr val="FF0000"/>
                </a:solidFill>
              </a:rPr>
              <a:t>Be ground state may occur by </a:t>
            </a:r>
            <a:r>
              <a:rPr lang="en-US" altLang="ja-JP" sz="22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>
                <a:solidFill>
                  <a:srgbClr val="FF0000"/>
                </a:solidFill>
              </a:rPr>
              <a:t> in </a:t>
            </a:r>
            <a:r>
              <a:rPr lang="en-US" altLang="ja-JP" sz="2200" b="1" i="1" dirty="0">
                <a:solidFill>
                  <a:srgbClr val="FF0000"/>
                </a:solidFill>
              </a:rPr>
              <a:t>s</a:t>
            </a:r>
            <a:r>
              <a:rPr lang="en-US" altLang="ja-JP" sz="2200" b="1" dirty="0">
                <a:solidFill>
                  <a:srgbClr val="FF0000"/>
                </a:solidFill>
              </a:rPr>
              <a:t> orbit </a:t>
            </a:r>
            <a:endParaRPr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42876" y="522920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b="1" dirty="0">
                <a:solidFill>
                  <a:prstClr val="black"/>
                </a:solidFill>
              </a:rPr>
              <a:t> Deformation of the </a:t>
            </a:r>
            <a:r>
              <a:rPr lang="en-US" altLang="ja-JP" sz="2400" b="1" dirty="0">
                <a:solidFill>
                  <a:srgbClr val="FF0000"/>
                </a:solidFill>
              </a:rPr>
              <a:t>1/2</a:t>
            </a:r>
            <a:r>
              <a:rPr lang="en-US" altLang="ja-JP" sz="2400" b="1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400" b="1" dirty="0">
                <a:solidFill>
                  <a:srgbClr val="FF0000"/>
                </a:solidFill>
              </a:rPr>
              <a:t> state is smaller </a:t>
            </a:r>
            <a:r>
              <a:rPr lang="en-US" altLang="ja-JP" sz="2400" b="1" dirty="0">
                <a:solidFill>
                  <a:prstClr val="black"/>
                </a:solidFill>
              </a:rPr>
              <a:t>than that of the 1/2</a:t>
            </a:r>
            <a:r>
              <a:rPr lang="en-US" altLang="ja-JP" sz="2400" b="1" baseline="30000" dirty="0">
                <a:solidFill>
                  <a:prstClr val="black"/>
                </a:solidFill>
                <a:latin typeface="Symbol" pitchFamily="18" charset="2"/>
              </a:rPr>
              <a:t>+</a:t>
            </a:r>
            <a:r>
              <a:rPr lang="en-US" altLang="ja-JP" sz="2400" b="1" dirty="0">
                <a:solidFill>
                  <a:prstClr val="black"/>
                </a:solidFill>
              </a:rPr>
              <a:t> state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b="1" dirty="0">
                <a:solidFill>
                  <a:prstClr val="black"/>
                </a:solidFill>
                <a:latin typeface="Symbol" pitchFamily="18" charset="2"/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hyperon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orbit 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is deeply bound at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smaller deformation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49052" y="5661248"/>
            <a:ext cx="8715436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00496" y="92867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baseline="30000" dirty="0">
                <a:solidFill>
                  <a:prstClr val="black"/>
                </a:solidFill>
                <a:latin typeface="Century" pitchFamily="18" charset="0"/>
              </a:rPr>
              <a:t>11</a:t>
            </a:r>
            <a:r>
              <a:rPr lang="en-US" altLang="ja-JP" sz="2400" b="1" dirty="0">
                <a:solidFill>
                  <a:prstClr val="black"/>
                </a:solidFill>
                <a:latin typeface="Century" pitchFamily="18" charset="0"/>
              </a:rPr>
              <a:t>Be(AMD)</a:t>
            </a:r>
            <a:endParaRPr lang="ja-JP" altLang="en-US" sz="24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105536" y="979469"/>
            <a:ext cx="14663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b="1" baseline="30000" dirty="0">
                <a:solidFill>
                  <a:prstClr val="black"/>
                </a:solidFill>
                <a:latin typeface="Century" pitchFamily="18" charset="0"/>
              </a:rPr>
              <a:t>11</a:t>
            </a:r>
            <a:r>
              <a:rPr lang="en-US" altLang="ja-JP" sz="2200" b="1" dirty="0">
                <a:solidFill>
                  <a:prstClr val="black"/>
                </a:solidFill>
                <a:latin typeface="Century" pitchFamily="18" charset="0"/>
              </a:rPr>
              <a:t>Be(Exp)</a:t>
            </a:r>
            <a:endParaRPr lang="ja-JP" altLang="en-US" sz="22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9652" y="980916"/>
            <a:ext cx="13948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b="1" baseline="30000" dirty="0">
                <a:solidFill>
                  <a:prstClr val="black"/>
                </a:solidFill>
                <a:latin typeface="Century" pitchFamily="18" charset="0"/>
              </a:rPr>
              <a:t>13</a:t>
            </a:r>
            <a:r>
              <a:rPr lang="en-US" altLang="ja-JP" sz="2200" b="1" dirty="0">
                <a:solidFill>
                  <a:prstClr val="black"/>
                </a:solidFill>
                <a:latin typeface="Century" pitchFamily="18" charset="0"/>
              </a:rPr>
              <a:t>C(Exp)</a:t>
            </a:r>
            <a:endParaRPr lang="ja-JP" altLang="en-US" sz="2200" b="1" dirty="0">
              <a:solidFill>
                <a:prstClr val="black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818"/>
            <a:ext cx="9144000" cy="6072206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27" name="図 26" descr="Be11_AMD_color.png"/>
          <p:cNvPicPr>
            <a:picLocks noChangeAspect="1"/>
          </p:cNvPicPr>
          <p:nvPr/>
        </p:nvPicPr>
        <p:blipFill>
          <a:blip r:embed="rId3"/>
          <a:srcRect t="5224"/>
          <a:stretch>
            <a:fillRect/>
          </a:stretch>
        </p:blipFill>
        <p:spPr>
          <a:xfrm>
            <a:off x="105334" y="928670"/>
            <a:ext cx="6038302" cy="39593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Excitation spectra of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786182" y="3786190"/>
            <a:ext cx="1571636" cy="7143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4" name="グループ化 16"/>
          <p:cNvGrpSpPr/>
          <p:nvPr/>
        </p:nvGrpSpPr>
        <p:grpSpPr>
          <a:xfrm>
            <a:off x="6272244" y="1185904"/>
            <a:ext cx="2800350" cy="1428760"/>
            <a:chOff x="6343650" y="1714488"/>
            <a:chExt cx="2800350" cy="1428760"/>
          </a:xfrm>
        </p:grpSpPr>
        <p:pic>
          <p:nvPicPr>
            <p:cNvPr id="12" name="図 11" descr="2J_1-_m-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3650" y="1714488"/>
              <a:ext cx="2800350" cy="1419225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6500826" y="277391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b</a:t>
              </a:r>
              <a:r>
                <a:rPr lang="en-US" altLang="ja-JP" b="1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=0.52</a:t>
              </a:r>
              <a:endParaRPr lang="ja-JP" altLang="en-US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</p:grpSp>
      <p:grpSp>
        <p:nvGrpSpPr>
          <p:cNvPr id="6" name="グループ化 17"/>
          <p:cNvGrpSpPr/>
          <p:nvPr/>
        </p:nvGrpSpPr>
        <p:grpSpPr>
          <a:xfrm>
            <a:off x="6272244" y="3357562"/>
            <a:ext cx="2800350" cy="1440902"/>
            <a:chOff x="6343650" y="4143380"/>
            <a:chExt cx="2800350" cy="1440902"/>
          </a:xfrm>
        </p:grpSpPr>
        <p:pic>
          <p:nvPicPr>
            <p:cNvPr id="13" name="図 12" descr="2J_1+_m-p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3650" y="4143380"/>
              <a:ext cx="2800350" cy="1419225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500826" y="5214950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b</a:t>
              </a:r>
              <a:r>
                <a:rPr lang="en-US" altLang="ja-JP" b="1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=0.72</a:t>
              </a:r>
              <a:endParaRPr lang="ja-JP" altLang="en-US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</p:grpSp>
      <p:cxnSp>
        <p:nvCxnSpPr>
          <p:cNvPr id="20" name="直線コネクタ 19"/>
          <p:cNvCxnSpPr/>
          <p:nvPr/>
        </p:nvCxnSpPr>
        <p:spPr>
          <a:xfrm>
            <a:off x="4572032" y="4357694"/>
            <a:ext cx="1714512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 flipH="1" flipV="1">
            <a:off x="4868559" y="2632409"/>
            <a:ext cx="1692933" cy="1142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286544" y="85723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baseline="30000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11</a:t>
            </a:r>
            <a:r>
              <a:rPr lang="en-US" altLang="ja-JP" sz="2000" b="1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Be</a:t>
            </a:r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 1/2</a:t>
            </a:r>
            <a:r>
              <a:rPr lang="en-US" altLang="ja-JP" sz="2000" b="1" baseline="30000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-</a:t>
            </a:r>
            <a:endParaRPr lang="ja-JP" altLang="en-US" sz="20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544" y="300037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baseline="30000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11</a:t>
            </a:r>
            <a:r>
              <a:rPr lang="en-US" altLang="ja-JP" sz="2000" b="1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Be</a:t>
            </a:r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 1/2</a:t>
            </a:r>
            <a:r>
              <a:rPr lang="en-US" altLang="ja-JP" sz="2000" b="1" baseline="30000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+</a:t>
            </a:r>
            <a:endParaRPr lang="ja-JP" altLang="en-US" sz="20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596" y="6185400"/>
            <a:ext cx="8358246" cy="48396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118800" lvl="1" algn="ctr"/>
            <a:r>
              <a:rPr lang="en-US" altLang="ja-JP" sz="2200" b="1" dirty="0">
                <a:solidFill>
                  <a:srgbClr val="FF0000"/>
                </a:solidFill>
              </a:rPr>
              <a:t>Parity reversion of the </a:t>
            </a:r>
            <a:r>
              <a:rPr lang="en-US" altLang="ja-JP" sz="2200" b="1" baseline="30000" dirty="0">
                <a:solidFill>
                  <a:srgbClr val="FF0000"/>
                </a:solidFill>
              </a:rPr>
              <a:t>12</a:t>
            </a:r>
            <a:r>
              <a:rPr lang="en-US" altLang="ja-JP" sz="2200" b="1" baseline="-250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>
                <a:solidFill>
                  <a:srgbClr val="FF0000"/>
                </a:solidFill>
              </a:rPr>
              <a:t>Be ground state may occur by </a:t>
            </a:r>
            <a:r>
              <a:rPr lang="en-US" altLang="ja-JP" sz="22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>
                <a:solidFill>
                  <a:srgbClr val="FF0000"/>
                </a:solidFill>
              </a:rPr>
              <a:t> in </a:t>
            </a:r>
            <a:r>
              <a:rPr lang="en-US" altLang="ja-JP" sz="2200" b="1" i="1" dirty="0">
                <a:solidFill>
                  <a:srgbClr val="FF0000"/>
                </a:solidFill>
              </a:rPr>
              <a:t>s</a:t>
            </a:r>
            <a:r>
              <a:rPr lang="en-US" altLang="ja-JP" sz="2200" b="1" dirty="0">
                <a:solidFill>
                  <a:srgbClr val="FF0000"/>
                </a:solidFill>
              </a:rPr>
              <a:t> orbit </a:t>
            </a:r>
            <a:endParaRPr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42876" y="522920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b="1" dirty="0">
                <a:solidFill>
                  <a:prstClr val="black"/>
                </a:solidFill>
              </a:rPr>
              <a:t> Deformation of the </a:t>
            </a:r>
            <a:r>
              <a:rPr lang="en-US" altLang="ja-JP" sz="2400" b="1" dirty="0">
                <a:solidFill>
                  <a:srgbClr val="FF0000"/>
                </a:solidFill>
              </a:rPr>
              <a:t>1/2</a:t>
            </a:r>
            <a:r>
              <a:rPr lang="en-US" altLang="ja-JP" sz="2400" b="1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400" b="1" dirty="0">
                <a:solidFill>
                  <a:srgbClr val="FF0000"/>
                </a:solidFill>
              </a:rPr>
              <a:t> state is smaller </a:t>
            </a:r>
            <a:r>
              <a:rPr lang="en-US" altLang="ja-JP" sz="2400" b="1" dirty="0">
                <a:solidFill>
                  <a:prstClr val="black"/>
                </a:solidFill>
              </a:rPr>
              <a:t>than that of the 1/2</a:t>
            </a:r>
            <a:r>
              <a:rPr lang="en-US" altLang="ja-JP" sz="2400" b="1" baseline="30000" dirty="0">
                <a:solidFill>
                  <a:prstClr val="black"/>
                </a:solidFill>
                <a:latin typeface="Symbol" pitchFamily="18" charset="2"/>
              </a:rPr>
              <a:t>+</a:t>
            </a:r>
            <a:r>
              <a:rPr lang="en-US" altLang="ja-JP" sz="2400" b="1" dirty="0">
                <a:solidFill>
                  <a:prstClr val="black"/>
                </a:solidFill>
              </a:rPr>
              <a:t> state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b="1" dirty="0">
                <a:solidFill>
                  <a:prstClr val="black"/>
                </a:solidFill>
                <a:latin typeface="Symbol" pitchFamily="18" charset="2"/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hyperon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orbit 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is deeply bound with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smaller deformation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grpSp>
        <p:nvGrpSpPr>
          <p:cNvPr id="7" name="グループ化 31"/>
          <p:cNvGrpSpPr/>
          <p:nvPr/>
        </p:nvGrpSpPr>
        <p:grpSpPr>
          <a:xfrm>
            <a:off x="214282" y="4509120"/>
            <a:ext cx="8715436" cy="1135578"/>
            <a:chOff x="214282" y="4572008"/>
            <a:chExt cx="8715436" cy="785818"/>
          </a:xfrm>
        </p:grpSpPr>
        <p:sp>
          <p:nvSpPr>
            <p:cNvPr id="33" name="正方形/長方形 32"/>
            <p:cNvSpPr/>
            <p:nvPr/>
          </p:nvSpPr>
          <p:spPr>
            <a:xfrm>
              <a:off x="214282" y="4929198"/>
              <a:ext cx="8715436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714348" y="4572008"/>
              <a:ext cx="5000660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グループ化 34"/>
          <p:cNvGrpSpPr/>
          <p:nvPr/>
        </p:nvGrpSpPr>
        <p:grpSpPr>
          <a:xfrm>
            <a:off x="4643438" y="4088874"/>
            <a:ext cx="857256" cy="1270540"/>
            <a:chOff x="4643438" y="4088874"/>
            <a:chExt cx="857256" cy="1270540"/>
          </a:xfrm>
        </p:grpSpPr>
        <p:sp>
          <p:nvSpPr>
            <p:cNvPr id="36" name="下矢印 35"/>
            <p:cNvSpPr/>
            <p:nvPr/>
          </p:nvSpPr>
          <p:spPr>
            <a:xfrm>
              <a:off x="4714876" y="4088874"/>
              <a:ext cx="357190" cy="1268951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929190" y="4500570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1F497D"/>
                  </a:solidFill>
                </a:rPr>
                <a:t>B</a:t>
              </a:r>
              <a:r>
                <a:rPr lang="en-US" altLang="ja-JP" sz="2400" b="1" baseline="-25000" dirty="0">
                  <a:solidFill>
                    <a:srgbClr val="1F497D"/>
                  </a:solidFill>
                  <a:latin typeface="Symbol" pitchFamily="18" charset="2"/>
                </a:rPr>
                <a:t>L</a:t>
              </a:r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4643438" y="5357826"/>
              <a:ext cx="50006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38"/>
          <p:cNvGrpSpPr/>
          <p:nvPr/>
        </p:nvGrpSpPr>
        <p:grpSpPr>
          <a:xfrm>
            <a:off x="3643306" y="4374627"/>
            <a:ext cx="857256" cy="627597"/>
            <a:chOff x="3643306" y="4374627"/>
            <a:chExt cx="857256" cy="627597"/>
          </a:xfrm>
        </p:grpSpPr>
        <p:sp>
          <p:nvSpPr>
            <p:cNvPr id="40" name="下矢印 39"/>
            <p:cNvSpPr/>
            <p:nvPr/>
          </p:nvSpPr>
          <p:spPr>
            <a:xfrm>
              <a:off x="4143372" y="4374627"/>
              <a:ext cx="285752" cy="62601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643306" y="4429132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FF0000"/>
                  </a:solidFill>
                </a:rPr>
                <a:t>B</a:t>
              </a:r>
              <a:r>
                <a:rPr lang="en-US" altLang="ja-JP" sz="2400" b="1" baseline="-25000" dirty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4000496" y="5000636"/>
              <a:ext cx="500066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テキスト ボックス 42"/>
          <p:cNvSpPr txBox="1"/>
          <p:nvPr/>
        </p:nvSpPr>
        <p:spPr>
          <a:xfrm>
            <a:off x="5429256" y="478632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Reversion?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071802" y="4967599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baseline="30000" dirty="0">
                <a:solidFill>
                  <a:prstClr val="black"/>
                </a:solidFill>
                <a:latin typeface="Century" pitchFamily="18" charset="0"/>
              </a:rPr>
              <a:t>12</a:t>
            </a:r>
            <a:r>
              <a:rPr lang="en-US" altLang="ja-JP" sz="2400" b="1" baseline="-25000" dirty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400" b="1" dirty="0">
                <a:solidFill>
                  <a:prstClr val="black"/>
                </a:solidFill>
                <a:latin typeface="Century" pitchFamily="18" charset="0"/>
              </a:rPr>
              <a:t>Be</a:t>
            </a:r>
            <a:endParaRPr lang="ja-JP" altLang="en-US" sz="24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3143240" y="4929198"/>
            <a:ext cx="228601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00496" y="92867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baseline="30000" dirty="0">
                <a:solidFill>
                  <a:prstClr val="black"/>
                </a:solidFill>
                <a:latin typeface="Century" pitchFamily="18" charset="0"/>
              </a:rPr>
              <a:t>11</a:t>
            </a:r>
            <a:r>
              <a:rPr lang="en-US" altLang="ja-JP" sz="2400" b="1" dirty="0">
                <a:solidFill>
                  <a:prstClr val="black"/>
                </a:solidFill>
                <a:latin typeface="Century" pitchFamily="18" charset="0"/>
              </a:rPr>
              <a:t>Be(AMD)</a:t>
            </a:r>
            <a:endParaRPr lang="ja-JP" altLang="en-US" sz="24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105536" y="979469"/>
            <a:ext cx="14663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b="1" baseline="30000" dirty="0">
                <a:solidFill>
                  <a:prstClr val="black"/>
                </a:solidFill>
                <a:latin typeface="Century" pitchFamily="18" charset="0"/>
              </a:rPr>
              <a:t>11</a:t>
            </a:r>
            <a:r>
              <a:rPr lang="en-US" altLang="ja-JP" sz="2200" b="1" dirty="0">
                <a:solidFill>
                  <a:prstClr val="black"/>
                </a:solidFill>
                <a:latin typeface="Century" pitchFamily="18" charset="0"/>
              </a:rPr>
              <a:t>Be(Exp)</a:t>
            </a:r>
            <a:endParaRPr lang="ja-JP" altLang="en-US" sz="22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9652" y="980916"/>
            <a:ext cx="13948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b="1" baseline="30000" dirty="0">
                <a:solidFill>
                  <a:prstClr val="black"/>
                </a:solidFill>
                <a:latin typeface="Century" pitchFamily="18" charset="0"/>
              </a:rPr>
              <a:t>13</a:t>
            </a:r>
            <a:r>
              <a:rPr lang="en-US" altLang="ja-JP" sz="2200" b="1" dirty="0">
                <a:solidFill>
                  <a:prstClr val="black"/>
                </a:solidFill>
                <a:latin typeface="Century" pitchFamily="18" charset="0"/>
              </a:rPr>
              <a:t>C(Exp)</a:t>
            </a:r>
            <a:endParaRPr lang="ja-JP" altLang="en-US" sz="2200" b="1" dirty="0">
              <a:solidFill>
                <a:prstClr val="black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gamma-spec.PNG"/>
          <p:cNvPicPr>
            <a:picLocks noChangeAspect="1"/>
          </p:cNvPicPr>
          <p:nvPr/>
        </p:nvPicPr>
        <p:blipFill>
          <a:blip r:embed="rId3">
            <a:lum bright="10000"/>
          </a:blip>
          <a:srcRect r="18918" b="39027"/>
          <a:stretch>
            <a:fillRect/>
          </a:stretch>
        </p:blipFill>
        <p:spPr>
          <a:xfrm>
            <a:off x="5072066" y="857232"/>
            <a:ext cx="4286280" cy="33575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Structure study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ja-JP" u="sng" dirty="0" smtClean="0">
                <a:solidFill>
                  <a:schemeClr val="tx1"/>
                </a:solidFill>
              </a:rPr>
              <a:t>Study of light(</a:t>
            </a:r>
            <a:r>
              <a:rPr lang="en-US" altLang="ja-JP" i="1" u="sng" dirty="0" smtClean="0">
                <a:solidFill>
                  <a:schemeClr val="tx1"/>
                </a:solidFill>
              </a:rPr>
              <a:t>s, p</a:t>
            </a:r>
            <a:r>
              <a:rPr lang="en-US" altLang="ja-JP" u="sng" dirty="0" smtClean="0">
                <a:solidFill>
                  <a:schemeClr val="tx1"/>
                </a:solidFill>
              </a:rPr>
              <a:t>-shell) </a:t>
            </a:r>
            <a:r>
              <a:rPr lang="en-US" altLang="ja-JP" u="sng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ja-JP" altLang="en-US" u="sng" dirty="0" smtClean="0">
                <a:solidFill>
                  <a:schemeClr val="tx1"/>
                </a:solidFill>
              </a:rPr>
              <a:t> </a:t>
            </a:r>
            <a:r>
              <a:rPr lang="en-US" altLang="ja-JP" u="sng" dirty="0" smtClean="0">
                <a:solidFill>
                  <a:schemeClr val="tx1"/>
                </a:solidFill>
              </a:rPr>
              <a:t>hypernuclei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Knowledge of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</a:rPr>
              <a:t>N effective interaction</a:t>
            </a:r>
          </a:p>
          <a:p>
            <a:pPr lvl="2"/>
            <a:r>
              <a:rPr lang="en-US" altLang="ja-JP" b="0" dirty="0" smtClean="0"/>
              <a:t>Accurate solution of few-body problems</a:t>
            </a:r>
            <a:r>
              <a:rPr lang="en-US" altLang="ja-JP" b="0" baseline="30000" dirty="0" smtClean="0"/>
              <a:t> [1]</a:t>
            </a:r>
          </a:p>
          <a:p>
            <a:pPr lvl="2"/>
            <a:r>
              <a:rPr lang="en-US" altLang="ja-JP" b="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N G-matrix effective interactions</a:t>
            </a:r>
            <a:r>
              <a:rPr lang="en-US" altLang="ja-JP" b="0" baseline="30000" dirty="0" smtClean="0"/>
              <a:t> [2]</a:t>
            </a:r>
          </a:p>
          <a:p>
            <a:pPr lvl="2"/>
            <a:r>
              <a:rPr lang="en-US" altLang="ja-JP" b="0" dirty="0" smtClean="0"/>
              <a:t>Increases of experimental information</a:t>
            </a:r>
            <a:r>
              <a:rPr lang="en-US" altLang="ja-JP" b="0" baseline="30000" dirty="0" smtClean="0"/>
              <a:t> [3]</a:t>
            </a:r>
          </a:p>
          <a:p>
            <a:pPr lvl="2">
              <a:buNone/>
            </a:pPr>
            <a:endParaRPr lang="en-US" altLang="ja-JP" sz="2600" b="0" dirty="0" smtClean="0"/>
          </a:p>
          <a:p>
            <a:pPr>
              <a:buNone/>
            </a:pPr>
            <a:r>
              <a:rPr lang="en-US" altLang="ja-JP" u="sng" dirty="0" smtClean="0">
                <a:solidFill>
                  <a:schemeClr val="tx1"/>
                </a:solidFill>
              </a:rPr>
              <a:t>Development of theoretical models</a:t>
            </a:r>
          </a:p>
          <a:p>
            <a:pPr lvl="1"/>
            <a:r>
              <a:rPr lang="en-US" altLang="ja-JP" dirty="0" smtClean="0"/>
              <a:t>Through the study of unstable nuclei</a:t>
            </a:r>
          </a:p>
          <a:p>
            <a:pPr lvl="1">
              <a:buNone/>
            </a:pPr>
            <a:r>
              <a:rPr lang="en-US" altLang="ja-JP" dirty="0" smtClean="0"/>
              <a:t>	Ex.: Antisymmetrized Molecular Dynamics (AMD)</a:t>
            </a:r>
            <a:r>
              <a:rPr lang="en-US" altLang="ja-JP" b="0" baseline="30000" dirty="0" smtClean="0"/>
              <a:t>[4]</a:t>
            </a:r>
          </a:p>
          <a:p>
            <a:pPr lvl="3"/>
            <a:r>
              <a:rPr lang="en-US" altLang="ja-JP" dirty="0" smtClean="0"/>
              <a:t>AMD describes </a:t>
            </a:r>
            <a:r>
              <a:rPr lang="en-US" altLang="ja-JP" dirty="0" smtClean="0">
                <a:solidFill>
                  <a:srgbClr val="FF0000"/>
                </a:solidFill>
              </a:rPr>
              <a:t>dynamical changes </a:t>
            </a:r>
            <a:r>
              <a:rPr lang="en-US" altLang="ja-JP" dirty="0" smtClean="0"/>
              <a:t>of various structure </a:t>
            </a:r>
          </a:p>
          <a:p>
            <a:pPr lvl="3"/>
            <a:r>
              <a:rPr lang="en-US" altLang="ja-JP" b="0" dirty="0" smtClean="0">
                <a:solidFill>
                  <a:srgbClr val="FF0000"/>
                </a:solidFill>
              </a:rPr>
              <a:t>No assumption</a:t>
            </a:r>
            <a:r>
              <a:rPr lang="en-US" altLang="ja-JP" b="0" dirty="0" smtClean="0"/>
              <a:t> on clustering and deformation</a:t>
            </a:r>
          </a:p>
          <a:p>
            <a:pPr lvl="3"/>
            <a:endParaRPr kumimoji="1" lang="en-US" altLang="ja-JP" b="0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" y="6344687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solidFill>
                  <a:prstClr val="black"/>
                </a:solidFill>
              </a:rPr>
              <a:t>[1] E. </a:t>
            </a:r>
            <a:r>
              <a:rPr lang="en-US" altLang="ja-JP" sz="1600" dirty="0" err="1">
                <a:solidFill>
                  <a:prstClr val="black"/>
                </a:solidFill>
              </a:rPr>
              <a:t>Hiyama</a:t>
            </a:r>
            <a:r>
              <a:rPr lang="en-US" altLang="ja-JP" sz="1600" dirty="0">
                <a:solidFill>
                  <a:prstClr val="black"/>
                </a:solidFill>
              </a:rPr>
              <a:t>, NPA </a:t>
            </a:r>
            <a:r>
              <a:rPr lang="en-US" altLang="ja-JP" sz="1600" b="1" dirty="0">
                <a:solidFill>
                  <a:prstClr val="black"/>
                </a:solidFill>
              </a:rPr>
              <a:t>805</a:t>
            </a:r>
            <a:r>
              <a:rPr lang="en-US" altLang="ja-JP" sz="1600" dirty="0">
                <a:solidFill>
                  <a:prstClr val="black"/>
                </a:solidFill>
              </a:rPr>
              <a:t> (2008), 190c, [2] Y. Yamamoto, et al., PTP Suppl. </a:t>
            </a:r>
            <a:r>
              <a:rPr lang="en-US" altLang="ja-JP" sz="1600" b="1" dirty="0">
                <a:solidFill>
                  <a:prstClr val="black"/>
                </a:solidFill>
              </a:rPr>
              <a:t>117 </a:t>
            </a:r>
            <a:r>
              <a:rPr lang="en-US" altLang="ja-JP" sz="1600" dirty="0">
                <a:solidFill>
                  <a:prstClr val="black"/>
                </a:solidFill>
              </a:rPr>
              <a:t>(1994), 361., </a:t>
            </a:r>
          </a:p>
          <a:p>
            <a:pPr algn="r"/>
            <a:r>
              <a:rPr lang="en-US" altLang="ja-JP" sz="1600" dirty="0">
                <a:solidFill>
                  <a:prstClr val="black"/>
                </a:solidFill>
              </a:rPr>
              <a:t>[3] O. Hashimoto and H. Tamura, PPNP </a:t>
            </a:r>
            <a:r>
              <a:rPr lang="en-US" altLang="ja-JP" sz="1600" b="1" dirty="0">
                <a:solidFill>
                  <a:prstClr val="black"/>
                </a:solidFill>
              </a:rPr>
              <a:t>57</a:t>
            </a:r>
            <a:r>
              <a:rPr lang="en-US" altLang="ja-JP" sz="1600" dirty="0">
                <a:solidFill>
                  <a:prstClr val="black"/>
                </a:solidFill>
              </a:rPr>
              <a:t> (2006), 564., [4]</a:t>
            </a:r>
            <a:r>
              <a:rPr lang="en-US" sz="1600" dirty="0">
                <a:solidFill>
                  <a:prstClr val="black"/>
                </a:solidFill>
              </a:rPr>
              <a:t> Y. </a:t>
            </a:r>
            <a:r>
              <a:rPr lang="en-US" sz="1600" dirty="0" err="1">
                <a:solidFill>
                  <a:prstClr val="black"/>
                </a:solidFill>
              </a:rPr>
              <a:t>Kanada-En’yo</a:t>
            </a:r>
            <a:r>
              <a:rPr lang="en-US" sz="1600" dirty="0">
                <a:solidFill>
                  <a:prstClr val="black"/>
                </a:solidFill>
              </a:rPr>
              <a:t> et al., PTP </a:t>
            </a:r>
            <a:r>
              <a:rPr lang="en-US" sz="1600" b="1" dirty="0">
                <a:solidFill>
                  <a:prstClr val="black"/>
                </a:solidFill>
              </a:rPr>
              <a:t>93</a:t>
            </a:r>
            <a:r>
              <a:rPr lang="en-US" sz="1600" dirty="0">
                <a:solidFill>
                  <a:prstClr val="black"/>
                </a:solidFill>
              </a:rPr>
              <a:t> (1995), 115.</a:t>
            </a:r>
            <a:r>
              <a:rPr lang="en-US" altLang="ja-JP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893" y="5500702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Systematic (theoretical) study of </a:t>
            </a:r>
            <a:r>
              <a:rPr lang="en-US" altLang="ja-JP" sz="24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400" b="1" dirty="0">
                <a:solidFill>
                  <a:srgbClr val="FF0000"/>
                </a:solidFill>
              </a:rPr>
              <a:t> hypernuclear structure</a:t>
            </a:r>
          </a:p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“Structure changes by hyperon”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Results: Parity reversion of </a:t>
            </a:r>
            <a:r>
              <a:rPr kumimoji="1" lang="en-US" altLang="ja-JP" baseline="30000" dirty="0" smtClean="0"/>
              <a:t>12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of </a:t>
            </a:r>
            <a:r>
              <a:rPr kumimoji="1" lang="en-US" altLang="ja-JP" baseline="30000" dirty="0" smtClean="0"/>
              <a:t>12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</a:p>
          <a:p>
            <a:pPr lvl="1"/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parity reversion </a:t>
            </a:r>
            <a:r>
              <a:rPr lang="en-US" altLang="ja-JP" dirty="0" smtClean="0"/>
              <a:t>of the </a:t>
            </a:r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 g.s. occurs by the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5" name="グループ化 17"/>
          <p:cNvGrpSpPr/>
          <p:nvPr/>
        </p:nvGrpSpPr>
        <p:grpSpPr>
          <a:xfrm>
            <a:off x="69146" y="1857364"/>
            <a:ext cx="8809545" cy="4071966"/>
            <a:chOff x="69146" y="1500174"/>
            <a:chExt cx="8809545" cy="4071966"/>
          </a:xfrm>
        </p:grpSpPr>
        <p:pic>
          <p:nvPicPr>
            <p:cNvPr id="4" name="図 3" descr="Be12L_Becore2.PNG"/>
            <p:cNvPicPr>
              <a:picLocks noChangeAspect="1"/>
            </p:cNvPicPr>
            <p:nvPr/>
          </p:nvPicPr>
          <p:blipFill>
            <a:blip r:embed="rId3"/>
            <a:srcRect b="8064"/>
            <a:stretch>
              <a:fillRect/>
            </a:stretch>
          </p:blipFill>
          <p:spPr>
            <a:xfrm>
              <a:off x="277431" y="1500174"/>
              <a:ext cx="8601260" cy="4071966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285720" y="1643050"/>
              <a:ext cx="642942" cy="371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86818" y="5039632"/>
              <a:ext cx="51328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prstClr val="black"/>
                  </a:solidFill>
                </a:rPr>
                <a:t>0.0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86818" y="3872868"/>
              <a:ext cx="51328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prstClr val="black"/>
                  </a:solidFill>
                </a:rPr>
                <a:t>1.0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86818" y="2728148"/>
              <a:ext cx="51328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prstClr val="black"/>
                  </a:solidFill>
                </a:rPr>
                <a:t>2.0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86818" y="1613658"/>
              <a:ext cx="51328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prstClr val="black"/>
                  </a:solidFill>
                </a:rPr>
                <a:t>3.0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 rot="16200000">
              <a:off x="-1210788" y="3289815"/>
              <a:ext cx="299075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200" b="1" dirty="0">
                  <a:solidFill>
                    <a:prstClr val="black"/>
                  </a:solidFill>
                </a:rPr>
                <a:t>Excitation Energy (MeV)</a:t>
              </a:r>
              <a:endParaRPr lang="ja-JP" altLang="en-US" sz="2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グループ化 22"/>
          <p:cNvGrpSpPr/>
          <p:nvPr/>
        </p:nvGrpSpPr>
        <p:grpSpPr>
          <a:xfrm>
            <a:off x="1071538" y="3273982"/>
            <a:ext cx="928694" cy="726522"/>
            <a:chOff x="1000100" y="2786058"/>
            <a:chExt cx="928694" cy="726522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1000100" y="2786058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baseline="30000" dirty="0">
                  <a:solidFill>
                    <a:prstClr val="black"/>
                  </a:solidFill>
                  <a:latin typeface="Century" pitchFamily="18" charset="0"/>
                </a:rPr>
                <a:t>13</a:t>
              </a:r>
              <a:r>
                <a:rPr lang="en-US" altLang="ja-JP" sz="2800" b="1" dirty="0">
                  <a:solidFill>
                    <a:prstClr val="black"/>
                  </a:solidFill>
                  <a:latin typeface="Century" pitchFamily="18" charset="0"/>
                </a:rPr>
                <a:t>C</a:t>
              </a:r>
              <a:r>
                <a:rPr lang="en-US" altLang="ja-JP" sz="2800" b="1" baseline="-25000" dirty="0">
                  <a:solidFill>
                    <a:prstClr val="black"/>
                  </a:solidFill>
                  <a:latin typeface="Century" pitchFamily="18" charset="0"/>
                </a:rPr>
                <a:t>7</a:t>
              </a:r>
              <a:endParaRPr lang="ja-JP" altLang="en-US" sz="28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098802" y="3143248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prstClr val="black"/>
                  </a:solidFill>
                </a:rPr>
                <a:t>(Exp.)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グループ化 23"/>
          <p:cNvGrpSpPr/>
          <p:nvPr/>
        </p:nvGrpSpPr>
        <p:grpSpPr>
          <a:xfrm>
            <a:off x="3232328" y="3273982"/>
            <a:ext cx="1071570" cy="726522"/>
            <a:chOff x="946312" y="2786058"/>
            <a:chExt cx="1071570" cy="726522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946312" y="2786058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baseline="30000" dirty="0">
                  <a:solidFill>
                    <a:prstClr val="black"/>
                  </a:solidFill>
                  <a:latin typeface="Century" pitchFamily="18" charset="0"/>
                </a:rPr>
                <a:t>11</a:t>
              </a:r>
              <a:r>
                <a:rPr lang="en-US" altLang="ja-JP" sz="2800" b="1" dirty="0">
                  <a:solidFill>
                    <a:prstClr val="black"/>
                  </a:solidFill>
                  <a:latin typeface="Century" pitchFamily="18" charset="0"/>
                </a:rPr>
                <a:t>Be</a:t>
              </a:r>
              <a:r>
                <a:rPr lang="en-US" altLang="ja-JP" sz="2800" b="1" baseline="-25000" dirty="0">
                  <a:solidFill>
                    <a:prstClr val="black"/>
                  </a:solidFill>
                  <a:latin typeface="Century" pitchFamily="18" charset="0"/>
                </a:rPr>
                <a:t>7</a:t>
              </a:r>
              <a:endParaRPr lang="ja-JP" altLang="en-US" sz="28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098802" y="3143248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prstClr val="black"/>
                  </a:solidFill>
                </a:rPr>
                <a:t>(Exp.)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グループ化 26"/>
          <p:cNvGrpSpPr/>
          <p:nvPr/>
        </p:nvGrpSpPr>
        <p:grpSpPr>
          <a:xfrm>
            <a:off x="5357818" y="3262970"/>
            <a:ext cx="1143008" cy="737534"/>
            <a:chOff x="946312" y="2775046"/>
            <a:chExt cx="1143008" cy="737534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946312" y="2775046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baseline="30000" dirty="0">
                  <a:solidFill>
                    <a:prstClr val="black"/>
                  </a:solidFill>
                  <a:latin typeface="Century" pitchFamily="18" charset="0"/>
                </a:rPr>
                <a:t>11</a:t>
              </a:r>
              <a:r>
                <a:rPr lang="en-US" altLang="ja-JP" sz="2800" b="1" dirty="0">
                  <a:solidFill>
                    <a:prstClr val="black"/>
                  </a:solidFill>
                  <a:latin typeface="Century" pitchFamily="18" charset="0"/>
                </a:rPr>
                <a:t>Be</a:t>
              </a:r>
              <a:r>
                <a:rPr lang="en-US" altLang="ja-JP" sz="2800" b="1" baseline="-25000" dirty="0">
                  <a:solidFill>
                    <a:prstClr val="black"/>
                  </a:solidFill>
                  <a:latin typeface="Century" pitchFamily="18" charset="0"/>
                </a:rPr>
                <a:t>7</a:t>
              </a:r>
              <a:endParaRPr lang="ja-JP" altLang="en-US" sz="28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098802" y="3143248"/>
              <a:ext cx="816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prstClr val="black"/>
                  </a:solidFill>
                </a:rPr>
                <a:t>(</a:t>
              </a:r>
              <a:r>
                <a:rPr lang="en-US" altLang="ja-JP" b="1" dirty="0">
                  <a:solidFill>
                    <a:prstClr val="black"/>
                  </a:solidFill>
                </a:rPr>
                <a:t>AMD</a:t>
              </a:r>
              <a:r>
                <a:rPr lang="en-US" altLang="ja-JP" b="1" dirty="0" smtClean="0">
                  <a:solidFill>
                    <a:prstClr val="black"/>
                  </a:solidFill>
                </a:rPr>
                <a:t>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グループ化 33"/>
          <p:cNvGrpSpPr/>
          <p:nvPr/>
        </p:nvGrpSpPr>
        <p:grpSpPr>
          <a:xfrm>
            <a:off x="6786578" y="3286124"/>
            <a:ext cx="2357422" cy="797960"/>
            <a:chOff x="6786578" y="3143248"/>
            <a:chExt cx="2357422" cy="797960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7358082" y="3143248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baseline="30000" dirty="0">
                  <a:solidFill>
                    <a:prstClr val="black"/>
                  </a:solidFill>
                  <a:latin typeface="Century" pitchFamily="18" charset="0"/>
                </a:rPr>
                <a:t>12</a:t>
              </a:r>
              <a:r>
                <a:rPr lang="en-US" altLang="ja-JP" sz="2800" b="1" baseline="-25000" dirty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sz="2800" b="1" dirty="0">
                  <a:solidFill>
                    <a:prstClr val="black"/>
                  </a:solidFill>
                  <a:latin typeface="Century" pitchFamily="18" charset="0"/>
                </a:rPr>
                <a:t>Be</a:t>
              </a:r>
              <a:endParaRPr lang="ja-JP" altLang="en-US" sz="28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786578" y="3571876"/>
              <a:ext cx="2357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prstClr val="black"/>
                  </a:solidFill>
                </a:rPr>
                <a:t>(</a:t>
              </a:r>
              <a:r>
                <a:rPr lang="en-US" altLang="ja-JP" b="1" dirty="0" err="1" smtClean="0">
                  <a:solidFill>
                    <a:prstClr val="black"/>
                  </a:solidFill>
                </a:rPr>
                <a:t>HyperAMD</a:t>
              </a:r>
              <a:r>
                <a:rPr lang="en-US" altLang="ja-JP" b="1" dirty="0" smtClean="0">
                  <a:solidFill>
                    <a:prstClr val="black"/>
                  </a:solidFill>
                </a:rPr>
                <a:t>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5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Deformation and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binding energy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lang="en-US" altLang="ja-JP" dirty="0" smtClean="0"/>
              <a:t> 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dirty="0" smtClean="0">
                <a:solidFill>
                  <a:srgbClr val="FF0000"/>
                </a:solidFill>
              </a:rPr>
              <a:t> hyperon coupled to the 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1/2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200" dirty="0" smtClean="0">
                <a:solidFill>
                  <a:srgbClr val="FF0000"/>
                </a:solidFill>
              </a:rPr>
              <a:t> state is more deeply bound </a:t>
            </a:r>
            <a:r>
              <a:rPr lang="en-US" altLang="ja-JP" sz="2200" dirty="0" smtClean="0"/>
              <a:t>than that coupled to the </a:t>
            </a:r>
            <a:r>
              <a:rPr lang="en-US" altLang="ja-JP" sz="2200" dirty="0" smtClean="0">
                <a:latin typeface="Symbol" pitchFamily="18" charset="2"/>
              </a:rPr>
              <a:t>1/2</a:t>
            </a:r>
            <a:r>
              <a:rPr lang="en-US" altLang="ja-JP" sz="2200" baseline="30000" dirty="0" smtClean="0">
                <a:latin typeface="Symbol" pitchFamily="18" charset="2"/>
              </a:rPr>
              <a:t>+</a:t>
            </a:r>
            <a:r>
              <a:rPr lang="en-US" altLang="ja-JP" sz="2200" dirty="0" smtClean="0"/>
              <a:t> state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Due to the difference of the deformation</a:t>
            </a:r>
            <a:r>
              <a:rPr lang="en-US" altLang="ja-JP" dirty="0" smtClean="0"/>
              <a:t> between  the</a:t>
            </a:r>
            <a:r>
              <a:rPr lang="en-US" altLang="ja-JP" dirty="0" smtClean="0">
                <a:latin typeface="Symbol" pitchFamily="18" charset="2"/>
              </a:rPr>
              <a:t>1/2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  and </a:t>
            </a:r>
            <a:r>
              <a:rPr lang="en-US" altLang="ja-JP" dirty="0" smtClean="0">
                <a:latin typeface="Symbol" pitchFamily="18" charset="2"/>
              </a:rPr>
              <a:t>1/2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en-US" altLang="ja-JP" dirty="0" smtClean="0"/>
              <a:t> states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755576" y="880061"/>
            <a:ext cx="7742568" cy="3269019"/>
            <a:chOff x="1105738" y="3513580"/>
            <a:chExt cx="7742568" cy="3269019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/>
            <a:stretch/>
          </p:blipFill>
          <p:spPr>
            <a:xfrm>
              <a:off x="7308304" y="5238304"/>
              <a:ext cx="1503420" cy="1501500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>
            <a:xfrm>
              <a:off x="1124364" y="5157192"/>
              <a:ext cx="1503420" cy="1501500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/>
            <a:stretch/>
          </p:blipFill>
          <p:spPr>
            <a:xfrm>
              <a:off x="1124364" y="3514656"/>
              <a:ext cx="1503420" cy="1501500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>
            <a:xfrm>
              <a:off x="7308304" y="3640715"/>
              <a:ext cx="1503420" cy="1501500"/>
            </a:xfrm>
            <a:prstGeom prst="rect">
              <a:avLst/>
            </a:prstGeom>
          </p:spPr>
        </p:pic>
        <p:cxnSp>
          <p:nvCxnSpPr>
            <p:cNvPr id="39" name="直線矢印コネクタ 38"/>
            <p:cNvCxnSpPr/>
            <p:nvPr/>
          </p:nvCxnSpPr>
          <p:spPr>
            <a:xfrm>
              <a:off x="4106134" y="5146093"/>
              <a:ext cx="1571636" cy="71438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4534762" y="4646027"/>
              <a:ext cx="20717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 smtClean="0">
                  <a:solidFill>
                    <a:schemeClr val="tx2"/>
                  </a:solidFill>
                </a:rPr>
                <a:t>B</a:t>
              </a:r>
              <a:r>
                <a:rPr lang="en-US" altLang="ja-JP" sz="2200" b="1" baseline="-25000" dirty="0" smtClean="0">
                  <a:solidFill>
                    <a:schemeClr val="tx2"/>
                  </a:solidFill>
                  <a:latin typeface="Symbol" pitchFamily="18" charset="2"/>
                </a:rPr>
                <a:t>L</a:t>
              </a:r>
              <a:r>
                <a:rPr lang="en-US" altLang="ja-JP" sz="2200" b="1" dirty="0" smtClean="0">
                  <a:solidFill>
                    <a:schemeClr val="tx2"/>
                  </a:solidFill>
                </a:rPr>
                <a:t> = 10</a:t>
              </a:r>
              <a:r>
                <a:rPr kumimoji="1" lang="en-US" altLang="ja-JP" sz="2200" b="1" dirty="0" smtClean="0">
                  <a:solidFill>
                    <a:schemeClr val="tx2"/>
                  </a:solidFill>
                </a:rPr>
                <a:t>.24 MeV</a:t>
              </a:r>
              <a:endParaRPr kumimoji="1" lang="ja-JP" altLang="en-US" sz="2200" b="1" dirty="0">
                <a:solidFill>
                  <a:schemeClr val="tx2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993336" y="5559624"/>
              <a:ext cx="1928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B</a:t>
              </a:r>
              <a:r>
                <a:rPr kumimoji="1" lang="en-US" altLang="ja-JP" sz="22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 = 9.67 MeV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グループ化 40"/>
            <p:cNvGrpSpPr/>
            <p:nvPr/>
          </p:nvGrpSpPr>
          <p:grpSpPr>
            <a:xfrm>
              <a:off x="2748812" y="4574589"/>
              <a:ext cx="1357322" cy="573092"/>
              <a:chOff x="1857356" y="1928802"/>
              <a:chExt cx="1357322" cy="573092"/>
            </a:xfrm>
          </p:grpSpPr>
          <p:cxnSp>
            <p:nvCxnSpPr>
              <p:cNvPr id="61" name="直線コネクタ 2"/>
              <p:cNvCxnSpPr/>
              <p:nvPr/>
            </p:nvCxnSpPr>
            <p:spPr>
              <a:xfrm>
                <a:off x="2214546" y="2500306"/>
                <a:ext cx="1000132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3"/>
              <p:cNvCxnSpPr/>
              <p:nvPr/>
            </p:nvCxnSpPr>
            <p:spPr>
              <a:xfrm>
                <a:off x="2214546" y="1928802"/>
                <a:ext cx="1000132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9"/>
              <p:cNvCxnSpPr/>
              <p:nvPr/>
            </p:nvCxnSpPr>
            <p:spPr>
              <a:xfrm rot="5400000">
                <a:off x="2798904" y="2200112"/>
                <a:ext cx="544208" cy="1588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テキスト ボックス 10"/>
              <p:cNvSpPr txBox="1"/>
              <p:nvPr/>
            </p:nvSpPr>
            <p:spPr>
              <a:xfrm>
                <a:off x="1857356" y="2028758"/>
                <a:ext cx="12858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0.32 MeV</a:t>
                </a:r>
                <a:endParaRPr kumimoji="1" lang="ja-JP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43" name="グループ化 39"/>
            <p:cNvGrpSpPr/>
            <p:nvPr/>
          </p:nvGrpSpPr>
          <p:grpSpPr>
            <a:xfrm>
              <a:off x="5677770" y="5860473"/>
              <a:ext cx="1438782" cy="432192"/>
              <a:chOff x="4704854" y="3896984"/>
              <a:chExt cx="1438782" cy="432192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>
                <a:off x="4704854" y="3896984"/>
                <a:ext cx="1000132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"/>
              <p:cNvCxnSpPr/>
              <p:nvPr/>
            </p:nvCxnSpPr>
            <p:spPr>
              <a:xfrm>
                <a:off x="4704854" y="4325612"/>
                <a:ext cx="1000132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矢印コネクタ 58"/>
              <p:cNvCxnSpPr/>
              <p:nvPr/>
            </p:nvCxnSpPr>
            <p:spPr>
              <a:xfrm rot="16200000" flipH="1">
                <a:off x="4657086" y="4100032"/>
                <a:ext cx="388478" cy="12854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テキスト ボックス 12"/>
              <p:cNvSpPr txBox="1"/>
              <p:nvPr/>
            </p:nvSpPr>
            <p:spPr>
              <a:xfrm>
                <a:off x="4857752" y="3929066"/>
                <a:ext cx="12858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0.25 MeV</a:t>
                </a:r>
                <a:endParaRPr kumimoji="1" lang="ja-JP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44" name="直線矢印コネクタ 43"/>
            <p:cNvCxnSpPr/>
            <p:nvPr/>
          </p:nvCxnSpPr>
          <p:spPr>
            <a:xfrm rot="16200000" flipH="1">
              <a:off x="4071209" y="4611102"/>
              <a:ext cx="1643074" cy="1570048"/>
            </a:xfrm>
            <a:prstGeom prst="straightConnector1">
              <a:avLst/>
            </a:prstGeom>
            <a:ln w="38100">
              <a:solidFill>
                <a:schemeClr val="tx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1135177" y="511654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1/2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+</a:t>
              </a:r>
              <a:endParaRPr kumimoji="1" lang="ja-JP" altLang="en-US" sz="2000" b="1" baseline="30000" dirty="0">
                <a:solidFill>
                  <a:srgbClr val="FF0000"/>
                </a:solidFill>
                <a:latin typeface="Cambria Math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289531" y="6267973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Symbol" pitchFamily="18" charset="2"/>
                </a:rPr>
                <a:t>b=0.72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105738" y="351358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</a:rPr>
                <a:t>1/2</a:t>
              </a:r>
              <a:r>
                <a:rPr kumimoji="1" lang="en-US" altLang="ja-JP" sz="2000" b="1" baseline="30000" dirty="0" smtClean="0">
                  <a:solidFill>
                    <a:schemeClr val="tx2"/>
                  </a:solidFill>
                  <a:latin typeface="Symbol" pitchFamily="18" charset="2"/>
                  <a:ea typeface="Cambria Math" pitchFamily="18" charset="0"/>
                </a:rPr>
                <a:t>-</a:t>
              </a:r>
              <a:endParaRPr kumimoji="1" lang="ja-JP" altLang="en-US" sz="2000" b="1" baseline="30000" dirty="0">
                <a:solidFill>
                  <a:schemeClr val="tx2"/>
                </a:solidFill>
                <a:latin typeface="Symbol" pitchFamily="18" charset="2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275082" y="4643768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Symbol" pitchFamily="18" charset="2"/>
                </a:rPr>
                <a:t>b=0.52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7463720" y="6382489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Symbol" pitchFamily="18" charset="2"/>
                </a:rPr>
                <a:t>b=0.47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463720" y="4741674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Symbol" pitchFamily="18" charset="2"/>
                </a:rPr>
                <a:t>b=0.70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7276702" y="3598666"/>
              <a:ext cx="1571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0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+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(1/2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s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)</a:t>
              </a:r>
              <a:endParaRPr kumimoji="1" lang="ja-JP" altLang="en-US" sz="20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276702" y="5187148"/>
              <a:ext cx="1571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tx2"/>
                  </a:solidFill>
                  <a:latin typeface="Symbol" pitchFamily="18" charset="2"/>
                </a:rPr>
                <a:t>0</a:t>
              </a:r>
              <a:r>
                <a:rPr kumimoji="1" lang="en-US" altLang="ja-JP" sz="2000" b="1" baseline="30000" dirty="0" smtClean="0">
                  <a:solidFill>
                    <a:schemeClr val="tx2"/>
                  </a:solidFill>
                  <a:latin typeface="Symbol" pitchFamily="18" charset="2"/>
                </a:rPr>
                <a:t>- </a:t>
              </a:r>
              <a:r>
                <a:rPr kumimoji="1" lang="en-US" altLang="ja-JP" sz="2000" b="1" dirty="0" smtClean="0">
                  <a:solidFill>
                    <a:schemeClr val="tx2"/>
                  </a:solidFill>
                  <a:latin typeface="Symbol" pitchFamily="18" charset="2"/>
                </a:rPr>
                <a:t>(1/2</a:t>
              </a:r>
              <a:r>
                <a:rPr kumimoji="1" lang="en-US" altLang="ja-JP" sz="2000" b="1" baseline="30000" dirty="0" smtClean="0">
                  <a:solidFill>
                    <a:schemeClr val="tx2"/>
                  </a:solidFill>
                  <a:latin typeface="Symbol" pitchFamily="18" charset="2"/>
                </a:rPr>
                <a:t>-</a:t>
              </a:r>
              <a:r>
                <a:rPr kumimoji="1" lang="en-US" altLang="ja-JP" sz="2000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2000" b="1" dirty="0" smtClean="0">
                  <a:solidFill>
                    <a:schemeClr val="tx2"/>
                  </a:solidFill>
                  <a:latin typeface="Symbol" pitchFamily="18" charset="2"/>
                </a:rPr>
                <a:t>L</a:t>
              </a:r>
              <a:r>
                <a:rPr kumimoji="1" lang="en-US" altLang="ja-JP" sz="2000" b="1" dirty="0" smtClean="0">
                  <a:solidFill>
                    <a:schemeClr val="tx2"/>
                  </a:solidFill>
                </a:rPr>
                <a:t>s</a:t>
              </a:r>
              <a:r>
                <a:rPr kumimoji="1" lang="en-US" altLang="ja-JP" sz="2000" b="1" dirty="0" smtClean="0">
                  <a:solidFill>
                    <a:schemeClr val="tx2"/>
                  </a:solidFill>
                  <a:latin typeface="Symbol" pitchFamily="18" charset="2"/>
                </a:rPr>
                <a:t>)</a:t>
              </a:r>
              <a:endParaRPr kumimoji="1" lang="ja-JP" altLang="en-US" sz="2000" b="1" dirty="0">
                <a:solidFill>
                  <a:schemeClr val="tx2"/>
                </a:solidFill>
                <a:latin typeface="Symbol" pitchFamily="18" charset="2"/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 rot="5400000" flipH="1" flipV="1">
              <a:off x="2534498" y="5217531"/>
              <a:ext cx="642942" cy="500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2605936" y="4074523"/>
              <a:ext cx="571504" cy="428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10800000">
              <a:off x="6677902" y="6276959"/>
              <a:ext cx="642942" cy="121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 flipH="1" flipV="1">
              <a:off x="6460446" y="4959131"/>
              <a:ext cx="1077855" cy="6429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グループ化 34"/>
          <p:cNvGrpSpPr/>
          <p:nvPr/>
        </p:nvGrpSpPr>
        <p:grpSpPr>
          <a:xfrm>
            <a:off x="2500298" y="928670"/>
            <a:ext cx="1143008" cy="777875"/>
            <a:chOff x="2384316" y="928670"/>
            <a:chExt cx="1143008" cy="777875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2384316" y="928670"/>
              <a:ext cx="1143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baseline="30000" dirty="0">
                  <a:solidFill>
                    <a:prstClr val="black"/>
                  </a:solidFill>
                  <a:latin typeface="Century" pitchFamily="18" charset="0"/>
                </a:rPr>
                <a:t>11</a:t>
              </a:r>
              <a:r>
                <a:rPr lang="en-US" altLang="ja-JP" sz="3200" b="1" dirty="0">
                  <a:solidFill>
                    <a:prstClr val="black"/>
                  </a:solidFill>
                  <a:latin typeface="Century" pitchFamily="18" charset="0"/>
                </a:rPr>
                <a:t>Be</a:t>
              </a:r>
              <a:endParaRPr lang="ja-JP" altLang="en-US" sz="32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2566932" y="1337213"/>
              <a:ext cx="777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prstClr val="black"/>
                  </a:solidFill>
                </a:rPr>
                <a:t>(Calc.)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グループ化 36"/>
          <p:cNvGrpSpPr/>
          <p:nvPr/>
        </p:nvGrpSpPr>
        <p:grpSpPr>
          <a:xfrm>
            <a:off x="5500694" y="928670"/>
            <a:ext cx="1071570" cy="878646"/>
            <a:chOff x="5286380" y="978718"/>
            <a:chExt cx="1071570" cy="878646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5286380" y="978718"/>
              <a:ext cx="1071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baseline="30000" dirty="0">
                  <a:solidFill>
                    <a:prstClr val="black"/>
                  </a:solidFill>
                  <a:latin typeface="Century" pitchFamily="18" charset="0"/>
                </a:rPr>
                <a:t>12</a:t>
              </a:r>
              <a:r>
                <a:rPr lang="en-US" altLang="ja-JP" sz="3200" b="1" dirty="0">
                  <a:solidFill>
                    <a:prstClr val="black"/>
                  </a:solidFill>
                  <a:latin typeface="Century" pitchFamily="18" charset="0"/>
                </a:rPr>
                <a:t>Be</a:t>
              </a:r>
              <a:endParaRPr lang="ja-JP" altLang="en-US" sz="32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5286380" y="1488032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prstClr val="black"/>
                  </a:solidFill>
                </a:rPr>
                <a:t>(Calc.)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429256" y="1000108"/>
              <a:ext cx="3722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baseline="-25000" dirty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endParaRPr lang="ja-JP" altLang="en-US" sz="3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242073"/>
            <a:ext cx="4622576" cy="117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角丸四角形 71"/>
          <p:cNvSpPr/>
          <p:nvPr/>
        </p:nvSpPr>
        <p:spPr>
          <a:xfrm>
            <a:off x="5095812" y="4242074"/>
            <a:ext cx="864096" cy="1203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678257" y="1622650"/>
            <a:ext cx="13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 = 2.53 </a:t>
            </a:r>
            <a:r>
              <a:rPr kumimoji="1"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627784" y="2492896"/>
            <a:ext cx="13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 = 2.69 </a:t>
            </a:r>
            <a:r>
              <a:rPr kumimoji="1"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148064" y="2915652"/>
            <a:ext cx="13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 = 2.67 </a:t>
            </a:r>
            <a:r>
              <a:rPr kumimoji="1"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184469" y="3629288"/>
            <a:ext cx="13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 = 2.51 </a:t>
            </a:r>
            <a:r>
              <a:rPr kumimoji="1" lang="en-US" altLang="ja-JP" dirty="0" err="1" smtClean="0"/>
              <a:t>fm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16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Glue-like role in </a:t>
            </a:r>
            <a:r>
              <a:rPr lang="en-US" altLang="ja-JP" baseline="30000" dirty="0">
                <a:solidFill>
                  <a:schemeClr val="tx2"/>
                </a:solidFill>
              </a:rPr>
              <a:t>10</a:t>
            </a:r>
            <a:r>
              <a:rPr lang="en-US" altLang="ja-JP" baseline="-25000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dirty="0">
                <a:solidFill>
                  <a:schemeClr val="tx2"/>
                </a:solidFill>
              </a:rPr>
              <a:t>Be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Glue-like role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</a:t>
            </a:r>
            <a:r>
              <a:rPr kumimoji="1" lang="en-US" altLang="ja-JP" dirty="0" smtClean="0"/>
              <a:t>in </a:t>
            </a:r>
            <a:r>
              <a:rPr kumimoji="1" lang="en-US" altLang="ja-JP" baseline="30000" dirty="0" smtClean="0"/>
              <a:t>10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27984" y="5715143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Y. Zhang, 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Y. Yamamoto, NPA </a:t>
            </a:r>
            <a:r>
              <a:rPr lang="en-US" altLang="ja-JP" sz="1600" b="1" dirty="0" smtClean="0"/>
              <a:t>881</a:t>
            </a:r>
            <a:r>
              <a:rPr lang="en-US" altLang="ja-JP" sz="1600" dirty="0" smtClean="0"/>
              <a:t>, </a:t>
            </a:r>
            <a:r>
              <a:rPr lang="en-US" altLang="ja-JP" sz="1600" dirty="0"/>
              <a:t>288</a:t>
            </a:r>
            <a:r>
              <a:rPr lang="en-US" altLang="ja-JP" sz="1600" dirty="0" smtClean="0"/>
              <a:t> (2012).</a:t>
            </a:r>
            <a:endParaRPr kumimoji="1"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9039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11560" y="623731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The resonance (virtual) state 1/2+ will bound by adding </a:t>
            </a:r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hyperon 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Glue-like role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</a:t>
            </a:r>
            <a:r>
              <a:rPr kumimoji="1" lang="en-US" altLang="ja-JP" dirty="0" smtClean="0"/>
              <a:t>in </a:t>
            </a:r>
            <a:r>
              <a:rPr kumimoji="1" lang="en-US" altLang="ja-JP" baseline="30000" dirty="0" smtClean="0"/>
              <a:t>10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27984" y="5715143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Y. Zhang, 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Y. Yamamoto, NPA </a:t>
            </a:r>
            <a:r>
              <a:rPr lang="en-US" altLang="ja-JP" sz="1600" b="1" dirty="0" smtClean="0"/>
              <a:t>881</a:t>
            </a:r>
            <a:r>
              <a:rPr lang="en-US" altLang="ja-JP" sz="1600" dirty="0" smtClean="0"/>
              <a:t>, </a:t>
            </a:r>
            <a:r>
              <a:rPr lang="en-US" altLang="ja-JP" sz="1600" dirty="0"/>
              <a:t>288</a:t>
            </a:r>
            <a:r>
              <a:rPr lang="en-US" altLang="ja-JP" sz="1600" dirty="0" smtClean="0"/>
              <a:t> (2012).</a:t>
            </a:r>
            <a:endParaRPr kumimoji="1"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90399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1763688" y="3419943"/>
            <a:ext cx="2880320" cy="900100"/>
            <a:chOff x="1763688" y="3654080"/>
            <a:chExt cx="2880320" cy="900100"/>
          </a:xfrm>
        </p:grpSpPr>
        <p:sp>
          <p:nvSpPr>
            <p:cNvPr id="4" name="角丸四角形 3"/>
            <p:cNvSpPr/>
            <p:nvPr/>
          </p:nvSpPr>
          <p:spPr>
            <a:xfrm>
              <a:off x="3923928" y="3654080"/>
              <a:ext cx="720080" cy="495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936104" cy="4051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2699792" y="3951169"/>
              <a:ext cx="1152128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5724128" y="3356992"/>
            <a:ext cx="2880320" cy="963050"/>
            <a:chOff x="1763688" y="3591129"/>
            <a:chExt cx="2880320" cy="963050"/>
          </a:xfrm>
        </p:grpSpPr>
        <p:sp>
          <p:nvSpPr>
            <p:cNvPr id="16" name="角丸四角形 15"/>
            <p:cNvSpPr/>
            <p:nvPr/>
          </p:nvSpPr>
          <p:spPr>
            <a:xfrm>
              <a:off x="3779912" y="3591129"/>
              <a:ext cx="864096" cy="42299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763688" y="4311208"/>
              <a:ext cx="936104" cy="242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2699792" y="3951169"/>
              <a:ext cx="1008112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611560" y="623731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The resonance (virtual) state 1/2+ will bound by adding </a:t>
            </a:r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hyperon 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Summary</a:t>
            </a:r>
          </a:p>
          <a:p>
            <a:pPr lvl="1"/>
            <a:r>
              <a:rPr lang="en-US" altLang="ja-JP" sz="2000" dirty="0"/>
              <a:t>To reveal how </a:t>
            </a:r>
            <a:r>
              <a:rPr lang="en-US" altLang="ja-JP" sz="2000" dirty="0">
                <a:latin typeface="Symbol" pitchFamily="18" charset="2"/>
              </a:rPr>
              <a:t>L</a:t>
            </a:r>
            <a:r>
              <a:rPr lang="en-US" altLang="ja-JP" sz="2000" dirty="0"/>
              <a:t> hyperon affects and modifies the</a:t>
            </a:r>
            <a:r>
              <a:rPr lang="en-US" altLang="ja-JP" sz="2000" dirty="0">
                <a:solidFill>
                  <a:srgbClr val="FF0000"/>
                </a:solidFill>
              </a:rPr>
              <a:t> low-lying states</a:t>
            </a:r>
            <a:r>
              <a:rPr lang="en-US" altLang="ja-JP" sz="2000" dirty="0"/>
              <a:t> of Be isotopes </a:t>
            </a:r>
            <a:r>
              <a:rPr lang="en-US" altLang="ja-JP" sz="2000" dirty="0">
                <a:solidFill>
                  <a:srgbClr val="FF0000"/>
                </a:solidFill>
              </a:rPr>
              <a:t>with different </a:t>
            </a:r>
            <a:r>
              <a:rPr lang="en-US" altLang="ja-JP" sz="2000" dirty="0" smtClean="0">
                <a:solidFill>
                  <a:srgbClr val="FF0000"/>
                </a:solidFill>
              </a:rPr>
              <a:t>deformation</a:t>
            </a:r>
            <a:r>
              <a:rPr lang="en-US" altLang="ja-JP" sz="2000" dirty="0" smtClean="0"/>
              <a:t>, we applied the HyperAMD to </a:t>
            </a:r>
            <a:r>
              <a:rPr lang="en-US" altLang="ja-JP" sz="2000" baseline="30000" dirty="0" smtClean="0"/>
              <a:t>10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 and </a:t>
            </a:r>
            <a:r>
              <a:rPr lang="en-US" altLang="ja-JP" sz="2000" baseline="30000" dirty="0" smtClean="0"/>
              <a:t>12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Be.</a:t>
            </a:r>
          </a:p>
          <a:p>
            <a:pPr lvl="1"/>
            <a:endParaRPr lang="en-US" altLang="ja-JP" sz="2000" dirty="0" smtClean="0"/>
          </a:p>
          <a:p>
            <a:pPr lvl="1"/>
            <a:r>
              <a:rPr lang="en-US" altLang="ja-JP" sz="2000" dirty="0" smtClean="0"/>
              <a:t>We focus on the positive and negative parity states i</a:t>
            </a:r>
            <a:r>
              <a:rPr kumimoji="1" lang="en-US" altLang="ja-JP" sz="2000" dirty="0" smtClean="0"/>
              <a:t>n </a:t>
            </a:r>
            <a:r>
              <a:rPr lang="en-US" altLang="ja-JP" sz="2000" baseline="30000" dirty="0" smtClean="0"/>
              <a:t>10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 and </a:t>
            </a:r>
            <a:r>
              <a:rPr lang="en-US" altLang="ja-JP" sz="2000" baseline="30000" dirty="0" smtClean="0"/>
              <a:t>12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</a:t>
            </a:r>
          </a:p>
          <a:p>
            <a:pPr marL="311400" lvl="2" indent="0">
              <a:buNone/>
            </a:pPr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hyperon coupled to </a:t>
            </a:r>
            <a:r>
              <a:rPr lang="en-US" altLang="ja-JP" dirty="0">
                <a:solidFill>
                  <a:srgbClr val="FF0000"/>
                </a:solidFill>
              </a:rPr>
              <a:t>compact</a:t>
            </a:r>
            <a:r>
              <a:rPr lang="en-US" altLang="ja-JP" dirty="0"/>
              <a:t> state is </a:t>
            </a:r>
            <a:r>
              <a:rPr lang="en-US" altLang="ja-JP" dirty="0">
                <a:solidFill>
                  <a:srgbClr val="FF0000"/>
                </a:solidFill>
              </a:rPr>
              <a:t>more deeply </a:t>
            </a:r>
            <a:r>
              <a:rPr lang="en-US" altLang="ja-JP" dirty="0" smtClean="0"/>
              <a:t>bound</a:t>
            </a:r>
          </a:p>
          <a:p>
            <a:pPr marL="311400" lvl="2" indent="0">
              <a:buNone/>
            </a:pPr>
            <a:endParaRPr lang="en-US" altLang="ja-JP" b="0" dirty="0" smtClean="0"/>
          </a:p>
          <a:p>
            <a:pPr lvl="2"/>
            <a:r>
              <a:rPr lang="en-US" altLang="ja-JP" b="0" baseline="30000" dirty="0" smtClean="0"/>
              <a:t>10</a:t>
            </a:r>
            <a:r>
              <a:rPr lang="en-US" altLang="ja-JP" b="0" baseline="-2500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Be: pos. parity states are </a:t>
            </a:r>
            <a:r>
              <a:rPr lang="en-US" altLang="ja-JP" b="0" dirty="0" smtClean="0">
                <a:solidFill>
                  <a:srgbClr val="FF0000"/>
                </a:solidFill>
              </a:rPr>
              <a:t>shifted up</a:t>
            </a:r>
            <a:r>
              <a:rPr lang="en-US" altLang="ja-JP" b="0" dirty="0" smtClean="0"/>
              <a:t> by </a:t>
            </a:r>
            <a:r>
              <a:rPr lang="en-US" altLang="ja-JP" b="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 hyperon</a:t>
            </a:r>
          </a:p>
          <a:p>
            <a:pPr lvl="2"/>
            <a:r>
              <a:rPr lang="en-US" altLang="ja-JP" b="0" dirty="0" smtClean="0"/>
              <a:t> </a:t>
            </a:r>
            <a:r>
              <a:rPr lang="en-US" altLang="ja-JP" b="0" baseline="30000" dirty="0" smtClean="0"/>
              <a:t>12</a:t>
            </a:r>
            <a:r>
              <a:rPr lang="en-US" altLang="ja-JP" b="0" baseline="-2500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Be: the </a:t>
            </a:r>
            <a:r>
              <a:rPr lang="en-US" altLang="ja-JP" b="0" dirty="0" smtClean="0">
                <a:solidFill>
                  <a:srgbClr val="FF0000"/>
                </a:solidFill>
              </a:rPr>
              <a:t>parity reversion </a:t>
            </a:r>
            <a:r>
              <a:rPr lang="en-US" altLang="ja-JP" b="0" dirty="0" smtClean="0"/>
              <a:t>of the ground state will occur.</a:t>
            </a:r>
            <a:endParaRPr lang="en-US" altLang="ja-JP" sz="2600" b="0" dirty="0">
              <a:solidFill>
                <a:srgbClr val="FF0000"/>
              </a:solidFill>
            </a:endParaRPr>
          </a:p>
          <a:p>
            <a:pPr lvl="1"/>
            <a:r>
              <a:rPr kumimoji="1" lang="en-US" altLang="ja-JP" sz="2000" dirty="0" smtClean="0"/>
              <a:t>In </a:t>
            </a:r>
            <a:r>
              <a:rPr lang="en-US" altLang="ja-JP" sz="2000" baseline="30000" dirty="0" smtClean="0"/>
              <a:t>10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Be, the </a:t>
            </a:r>
            <a:r>
              <a:rPr lang="en-US" altLang="ja-JP" sz="2000" dirty="0" smtClean="0">
                <a:solidFill>
                  <a:srgbClr val="FF0000"/>
                </a:solidFill>
              </a:rPr>
              <a:t>resonance (virtual) state 1/2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in </a:t>
            </a:r>
            <a:r>
              <a:rPr lang="en-US" altLang="ja-JP" sz="2000" baseline="30000" dirty="0" smtClean="0"/>
              <a:t>9</a:t>
            </a:r>
            <a:r>
              <a:rPr lang="en-US" altLang="ja-JP" sz="2000" dirty="0" smtClean="0"/>
              <a:t>Be will be</a:t>
            </a:r>
            <a:r>
              <a:rPr lang="en-US" altLang="ja-JP" sz="2000" dirty="0" smtClean="0">
                <a:solidFill>
                  <a:srgbClr val="FF0000"/>
                </a:solidFill>
              </a:rPr>
              <a:t> bound </a:t>
            </a:r>
            <a:r>
              <a:rPr lang="en-US" altLang="ja-JP" sz="2000" dirty="0" smtClean="0"/>
              <a:t>by</a:t>
            </a:r>
            <a:r>
              <a:rPr lang="en-US" altLang="ja-JP" sz="2000" dirty="0" smtClean="0">
                <a:latin typeface="Symbol" pitchFamily="18" charset="2"/>
              </a:rPr>
              <a:t> L</a:t>
            </a:r>
            <a:r>
              <a:rPr lang="en-US" altLang="ja-JP" sz="2000" dirty="0" smtClean="0"/>
              <a:t> hyperon</a:t>
            </a:r>
            <a:endParaRPr lang="en-US" altLang="ja-JP" sz="2000" dirty="0"/>
          </a:p>
          <a:p>
            <a:pPr lvl="2"/>
            <a:endParaRPr kumimoji="1" lang="en-US" altLang="ja-JP" dirty="0" smtClean="0"/>
          </a:p>
          <a:p>
            <a:r>
              <a:rPr kumimoji="1" lang="en-US" altLang="ja-JP" dirty="0" smtClean="0"/>
              <a:t>Future plans</a:t>
            </a:r>
          </a:p>
          <a:p>
            <a:pPr lvl="1"/>
            <a:r>
              <a:rPr lang="en-US" altLang="ja-JP" sz="2000" dirty="0" smtClean="0"/>
              <a:t>To reveal how </a:t>
            </a:r>
            <a:r>
              <a:rPr lang="en-US" altLang="ja-JP" sz="2000" dirty="0" smtClean="0">
                <a:latin typeface="Symbol" pitchFamily="18" charset="2"/>
              </a:rPr>
              <a:t>L </a:t>
            </a:r>
            <a:r>
              <a:rPr lang="en-US" altLang="ja-JP" sz="2000" dirty="0" smtClean="0"/>
              <a:t>hyperon affects the </a:t>
            </a:r>
            <a:r>
              <a:rPr lang="en-US" altLang="ja-JP" sz="2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</a:rPr>
              <a:t> clustering </a:t>
            </a:r>
            <a:r>
              <a:rPr lang="en-US" altLang="ja-JP" sz="2000" dirty="0" smtClean="0"/>
              <a:t>and </a:t>
            </a:r>
            <a:r>
              <a:rPr lang="en-US" altLang="ja-JP" sz="2000" dirty="0" smtClean="0">
                <a:solidFill>
                  <a:srgbClr val="FF0000"/>
                </a:solidFill>
              </a:rPr>
              <a:t>orbit of extra neutrons</a:t>
            </a:r>
          </a:p>
          <a:p>
            <a:pPr lvl="1"/>
            <a:endParaRPr lang="en-US" altLang="ja-JP" sz="2000" dirty="0" smtClean="0"/>
          </a:p>
          <a:p>
            <a:pPr lvl="1"/>
            <a:r>
              <a:rPr lang="en-US" altLang="ja-JP" sz="2000" dirty="0" smtClean="0"/>
              <a:t>To predict </a:t>
            </a:r>
            <a:r>
              <a:rPr lang="en-US" altLang="ja-JP" sz="2000" dirty="0" smtClean="0">
                <a:solidFill>
                  <a:srgbClr val="FF0000"/>
                </a:solidFill>
              </a:rPr>
              <a:t>production cross section </a:t>
            </a:r>
            <a:r>
              <a:rPr lang="en-US" altLang="ja-JP" sz="2000" dirty="0" smtClean="0"/>
              <a:t>of </a:t>
            </a:r>
            <a:r>
              <a:rPr lang="en-US" altLang="ja-JP" sz="2000" baseline="30000" dirty="0" smtClean="0"/>
              <a:t>10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Be, </a:t>
            </a:r>
            <a:r>
              <a:rPr lang="en-US" altLang="ja-JP" sz="2000" baseline="30000" dirty="0" smtClean="0"/>
              <a:t>12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 etc. 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899592" y="5589240"/>
            <a:ext cx="5760640" cy="400110"/>
            <a:chOff x="2057382" y="5885602"/>
            <a:chExt cx="5760640" cy="40011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410620" y="5885602"/>
              <a:ext cx="5407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Systematic structure study of Be hyper isotopes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2057382" y="6086494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/>
          <p:cNvGrpSpPr/>
          <p:nvPr/>
        </p:nvGrpSpPr>
        <p:grpSpPr>
          <a:xfrm>
            <a:off x="770324" y="2956882"/>
            <a:ext cx="6246280" cy="400110"/>
            <a:chOff x="665673" y="3717032"/>
            <a:chExt cx="6246280" cy="400110"/>
          </a:xfrm>
        </p:grpSpPr>
        <p:cxnSp>
          <p:nvCxnSpPr>
            <p:cNvPr id="10" name="直線矢印コネクタ 9"/>
            <p:cNvCxnSpPr/>
            <p:nvPr/>
          </p:nvCxnSpPr>
          <p:spPr>
            <a:xfrm>
              <a:off x="665673" y="3913544"/>
              <a:ext cx="31212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969868" y="3717032"/>
              <a:ext cx="5942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Consistent with the prediction of </a:t>
              </a:r>
              <a:r>
                <a:rPr lang="en-US" altLang="ja-JP" sz="2000" b="1" baseline="30000" dirty="0" smtClean="0">
                  <a:solidFill>
                    <a:srgbClr val="FF0000"/>
                  </a:solidFill>
                </a:rPr>
                <a:t>13</a:t>
              </a:r>
              <a:r>
                <a:rPr lang="en-US" altLang="ja-JP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C by </a:t>
              </a:r>
              <a:r>
                <a:rPr lang="en-US" altLang="ja-JP" sz="2000" b="1" dirty="0" err="1" smtClean="0">
                  <a:solidFill>
                    <a:srgbClr val="FF0000"/>
                  </a:solidFill>
                </a:rPr>
                <a:t>Hiyama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 et al.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6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Structure of Be isotopes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endParaRPr kumimoji="1" lang="en-US" altLang="ja-JP" sz="2800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kumimoji="1" lang="en-US" altLang="ja-JP" sz="2200" dirty="0" smtClean="0"/>
              <a:t> </a:t>
            </a:r>
            <a:r>
              <a:rPr kumimoji="1" lang="en-US" altLang="ja-JP" sz="2400" dirty="0" smtClean="0"/>
              <a:t>Be isotopes have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cluster structure</a:t>
            </a:r>
          </a:p>
          <a:p>
            <a:pPr lvl="2"/>
            <a:r>
              <a:rPr kumimoji="1" lang="en-US" altLang="ja-JP" sz="2200" dirty="0" smtClean="0"/>
              <a:t>2</a:t>
            </a:r>
            <a:r>
              <a:rPr kumimoji="1" lang="en-US" altLang="ja-JP" sz="2200" dirty="0" smtClean="0">
                <a:latin typeface="Symbol" pitchFamily="18" charset="2"/>
              </a:rPr>
              <a:t>a</a:t>
            </a:r>
            <a:r>
              <a:rPr kumimoji="1" lang="en-US" altLang="ja-JP" sz="2200" dirty="0" smtClean="0"/>
              <a:t> cluster structure is changed 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depending on the neutron number</a:t>
            </a:r>
          </a:p>
          <a:p>
            <a:pPr lvl="1"/>
            <a:endParaRPr kumimoji="1" lang="ja-JP" altLang="en-US" dirty="0"/>
          </a:p>
        </p:txBody>
      </p:sp>
      <p:grpSp>
        <p:nvGrpSpPr>
          <p:cNvPr id="28" name="グループ化 28"/>
          <p:cNvGrpSpPr/>
          <p:nvPr/>
        </p:nvGrpSpPr>
        <p:grpSpPr>
          <a:xfrm>
            <a:off x="142844" y="1484784"/>
            <a:ext cx="8785225" cy="3413125"/>
            <a:chOff x="142844" y="1285860"/>
            <a:chExt cx="8785225" cy="3413125"/>
          </a:xfrm>
        </p:grpSpPr>
        <p:sp>
          <p:nvSpPr>
            <p:cNvPr id="4" name="AutoShape 41"/>
            <p:cNvSpPr>
              <a:spLocks noChangeArrowheads="1"/>
            </p:cNvSpPr>
            <p:nvPr/>
          </p:nvSpPr>
          <p:spPr bwMode="auto">
            <a:xfrm>
              <a:off x="6911944" y="1890698"/>
              <a:ext cx="1512888" cy="2808287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36000"/>
              </a:srgbClr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AutoShape 40"/>
            <p:cNvSpPr>
              <a:spLocks noChangeArrowheads="1"/>
            </p:cNvSpPr>
            <p:nvPr/>
          </p:nvSpPr>
          <p:spPr bwMode="auto">
            <a:xfrm>
              <a:off x="4175094" y="1889110"/>
              <a:ext cx="2665413" cy="28098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36000"/>
              </a:srgbClr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6" name="Picture 29" descr="Be10MO"/>
            <p:cNvPicPr>
              <a:picLocks noChangeAspect="1" noChangeArrowheads="1"/>
            </p:cNvPicPr>
            <p:nvPr/>
          </p:nvPicPr>
          <p:blipFill>
            <a:blip r:embed="rId3" cstate="print"/>
            <a:srcRect l="4613" t="37675" r="6570" b="40173"/>
            <a:stretch>
              <a:fillRect/>
            </a:stretch>
          </p:blipFill>
          <p:spPr bwMode="auto">
            <a:xfrm>
              <a:off x="5300632" y="2587610"/>
              <a:ext cx="1539875" cy="647700"/>
            </a:xfrm>
            <a:prstGeom prst="rect">
              <a:avLst/>
            </a:prstGeom>
            <a:noFill/>
          </p:spPr>
        </p:pic>
        <p:pic>
          <p:nvPicPr>
            <p:cNvPr id="7" name="Picture 14" descr="Be10MO"/>
            <p:cNvPicPr>
              <a:picLocks noChangeAspect="1" noChangeArrowheads="1"/>
            </p:cNvPicPr>
            <p:nvPr/>
          </p:nvPicPr>
          <p:blipFill>
            <a:blip r:embed="rId3" cstate="print"/>
            <a:srcRect l="4613" t="3200" r="6570" b="62325"/>
            <a:stretch>
              <a:fillRect/>
            </a:stretch>
          </p:blipFill>
          <p:spPr bwMode="auto">
            <a:xfrm>
              <a:off x="4005232" y="2538398"/>
              <a:ext cx="1539875" cy="1008062"/>
            </a:xfrm>
            <a:prstGeom prst="rect">
              <a:avLst/>
            </a:prstGeom>
            <a:noFill/>
          </p:spPr>
        </p:pic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4320003" y="2212325"/>
              <a:ext cx="10710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4F81BD"/>
                  </a:solidFill>
                  <a:latin typeface="Symbol" pitchFamily="18" charset="2"/>
                </a:rPr>
                <a:t>p</a:t>
              </a:r>
              <a:r>
                <a:rPr lang="en-US" altLang="ja-JP" baseline="30000" dirty="0">
                  <a:solidFill>
                    <a:srgbClr val="4F81BD"/>
                  </a:solidFill>
                </a:rPr>
                <a:t>2</a:t>
              </a:r>
              <a:r>
                <a:rPr lang="en-US" altLang="ja-JP" dirty="0">
                  <a:solidFill>
                    <a:srgbClr val="4F81BD"/>
                  </a:solidFill>
                </a:rPr>
                <a:t> </a:t>
              </a:r>
              <a:r>
                <a:rPr lang="en-US" altLang="ja-JP" dirty="0" err="1">
                  <a:solidFill>
                    <a:srgbClr val="4F81BD"/>
                  </a:solidFill>
                </a:rPr>
                <a:t>config</a:t>
              </a:r>
              <a:r>
                <a:rPr lang="en-US" altLang="ja-JP" dirty="0">
                  <a:solidFill>
                    <a:srgbClr val="4F81BD"/>
                  </a:solidFill>
                </a:rPr>
                <a:t>.</a:t>
              </a:r>
            </a:p>
          </p:txBody>
        </p:sp>
        <p:pic>
          <p:nvPicPr>
            <p:cNvPr id="9" name="Picture 28" descr="Be10MO"/>
            <p:cNvPicPr>
              <a:picLocks noChangeAspect="1" noChangeArrowheads="1"/>
            </p:cNvPicPr>
            <p:nvPr/>
          </p:nvPicPr>
          <p:blipFill>
            <a:blip r:embed="rId3" cstate="print"/>
            <a:srcRect l="4613" t="57384" r="6570" b="3200"/>
            <a:stretch>
              <a:fillRect/>
            </a:stretch>
          </p:blipFill>
          <p:spPr bwMode="auto">
            <a:xfrm>
              <a:off x="5229194" y="3473435"/>
              <a:ext cx="1539875" cy="1152525"/>
            </a:xfrm>
            <a:prstGeom prst="rect">
              <a:avLst/>
            </a:prstGeom>
            <a:noFill/>
          </p:spPr>
        </p:pic>
        <p:pic>
          <p:nvPicPr>
            <p:cNvPr id="10" name="Picture 15" descr="Be12MO"/>
            <p:cNvPicPr>
              <a:picLocks noChangeAspect="1" noChangeArrowheads="1"/>
            </p:cNvPicPr>
            <p:nvPr/>
          </p:nvPicPr>
          <p:blipFill>
            <a:blip r:embed="rId4" cstate="print"/>
            <a:srcRect l="5464" t="8780" r="6970" b="6834"/>
            <a:stretch>
              <a:fillRect/>
            </a:stretch>
          </p:blipFill>
          <p:spPr bwMode="auto">
            <a:xfrm>
              <a:off x="6911944" y="2941623"/>
              <a:ext cx="1512888" cy="1101725"/>
            </a:xfrm>
            <a:prstGeom prst="rect">
              <a:avLst/>
            </a:prstGeom>
            <a:noFill/>
          </p:spPr>
        </p:pic>
        <p:pic>
          <p:nvPicPr>
            <p:cNvPr id="11" name="Picture 4" descr="Be8MO"/>
            <p:cNvPicPr>
              <a:picLocks noChangeAspect="1" noChangeArrowheads="1"/>
            </p:cNvPicPr>
            <p:nvPr/>
          </p:nvPicPr>
          <p:blipFill>
            <a:blip r:embed="rId5" cstate="print"/>
            <a:srcRect l="12881" t="24533" r="12881" b="24628"/>
            <a:stretch>
              <a:fillRect/>
            </a:stretch>
          </p:blipFill>
          <p:spPr bwMode="auto">
            <a:xfrm>
              <a:off x="142844" y="2365360"/>
              <a:ext cx="865188" cy="347663"/>
            </a:xfrm>
            <a:prstGeom prst="rect">
              <a:avLst/>
            </a:prstGeom>
            <a:noFill/>
          </p:spPr>
        </p:pic>
        <p:pic>
          <p:nvPicPr>
            <p:cNvPr id="12" name="Picture 20" descr="Be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432" y="1285860"/>
              <a:ext cx="935037" cy="935038"/>
            </a:xfrm>
            <a:prstGeom prst="rect">
              <a:avLst/>
            </a:prstGeom>
            <a:noFill/>
          </p:spPr>
        </p:pic>
        <p:pic>
          <p:nvPicPr>
            <p:cNvPr id="13" name="Picture 21" descr="Be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03657" y="1357298"/>
              <a:ext cx="576262" cy="576262"/>
            </a:xfrm>
            <a:prstGeom prst="rect">
              <a:avLst/>
            </a:prstGeom>
            <a:noFill/>
          </p:spPr>
        </p:pic>
        <p:pic>
          <p:nvPicPr>
            <p:cNvPr id="14" name="Picture 22" descr="Be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38694" y="1293798"/>
              <a:ext cx="936625" cy="936625"/>
            </a:xfrm>
            <a:prstGeom prst="rect">
              <a:avLst/>
            </a:prstGeom>
            <a:noFill/>
          </p:spPr>
        </p:pic>
        <p:pic>
          <p:nvPicPr>
            <p:cNvPr id="15" name="Picture 23" descr="Be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65832" y="1357298"/>
              <a:ext cx="574675" cy="574675"/>
            </a:xfrm>
            <a:prstGeom prst="rect">
              <a:avLst/>
            </a:prstGeom>
            <a:noFill/>
          </p:spPr>
        </p:pic>
        <p:pic>
          <p:nvPicPr>
            <p:cNvPr id="16" name="Picture 24" descr="Be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73894" y="1301735"/>
              <a:ext cx="935038" cy="935038"/>
            </a:xfrm>
            <a:prstGeom prst="rect">
              <a:avLst/>
            </a:prstGeom>
            <a:noFill/>
          </p:spPr>
        </p:pic>
        <p:pic>
          <p:nvPicPr>
            <p:cNvPr id="17" name="Picture 25" descr="Be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351807" y="1357298"/>
              <a:ext cx="576262" cy="576262"/>
            </a:xfrm>
            <a:prstGeom prst="rect">
              <a:avLst/>
            </a:prstGeom>
            <a:noFill/>
          </p:spPr>
        </p:pic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5616147" y="2212325"/>
              <a:ext cx="10838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4F81BD"/>
                  </a:solidFill>
                  <a:latin typeface="Symbol" pitchFamily="18" charset="2"/>
                </a:rPr>
                <a:t>s</a:t>
              </a:r>
              <a:r>
                <a:rPr lang="en-US" altLang="ja-JP" baseline="30000" dirty="0">
                  <a:solidFill>
                    <a:srgbClr val="4F81BD"/>
                  </a:solidFill>
                </a:rPr>
                <a:t>2</a:t>
              </a:r>
              <a:r>
                <a:rPr lang="en-US" altLang="ja-JP" dirty="0">
                  <a:solidFill>
                    <a:srgbClr val="4F81BD"/>
                  </a:solidFill>
                </a:rPr>
                <a:t> </a:t>
              </a:r>
              <a:r>
                <a:rPr lang="en-US" altLang="ja-JP" dirty="0" err="1">
                  <a:solidFill>
                    <a:srgbClr val="4F81BD"/>
                  </a:solidFill>
                </a:rPr>
                <a:t>config</a:t>
              </a:r>
              <a:r>
                <a:rPr lang="en-US" altLang="ja-JP" dirty="0">
                  <a:solidFill>
                    <a:srgbClr val="4F81BD"/>
                  </a:solidFill>
                </a:rPr>
                <a:t>.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616147" y="3229729"/>
              <a:ext cx="1184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olidFill>
                    <a:srgbClr val="4F81BD"/>
                  </a:solidFill>
                  <a:latin typeface="Symbol" pitchFamily="18" charset="2"/>
                </a:rPr>
                <a:t>ps</a:t>
              </a:r>
              <a:r>
                <a:rPr lang="en-US" altLang="ja-JP" dirty="0">
                  <a:solidFill>
                    <a:srgbClr val="4F81BD"/>
                  </a:solidFill>
                </a:rPr>
                <a:t> </a:t>
              </a:r>
              <a:r>
                <a:rPr lang="ja-JP" altLang="en-US" dirty="0">
                  <a:solidFill>
                    <a:srgbClr val="4F81BD"/>
                  </a:solidFill>
                </a:rPr>
                <a:t> </a:t>
              </a:r>
              <a:r>
                <a:rPr lang="en-US" altLang="ja-JP" dirty="0" err="1">
                  <a:solidFill>
                    <a:srgbClr val="4F81BD"/>
                  </a:solidFill>
                </a:rPr>
                <a:t>config</a:t>
              </a:r>
              <a:r>
                <a:rPr lang="en-US" altLang="ja-JP" dirty="0">
                  <a:solidFill>
                    <a:srgbClr val="4F81BD"/>
                  </a:solidFill>
                </a:rPr>
                <a:t>.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7217458" y="2653665"/>
              <a:ext cx="11319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olidFill>
                    <a:srgbClr val="4F81BD"/>
                  </a:solidFill>
                  <a:latin typeface="Symbol" pitchFamily="18" charset="2"/>
                </a:rPr>
                <a:t>ps</a:t>
              </a:r>
              <a:r>
                <a:rPr lang="en-US" altLang="ja-JP" dirty="0">
                  <a:solidFill>
                    <a:srgbClr val="4F81BD"/>
                  </a:solidFill>
                </a:rPr>
                <a:t> </a:t>
              </a:r>
              <a:r>
                <a:rPr lang="en-US" altLang="ja-JP" dirty="0" err="1">
                  <a:solidFill>
                    <a:srgbClr val="4F81BD"/>
                  </a:solidFill>
                </a:rPr>
                <a:t>config</a:t>
              </a:r>
              <a:r>
                <a:rPr lang="en-US" altLang="ja-JP" dirty="0">
                  <a:solidFill>
                    <a:srgbClr val="4F81BD"/>
                  </a:solidFill>
                </a:rPr>
                <a:t>.</a:t>
              </a:r>
            </a:p>
          </p:txBody>
        </p:sp>
        <p:grpSp>
          <p:nvGrpSpPr>
            <p:cNvPr id="29" name="グループ化 27"/>
            <p:cNvGrpSpPr/>
            <p:nvPr/>
          </p:nvGrpSpPr>
          <p:grpSpPr>
            <a:xfrm>
              <a:off x="1071538" y="1387460"/>
              <a:ext cx="3071834" cy="3311525"/>
              <a:chOff x="1107257" y="1387460"/>
              <a:chExt cx="3071834" cy="3311525"/>
            </a:xfrm>
          </p:grpSpPr>
          <p:sp>
            <p:nvSpPr>
              <p:cNvPr id="18" name="AutoShape 44"/>
              <p:cNvSpPr>
                <a:spLocks noChangeArrowheads="1"/>
              </p:cNvSpPr>
              <p:nvPr/>
            </p:nvSpPr>
            <p:spPr bwMode="auto">
              <a:xfrm>
                <a:off x="1162834" y="1387460"/>
                <a:ext cx="2960681" cy="3311525"/>
              </a:xfrm>
              <a:prstGeom prst="roundRect">
                <a:avLst>
                  <a:gd name="adj" fmla="val 16667"/>
                </a:avLst>
              </a:prstGeom>
              <a:solidFill>
                <a:srgbClr val="FFFF99">
                  <a:alpha val="36000"/>
                </a:srgbClr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9" name="Picture 8" descr="Be9MO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6679" t="7547" r="16679" b="37511"/>
              <a:stretch>
                <a:fillRect/>
              </a:stretch>
            </p:blipFill>
            <p:spPr bwMode="auto">
              <a:xfrm>
                <a:off x="1995474" y="3619485"/>
                <a:ext cx="1295400" cy="1039813"/>
              </a:xfrm>
              <a:prstGeom prst="rect">
                <a:avLst/>
              </a:prstGeom>
              <a:noFill/>
            </p:spPr>
          </p:pic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2225432" y="3324210"/>
                <a:ext cx="8354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4F81BD"/>
                    </a:solidFill>
                    <a:latin typeface="Symbol" pitchFamily="18" charset="2"/>
                  </a:rPr>
                  <a:t>p</a:t>
                </a:r>
                <a:r>
                  <a:rPr lang="en-US" altLang="ja-JP" dirty="0">
                    <a:solidFill>
                      <a:srgbClr val="4F81BD"/>
                    </a:solidFill>
                  </a:rPr>
                  <a:t>-orbit</a:t>
                </a:r>
              </a:p>
            </p:txBody>
          </p:sp>
          <p:pic>
            <p:nvPicPr>
              <p:cNvPr id="21" name="Picture 10" descr="Be9MO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t="64981" b="5359"/>
              <a:stretch>
                <a:fillRect/>
              </a:stretch>
            </p:blipFill>
            <p:spPr bwMode="auto">
              <a:xfrm>
                <a:off x="1743062" y="2844785"/>
                <a:ext cx="1800225" cy="519113"/>
              </a:xfrm>
              <a:prstGeom prst="rect">
                <a:avLst/>
              </a:prstGeom>
              <a:noFill/>
            </p:spPr>
          </p:pic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2219020" y="2532048"/>
                <a:ext cx="8483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4F81BD"/>
                    </a:solidFill>
                    <a:latin typeface="Symbol" pitchFamily="18" charset="2"/>
                  </a:rPr>
                  <a:t>s</a:t>
                </a:r>
                <a:r>
                  <a:rPr lang="en-US" altLang="ja-JP" dirty="0">
                    <a:solidFill>
                      <a:srgbClr val="4F81BD"/>
                    </a:solidFill>
                  </a:rPr>
                  <a:t>-orbit</a:t>
                </a:r>
              </a:p>
            </p:txBody>
          </p:sp>
          <p:sp>
            <p:nvSpPr>
              <p:cNvPr id="23" name="Text Box 39"/>
              <p:cNvSpPr txBox="1">
                <a:spLocks noChangeArrowheads="1"/>
              </p:cNvSpPr>
              <p:nvPr/>
            </p:nvSpPr>
            <p:spPr bwMode="auto">
              <a:xfrm>
                <a:off x="1635014" y="1492245"/>
                <a:ext cx="20163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b="1" dirty="0">
                    <a:solidFill>
                      <a:srgbClr val="4F81BD"/>
                    </a:solidFill>
                    <a:latin typeface="Times New Roman" pitchFamily="18" charset="0"/>
                    <a:cs typeface="Times New Roman" pitchFamily="18" charset="0"/>
                  </a:rPr>
                  <a:t> “molecular-orbit”</a:t>
                </a: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1107257" y="1975976"/>
                <a:ext cx="30718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Y. </a:t>
                </a:r>
                <a:r>
                  <a:rPr lang="en-US" altLang="ja-JP" sz="1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Kanada-En’yo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et al., PRC60, 064304(1999)</a:t>
                </a:r>
              </a:p>
              <a:p>
                <a:r>
                  <a:rPr lang="en-US" altLang="ja-JP" sz="1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N. </a:t>
                </a:r>
                <a:r>
                  <a:rPr lang="en-US" altLang="ja-JP" sz="1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Itagaki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et al., PRC62 034301, (2000).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84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of 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aseline="30000" dirty="0" smtClean="0"/>
              <a:t>9</a:t>
            </a:r>
            <a:r>
              <a:rPr lang="en-US" altLang="ja-JP" dirty="0" smtClean="0"/>
              <a:t>Be has 2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+ n structure</a:t>
            </a:r>
          </a:p>
          <a:p>
            <a:pPr lvl="1"/>
            <a:r>
              <a:rPr lang="en-US" altLang="ja-JP" dirty="0">
                <a:solidFill>
                  <a:schemeClr val="tx1"/>
                </a:solidFill>
              </a:rPr>
              <a:t>The difference of </a:t>
            </a:r>
            <a:r>
              <a:rPr lang="en-US" altLang="ja-JP" dirty="0"/>
              <a:t>the orbit of the last neutron </a:t>
            </a:r>
            <a:r>
              <a:rPr lang="en-US" altLang="ja-JP" dirty="0">
                <a:solidFill>
                  <a:schemeClr val="tx1"/>
                </a:solidFill>
              </a:rPr>
              <a:t>leads to the </a:t>
            </a:r>
            <a:r>
              <a:rPr lang="en-US" altLang="ja-JP" dirty="0">
                <a:solidFill>
                  <a:srgbClr val="FF0000"/>
                </a:solidFill>
              </a:rPr>
              <a:t>difference </a:t>
            </a:r>
            <a:r>
              <a:rPr lang="en-US" altLang="ja-JP" dirty="0" smtClean="0">
                <a:solidFill>
                  <a:srgbClr val="FF0000"/>
                </a:solidFill>
              </a:rPr>
              <a:t>of deformation</a:t>
            </a:r>
            <a:endParaRPr lang="ja-JP" altLang="en-US" dirty="0">
              <a:solidFill>
                <a:srgbClr val="FF0000"/>
              </a:solidFill>
            </a:endParaRP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58" y="1988840"/>
            <a:ext cx="4193566" cy="4273869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2267744" y="4155634"/>
            <a:ext cx="1224136" cy="14336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4211960" y="3573016"/>
            <a:ext cx="2736304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12056" y="2564904"/>
            <a:ext cx="2357500" cy="2750725"/>
            <a:chOff x="84064" y="2910523"/>
            <a:chExt cx="2357500" cy="275072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84064" y="2910523"/>
              <a:ext cx="2357500" cy="2750725"/>
              <a:chOff x="174328" y="2838515"/>
              <a:chExt cx="2357500" cy="2750725"/>
            </a:xfrm>
          </p:grpSpPr>
          <p:sp>
            <p:nvSpPr>
              <p:cNvPr id="16" name="テキスト ボックス 15"/>
              <p:cNvSpPr txBox="1"/>
              <p:nvPr/>
            </p:nvSpPr>
            <p:spPr>
              <a:xfrm>
                <a:off x="287524" y="4253026"/>
                <a:ext cx="2160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aseline="30000" dirty="0" smtClean="0"/>
                  <a:t>8</a:t>
                </a:r>
                <a:r>
                  <a:rPr kumimoji="1" lang="en-US" altLang="ja-JP" sz="2000" dirty="0" smtClean="0"/>
                  <a:t>Be(0</a:t>
                </a:r>
                <a:r>
                  <a:rPr kumimoji="1" lang="en-US" altLang="ja-JP" sz="2000" baseline="30000" dirty="0" smtClean="0"/>
                  <a:t>+</a:t>
                </a:r>
                <a:r>
                  <a:rPr kumimoji="1" lang="en-US" altLang="ja-JP" sz="2000" dirty="0" smtClean="0"/>
                  <a:t>) + n(</a:t>
                </a:r>
                <a:r>
                  <a:rPr kumimoji="1" lang="en-US" altLang="ja-JP" sz="2000" i="1" dirty="0" smtClean="0">
                    <a:solidFill>
                      <a:schemeClr val="tx2"/>
                    </a:solidFill>
                  </a:rPr>
                  <a:t>p</a:t>
                </a:r>
                <a:r>
                  <a:rPr kumimoji="1" lang="en-US" altLang="ja-JP" sz="2000" dirty="0" smtClean="0">
                    <a:solidFill>
                      <a:schemeClr val="tx2"/>
                    </a:solidFill>
                  </a:rPr>
                  <a:t>-</a:t>
                </a:r>
                <a:r>
                  <a:rPr kumimoji="1" lang="en-US" altLang="ja-JP" sz="2000" dirty="0" smtClean="0"/>
                  <a:t>orbit)</a:t>
                </a:r>
                <a:endParaRPr kumimoji="1" lang="ja-JP" altLang="en-US" sz="20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74328" y="5158353"/>
                <a:ext cx="23575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Small deformation</a:t>
                </a:r>
                <a:endParaRPr kumimoji="1" lang="ja-JP" altLang="en-US" sz="2200" b="1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287524" y="4644618"/>
                <a:ext cx="2160240" cy="65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ja-JP" sz="2000" dirty="0"/>
                  <a:t>C</a:t>
                </a:r>
                <a:r>
                  <a:rPr lang="en-US" altLang="ja-JP" sz="2000" dirty="0" smtClean="0"/>
                  <a:t>entrifugal barrier </a:t>
                </a:r>
              </a:p>
              <a:p>
                <a:pPr>
                  <a:lnSpc>
                    <a:spcPts val="2200"/>
                  </a:lnSpc>
                </a:pPr>
                <a:r>
                  <a:rPr lang="en-US" altLang="ja-JP" sz="2000" dirty="0" smtClean="0"/>
                  <a:t>due to L=1</a:t>
                </a:r>
                <a:endParaRPr kumimoji="1" lang="ja-JP" altLang="en-US" sz="2000" dirty="0"/>
              </a:p>
            </p:txBody>
          </p:sp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291" y="2852936"/>
                <a:ext cx="1374707" cy="1374707"/>
              </a:xfrm>
              <a:prstGeom prst="rect">
                <a:avLst/>
              </a:prstGeom>
            </p:spPr>
          </p:pic>
          <p:sp>
            <p:nvSpPr>
              <p:cNvPr id="11" name="正方形/長方形 10"/>
              <p:cNvSpPr/>
              <p:nvPr/>
            </p:nvSpPr>
            <p:spPr>
              <a:xfrm>
                <a:off x="1022838" y="2838515"/>
                <a:ext cx="689612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ja-JP" sz="2400" b="1" dirty="0" smtClean="0">
                    <a:solidFill>
                      <a:schemeClr val="tx2"/>
                    </a:solidFill>
                    <a:latin typeface="Symbol" pitchFamily="18" charset="2"/>
                  </a:rPr>
                  <a:t>3/2</a:t>
                </a:r>
                <a:r>
                  <a:rPr lang="en-US" altLang="ja-JP" sz="2400" b="1" baseline="30000" dirty="0" smtClean="0">
                    <a:solidFill>
                      <a:schemeClr val="tx2"/>
                    </a:solidFill>
                    <a:latin typeface="Symbol" pitchFamily="18" charset="2"/>
                  </a:rPr>
                  <a:t>-</a:t>
                </a:r>
                <a:endParaRPr lang="ja-JP" altLang="en-US" sz="2400" b="1" baseline="30000" dirty="0">
                  <a:solidFill>
                    <a:schemeClr val="tx2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773864" y="3954443"/>
              <a:ext cx="10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b = 0.73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624736" y="2334459"/>
            <a:ext cx="2555776" cy="2533540"/>
            <a:chOff x="6624736" y="2550483"/>
            <a:chExt cx="2555776" cy="2533540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624736" y="2550483"/>
              <a:ext cx="2555776" cy="2533540"/>
              <a:chOff x="6624736" y="2550483"/>
              <a:chExt cx="2555776" cy="2533540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6822505" y="4005065"/>
                <a:ext cx="21602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aseline="30000" dirty="0" smtClean="0"/>
                  <a:t>8</a:t>
                </a:r>
                <a:r>
                  <a:rPr kumimoji="1" lang="en-US" altLang="ja-JP" sz="2000" dirty="0" smtClean="0"/>
                  <a:t>Be(0</a:t>
                </a:r>
                <a:r>
                  <a:rPr kumimoji="1" lang="en-US" altLang="ja-JP" sz="2000" baseline="30000" dirty="0" smtClean="0"/>
                  <a:t>+</a:t>
                </a:r>
                <a:r>
                  <a:rPr kumimoji="1" lang="en-US" altLang="ja-JP" sz="2000" dirty="0" smtClean="0"/>
                  <a:t>) + n(</a:t>
                </a:r>
                <a:r>
                  <a:rPr kumimoji="1" lang="en-US" altLang="ja-JP" sz="2000" i="1" dirty="0" smtClean="0">
                    <a:solidFill>
                      <a:srgbClr val="FF0000"/>
                    </a:solidFill>
                  </a:rPr>
                  <a:t>s</a:t>
                </a:r>
                <a:r>
                  <a:rPr kumimoji="1" lang="en-US" altLang="ja-JP" sz="2000" dirty="0" smtClean="0"/>
                  <a:t>-orbit)</a:t>
                </a:r>
                <a:endParaRPr kumimoji="1" lang="ja-JP" altLang="en-US" sz="20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624736" y="4653136"/>
                <a:ext cx="25557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Large</a:t>
                </a:r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 deformation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7218548" y="4365105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No barrier</a:t>
                </a:r>
              </a:p>
            </p:txBody>
          </p:sp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5271" y="2564904"/>
                <a:ext cx="1374707" cy="1374707"/>
              </a:xfrm>
              <a:prstGeom prst="rect">
                <a:avLst/>
              </a:prstGeom>
            </p:spPr>
          </p:pic>
          <p:sp>
            <p:nvSpPr>
              <p:cNvPr id="29" name="正方形/長方形 28"/>
              <p:cNvSpPr/>
              <p:nvPr/>
            </p:nvSpPr>
            <p:spPr>
              <a:xfrm>
                <a:off x="7557818" y="2550483"/>
                <a:ext cx="689612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ja-JP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1/2</a:t>
                </a:r>
                <a:r>
                  <a:rPr lang="en-US" altLang="ja-JP" sz="24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lang="ja-JP" altLang="en-US" sz="24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7380820" y="3591304"/>
              <a:ext cx="10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b = 1.02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Exotic structure of </a:t>
            </a:r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ja-JP" dirty="0" smtClean="0"/>
              <a:t>Parity inversion of the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</a:t>
            </a:r>
            <a:r>
              <a:rPr lang="en-US" altLang="ja-JP" baseline="-25000" dirty="0" smtClean="0"/>
              <a:t>7</a:t>
            </a:r>
            <a:r>
              <a:rPr lang="en-US" altLang="ja-JP" dirty="0" smtClean="0"/>
              <a:t> ground state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>
              <a:lnSpc>
                <a:spcPts val="2600"/>
              </a:lnSpc>
            </a:pPr>
            <a:r>
              <a:rPr lang="en-US" altLang="ja-JP" dirty="0" smtClean="0"/>
              <a:t>The ground state of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 is the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1/2</a:t>
            </a:r>
            <a:r>
              <a:rPr lang="en-US" altLang="ja-JP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One of the reasons of the parity inversion is the </a:t>
            </a:r>
            <a:r>
              <a:rPr lang="en-US" altLang="ja-JP" dirty="0" smtClean="0">
                <a:solidFill>
                  <a:srgbClr val="FF0000"/>
                </a:solidFill>
              </a:rPr>
              <a:t>molecular orbit </a:t>
            </a:r>
            <a:r>
              <a:rPr lang="en-US" altLang="ja-JP" dirty="0" smtClean="0"/>
              <a:t>structure of the 1/2+  and 1/2- states.   </a:t>
            </a:r>
          </a:p>
        </p:txBody>
      </p:sp>
      <p:grpSp>
        <p:nvGrpSpPr>
          <p:cNvPr id="9" name="グループ化 33"/>
          <p:cNvGrpSpPr/>
          <p:nvPr/>
        </p:nvGrpSpPr>
        <p:grpSpPr>
          <a:xfrm>
            <a:off x="827584" y="1602977"/>
            <a:ext cx="5572164" cy="461665"/>
            <a:chOff x="2071670" y="1785926"/>
            <a:chExt cx="5572164" cy="46166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2643174" y="1785926"/>
              <a:ext cx="5000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rgbClr val="FF0000"/>
                  </a:solidFill>
                </a:rPr>
                <a:t>Vanishing of the magic number N=8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>
              <a:off x="2071670" y="2000240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正方形/長方形 34"/>
          <p:cNvSpPr/>
          <p:nvPr/>
        </p:nvSpPr>
        <p:spPr>
          <a:xfrm>
            <a:off x="3289924" y="748785"/>
            <a:ext cx="306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baseline="-25000" dirty="0">
                <a:solidFill>
                  <a:srgbClr val="1F497D"/>
                </a:solidFill>
              </a:rPr>
              <a:t>4</a:t>
            </a:r>
            <a:endParaRPr lang="ja-JP" altLang="en-US" sz="2800" b="1" dirty="0">
              <a:solidFill>
                <a:srgbClr val="1F497D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6075617" y="1344562"/>
            <a:ext cx="3000364" cy="2048340"/>
            <a:chOff x="6075617" y="2669282"/>
            <a:chExt cx="3000364" cy="2048340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6382492" y="2669282"/>
              <a:ext cx="12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baseline="30000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11</a:t>
              </a:r>
              <a:r>
                <a:rPr lang="en-US" altLang="ja-JP" sz="2000" b="1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Be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 1/2</a:t>
              </a:r>
              <a:r>
                <a:rPr lang="en-US" altLang="ja-JP" sz="2000" b="1" baseline="30000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-</a:t>
              </a:r>
              <a:endParaRPr lang="ja-JP" altLang="en-US" sz="2000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pic>
          <p:nvPicPr>
            <p:cNvPr id="40" name="図 39" descr="pi_orbi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4208" y="3040758"/>
              <a:ext cx="1343536" cy="1143008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6075617" y="4112328"/>
              <a:ext cx="3000364" cy="605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prstClr val="black"/>
                  </a:solidFill>
                </a:rPr>
                <a:t>Extra neutrons in 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en-US" altLang="ja-JP" sz="2000" b="1" dirty="0">
                  <a:solidFill>
                    <a:prstClr val="black"/>
                  </a:solidFill>
                </a:rPr>
                <a:t> orbit</a:t>
              </a:r>
              <a:r>
                <a:rPr lang="en-US" altLang="ja-JP" sz="2000" baseline="30000" dirty="0">
                  <a:solidFill>
                    <a:prstClr val="black"/>
                  </a:solidFill>
                </a:rPr>
                <a:t>[1</a:t>
              </a:r>
              <a:r>
                <a:rPr lang="en-US" altLang="ja-JP" sz="2000" baseline="30000" dirty="0" smtClean="0">
                  <a:solidFill>
                    <a:prstClr val="black"/>
                  </a:solidFill>
                </a:rPr>
                <a:t>]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ja-JP" sz="2000" b="1" dirty="0" smtClean="0">
                  <a:solidFill>
                    <a:srgbClr val="FF0000"/>
                  </a:solidFill>
                </a:rPr>
                <a:t>(small deformation)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180148" y="3504802"/>
            <a:ext cx="3000364" cy="1652390"/>
            <a:chOff x="6215106" y="4872954"/>
            <a:chExt cx="3000364" cy="1652390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6286544" y="4872954"/>
              <a:ext cx="1357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baseline="30000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11</a:t>
              </a:r>
              <a:r>
                <a:rPr lang="en-US" altLang="ja-JP" sz="2000" b="1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Be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 1/2</a:t>
              </a:r>
              <a:r>
                <a:rPr lang="en-US" altLang="ja-JP" sz="2000" b="1" baseline="30000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+</a:t>
              </a:r>
              <a:endParaRPr lang="ja-JP" altLang="en-US" sz="2000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pic>
          <p:nvPicPr>
            <p:cNvPr id="56" name="図 55" descr="sigma_orbi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6216" y="5257339"/>
              <a:ext cx="1905000" cy="733425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6215106" y="5920050"/>
              <a:ext cx="3000364" cy="605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prstClr val="black"/>
                  </a:solidFill>
                </a:rPr>
                <a:t>Extra neutrons in 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sz="2000" b="1" dirty="0">
                  <a:solidFill>
                    <a:prstClr val="black"/>
                  </a:solidFill>
                </a:rPr>
                <a:t> orbit</a:t>
              </a:r>
              <a:r>
                <a:rPr lang="en-US" altLang="ja-JP" sz="2000" baseline="30000" dirty="0">
                  <a:solidFill>
                    <a:prstClr val="black"/>
                  </a:solidFill>
                </a:rPr>
                <a:t>[1]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srgbClr val="FF0000"/>
                  </a:solidFill>
                </a:rPr>
                <a:t>(large deformation)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0" y="6546830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solidFill>
                  <a:prstClr val="black"/>
                </a:solidFill>
              </a:rPr>
              <a:t>[1] Y. </a:t>
            </a:r>
            <a:r>
              <a:rPr lang="en-US" altLang="ja-JP" sz="1600" dirty="0" err="1">
                <a:solidFill>
                  <a:prstClr val="black"/>
                </a:solidFill>
              </a:rPr>
              <a:t>Kanada-En’yo</a:t>
            </a:r>
            <a:r>
              <a:rPr lang="en-US" altLang="ja-JP" sz="1600" dirty="0">
                <a:solidFill>
                  <a:prstClr val="black"/>
                </a:solidFill>
              </a:rPr>
              <a:t> and H. </a:t>
            </a:r>
            <a:r>
              <a:rPr lang="en-US" altLang="ja-JP" sz="1600" dirty="0" err="1">
                <a:solidFill>
                  <a:prstClr val="black"/>
                </a:solidFill>
              </a:rPr>
              <a:t>Horiuchi</a:t>
            </a:r>
            <a:r>
              <a:rPr lang="en-US" altLang="ja-JP" sz="1600" dirty="0">
                <a:solidFill>
                  <a:prstClr val="black"/>
                </a:solidFill>
              </a:rPr>
              <a:t>, PRC </a:t>
            </a:r>
            <a:r>
              <a:rPr lang="en-US" altLang="ja-JP" sz="1600" b="1" dirty="0">
                <a:solidFill>
                  <a:prstClr val="black"/>
                </a:solidFill>
              </a:rPr>
              <a:t>66</a:t>
            </a:r>
            <a:r>
              <a:rPr lang="en-US" altLang="ja-JP" sz="1600" dirty="0">
                <a:solidFill>
                  <a:prstClr val="black"/>
                </a:solidFill>
              </a:rPr>
              <a:t> (2002), 024305.</a:t>
            </a:r>
          </a:p>
        </p:txBody>
      </p:sp>
      <p:cxnSp>
        <p:nvCxnSpPr>
          <p:cNvPr id="81" name="直線コネクタ 80"/>
          <p:cNvCxnSpPr/>
          <p:nvPr/>
        </p:nvCxnSpPr>
        <p:spPr>
          <a:xfrm>
            <a:off x="4741816" y="4259721"/>
            <a:ext cx="1393688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 descr="Inversion_Be11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74" y="2141876"/>
            <a:ext cx="4328590" cy="2786082"/>
          </a:xfrm>
          <a:prstGeom prst="rect">
            <a:avLst/>
          </a:prstGeom>
        </p:spPr>
      </p:pic>
      <p:cxnSp>
        <p:nvCxnSpPr>
          <p:cNvPr id="38" name="直線コネクタ 37"/>
          <p:cNvCxnSpPr/>
          <p:nvPr/>
        </p:nvCxnSpPr>
        <p:spPr>
          <a:xfrm flipV="1">
            <a:off x="4801704" y="2859046"/>
            <a:ext cx="1333800" cy="11721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33"/>
          <p:cNvGrpSpPr/>
          <p:nvPr/>
        </p:nvGrpSpPr>
        <p:grpSpPr>
          <a:xfrm>
            <a:off x="4012166" y="5747071"/>
            <a:ext cx="4088226" cy="461665"/>
            <a:chOff x="2071670" y="1757350"/>
            <a:chExt cx="4088226" cy="461665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2643174" y="1757350"/>
              <a:ext cx="3516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Difference of deformation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>
              <a:off x="2071670" y="2000240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正方形/長方形 6"/>
          <p:cNvSpPr/>
          <p:nvPr/>
        </p:nvSpPr>
        <p:spPr>
          <a:xfrm>
            <a:off x="3100952" y="2708920"/>
            <a:ext cx="12550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/>
              <a:t>inversion</a:t>
            </a:r>
            <a:endParaRPr lang="ja-JP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989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binding energy</a:t>
            </a:r>
            <a:r>
              <a:rPr lang="ja-JP" altLang="en-US" dirty="0"/>
              <a:t> </a:t>
            </a:r>
            <a:r>
              <a:rPr lang="en-US" altLang="ja-JP" dirty="0" smtClean="0"/>
              <a:t>as a function of </a:t>
            </a:r>
            <a:r>
              <a:rPr lang="en-US" altLang="ja-JP" dirty="0" smtClean="0">
                <a:latin typeface="Symbol" pitchFamily="18" charset="2"/>
              </a:rPr>
              <a:t>b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</a:rPr>
              <a:t> in </a:t>
            </a:r>
            <a:r>
              <a:rPr lang="en-US" altLang="ja-JP" i="1" dirty="0" smtClean="0">
                <a:solidFill>
                  <a:srgbClr val="FF0000"/>
                </a:solidFill>
              </a:rPr>
              <a:t>s</a:t>
            </a:r>
            <a:r>
              <a:rPr lang="en-US" altLang="ja-JP" dirty="0">
                <a:solidFill>
                  <a:srgbClr val="FF0000"/>
                </a:solidFill>
              </a:rPr>
              <a:t>-</a:t>
            </a:r>
            <a:r>
              <a:rPr lang="en-US" altLang="ja-JP" dirty="0" smtClean="0">
                <a:solidFill>
                  <a:srgbClr val="FF0000"/>
                </a:solidFill>
              </a:rPr>
              <a:t>orbit  is deeply bound with smaller deformation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504" y="1268760"/>
            <a:ext cx="4456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 smtClean="0"/>
              <a:t>Example: </a:t>
            </a:r>
            <a:r>
              <a:rPr lang="en-US" altLang="ja-JP" sz="2200" b="1" baseline="30000" dirty="0" smtClean="0"/>
              <a:t>13</a:t>
            </a:r>
            <a:r>
              <a:rPr lang="en-US" altLang="ja-JP" sz="2200" b="1" baseline="-25000" dirty="0" smtClean="0">
                <a:latin typeface="Symbol" pitchFamily="18" charset="2"/>
              </a:rPr>
              <a:t>L</a:t>
            </a:r>
            <a:r>
              <a:rPr lang="en-US" altLang="ja-JP" sz="2200" b="1" dirty="0" smtClean="0"/>
              <a:t>C      Binding energy</a:t>
            </a:r>
            <a:r>
              <a:rPr kumimoji="1" lang="en-US" altLang="ja-JP" sz="2200" b="1" dirty="0" smtClean="0"/>
              <a:t> of </a:t>
            </a:r>
            <a:r>
              <a:rPr kumimoji="1" lang="en-US" altLang="ja-JP" sz="2200" b="1" dirty="0" smtClean="0">
                <a:latin typeface="Symbol" pitchFamily="18" charset="2"/>
              </a:rPr>
              <a:t>L </a:t>
            </a:r>
            <a:endParaRPr kumimoji="1" lang="ja-JP" altLang="en-US" sz="2200" b="1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179512" y="1627639"/>
            <a:ext cx="5267136" cy="2562221"/>
            <a:chOff x="0" y="2857497"/>
            <a:chExt cx="5267136" cy="2562221"/>
          </a:xfrm>
        </p:grpSpPr>
        <p:pic>
          <p:nvPicPr>
            <p:cNvPr id="32" name="図 31" descr="C13L_bindin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28934"/>
              <a:ext cx="5267136" cy="2490784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2071670" y="4357694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C(Pos)⊗</a:t>
              </a:r>
              <a:r>
                <a:rPr lang="en-US" altLang="ja-JP" b="1" dirty="0" smtClean="0">
                  <a:solidFill>
                    <a:schemeClr val="tx2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chemeClr val="tx2"/>
                  </a:solidFill>
                </a:rPr>
                <a:t>(p)</a:t>
              </a:r>
              <a:endParaRPr kumimoji="1" lang="ja-JP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623930" y="3131106"/>
              <a:ext cx="183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C(Pos.)⊗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052294" y="3357562"/>
              <a:ext cx="183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</a:t>
              </a:r>
              <a:r>
                <a:rPr lang="en-US" altLang="ja-JP" b="1" dirty="0" err="1" smtClean="0">
                  <a:solidFill>
                    <a:srgbClr val="FF0000"/>
                  </a:solidFill>
                  <a:latin typeface="Cambria Math"/>
                  <a:ea typeface="Cambria Math"/>
                </a:rPr>
                <a:t>Neg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 rot="16200000">
              <a:off x="-870321" y="3750165"/>
              <a:ext cx="2286018" cy="5006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80000" bIns="72000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Symbol" pitchFamily="18" charset="2"/>
                </a:rPr>
                <a:t>L</a:t>
              </a:r>
              <a:r>
                <a:rPr lang="en-US" altLang="ja-JP" sz="1600" b="1" dirty="0" smtClean="0"/>
                <a:t> binding energy [MeV]</a:t>
              </a:r>
              <a:endParaRPr lang="ja-JP" altLang="en-US" sz="16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608283" y="5013176"/>
            <a:ext cx="3780141" cy="1820918"/>
            <a:chOff x="4806407" y="4525708"/>
            <a:chExt cx="3780141" cy="1820918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131" y="4525708"/>
              <a:ext cx="3690435" cy="148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正方形/長方形 29"/>
            <p:cNvSpPr/>
            <p:nvPr/>
          </p:nvSpPr>
          <p:spPr>
            <a:xfrm>
              <a:off x="4806407" y="6008072"/>
              <a:ext cx="37801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altLang="ja-JP" sz="1600" dirty="0"/>
                <a:t>Bing-Nan Lu, et al., </a:t>
              </a:r>
              <a:r>
                <a:rPr lang="da-DK" altLang="ja-JP" sz="1600" dirty="0" smtClean="0"/>
                <a:t>PRC </a:t>
              </a:r>
              <a:r>
                <a:rPr lang="da-DK" altLang="ja-JP" sz="1600" b="1" dirty="0"/>
                <a:t>84</a:t>
              </a:r>
              <a:r>
                <a:rPr lang="da-DK" altLang="ja-JP" sz="1600" dirty="0"/>
                <a:t>, 014328 (2011)</a:t>
              </a:r>
              <a:endParaRPr lang="ja-JP" altLang="en-US" sz="160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95536" y="4869160"/>
            <a:ext cx="4050348" cy="2016224"/>
            <a:chOff x="161613" y="4589494"/>
            <a:chExt cx="4050348" cy="2016224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79" y="4589494"/>
              <a:ext cx="2308177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正方形/長方形 30"/>
            <p:cNvSpPr/>
            <p:nvPr/>
          </p:nvSpPr>
          <p:spPr>
            <a:xfrm>
              <a:off x="161613" y="6267164"/>
              <a:ext cx="40503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/>
                <a:t>M. T. Win and K. </a:t>
              </a:r>
              <a:r>
                <a:rPr lang="en-US" altLang="ja-JP" sz="1600" dirty="0" err="1"/>
                <a:t>Hagino</a:t>
              </a:r>
              <a:r>
                <a:rPr lang="en-US" altLang="ja-JP" sz="1600" dirty="0"/>
                <a:t>, </a:t>
              </a:r>
              <a:r>
                <a:rPr lang="en-US" altLang="ja-JP" sz="1600" dirty="0" smtClean="0"/>
                <a:t>PRC</a:t>
              </a:r>
              <a:r>
                <a:rPr lang="en-US" altLang="ja-JP" sz="1600" b="1" dirty="0" smtClean="0"/>
                <a:t>78</a:t>
              </a:r>
              <a:r>
                <a:rPr lang="en-US" altLang="ja-JP" sz="1600" dirty="0"/>
                <a:t>, 054311(2008)</a:t>
              </a:r>
              <a:endParaRPr lang="ja-JP" altLang="en-US" sz="1600" dirty="0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3203848" y="4242574"/>
            <a:ext cx="345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M. Isaka, et. al., </a:t>
            </a:r>
            <a:r>
              <a:rPr lang="en-US" altLang="ja-JP" sz="1600" dirty="0"/>
              <a:t>PRC </a:t>
            </a:r>
            <a:r>
              <a:rPr lang="en-US" altLang="ja-JP" sz="1600" b="1" dirty="0"/>
              <a:t>83</a:t>
            </a:r>
            <a:r>
              <a:rPr lang="en-US" altLang="ja-JP" sz="1600" dirty="0"/>
              <a:t> (2011), 044323.</a:t>
            </a:r>
            <a:endParaRPr kumimoji="1" lang="ja-JP" altLang="en-US" sz="16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436096" y="1475361"/>
            <a:ext cx="3393560" cy="2817735"/>
            <a:chOff x="5436096" y="1475361"/>
            <a:chExt cx="3393560" cy="281773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5436096" y="1515431"/>
              <a:ext cx="3393560" cy="2777665"/>
              <a:chOff x="5087156" y="2714620"/>
              <a:chExt cx="3393560" cy="2777665"/>
            </a:xfrm>
          </p:grpSpPr>
          <p:pic>
            <p:nvPicPr>
              <p:cNvPr id="16" name="図 15" descr="C13L_C12_POS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4942" y="2714620"/>
                <a:ext cx="3265774" cy="2777665"/>
              </a:xfrm>
              <a:prstGeom prst="rect">
                <a:avLst/>
              </a:prstGeom>
            </p:spPr>
          </p:pic>
          <p:sp>
            <p:nvSpPr>
              <p:cNvPr id="17" name="テキスト ボックス 16"/>
              <p:cNvSpPr txBox="1"/>
              <p:nvPr/>
            </p:nvSpPr>
            <p:spPr>
              <a:xfrm>
                <a:off x="7000892" y="3131106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baseline="30000" dirty="0" smtClean="0"/>
                  <a:t>12</a:t>
                </a:r>
                <a:r>
                  <a:rPr lang="en-US" altLang="ja-JP" b="1" dirty="0" smtClean="0"/>
                  <a:t>C Pos.</a:t>
                </a:r>
                <a:endParaRPr kumimoji="1" lang="ja-JP" altLang="en-US" b="1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5786446" y="3786190"/>
                <a:ext cx="1714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baseline="30000" dirty="0" smtClean="0">
                    <a:solidFill>
                      <a:schemeClr val="tx2"/>
                    </a:solidFill>
                    <a:latin typeface="Cambria Math"/>
                    <a:ea typeface="Cambria Math"/>
                  </a:rPr>
                  <a:t>12</a:t>
                </a:r>
                <a:r>
                  <a:rPr lang="en-US" altLang="ja-JP" b="1" dirty="0" smtClean="0">
                    <a:solidFill>
                      <a:schemeClr val="tx2"/>
                    </a:solidFill>
                    <a:latin typeface="Cambria Math"/>
                    <a:ea typeface="Cambria Math"/>
                  </a:rPr>
                  <a:t>C(Pos)⊗</a:t>
                </a:r>
                <a:r>
                  <a:rPr lang="en-US" altLang="ja-JP" b="1" dirty="0" smtClean="0">
                    <a:solidFill>
                      <a:schemeClr val="tx2"/>
                    </a:solidFill>
                    <a:latin typeface="Symbol" pitchFamily="18" charset="2"/>
                  </a:rPr>
                  <a:t>L</a:t>
                </a:r>
                <a:r>
                  <a:rPr lang="en-US" altLang="ja-JP" b="1" dirty="0" smtClean="0">
                    <a:solidFill>
                      <a:schemeClr val="tx2"/>
                    </a:solidFill>
                  </a:rPr>
                  <a:t>(p)</a:t>
                </a:r>
                <a:endParaRPr kumimoji="1" lang="ja-JP" alt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663401" y="4488428"/>
                <a:ext cx="2694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baseline="30000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12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C(Pos)⊗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(s) + 8.0MeV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 rot="16200000">
                <a:off x="4510491" y="3774326"/>
                <a:ext cx="149188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 smtClean="0"/>
                  <a:t>E energy (</a:t>
                </a:r>
                <a:r>
                  <a:rPr lang="en-US" altLang="ja-JP" sz="1600" b="1" dirty="0" err="1" smtClean="0"/>
                  <a:t>MeV</a:t>
                </a:r>
                <a:r>
                  <a:rPr lang="en-US" altLang="ja-JP" sz="1600" b="1" dirty="0" smtClean="0"/>
                  <a:t>)</a:t>
                </a:r>
                <a:endParaRPr lang="ja-JP" altLang="en-US" sz="1600" b="1" dirty="0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6189075" y="1475361"/>
              <a:ext cx="2571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Energy curves </a:t>
              </a:r>
              <a:r>
                <a:rPr lang="en-US" altLang="ja-JP" sz="2000" dirty="0" smtClean="0"/>
                <a:t>of </a:t>
              </a:r>
              <a:r>
                <a:rPr lang="en-US" altLang="ja-JP" sz="2000" baseline="30000" dirty="0"/>
                <a:t>13</a:t>
              </a:r>
              <a:r>
                <a:rPr lang="en-US" altLang="ja-JP" sz="2000" baseline="-25000" dirty="0">
                  <a:latin typeface="Symbol" pitchFamily="18" charset="2"/>
                </a:rPr>
                <a:t>L</a:t>
              </a:r>
              <a:r>
                <a:rPr lang="en-US" altLang="ja-JP" sz="2000" dirty="0"/>
                <a:t>C 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28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Purpose of this study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Purpose of this study</a:t>
            </a:r>
          </a:p>
          <a:p>
            <a:pPr lvl="1"/>
            <a:r>
              <a:rPr lang="en-US" altLang="ja-JP" dirty="0" smtClean="0"/>
              <a:t>To reveal how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affects and modifies the</a:t>
            </a:r>
            <a:r>
              <a:rPr lang="en-US" altLang="ja-JP" dirty="0" smtClean="0">
                <a:solidFill>
                  <a:srgbClr val="FF0000"/>
                </a:solidFill>
              </a:rPr>
              <a:t> low-lying states</a:t>
            </a:r>
            <a:r>
              <a:rPr lang="en-US" altLang="ja-JP" dirty="0" smtClean="0"/>
              <a:t> of Be isotopes </a:t>
            </a:r>
            <a:r>
              <a:rPr lang="en-US" altLang="ja-JP" dirty="0" smtClean="0">
                <a:solidFill>
                  <a:srgbClr val="FF0000"/>
                </a:solidFill>
              </a:rPr>
              <a:t>with different deformation</a:t>
            </a:r>
          </a:p>
          <a:p>
            <a:pPr marL="146250" lvl="1" indent="0">
              <a:buNone/>
            </a:pPr>
            <a:r>
              <a:rPr lang="en-US" altLang="ja-JP" dirty="0" smtClean="0"/>
              <a:t>    </a:t>
            </a:r>
            <a:r>
              <a:rPr lang="en-US" altLang="ja-JP" b="0" dirty="0" smtClean="0"/>
              <a:t>Examples: </a:t>
            </a:r>
          </a:p>
          <a:p>
            <a:pPr marL="146250" lvl="1" indent="0">
              <a:buNone/>
            </a:pPr>
            <a:r>
              <a:rPr lang="en-US" altLang="ja-JP" b="0" dirty="0" smtClean="0"/>
              <a:t>	</a:t>
            </a:r>
            <a:r>
              <a:rPr lang="en-US" altLang="ja-JP" b="0" baseline="30000" dirty="0" smtClean="0"/>
              <a:t>10</a:t>
            </a:r>
            <a:r>
              <a:rPr lang="en-US" altLang="ja-JP" b="0" baseline="-2500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Be: ground and 1/2+ resonance states of </a:t>
            </a:r>
            <a:r>
              <a:rPr lang="en-US" altLang="ja-JP" b="0" baseline="30000" dirty="0" smtClean="0"/>
              <a:t>9</a:t>
            </a:r>
            <a:r>
              <a:rPr lang="en-US" altLang="ja-JP" b="0" dirty="0" smtClean="0"/>
              <a:t>Be</a:t>
            </a:r>
          </a:p>
          <a:p>
            <a:pPr marL="146250" lvl="1" indent="0">
              <a:buNone/>
            </a:pPr>
            <a:r>
              <a:rPr lang="en-US" altLang="ja-JP" b="0" dirty="0"/>
              <a:t>	</a:t>
            </a:r>
            <a:r>
              <a:rPr lang="en-US" altLang="ja-JP" b="0" baseline="30000" dirty="0" smtClean="0"/>
              <a:t>12</a:t>
            </a:r>
            <a:r>
              <a:rPr lang="en-US" altLang="ja-JP" b="0" baseline="-2500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Be: abnormal parity ground state of </a:t>
            </a:r>
            <a:r>
              <a:rPr lang="en-US" altLang="ja-JP" b="0" baseline="30000" dirty="0" smtClean="0"/>
              <a:t>11</a:t>
            </a:r>
            <a:r>
              <a:rPr lang="en-US" altLang="ja-JP" b="0" dirty="0" smtClean="0"/>
              <a:t>Be</a:t>
            </a:r>
            <a:endParaRPr lang="en-US" altLang="ja-JP" b="0" dirty="0"/>
          </a:p>
          <a:p>
            <a:pPr marL="146250" lvl="1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Method</a:t>
            </a:r>
          </a:p>
          <a:p>
            <a:pPr lvl="1"/>
            <a:r>
              <a:rPr kumimoji="1" lang="en-US" altLang="ja-JP" dirty="0" err="1" smtClean="0">
                <a:solidFill>
                  <a:srgbClr val="FF0000"/>
                </a:solidFill>
              </a:rPr>
              <a:t>HyperAMD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/>
              <a:t>(Antisymmetrized Molecular Dynamics for hypernuclei)</a:t>
            </a:r>
          </a:p>
          <a:p>
            <a:pPr lvl="2"/>
            <a:r>
              <a:rPr kumimoji="1" lang="en-US" altLang="ja-JP" sz="2200" b="0" dirty="0" smtClean="0"/>
              <a:t>No assumption on 2</a:t>
            </a:r>
            <a:r>
              <a:rPr kumimoji="1" lang="en-US" altLang="ja-JP" sz="2200" b="0" dirty="0" smtClean="0">
                <a:latin typeface="Symbol" pitchFamily="18" charset="2"/>
              </a:rPr>
              <a:t>a</a:t>
            </a:r>
            <a:r>
              <a:rPr kumimoji="1" lang="en-US" altLang="ja-JP" sz="2200" b="0" dirty="0" smtClean="0"/>
              <a:t> cluster structure</a:t>
            </a:r>
            <a:endParaRPr kumimoji="1" lang="en-US" altLang="ja-JP" sz="2200" b="0" baseline="30000" dirty="0" smtClean="0"/>
          </a:p>
          <a:p>
            <a:pPr lvl="2"/>
            <a:r>
              <a:rPr kumimoji="1" lang="en-US" altLang="ja-JP" sz="2200" b="0" dirty="0" smtClean="0"/>
              <a:t>AMD has succeeded in the structure studies of Be isotopes</a:t>
            </a:r>
          </a:p>
          <a:p>
            <a:pPr lvl="1"/>
            <a:r>
              <a:rPr kumimoji="1" lang="en-US" altLang="ja-JP" dirty="0" smtClean="0"/>
              <a:t>YNG-interaction (NSC97f, NF)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63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Theoretical framework: HyperAMD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en-US" altLang="ja-JP" dirty="0" smtClean="0"/>
              <a:t>We extended the AMD to hypernuclei 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428596" y="2050418"/>
          <a:ext cx="3429024" cy="52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6" name="数式" r:id="rId4" imgW="1485720" imgH="253800" progId="Equation.3">
                  <p:embed/>
                </p:oleObj>
              </mc:Choice>
              <mc:Fallback>
                <p:oleObj name="数式" r:id="rId4" imgW="1485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050418"/>
                        <a:ext cx="3429024" cy="521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-32" y="2714620"/>
            <a:ext cx="47149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u"/>
            </a:pPr>
            <a:r>
              <a:rPr lang="en-US" altLang="ja-JP" sz="2400" b="1" dirty="0" smtClean="0">
                <a:solidFill>
                  <a:schemeClr val="tx2"/>
                </a:solidFill>
              </a:rPr>
              <a:t>Wave function</a:t>
            </a:r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Nucleon part</a:t>
            </a:r>
            <a:r>
              <a:rPr lang="ja-JP" altLang="en-US" sz="2200" b="1" dirty="0" smtClean="0"/>
              <a:t>：</a:t>
            </a:r>
            <a:r>
              <a:rPr lang="en-US" altLang="ja-JP" sz="2200" b="1" dirty="0" smtClean="0"/>
              <a:t>Slater determinant</a:t>
            </a:r>
          </a:p>
          <a:p>
            <a:pPr marL="360000">
              <a:buSzPct val="100000"/>
            </a:pPr>
            <a:r>
              <a:rPr lang="en-US" altLang="ja-JP" sz="2000" dirty="0" smtClean="0"/>
              <a:t>Spatial part  of single particle w.f. is </a:t>
            </a:r>
          </a:p>
          <a:p>
            <a:pPr marL="360000">
              <a:buSzPct val="100000"/>
            </a:pPr>
            <a:r>
              <a:rPr lang="en-US" altLang="ja-JP" sz="2000" dirty="0" smtClean="0"/>
              <a:t>described as Gaussian packet</a:t>
            </a:r>
          </a:p>
          <a:p>
            <a:pPr marL="180000">
              <a:buSzPct val="100000"/>
            </a:pPr>
            <a:endParaRPr lang="en-US" altLang="ja-JP" sz="1600" dirty="0" smtClean="0"/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en-US" altLang="ja-JP" sz="2200" b="1" dirty="0" smtClean="0"/>
              <a:t> Single particle w.f. of </a:t>
            </a:r>
            <a:r>
              <a:rPr lang="en-US" altLang="ja-JP" sz="2200" b="1" dirty="0" smtClean="0">
                <a:latin typeface="Symbol" pitchFamily="18" charset="2"/>
              </a:rPr>
              <a:t>L</a:t>
            </a: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hyperon: </a:t>
            </a:r>
          </a:p>
          <a:p>
            <a:pPr marL="180000">
              <a:buSzPct val="100000"/>
            </a:pPr>
            <a:r>
              <a:rPr lang="en-US" altLang="ja-JP" sz="2200" dirty="0" smtClean="0"/>
              <a:t>    </a:t>
            </a:r>
            <a:r>
              <a:rPr lang="en-US" altLang="ja-JP" sz="2000" dirty="0" smtClean="0"/>
              <a:t>Superposition of Gaussian packets</a:t>
            </a:r>
          </a:p>
          <a:p>
            <a:pPr marL="180000">
              <a:buSzPct val="100000"/>
            </a:pPr>
            <a:endParaRPr lang="en-US" altLang="ja-JP" sz="1600" dirty="0" smtClean="0"/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en-US" altLang="ja-JP" sz="2200" b="1" dirty="0" smtClean="0"/>
              <a:t> Total w.f.</a:t>
            </a:r>
            <a:r>
              <a:rPr lang="ja-JP" altLang="en-US" sz="2200" b="1" dirty="0" smtClean="0"/>
              <a:t>：</a:t>
            </a:r>
            <a:endParaRPr lang="en-US" altLang="ja-JP" sz="2200" b="1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6286520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[1]  </a:t>
            </a:r>
            <a:r>
              <a:rPr lang="en-US" altLang="ja-JP" sz="1600" dirty="0" smtClean="0"/>
              <a:t>Y. Yamamoto, T. </a:t>
            </a:r>
            <a:r>
              <a:rPr lang="en-US" altLang="ja-JP" sz="1600" dirty="0" err="1" smtClean="0"/>
              <a:t>Motoba</a:t>
            </a:r>
            <a:r>
              <a:rPr lang="en-US" altLang="ja-JP" sz="1600" dirty="0" smtClean="0"/>
              <a:t>, H. </a:t>
            </a:r>
            <a:r>
              <a:rPr lang="en-US" altLang="ja-JP" sz="1600" dirty="0" err="1" smtClean="0"/>
              <a:t>Himeno</a:t>
            </a:r>
            <a:r>
              <a:rPr lang="en-US" altLang="ja-JP" sz="1600" dirty="0" smtClean="0"/>
              <a:t>, K. Ikeda and S. Nagata,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Suppl. </a:t>
            </a:r>
            <a:r>
              <a:rPr lang="en-US" altLang="ja-JP" sz="1600" b="1" dirty="0" smtClean="0"/>
              <a:t>117 </a:t>
            </a:r>
            <a:r>
              <a:rPr lang="en-US" altLang="ja-JP" sz="1600" dirty="0" smtClean="0"/>
              <a:t>(1994), 361.</a:t>
            </a:r>
          </a:p>
          <a:p>
            <a:pPr algn="r"/>
            <a:r>
              <a:rPr lang="en-US" altLang="ja-JP" sz="1600" dirty="0" smtClean="0"/>
              <a:t>[2] 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M. </a:t>
            </a:r>
            <a:r>
              <a:rPr lang="en-US" altLang="ja-JP" sz="1600" dirty="0" err="1" smtClean="0"/>
              <a:t>Kamimura</a:t>
            </a:r>
            <a:r>
              <a:rPr lang="en-US" altLang="ja-JP" sz="1600" dirty="0" smtClean="0"/>
              <a:t>, T. </a:t>
            </a:r>
            <a:r>
              <a:rPr lang="en-US" altLang="ja-JP" sz="1600" dirty="0" err="1" smtClean="0"/>
              <a:t>Motoba</a:t>
            </a:r>
            <a:r>
              <a:rPr lang="en-US" altLang="ja-JP" sz="1600" dirty="0" smtClean="0"/>
              <a:t>, T. Yamada and Y. Yamamoto,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</a:t>
            </a:r>
            <a:r>
              <a:rPr lang="en-US" altLang="ja-JP" sz="1600" b="1" dirty="0" smtClean="0"/>
              <a:t>97</a:t>
            </a:r>
            <a:r>
              <a:rPr lang="en-US" altLang="ja-JP" sz="1600" dirty="0" smtClean="0"/>
              <a:t> (1997), 881.</a:t>
            </a:r>
            <a:endParaRPr lang="ja-JP" altLang="en-US" sz="1600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929058" y="1928802"/>
            <a:ext cx="4214842" cy="685862"/>
            <a:chOff x="571472" y="2143116"/>
            <a:chExt cx="4214842" cy="685862"/>
          </a:xfrm>
        </p:grpSpPr>
        <p:sp>
          <p:nvSpPr>
            <p:cNvPr id="9" name="正方形/長方形 8"/>
            <p:cNvSpPr/>
            <p:nvPr/>
          </p:nvSpPr>
          <p:spPr>
            <a:xfrm>
              <a:off x="571472" y="2428868"/>
              <a:ext cx="42148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None/>
              </a:pPr>
              <a:r>
                <a:rPr lang="en-US" altLang="ja-JP" sz="2000" b="1" dirty="0" smtClean="0">
                  <a:latin typeface="Symbol" pitchFamily="18" charset="2"/>
                </a:rPr>
                <a:t>L</a:t>
              </a:r>
              <a:r>
                <a:rPr lang="en-US" altLang="ja-JP" sz="2000" b="1" dirty="0" smtClean="0"/>
                <a:t>N</a:t>
              </a:r>
              <a:r>
                <a:rPr lang="ja-JP" altLang="en-US" sz="2000" b="1" dirty="0" smtClean="0"/>
                <a:t>：</a:t>
              </a:r>
              <a:r>
                <a:rPr lang="en-US" altLang="ja-JP" sz="2000" b="1" dirty="0" smtClean="0"/>
                <a:t>YNG interaction (NSC97f, NF</a:t>
              </a:r>
              <a:r>
                <a:rPr lang="en-US" altLang="ja-JP" sz="2000" b="1" baseline="30000" dirty="0" smtClean="0"/>
                <a:t>[</a:t>
              </a:r>
              <a:r>
                <a:rPr lang="ja-JP" altLang="en-US" sz="2000" baseline="30000" dirty="0" smtClean="0"/>
                <a:t>１</a:t>
              </a:r>
              <a:r>
                <a:rPr lang="en-US" altLang="ja-JP" sz="2000" b="1" baseline="30000" dirty="0" smtClean="0"/>
                <a:t>]</a:t>
              </a:r>
              <a:r>
                <a:rPr lang="en-US" altLang="ja-JP" sz="2000" b="1" dirty="0" smtClean="0"/>
                <a:t>)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71472" y="2143116"/>
              <a:ext cx="25717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None/>
              </a:pPr>
              <a:r>
                <a:rPr lang="en-US" altLang="ja-JP" sz="2000" b="1" dirty="0" smtClean="0"/>
                <a:t>NN</a:t>
              </a:r>
              <a:r>
                <a:rPr lang="ja-JP" altLang="en-US" sz="2000" b="1" dirty="0" smtClean="0"/>
                <a:t>：</a:t>
              </a:r>
              <a:r>
                <a:rPr lang="en-US" altLang="ja-JP" sz="2000" b="1" dirty="0" err="1" smtClean="0"/>
                <a:t>Gogny</a:t>
              </a:r>
              <a:r>
                <a:rPr lang="en-US" altLang="ja-JP" sz="2000" b="1" dirty="0" smtClean="0"/>
                <a:t> D1S</a:t>
              </a:r>
              <a:endParaRPr lang="en-US" altLang="ja-JP" sz="2000" b="1" baseline="30000" dirty="0" smtClean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0" y="1500174"/>
            <a:ext cx="2214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u"/>
            </a:pPr>
            <a:r>
              <a:rPr lang="en-US" altLang="ja-JP" sz="2400" b="1" dirty="0" smtClean="0">
                <a:solidFill>
                  <a:schemeClr val="tx2"/>
                </a:solidFill>
              </a:rPr>
              <a:t>Hamiltonian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071538" y="114298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altLang="ja-JP" b="1" dirty="0" smtClean="0">
                <a:solidFill>
                  <a:schemeClr val="tx2"/>
                </a:solidFill>
              </a:rPr>
              <a:t>HyperAMD (Antisymmetrized Molecular Dynamics for hypernuclei)</a:t>
            </a:r>
            <a:endParaRPr lang="en-US" altLang="ja-JP" b="1" baseline="30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18832" y="4429132"/>
          <a:ext cx="1857388" cy="53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7" name="数式" r:id="rId6" imgW="1180800" imgH="342720" progId="Equation.3">
                  <p:embed/>
                </p:oleObj>
              </mc:Choice>
              <mc:Fallback>
                <p:oleObj name="数式" r:id="rId6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832" y="4429132"/>
                        <a:ext cx="1857388" cy="539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590270" y="4857760"/>
          <a:ext cx="2169422" cy="468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" name="数式" r:id="rId8" imgW="2234880" imgH="482400" progId="Equation.3">
                  <p:embed/>
                </p:oleObj>
              </mc:Choice>
              <mc:Fallback>
                <p:oleObj name="数式" r:id="rId8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270" y="4857760"/>
                        <a:ext cx="2169422" cy="468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019162" y="4929198"/>
          <a:ext cx="1553366" cy="31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" name="数式" r:id="rId10" imgW="1130040" imgH="228600" progId="Equation.3">
                  <p:embed/>
                </p:oleObj>
              </mc:Choice>
              <mc:Fallback>
                <p:oleObj name="数式" r:id="rId10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162" y="4929198"/>
                        <a:ext cx="1553366" cy="314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7085047" y="3857628"/>
          <a:ext cx="1558919" cy="33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0" name="数式" r:id="rId12" imgW="1054080" imgH="228600" progId="Equation.3">
                  <p:embed/>
                </p:oleObj>
              </mc:Choice>
              <mc:Fallback>
                <p:oleObj name="数式" r:id="rId12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47" y="3857628"/>
                        <a:ext cx="1558919" cy="338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572000" y="3756425"/>
          <a:ext cx="2357422" cy="52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1" name="数式" r:id="rId14" imgW="2145960" imgH="482400" progId="Equation.3">
                  <p:embed/>
                </p:oleObj>
              </mc:Choice>
              <mc:Fallback>
                <p:oleObj name="数式" r:id="rId14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56425"/>
                        <a:ext cx="2357422" cy="529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572000" y="3214686"/>
          <a:ext cx="1974849" cy="58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2" name="数式" r:id="rId16" imgW="1409400" imgH="419040" progId="Equation.3">
                  <p:embed/>
                </p:oleObj>
              </mc:Choice>
              <mc:Fallback>
                <p:oleObj name="数式" r:id="rId16" imgW="1409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14686"/>
                        <a:ext cx="1974849" cy="587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42910" y="5572140"/>
          <a:ext cx="33194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" name="数式" r:id="rId18" imgW="2209680" imgH="419040" progId="Equation.3">
                  <p:embed/>
                </p:oleObj>
              </mc:Choice>
              <mc:Fallback>
                <p:oleObj name="数式" r:id="rId18" imgW="2209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572140"/>
                        <a:ext cx="331946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7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Theoretical Framework (</a:t>
            </a:r>
            <a:r>
              <a:rPr lang="en-US" altLang="ja-JP" sz="2800" dirty="0" smtClean="0"/>
              <a:t>AMD</a:t>
            </a:r>
            <a:r>
              <a:rPr lang="en-US" altLang="ja-JP" sz="2800" baseline="30000" dirty="0" smtClean="0"/>
              <a:t>[1],[2]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Procedure of the calculation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857224" y="1357298"/>
            <a:ext cx="7572428" cy="9286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Variational Calculation </a:t>
            </a:r>
            <a:endParaRPr kumimoji="1" lang="en-US" altLang="ja-JP" sz="20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 Imaginary time development method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2"/>
                </a:solidFill>
              </a:rPr>
              <a:t> Variational parameters: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857224" y="2714620"/>
            <a:ext cx="7572428" cy="107157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Angular Momentum Projection</a:t>
            </a:r>
          </a:p>
          <a:p>
            <a:pPr algn="ctr"/>
            <a:endParaRPr kumimoji="1" lang="en-US" altLang="ja-JP" dirty="0" smtClean="0">
              <a:solidFill>
                <a:schemeClr val="tx2"/>
              </a:solidFill>
            </a:endParaRPr>
          </a:p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57224" y="4214818"/>
            <a:ext cx="7572428" cy="200026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200" b="1" dirty="0" smtClean="0">
                <a:solidFill>
                  <a:schemeClr val="tx2"/>
                </a:solidFill>
              </a:rPr>
              <a:t>Generator Coordinate Method(GCM)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Superposition of the w.f. with different configuration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D</a:t>
            </a:r>
            <a:r>
              <a:rPr kumimoji="1" lang="en-US" altLang="ja-JP" dirty="0" smtClean="0">
                <a:solidFill>
                  <a:schemeClr val="tx2"/>
                </a:solidFill>
              </a:rPr>
              <a:t>iagonalization of              and</a:t>
            </a:r>
          </a:p>
          <a:p>
            <a:endParaRPr kumimoji="1" lang="en-US" altLang="ja-JP" sz="1100" b="1" dirty="0" smtClean="0">
              <a:solidFill>
                <a:schemeClr val="tx2"/>
              </a:solidFill>
            </a:endParaRPr>
          </a:p>
          <a:p>
            <a:endParaRPr kumimoji="1" lang="en-US" altLang="ja-JP" sz="2000" b="1" dirty="0" smtClean="0">
              <a:solidFill>
                <a:schemeClr val="tx2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2"/>
              </a:solidFill>
            </a:endParaRPr>
          </a:p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786314" y="1425953"/>
          <a:ext cx="1204908" cy="62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" name="数式" r:id="rId3" imgW="888840" imgH="457200" progId="Equation.3">
                  <p:embed/>
                </p:oleObj>
              </mc:Choice>
              <mc:Fallback>
                <p:oleObj name="数式" r:id="rId3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425953"/>
                        <a:ext cx="1204908" cy="62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269053" y="1589073"/>
          <a:ext cx="51752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" name="数式" r:id="rId5" imgW="368280" imgH="177480" progId="Equation.3">
                  <p:embed/>
                </p:oleObj>
              </mc:Choice>
              <mc:Fallback>
                <p:oleObj name="数式" r:id="rId5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53" y="1589073"/>
                        <a:ext cx="517525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357290" y="3143248"/>
          <a:ext cx="4972059" cy="63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" name="数式" r:id="rId7" imgW="2197080" imgH="279360" progId="Equation.3">
                  <p:embed/>
                </p:oleObj>
              </mc:Choice>
              <mc:Fallback>
                <p:oleObj name="数式" r:id="rId7" imgW="2197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3143248"/>
                        <a:ext cx="4972059" cy="633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1237960" y="5143512"/>
          <a:ext cx="4119858" cy="53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" name="数式" r:id="rId9" imgW="2145960" imgH="279360" progId="Equation.3">
                  <p:embed/>
                </p:oleObj>
              </mc:Choice>
              <mc:Fallback>
                <p:oleObj name="数式" r:id="rId9" imgW="2145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960" y="5143512"/>
                        <a:ext cx="4119858" cy="53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246034" y="5646758"/>
          <a:ext cx="3778139" cy="53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" name="数式" r:id="rId11" imgW="1968480" imgH="279360" progId="Equation.3">
                  <p:embed/>
                </p:oleObj>
              </mc:Choice>
              <mc:Fallback>
                <p:oleObj name="数式" r:id="rId11" imgW="1968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34" y="5646758"/>
                        <a:ext cx="3778139" cy="53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5572132" y="5427163"/>
          <a:ext cx="2786082" cy="57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5" name="数式" r:id="rId13" imgW="1726920" imgH="355320" progId="Equation.3">
                  <p:embed/>
                </p:oleObj>
              </mc:Choice>
              <mc:Fallback>
                <p:oleObj name="数式" r:id="rId13" imgW="1726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427163"/>
                        <a:ext cx="2786082" cy="573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下矢印 15"/>
          <p:cNvSpPr/>
          <p:nvPr/>
        </p:nvSpPr>
        <p:spPr>
          <a:xfrm>
            <a:off x="3857620" y="2285992"/>
            <a:ext cx="1571636" cy="428628"/>
          </a:xfrm>
          <a:prstGeom prst="downArrow">
            <a:avLst>
              <a:gd name="adj1" fmla="val 50000"/>
              <a:gd name="adj2" fmla="val 6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3857620" y="3786190"/>
            <a:ext cx="1571636" cy="428628"/>
          </a:xfrm>
          <a:prstGeom prst="downArrow">
            <a:avLst>
              <a:gd name="adj1" fmla="val 50000"/>
              <a:gd name="adj2" fmla="val 6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6273249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[1] Y. </a:t>
            </a:r>
            <a:r>
              <a:rPr kumimoji="1" lang="en-US" altLang="ja-JP" sz="1600" dirty="0" err="1" smtClean="0"/>
              <a:t>Kanada-En’yo</a:t>
            </a:r>
            <a:r>
              <a:rPr kumimoji="1" lang="en-US" altLang="ja-JP" sz="1600" dirty="0" smtClean="0"/>
              <a:t>, H. </a:t>
            </a:r>
            <a:r>
              <a:rPr kumimoji="1" lang="en-US" altLang="ja-JP" sz="1600" dirty="0" err="1" smtClean="0"/>
              <a:t>Horiuchi</a:t>
            </a:r>
            <a:r>
              <a:rPr kumimoji="1" lang="en-US" altLang="ja-JP" sz="1600" dirty="0" smtClean="0"/>
              <a:t> and A. Ono, Phys. Rev. C </a:t>
            </a:r>
            <a:r>
              <a:rPr kumimoji="1" lang="en-US" altLang="ja-JP" sz="1600" b="1" dirty="0" smtClean="0"/>
              <a:t>52</a:t>
            </a:r>
            <a:r>
              <a:rPr kumimoji="1" lang="en-US" altLang="ja-JP" sz="1600" dirty="0" smtClean="0"/>
              <a:t> (1995), 628.</a:t>
            </a:r>
          </a:p>
          <a:p>
            <a:pPr algn="r"/>
            <a:r>
              <a:rPr kumimoji="1" lang="en-US" altLang="ja-JP" sz="1600" dirty="0" smtClean="0"/>
              <a:t>[2] H. Matsumiya, K. Tsubakihara, M. Kimura, A. </a:t>
            </a:r>
            <a:r>
              <a:rPr kumimoji="1" lang="en-US" altLang="ja-JP" sz="1600" dirty="0" err="1" smtClean="0"/>
              <a:t>Doté</a:t>
            </a:r>
            <a:r>
              <a:rPr lang="ja-JP" altLang="en-US" sz="1600" dirty="0" smtClean="0"/>
              <a:t> </a:t>
            </a:r>
            <a:r>
              <a:rPr kumimoji="1" lang="en-US" altLang="ja-JP" sz="1600" dirty="0" smtClean="0"/>
              <a:t>and A. Ohnishi, To be submitted</a:t>
            </a: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3332171" y="2000250"/>
          <a:ext cx="23828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" name="数式" r:id="rId15" imgW="1714320" imgH="228600" progId="Equation.3">
                  <p:embed/>
                </p:oleObj>
              </mc:Choice>
              <mc:Fallback>
                <p:oleObj name="数式" r:id="rId15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71" y="2000250"/>
                        <a:ext cx="23828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2857488" y="4846171"/>
          <a:ext cx="590548" cy="32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" name="数式" r:id="rId17" imgW="457200" imgH="253800" progId="Equation.3">
                  <p:embed/>
                </p:oleObj>
              </mc:Choice>
              <mc:Fallback>
                <p:oleObj name="数式" r:id="rId17" imgW="457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4846171"/>
                        <a:ext cx="590548" cy="32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3929058" y="4845050"/>
          <a:ext cx="5746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8" name="数式" r:id="rId19" imgW="444240" imgH="253800" progId="Equation.3">
                  <p:embed/>
                </p:oleObj>
              </mc:Choice>
              <mc:Fallback>
                <p:oleObj name="数式" r:id="rId19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4845050"/>
                        <a:ext cx="57467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7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1646</Words>
  <Application>Microsoft Office PowerPoint</Application>
  <PresentationFormat>画面に合わせる (4:3)</PresentationFormat>
  <Paragraphs>405</Paragraphs>
  <Slides>25</Slides>
  <Notes>21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9" baseType="lpstr">
      <vt:lpstr>Office テーマ</vt:lpstr>
      <vt:lpstr>1_Office テーマ</vt:lpstr>
      <vt:lpstr>2_Office テーマ</vt:lpstr>
      <vt:lpstr>数式</vt:lpstr>
      <vt:lpstr>Be同位体における Λ粒子による核構造の変化</vt:lpstr>
      <vt:lpstr>Structure study of L hypernuclei</vt:lpstr>
      <vt:lpstr>Structure of Be isotopes</vt:lpstr>
      <vt:lpstr>Structure of 9Be</vt:lpstr>
      <vt:lpstr>Exotic structure of 11Be</vt:lpstr>
      <vt:lpstr>L binding energy as a function of b</vt:lpstr>
      <vt:lpstr>Purpose of this study</vt:lpstr>
      <vt:lpstr>Theoretical framework: HyperAMD</vt:lpstr>
      <vt:lpstr>Theoretical Framework (AMD[1],[2])</vt:lpstr>
      <vt:lpstr>Application to 9LBe hypernucleus</vt:lpstr>
      <vt:lpstr>Level structure of 10LBe</vt:lpstr>
      <vt:lpstr>Structure of 9Be</vt:lpstr>
      <vt:lpstr>Excitation spectra of 10LBe</vt:lpstr>
      <vt:lpstr>Excitation spectra of 10LBe</vt:lpstr>
      <vt:lpstr>Binding energy of L hyperon</vt:lpstr>
      <vt:lpstr>Ground state parity of 12LBe</vt:lpstr>
      <vt:lpstr>Exotic structure of 11Be</vt:lpstr>
      <vt:lpstr>Excitation spectra of 11Be</vt:lpstr>
      <vt:lpstr>Excitation spectra of 11Be</vt:lpstr>
      <vt:lpstr>Results: Parity reversion of 12LBe</vt:lpstr>
      <vt:lpstr>Deformation and L binding energy</vt:lpstr>
      <vt:lpstr>Glue-like role in 10LBe</vt:lpstr>
      <vt:lpstr>Glue-like role of L hyperon in 10LBe</vt:lpstr>
      <vt:lpstr>Glue-like role of L hyperon in 10LBe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Be hyper isotopes</dc:title>
  <dc:creator>Masahiro</dc:creator>
  <cp:lastModifiedBy>Masahiro</cp:lastModifiedBy>
  <cp:revision>291</cp:revision>
  <dcterms:created xsi:type="dcterms:W3CDTF">2012-08-15T07:53:35Z</dcterms:created>
  <dcterms:modified xsi:type="dcterms:W3CDTF">2013-07-27T00:26:23Z</dcterms:modified>
</cp:coreProperties>
</file>