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8" r:id="rId3"/>
    <p:sldId id="279" r:id="rId4"/>
    <p:sldId id="280" r:id="rId5"/>
    <p:sldId id="282" r:id="rId6"/>
    <p:sldId id="283" r:id="rId7"/>
    <p:sldId id="268" r:id="rId8"/>
    <p:sldId id="286" r:id="rId9"/>
    <p:sldId id="262" r:id="rId10"/>
    <p:sldId id="285" r:id="rId11"/>
    <p:sldId id="264" r:id="rId12"/>
    <p:sldId id="269" r:id="rId13"/>
    <p:sldId id="271" r:id="rId14"/>
    <p:sldId id="270" r:id="rId15"/>
    <p:sldId id="267" r:id="rId16"/>
    <p:sldId id="277"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1E1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8" autoAdjust="0"/>
    <p:restoredTop sz="87980" autoAdjust="0"/>
  </p:normalViewPr>
  <p:slideViewPr>
    <p:cSldViewPr>
      <p:cViewPr>
        <p:scale>
          <a:sx n="70" d="100"/>
          <a:sy n="70" d="100"/>
        </p:scale>
        <p:origin x="-12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67586-A478-4CEF-8367-3E788BC95DC1}" type="datetimeFigureOut">
              <a:rPr kumimoji="1" lang="ja-JP" altLang="en-US" smtClean="0"/>
              <a:pPr/>
              <a:t>2013/7/27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4EA422-A6A7-4E4C-AC57-2EC537B0DD8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京都大学の石井です。</a:t>
            </a:r>
            <a:endParaRPr kumimoji="1" lang="en-US" altLang="ja-JP" dirty="0" smtClean="0"/>
          </a:p>
          <a:p>
            <a:r>
              <a:rPr kumimoji="1" lang="ja-JP" altLang="en-US" dirty="0" smtClean="0"/>
              <a:t>これから、</a:t>
            </a:r>
            <a:r>
              <a:rPr kumimoji="1" lang="en-US" altLang="ja-JP" dirty="0" smtClean="0"/>
              <a:t>4He</a:t>
            </a:r>
            <a:r>
              <a:rPr kumimoji="1" lang="ja-JP" altLang="en-US" dirty="0" smtClean="0"/>
              <a:t>の光分解反応の断面積測定実験についての発表を行わせていただきます。</a:t>
            </a:r>
            <a:endParaRPr kumimoji="1" lang="en-US" altLang="ja-JP" dirty="0" smtClean="0"/>
          </a:p>
          <a:p>
            <a:r>
              <a:rPr kumimoji="1" lang="ja-JP" altLang="en-US" dirty="0" smtClean="0"/>
              <a:t>この実験は、昨年度の学部生卒業実験として行いました。</a:t>
            </a:r>
            <a:endParaRPr kumimoji="1" lang="ja-JP" altLang="en-US" dirty="0"/>
          </a:p>
        </p:txBody>
      </p:sp>
      <p:sp>
        <p:nvSpPr>
          <p:cNvPr id="4" name="スライド番号プレースホルダ 3"/>
          <p:cNvSpPr>
            <a:spLocks noGrp="1"/>
          </p:cNvSpPr>
          <p:nvPr>
            <p:ph type="sldNum" sz="quarter" idx="10"/>
          </p:nvPr>
        </p:nvSpPr>
        <p:spPr/>
        <p:txBody>
          <a:bodyPr/>
          <a:lstStyle/>
          <a:p>
            <a:fld id="{6A4EA422-A6A7-4E4C-AC57-2EC537B0DD8A}"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en-US" altLang="ja-JP" dirty="0" err="1" smtClean="0"/>
              <a:t>γ,n</a:t>
            </a:r>
            <a:r>
              <a:rPr kumimoji="1" lang="en-US" altLang="ja-JP" dirty="0" smtClean="0"/>
              <a:t>)</a:t>
            </a:r>
            <a:r>
              <a:rPr kumimoji="1" lang="ja-JP" altLang="en-US" dirty="0" smtClean="0"/>
              <a:t>反応では</a:t>
            </a:r>
            <a:r>
              <a:rPr kumimoji="1" lang="en-US" altLang="ja-JP" dirty="0" smtClean="0"/>
              <a:t>n</a:t>
            </a:r>
            <a:r>
              <a:rPr kumimoji="1" lang="ja-JP" altLang="en-US" dirty="0" smtClean="0"/>
              <a:t>を液体シンチレータで検出するのですが、今回の場合大量の</a:t>
            </a:r>
            <a:r>
              <a:rPr kumimoji="1" lang="en-US" altLang="ja-JP" dirty="0" smtClean="0"/>
              <a:t>γ</a:t>
            </a:r>
            <a:r>
              <a:rPr kumimoji="1" lang="ja-JP" altLang="en-US" dirty="0" smtClean="0"/>
              <a:t>線も検出してしまうため、その分離を行う必要があります。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その方法が</a:t>
            </a:r>
            <a:r>
              <a:rPr kumimoji="1" lang="en-US" altLang="ja-JP" dirty="0" smtClean="0"/>
              <a:t>Pulse</a:t>
            </a:r>
            <a:r>
              <a:rPr kumimoji="1" lang="en-US" altLang="ja-JP" baseline="0" dirty="0" smtClean="0"/>
              <a:t> </a:t>
            </a:r>
            <a:r>
              <a:rPr kumimoji="1" lang="en-US" altLang="ja-JP" dirty="0" smtClean="0"/>
              <a:t>Shape Discrimination</a:t>
            </a:r>
            <a:r>
              <a:rPr kumimoji="1" lang="ja-JP" altLang="en-US" dirty="0" smtClean="0"/>
              <a:t>で、これは左の図のように</a:t>
            </a:r>
            <a:r>
              <a:rPr kumimoji="1" lang="en-US" altLang="ja-JP" dirty="0" smtClean="0"/>
              <a:t>γ</a:t>
            </a:r>
            <a:r>
              <a:rPr kumimoji="1" lang="ja-JP" altLang="en-US" dirty="0" smtClean="0"/>
              <a:t>線と</a:t>
            </a:r>
            <a:r>
              <a:rPr kumimoji="1" lang="en-US" altLang="ja-JP" dirty="0" smtClean="0"/>
              <a:t>n</a:t>
            </a:r>
            <a:r>
              <a:rPr kumimoji="1" lang="ja-JP" altLang="en-US" dirty="0" smtClean="0"/>
              <a:t>のパルスのテール部分の形が異なることを利用したものです。図で示したように、パルスの全体とテール部分をそれぞれ積分して横、縦軸にプロットすることで、データ点が現れる領域がわかれ、分離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また、液体シンチレータの</a:t>
            </a:r>
            <a:r>
              <a:rPr kumimoji="1" lang="en-US" altLang="ja-JP" dirty="0" smtClean="0"/>
              <a:t>n</a:t>
            </a:r>
            <a:r>
              <a:rPr kumimoji="1" lang="ja-JP" altLang="en-US" dirty="0" smtClean="0"/>
              <a:t>に対する検出効率を</a:t>
            </a:r>
            <a:r>
              <a:rPr kumimoji="1" lang="en-US" altLang="ja-JP" dirty="0" smtClean="0"/>
              <a:t>252Cf</a:t>
            </a:r>
            <a:r>
              <a:rPr kumimoji="1" lang="ja-JP" altLang="en-US" dirty="0" smtClean="0"/>
              <a:t>線源を用いた測定から右図のように得、入射数の計算に用いました。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6A4EA422-A6A7-4E4C-AC57-2EC537B0DD8A}"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入射</a:t>
            </a:r>
            <a:r>
              <a:rPr kumimoji="1" lang="en-US" altLang="ja-JP" dirty="0" smtClean="0"/>
              <a:t>γ</a:t>
            </a:r>
            <a:r>
              <a:rPr kumimoji="1" lang="ja-JP" altLang="en-US" dirty="0" smtClean="0"/>
              <a:t>線</a:t>
            </a:r>
            <a:r>
              <a:rPr kumimoji="1" lang="en-US" altLang="ja-JP" dirty="0" smtClean="0"/>
              <a:t>(</a:t>
            </a:r>
            <a:r>
              <a:rPr kumimoji="1" lang="ja-JP" altLang="en-US" dirty="0" smtClean="0"/>
              <a:t>光子数</a:t>
            </a:r>
            <a:r>
              <a:rPr kumimoji="1" lang="en-US" altLang="ja-JP" dirty="0" smtClean="0"/>
              <a:t>)</a:t>
            </a:r>
            <a:r>
              <a:rPr kumimoji="1" lang="ja-JP" altLang="en-US" dirty="0" smtClean="0"/>
              <a:t>は、ビーム後方に配置した</a:t>
            </a:r>
            <a:r>
              <a:rPr kumimoji="1" lang="en-US" altLang="ja-JP" dirty="0" err="1" smtClean="0"/>
              <a:t>NaI</a:t>
            </a:r>
            <a:r>
              <a:rPr kumimoji="1" lang="ja-JP" altLang="en-US" dirty="0" err="1" smtClean="0"/>
              <a:t>で検</a:t>
            </a:r>
            <a:r>
              <a:rPr kumimoji="1" lang="ja-JP" altLang="en-US" dirty="0" smtClean="0"/>
              <a:t>出しました。</a:t>
            </a:r>
            <a:endParaRPr kumimoji="1" lang="en-US" altLang="ja-JP" dirty="0" smtClean="0"/>
          </a:p>
          <a:p>
            <a:r>
              <a:rPr kumimoji="1" lang="en-US" altLang="ja-JP" dirty="0" err="1" smtClean="0"/>
              <a:t>NaI</a:t>
            </a:r>
            <a:r>
              <a:rPr kumimoji="1" lang="ja-JP" altLang="en-US" dirty="0" smtClean="0"/>
              <a:t>から直接得られるスペクトルは右図の赤線で、いくつも見えているピークは、</a:t>
            </a:r>
            <a:r>
              <a:rPr kumimoji="1" lang="en-US" altLang="ja-JP" dirty="0" smtClean="0"/>
              <a:t>γ</a:t>
            </a:r>
            <a:r>
              <a:rPr kumimoji="1" lang="ja-JP" altLang="en-US" dirty="0" smtClean="0"/>
              <a:t>線生成に使用したレーザーのパルスごと</a:t>
            </a:r>
            <a:r>
              <a:rPr kumimoji="1" lang="en-US" altLang="ja-JP" dirty="0" smtClean="0"/>
              <a:t>(50μs</a:t>
            </a:r>
            <a:r>
              <a:rPr kumimoji="1" lang="ja-JP" altLang="en-US" dirty="0" smtClean="0"/>
              <a:t>ごと</a:t>
            </a:r>
            <a:r>
              <a:rPr kumimoji="1" lang="en-US" altLang="ja-JP" dirty="0" smtClean="0"/>
              <a:t>)</a:t>
            </a:r>
            <a:r>
              <a:rPr kumimoji="1" lang="ja-JP" altLang="en-US" dirty="0" smtClean="0"/>
              <a:t>にいくつの光子が飛んできたかに対応しています。</a:t>
            </a:r>
            <a:endParaRPr kumimoji="1" lang="en-US" altLang="ja-JP" dirty="0" smtClean="0"/>
          </a:p>
          <a:p>
            <a:r>
              <a:rPr kumimoji="1" lang="ja-JP" altLang="en-US" dirty="0" smtClean="0"/>
              <a:t>このスペクトルから入射光子数を得るには、まず左図のような純粋な</a:t>
            </a:r>
            <a:r>
              <a:rPr kumimoji="1" lang="en-US" altLang="ja-JP" dirty="0" smtClean="0"/>
              <a:t>1,2,3,4…</a:t>
            </a:r>
            <a:r>
              <a:rPr kumimoji="1" lang="ja-JP" altLang="en-US" dirty="0" smtClean="0"/>
              <a:t>光子のスペクトルを用意し、それら重ね合わせとしてフィッティングを行って平均光子数を求めます。</a:t>
            </a:r>
            <a:endParaRPr kumimoji="1" lang="en-US" altLang="ja-JP" dirty="0" smtClean="0"/>
          </a:p>
          <a:p>
            <a:r>
              <a:rPr kumimoji="1" lang="ja-JP" altLang="en-US" dirty="0" smtClean="0"/>
              <a:t>それにレーザーパルスの周波数と時間をかけることで入射光子数が得られます。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6A4EA422-A6A7-4E4C-AC57-2EC537B0DD8A}"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最後に、今回の検出器では全立体角</a:t>
            </a:r>
            <a:r>
              <a:rPr kumimoji="1" lang="en-US" altLang="ja-JP" dirty="0" smtClean="0"/>
              <a:t>4π</a:t>
            </a:r>
            <a:r>
              <a:rPr kumimoji="1" lang="ja-JP" altLang="en-US" dirty="0" smtClean="0"/>
              <a:t>をカバーできていないため、検出効率の補正を行いました。</a:t>
            </a:r>
            <a:endParaRPr kumimoji="1" lang="en-US" altLang="ja-JP" dirty="0" smtClean="0"/>
          </a:p>
          <a:p>
            <a:r>
              <a:rPr kumimoji="1" lang="ja-JP" altLang="en-US" dirty="0" smtClean="0"/>
              <a:t>用いたのは実験と同様に</a:t>
            </a:r>
            <a:r>
              <a:rPr kumimoji="1" lang="en-US" altLang="ja-JP" dirty="0" smtClean="0"/>
              <a:t>4He</a:t>
            </a:r>
            <a:r>
              <a:rPr kumimoji="1" lang="ja-JP" altLang="en-US" dirty="0" smtClean="0"/>
              <a:t>に光子が入射して光分解反応が起き、生成した粒子が運動学の計算に従った角度、エネルギー分布を持って飛んでいくというシミュレーションで、気体や検出器中での粒子のエネルギー減衰、実際の位置への検出器の配置などを追加することで本実験を再現しました。</a:t>
            </a:r>
            <a:endParaRPr kumimoji="1" lang="en-US" altLang="ja-JP" dirty="0" smtClean="0"/>
          </a:p>
          <a:p>
            <a:r>
              <a:rPr kumimoji="1" lang="ja-JP" altLang="en-US" dirty="0" smtClean="0"/>
              <a:t>右の図の小さな点がシミュレーションによって得られたもので、水色の実験データとよく合っていることから作成したシミュレーションが十分に実験を再現できているとし、反応数と検出数の比を算出しました。</a:t>
            </a:r>
            <a:endParaRPr kumimoji="1" lang="ja-JP" altLang="en-US" dirty="0"/>
          </a:p>
        </p:txBody>
      </p:sp>
      <p:sp>
        <p:nvSpPr>
          <p:cNvPr id="4" name="スライド番号プレースホルダ 3"/>
          <p:cNvSpPr>
            <a:spLocks noGrp="1"/>
          </p:cNvSpPr>
          <p:nvPr>
            <p:ph type="sldNum" sz="quarter" idx="10"/>
          </p:nvPr>
        </p:nvSpPr>
        <p:spPr/>
        <p:txBody>
          <a:bodyPr/>
          <a:lstStyle/>
          <a:p>
            <a:fld id="{6A4EA422-A6A7-4E4C-AC57-2EC537B0DD8A}"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以上の解析から得られた</a:t>
            </a:r>
            <a:r>
              <a:rPr kumimoji="1" lang="en-US" altLang="ja-JP" dirty="0" smtClean="0"/>
              <a:t>(</a:t>
            </a:r>
            <a:r>
              <a:rPr kumimoji="1" lang="en-US" altLang="ja-JP" dirty="0" err="1" smtClean="0"/>
              <a:t>γ,p</a:t>
            </a:r>
            <a:r>
              <a:rPr kumimoji="1" lang="en-US" altLang="ja-JP" dirty="0" smtClean="0"/>
              <a:t>)</a:t>
            </a:r>
            <a:r>
              <a:rPr kumimoji="1" lang="ja-JP" altLang="en-US" dirty="0" smtClean="0"/>
              <a:t>の結果がこちらです。</a:t>
            </a:r>
            <a:endParaRPr kumimoji="1" lang="en-US" altLang="ja-JP" dirty="0" smtClean="0"/>
          </a:p>
          <a:p>
            <a:r>
              <a:rPr kumimoji="1" lang="en-US" altLang="ja-JP" dirty="0" smtClean="0"/>
              <a:t>24.4MeV</a:t>
            </a:r>
            <a:r>
              <a:rPr kumimoji="1" lang="ja-JP" altLang="en-US" dirty="0" smtClean="0"/>
              <a:t>と</a:t>
            </a:r>
            <a:r>
              <a:rPr kumimoji="1" lang="en-US" altLang="ja-JP" dirty="0" smtClean="0"/>
              <a:t>27.4MeV</a:t>
            </a:r>
            <a:r>
              <a:rPr kumimoji="1" lang="ja-JP" altLang="en-US" dirty="0" smtClean="0"/>
              <a:t>については誤差がかなり大きくなってしまいましたが、</a:t>
            </a:r>
            <a:r>
              <a:rPr kumimoji="1" lang="en-US" altLang="ja-JP" dirty="0" smtClean="0"/>
              <a:t>25MeV</a:t>
            </a:r>
            <a:r>
              <a:rPr kumimoji="1" lang="ja-JP" altLang="en-US" dirty="0" smtClean="0"/>
              <a:t>当たりの巨大双極子共鳴に向かって断面積が大きくなっている傾向が見られるため、</a:t>
            </a:r>
            <a:r>
              <a:rPr kumimoji="1" lang="en-US" altLang="ja-JP" dirty="0" err="1" smtClean="0"/>
              <a:t>Shima</a:t>
            </a:r>
            <a:r>
              <a:rPr kumimoji="1" lang="en-US" altLang="ja-JP" dirty="0" smtClean="0"/>
              <a:t> et al</a:t>
            </a:r>
            <a:r>
              <a:rPr kumimoji="1" lang="ja-JP" altLang="en-US" dirty="0" smtClean="0"/>
              <a:t>のデータよりは理論曲線や他の実験データに近い結果が得られたと思われます。</a:t>
            </a:r>
            <a:endParaRPr kumimoji="1" lang="ja-JP" altLang="en-US" dirty="0"/>
          </a:p>
        </p:txBody>
      </p:sp>
      <p:sp>
        <p:nvSpPr>
          <p:cNvPr id="4" name="スライド番号プレースホルダ 3"/>
          <p:cNvSpPr>
            <a:spLocks noGrp="1"/>
          </p:cNvSpPr>
          <p:nvPr>
            <p:ph type="sldNum" sz="quarter" idx="10"/>
          </p:nvPr>
        </p:nvSpPr>
        <p:spPr/>
        <p:txBody>
          <a:bodyPr/>
          <a:lstStyle/>
          <a:p>
            <a:fld id="{F41B064D-F1D4-480C-9E69-1703711C67F3}"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こちらは</a:t>
            </a:r>
            <a:r>
              <a:rPr kumimoji="1" lang="en-US" altLang="ja-JP" dirty="0" smtClean="0"/>
              <a:t>(γ</a:t>
            </a:r>
            <a:r>
              <a:rPr kumimoji="1" lang="ja-JP" altLang="en-US" dirty="0" err="1" smtClean="0"/>
              <a:t>，</a:t>
            </a:r>
            <a:r>
              <a:rPr kumimoji="1" lang="ja-JP" altLang="en-US" dirty="0" smtClean="0"/>
              <a:t>ｎ</a:t>
            </a:r>
            <a:r>
              <a:rPr kumimoji="1" lang="en-US" altLang="ja-JP" dirty="0" smtClean="0"/>
              <a:t>)</a:t>
            </a:r>
            <a:r>
              <a:rPr kumimoji="1" lang="ja-JP" altLang="en-US" dirty="0" smtClean="0"/>
              <a:t>の結果です。</a:t>
            </a:r>
            <a:endParaRPr kumimoji="1" lang="en-US" altLang="ja-JP" dirty="0" smtClean="0"/>
          </a:p>
          <a:p>
            <a:r>
              <a:rPr kumimoji="1" lang="ja-JP" altLang="en-US" dirty="0" smtClean="0"/>
              <a:t>データ点は一つしかありませんが、先ほどの</a:t>
            </a:r>
            <a:r>
              <a:rPr kumimoji="1" lang="en-US" altLang="ja-JP" dirty="0" smtClean="0"/>
              <a:t>(</a:t>
            </a:r>
            <a:r>
              <a:rPr kumimoji="1" lang="en-US" altLang="ja-JP" dirty="0" err="1" smtClean="0"/>
              <a:t>γ,p</a:t>
            </a:r>
            <a:r>
              <a:rPr kumimoji="1" lang="en-US" altLang="ja-JP" dirty="0" smtClean="0"/>
              <a:t>)</a:t>
            </a:r>
            <a:r>
              <a:rPr kumimoji="1" lang="ja-JP" altLang="en-US" dirty="0" smtClean="0"/>
              <a:t>反応の同エネルギーのデータ点と合わせてみるといずれも理論曲線より下に現れていることから、実験全体に断面積が小さくなる方向に系統的な誤差がある可能性があると考えられました。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F41B064D-F1D4-480C-9E69-1703711C67F3}"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課題としては、大きな誤差が見られた</a:t>
            </a:r>
            <a:r>
              <a:rPr kumimoji="1" lang="en-US" altLang="ja-JP" dirty="0" smtClean="0"/>
              <a:t>(</a:t>
            </a:r>
            <a:r>
              <a:rPr kumimoji="1" lang="en-US" altLang="ja-JP" dirty="0" err="1" smtClean="0"/>
              <a:t>γ,p</a:t>
            </a:r>
            <a:r>
              <a:rPr kumimoji="1" lang="en-US" altLang="ja-JP" dirty="0" smtClean="0"/>
              <a:t>)</a:t>
            </a:r>
            <a:r>
              <a:rPr kumimoji="1" lang="ja-JP" altLang="en-US" dirty="0" smtClean="0"/>
              <a:t>の</a:t>
            </a:r>
            <a:r>
              <a:rPr kumimoji="1" lang="en-US" altLang="ja-JP" dirty="0" smtClean="0"/>
              <a:t>24.4MeV,27.4MeV</a:t>
            </a:r>
            <a:r>
              <a:rPr kumimoji="1" lang="ja-JP" altLang="en-US" dirty="0" smtClean="0"/>
              <a:t>データ点の誤差の改善を考えます。</a:t>
            </a:r>
            <a:endParaRPr kumimoji="1" lang="en-US" altLang="ja-JP" dirty="0" smtClean="0"/>
          </a:p>
          <a:p>
            <a:r>
              <a:rPr kumimoji="1" lang="ja-JP" altLang="en-US" dirty="0" smtClean="0"/>
              <a:t>誤差の原因は主に統計誤差と</a:t>
            </a:r>
            <a:r>
              <a:rPr kumimoji="1" lang="en-US" altLang="ja-JP" dirty="0" smtClean="0"/>
              <a:t>γ</a:t>
            </a:r>
            <a:r>
              <a:rPr kumimoji="1" lang="ja-JP" altLang="en-US" dirty="0" smtClean="0"/>
              <a:t>線のエネルギー幅と光子数の誤差でした。</a:t>
            </a:r>
            <a:endParaRPr kumimoji="1" lang="en-US" altLang="ja-JP" dirty="0" smtClean="0"/>
          </a:p>
          <a:p>
            <a:r>
              <a:rPr kumimoji="1" lang="ja-JP" altLang="en-US" dirty="0" smtClean="0"/>
              <a:t>統計誤差はビームタイムの延長とガス圧を上げれば改善できますが、ここで、ガス圧を上げると気体中でのエネルギーロスが大きくなり、粒子が</a:t>
            </a:r>
            <a:r>
              <a:rPr kumimoji="1" lang="en-US" altLang="ja-JP" dirty="0" smtClean="0"/>
              <a:t>Si</a:t>
            </a:r>
            <a:r>
              <a:rPr kumimoji="1" lang="ja-JP" altLang="en-US" dirty="0" smtClean="0"/>
              <a:t>に届く前に止まってしまうので、検出器を小さくするなどして対策しておく必要があることに触れておきます。</a:t>
            </a:r>
            <a:endParaRPr kumimoji="1" lang="en-US" altLang="ja-JP" dirty="0" smtClean="0"/>
          </a:p>
          <a:p>
            <a:r>
              <a:rPr kumimoji="1" lang="ja-JP" altLang="en-US" dirty="0" smtClean="0"/>
              <a:t>残りの二つは、ビーム径を小さくすること</a:t>
            </a:r>
            <a:r>
              <a:rPr kumimoji="1" lang="en-US" altLang="ja-JP" dirty="0" smtClean="0"/>
              <a:t>(</a:t>
            </a:r>
            <a:r>
              <a:rPr kumimoji="1" lang="ja-JP" altLang="en-US" dirty="0" smtClean="0"/>
              <a:t>統計は減って</a:t>
            </a:r>
            <a:r>
              <a:rPr kumimoji="1" lang="ja-JP" altLang="en-US" dirty="0" err="1" smtClean="0"/>
              <a:t>い</a:t>
            </a:r>
            <a:r>
              <a:rPr kumimoji="1" lang="ja-JP" altLang="en-US" dirty="0" smtClean="0"/>
              <a:t>しまいますが</a:t>
            </a:r>
            <a:r>
              <a:rPr kumimoji="1" lang="en-US" altLang="ja-JP" dirty="0" smtClean="0"/>
              <a:t>)</a:t>
            </a:r>
            <a:r>
              <a:rPr kumimoji="1" lang="ja-JP" altLang="en-US" dirty="0" err="1" smtClean="0"/>
              <a:t>、</a:t>
            </a:r>
            <a:r>
              <a:rPr kumimoji="1" lang="ja-JP" altLang="en-US" dirty="0" smtClean="0"/>
              <a:t>今回とり損ねていた光子数の解析に必要なデータをきちんと採取することで改善することができます。</a:t>
            </a:r>
            <a:endParaRPr kumimoji="1" lang="en-US" altLang="ja-JP" dirty="0" smtClean="0"/>
          </a:p>
          <a:p>
            <a:r>
              <a:rPr kumimoji="1" lang="ja-JP" altLang="en-US" dirty="0" smtClean="0"/>
              <a:t>具体的には、ガス圧を</a:t>
            </a:r>
            <a:r>
              <a:rPr kumimoji="1" lang="en-US" altLang="ja-JP" dirty="0" smtClean="0"/>
              <a:t>1.5</a:t>
            </a:r>
            <a:r>
              <a:rPr kumimoji="1" lang="ja-JP" altLang="en-US" dirty="0" smtClean="0"/>
              <a:t>倍、ビーム径を半分にしたうえで、それぞれ</a:t>
            </a:r>
            <a:r>
              <a:rPr kumimoji="1" lang="en-US" altLang="ja-JP" dirty="0" smtClean="0"/>
              <a:t>27</a:t>
            </a:r>
            <a:r>
              <a:rPr kumimoji="1" lang="ja-JP" altLang="en-US" dirty="0" smtClean="0"/>
              <a:t>時間、</a:t>
            </a:r>
            <a:r>
              <a:rPr kumimoji="1" lang="en-US" altLang="ja-JP" dirty="0" smtClean="0"/>
              <a:t>11</a:t>
            </a:r>
            <a:r>
              <a:rPr kumimoji="1" lang="ja-JP" altLang="en-US" dirty="0" smtClean="0"/>
              <a:t>時間の測定を行えば縦横の誤差を半分にしてやることができます。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6A4EA422-A6A7-4E4C-AC57-2EC537B0DD8A}"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ここにあげた方々は、共同で実験を行った方々です。左の行は同級生たち、右の行の京大理の方々はお世話になった教員や</a:t>
            </a:r>
            <a:r>
              <a:rPr kumimoji="1" lang="en-US" altLang="ja-JP" dirty="0" smtClean="0"/>
              <a:t>TA</a:t>
            </a:r>
            <a:r>
              <a:rPr kumimoji="1" lang="ja-JP" altLang="en-US" dirty="0" smtClean="0"/>
              <a:t>の方々です。</a:t>
            </a:r>
            <a:endParaRPr kumimoji="1" lang="en-US" altLang="ja-JP" dirty="0" smtClean="0"/>
          </a:p>
          <a:p>
            <a:r>
              <a:rPr kumimoji="1" lang="ja-JP" altLang="en-US" dirty="0" smtClean="0"/>
              <a:t>また、実験に当たって甲南大学の秋宗さん、兵庫県立大学の宮本さんにもお世話になりました。この場を借りてお礼申し上げます。</a:t>
            </a:r>
            <a:endParaRPr kumimoji="1" lang="en-US" altLang="ja-JP" dirty="0" smtClean="0"/>
          </a:p>
          <a:p>
            <a:r>
              <a:rPr kumimoji="1" lang="ja-JP" altLang="en-US" dirty="0" smtClean="0"/>
              <a:t>以上で発表を終わります。ご清聴ありがとうございました。</a:t>
            </a:r>
            <a:endParaRPr kumimoji="1" lang="ja-JP" altLang="en-US" dirty="0"/>
          </a:p>
        </p:txBody>
      </p:sp>
      <p:sp>
        <p:nvSpPr>
          <p:cNvPr id="4" name="スライド番号プレースホルダ 3"/>
          <p:cNvSpPr>
            <a:spLocks noGrp="1"/>
          </p:cNvSpPr>
          <p:nvPr>
            <p:ph type="sldNum" sz="quarter" idx="10"/>
          </p:nvPr>
        </p:nvSpPr>
        <p:spPr/>
        <p:txBody>
          <a:bodyPr/>
          <a:lstStyle/>
          <a:p>
            <a:fld id="{6A4EA422-A6A7-4E4C-AC57-2EC537B0DD8A}" type="slidenum">
              <a:rPr kumimoji="1" lang="ja-JP" altLang="en-US" smtClean="0"/>
              <a:pPr/>
              <a:t>16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発表は、まず実験の背景にある物理と過去の実験データの紹介、以下は実験の概要、解析、</a:t>
            </a:r>
            <a:r>
              <a:rPr kumimoji="1" lang="ja-JP" altLang="en-US" dirty="0" smtClean="0"/>
              <a:t>結果、考察</a:t>
            </a:r>
            <a:r>
              <a:rPr kumimoji="1" lang="ja-JP" altLang="en-US" dirty="0" smtClean="0"/>
              <a:t>、課題という順にさせていただきます。</a:t>
            </a:r>
            <a:endParaRPr kumimoji="1" lang="ja-JP" altLang="en-US" dirty="0"/>
          </a:p>
        </p:txBody>
      </p:sp>
      <p:sp>
        <p:nvSpPr>
          <p:cNvPr id="4" name="スライド番号プレースホルダ 3"/>
          <p:cNvSpPr>
            <a:spLocks noGrp="1"/>
          </p:cNvSpPr>
          <p:nvPr>
            <p:ph type="sldNum" sz="quarter" idx="10"/>
          </p:nvPr>
        </p:nvSpPr>
        <p:spPr/>
        <p:txBody>
          <a:bodyPr/>
          <a:lstStyle/>
          <a:p>
            <a:fld id="{6A4EA422-A6A7-4E4C-AC57-2EC537B0DD8A}"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実験に用いた</a:t>
            </a:r>
            <a:r>
              <a:rPr kumimoji="1" lang="en-US" altLang="ja-JP" dirty="0" err="1" smtClean="0"/>
              <a:t>MeV</a:t>
            </a:r>
            <a:r>
              <a:rPr kumimoji="1" lang="en-US" altLang="ja-JP" dirty="0" smtClean="0"/>
              <a:t>-γ</a:t>
            </a:r>
            <a:r>
              <a:rPr kumimoji="1" lang="ja-JP" altLang="en-US" dirty="0" smtClean="0"/>
              <a:t>線を用いると、原子核物理においては例えば電磁気的な多重極展開を通じた巨大共鳴を励起することができ、その構造解析を行うことができたり、また天体核物理においてもその電磁気的な側面と弱い力とのアナロジーからニュートリノ</a:t>
            </a:r>
            <a:r>
              <a:rPr kumimoji="1" lang="en-US" altLang="ja-JP" dirty="0" smtClean="0"/>
              <a:t>-</a:t>
            </a:r>
            <a:r>
              <a:rPr kumimoji="1" lang="ja-JP" altLang="en-US" dirty="0" smtClean="0"/>
              <a:t>原子核</a:t>
            </a:r>
            <a:r>
              <a:rPr kumimoji="1" lang="en-US" altLang="ja-JP" dirty="0" smtClean="0"/>
              <a:t>reaction </a:t>
            </a:r>
            <a:r>
              <a:rPr kumimoji="1" lang="ja-JP" altLang="en-US" dirty="0" smtClean="0"/>
              <a:t>について調べられ、そこから超新星爆発のシナリオにかかわる重要な情報を得ることができる等、さまざまな物理を観測することができます。</a:t>
            </a:r>
            <a:endParaRPr kumimoji="1" lang="en-US" altLang="ja-JP" dirty="0" smtClean="0"/>
          </a:p>
          <a:p>
            <a:r>
              <a:rPr kumimoji="1" lang="ja-JP" altLang="en-US" dirty="0" smtClean="0"/>
              <a:t>その中でも今回私たちは</a:t>
            </a:r>
            <a:r>
              <a:rPr kumimoji="1" lang="en-US" altLang="ja-JP" dirty="0" err="1" smtClean="0"/>
              <a:t>Eγ</a:t>
            </a:r>
            <a:r>
              <a:rPr kumimoji="1" lang="ja-JP" altLang="en-US" dirty="0" smtClean="0"/>
              <a:t>～</a:t>
            </a:r>
            <a:r>
              <a:rPr kumimoji="1" lang="en-US" altLang="ja-JP" dirty="0" smtClean="0"/>
              <a:t>20MeV</a:t>
            </a:r>
            <a:r>
              <a:rPr kumimoji="1" lang="ja-JP" altLang="en-US" dirty="0" smtClean="0"/>
              <a:t>程度で現れる、</a:t>
            </a:r>
            <a:r>
              <a:rPr kumimoji="1" lang="en-US" altLang="ja-JP" dirty="0" smtClean="0"/>
              <a:t>E1</a:t>
            </a:r>
            <a:r>
              <a:rPr kumimoji="1" lang="ja-JP" altLang="en-US" dirty="0" smtClean="0"/>
              <a:t>遷移による巨大双極子共鳴に着目し、特に</a:t>
            </a:r>
            <a:r>
              <a:rPr kumimoji="1" lang="en-US" altLang="ja-JP" dirty="0" smtClean="0"/>
              <a:t>(</a:t>
            </a:r>
            <a:r>
              <a:rPr kumimoji="1" lang="en-US" altLang="ja-JP" dirty="0" err="1" smtClean="0"/>
              <a:t>γ,p</a:t>
            </a:r>
            <a:r>
              <a:rPr kumimoji="1" lang="en-US" altLang="ja-JP" dirty="0" smtClean="0"/>
              <a:t>),(</a:t>
            </a:r>
            <a:r>
              <a:rPr kumimoji="1" lang="en-US" altLang="ja-JP" dirty="0" err="1" smtClean="0"/>
              <a:t>γ,n</a:t>
            </a:r>
            <a:r>
              <a:rPr kumimoji="1" lang="en-US" altLang="ja-JP" dirty="0" smtClean="0"/>
              <a:t>)</a:t>
            </a:r>
            <a:r>
              <a:rPr kumimoji="1" lang="ja-JP" altLang="en-US" dirty="0" smtClean="0"/>
              <a:t>チャネルの反応断面積から核力の荷電対称性の破れを測定する実験を行いました。</a:t>
            </a:r>
            <a:endParaRPr kumimoji="1" lang="ja-JP" altLang="en-US" dirty="0"/>
          </a:p>
        </p:txBody>
      </p:sp>
      <p:sp>
        <p:nvSpPr>
          <p:cNvPr id="4" name="スライド番号プレースホルダ 3"/>
          <p:cNvSpPr>
            <a:spLocks noGrp="1"/>
          </p:cNvSpPr>
          <p:nvPr>
            <p:ph type="sldNum" sz="quarter" idx="10"/>
          </p:nvPr>
        </p:nvSpPr>
        <p:spPr/>
        <p:txBody>
          <a:bodyPr/>
          <a:lstStyle/>
          <a:p>
            <a:fld id="{6A4EA422-A6A7-4E4C-AC57-2EC537B0DD8A}"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今回私たちが用いた</a:t>
            </a:r>
            <a:r>
              <a:rPr kumimoji="1" lang="en-US" altLang="ja-JP" dirty="0" smtClean="0"/>
              <a:t>4He</a:t>
            </a:r>
            <a:r>
              <a:rPr kumimoji="1" lang="ja-JP" altLang="en-US" dirty="0" smtClean="0"/>
              <a:t>は右のような特徴、すなわち</a:t>
            </a:r>
            <a:r>
              <a:rPr kumimoji="1" lang="en-US" altLang="ja-JP" dirty="0" smtClean="0"/>
              <a:t>1.2.</a:t>
            </a:r>
            <a:r>
              <a:rPr kumimoji="1" lang="ja-JP" altLang="en-US" dirty="0" smtClean="0"/>
              <a:t>は</a:t>
            </a:r>
            <a:r>
              <a:rPr kumimoji="1" lang="en-US" altLang="ja-JP" dirty="0" smtClean="0"/>
              <a:t>p-n</a:t>
            </a:r>
            <a:r>
              <a:rPr kumimoji="1" lang="ja-JP" altLang="en-US" dirty="0" smtClean="0"/>
              <a:t>比が</a:t>
            </a:r>
            <a:r>
              <a:rPr kumimoji="1" lang="en-US" altLang="ja-JP" dirty="0" smtClean="0"/>
              <a:t>1:1</a:t>
            </a:r>
            <a:r>
              <a:rPr kumimoji="1" lang="ja-JP" altLang="en-US" dirty="0" smtClean="0"/>
              <a:t>で、邪魔なクーロン力が小さいということから荷電対称性の破れが現れやすい、</a:t>
            </a:r>
            <a:r>
              <a:rPr kumimoji="1" lang="en-US" altLang="ja-JP" dirty="0" smtClean="0"/>
              <a:t>3.</a:t>
            </a:r>
            <a:r>
              <a:rPr kumimoji="1" lang="ja-JP" altLang="en-US" dirty="0" smtClean="0"/>
              <a:t>～</a:t>
            </a:r>
            <a:r>
              <a:rPr kumimoji="1" lang="en-US" altLang="ja-JP" dirty="0" smtClean="0"/>
              <a:t>5.</a:t>
            </a:r>
            <a:r>
              <a:rPr kumimoji="1" lang="ja-JP" altLang="en-US" dirty="0" smtClean="0"/>
              <a:t>は反応過程が純粋で解析が行いやすいという特徴を持っており、荷電対称性の検証に適していることが知られています。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A4EA422-A6A7-4E4C-AC57-2EC537B0DD8A}"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これらは、過去に行われた私たちと同様の実験データです。左が</a:t>
            </a:r>
            <a:r>
              <a:rPr kumimoji="1" lang="en-US" altLang="ja-JP" dirty="0" smtClean="0"/>
              <a:t>(</a:t>
            </a:r>
            <a:r>
              <a:rPr kumimoji="1" lang="en-US" altLang="ja-JP" dirty="0" err="1" smtClean="0"/>
              <a:t>γ,p</a:t>
            </a:r>
            <a:r>
              <a:rPr kumimoji="1" lang="en-US" altLang="ja-JP" dirty="0" smtClean="0"/>
              <a:t>)</a:t>
            </a:r>
            <a:r>
              <a:rPr kumimoji="1" lang="ja-JP" altLang="en-US" dirty="0" err="1" smtClean="0"/>
              <a:t>、</a:t>
            </a:r>
            <a:r>
              <a:rPr kumimoji="1" lang="ja-JP" altLang="en-US" dirty="0" smtClean="0"/>
              <a:t>右が</a:t>
            </a:r>
            <a:r>
              <a:rPr kumimoji="1" lang="en-US" altLang="ja-JP" dirty="0" smtClean="0"/>
              <a:t>(</a:t>
            </a:r>
            <a:r>
              <a:rPr kumimoji="1" lang="en-US" altLang="ja-JP" dirty="0" err="1" smtClean="0"/>
              <a:t>γ,n</a:t>
            </a:r>
            <a:r>
              <a:rPr kumimoji="1" lang="en-US" altLang="ja-JP" dirty="0" smtClean="0"/>
              <a:t>)</a:t>
            </a:r>
            <a:r>
              <a:rPr kumimoji="1" lang="ja-JP" altLang="en-US" dirty="0" smtClean="0"/>
              <a:t>を表しています。</a:t>
            </a:r>
            <a:endParaRPr kumimoji="1" lang="en-US" altLang="ja-JP" dirty="0" smtClean="0"/>
          </a:p>
          <a:p>
            <a:r>
              <a:rPr kumimoji="1" lang="ja-JP" altLang="en-US" dirty="0" smtClean="0"/>
              <a:t>このデータから、多くの実験で</a:t>
            </a:r>
            <a:r>
              <a:rPr kumimoji="1" lang="en-US" altLang="ja-JP" dirty="0" smtClean="0"/>
              <a:t>25MeV</a:t>
            </a:r>
            <a:r>
              <a:rPr kumimoji="1" lang="ja-JP" altLang="en-US" dirty="0" smtClean="0"/>
              <a:t>あたりに巨大双極子共鳴のピークを持っていること、しかし実験によって測定値には大きな相違がみられることが読み取れると思われます。</a:t>
            </a:r>
            <a:endParaRPr kumimoji="1" lang="en-US" altLang="ja-JP" dirty="0" smtClean="0"/>
          </a:p>
          <a:p>
            <a:r>
              <a:rPr kumimoji="1" lang="ja-JP" altLang="en-US" dirty="0" smtClean="0"/>
              <a:t>さらに、近年</a:t>
            </a:r>
            <a:r>
              <a:rPr kumimoji="1" lang="en-US" altLang="ja-JP" dirty="0" err="1" smtClean="0"/>
              <a:t>Shima</a:t>
            </a:r>
            <a:r>
              <a:rPr kumimoji="1" lang="en-US" altLang="ja-JP" dirty="0" smtClean="0"/>
              <a:t> et al</a:t>
            </a:r>
            <a:r>
              <a:rPr kumimoji="1" lang="ja-JP" altLang="en-US" dirty="0" smtClean="0"/>
              <a:t>が行った実験</a:t>
            </a:r>
            <a:r>
              <a:rPr kumimoji="1" lang="en-US" altLang="ja-JP" dirty="0" smtClean="0"/>
              <a:t>(</a:t>
            </a:r>
            <a:r>
              <a:rPr kumimoji="1" lang="ja-JP" altLang="en-US" dirty="0" smtClean="0"/>
              <a:t>赤丸</a:t>
            </a:r>
            <a:r>
              <a:rPr kumimoji="1" lang="en-US" altLang="ja-JP" dirty="0" smtClean="0"/>
              <a:t>)</a:t>
            </a:r>
            <a:r>
              <a:rPr kumimoji="1" lang="ja-JP" altLang="en-US" dirty="0" smtClean="0"/>
              <a:t>ではこれまでの実験とは大きく異なる結果が得られ、多くの研究者の間で話題となりました。</a:t>
            </a:r>
            <a:endParaRPr kumimoji="1" lang="en-US" altLang="ja-JP" dirty="0" smtClean="0"/>
          </a:p>
          <a:p>
            <a:r>
              <a:rPr kumimoji="1" lang="ja-JP" altLang="en-US" dirty="0" smtClean="0"/>
              <a:t>これらのデータより、この実験の新たなデータを得ることが有意であり、</a:t>
            </a:r>
            <a:r>
              <a:rPr kumimoji="1" lang="en-US" altLang="ja-JP" dirty="0" err="1" smtClean="0"/>
              <a:t>Shima</a:t>
            </a:r>
            <a:r>
              <a:rPr kumimoji="1" lang="en-US" altLang="ja-JP" dirty="0" smtClean="0"/>
              <a:t> et al</a:t>
            </a:r>
            <a:r>
              <a:rPr kumimoji="1" lang="ja-JP" altLang="en-US" dirty="0" smtClean="0"/>
              <a:t>のデータが示す新しい物理の発見にもつながるのではないかという考えからこの実験を行いました。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73618B7-7F3C-C74B-99A0-A59ACB629E21}" type="slidenum">
              <a:rPr kumimoji="1" lang="ja-JP" altLang="en-US" smtClean="0"/>
              <a:pPr/>
              <a:t>5</a:t>
            </a:fld>
            <a:endParaRPr kumimoji="1" lang="ja-JP" altLang="en-US"/>
          </a:p>
        </p:txBody>
      </p:sp>
    </p:spTree>
    <p:extLst>
      <p:ext uri="{BB962C8B-B14F-4D97-AF65-F5344CB8AC3E}">
        <p14:creationId xmlns="" xmlns:p14="http://schemas.microsoft.com/office/powerpoint/2010/main" val="115579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実験は兵庫県の</a:t>
            </a:r>
            <a:r>
              <a:rPr kumimoji="1" lang="en-US" altLang="ja-JP" dirty="0" smtClean="0"/>
              <a:t>Spring-8</a:t>
            </a:r>
            <a:r>
              <a:rPr kumimoji="1" lang="ja-JP" altLang="en-US" dirty="0" smtClean="0"/>
              <a:t>にあるニュースバル放射光施設で行いました。</a:t>
            </a:r>
            <a:endParaRPr kumimoji="1" lang="en-US" altLang="ja-JP" dirty="0" smtClean="0"/>
          </a:p>
          <a:p>
            <a:r>
              <a:rPr kumimoji="1" lang="ja-JP" altLang="en-US" dirty="0" smtClean="0"/>
              <a:t>この施設では</a:t>
            </a:r>
            <a:r>
              <a:rPr kumimoji="1" lang="en-US" altLang="ja-JP" dirty="0" smtClean="0"/>
              <a:t>1GeV</a:t>
            </a:r>
            <a:r>
              <a:rPr kumimoji="1" lang="ja-JP" altLang="en-US" dirty="0" smtClean="0"/>
              <a:t>程度の電子を約</a:t>
            </a:r>
            <a:r>
              <a:rPr kumimoji="1" lang="en-US" altLang="ja-JP" dirty="0" smtClean="0"/>
              <a:t>250mA</a:t>
            </a:r>
            <a:r>
              <a:rPr kumimoji="1" lang="ja-JP" altLang="en-US" dirty="0" smtClean="0"/>
              <a:t>の大強度で蓄積し、そこに一定周波数のパルスレーザーを照射してコンプトン逆散乱を起こすことで数</a:t>
            </a:r>
            <a:r>
              <a:rPr kumimoji="1" lang="en-US" altLang="ja-JP" dirty="0" smtClean="0"/>
              <a:t>10MeV</a:t>
            </a:r>
            <a:r>
              <a:rPr kumimoji="1" lang="ja-JP" altLang="en-US" dirty="0" smtClean="0"/>
              <a:t>の</a:t>
            </a:r>
            <a:r>
              <a:rPr kumimoji="1" lang="en-US" altLang="ja-JP" dirty="0" smtClean="0"/>
              <a:t>γ</a:t>
            </a:r>
            <a:r>
              <a:rPr kumimoji="1" lang="ja-JP" altLang="en-US" dirty="0" smtClean="0"/>
              <a:t>線ビームを</a:t>
            </a:r>
            <a:r>
              <a:rPr kumimoji="1" lang="en-US" altLang="ja-JP" dirty="0" smtClean="0"/>
              <a:t>10</a:t>
            </a:r>
            <a:r>
              <a:rPr kumimoji="1" lang="en-US" altLang="ja-JP" baseline="30000" dirty="0" smtClean="0"/>
              <a:t>4</a:t>
            </a:r>
            <a:r>
              <a:rPr kumimoji="1" lang="ja-JP" altLang="en-US" dirty="0" smtClean="0"/>
              <a:t>～</a:t>
            </a:r>
            <a:r>
              <a:rPr kumimoji="1" lang="en-US" altLang="ja-JP" dirty="0" smtClean="0"/>
              <a:t>10</a:t>
            </a:r>
            <a:r>
              <a:rPr kumimoji="1" lang="en-US" altLang="ja-JP" baseline="30000" dirty="0" smtClean="0"/>
              <a:t>6</a:t>
            </a:r>
            <a:r>
              <a:rPr kumimoji="1" lang="en-US" altLang="ja-JP" baseline="0" dirty="0" smtClean="0"/>
              <a:t>c/s</a:t>
            </a:r>
            <a:r>
              <a:rPr kumimoji="1" lang="ja-JP" altLang="en-US" baseline="0" dirty="0" smtClean="0"/>
              <a:t>得ることができます。</a:t>
            </a: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6A4EA422-A6A7-4E4C-AC57-2EC537B0DD8A}"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今回使用した検出器の概要を示します。</a:t>
            </a:r>
            <a:endParaRPr kumimoji="1" lang="en-US" altLang="ja-JP" dirty="0" smtClean="0"/>
          </a:p>
          <a:p>
            <a:r>
              <a:rPr kumimoji="1" lang="ja-JP" altLang="en-US" dirty="0" smtClean="0"/>
              <a:t>左部分の写真と図はターゲットの</a:t>
            </a:r>
            <a:r>
              <a:rPr kumimoji="1" lang="en-US" altLang="ja-JP" dirty="0" smtClean="0"/>
              <a:t>4He</a:t>
            </a:r>
            <a:r>
              <a:rPr kumimoji="1" lang="ja-JP" altLang="en-US" dirty="0" smtClean="0"/>
              <a:t>ガスを詰めるチェンバーを横から見たもので、図を横切って</a:t>
            </a:r>
            <a:r>
              <a:rPr kumimoji="1" lang="en-US" altLang="ja-JP" dirty="0" smtClean="0"/>
              <a:t>γ</a:t>
            </a:r>
            <a:r>
              <a:rPr kumimoji="1" lang="ja-JP" altLang="en-US" dirty="0" smtClean="0"/>
              <a:t>線が入射するものです。</a:t>
            </a:r>
            <a:endParaRPr kumimoji="1" lang="en-US" altLang="ja-JP" dirty="0" smtClean="0"/>
          </a:p>
          <a:p>
            <a:r>
              <a:rPr kumimoji="1" lang="ja-JP" altLang="en-US" dirty="0" smtClean="0"/>
              <a:t>チェンバー内にあるのは検出器の一部で、右の図や写真のように、</a:t>
            </a:r>
            <a:r>
              <a:rPr kumimoji="1" lang="en-US" altLang="ja-JP" dirty="0" smtClean="0"/>
              <a:t>Si</a:t>
            </a:r>
            <a:r>
              <a:rPr kumimoji="1" lang="ja-JP" altLang="en-US" dirty="0" smtClean="0"/>
              <a:t>検出器が</a:t>
            </a:r>
            <a:r>
              <a:rPr kumimoji="1" lang="en-US" altLang="ja-JP" dirty="0" smtClean="0"/>
              <a:t>16</a:t>
            </a:r>
            <a:r>
              <a:rPr kumimoji="1" lang="ja-JP" altLang="en-US" dirty="0" smtClean="0"/>
              <a:t>枚組み合わさっています。</a:t>
            </a:r>
            <a:endParaRPr kumimoji="1" lang="en-US" altLang="ja-JP" dirty="0" smtClean="0"/>
          </a:p>
          <a:p>
            <a:r>
              <a:rPr kumimoji="1" lang="ja-JP" altLang="en-US" dirty="0" smtClean="0"/>
              <a:t>チェンバーの外側には右下のように液体シンチレータを配置しています。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6A4EA422-A6A7-4E4C-AC57-2EC537B0DD8A}"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この検出器は、</a:t>
            </a:r>
            <a:r>
              <a:rPr kumimoji="1" lang="en-US" altLang="ja-JP" dirty="0" smtClean="0"/>
              <a:t>4He</a:t>
            </a:r>
            <a:r>
              <a:rPr kumimoji="1" lang="ja-JP" altLang="en-US" dirty="0" smtClean="0"/>
              <a:t>が光分解をして生成する</a:t>
            </a:r>
            <a:r>
              <a:rPr kumimoji="1" lang="en-US" altLang="ja-JP" dirty="0" smtClean="0"/>
              <a:t>2</a:t>
            </a:r>
            <a:r>
              <a:rPr kumimoji="1" lang="ja-JP" altLang="en-US" dirty="0" smtClean="0"/>
              <a:t>粒子が運動量保存によってほぼ逆方向に飛んでいくことから、向かい合う検出器をほぼ同時にならす、また</a:t>
            </a:r>
            <a:r>
              <a:rPr kumimoji="1" lang="en-US" altLang="ja-JP" dirty="0" smtClean="0"/>
              <a:t>n</a:t>
            </a:r>
            <a:r>
              <a:rPr kumimoji="1" lang="ja-JP" altLang="en-US" dirty="0" smtClean="0"/>
              <a:t>は液体シンチレータでないと検出できない、ということによって目的の反応を抽出する仕組みになっています。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6A4EA422-A6A7-4E4C-AC57-2EC537B0DD8A}"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ここからは得られたデータの解析を解説していきます。</a:t>
            </a:r>
            <a:endParaRPr kumimoji="1" lang="en-US" altLang="ja-JP" dirty="0" smtClean="0"/>
          </a:p>
          <a:p>
            <a:r>
              <a:rPr kumimoji="1" lang="ja-JP" altLang="en-US" dirty="0" smtClean="0"/>
              <a:t>左のヒストグラムは、目的の反応が向かい合う</a:t>
            </a:r>
            <a:r>
              <a:rPr kumimoji="1" lang="en-US" altLang="ja-JP" dirty="0" smtClean="0"/>
              <a:t>Si</a:t>
            </a:r>
            <a:r>
              <a:rPr kumimoji="1" lang="ja-JP" altLang="en-US" dirty="0" smtClean="0"/>
              <a:t>に作った信号の時間差をシミュレートしたもので、ここから</a:t>
            </a:r>
            <a:r>
              <a:rPr kumimoji="1" lang="en-US" altLang="ja-JP" dirty="0" smtClean="0"/>
              <a:t>20</a:t>
            </a:r>
            <a:r>
              <a:rPr kumimoji="1" lang="ja-JP" altLang="en-US" dirty="0" smtClean="0"/>
              <a:t>～</a:t>
            </a:r>
            <a:r>
              <a:rPr kumimoji="1" lang="en-US" altLang="ja-JP" dirty="0" smtClean="0"/>
              <a:t>25ns</a:t>
            </a:r>
            <a:r>
              <a:rPr kumimoji="1" lang="ja-JP" altLang="en-US" dirty="0" smtClean="0"/>
              <a:t>以上の時間差のシグナルはほとんどないことが読み取れます。このことより、余裕を持って時間差</a:t>
            </a:r>
            <a:r>
              <a:rPr kumimoji="1" lang="en-US" altLang="ja-JP" dirty="0" smtClean="0"/>
              <a:t>50ns</a:t>
            </a:r>
            <a:r>
              <a:rPr kumimoji="1" lang="ja-JP" altLang="en-US" dirty="0" smtClean="0"/>
              <a:t>未満の信号のみを選択しました。</a:t>
            </a:r>
            <a:endParaRPr kumimoji="1" lang="en-US" altLang="ja-JP" dirty="0" smtClean="0"/>
          </a:p>
          <a:p>
            <a:r>
              <a:rPr kumimoji="1" lang="ja-JP" altLang="en-US" dirty="0" smtClean="0"/>
              <a:t>右の図は、軸にそれぞれの</a:t>
            </a:r>
            <a:r>
              <a:rPr kumimoji="1" lang="en-US" altLang="ja-JP" dirty="0" smtClean="0"/>
              <a:t>Si</a:t>
            </a:r>
            <a:r>
              <a:rPr kumimoji="1" lang="ja-JP" altLang="en-US" dirty="0" err="1" smtClean="0"/>
              <a:t>が検</a:t>
            </a:r>
            <a:r>
              <a:rPr kumimoji="1" lang="ja-JP" altLang="en-US" dirty="0" smtClean="0"/>
              <a:t>出したエネルギーをとり、二次元プロットしたものです。ここに見えるデータ点のうち、</a:t>
            </a:r>
            <a:r>
              <a:rPr kumimoji="1" lang="en-US" altLang="ja-JP" dirty="0" smtClean="0"/>
              <a:t>p</a:t>
            </a:r>
            <a:r>
              <a:rPr kumimoji="1" lang="ja-JP" altLang="en-US" dirty="0" smtClean="0"/>
              <a:t>と</a:t>
            </a:r>
            <a:r>
              <a:rPr kumimoji="1" lang="en-US" altLang="ja-JP" dirty="0" smtClean="0"/>
              <a:t>t</a:t>
            </a:r>
            <a:r>
              <a:rPr kumimoji="1" lang="ja-JP" altLang="en-US" dirty="0" smtClean="0"/>
              <a:t>が持つエネルギーは約</a:t>
            </a:r>
            <a:r>
              <a:rPr kumimoji="1" lang="en-US" altLang="ja-JP" dirty="0" smtClean="0"/>
              <a:t>3:1</a:t>
            </a:r>
            <a:r>
              <a:rPr kumimoji="1" lang="ja-JP" altLang="en-US" dirty="0" smtClean="0"/>
              <a:t>になることと、エネルギーの和は</a:t>
            </a:r>
            <a:r>
              <a:rPr kumimoji="1" lang="en-US" altLang="ja-JP" dirty="0" smtClean="0"/>
              <a:t>γ</a:t>
            </a:r>
            <a:r>
              <a:rPr kumimoji="1" lang="ja-JP" altLang="en-US" dirty="0" smtClean="0"/>
              <a:t>線のエネルギーと反応の</a:t>
            </a:r>
            <a:r>
              <a:rPr kumimoji="1" lang="en-US" altLang="ja-JP" dirty="0" smtClean="0"/>
              <a:t>Q</a:t>
            </a:r>
            <a:r>
              <a:rPr kumimoji="1" lang="ja-JP" altLang="en-US" dirty="0" smtClean="0"/>
              <a:t>値からおおよそ計算できることから、目的のデータ点を選び取りました。</a:t>
            </a:r>
            <a:endParaRPr kumimoji="1" lang="ja-JP" altLang="en-US" dirty="0"/>
          </a:p>
        </p:txBody>
      </p:sp>
      <p:sp>
        <p:nvSpPr>
          <p:cNvPr id="4" name="スライド番号プレースホルダ 3"/>
          <p:cNvSpPr>
            <a:spLocks noGrp="1"/>
          </p:cNvSpPr>
          <p:nvPr>
            <p:ph type="sldNum" sz="quarter" idx="10"/>
          </p:nvPr>
        </p:nvSpPr>
        <p:spPr/>
        <p:txBody>
          <a:bodyPr/>
          <a:lstStyle/>
          <a:p>
            <a:fld id="{6A4EA422-A6A7-4E4C-AC57-2EC537B0DD8A}"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0CC0E02-1120-4C63-B48C-57D04A423D80}" type="datetimeFigureOut">
              <a:rPr kumimoji="1" lang="ja-JP" altLang="en-US" smtClean="0"/>
              <a:pPr/>
              <a:t>2013/7/27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BDF459-AC41-451C-B119-6D50F7EBD92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0CC0E02-1120-4C63-B48C-57D04A423D80}" type="datetimeFigureOut">
              <a:rPr kumimoji="1" lang="ja-JP" altLang="en-US" smtClean="0"/>
              <a:pPr/>
              <a:t>2013/7/27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BDF459-AC41-451C-B119-6D50F7EBD92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0CC0E02-1120-4C63-B48C-57D04A423D80}" type="datetimeFigureOut">
              <a:rPr kumimoji="1" lang="ja-JP" altLang="en-US" smtClean="0"/>
              <a:pPr/>
              <a:t>2013/7/27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BDF459-AC41-451C-B119-6D50F7EBD92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0CC0E02-1120-4C63-B48C-57D04A423D80}" type="datetimeFigureOut">
              <a:rPr kumimoji="1" lang="ja-JP" altLang="en-US" smtClean="0"/>
              <a:pPr/>
              <a:t>2013/7/27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BDF459-AC41-451C-B119-6D50F7EBD92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0CC0E02-1120-4C63-B48C-57D04A423D80}" type="datetimeFigureOut">
              <a:rPr kumimoji="1" lang="ja-JP" altLang="en-US" smtClean="0"/>
              <a:pPr/>
              <a:t>2013/7/27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BDF459-AC41-451C-B119-6D50F7EBD928}"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0CC0E02-1120-4C63-B48C-57D04A423D80}" type="datetimeFigureOut">
              <a:rPr kumimoji="1" lang="ja-JP" altLang="en-US" smtClean="0"/>
              <a:pPr/>
              <a:t>2013/7/27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8BDF459-AC41-451C-B119-6D50F7EBD92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0CC0E02-1120-4C63-B48C-57D04A423D80}" type="datetimeFigureOut">
              <a:rPr kumimoji="1" lang="ja-JP" altLang="en-US" smtClean="0"/>
              <a:pPr/>
              <a:t>2013/7/27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8BDF459-AC41-451C-B119-6D50F7EBD92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0CC0E02-1120-4C63-B48C-57D04A423D80}" type="datetimeFigureOut">
              <a:rPr kumimoji="1" lang="ja-JP" altLang="en-US" smtClean="0"/>
              <a:pPr/>
              <a:t>2013/7/27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8BDF459-AC41-451C-B119-6D50F7EBD92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0CC0E02-1120-4C63-B48C-57D04A423D80}" type="datetimeFigureOut">
              <a:rPr kumimoji="1" lang="ja-JP" altLang="en-US" smtClean="0"/>
              <a:pPr/>
              <a:t>2013/7/27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8BDF459-AC41-451C-B119-6D50F7EBD92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0CC0E02-1120-4C63-B48C-57D04A423D80}" type="datetimeFigureOut">
              <a:rPr kumimoji="1" lang="ja-JP" altLang="en-US" smtClean="0"/>
              <a:pPr/>
              <a:t>2013/7/27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8BDF459-AC41-451C-B119-6D50F7EBD92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0CC0E02-1120-4C63-B48C-57D04A423D80}" type="datetimeFigureOut">
              <a:rPr kumimoji="1" lang="ja-JP" altLang="en-US" smtClean="0"/>
              <a:pPr/>
              <a:t>2013/7/27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8BDF459-AC41-451C-B119-6D50F7EBD92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C0E02-1120-4C63-B48C-57D04A423D80}" type="datetimeFigureOut">
              <a:rPr kumimoji="1" lang="ja-JP" altLang="en-US" smtClean="0"/>
              <a:pPr/>
              <a:t>2013/7/27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DF459-AC41-451C-B119-6D50F7EBD92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2060848"/>
            <a:ext cx="7772400" cy="1470025"/>
          </a:xfrm>
          <a:ln w="31750">
            <a:solidFill>
              <a:srgbClr val="FF0000"/>
            </a:solidFill>
          </a:ln>
        </p:spPr>
        <p:txBody>
          <a:bodyPr/>
          <a:lstStyle/>
          <a:p>
            <a:r>
              <a:rPr lang="en-US" altLang="ja-JP" baseline="30000" dirty="0" smtClean="0"/>
              <a:t>4</a:t>
            </a:r>
            <a:r>
              <a:rPr kumimoji="1" lang="en-US" altLang="ja-JP" dirty="0" smtClean="0"/>
              <a:t>He</a:t>
            </a:r>
            <a:r>
              <a:rPr kumimoji="1" lang="ja-JP" altLang="en-US" dirty="0" smtClean="0"/>
              <a:t>の光分解反応の断面積測定</a:t>
            </a:r>
            <a:endParaRPr kumimoji="1" lang="ja-JP" altLang="en-US" dirty="0"/>
          </a:p>
        </p:txBody>
      </p:sp>
      <p:sp>
        <p:nvSpPr>
          <p:cNvPr id="3" name="サブタイトル 2"/>
          <p:cNvSpPr>
            <a:spLocks noGrp="1"/>
          </p:cNvSpPr>
          <p:nvPr>
            <p:ph type="subTitle" idx="1"/>
          </p:nvPr>
        </p:nvSpPr>
        <p:spPr>
          <a:xfrm>
            <a:off x="1547664" y="4005064"/>
            <a:ext cx="5976664" cy="1296144"/>
          </a:xfrm>
        </p:spPr>
        <p:txBody>
          <a:bodyPr>
            <a:normAutofit/>
          </a:bodyPr>
          <a:lstStyle/>
          <a:p>
            <a:r>
              <a:rPr lang="ja-JP" altLang="en-US" dirty="0" smtClean="0">
                <a:solidFill>
                  <a:schemeClr val="tx1"/>
                </a:solidFill>
              </a:rPr>
              <a:t>京都大学大学院理学研究科</a:t>
            </a:r>
            <a:endParaRPr kumimoji="1" lang="en-US" altLang="ja-JP" dirty="0" smtClean="0">
              <a:solidFill>
                <a:schemeClr val="tx1"/>
              </a:solidFill>
            </a:endParaRPr>
          </a:p>
          <a:p>
            <a:r>
              <a:rPr kumimoji="1" lang="ja-JP" altLang="en-US" sz="3800" dirty="0" smtClean="0">
                <a:solidFill>
                  <a:schemeClr val="tx1"/>
                </a:solidFill>
              </a:rPr>
              <a:t>石井佑季</a:t>
            </a:r>
            <a:endParaRPr kumimoji="1" lang="en-US" altLang="ja-JP" sz="3800" dirty="0" smtClean="0">
              <a:solidFill>
                <a:schemeClr val="tx1"/>
              </a:solidFill>
            </a:endParaRPr>
          </a:p>
        </p:txBody>
      </p:sp>
      <p:sp>
        <p:nvSpPr>
          <p:cNvPr id="6" name="テキスト ボックス 5"/>
          <p:cNvSpPr txBox="1"/>
          <p:nvPr/>
        </p:nvSpPr>
        <p:spPr>
          <a:xfrm>
            <a:off x="683568" y="1988840"/>
            <a:ext cx="6624736" cy="523220"/>
          </a:xfrm>
          <a:prstGeom prst="rect">
            <a:avLst/>
          </a:prstGeom>
          <a:noFill/>
        </p:spPr>
        <p:txBody>
          <a:bodyPr wrap="square" rtlCol="0">
            <a:spAutoFit/>
          </a:bodyPr>
          <a:lstStyle/>
          <a:p>
            <a:r>
              <a:rPr kumimoji="1" lang="en-US" altLang="ja-JP" sz="2800" dirty="0" smtClean="0"/>
              <a:t>2012</a:t>
            </a:r>
            <a:r>
              <a:rPr kumimoji="1" lang="ja-JP" altLang="en-US" sz="2800" dirty="0" smtClean="0"/>
              <a:t>年度京都大学理学部卒業研究</a:t>
            </a:r>
            <a:r>
              <a:rPr kumimoji="1" lang="en-US" altLang="ja-JP" sz="2800" dirty="0" smtClean="0"/>
              <a:t>(P4)</a:t>
            </a:r>
            <a:endParaRPr kumimoji="1" lang="ja-JP" altLang="en-US" sz="2800" dirty="0"/>
          </a:p>
        </p:txBody>
      </p:sp>
      <p:sp>
        <p:nvSpPr>
          <p:cNvPr id="7" name="テキスト ボックス 6"/>
          <p:cNvSpPr txBox="1"/>
          <p:nvPr/>
        </p:nvSpPr>
        <p:spPr>
          <a:xfrm>
            <a:off x="539552" y="1124744"/>
            <a:ext cx="4608512" cy="400110"/>
          </a:xfrm>
          <a:prstGeom prst="rect">
            <a:avLst/>
          </a:prstGeom>
          <a:noFill/>
        </p:spPr>
        <p:txBody>
          <a:bodyPr wrap="square" rtlCol="0">
            <a:spAutoFit/>
          </a:bodyPr>
          <a:lstStyle/>
          <a:p>
            <a:r>
              <a:rPr kumimoji="1" lang="en-US" altLang="ja-JP" sz="2000" b="1" dirty="0" smtClean="0"/>
              <a:t>2013/7/27  RCNP</a:t>
            </a:r>
            <a:r>
              <a:rPr kumimoji="1" lang="ja-JP" altLang="en-US" sz="2000" b="1" dirty="0" smtClean="0"/>
              <a:t>研究会</a:t>
            </a:r>
            <a:endParaRPr kumimoji="1" lang="ja-JP" alt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解析</a:t>
            </a:r>
            <a:r>
              <a:rPr lang="en-US" altLang="ja-JP" dirty="0" smtClean="0"/>
              <a:t>(γ-n)</a:t>
            </a:r>
            <a:endParaRPr kumimoji="1" lang="ja-JP" altLang="en-US" dirty="0"/>
          </a:p>
        </p:txBody>
      </p:sp>
      <p:pic>
        <p:nvPicPr>
          <p:cNvPr id="4" name="コンテンツ プレースホルダ 3"/>
          <p:cNvPicPr>
            <a:picLocks noGrp="1" noChangeAspect="1"/>
          </p:cNvPicPr>
          <p:nvPr>
            <p:ph idx="1"/>
          </p:nvPr>
        </p:nvPicPr>
        <p:blipFill>
          <a:blip r:embed="rId3" cstate="print"/>
          <a:stretch>
            <a:fillRect/>
          </a:stretch>
        </p:blipFill>
        <p:spPr>
          <a:xfrm>
            <a:off x="2771800" y="2420888"/>
            <a:ext cx="3257968" cy="3113952"/>
          </a:xfrm>
          <a:prstGeom prst="rect">
            <a:avLst/>
          </a:prstGeom>
        </p:spPr>
      </p:pic>
      <p:sp>
        <p:nvSpPr>
          <p:cNvPr id="9" name="テキスト ボックス 8"/>
          <p:cNvSpPr txBox="1"/>
          <p:nvPr/>
        </p:nvSpPr>
        <p:spPr>
          <a:xfrm>
            <a:off x="1403648" y="1772816"/>
            <a:ext cx="2808312" cy="369332"/>
          </a:xfrm>
          <a:prstGeom prst="rect">
            <a:avLst/>
          </a:prstGeom>
          <a:noFill/>
        </p:spPr>
        <p:txBody>
          <a:bodyPr wrap="square" rtlCol="0">
            <a:spAutoFit/>
          </a:bodyPr>
          <a:lstStyle/>
          <a:p>
            <a:r>
              <a:rPr kumimoji="1" lang="en-US" altLang="ja-JP" b="1" dirty="0" smtClean="0"/>
              <a:t>Pulse Shape Discrimination</a:t>
            </a:r>
            <a:endParaRPr kumimoji="1" lang="ja-JP" altLang="en-US" b="1" dirty="0"/>
          </a:p>
        </p:txBody>
      </p:sp>
      <p:sp>
        <p:nvSpPr>
          <p:cNvPr id="10" name="テキスト ボックス 9"/>
          <p:cNvSpPr txBox="1"/>
          <p:nvPr/>
        </p:nvSpPr>
        <p:spPr>
          <a:xfrm>
            <a:off x="1763688" y="5517232"/>
            <a:ext cx="2808312" cy="923330"/>
          </a:xfrm>
          <a:prstGeom prst="rect">
            <a:avLst/>
          </a:prstGeom>
          <a:noFill/>
        </p:spPr>
        <p:txBody>
          <a:bodyPr wrap="square" rtlCol="0">
            <a:spAutoFit/>
          </a:bodyPr>
          <a:lstStyle/>
          <a:p>
            <a:r>
              <a:rPr lang="ja-JP" altLang="en-US" b="1" dirty="0" smtClean="0"/>
              <a:t>→</a:t>
            </a:r>
            <a:r>
              <a:rPr lang="en-US" altLang="ja-JP" b="1" dirty="0" smtClean="0"/>
              <a:t>Liquid </a:t>
            </a:r>
            <a:r>
              <a:rPr lang="en-US" altLang="ja-JP" b="1" dirty="0" err="1" smtClean="0"/>
              <a:t>Scintilator</a:t>
            </a:r>
            <a:r>
              <a:rPr lang="ja-JP" altLang="en-US" b="1" dirty="0" err="1" smtClean="0"/>
              <a:t>で検</a:t>
            </a:r>
            <a:r>
              <a:rPr lang="ja-JP" altLang="en-US" b="1" dirty="0" smtClean="0"/>
              <a:t>出された</a:t>
            </a:r>
            <a:r>
              <a:rPr lang="en-US" altLang="ja-JP" b="1" dirty="0" smtClean="0"/>
              <a:t>n</a:t>
            </a:r>
            <a:r>
              <a:rPr lang="ja-JP" altLang="en-US" b="1" dirty="0" smtClean="0"/>
              <a:t>と</a:t>
            </a:r>
            <a:r>
              <a:rPr lang="en-US" altLang="ja-JP" b="1" dirty="0" smtClean="0"/>
              <a:t>γ</a:t>
            </a:r>
            <a:r>
              <a:rPr lang="ja-JP" altLang="en-US" b="1" dirty="0" smtClean="0"/>
              <a:t>のうち、</a:t>
            </a:r>
            <a:r>
              <a:rPr lang="en-US" altLang="ja-JP" b="1" dirty="0" smtClean="0"/>
              <a:t>n</a:t>
            </a:r>
            <a:r>
              <a:rPr lang="ja-JP" altLang="en-US" b="1" dirty="0" smtClean="0"/>
              <a:t>を選び取る。</a:t>
            </a:r>
            <a:endParaRPr kumimoji="1" lang="ja-JP" altLang="en-US" b="1" dirty="0"/>
          </a:p>
        </p:txBody>
      </p:sp>
      <p:grpSp>
        <p:nvGrpSpPr>
          <p:cNvPr id="48" name="グループ化 47"/>
          <p:cNvGrpSpPr/>
          <p:nvPr/>
        </p:nvGrpSpPr>
        <p:grpSpPr>
          <a:xfrm>
            <a:off x="6012160" y="2204864"/>
            <a:ext cx="2808312" cy="3587626"/>
            <a:chOff x="4860032" y="1816468"/>
            <a:chExt cx="3033195" cy="3870175"/>
          </a:xfrm>
        </p:grpSpPr>
        <p:sp>
          <p:nvSpPr>
            <p:cNvPr id="11" name="テキスト ボックス 10"/>
            <p:cNvSpPr txBox="1"/>
            <p:nvPr/>
          </p:nvSpPr>
          <p:spPr>
            <a:xfrm>
              <a:off x="4860032" y="4690595"/>
              <a:ext cx="3033195" cy="996048"/>
            </a:xfrm>
            <a:prstGeom prst="rect">
              <a:avLst/>
            </a:prstGeom>
            <a:noFill/>
          </p:spPr>
          <p:txBody>
            <a:bodyPr wrap="square" rtlCol="0">
              <a:spAutoFit/>
            </a:bodyPr>
            <a:lstStyle/>
            <a:p>
              <a:r>
                <a:rPr kumimoji="1" lang="en-US" altLang="ja-JP" b="1" baseline="30000" dirty="0" smtClean="0"/>
                <a:t>252</a:t>
              </a:r>
              <a:r>
                <a:rPr kumimoji="1" lang="en-US" altLang="ja-JP" b="1" dirty="0" smtClean="0"/>
                <a:t>Cf</a:t>
              </a:r>
              <a:r>
                <a:rPr kumimoji="1" lang="ja-JP" altLang="en-US" b="1" dirty="0" smtClean="0"/>
                <a:t>を用いた、</a:t>
              </a:r>
              <a:r>
                <a:rPr kumimoji="1" lang="en-US" altLang="ja-JP" b="1" dirty="0" smtClean="0"/>
                <a:t>n</a:t>
              </a:r>
              <a:r>
                <a:rPr kumimoji="1" lang="ja-JP" altLang="en-US" b="1" dirty="0" smtClean="0"/>
                <a:t>に対する液体シンチレータの検出効率測定結果</a:t>
              </a:r>
              <a:endParaRPr kumimoji="1" lang="en-US" altLang="ja-JP" b="1" dirty="0" smtClean="0"/>
            </a:p>
          </p:txBody>
        </p:sp>
        <p:grpSp>
          <p:nvGrpSpPr>
            <p:cNvPr id="47" name="グループ化 46"/>
            <p:cNvGrpSpPr/>
            <p:nvPr/>
          </p:nvGrpSpPr>
          <p:grpSpPr>
            <a:xfrm>
              <a:off x="4860032" y="1816468"/>
              <a:ext cx="2955422" cy="2820680"/>
              <a:chOff x="4716016" y="1488600"/>
              <a:chExt cx="3099589" cy="3109981"/>
            </a:xfrm>
          </p:grpSpPr>
          <p:pic>
            <p:nvPicPr>
              <p:cNvPr id="5" name="図 4"/>
              <p:cNvPicPr>
                <a:picLocks noChangeAspect="1"/>
              </p:cNvPicPr>
              <p:nvPr/>
            </p:nvPicPr>
            <p:blipFill>
              <a:blip r:embed="rId4" cstate="print"/>
              <a:stretch>
                <a:fillRect/>
              </a:stretch>
            </p:blipFill>
            <p:spPr>
              <a:xfrm>
                <a:off x="4716017" y="1488600"/>
                <a:ext cx="3099588" cy="3083262"/>
              </a:xfrm>
              <a:prstGeom prst="rect">
                <a:avLst/>
              </a:prstGeom>
            </p:spPr>
          </p:pic>
          <p:sp>
            <p:nvSpPr>
              <p:cNvPr id="12" name="正方形/長方形 11"/>
              <p:cNvSpPr/>
              <p:nvPr/>
            </p:nvSpPr>
            <p:spPr>
              <a:xfrm>
                <a:off x="4716016" y="1502238"/>
                <a:ext cx="3096344" cy="3096343"/>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 name="グループ化 13"/>
          <p:cNvGrpSpPr/>
          <p:nvPr/>
        </p:nvGrpSpPr>
        <p:grpSpPr>
          <a:xfrm>
            <a:off x="6012160" y="332656"/>
            <a:ext cx="2495120" cy="1664936"/>
            <a:chOff x="5796136" y="260648"/>
            <a:chExt cx="2495120" cy="1664936"/>
          </a:xfrm>
        </p:grpSpPr>
        <p:grpSp>
          <p:nvGrpSpPr>
            <p:cNvPr id="6" name="グループ化 71"/>
            <p:cNvGrpSpPr/>
            <p:nvPr/>
          </p:nvGrpSpPr>
          <p:grpSpPr>
            <a:xfrm>
              <a:off x="5796136" y="260648"/>
              <a:ext cx="2495120" cy="1664936"/>
              <a:chOff x="1715200" y="1315273"/>
              <a:chExt cx="4224952" cy="4850031"/>
            </a:xfrm>
          </p:grpSpPr>
          <p:grpSp>
            <p:nvGrpSpPr>
              <p:cNvPr id="7" name="グループ化 113"/>
              <p:cNvGrpSpPr/>
              <p:nvPr/>
            </p:nvGrpSpPr>
            <p:grpSpPr>
              <a:xfrm>
                <a:off x="1715200" y="1315273"/>
                <a:ext cx="4014627" cy="4850031"/>
                <a:chOff x="1833876" y="1317444"/>
                <a:chExt cx="4340138" cy="4436992"/>
              </a:xfrm>
            </p:grpSpPr>
            <p:grpSp>
              <p:nvGrpSpPr>
                <p:cNvPr id="14" name="グループ化 50"/>
                <p:cNvGrpSpPr/>
                <p:nvPr/>
              </p:nvGrpSpPr>
              <p:grpSpPr>
                <a:xfrm>
                  <a:off x="2250566" y="1317444"/>
                  <a:ext cx="3694424" cy="671570"/>
                  <a:chOff x="1840560" y="2475974"/>
                  <a:chExt cx="4670007" cy="487292"/>
                </a:xfrm>
              </p:grpSpPr>
              <p:sp>
                <p:nvSpPr>
                  <p:cNvPr id="45" name="正方形/長方形 44"/>
                  <p:cNvSpPr/>
                  <p:nvPr/>
                </p:nvSpPr>
                <p:spPr>
                  <a:xfrm>
                    <a:off x="1840560" y="2492896"/>
                    <a:ext cx="4670007" cy="368817"/>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テキスト ボックス 32"/>
                  <p:cNvSpPr txBox="1">
                    <a:spLocks noChangeArrowheads="1"/>
                  </p:cNvSpPr>
                  <p:nvPr/>
                </p:nvSpPr>
                <p:spPr bwMode="auto">
                  <a:xfrm>
                    <a:off x="2948929" y="2475974"/>
                    <a:ext cx="2797567" cy="487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100" b="1" dirty="0" smtClean="0"/>
                      <a:t>液体シンチレータ</a:t>
                    </a:r>
                    <a:endParaRPr lang="ja-JP" altLang="en-US" sz="1100" b="1" dirty="0"/>
                  </a:p>
                </p:txBody>
              </p:sp>
            </p:grpSp>
            <p:grpSp>
              <p:nvGrpSpPr>
                <p:cNvPr id="15" name="グループ化 60"/>
                <p:cNvGrpSpPr/>
                <p:nvPr/>
              </p:nvGrpSpPr>
              <p:grpSpPr>
                <a:xfrm>
                  <a:off x="2183393" y="2132856"/>
                  <a:ext cx="3828767" cy="3621580"/>
                  <a:chOff x="1835696" y="2111677"/>
                  <a:chExt cx="4104456" cy="3621580"/>
                </a:xfrm>
              </p:grpSpPr>
              <p:sp>
                <p:nvSpPr>
                  <p:cNvPr id="28" name="正方形/長方形 27"/>
                  <p:cNvSpPr/>
                  <p:nvPr/>
                </p:nvSpPr>
                <p:spPr>
                  <a:xfrm>
                    <a:off x="1835696" y="2111677"/>
                    <a:ext cx="4104456" cy="3621580"/>
                  </a:xfrm>
                  <a:prstGeom prst="rect">
                    <a:avLst/>
                  </a:prstGeom>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7" name="グループ化 10"/>
                  <p:cNvGrpSpPr/>
                  <p:nvPr/>
                </p:nvGrpSpPr>
                <p:grpSpPr>
                  <a:xfrm>
                    <a:off x="1983133" y="2371371"/>
                    <a:ext cx="3739015" cy="126321"/>
                    <a:chOff x="2051720" y="1700808"/>
                    <a:chExt cx="4104456" cy="79054"/>
                  </a:xfrm>
                  <a:solidFill>
                    <a:schemeClr val="accent4"/>
                  </a:solidFill>
                </p:grpSpPr>
                <p:sp>
                  <p:nvSpPr>
                    <p:cNvPr id="43" name="正方形/長方形 42"/>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正方形/長方形 3"/>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 name="グループ化 12"/>
                  <p:cNvGrpSpPr/>
                  <p:nvPr/>
                </p:nvGrpSpPr>
                <p:grpSpPr>
                  <a:xfrm>
                    <a:off x="1983133" y="2935420"/>
                    <a:ext cx="3739015" cy="126321"/>
                    <a:chOff x="2051720" y="1700808"/>
                    <a:chExt cx="4104456" cy="79054"/>
                  </a:xfrm>
                  <a:solidFill>
                    <a:schemeClr val="accent6"/>
                  </a:solidFill>
                </p:grpSpPr>
                <p:sp>
                  <p:nvSpPr>
                    <p:cNvPr id="41" name="正方形/長方形 40"/>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正方形/長方形 41"/>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 name="グループ化 15"/>
                  <p:cNvGrpSpPr/>
                  <p:nvPr/>
                </p:nvGrpSpPr>
                <p:grpSpPr>
                  <a:xfrm>
                    <a:off x="1983133" y="4776399"/>
                    <a:ext cx="3739015" cy="126321"/>
                    <a:chOff x="2051720" y="1700808"/>
                    <a:chExt cx="4104456" cy="79054"/>
                  </a:xfrm>
                  <a:solidFill>
                    <a:schemeClr val="accent6"/>
                  </a:solidFill>
                </p:grpSpPr>
                <p:sp>
                  <p:nvSpPr>
                    <p:cNvPr id="39" name="正方形/長方形 38"/>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正方形/長方形 39"/>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グループ化 18"/>
                  <p:cNvGrpSpPr/>
                  <p:nvPr/>
                </p:nvGrpSpPr>
                <p:grpSpPr>
                  <a:xfrm>
                    <a:off x="1983133" y="5351706"/>
                    <a:ext cx="3739015" cy="126321"/>
                    <a:chOff x="2051720" y="1700808"/>
                    <a:chExt cx="4104456" cy="79054"/>
                  </a:xfrm>
                  <a:solidFill>
                    <a:schemeClr val="accent4"/>
                  </a:solidFill>
                </p:grpSpPr>
                <p:sp>
                  <p:nvSpPr>
                    <p:cNvPr id="37" name="正方形/長方形 36"/>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正方形/長方形 37"/>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33" name="直線矢印コネクタ 10"/>
                  <p:cNvCxnSpPr/>
                  <p:nvPr/>
                </p:nvCxnSpPr>
                <p:spPr>
                  <a:xfrm flipH="1" flipV="1">
                    <a:off x="2339752" y="2471717"/>
                    <a:ext cx="526208" cy="150423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843808" y="3983885"/>
                    <a:ext cx="288032" cy="7920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60"/>
                  <p:cNvSpPr txBox="1">
                    <a:spLocks noChangeArrowheads="1"/>
                  </p:cNvSpPr>
                  <p:nvPr/>
                </p:nvSpPr>
                <p:spPr bwMode="auto">
                  <a:xfrm>
                    <a:off x="2483769" y="4127901"/>
                    <a:ext cx="360040" cy="628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dirty="0" smtClean="0">
                        <a:solidFill>
                          <a:srgbClr val="FF0000"/>
                        </a:solidFill>
                      </a:rPr>
                      <a:t>t</a:t>
                    </a:r>
                    <a:endParaRPr lang="ja-JP" altLang="en-US" sz="1600" dirty="0">
                      <a:solidFill>
                        <a:srgbClr val="FF0000"/>
                      </a:solidFill>
                    </a:endParaRPr>
                  </a:p>
                </p:txBody>
              </p:sp>
              <p:sp>
                <p:nvSpPr>
                  <p:cNvPr id="36" name="テキスト ボックス 61"/>
                  <p:cNvSpPr txBox="1">
                    <a:spLocks noChangeArrowheads="1"/>
                  </p:cNvSpPr>
                  <p:nvPr/>
                </p:nvSpPr>
                <p:spPr bwMode="auto">
                  <a:xfrm>
                    <a:off x="2195736" y="3047779"/>
                    <a:ext cx="504056" cy="628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dirty="0" smtClean="0">
                        <a:solidFill>
                          <a:srgbClr val="C00000"/>
                        </a:solidFill>
                      </a:rPr>
                      <a:t>p</a:t>
                    </a:r>
                    <a:endParaRPr lang="ja-JP" altLang="en-US" sz="1600" dirty="0">
                      <a:solidFill>
                        <a:srgbClr val="C00000"/>
                      </a:solidFill>
                    </a:endParaRPr>
                  </a:p>
                </p:txBody>
              </p:sp>
            </p:grpSp>
            <p:cxnSp>
              <p:nvCxnSpPr>
                <p:cNvPr id="21" name="直線矢印コネクタ 20"/>
                <p:cNvCxnSpPr/>
                <p:nvPr/>
              </p:nvCxnSpPr>
              <p:spPr>
                <a:xfrm>
                  <a:off x="5121185" y="4036219"/>
                  <a:ext cx="219261" cy="760933"/>
                </a:xfrm>
                <a:prstGeom prst="straightConnector1">
                  <a:avLst/>
                </a:prstGeom>
                <a:ln w="508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60"/>
                <p:cNvSpPr txBox="1">
                  <a:spLocks noChangeArrowheads="1"/>
                </p:cNvSpPr>
                <p:nvPr/>
              </p:nvSpPr>
              <p:spPr bwMode="auto">
                <a:xfrm>
                  <a:off x="4283968" y="4149079"/>
                  <a:ext cx="958807" cy="571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00" baseline="30000" dirty="0">
                      <a:solidFill>
                        <a:srgbClr val="FF0066"/>
                      </a:solidFill>
                    </a:rPr>
                    <a:t>3</a:t>
                  </a:r>
                  <a:r>
                    <a:rPr lang="en-US" altLang="ja-JP" sz="1400" dirty="0">
                      <a:solidFill>
                        <a:srgbClr val="FF0066"/>
                      </a:solidFill>
                    </a:rPr>
                    <a:t>He</a:t>
                  </a:r>
                  <a:endParaRPr lang="ja-JP" altLang="en-US" sz="1400" dirty="0">
                    <a:solidFill>
                      <a:srgbClr val="FF0066"/>
                    </a:solidFill>
                  </a:endParaRPr>
                </a:p>
              </p:txBody>
            </p:sp>
            <p:sp>
              <p:nvSpPr>
                <p:cNvPr id="23" name="テキスト ボックス 22"/>
                <p:cNvSpPr txBox="1"/>
                <p:nvPr/>
              </p:nvSpPr>
              <p:spPr>
                <a:xfrm>
                  <a:off x="4436717" y="3068962"/>
                  <a:ext cx="549401" cy="628830"/>
                </a:xfrm>
                <a:prstGeom prst="rect">
                  <a:avLst/>
                </a:prstGeom>
                <a:noFill/>
              </p:spPr>
              <p:txBody>
                <a:bodyPr wrap="square">
                  <a:spAutoFit/>
                </a:bodyPr>
                <a:lstStyle/>
                <a:p>
                  <a:pPr fontAlgn="auto">
                    <a:spcBef>
                      <a:spcPts val="0"/>
                    </a:spcBef>
                    <a:spcAft>
                      <a:spcPts val="0"/>
                    </a:spcAft>
                    <a:defRPr/>
                  </a:pPr>
                  <a:r>
                    <a:rPr lang="en-US" altLang="ja-JP" sz="1600" dirty="0">
                      <a:solidFill>
                        <a:schemeClr val="accent6">
                          <a:lumMod val="50000"/>
                        </a:schemeClr>
                      </a:solidFill>
                      <a:latin typeface="+mn-lt"/>
                      <a:ea typeface="+mn-ea"/>
                    </a:rPr>
                    <a:t>n</a:t>
                  </a:r>
                  <a:endParaRPr lang="ja-JP" altLang="en-US" sz="1600" dirty="0">
                    <a:solidFill>
                      <a:schemeClr val="accent6">
                        <a:lumMod val="50000"/>
                      </a:schemeClr>
                    </a:solidFill>
                    <a:latin typeface="+mn-lt"/>
                    <a:ea typeface="+mn-ea"/>
                  </a:endParaRPr>
                </a:p>
              </p:txBody>
            </p:sp>
            <p:cxnSp>
              <p:nvCxnSpPr>
                <p:cNvPr id="24" name="直線矢印コネクタ 23"/>
                <p:cNvCxnSpPr/>
                <p:nvPr/>
              </p:nvCxnSpPr>
              <p:spPr>
                <a:xfrm flipH="1" flipV="1">
                  <a:off x="4400048" y="1844824"/>
                  <a:ext cx="653017" cy="2100908"/>
                </a:xfrm>
                <a:prstGeom prst="straightConnector1">
                  <a:avLst/>
                </a:prstGeom>
                <a:ln w="508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9"/>
                <p:cNvCxnSpPr/>
                <p:nvPr/>
              </p:nvCxnSpPr>
              <p:spPr>
                <a:xfrm flipV="1">
                  <a:off x="1833876" y="3982428"/>
                  <a:ext cx="4340138" cy="449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爆発 1 25"/>
                <p:cNvSpPr/>
                <p:nvPr/>
              </p:nvSpPr>
              <p:spPr>
                <a:xfrm>
                  <a:off x="4937419" y="3717032"/>
                  <a:ext cx="293351" cy="463650"/>
                </a:xfrm>
                <a:prstGeom prst="irregularSeal1">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 name="爆発 1 26"/>
                <p:cNvSpPr/>
                <p:nvPr/>
              </p:nvSpPr>
              <p:spPr>
                <a:xfrm>
                  <a:off x="2989450" y="3717032"/>
                  <a:ext cx="293351" cy="463650"/>
                </a:xfrm>
                <a:prstGeom prst="irregularSeal1">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8" name="正方形/長方形 17"/>
              <p:cNvSpPr/>
              <p:nvPr/>
            </p:nvSpPr>
            <p:spPr>
              <a:xfrm>
                <a:off x="5724128" y="3501008"/>
                <a:ext cx="216024" cy="1419705"/>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 name="円/楕円 15"/>
            <p:cNvSpPr/>
            <p:nvPr/>
          </p:nvSpPr>
          <p:spPr>
            <a:xfrm>
              <a:off x="7020272" y="332656"/>
              <a:ext cx="864096"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251520" y="2204864"/>
            <a:ext cx="2304256" cy="2592288"/>
            <a:chOff x="323528" y="1916832"/>
            <a:chExt cx="2304256" cy="2592288"/>
          </a:xfrm>
        </p:grpSpPr>
        <p:pic>
          <p:nvPicPr>
            <p:cNvPr id="52" name="図 51"/>
            <p:cNvPicPr/>
            <p:nvPr/>
          </p:nvPicPr>
          <p:blipFill>
            <a:blip r:embed="rId5" cstate="print"/>
            <a:stretch>
              <a:fillRect/>
            </a:stretch>
          </p:blipFill>
          <p:spPr>
            <a:xfrm>
              <a:off x="323528" y="1916832"/>
              <a:ext cx="2304256" cy="2016224"/>
            </a:xfrm>
            <a:prstGeom prst="rect">
              <a:avLst/>
            </a:prstGeom>
          </p:spPr>
        </p:pic>
        <p:sp>
          <p:nvSpPr>
            <p:cNvPr id="57" name="左中かっこ 56"/>
            <p:cNvSpPr/>
            <p:nvPr/>
          </p:nvSpPr>
          <p:spPr>
            <a:xfrm rot="16200000">
              <a:off x="1331640" y="3068960"/>
              <a:ext cx="432048" cy="1872208"/>
            </a:xfrm>
            <a:prstGeom prst="leftBrace">
              <a:avLst>
                <a:gd name="adj1" fmla="val 8333"/>
                <a:gd name="adj2" fmla="val 17197"/>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左中かっこ 57"/>
            <p:cNvSpPr/>
            <p:nvPr/>
          </p:nvSpPr>
          <p:spPr>
            <a:xfrm rot="16200000">
              <a:off x="1619672" y="3645024"/>
              <a:ext cx="432048" cy="1296144"/>
            </a:xfrm>
            <a:prstGeom prst="leftBrace">
              <a:avLst>
                <a:gd name="adj1" fmla="val 8333"/>
                <a:gd name="adj2" fmla="val 46680"/>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60" name="図形 59"/>
          <p:cNvCxnSpPr>
            <a:stCxn id="57" idx="1"/>
          </p:cNvCxnSpPr>
          <p:nvPr/>
        </p:nvCxnSpPr>
        <p:spPr>
          <a:xfrm rot="16200000" flipH="1">
            <a:off x="2212702" y="3157934"/>
            <a:ext cx="792088" cy="3494460"/>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図形 62"/>
          <p:cNvCxnSpPr>
            <a:stCxn id="58" idx="1"/>
          </p:cNvCxnSpPr>
          <p:nvPr/>
        </p:nvCxnSpPr>
        <p:spPr>
          <a:xfrm rot="5400000" flipH="1" flipV="1">
            <a:off x="1958196" y="3695516"/>
            <a:ext cx="864096" cy="1339176"/>
          </a:xfrm>
          <a:prstGeom prst="curvedConnector4">
            <a:avLst>
              <a:gd name="adj1" fmla="val -26455"/>
              <a:gd name="adj2" fmla="val 5967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683568" y="4005064"/>
            <a:ext cx="936104" cy="307777"/>
          </a:xfrm>
          <a:prstGeom prst="rect">
            <a:avLst/>
          </a:prstGeom>
          <a:noFill/>
        </p:spPr>
        <p:txBody>
          <a:bodyPr wrap="square" rtlCol="0">
            <a:spAutoFit/>
          </a:bodyPr>
          <a:lstStyle/>
          <a:p>
            <a:r>
              <a:rPr kumimoji="1" lang="en-US" altLang="ja-JP" sz="1400" b="1" dirty="0" smtClean="0"/>
              <a:t>Pulse</a:t>
            </a:r>
            <a:r>
              <a:rPr kumimoji="1" lang="ja-JP" altLang="en-US" sz="1400" b="1" dirty="0" smtClean="0"/>
              <a:t>全体</a:t>
            </a:r>
            <a:endParaRPr kumimoji="1" lang="ja-JP" altLang="en-US" sz="1400" b="1" dirty="0"/>
          </a:p>
        </p:txBody>
      </p:sp>
      <p:sp>
        <p:nvSpPr>
          <p:cNvPr id="74" name="テキスト ボックス 73"/>
          <p:cNvSpPr txBox="1"/>
          <p:nvPr/>
        </p:nvSpPr>
        <p:spPr>
          <a:xfrm>
            <a:off x="1403648" y="4293096"/>
            <a:ext cx="936104" cy="307777"/>
          </a:xfrm>
          <a:prstGeom prst="rect">
            <a:avLst/>
          </a:prstGeom>
          <a:noFill/>
        </p:spPr>
        <p:txBody>
          <a:bodyPr wrap="square" rtlCol="0">
            <a:spAutoFit/>
          </a:bodyPr>
          <a:lstStyle/>
          <a:p>
            <a:r>
              <a:rPr kumimoji="1" lang="en-US" altLang="ja-JP" sz="1400" b="1" dirty="0" smtClean="0"/>
              <a:t>Tail</a:t>
            </a:r>
            <a:r>
              <a:rPr kumimoji="1" lang="ja-JP" altLang="en-US" sz="1400" b="1" dirty="0" smtClean="0"/>
              <a:t>部分</a:t>
            </a:r>
            <a:endParaRPr kumimoji="1" lang="ja-JP" altLang="en-US" sz="1400" b="1" dirty="0"/>
          </a:p>
        </p:txBody>
      </p:sp>
      <p:sp>
        <p:nvSpPr>
          <p:cNvPr id="77" name="正方形/長方形 76"/>
          <p:cNvSpPr/>
          <p:nvPr/>
        </p:nvSpPr>
        <p:spPr>
          <a:xfrm>
            <a:off x="179512" y="1700808"/>
            <a:ext cx="5760640" cy="47525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1547664" y="5013176"/>
            <a:ext cx="792088" cy="338554"/>
          </a:xfrm>
          <a:prstGeom prst="rect">
            <a:avLst/>
          </a:prstGeom>
          <a:noFill/>
        </p:spPr>
        <p:txBody>
          <a:bodyPr wrap="square" rtlCol="0">
            <a:spAutoFit/>
          </a:bodyPr>
          <a:lstStyle/>
          <a:p>
            <a:r>
              <a:rPr lang="ja-JP" altLang="en-US" sz="1600" b="1" dirty="0" smtClean="0"/>
              <a:t>積分</a:t>
            </a:r>
            <a:endParaRPr kumimoji="1" lang="ja-JP" altLang="en-US" sz="1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解析</a:t>
            </a:r>
            <a:r>
              <a:rPr kumimoji="1" lang="en-US" altLang="ja-JP" dirty="0" smtClean="0"/>
              <a:t>(</a:t>
            </a:r>
            <a:r>
              <a:rPr lang="ja-JP" altLang="en-US" dirty="0"/>
              <a:t>光子</a:t>
            </a:r>
            <a:r>
              <a:rPr kumimoji="1" lang="ja-JP" altLang="en-US" dirty="0" smtClean="0"/>
              <a:t>数</a:t>
            </a:r>
            <a:r>
              <a:rPr kumimoji="1" lang="en-US" altLang="ja-JP" dirty="0" smtClean="0"/>
              <a:t>)</a:t>
            </a:r>
            <a:endParaRPr kumimoji="1" lang="ja-JP" altLang="en-US" dirty="0"/>
          </a:p>
        </p:txBody>
      </p:sp>
      <p:pic>
        <p:nvPicPr>
          <p:cNvPr id="4" name="コンテンツ プレースホルダー 3"/>
          <p:cNvPicPr>
            <a:picLocks noGrp="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27584" y="1700808"/>
            <a:ext cx="3671928" cy="3168352"/>
          </a:xfrm>
        </p:spPr>
      </p:pic>
      <p:pic>
        <p:nvPicPr>
          <p:cNvPr id="5" name="コンテンツ プレースホルダー 3"/>
          <p:cNvPicPr>
            <a:picLocks/>
          </p:cNvPicPr>
          <p:nvPr/>
        </p:nvPicPr>
        <p:blipFill>
          <a:blip r:embed="rId4" cstate="print"/>
          <a:stretch>
            <a:fillRect/>
          </a:stretch>
        </p:blipFill>
        <p:spPr>
          <a:xfrm>
            <a:off x="4499992" y="1844824"/>
            <a:ext cx="4176464" cy="3260430"/>
          </a:xfrm>
          <a:prstGeom prst="rect">
            <a:avLst/>
          </a:prstGeom>
        </p:spPr>
      </p:pic>
      <p:sp>
        <p:nvSpPr>
          <p:cNvPr id="6" name="テキスト ボックス 5"/>
          <p:cNvSpPr txBox="1"/>
          <p:nvPr/>
        </p:nvSpPr>
        <p:spPr>
          <a:xfrm>
            <a:off x="1259632" y="4869160"/>
            <a:ext cx="3024336" cy="923330"/>
          </a:xfrm>
          <a:prstGeom prst="rect">
            <a:avLst/>
          </a:prstGeom>
          <a:noFill/>
        </p:spPr>
        <p:txBody>
          <a:bodyPr wrap="square" rtlCol="0">
            <a:spAutoFit/>
          </a:bodyPr>
          <a:lstStyle/>
          <a:p>
            <a:r>
              <a:rPr kumimoji="1" lang="en-US" altLang="ja-JP" b="1" dirty="0" err="1" smtClean="0"/>
              <a:t>NaI</a:t>
            </a:r>
            <a:r>
              <a:rPr lang="ja-JP" altLang="en-US" b="1" dirty="0" smtClean="0"/>
              <a:t>に</a:t>
            </a:r>
            <a:r>
              <a:rPr lang="en-US" altLang="ja-JP" b="1" dirty="0" smtClean="0"/>
              <a:t>1,2,3,4</a:t>
            </a:r>
            <a:r>
              <a:rPr lang="ja-JP" altLang="en-US" b="1" dirty="0" smtClean="0"/>
              <a:t>個の</a:t>
            </a:r>
            <a:r>
              <a:rPr lang="en-US" altLang="ja-JP" b="1" dirty="0" smtClean="0"/>
              <a:t>Photon</a:t>
            </a:r>
            <a:r>
              <a:rPr lang="ja-JP" altLang="en-US" b="1" dirty="0" smtClean="0"/>
              <a:t>が来たときのスペクトルの形</a:t>
            </a:r>
            <a:endParaRPr lang="en-US" altLang="ja-JP" b="1" dirty="0" smtClean="0"/>
          </a:p>
          <a:p>
            <a:r>
              <a:rPr kumimoji="1" lang="en-US" altLang="ja-JP" b="1" dirty="0" smtClean="0"/>
              <a:t>(</a:t>
            </a:r>
            <a:r>
              <a:rPr kumimoji="1" lang="ja-JP" altLang="en-US" b="1" dirty="0" smtClean="0"/>
              <a:t>横軸：</a:t>
            </a:r>
            <a:r>
              <a:rPr kumimoji="1" lang="en-US" altLang="ja-JP" b="1" dirty="0" err="1" smtClean="0"/>
              <a:t>ch</a:t>
            </a:r>
            <a:r>
              <a:rPr kumimoji="1" lang="en-US" altLang="ja-JP" b="1" dirty="0" smtClean="0"/>
              <a:t>)</a:t>
            </a:r>
            <a:endParaRPr kumimoji="1" lang="ja-JP" altLang="en-US" b="1" dirty="0"/>
          </a:p>
        </p:txBody>
      </p:sp>
      <p:sp>
        <p:nvSpPr>
          <p:cNvPr id="7" name="テキスト ボックス 6"/>
          <p:cNvSpPr txBox="1"/>
          <p:nvPr/>
        </p:nvSpPr>
        <p:spPr>
          <a:xfrm>
            <a:off x="4788024" y="5085184"/>
            <a:ext cx="3825086" cy="923330"/>
          </a:xfrm>
          <a:prstGeom prst="rect">
            <a:avLst/>
          </a:prstGeom>
          <a:noFill/>
        </p:spPr>
        <p:txBody>
          <a:bodyPr wrap="none" rtlCol="0">
            <a:spAutoFit/>
          </a:bodyPr>
          <a:lstStyle/>
          <a:p>
            <a:r>
              <a:rPr kumimoji="1" lang="ja-JP" altLang="en-US" b="1" dirty="0" smtClean="0"/>
              <a:t>左のようなスペクトルの重ね合わせ</a:t>
            </a:r>
            <a:endParaRPr kumimoji="1" lang="en-US" altLang="ja-JP" b="1" dirty="0" smtClean="0"/>
          </a:p>
          <a:p>
            <a:r>
              <a:rPr kumimoji="1" lang="ja-JP" altLang="en-US" b="1" dirty="0" smtClean="0"/>
              <a:t>として</a:t>
            </a:r>
            <a:r>
              <a:rPr kumimoji="1" lang="en-US" altLang="ja-JP" b="1" dirty="0" err="1" smtClean="0"/>
              <a:t>NaI</a:t>
            </a:r>
            <a:r>
              <a:rPr kumimoji="1" lang="ja-JP" altLang="en-US" b="1" dirty="0" smtClean="0"/>
              <a:t>のスペクトルをフィッティング</a:t>
            </a:r>
            <a:endParaRPr kumimoji="1" lang="en-US" altLang="ja-JP" b="1" dirty="0" smtClean="0"/>
          </a:p>
          <a:p>
            <a:r>
              <a:rPr lang="ja-JP" altLang="en-US" b="1" dirty="0" smtClean="0"/>
              <a:t>した結果</a:t>
            </a:r>
            <a:r>
              <a:rPr lang="en-US" altLang="ja-JP" b="1" dirty="0" smtClean="0"/>
              <a:t>(</a:t>
            </a:r>
            <a:r>
              <a:rPr lang="ja-JP" altLang="en-US" b="1" dirty="0" smtClean="0"/>
              <a:t>横軸</a:t>
            </a:r>
            <a:r>
              <a:rPr lang="en-US" altLang="ja-JP" b="1" dirty="0" smtClean="0"/>
              <a:t>:</a:t>
            </a:r>
            <a:r>
              <a:rPr lang="en-US" altLang="ja-JP" b="1" dirty="0" err="1" smtClean="0"/>
              <a:t>ch</a:t>
            </a:r>
            <a:r>
              <a:rPr lang="en-US" altLang="ja-JP" b="1" dirty="0" smtClean="0"/>
              <a:t>)</a:t>
            </a:r>
            <a:endParaRPr kumimoji="1" lang="ja-JP" altLang="en-US" b="1" dirty="0"/>
          </a:p>
        </p:txBody>
      </p:sp>
      <p:sp>
        <p:nvSpPr>
          <p:cNvPr id="8" name="テキスト ボックス 7"/>
          <p:cNvSpPr txBox="1"/>
          <p:nvPr/>
        </p:nvSpPr>
        <p:spPr>
          <a:xfrm>
            <a:off x="6732240" y="2276872"/>
            <a:ext cx="1584176" cy="523220"/>
          </a:xfrm>
          <a:prstGeom prst="rect">
            <a:avLst/>
          </a:prstGeom>
          <a:noFill/>
        </p:spPr>
        <p:txBody>
          <a:bodyPr wrap="square" rtlCol="0">
            <a:spAutoFit/>
          </a:bodyPr>
          <a:lstStyle/>
          <a:p>
            <a:r>
              <a:rPr lang="ja-JP" altLang="en-US" sz="1400" b="1" dirty="0" smtClean="0">
                <a:solidFill>
                  <a:srgbClr val="FF0000"/>
                </a:solidFill>
              </a:rPr>
              <a:t>赤：</a:t>
            </a:r>
            <a:r>
              <a:rPr lang="en-US" altLang="ja-JP" sz="1400" b="1" dirty="0" err="1" smtClean="0">
                <a:solidFill>
                  <a:srgbClr val="FF0000"/>
                </a:solidFill>
              </a:rPr>
              <a:t>NaI</a:t>
            </a:r>
            <a:r>
              <a:rPr lang="ja-JP" altLang="en-US" sz="1400" b="1" dirty="0" smtClean="0">
                <a:solidFill>
                  <a:srgbClr val="FF0000"/>
                </a:solidFill>
              </a:rPr>
              <a:t>スペクトル</a:t>
            </a:r>
            <a:endParaRPr lang="en-US" altLang="ja-JP" sz="1400" b="1" dirty="0" smtClean="0">
              <a:solidFill>
                <a:srgbClr val="FF0000"/>
              </a:solidFill>
            </a:endParaRPr>
          </a:p>
          <a:p>
            <a:r>
              <a:rPr lang="ja-JP" altLang="en-US" sz="1400" b="1" dirty="0" smtClean="0">
                <a:solidFill>
                  <a:srgbClr val="00B050"/>
                </a:solidFill>
              </a:rPr>
              <a:t>緑：フィッティング</a:t>
            </a:r>
            <a:endParaRPr kumimoji="1" lang="ja-JP" altLang="en-US" sz="1400" b="1" dirty="0">
              <a:solidFill>
                <a:srgbClr val="00B050"/>
              </a:solidFill>
            </a:endParaRPr>
          </a:p>
        </p:txBody>
      </p:sp>
      <p:sp>
        <p:nvSpPr>
          <p:cNvPr id="9" name="テキスト ボックス 8"/>
          <p:cNvSpPr txBox="1"/>
          <p:nvPr/>
        </p:nvSpPr>
        <p:spPr>
          <a:xfrm>
            <a:off x="4788024" y="6021288"/>
            <a:ext cx="4032448" cy="646331"/>
          </a:xfrm>
          <a:prstGeom prst="rect">
            <a:avLst/>
          </a:prstGeom>
          <a:noFill/>
        </p:spPr>
        <p:txBody>
          <a:bodyPr wrap="square" rtlCol="0">
            <a:spAutoFit/>
          </a:bodyPr>
          <a:lstStyle/>
          <a:p>
            <a:r>
              <a:rPr kumimoji="1" lang="ja-JP" altLang="en-US" b="1" dirty="0" smtClean="0"/>
              <a:t>→平均値</a:t>
            </a:r>
            <a:r>
              <a:rPr kumimoji="1" lang="en-US" altLang="ja-JP" b="1" dirty="0" smtClean="0"/>
              <a:t>×</a:t>
            </a:r>
            <a:r>
              <a:rPr kumimoji="1" lang="ja-JP" altLang="en-US" b="1" dirty="0" smtClean="0"/>
              <a:t>レーザー周波数</a:t>
            </a:r>
            <a:r>
              <a:rPr kumimoji="1" lang="en-US" altLang="ja-JP" b="1" dirty="0" smtClean="0"/>
              <a:t>×</a:t>
            </a:r>
            <a:r>
              <a:rPr kumimoji="1" lang="ja-JP" altLang="en-US" b="1" dirty="0" smtClean="0"/>
              <a:t>時間</a:t>
            </a:r>
            <a:endParaRPr kumimoji="1" lang="en-US" altLang="ja-JP" b="1" dirty="0" smtClean="0"/>
          </a:p>
          <a:p>
            <a:r>
              <a:rPr lang="ja-JP" altLang="en-US" b="1" dirty="0" smtClean="0"/>
              <a:t>    から</a:t>
            </a:r>
            <a:r>
              <a:rPr kumimoji="1" lang="ja-JP" altLang="en-US" b="1" dirty="0" smtClean="0"/>
              <a:t>入射光子数を得る。</a:t>
            </a:r>
            <a:endParaRPr kumimoji="1" lang="ja-JP" altLang="en-US" b="1" dirty="0"/>
          </a:p>
        </p:txBody>
      </p:sp>
      <p:sp>
        <p:nvSpPr>
          <p:cNvPr id="10" name="テキスト ボックス 9"/>
          <p:cNvSpPr txBox="1"/>
          <p:nvPr/>
        </p:nvSpPr>
        <p:spPr>
          <a:xfrm>
            <a:off x="1763688" y="2132856"/>
            <a:ext cx="288032" cy="369332"/>
          </a:xfrm>
          <a:prstGeom prst="rect">
            <a:avLst/>
          </a:prstGeom>
          <a:noFill/>
        </p:spPr>
        <p:txBody>
          <a:bodyPr wrap="square" rtlCol="0">
            <a:spAutoFit/>
          </a:bodyPr>
          <a:lstStyle/>
          <a:p>
            <a:r>
              <a:rPr kumimoji="1" lang="en-US" altLang="ja-JP" b="1" dirty="0" smtClean="0"/>
              <a:t>1</a:t>
            </a:r>
            <a:endParaRPr kumimoji="1" lang="ja-JP" altLang="en-US" b="1" dirty="0"/>
          </a:p>
        </p:txBody>
      </p:sp>
      <p:sp>
        <p:nvSpPr>
          <p:cNvPr id="11" name="テキスト ボックス 10"/>
          <p:cNvSpPr txBox="1"/>
          <p:nvPr/>
        </p:nvSpPr>
        <p:spPr>
          <a:xfrm>
            <a:off x="2267744" y="2780928"/>
            <a:ext cx="288032" cy="369332"/>
          </a:xfrm>
          <a:prstGeom prst="rect">
            <a:avLst/>
          </a:prstGeom>
          <a:noFill/>
        </p:spPr>
        <p:txBody>
          <a:bodyPr wrap="square" rtlCol="0">
            <a:spAutoFit/>
          </a:bodyPr>
          <a:lstStyle/>
          <a:p>
            <a:r>
              <a:rPr lang="en-US" altLang="ja-JP" b="1" dirty="0" smtClean="0"/>
              <a:t>2</a:t>
            </a:r>
            <a:endParaRPr kumimoji="1" lang="ja-JP" altLang="en-US" b="1" dirty="0"/>
          </a:p>
        </p:txBody>
      </p:sp>
      <p:sp>
        <p:nvSpPr>
          <p:cNvPr id="12" name="テキスト ボックス 11"/>
          <p:cNvSpPr txBox="1"/>
          <p:nvPr/>
        </p:nvSpPr>
        <p:spPr>
          <a:xfrm>
            <a:off x="2699792" y="3068960"/>
            <a:ext cx="288032" cy="369332"/>
          </a:xfrm>
          <a:prstGeom prst="rect">
            <a:avLst/>
          </a:prstGeom>
          <a:noFill/>
        </p:spPr>
        <p:txBody>
          <a:bodyPr wrap="square" rtlCol="0">
            <a:spAutoFit/>
          </a:bodyPr>
          <a:lstStyle/>
          <a:p>
            <a:r>
              <a:rPr kumimoji="1" lang="en-US" altLang="ja-JP" b="1" dirty="0" smtClean="0"/>
              <a:t>3</a:t>
            </a:r>
            <a:endParaRPr kumimoji="1" lang="ja-JP" altLang="en-US" b="1" dirty="0"/>
          </a:p>
        </p:txBody>
      </p:sp>
      <p:sp>
        <p:nvSpPr>
          <p:cNvPr id="14" name="テキスト ボックス 13"/>
          <p:cNvSpPr txBox="1"/>
          <p:nvPr/>
        </p:nvSpPr>
        <p:spPr>
          <a:xfrm>
            <a:off x="3203848" y="3140968"/>
            <a:ext cx="288032" cy="369332"/>
          </a:xfrm>
          <a:prstGeom prst="rect">
            <a:avLst/>
          </a:prstGeom>
          <a:noFill/>
        </p:spPr>
        <p:txBody>
          <a:bodyPr wrap="square" rtlCol="0">
            <a:spAutoFit/>
          </a:bodyPr>
          <a:lstStyle/>
          <a:p>
            <a:r>
              <a:rPr kumimoji="1" lang="en-US" altLang="ja-JP" b="1" dirty="0" smtClean="0"/>
              <a:t>4</a:t>
            </a:r>
            <a:endParaRPr kumimoji="1" lang="ja-JP" altLang="en-US" b="1" dirty="0"/>
          </a:p>
        </p:txBody>
      </p:sp>
      <p:sp>
        <p:nvSpPr>
          <p:cNvPr id="15" name="テキスト ボックス 14"/>
          <p:cNvSpPr txBox="1"/>
          <p:nvPr/>
        </p:nvSpPr>
        <p:spPr>
          <a:xfrm>
            <a:off x="4932040" y="3861048"/>
            <a:ext cx="288032" cy="369332"/>
          </a:xfrm>
          <a:prstGeom prst="rect">
            <a:avLst/>
          </a:prstGeom>
          <a:noFill/>
        </p:spPr>
        <p:txBody>
          <a:bodyPr wrap="square" rtlCol="0">
            <a:spAutoFit/>
          </a:bodyPr>
          <a:lstStyle/>
          <a:p>
            <a:r>
              <a:rPr kumimoji="1" lang="en-US" altLang="ja-JP" b="1" dirty="0" smtClean="0"/>
              <a:t>1</a:t>
            </a:r>
            <a:endParaRPr kumimoji="1" lang="ja-JP" altLang="en-US" b="1" dirty="0"/>
          </a:p>
        </p:txBody>
      </p:sp>
      <p:sp>
        <p:nvSpPr>
          <p:cNvPr id="16" name="テキスト ボックス 15"/>
          <p:cNvSpPr txBox="1"/>
          <p:nvPr/>
        </p:nvSpPr>
        <p:spPr>
          <a:xfrm>
            <a:off x="5076056" y="3356992"/>
            <a:ext cx="288032" cy="369332"/>
          </a:xfrm>
          <a:prstGeom prst="rect">
            <a:avLst/>
          </a:prstGeom>
          <a:noFill/>
        </p:spPr>
        <p:txBody>
          <a:bodyPr wrap="square" rtlCol="0">
            <a:spAutoFit/>
          </a:bodyPr>
          <a:lstStyle/>
          <a:p>
            <a:r>
              <a:rPr kumimoji="1" lang="en-US" altLang="ja-JP" b="1" dirty="0" smtClean="0"/>
              <a:t>2</a:t>
            </a:r>
            <a:endParaRPr kumimoji="1" lang="ja-JP" altLang="en-US" b="1" dirty="0"/>
          </a:p>
        </p:txBody>
      </p:sp>
      <p:sp>
        <p:nvSpPr>
          <p:cNvPr id="17" name="テキスト ボックス 16"/>
          <p:cNvSpPr txBox="1"/>
          <p:nvPr/>
        </p:nvSpPr>
        <p:spPr>
          <a:xfrm>
            <a:off x="5220072" y="2996952"/>
            <a:ext cx="288032" cy="369332"/>
          </a:xfrm>
          <a:prstGeom prst="rect">
            <a:avLst/>
          </a:prstGeom>
          <a:noFill/>
        </p:spPr>
        <p:txBody>
          <a:bodyPr wrap="square" rtlCol="0">
            <a:spAutoFit/>
          </a:bodyPr>
          <a:lstStyle/>
          <a:p>
            <a:r>
              <a:rPr kumimoji="1" lang="en-US" altLang="ja-JP" b="1" dirty="0" smtClean="0"/>
              <a:t>3</a:t>
            </a:r>
            <a:endParaRPr kumimoji="1" lang="ja-JP" altLang="en-US" b="1" dirty="0"/>
          </a:p>
        </p:txBody>
      </p:sp>
      <p:sp>
        <p:nvSpPr>
          <p:cNvPr id="18" name="テキスト ボックス 17"/>
          <p:cNvSpPr txBox="1"/>
          <p:nvPr/>
        </p:nvSpPr>
        <p:spPr>
          <a:xfrm>
            <a:off x="5364088" y="2564904"/>
            <a:ext cx="288032" cy="369332"/>
          </a:xfrm>
          <a:prstGeom prst="rect">
            <a:avLst/>
          </a:prstGeom>
          <a:noFill/>
        </p:spPr>
        <p:txBody>
          <a:bodyPr wrap="square" rtlCol="0">
            <a:spAutoFit/>
          </a:bodyPr>
          <a:lstStyle/>
          <a:p>
            <a:r>
              <a:rPr kumimoji="1" lang="en-US" altLang="ja-JP" b="1" dirty="0" smtClean="0"/>
              <a:t>4</a:t>
            </a:r>
            <a:endParaRPr kumimoji="1" lang="ja-JP" altLang="en-US" b="1" dirty="0"/>
          </a:p>
        </p:txBody>
      </p:sp>
      <p:sp>
        <p:nvSpPr>
          <p:cNvPr id="19" name="テキスト ボックス 18"/>
          <p:cNvSpPr txBox="1"/>
          <p:nvPr/>
        </p:nvSpPr>
        <p:spPr>
          <a:xfrm>
            <a:off x="5508104" y="2132856"/>
            <a:ext cx="288032" cy="369332"/>
          </a:xfrm>
          <a:prstGeom prst="rect">
            <a:avLst/>
          </a:prstGeom>
          <a:noFill/>
        </p:spPr>
        <p:txBody>
          <a:bodyPr wrap="square" rtlCol="0">
            <a:spAutoFit/>
          </a:bodyPr>
          <a:lstStyle/>
          <a:p>
            <a:r>
              <a:rPr kumimoji="1" lang="en-US" altLang="ja-JP" b="1" dirty="0" smtClean="0"/>
              <a:t>5</a:t>
            </a:r>
            <a:endParaRPr kumimoji="1" lang="ja-JP" altLang="en-US" b="1" dirty="0"/>
          </a:p>
        </p:txBody>
      </p:sp>
      <p:sp>
        <p:nvSpPr>
          <p:cNvPr id="20" name="テキスト ボックス 19"/>
          <p:cNvSpPr txBox="1"/>
          <p:nvPr/>
        </p:nvSpPr>
        <p:spPr>
          <a:xfrm>
            <a:off x="5724128" y="1700808"/>
            <a:ext cx="288032" cy="369332"/>
          </a:xfrm>
          <a:prstGeom prst="rect">
            <a:avLst/>
          </a:prstGeom>
          <a:noFill/>
        </p:spPr>
        <p:txBody>
          <a:bodyPr wrap="square" rtlCol="0">
            <a:spAutoFit/>
          </a:bodyPr>
          <a:lstStyle/>
          <a:p>
            <a:r>
              <a:rPr kumimoji="1" lang="en-US" altLang="ja-JP" b="1" dirty="0" smtClean="0"/>
              <a:t>6</a:t>
            </a:r>
            <a:endParaRPr kumimoji="1" lang="ja-JP" altLang="en-US" b="1" dirty="0"/>
          </a:p>
        </p:txBody>
      </p:sp>
      <p:sp>
        <p:nvSpPr>
          <p:cNvPr id="22" name="テキスト ボックス 21"/>
          <p:cNvSpPr txBox="1"/>
          <p:nvPr/>
        </p:nvSpPr>
        <p:spPr>
          <a:xfrm>
            <a:off x="7164288" y="3068960"/>
            <a:ext cx="1512168" cy="830997"/>
          </a:xfrm>
          <a:prstGeom prst="rect">
            <a:avLst/>
          </a:prstGeom>
          <a:noFill/>
        </p:spPr>
        <p:txBody>
          <a:bodyPr wrap="square" rtlCol="0">
            <a:spAutoFit/>
          </a:bodyPr>
          <a:lstStyle/>
          <a:p>
            <a:r>
              <a:rPr kumimoji="1" lang="ja-JP" altLang="en-US" sz="1600" b="1" dirty="0" smtClean="0"/>
              <a:t>フィッティング</a:t>
            </a:r>
            <a:r>
              <a:rPr lang="en-US" altLang="ja-JP" sz="1600" b="1" dirty="0" smtClean="0"/>
              <a:t>×</a:t>
            </a:r>
            <a:r>
              <a:rPr lang="ja-JP" altLang="en-US" sz="1600" b="1" dirty="0" smtClean="0"/>
              <a:t>検出効率</a:t>
            </a:r>
            <a:endParaRPr kumimoji="1" lang="en-US" altLang="ja-JP" sz="1600" b="1" dirty="0" smtClean="0"/>
          </a:p>
          <a:p>
            <a:r>
              <a:rPr kumimoji="1" lang="ja-JP" altLang="en-US" sz="1600" b="1" dirty="0" smtClean="0"/>
              <a:t>→平均値</a:t>
            </a:r>
            <a:r>
              <a:rPr kumimoji="1" lang="en-US" altLang="ja-JP" sz="1600" b="1" dirty="0" smtClean="0"/>
              <a:t>:9.48</a:t>
            </a:r>
            <a:endParaRPr kumimoji="1" lang="ja-JP" altLang="en-US" sz="1600" b="1" dirty="0"/>
          </a:p>
        </p:txBody>
      </p:sp>
      <p:sp>
        <p:nvSpPr>
          <p:cNvPr id="23" name="テキスト ボックス 22"/>
          <p:cNvSpPr txBox="1"/>
          <p:nvPr/>
        </p:nvSpPr>
        <p:spPr>
          <a:xfrm>
            <a:off x="1403648" y="5877272"/>
            <a:ext cx="2736304" cy="646331"/>
          </a:xfrm>
          <a:prstGeom prst="rect">
            <a:avLst/>
          </a:prstGeom>
          <a:noFill/>
          <a:ln>
            <a:solidFill>
              <a:schemeClr val="tx1"/>
            </a:solidFill>
          </a:ln>
        </p:spPr>
        <p:txBody>
          <a:bodyPr wrap="square" rtlCol="0">
            <a:spAutoFit/>
          </a:bodyPr>
          <a:lstStyle/>
          <a:p>
            <a:r>
              <a:rPr lang="ja-JP" altLang="en-US" b="1" dirty="0" smtClean="0"/>
              <a:t>レーザーの発振周波数</a:t>
            </a:r>
            <a:endParaRPr lang="en-US" altLang="ja-JP" b="1" dirty="0" smtClean="0"/>
          </a:p>
          <a:p>
            <a:r>
              <a:rPr lang="ja-JP" altLang="en-US" b="1" dirty="0" smtClean="0"/>
              <a:t>　</a:t>
            </a:r>
            <a:r>
              <a:rPr lang="en-US" altLang="ja-JP" b="1" dirty="0" smtClean="0"/>
              <a:t>…20 kHz</a:t>
            </a:r>
            <a:r>
              <a:rPr lang="ja-JP" altLang="en-US" b="1" dirty="0" smtClean="0"/>
              <a:t> </a:t>
            </a:r>
            <a:r>
              <a:rPr lang="en-US" altLang="ja-JP" b="1" dirty="0" smtClean="0"/>
              <a:t>(50</a:t>
            </a:r>
            <a:r>
              <a:rPr lang="ja-JP" altLang="en-US" b="1" dirty="0" smtClean="0"/>
              <a:t> </a:t>
            </a:r>
            <a:r>
              <a:rPr lang="en-US" altLang="ja-JP" b="1" dirty="0" err="1" smtClean="0"/>
              <a:t>μs</a:t>
            </a:r>
            <a:r>
              <a:rPr lang="ja-JP" altLang="en-US" b="1" dirty="0" smtClean="0"/>
              <a:t>周期</a:t>
            </a:r>
            <a:r>
              <a:rPr lang="en-US" altLang="ja-JP" b="1" dirty="0" smtClean="0"/>
              <a:t>)</a:t>
            </a:r>
            <a:endParaRPr kumimoji="1" lang="ja-JP" altLang="en-US" b="1" dirty="0"/>
          </a:p>
        </p:txBody>
      </p:sp>
      <p:grpSp>
        <p:nvGrpSpPr>
          <p:cNvPr id="21" name="グループ化 13"/>
          <p:cNvGrpSpPr/>
          <p:nvPr/>
        </p:nvGrpSpPr>
        <p:grpSpPr>
          <a:xfrm>
            <a:off x="6300192" y="188640"/>
            <a:ext cx="2664296" cy="1512168"/>
            <a:chOff x="5796136" y="260648"/>
            <a:chExt cx="2637698" cy="1664936"/>
          </a:xfrm>
        </p:grpSpPr>
        <p:grpSp>
          <p:nvGrpSpPr>
            <p:cNvPr id="24" name="グループ化 71"/>
            <p:cNvGrpSpPr/>
            <p:nvPr/>
          </p:nvGrpSpPr>
          <p:grpSpPr>
            <a:xfrm>
              <a:off x="5796136" y="260648"/>
              <a:ext cx="2495120" cy="1664936"/>
              <a:chOff x="1715200" y="1315273"/>
              <a:chExt cx="4224952" cy="4850031"/>
            </a:xfrm>
          </p:grpSpPr>
          <p:grpSp>
            <p:nvGrpSpPr>
              <p:cNvPr id="26" name="グループ化 113"/>
              <p:cNvGrpSpPr/>
              <p:nvPr/>
            </p:nvGrpSpPr>
            <p:grpSpPr>
              <a:xfrm>
                <a:off x="1715200" y="1315273"/>
                <a:ext cx="4014627" cy="4850031"/>
                <a:chOff x="1833876" y="1317444"/>
                <a:chExt cx="4340138" cy="4436992"/>
              </a:xfrm>
            </p:grpSpPr>
            <p:grpSp>
              <p:nvGrpSpPr>
                <p:cNvPr id="28" name="グループ化 50"/>
                <p:cNvGrpSpPr/>
                <p:nvPr/>
              </p:nvGrpSpPr>
              <p:grpSpPr>
                <a:xfrm>
                  <a:off x="2250566" y="1317444"/>
                  <a:ext cx="3694424" cy="671570"/>
                  <a:chOff x="1840560" y="2475974"/>
                  <a:chExt cx="4670007" cy="487292"/>
                </a:xfrm>
              </p:grpSpPr>
              <p:sp>
                <p:nvSpPr>
                  <p:cNvPr id="54" name="正方形/長方形 53"/>
                  <p:cNvSpPr/>
                  <p:nvPr/>
                </p:nvSpPr>
                <p:spPr>
                  <a:xfrm>
                    <a:off x="1840560" y="2492896"/>
                    <a:ext cx="4670007" cy="368817"/>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テキスト ボックス 32"/>
                  <p:cNvSpPr txBox="1">
                    <a:spLocks noChangeArrowheads="1"/>
                  </p:cNvSpPr>
                  <p:nvPr/>
                </p:nvSpPr>
                <p:spPr bwMode="auto">
                  <a:xfrm>
                    <a:off x="2948929" y="2475974"/>
                    <a:ext cx="2797567" cy="487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100" b="1" dirty="0" smtClean="0"/>
                      <a:t>液体シンチレータ</a:t>
                    </a:r>
                    <a:endParaRPr lang="ja-JP" altLang="en-US" sz="1100" b="1" dirty="0"/>
                  </a:p>
                </p:txBody>
              </p:sp>
            </p:grpSp>
            <p:grpSp>
              <p:nvGrpSpPr>
                <p:cNvPr id="29" name="グループ化 60"/>
                <p:cNvGrpSpPr/>
                <p:nvPr/>
              </p:nvGrpSpPr>
              <p:grpSpPr>
                <a:xfrm>
                  <a:off x="2183393" y="2132856"/>
                  <a:ext cx="3828767" cy="3621580"/>
                  <a:chOff x="1835696" y="2111677"/>
                  <a:chExt cx="4104456" cy="3621580"/>
                </a:xfrm>
              </p:grpSpPr>
              <p:sp>
                <p:nvSpPr>
                  <p:cNvPr id="37" name="正方形/長方形 36"/>
                  <p:cNvSpPr/>
                  <p:nvPr/>
                </p:nvSpPr>
                <p:spPr>
                  <a:xfrm>
                    <a:off x="1835696" y="2111677"/>
                    <a:ext cx="4104456" cy="3621580"/>
                  </a:xfrm>
                  <a:prstGeom prst="rect">
                    <a:avLst/>
                  </a:prstGeom>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8" name="グループ化 10"/>
                  <p:cNvGrpSpPr/>
                  <p:nvPr/>
                </p:nvGrpSpPr>
                <p:grpSpPr>
                  <a:xfrm>
                    <a:off x="1983133" y="2371371"/>
                    <a:ext cx="3739015" cy="126321"/>
                    <a:chOff x="2051720" y="1700808"/>
                    <a:chExt cx="4104456" cy="79054"/>
                  </a:xfrm>
                  <a:solidFill>
                    <a:schemeClr val="accent4"/>
                  </a:solidFill>
                </p:grpSpPr>
                <p:sp>
                  <p:nvSpPr>
                    <p:cNvPr id="52" name="正方形/長方形 51"/>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正方形/長方形 3"/>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9" name="グループ化 12"/>
                  <p:cNvGrpSpPr/>
                  <p:nvPr/>
                </p:nvGrpSpPr>
                <p:grpSpPr>
                  <a:xfrm>
                    <a:off x="1983133" y="2935420"/>
                    <a:ext cx="3739015" cy="126321"/>
                    <a:chOff x="2051720" y="1700808"/>
                    <a:chExt cx="4104456" cy="79054"/>
                  </a:xfrm>
                  <a:solidFill>
                    <a:schemeClr val="accent6"/>
                  </a:solidFill>
                </p:grpSpPr>
                <p:sp>
                  <p:nvSpPr>
                    <p:cNvPr id="50" name="正方形/長方形 49"/>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正方形/長方形 50"/>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0" name="グループ化 15"/>
                  <p:cNvGrpSpPr/>
                  <p:nvPr/>
                </p:nvGrpSpPr>
                <p:grpSpPr>
                  <a:xfrm>
                    <a:off x="1983133" y="4776399"/>
                    <a:ext cx="3739015" cy="126321"/>
                    <a:chOff x="2051720" y="1700808"/>
                    <a:chExt cx="4104456" cy="79054"/>
                  </a:xfrm>
                  <a:solidFill>
                    <a:schemeClr val="accent6"/>
                  </a:solidFill>
                </p:grpSpPr>
                <p:sp>
                  <p:nvSpPr>
                    <p:cNvPr id="48" name="正方形/長方形 47"/>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正方形/長方形 48"/>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1" name="グループ化 18"/>
                  <p:cNvGrpSpPr/>
                  <p:nvPr/>
                </p:nvGrpSpPr>
                <p:grpSpPr>
                  <a:xfrm>
                    <a:off x="1983133" y="5351706"/>
                    <a:ext cx="3739015" cy="126321"/>
                    <a:chOff x="2051720" y="1700808"/>
                    <a:chExt cx="4104456" cy="79054"/>
                  </a:xfrm>
                  <a:solidFill>
                    <a:schemeClr val="accent4"/>
                  </a:solidFill>
                </p:grpSpPr>
                <p:sp>
                  <p:nvSpPr>
                    <p:cNvPr id="46" name="正方形/長方形 45"/>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正方形/長方形 46"/>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42" name="直線矢印コネクタ 10"/>
                  <p:cNvCxnSpPr/>
                  <p:nvPr/>
                </p:nvCxnSpPr>
                <p:spPr>
                  <a:xfrm flipH="1" flipV="1">
                    <a:off x="2339752" y="2471717"/>
                    <a:ext cx="526208" cy="150423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2843808" y="3983885"/>
                    <a:ext cx="288032" cy="7920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60"/>
                  <p:cNvSpPr txBox="1">
                    <a:spLocks noChangeArrowheads="1"/>
                  </p:cNvSpPr>
                  <p:nvPr/>
                </p:nvSpPr>
                <p:spPr bwMode="auto">
                  <a:xfrm>
                    <a:off x="2483769" y="4127901"/>
                    <a:ext cx="360040" cy="628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dirty="0" smtClean="0">
                        <a:solidFill>
                          <a:srgbClr val="FF0000"/>
                        </a:solidFill>
                      </a:rPr>
                      <a:t>t</a:t>
                    </a:r>
                    <a:endParaRPr lang="ja-JP" altLang="en-US" sz="1600" dirty="0">
                      <a:solidFill>
                        <a:srgbClr val="FF0000"/>
                      </a:solidFill>
                    </a:endParaRPr>
                  </a:p>
                </p:txBody>
              </p:sp>
              <p:sp>
                <p:nvSpPr>
                  <p:cNvPr id="45" name="テキスト ボックス 61"/>
                  <p:cNvSpPr txBox="1">
                    <a:spLocks noChangeArrowheads="1"/>
                  </p:cNvSpPr>
                  <p:nvPr/>
                </p:nvSpPr>
                <p:spPr bwMode="auto">
                  <a:xfrm>
                    <a:off x="2195736" y="3047779"/>
                    <a:ext cx="504056" cy="628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dirty="0" smtClean="0">
                        <a:solidFill>
                          <a:srgbClr val="C00000"/>
                        </a:solidFill>
                      </a:rPr>
                      <a:t>p</a:t>
                    </a:r>
                    <a:endParaRPr lang="ja-JP" altLang="en-US" sz="1600" dirty="0">
                      <a:solidFill>
                        <a:srgbClr val="C00000"/>
                      </a:solidFill>
                    </a:endParaRPr>
                  </a:p>
                </p:txBody>
              </p:sp>
            </p:grpSp>
            <p:cxnSp>
              <p:nvCxnSpPr>
                <p:cNvPr id="30" name="直線矢印コネクタ 29"/>
                <p:cNvCxnSpPr/>
                <p:nvPr/>
              </p:nvCxnSpPr>
              <p:spPr>
                <a:xfrm>
                  <a:off x="5121185" y="4036219"/>
                  <a:ext cx="219261" cy="760933"/>
                </a:xfrm>
                <a:prstGeom prst="straightConnector1">
                  <a:avLst/>
                </a:prstGeom>
                <a:ln w="508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60"/>
                <p:cNvSpPr txBox="1">
                  <a:spLocks noChangeArrowheads="1"/>
                </p:cNvSpPr>
                <p:nvPr/>
              </p:nvSpPr>
              <p:spPr bwMode="auto">
                <a:xfrm>
                  <a:off x="4283968" y="4149079"/>
                  <a:ext cx="958807" cy="571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00" baseline="30000" dirty="0">
                      <a:solidFill>
                        <a:srgbClr val="FF0066"/>
                      </a:solidFill>
                    </a:rPr>
                    <a:t>3</a:t>
                  </a:r>
                  <a:r>
                    <a:rPr lang="en-US" altLang="ja-JP" sz="1400" dirty="0">
                      <a:solidFill>
                        <a:srgbClr val="FF0066"/>
                      </a:solidFill>
                    </a:rPr>
                    <a:t>He</a:t>
                  </a:r>
                  <a:endParaRPr lang="ja-JP" altLang="en-US" sz="1400" dirty="0">
                    <a:solidFill>
                      <a:srgbClr val="FF0066"/>
                    </a:solidFill>
                  </a:endParaRPr>
                </a:p>
              </p:txBody>
            </p:sp>
            <p:sp>
              <p:nvSpPr>
                <p:cNvPr id="32" name="テキスト ボックス 31"/>
                <p:cNvSpPr txBox="1"/>
                <p:nvPr/>
              </p:nvSpPr>
              <p:spPr>
                <a:xfrm>
                  <a:off x="4436717" y="3068962"/>
                  <a:ext cx="549401" cy="628830"/>
                </a:xfrm>
                <a:prstGeom prst="rect">
                  <a:avLst/>
                </a:prstGeom>
                <a:noFill/>
              </p:spPr>
              <p:txBody>
                <a:bodyPr wrap="square">
                  <a:spAutoFit/>
                </a:bodyPr>
                <a:lstStyle/>
                <a:p>
                  <a:pPr fontAlgn="auto">
                    <a:spcBef>
                      <a:spcPts val="0"/>
                    </a:spcBef>
                    <a:spcAft>
                      <a:spcPts val="0"/>
                    </a:spcAft>
                    <a:defRPr/>
                  </a:pPr>
                  <a:r>
                    <a:rPr lang="en-US" altLang="ja-JP" sz="1600" dirty="0">
                      <a:solidFill>
                        <a:schemeClr val="accent6">
                          <a:lumMod val="50000"/>
                        </a:schemeClr>
                      </a:solidFill>
                      <a:latin typeface="+mn-lt"/>
                      <a:ea typeface="+mn-ea"/>
                    </a:rPr>
                    <a:t>n</a:t>
                  </a:r>
                  <a:endParaRPr lang="ja-JP" altLang="en-US" sz="1600" dirty="0">
                    <a:solidFill>
                      <a:schemeClr val="accent6">
                        <a:lumMod val="50000"/>
                      </a:schemeClr>
                    </a:solidFill>
                    <a:latin typeface="+mn-lt"/>
                    <a:ea typeface="+mn-ea"/>
                  </a:endParaRPr>
                </a:p>
              </p:txBody>
            </p:sp>
            <p:cxnSp>
              <p:nvCxnSpPr>
                <p:cNvPr id="33" name="直線矢印コネクタ 32"/>
                <p:cNvCxnSpPr/>
                <p:nvPr/>
              </p:nvCxnSpPr>
              <p:spPr>
                <a:xfrm flipH="1" flipV="1">
                  <a:off x="4400048" y="1844824"/>
                  <a:ext cx="653017" cy="2100908"/>
                </a:xfrm>
                <a:prstGeom prst="straightConnector1">
                  <a:avLst/>
                </a:prstGeom>
                <a:ln w="508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9"/>
                <p:cNvCxnSpPr/>
                <p:nvPr/>
              </p:nvCxnSpPr>
              <p:spPr>
                <a:xfrm flipV="1">
                  <a:off x="1833876" y="3982428"/>
                  <a:ext cx="4340138" cy="449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爆発 1 34"/>
                <p:cNvSpPr/>
                <p:nvPr/>
              </p:nvSpPr>
              <p:spPr>
                <a:xfrm>
                  <a:off x="4937419" y="3717032"/>
                  <a:ext cx="293351" cy="463650"/>
                </a:xfrm>
                <a:prstGeom prst="irregularSeal1">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爆発 1 35"/>
                <p:cNvSpPr/>
                <p:nvPr/>
              </p:nvSpPr>
              <p:spPr>
                <a:xfrm>
                  <a:off x="2989450" y="3717032"/>
                  <a:ext cx="293351" cy="463650"/>
                </a:xfrm>
                <a:prstGeom prst="irregularSeal1">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7" name="正方形/長方形 26"/>
              <p:cNvSpPr/>
              <p:nvPr/>
            </p:nvSpPr>
            <p:spPr>
              <a:xfrm>
                <a:off x="5724128" y="3501008"/>
                <a:ext cx="216024" cy="1419705"/>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5" name="円/楕円 24"/>
            <p:cNvSpPr/>
            <p:nvPr/>
          </p:nvSpPr>
          <p:spPr>
            <a:xfrm>
              <a:off x="8006100" y="894909"/>
              <a:ext cx="427734" cy="713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テキスト ボックス 55"/>
          <p:cNvSpPr txBox="1"/>
          <p:nvPr/>
        </p:nvSpPr>
        <p:spPr>
          <a:xfrm>
            <a:off x="8568952" y="1340768"/>
            <a:ext cx="539552" cy="369332"/>
          </a:xfrm>
          <a:prstGeom prst="rect">
            <a:avLst/>
          </a:prstGeom>
          <a:noFill/>
        </p:spPr>
        <p:txBody>
          <a:bodyPr wrap="square" rtlCol="0">
            <a:spAutoFit/>
          </a:bodyPr>
          <a:lstStyle/>
          <a:p>
            <a:r>
              <a:rPr kumimoji="1" lang="en-US" altLang="ja-JP" b="1" dirty="0" err="1" smtClean="0">
                <a:solidFill>
                  <a:srgbClr val="FF0000"/>
                </a:solidFill>
              </a:rPr>
              <a:t>NaI</a:t>
            </a:r>
            <a:endParaRPr kumimoji="1" lang="ja-JP" altLang="en-US"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解析</a:t>
            </a:r>
            <a:r>
              <a:rPr lang="en-US" altLang="ja-JP" dirty="0" smtClean="0"/>
              <a:t>(</a:t>
            </a:r>
            <a:r>
              <a:rPr lang="ja-JP" altLang="en-US" dirty="0" smtClean="0"/>
              <a:t>検出効率</a:t>
            </a:r>
            <a:r>
              <a:rPr lang="en-US" altLang="ja-JP" dirty="0" smtClean="0"/>
              <a:t>)</a:t>
            </a:r>
            <a:endParaRPr kumimoji="1" lang="ja-JP" altLang="en-US" dirty="0"/>
          </a:p>
        </p:txBody>
      </p:sp>
      <p:pic>
        <p:nvPicPr>
          <p:cNvPr id="4" name="コンテンツ プレースホルダ 3" descr="p32si15out-exp+sim.jpg"/>
          <p:cNvPicPr>
            <a:picLocks noGrp="1" noChangeAspect="1"/>
          </p:cNvPicPr>
          <p:nvPr>
            <p:ph idx="1"/>
          </p:nvPr>
        </p:nvPicPr>
        <p:blipFill>
          <a:blip r:embed="rId3" cstate="print"/>
          <a:stretch>
            <a:fillRect/>
          </a:stretch>
        </p:blipFill>
        <p:spPr>
          <a:xfrm>
            <a:off x="4716016" y="1556792"/>
            <a:ext cx="3341171" cy="3096993"/>
          </a:xfrm>
          <a:prstGeom prst="rect">
            <a:avLst/>
          </a:prstGeom>
        </p:spPr>
      </p:pic>
      <p:grpSp>
        <p:nvGrpSpPr>
          <p:cNvPr id="20" name="グループ化 19"/>
          <p:cNvGrpSpPr/>
          <p:nvPr/>
        </p:nvGrpSpPr>
        <p:grpSpPr>
          <a:xfrm>
            <a:off x="1115615" y="1844824"/>
            <a:ext cx="3096345" cy="2673513"/>
            <a:chOff x="827584" y="1844824"/>
            <a:chExt cx="3706075" cy="3323827"/>
          </a:xfrm>
        </p:grpSpPr>
        <p:grpSp>
          <p:nvGrpSpPr>
            <p:cNvPr id="9" name="グループ化 8"/>
            <p:cNvGrpSpPr/>
            <p:nvPr/>
          </p:nvGrpSpPr>
          <p:grpSpPr>
            <a:xfrm>
              <a:off x="827584" y="1844824"/>
              <a:ext cx="3706075" cy="3312368"/>
              <a:chOff x="3063319" y="2613025"/>
              <a:chExt cx="1866853" cy="1082675"/>
            </a:xfrm>
          </p:grpSpPr>
          <p:cxnSp>
            <p:nvCxnSpPr>
              <p:cNvPr id="5" name="直線矢印コネクタ 4"/>
              <p:cNvCxnSpPr/>
              <p:nvPr/>
            </p:nvCxnSpPr>
            <p:spPr>
              <a:xfrm>
                <a:off x="3063319" y="3201435"/>
                <a:ext cx="186685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H="1" flipV="1">
                <a:off x="3417072" y="2613025"/>
                <a:ext cx="715190" cy="54768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rot="10800000" flipH="1" flipV="1">
                <a:off x="4211638" y="3213100"/>
                <a:ext cx="661987" cy="482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爆発 1 7"/>
              <p:cNvSpPr/>
              <p:nvPr/>
            </p:nvSpPr>
            <p:spPr>
              <a:xfrm>
                <a:off x="3995738" y="3025775"/>
                <a:ext cx="473289" cy="331788"/>
              </a:xfrm>
              <a:prstGeom prst="irregularSeal1">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2" name="テキスト ボックス 11"/>
            <p:cNvSpPr txBox="1"/>
            <p:nvPr/>
          </p:nvSpPr>
          <p:spPr>
            <a:xfrm>
              <a:off x="1142994" y="2204864"/>
              <a:ext cx="1124751" cy="725152"/>
            </a:xfrm>
            <a:prstGeom prst="rect">
              <a:avLst/>
            </a:prstGeom>
            <a:noFill/>
          </p:spPr>
          <p:txBody>
            <a:bodyPr wrap="square" rtlCol="0">
              <a:spAutoFit/>
            </a:bodyPr>
            <a:lstStyle/>
            <a:p>
              <a:r>
                <a:rPr lang="en-US" altLang="ja-JP" sz="3600" b="1" dirty="0" err="1" smtClean="0">
                  <a:solidFill>
                    <a:srgbClr val="C00000"/>
                  </a:solidFill>
                </a:rPr>
                <a:t>E</a:t>
              </a:r>
              <a:r>
                <a:rPr lang="en-US" altLang="ja-JP" sz="3600" b="1" baseline="-25000" dirty="0" err="1" smtClean="0">
                  <a:solidFill>
                    <a:srgbClr val="C00000"/>
                  </a:solidFill>
                </a:rPr>
                <a:t>p</a:t>
              </a:r>
              <a:r>
                <a:rPr lang="en-US" altLang="ja-JP" sz="3600" b="1" baseline="-25000" dirty="0" smtClean="0">
                  <a:solidFill>
                    <a:srgbClr val="C00000"/>
                  </a:solidFill>
                </a:rPr>
                <a:t>(n)</a:t>
              </a:r>
              <a:endParaRPr kumimoji="1" lang="ja-JP" altLang="en-US" sz="3600" b="1" dirty="0">
                <a:solidFill>
                  <a:srgbClr val="C00000"/>
                </a:solidFill>
              </a:endParaRPr>
            </a:p>
          </p:txBody>
        </p:sp>
        <p:sp>
          <p:nvSpPr>
            <p:cNvPr id="13" name="テキスト ボックス 12"/>
            <p:cNvSpPr txBox="1"/>
            <p:nvPr/>
          </p:nvSpPr>
          <p:spPr>
            <a:xfrm>
              <a:off x="2809904" y="4365104"/>
              <a:ext cx="1402056" cy="803547"/>
            </a:xfrm>
            <a:prstGeom prst="rect">
              <a:avLst/>
            </a:prstGeom>
            <a:noFill/>
          </p:spPr>
          <p:txBody>
            <a:bodyPr wrap="square" rtlCol="0">
              <a:spAutoFit/>
            </a:bodyPr>
            <a:lstStyle/>
            <a:p>
              <a:r>
                <a:rPr lang="en-US" altLang="ja-JP" sz="3600" b="1" dirty="0" smtClean="0">
                  <a:solidFill>
                    <a:srgbClr val="FF0000"/>
                  </a:solidFill>
                </a:rPr>
                <a:t>E</a:t>
              </a:r>
              <a:r>
                <a:rPr lang="en-US" altLang="ja-JP" sz="3600" b="1" baseline="-25000" dirty="0" smtClean="0">
                  <a:solidFill>
                    <a:srgbClr val="FF0000"/>
                  </a:solidFill>
                </a:rPr>
                <a:t>t(</a:t>
              </a:r>
              <a:r>
                <a:rPr lang="en-US" altLang="ja-JP" sz="2000" b="1" dirty="0" smtClean="0">
                  <a:solidFill>
                    <a:srgbClr val="FF0000"/>
                  </a:solidFill>
                </a:rPr>
                <a:t>3</a:t>
              </a:r>
              <a:r>
                <a:rPr lang="en-US" altLang="ja-JP" sz="3600" b="1" baseline="-25000" dirty="0" smtClean="0">
                  <a:solidFill>
                    <a:srgbClr val="FF0000"/>
                  </a:solidFill>
                </a:rPr>
                <a:t>He)</a:t>
              </a:r>
              <a:endParaRPr kumimoji="1" lang="ja-JP" altLang="en-US" sz="3600" b="1" dirty="0">
                <a:solidFill>
                  <a:srgbClr val="FF0000"/>
                </a:solidFill>
              </a:endParaRPr>
            </a:p>
          </p:txBody>
        </p:sp>
        <p:sp>
          <p:nvSpPr>
            <p:cNvPr id="18" name="円弧 17"/>
            <p:cNvSpPr/>
            <p:nvPr/>
          </p:nvSpPr>
          <p:spPr>
            <a:xfrm>
              <a:off x="2267744" y="2780928"/>
              <a:ext cx="1800200" cy="1656184"/>
            </a:xfrm>
            <a:prstGeom prst="arc">
              <a:avLst>
                <a:gd name="adj1" fmla="val 13443142"/>
                <a:gd name="adj2" fmla="val 100296"/>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3347864" y="2132856"/>
              <a:ext cx="436338" cy="646331"/>
            </a:xfrm>
            <a:prstGeom prst="rect">
              <a:avLst/>
            </a:prstGeom>
            <a:noFill/>
          </p:spPr>
          <p:txBody>
            <a:bodyPr wrap="none" rtlCol="0">
              <a:spAutoFit/>
            </a:bodyPr>
            <a:lstStyle/>
            <a:p>
              <a:r>
                <a:rPr kumimoji="1" lang="en-US" altLang="ja-JP" sz="3600" b="1" dirty="0" smtClean="0"/>
                <a:t>θ</a:t>
              </a:r>
              <a:endParaRPr kumimoji="1" lang="ja-JP" altLang="en-US" sz="3600" b="1" dirty="0"/>
            </a:p>
          </p:txBody>
        </p:sp>
      </p:grpSp>
      <p:sp>
        <p:nvSpPr>
          <p:cNvPr id="21" name="テキスト ボックス 20"/>
          <p:cNvSpPr txBox="1"/>
          <p:nvPr/>
        </p:nvSpPr>
        <p:spPr>
          <a:xfrm>
            <a:off x="1115616" y="4653136"/>
            <a:ext cx="3342582" cy="1200329"/>
          </a:xfrm>
          <a:prstGeom prst="rect">
            <a:avLst/>
          </a:prstGeom>
          <a:noFill/>
        </p:spPr>
        <p:txBody>
          <a:bodyPr wrap="none" rtlCol="0">
            <a:spAutoFit/>
          </a:bodyPr>
          <a:lstStyle/>
          <a:p>
            <a:r>
              <a:rPr kumimoji="1" lang="en-US" altLang="ja-JP" b="1" baseline="30000" dirty="0" smtClean="0"/>
              <a:t>4</a:t>
            </a:r>
            <a:r>
              <a:rPr kumimoji="1" lang="en-US" altLang="ja-JP" b="1" dirty="0" smtClean="0"/>
              <a:t>He</a:t>
            </a:r>
            <a:r>
              <a:rPr kumimoji="1" lang="ja-JP" altLang="en-US" b="1" dirty="0" smtClean="0"/>
              <a:t>に</a:t>
            </a:r>
            <a:r>
              <a:rPr lang="en-US" altLang="ja-JP" b="1" dirty="0" smtClean="0"/>
              <a:t>γ</a:t>
            </a:r>
            <a:r>
              <a:rPr lang="ja-JP" altLang="en-US" b="1" dirty="0" smtClean="0"/>
              <a:t>線</a:t>
            </a:r>
            <a:r>
              <a:rPr lang="ja-JP" altLang="en-US" b="1" dirty="0" smtClean="0"/>
              <a:t>が</a:t>
            </a:r>
            <a:r>
              <a:rPr lang="ja-JP" altLang="en-US" b="1" dirty="0" smtClean="0"/>
              <a:t>入射し</a:t>
            </a:r>
            <a:r>
              <a:rPr lang="ja-JP" altLang="en-US" b="1" dirty="0" smtClean="0"/>
              <a:t>、光分解して</a:t>
            </a:r>
            <a:endParaRPr lang="en-US" altLang="ja-JP" b="1" dirty="0" smtClean="0"/>
          </a:p>
          <a:p>
            <a:r>
              <a:rPr kumimoji="1" lang="ja-JP" altLang="en-US" b="1" dirty="0" smtClean="0"/>
              <a:t>運動学の計算</a:t>
            </a:r>
            <a:r>
              <a:rPr kumimoji="1" lang="ja-JP" altLang="en-US" b="1" dirty="0" smtClean="0"/>
              <a:t>に従った</a:t>
            </a:r>
            <a:r>
              <a:rPr kumimoji="1" lang="en-US" altLang="ja-JP" b="1" dirty="0" smtClean="0"/>
              <a:t>Energy</a:t>
            </a:r>
            <a:r>
              <a:rPr kumimoji="1" lang="ja-JP" altLang="en-US" b="1" dirty="0" err="1" smtClean="0"/>
              <a:t>、</a:t>
            </a:r>
            <a:endParaRPr kumimoji="1" lang="en-US" altLang="ja-JP" b="1" dirty="0" smtClean="0"/>
          </a:p>
          <a:p>
            <a:r>
              <a:rPr kumimoji="1" lang="ja-JP" altLang="en-US" b="1" dirty="0" smtClean="0"/>
              <a:t>角度</a:t>
            </a:r>
            <a:r>
              <a:rPr kumimoji="1" lang="ja-JP" altLang="en-US" b="1" dirty="0" smtClean="0"/>
              <a:t>分布</a:t>
            </a:r>
            <a:r>
              <a:rPr kumimoji="1" lang="ja-JP" altLang="en-US" b="1" dirty="0" smtClean="0"/>
              <a:t>で生成</a:t>
            </a:r>
            <a:r>
              <a:rPr kumimoji="1" lang="ja-JP" altLang="en-US" b="1" dirty="0" smtClean="0"/>
              <a:t>した粒子が</a:t>
            </a:r>
            <a:r>
              <a:rPr kumimoji="1" lang="ja-JP" altLang="en-US" b="1" dirty="0" smtClean="0"/>
              <a:t>飛ぶ</a:t>
            </a:r>
            <a:endParaRPr kumimoji="1" lang="en-US" altLang="ja-JP" b="1" dirty="0" smtClean="0"/>
          </a:p>
          <a:p>
            <a:r>
              <a:rPr kumimoji="1" lang="ja-JP" altLang="en-US" b="1" dirty="0" smtClean="0"/>
              <a:t>イベントを生成する</a:t>
            </a:r>
            <a:r>
              <a:rPr kumimoji="1" lang="en-US" altLang="ja-JP" b="1" dirty="0" smtClean="0"/>
              <a:t>Simulation</a:t>
            </a:r>
            <a:r>
              <a:rPr kumimoji="1" lang="ja-JP" altLang="en-US" b="1" dirty="0" err="1" smtClean="0"/>
              <a:t>。</a:t>
            </a:r>
            <a:endParaRPr kumimoji="1" lang="en-US" altLang="ja-JP" b="1" dirty="0" smtClean="0"/>
          </a:p>
        </p:txBody>
      </p:sp>
      <p:sp>
        <p:nvSpPr>
          <p:cNvPr id="22" name="テキスト ボックス 21"/>
          <p:cNvSpPr txBox="1"/>
          <p:nvPr/>
        </p:nvSpPr>
        <p:spPr>
          <a:xfrm>
            <a:off x="4788024" y="4653136"/>
            <a:ext cx="3312368" cy="369332"/>
          </a:xfrm>
          <a:prstGeom prst="rect">
            <a:avLst/>
          </a:prstGeom>
          <a:noFill/>
        </p:spPr>
        <p:txBody>
          <a:bodyPr wrap="square" rtlCol="0">
            <a:spAutoFit/>
          </a:bodyPr>
          <a:lstStyle/>
          <a:p>
            <a:r>
              <a:rPr kumimoji="1" lang="en-US" altLang="ja-JP" b="1" dirty="0" smtClean="0"/>
              <a:t>Simulation</a:t>
            </a:r>
            <a:r>
              <a:rPr kumimoji="1" lang="ja-JP" altLang="en-US" b="1" dirty="0" smtClean="0"/>
              <a:t>と実験データ</a:t>
            </a:r>
            <a:r>
              <a:rPr lang="ja-JP" altLang="en-US" b="1" dirty="0" smtClean="0"/>
              <a:t>の</a:t>
            </a:r>
            <a:r>
              <a:rPr kumimoji="1" lang="ja-JP" altLang="en-US" b="1" dirty="0" smtClean="0"/>
              <a:t>比較</a:t>
            </a:r>
            <a:endParaRPr kumimoji="1" lang="ja-JP" altLang="en-US" b="1" dirty="0"/>
          </a:p>
        </p:txBody>
      </p:sp>
      <p:sp>
        <p:nvSpPr>
          <p:cNvPr id="23" name="テキスト ボックス 22"/>
          <p:cNvSpPr txBox="1"/>
          <p:nvPr/>
        </p:nvSpPr>
        <p:spPr>
          <a:xfrm>
            <a:off x="4788024" y="5301208"/>
            <a:ext cx="3096344" cy="646331"/>
          </a:xfrm>
          <a:prstGeom prst="rect">
            <a:avLst/>
          </a:prstGeom>
          <a:noFill/>
        </p:spPr>
        <p:txBody>
          <a:bodyPr wrap="square" rtlCol="0">
            <a:spAutoFit/>
          </a:bodyPr>
          <a:lstStyle/>
          <a:p>
            <a:r>
              <a:rPr kumimoji="1" lang="ja-JP" altLang="en-US" b="1" dirty="0" smtClean="0"/>
              <a:t>→十分実験を再現できている　　</a:t>
            </a:r>
            <a:endParaRPr kumimoji="1" lang="en-US" altLang="ja-JP" b="1" dirty="0" smtClean="0"/>
          </a:p>
          <a:p>
            <a:r>
              <a:rPr lang="en-US" altLang="ja-JP" b="1" dirty="0" smtClean="0"/>
              <a:t>  </a:t>
            </a:r>
            <a:r>
              <a:rPr lang="ja-JP" altLang="en-US" b="1" dirty="0" smtClean="0"/>
              <a:t>  </a:t>
            </a:r>
            <a:r>
              <a:rPr kumimoji="1" lang="ja-JP" altLang="en-US" b="1" dirty="0" smtClean="0"/>
              <a:t>とし</a:t>
            </a:r>
            <a:r>
              <a:rPr kumimoji="1" lang="ja-JP" altLang="en-US" b="1" dirty="0" smtClean="0"/>
              <a:t>、検出効率</a:t>
            </a:r>
            <a:r>
              <a:rPr lang="ja-JP" altLang="en-US" b="1" dirty="0" smtClean="0"/>
              <a:t>を</a:t>
            </a:r>
            <a:r>
              <a:rPr lang="ja-JP" altLang="en-US" b="1" dirty="0" smtClean="0"/>
              <a:t>得た。</a:t>
            </a:r>
            <a:endParaRPr kumimoji="1" lang="ja-JP" altLang="en-US" b="1" dirty="0"/>
          </a:p>
        </p:txBody>
      </p:sp>
      <p:sp>
        <p:nvSpPr>
          <p:cNvPr id="17" name="円/楕円 16"/>
          <p:cNvSpPr/>
          <p:nvPr/>
        </p:nvSpPr>
        <p:spPr>
          <a:xfrm rot="1135360">
            <a:off x="5292055" y="1988851"/>
            <a:ext cx="648121" cy="1440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rot="4086990">
            <a:off x="6588200" y="3135136"/>
            <a:ext cx="648121" cy="1440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6156176" y="1916832"/>
            <a:ext cx="1512168" cy="1200329"/>
          </a:xfrm>
          <a:prstGeom prst="rect">
            <a:avLst/>
          </a:prstGeom>
          <a:noFill/>
        </p:spPr>
        <p:txBody>
          <a:bodyPr wrap="square" rtlCol="0">
            <a:spAutoFit/>
          </a:bodyPr>
          <a:lstStyle/>
          <a:p>
            <a:r>
              <a:rPr lang="ja-JP" altLang="en-US" b="1" dirty="0" smtClean="0"/>
              <a:t>・細かい点が</a:t>
            </a:r>
            <a:endParaRPr lang="en-US" altLang="ja-JP" b="1" dirty="0" smtClean="0"/>
          </a:p>
          <a:p>
            <a:r>
              <a:rPr lang="ja-JP" altLang="en-US" b="1" dirty="0" smtClean="0"/>
              <a:t>　</a:t>
            </a:r>
            <a:r>
              <a:rPr lang="en-US" altLang="ja-JP" b="1" dirty="0" smtClean="0"/>
              <a:t>Simulation</a:t>
            </a:r>
          </a:p>
          <a:p>
            <a:r>
              <a:rPr lang="ja-JP" altLang="en-US" b="1" dirty="0" smtClean="0"/>
              <a:t>・大きな点が</a:t>
            </a:r>
            <a:endParaRPr lang="en-US" altLang="ja-JP" b="1" dirty="0" smtClean="0"/>
          </a:p>
          <a:p>
            <a:r>
              <a:rPr kumimoji="1" lang="ja-JP" altLang="en-US" b="1" dirty="0" smtClean="0"/>
              <a:t>　実験データ</a:t>
            </a:r>
            <a:endParaRPr kumimoji="1" lang="ja-JP" alt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a:t>
            </a:r>
            <a:r>
              <a:rPr kumimoji="1" lang="en-US" altLang="ja-JP" dirty="0" smtClean="0"/>
              <a:t>(</a:t>
            </a:r>
            <a:r>
              <a:rPr kumimoji="1" lang="en-US" altLang="ja-JP" dirty="0" err="1" smtClean="0"/>
              <a:t>γ,p</a:t>
            </a:r>
            <a:r>
              <a:rPr kumimoji="1" lang="en-US" altLang="ja-JP" dirty="0" smtClean="0"/>
              <a:t>) </a:t>
            </a:r>
            <a:endParaRPr kumimoji="1" lang="ja-JP" altLang="en-US" dirty="0"/>
          </a:p>
        </p:txBody>
      </p:sp>
      <p:sp>
        <p:nvSpPr>
          <p:cNvPr id="3" name="コンテンツ プレースホルダ 2"/>
          <p:cNvSpPr>
            <a:spLocks noGrp="1"/>
          </p:cNvSpPr>
          <p:nvPr>
            <p:ph idx="1"/>
          </p:nvPr>
        </p:nvSpPr>
        <p:spPr>
          <a:xfrm>
            <a:off x="467544" y="1556792"/>
            <a:ext cx="8229600" cy="4525963"/>
          </a:xfrm>
        </p:spPr>
        <p:txBody>
          <a:bodyPr/>
          <a:lstStyle/>
          <a:p>
            <a:endParaRPr kumimoji="1" lang="en-US" altLang="ja-JP" dirty="0" smtClean="0"/>
          </a:p>
          <a:p>
            <a:endParaRPr lang="en-US" altLang="ja-JP" dirty="0" smtClean="0"/>
          </a:p>
          <a:p>
            <a:endParaRPr kumimoji="1" lang="ja-JP" altLang="en-US" dirty="0"/>
          </a:p>
        </p:txBody>
      </p:sp>
      <p:graphicFrame>
        <p:nvGraphicFramePr>
          <p:cNvPr id="6" name="表 5"/>
          <p:cNvGraphicFramePr>
            <a:graphicFrameLocks noGrp="1"/>
          </p:cNvGraphicFramePr>
          <p:nvPr/>
        </p:nvGraphicFramePr>
        <p:xfrm>
          <a:off x="395536" y="1340768"/>
          <a:ext cx="8424735" cy="1463040"/>
        </p:xfrm>
        <a:graphic>
          <a:graphicData uri="http://schemas.openxmlformats.org/drawingml/2006/table">
            <a:tbl>
              <a:tblPr firstRow="1" bandRow="1">
                <a:tableStyleId>{5C22544A-7EE6-4342-B048-85BDC9FD1C3A}</a:tableStyleId>
              </a:tblPr>
              <a:tblGrid>
                <a:gridCol w="1157605"/>
                <a:gridCol w="938530"/>
                <a:gridCol w="208280"/>
                <a:gridCol w="1610042"/>
                <a:gridCol w="1275080"/>
                <a:gridCol w="1749742"/>
                <a:gridCol w="211964"/>
                <a:gridCol w="1273492"/>
              </a:tblGrid>
              <a:tr h="360040">
                <a:tc>
                  <a:txBody>
                    <a:bodyPr/>
                    <a:lstStyle/>
                    <a:p>
                      <a:pPr algn="ctr"/>
                      <a:r>
                        <a:rPr kumimoji="1" lang="en-US" altLang="ja-JP" dirty="0" err="1" smtClean="0"/>
                        <a:t>Eγ</a:t>
                      </a:r>
                      <a:r>
                        <a:rPr kumimoji="1" lang="en-US" altLang="ja-JP" dirty="0" smtClean="0"/>
                        <a:t>(</a:t>
                      </a:r>
                      <a:r>
                        <a:rPr kumimoji="1" lang="en-US" altLang="ja-JP" dirty="0" err="1" smtClean="0"/>
                        <a:t>MeV</a:t>
                      </a:r>
                      <a:r>
                        <a:rPr kumimoji="1" lang="en-US" altLang="ja-JP" dirty="0" smtClean="0"/>
                        <a:t>)</a:t>
                      </a:r>
                      <a:endParaRPr kumimoji="1" lang="ja-JP" altLang="en-US" dirty="0"/>
                    </a:p>
                  </a:txBody>
                  <a:tcPr/>
                </a:tc>
                <a:tc>
                  <a:txBody>
                    <a:bodyPr/>
                    <a:lstStyle/>
                    <a:p>
                      <a:pPr algn="ctr"/>
                      <a:r>
                        <a:rPr kumimoji="1" lang="en-US" altLang="ja-JP" dirty="0" smtClean="0"/>
                        <a:t>T(hour)</a:t>
                      </a:r>
                      <a:endParaRPr kumimoji="1" lang="ja-JP" altLang="en-US" dirty="0"/>
                    </a:p>
                  </a:txBody>
                  <a:tcPr/>
                </a:tc>
                <a:tc>
                  <a:txBody>
                    <a:bodyPr/>
                    <a:lstStyle/>
                    <a:p>
                      <a:pPr algn="ctr"/>
                      <a:endParaRPr kumimoji="1" lang="ja-JP" altLang="en-US" dirty="0"/>
                    </a:p>
                  </a:txBody>
                  <a:tcPr/>
                </a:tc>
                <a:tc>
                  <a:txBody>
                    <a:bodyPr/>
                    <a:lstStyle/>
                    <a:p>
                      <a:pPr algn="ctr"/>
                      <a:r>
                        <a:rPr kumimoji="1" lang="en-US" altLang="ja-JP" dirty="0" smtClean="0"/>
                        <a:t>φ(photons)</a:t>
                      </a:r>
                      <a:endParaRPr kumimoji="1" lang="ja-JP" altLang="en-US" dirty="0"/>
                    </a:p>
                  </a:txBody>
                  <a:tcPr/>
                </a:tc>
                <a:tc>
                  <a:txBody>
                    <a:bodyPr/>
                    <a:lstStyle/>
                    <a:p>
                      <a:pPr algn="ctr"/>
                      <a:r>
                        <a:rPr kumimoji="1" lang="en-US" altLang="ja-JP" dirty="0" smtClean="0"/>
                        <a:t>N</a:t>
                      </a:r>
                      <a:r>
                        <a:rPr kumimoji="1" lang="en-US" altLang="ja-JP" baseline="-25000" dirty="0" smtClean="0"/>
                        <a:t>i</a:t>
                      </a:r>
                      <a:r>
                        <a:rPr kumimoji="1" lang="en-US" altLang="ja-JP" dirty="0" smtClean="0"/>
                        <a:t>(counts)</a:t>
                      </a:r>
                      <a:endParaRPr kumimoji="1" lang="ja-JP" altLang="en-US" dirty="0"/>
                    </a:p>
                  </a:txBody>
                  <a:tcPr/>
                </a:tc>
                <a:tc>
                  <a:txBody>
                    <a:bodyPr/>
                    <a:lstStyle/>
                    <a:p>
                      <a:pPr algn="ctr"/>
                      <a:r>
                        <a:rPr kumimoji="1" lang="en-US" altLang="ja-JP" smtClean="0"/>
                        <a:t>N</a:t>
                      </a:r>
                      <a:r>
                        <a:rPr kumimoji="1" lang="en-US" altLang="ja-JP" baseline="-25000" smtClean="0"/>
                        <a:t>t</a:t>
                      </a:r>
                      <a:r>
                        <a:rPr kumimoji="1" lang="en-US" altLang="ja-JP" smtClean="0"/>
                        <a:t>(counts</a:t>
                      </a:r>
                      <a:r>
                        <a:rPr kumimoji="1" lang="en-US" altLang="ja-JP" dirty="0" smtClean="0"/>
                        <a:t>)</a:t>
                      </a:r>
                      <a:endParaRPr kumimoji="1" lang="ja-JP" altLang="en-US" dirty="0"/>
                    </a:p>
                  </a:txBody>
                  <a:tcPr/>
                </a:tc>
                <a:tc>
                  <a:txBody>
                    <a:bodyPr/>
                    <a:lstStyle/>
                    <a:p>
                      <a:pPr algn="ctr"/>
                      <a:endParaRPr kumimoji="1" lang="ja-JP" altLang="en-US" dirty="0"/>
                    </a:p>
                  </a:txBody>
                  <a:tcPr/>
                </a:tc>
                <a:tc>
                  <a:txBody>
                    <a:bodyPr/>
                    <a:lstStyle/>
                    <a:p>
                      <a:pPr algn="ctr"/>
                      <a:r>
                        <a:rPr kumimoji="1" lang="en-US" altLang="ja-JP" dirty="0" smtClean="0"/>
                        <a:t>σ(</a:t>
                      </a:r>
                      <a:r>
                        <a:rPr kumimoji="1" lang="en-US" altLang="ja-JP" dirty="0" err="1" smtClean="0"/>
                        <a:t>mbarn</a:t>
                      </a:r>
                      <a:r>
                        <a:rPr kumimoji="1" lang="en-US" altLang="ja-JP" dirty="0" smtClean="0"/>
                        <a:t>)</a:t>
                      </a:r>
                      <a:endParaRPr kumimoji="1" lang="ja-JP" altLang="en-US" dirty="0"/>
                    </a:p>
                  </a:txBody>
                  <a:tcPr/>
                </a:tc>
              </a:tr>
              <a:tr h="0">
                <a:tc>
                  <a:txBody>
                    <a:bodyPr/>
                    <a:lstStyle/>
                    <a:p>
                      <a:pPr algn="ctr"/>
                      <a:r>
                        <a:rPr kumimoji="1" lang="en-US" altLang="ja-JP" dirty="0" smtClean="0"/>
                        <a:t>24.4±1.0</a:t>
                      </a:r>
                      <a:endParaRPr kumimoji="1" lang="ja-JP" altLang="en-US" dirty="0"/>
                    </a:p>
                  </a:txBody>
                  <a:tcPr/>
                </a:tc>
                <a:tc>
                  <a:txBody>
                    <a:bodyPr/>
                    <a:lstStyle/>
                    <a:p>
                      <a:pPr algn="ctr"/>
                      <a:r>
                        <a:rPr kumimoji="1" lang="en-US" altLang="ja-JP" dirty="0" smtClean="0"/>
                        <a:t>11.0</a:t>
                      </a:r>
                      <a:endParaRPr kumimoji="1" lang="ja-JP" altLang="en-US" dirty="0"/>
                    </a:p>
                  </a:txBody>
                  <a:tcPr/>
                </a:tc>
                <a:tc>
                  <a:txBody>
                    <a:bodyPr/>
                    <a:lstStyle/>
                    <a:p>
                      <a:pPr algn="ct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(3.1±0.3)*10</a:t>
                      </a:r>
                      <a:r>
                        <a:rPr kumimoji="1" lang="ja-JP" altLang="en-US" dirty="0" smtClean="0"/>
                        <a:t>⁹</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1960±417</a:t>
                      </a: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(4.5±0.1)*10</a:t>
                      </a:r>
                      <a:r>
                        <a:rPr kumimoji="1" lang="en-US" altLang="ja-JP" baseline="30000" dirty="0" smtClean="0"/>
                        <a:t>-7</a:t>
                      </a:r>
                      <a:endParaRPr kumimoji="1" lang="ja-JP" altLang="en-US" baseline="30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1.43±0.36</a:t>
                      </a:r>
                      <a:endParaRPr kumimoji="1" lang="ja-JP" altLang="en-US" dirty="0" smtClean="0"/>
                    </a:p>
                  </a:txBody>
                  <a:tcPr/>
                </a:tc>
              </a:tr>
              <a:tr h="0">
                <a:tc>
                  <a:txBody>
                    <a:bodyPr/>
                    <a:lstStyle/>
                    <a:p>
                      <a:pPr algn="ctr"/>
                      <a:r>
                        <a:rPr kumimoji="1" lang="en-US" altLang="ja-JP" dirty="0" smtClean="0"/>
                        <a:t>27.4±0.6</a:t>
                      </a:r>
                      <a:endParaRPr kumimoji="1" lang="ja-JP" altLang="en-US" dirty="0"/>
                    </a:p>
                  </a:txBody>
                  <a:tcPr/>
                </a:tc>
                <a:tc>
                  <a:txBody>
                    <a:bodyPr/>
                    <a:lstStyle/>
                    <a:p>
                      <a:pPr algn="ctr"/>
                      <a:r>
                        <a:rPr kumimoji="1" lang="en-US" altLang="ja-JP" dirty="0" smtClean="0"/>
                        <a:t>1.1</a:t>
                      </a:r>
                      <a:endParaRPr kumimoji="1" lang="ja-JP" altLang="en-US" dirty="0"/>
                    </a:p>
                  </a:txBody>
                  <a:tcPr/>
                </a:tc>
                <a:tc>
                  <a:txBody>
                    <a:bodyPr/>
                    <a:lstStyle/>
                    <a:p>
                      <a:pPr algn="ct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(5.7±0.6)*10</a:t>
                      </a:r>
                      <a:r>
                        <a:rPr kumimoji="1" lang="ja-JP" altLang="en-US" dirty="0" smtClean="0"/>
                        <a:t>⁸</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320±33</a:t>
                      </a: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(2.8±0.01)*10</a:t>
                      </a:r>
                      <a:r>
                        <a:rPr kumimoji="1" lang="en-US" altLang="ja-JP" baseline="30000" smtClean="0"/>
                        <a:t>-7</a:t>
                      </a:r>
                      <a:endParaRPr kumimoji="1" lang="ja-JP" altLang="en-US" baseline="30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1.97±0.31</a:t>
                      </a:r>
                      <a:endParaRPr kumimoji="1" lang="ja-JP" altLang="en-US" dirty="0" smtClean="0"/>
                    </a:p>
                  </a:txBody>
                  <a:tcPr/>
                </a:tc>
              </a:tr>
              <a:tr h="0">
                <a:tc>
                  <a:txBody>
                    <a:bodyPr/>
                    <a:lstStyle/>
                    <a:p>
                      <a:pPr algn="ctr"/>
                      <a:r>
                        <a:rPr kumimoji="1" lang="en-US" altLang="ja-JP" dirty="0" smtClean="0"/>
                        <a:t>31.9±0.7</a:t>
                      </a:r>
                    </a:p>
                  </a:txBody>
                  <a:tcPr/>
                </a:tc>
                <a:tc>
                  <a:txBody>
                    <a:bodyPr/>
                    <a:lstStyle/>
                    <a:p>
                      <a:pPr algn="ctr"/>
                      <a:r>
                        <a:rPr kumimoji="1" lang="en-US" altLang="ja-JP" dirty="0" smtClean="0"/>
                        <a:t>4.1</a:t>
                      </a:r>
                    </a:p>
                  </a:txBody>
                  <a:tcPr/>
                </a:tc>
                <a:tc>
                  <a:txBody>
                    <a:bodyPr/>
                    <a:lstStyle/>
                    <a:p>
                      <a:pPr algn="ctr"/>
                      <a:endParaRPr kumimoji="1" lang="en-US" altLang="ja-JP" dirty="0" smtClean="0"/>
                    </a:p>
                  </a:txBody>
                  <a:tcPr/>
                </a:tc>
                <a:tc>
                  <a:txBody>
                    <a:bodyPr/>
                    <a:lstStyle/>
                    <a:p>
                      <a:pPr algn="ctr"/>
                      <a:r>
                        <a:rPr kumimoji="1" lang="en-US" altLang="ja-JP" dirty="0" smtClean="0"/>
                        <a:t>(2.3±0.2)*10</a:t>
                      </a:r>
                      <a:r>
                        <a:rPr kumimoji="1" lang="ja-JP" altLang="en-US" dirty="0" smtClean="0"/>
                        <a:t>⁹</a:t>
                      </a:r>
                      <a:endParaRPr kumimoji="1" lang="ja-JP" altLang="en-US" dirty="0"/>
                    </a:p>
                  </a:txBody>
                  <a:tcPr/>
                </a:tc>
                <a:tc>
                  <a:txBody>
                    <a:bodyPr/>
                    <a:lstStyle/>
                    <a:p>
                      <a:pPr algn="ctr"/>
                      <a:r>
                        <a:rPr kumimoji="1" lang="en-US" altLang="ja-JP" dirty="0" smtClean="0"/>
                        <a:t>1270±88</a:t>
                      </a:r>
                      <a:endParaRPr kumimoji="1" lang="ja-JP" altLang="en-US" dirty="0"/>
                    </a:p>
                  </a:txBody>
                  <a:tcPr/>
                </a:tc>
                <a:tc>
                  <a:txBody>
                    <a:bodyPr/>
                    <a:lstStyle/>
                    <a:p>
                      <a:pPr algn="ctr"/>
                      <a:r>
                        <a:rPr kumimoji="1" lang="en-US" altLang="ja-JP" dirty="0" smtClean="0"/>
                        <a:t>(5.5±0.03)*10</a:t>
                      </a:r>
                      <a:r>
                        <a:rPr kumimoji="1" lang="en-US" altLang="ja-JP" baseline="30000" dirty="0" smtClean="0"/>
                        <a:t>-7</a:t>
                      </a:r>
                    </a:p>
                  </a:txBody>
                  <a:tcPr/>
                </a:tc>
                <a:tc>
                  <a:txBody>
                    <a:bodyPr/>
                    <a:lstStyle/>
                    <a:p>
                      <a:pPr algn="ctr"/>
                      <a:endParaRPr kumimoji="1" lang="ja-JP" altLang="en-US" dirty="0"/>
                    </a:p>
                  </a:txBody>
                  <a:tcPr/>
                </a:tc>
                <a:tc>
                  <a:txBody>
                    <a:bodyPr/>
                    <a:lstStyle/>
                    <a:p>
                      <a:pPr algn="ctr"/>
                      <a:r>
                        <a:rPr kumimoji="1" lang="en-US" altLang="ja-JP" dirty="0" smtClean="0"/>
                        <a:t>1.01±0.13</a:t>
                      </a:r>
                      <a:endParaRPr kumimoji="1" lang="ja-JP" altLang="en-US" dirty="0"/>
                    </a:p>
                  </a:txBody>
                  <a:tcPr/>
                </a:tc>
              </a:tr>
            </a:tbl>
          </a:graphicData>
        </a:graphic>
      </p:graphicFrame>
      <p:sp>
        <p:nvSpPr>
          <p:cNvPr id="66" name="テキスト ボックス 65"/>
          <p:cNvSpPr txBox="1"/>
          <p:nvPr/>
        </p:nvSpPr>
        <p:spPr>
          <a:xfrm>
            <a:off x="5796136" y="3789040"/>
            <a:ext cx="2880320" cy="1200329"/>
          </a:xfrm>
          <a:prstGeom prst="rect">
            <a:avLst/>
          </a:prstGeom>
          <a:noFill/>
        </p:spPr>
        <p:txBody>
          <a:bodyPr wrap="square" rtlCol="0">
            <a:spAutoFit/>
          </a:bodyPr>
          <a:lstStyle/>
          <a:p>
            <a:r>
              <a:rPr lang="ja-JP" altLang="en-US" b="1" dirty="0" smtClean="0"/>
              <a:t>→大きな誤差が見られる</a:t>
            </a:r>
            <a:endParaRPr lang="en-US" altLang="ja-JP" b="1" dirty="0" smtClean="0"/>
          </a:p>
          <a:p>
            <a:r>
              <a:rPr lang="ja-JP" altLang="en-US" b="1" dirty="0" smtClean="0"/>
              <a:t>　ものの、</a:t>
            </a:r>
            <a:r>
              <a:rPr lang="en-US" altLang="ja-JP" b="1" dirty="0" err="1" smtClean="0"/>
              <a:t>Shima</a:t>
            </a:r>
            <a:r>
              <a:rPr lang="en-US" altLang="ja-JP" b="1" dirty="0" smtClean="0"/>
              <a:t> et al</a:t>
            </a:r>
            <a:r>
              <a:rPr lang="ja-JP" altLang="en-US" b="1" dirty="0" smtClean="0"/>
              <a:t>のもの</a:t>
            </a:r>
            <a:endParaRPr lang="en-US" altLang="ja-JP" b="1" dirty="0" smtClean="0"/>
          </a:p>
          <a:p>
            <a:r>
              <a:rPr lang="ja-JP" altLang="en-US" b="1" dirty="0" smtClean="0"/>
              <a:t>　よりは理論曲線や他の</a:t>
            </a:r>
            <a:endParaRPr lang="en-US" altLang="ja-JP" b="1" dirty="0" smtClean="0"/>
          </a:p>
          <a:p>
            <a:r>
              <a:rPr lang="ja-JP" altLang="en-US" b="1" dirty="0" smtClean="0"/>
              <a:t>　データと近い結果となった。</a:t>
            </a:r>
            <a:endParaRPr lang="en-US" altLang="ja-JP" b="1" dirty="0" smtClean="0"/>
          </a:p>
        </p:txBody>
      </p:sp>
      <p:grpSp>
        <p:nvGrpSpPr>
          <p:cNvPr id="69" name="グループ化 68"/>
          <p:cNvGrpSpPr/>
          <p:nvPr/>
        </p:nvGrpSpPr>
        <p:grpSpPr>
          <a:xfrm>
            <a:off x="-324544" y="2924944"/>
            <a:ext cx="7574265" cy="4054369"/>
            <a:chOff x="-324544" y="2924944"/>
            <a:chExt cx="7574265" cy="4054369"/>
          </a:xfrm>
        </p:grpSpPr>
        <p:pic>
          <p:nvPicPr>
            <p:cNvPr id="33" name="コンテンツ プレースホルダー 3" descr="p-γ graph.pdf"/>
            <p:cNvPicPr>
              <a:picLocks noChangeAspect="1"/>
            </p:cNvPicPr>
            <p:nvPr/>
          </p:nvPicPr>
          <p:blipFill>
            <a:blip r:embed="rId3" cstate="print">
              <a:extLst>
                <a:ext uri="{28A0092B-C50C-407E-A947-70E740481C1C}">
                  <a14:useLocalDpi xmlns:a14="http://schemas.microsoft.com/office/drawing/2010/main" xmlns="" val="0"/>
                </a:ext>
              </a:extLst>
            </a:blip>
            <a:srcRect l="-23846" r="-23846"/>
            <a:stretch>
              <a:fillRect/>
            </a:stretch>
          </p:blipFill>
          <p:spPr>
            <a:xfrm>
              <a:off x="-324544" y="2924944"/>
              <a:ext cx="7574265" cy="4054369"/>
            </a:xfrm>
            <a:prstGeom prst="rect">
              <a:avLst/>
            </a:prstGeom>
          </p:spPr>
        </p:pic>
        <p:cxnSp>
          <p:nvCxnSpPr>
            <p:cNvPr id="35" name="直線矢印コネクタ 34"/>
            <p:cNvCxnSpPr/>
            <p:nvPr/>
          </p:nvCxnSpPr>
          <p:spPr>
            <a:xfrm>
              <a:off x="2807999" y="3933054"/>
              <a:ext cx="0" cy="972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5" name="グループ化 64"/>
            <p:cNvGrpSpPr/>
            <p:nvPr/>
          </p:nvGrpSpPr>
          <p:grpSpPr>
            <a:xfrm>
              <a:off x="1944000" y="3068960"/>
              <a:ext cx="3492096" cy="3087072"/>
              <a:chOff x="3024120" y="3068960"/>
              <a:chExt cx="3492096" cy="3087072"/>
            </a:xfrm>
          </p:grpSpPr>
          <p:sp>
            <p:nvSpPr>
              <p:cNvPr id="22" name="円/楕円 21"/>
              <p:cNvSpPr/>
              <p:nvPr/>
            </p:nvSpPr>
            <p:spPr>
              <a:xfrm>
                <a:off x="3024120" y="5868000"/>
                <a:ext cx="288032" cy="28803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708120" y="5202000"/>
                <a:ext cx="288032" cy="28803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320120" y="4968000"/>
                <a:ext cx="288032" cy="28803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5238120" y="4338000"/>
                <a:ext cx="288032" cy="28803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644008" y="5301208"/>
                <a:ext cx="1152128" cy="584775"/>
              </a:xfrm>
              <a:prstGeom prst="rect">
                <a:avLst/>
              </a:prstGeom>
              <a:noFill/>
            </p:spPr>
            <p:txBody>
              <a:bodyPr wrap="square" rtlCol="0">
                <a:spAutoFit/>
              </a:bodyPr>
              <a:lstStyle/>
              <a:p>
                <a:r>
                  <a:rPr lang="en-US" altLang="ja-JP" sz="1600" dirty="0" err="1" smtClean="0"/>
                  <a:t>Shima</a:t>
                </a:r>
                <a:r>
                  <a:rPr lang="en-US" altLang="ja-JP" sz="1600" dirty="0" smtClean="0"/>
                  <a:t> et al </a:t>
                </a:r>
                <a:r>
                  <a:rPr lang="ja-JP" altLang="en-US" sz="1600" dirty="0" smtClean="0"/>
                  <a:t>データ</a:t>
                </a:r>
                <a:endParaRPr kumimoji="1" lang="ja-JP" altLang="en-US" sz="1600" dirty="0"/>
              </a:p>
            </p:txBody>
          </p:sp>
          <p:sp>
            <p:nvSpPr>
              <p:cNvPr id="27" name="角丸四角形 26"/>
              <p:cNvSpPr/>
              <p:nvPr/>
            </p:nvSpPr>
            <p:spPr>
              <a:xfrm>
                <a:off x="4644008" y="5301208"/>
                <a:ext cx="1152128" cy="57606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p:cNvCxnSpPr>
                <a:stCxn id="27" idx="0"/>
                <a:endCxn id="25" idx="4"/>
              </p:cNvCxnSpPr>
              <p:nvPr/>
            </p:nvCxnSpPr>
            <p:spPr>
              <a:xfrm flipV="1">
                <a:off x="5220072" y="4626032"/>
                <a:ext cx="162064" cy="675176"/>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7" idx="0"/>
                <a:endCxn id="24" idx="5"/>
              </p:cNvCxnSpPr>
              <p:nvPr/>
            </p:nvCxnSpPr>
            <p:spPr>
              <a:xfrm flipH="1" flipV="1">
                <a:off x="4565971" y="5213851"/>
                <a:ext cx="654101" cy="8735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7" idx="1"/>
                <a:endCxn id="23" idx="5"/>
              </p:cNvCxnSpPr>
              <p:nvPr/>
            </p:nvCxnSpPr>
            <p:spPr>
              <a:xfrm flipH="1" flipV="1">
                <a:off x="3953971" y="5447851"/>
                <a:ext cx="690037" cy="1413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7" idx="1"/>
                <a:endCxn id="22" idx="6"/>
              </p:cNvCxnSpPr>
              <p:nvPr/>
            </p:nvCxnSpPr>
            <p:spPr>
              <a:xfrm flipH="1">
                <a:off x="3312152" y="5589240"/>
                <a:ext cx="1331856" cy="422776"/>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508104" y="3068960"/>
                <a:ext cx="1008112" cy="646331"/>
              </a:xfrm>
              <a:prstGeom prst="rect">
                <a:avLst/>
              </a:prstGeom>
              <a:noFill/>
            </p:spPr>
            <p:txBody>
              <a:bodyPr wrap="square" rtlCol="0">
                <a:spAutoFit/>
              </a:bodyPr>
              <a:lstStyle/>
              <a:p>
                <a:r>
                  <a:rPr kumimoji="1" lang="ja-JP" altLang="en-US" dirty="0" smtClean="0"/>
                  <a:t>今回のデータ</a:t>
                </a:r>
                <a:endParaRPr kumimoji="1" lang="ja-JP" altLang="en-US" dirty="0"/>
              </a:p>
            </p:txBody>
          </p:sp>
          <p:cxnSp>
            <p:nvCxnSpPr>
              <p:cNvPr id="55" name="直線矢印コネクタ 54"/>
              <p:cNvCxnSpPr>
                <a:stCxn id="48" idx="1"/>
                <a:endCxn id="74" idx="11"/>
              </p:cNvCxnSpPr>
              <p:nvPr/>
            </p:nvCxnSpPr>
            <p:spPr>
              <a:xfrm flipH="1">
                <a:off x="4779150" y="3392126"/>
                <a:ext cx="728954" cy="2241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49" idx="1"/>
                <a:endCxn id="68" idx="11"/>
              </p:cNvCxnSpPr>
              <p:nvPr/>
            </p:nvCxnSpPr>
            <p:spPr>
              <a:xfrm flipH="1">
                <a:off x="3951150" y="3392996"/>
                <a:ext cx="1556954" cy="9258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49" idx="2"/>
                <a:endCxn id="61" idx="9"/>
              </p:cNvCxnSpPr>
              <p:nvPr/>
            </p:nvCxnSpPr>
            <p:spPr>
              <a:xfrm flipH="1">
                <a:off x="5859130" y="3717032"/>
                <a:ext cx="81022" cy="11592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5508104" y="3068960"/>
                <a:ext cx="864096"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59" name="直線矢印コネクタ 58"/>
          <p:cNvCxnSpPr/>
          <p:nvPr/>
        </p:nvCxnSpPr>
        <p:spPr>
          <a:xfrm>
            <a:off x="4842000" y="4761160"/>
            <a:ext cx="0" cy="414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rot="-5400000">
            <a:off x="4842016" y="4761160"/>
            <a:ext cx="0" cy="432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星 12 60"/>
          <p:cNvSpPr/>
          <p:nvPr/>
        </p:nvSpPr>
        <p:spPr>
          <a:xfrm>
            <a:off x="4716000" y="4860000"/>
            <a:ext cx="252040" cy="242880"/>
          </a:xfrm>
          <a:prstGeom prst="star1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矢印コネクタ 66"/>
          <p:cNvCxnSpPr/>
          <p:nvPr/>
        </p:nvCxnSpPr>
        <p:spPr>
          <a:xfrm rot="-5400000">
            <a:off x="2799000" y="4113000"/>
            <a:ext cx="0" cy="630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8" name="星 12 67"/>
          <p:cNvSpPr/>
          <p:nvPr/>
        </p:nvSpPr>
        <p:spPr>
          <a:xfrm>
            <a:off x="2682000" y="4302000"/>
            <a:ext cx="252040" cy="252000"/>
          </a:xfrm>
          <a:prstGeom prst="star1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矢印コネクタ 71"/>
          <p:cNvCxnSpPr/>
          <p:nvPr/>
        </p:nvCxnSpPr>
        <p:spPr>
          <a:xfrm>
            <a:off x="3635896" y="3312000"/>
            <a:ext cx="0" cy="828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rot="-5400000">
            <a:off x="3627000" y="3492032"/>
            <a:ext cx="0" cy="450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4" name="星 12 73"/>
          <p:cNvSpPr/>
          <p:nvPr/>
        </p:nvSpPr>
        <p:spPr>
          <a:xfrm>
            <a:off x="3510000" y="3600000"/>
            <a:ext cx="252040" cy="242880"/>
          </a:xfrm>
          <a:prstGeom prst="star1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3399791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コンテンツ プレースホルダー 3" descr="γ-n graph.pdf"/>
          <p:cNvPicPr>
            <a:picLocks noChangeAspect="1"/>
          </p:cNvPicPr>
          <p:nvPr/>
        </p:nvPicPr>
        <p:blipFill>
          <a:blip r:embed="rId3" cstate="print">
            <a:extLst>
              <a:ext uri="{28A0092B-C50C-407E-A947-70E740481C1C}">
                <a14:useLocalDpi xmlns:a14="http://schemas.microsoft.com/office/drawing/2010/main" xmlns="" val="0"/>
              </a:ext>
            </a:extLst>
          </a:blip>
          <a:srcRect l="-13673" r="-13673"/>
          <a:stretch>
            <a:fillRect/>
          </a:stretch>
        </p:blipFill>
        <p:spPr>
          <a:xfrm>
            <a:off x="-396552" y="2276872"/>
            <a:ext cx="7273849" cy="4320480"/>
          </a:xfrm>
          <a:prstGeom prst="rect">
            <a:avLst/>
          </a:prstGeom>
        </p:spPr>
      </p:pic>
      <p:sp>
        <p:nvSpPr>
          <p:cNvPr id="2" name="タイトル 1"/>
          <p:cNvSpPr>
            <a:spLocks noGrp="1"/>
          </p:cNvSpPr>
          <p:nvPr>
            <p:ph type="title"/>
          </p:nvPr>
        </p:nvSpPr>
        <p:spPr/>
        <p:txBody>
          <a:bodyPr/>
          <a:lstStyle/>
          <a:p>
            <a:r>
              <a:rPr kumimoji="1" lang="ja-JP" altLang="en-US" dirty="0" smtClean="0"/>
              <a:t>結果</a:t>
            </a:r>
            <a:r>
              <a:rPr kumimoji="1" lang="en-US" altLang="ja-JP" dirty="0" smtClean="0"/>
              <a:t>(</a:t>
            </a:r>
            <a:r>
              <a:rPr kumimoji="1" lang="en-US" altLang="ja-JP" dirty="0" err="1" smtClean="0"/>
              <a:t>γ,n</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467544" y="1556792"/>
            <a:ext cx="8229600" cy="4525963"/>
          </a:xfrm>
        </p:spPr>
        <p:txBody>
          <a:bodyPr/>
          <a:lstStyle/>
          <a:p>
            <a:endParaRPr kumimoji="1" lang="en-US" altLang="ja-JP" dirty="0" smtClean="0"/>
          </a:p>
          <a:p>
            <a:endParaRPr lang="en-US" altLang="ja-JP" dirty="0" smtClean="0"/>
          </a:p>
          <a:p>
            <a:endParaRPr kumimoji="1" lang="ja-JP" altLang="en-US" dirty="0"/>
          </a:p>
        </p:txBody>
      </p:sp>
      <p:graphicFrame>
        <p:nvGraphicFramePr>
          <p:cNvPr id="8" name="表 7"/>
          <p:cNvGraphicFramePr>
            <a:graphicFrameLocks noGrp="1"/>
          </p:cNvGraphicFramePr>
          <p:nvPr/>
        </p:nvGraphicFramePr>
        <p:xfrm>
          <a:off x="611560" y="1484784"/>
          <a:ext cx="8379954" cy="731520"/>
        </p:xfrm>
        <a:graphic>
          <a:graphicData uri="http://schemas.openxmlformats.org/drawingml/2006/table">
            <a:tbl>
              <a:tblPr firstRow="1" bandRow="1">
                <a:tableStyleId>{5C22544A-7EE6-4342-B048-85BDC9FD1C3A}</a:tableStyleId>
              </a:tblPr>
              <a:tblGrid>
                <a:gridCol w="1157605"/>
                <a:gridCol w="936104"/>
                <a:gridCol w="216024"/>
                <a:gridCol w="1656184"/>
                <a:gridCol w="1224136"/>
                <a:gridCol w="1749742"/>
                <a:gridCol w="216024"/>
                <a:gridCol w="1224135"/>
              </a:tblGrid>
              <a:tr h="0">
                <a:tc>
                  <a:txBody>
                    <a:bodyPr/>
                    <a:lstStyle/>
                    <a:p>
                      <a:pPr algn="ctr"/>
                      <a:r>
                        <a:rPr kumimoji="1" lang="en-US" altLang="ja-JP" dirty="0" err="1" smtClean="0"/>
                        <a:t>Eγ</a:t>
                      </a:r>
                      <a:r>
                        <a:rPr kumimoji="1" lang="en-US" altLang="ja-JP" dirty="0" smtClean="0"/>
                        <a:t>(</a:t>
                      </a:r>
                      <a:r>
                        <a:rPr kumimoji="1" lang="en-US" altLang="ja-JP" dirty="0" err="1" smtClean="0"/>
                        <a:t>MeV</a:t>
                      </a:r>
                      <a:r>
                        <a:rPr kumimoji="1" lang="en-US" altLang="ja-JP" dirty="0" smtClean="0"/>
                        <a:t>)</a:t>
                      </a:r>
                      <a:endParaRPr kumimoji="1" lang="ja-JP" altLang="en-US" dirty="0"/>
                    </a:p>
                  </a:txBody>
                  <a:tcPr/>
                </a:tc>
                <a:tc>
                  <a:txBody>
                    <a:bodyPr/>
                    <a:lstStyle/>
                    <a:p>
                      <a:pPr algn="ctr"/>
                      <a:r>
                        <a:rPr kumimoji="1" lang="en-US" altLang="ja-JP" dirty="0" smtClean="0"/>
                        <a:t>T(hour)</a:t>
                      </a:r>
                      <a:endParaRPr kumimoji="1" lang="ja-JP" altLang="en-US" dirty="0"/>
                    </a:p>
                  </a:txBody>
                  <a:tcPr/>
                </a:tc>
                <a:tc>
                  <a:txBody>
                    <a:bodyPr/>
                    <a:lstStyle/>
                    <a:p>
                      <a:pPr algn="ctr"/>
                      <a:endParaRPr kumimoji="1" lang="ja-JP" altLang="en-US" dirty="0"/>
                    </a:p>
                  </a:txBody>
                  <a:tcPr/>
                </a:tc>
                <a:tc>
                  <a:txBody>
                    <a:bodyPr/>
                    <a:lstStyle/>
                    <a:p>
                      <a:pPr algn="ctr"/>
                      <a:r>
                        <a:rPr kumimoji="1" lang="en-US" altLang="ja-JP" dirty="0" smtClean="0"/>
                        <a:t>φ(photons)</a:t>
                      </a:r>
                      <a:endParaRPr kumimoji="1" lang="ja-JP" altLang="en-US" dirty="0"/>
                    </a:p>
                  </a:txBody>
                  <a:tcPr/>
                </a:tc>
                <a:tc>
                  <a:txBody>
                    <a:bodyPr/>
                    <a:lstStyle/>
                    <a:p>
                      <a:pPr algn="ctr"/>
                      <a:r>
                        <a:rPr kumimoji="1" lang="en-US" altLang="ja-JP" dirty="0" smtClean="0"/>
                        <a:t>N</a:t>
                      </a:r>
                      <a:r>
                        <a:rPr kumimoji="1" lang="en-US" altLang="ja-JP" baseline="-25000" dirty="0" smtClean="0"/>
                        <a:t>i</a:t>
                      </a:r>
                      <a:r>
                        <a:rPr kumimoji="1" lang="en-US" altLang="ja-JP" dirty="0" smtClean="0"/>
                        <a:t>(counts)</a:t>
                      </a:r>
                      <a:endParaRPr kumimoji="1" lang="ja-JP" altLang="en-US" dirty="0"/>
                    </a:p>
                  </a:txBody>
                  <a:tcPr/>
                </a:tc>
                <a:tc>
                  <a:txBody>
                    <a:bodyPr/>
                    <a:lstStyle/>
                    <a:p>
                      <a:pPr algn="ctr"/>
                      <a:r>
                        <a:rPr kumimoji="1" lang="en-US" altLang="ja-JP" dirty="0" err="1" smtClean="0"/>
                        <a:t>N</a:t>
                      </a:r>
                      <a:r>
                        <a:rPr kumimoji="1" lang="en-US" altLang="ja-JP" baseline="-25000" dirty="0" err="1" smtClean="0"/>
                        <a:t>t</a:t>
                      </a:r>
                      <a:r>
                        <a:rPr kumimoji="1" lang="en-US" altLang="ja-JP" dirty="0" smtClean="0"/>
                        <a:t>(counts)</a:t>
                      </a:r>
                      <a:endParaRPr kumimoji="1" lang="ja-JP" altLang="en-US" dirty="0"/>
                    </a:p>
                  </a:txBody>
                  <a:tcPr/>
                </a:tc>
                <a:tc>
                  <a:txBody>
                    <a:bodyPr/>
                    <a:lstStyle/>
                    <a:p>
                      <a:pPr algn="ctr"/>
                      <a:endParaRPr kumimoji="1" lang="ja-JP" altLang="en-US" dirty="0"/>
                    </a:p>
                  </a:txBody>
                  <a:tcPr/>
                </a:tc>
                <a:tc>
                  <a:txBody>
                    <a:bodyPr/>
                    <a:lstStyle/>
                    <a:p>
                      <a:pPr algn="ctr"/>
                      <a:r>
                        <a:rPr kumimoji="1" lang="en-US" altLang="ja-JP" dirty="0" smtClean="0"/>
                        <a:t>σ(</a:t>
                      </a:r>
                      <a:r>
                        <a:rPr kumimoji="1" lang="en-US" altLang="ja-JP" dirty="0" err="1" smtClean="0"/>
                        <a:t>mbarn</a:t>
                      </a:r>
                      <a:r>
                        <a:rPr kumimoji="1" lang="en-US" altLang="ja-JP" dirty="0" smtClean="0"/>
                        <a:t>)</a:t>
                      </a:r>
                      <a:endParaRPr kumimoji="1" lang="ja-JP" altLang="en-US" dirty="0"/>
                    </a:p>
                  </a:txBody>
                  <a:tcPr/>
                </a:tc>
              </a:tr>
              <a:tr h="0">
                <a:tc>
                  <a:txBody>
                    <a:bodyPr/>
                    <a:lstStyle/>
                    <a:p>
                      <a:pPr algn="ctr"/>
                      <a:r>
                        <a:rPr kumimoji="1" lang="en-US" altLang="ja-JP" dirty="0" smtClean="0"/>
                        <a:t>31.9±0.7</a:t>
                      </a:r>
                    </a:p>
                  </a:txBody>
                  <a:tcPr/>
                </a:tc>
                <a:tc>
                  <a:txBody>
                    <a:bodyPr/>
                    <a:lstStyle/>
                    <a:p>
                      <a:pPr algn="ctr"/>
                      <a:r>
                        <a:rPr kumimoji="1" lang="en-US" altLang="ja-JP" dirty="0" smtClean="0"/>
                        <a:t>4.1</a:t>
                      </a:r>
                    </a:p>
                  </a:txBody>
                  <a:tcPr/>
                </a:tc>
                <a:tc>
                  <a:txBody>
                    <a:bodyPr/>
                    <a:lstStyle/>
                    <a:p>
                      <a:pPr algn="ctr"/>
                      <a:endParaRPr kumimoji="1" lang="en-US" altLang="ja-JP" dirty="0" smtClean="0"/>
                    </a:p>
                  </a:txBody>
                  <a:tcPr/>
                </a:tc>
                <a:tc>
                  <a:txBody>
                    <a:bodyPr/>
                    <a:lstStyle/>
                    <a:p>
                      <a:pPr algn="ctr"/>
                      <a:r>
                        <a:rPr kumimoji="1" lang="en-US" altLang="ja-JP" dirty="0" smtClean="0"/>
                        <a:t>(2.3±0.2)*10</a:t>
                      </a:r>
                      <a:r>
                        <a:rPr kumimoji="1" lang="ja-JP" altLang="en-US" dirty="0" smtClean="0"/>
                        <a:t>⁹</a:t>
                      </a:r>
                      <a:endParaRPr kumimoji="1" lang="ja-JP" altLang="en-US" dirty="0"/>
                    </a:p>
                  </a:txBody>
                  <a:tcPr/>
                </a:tc>
                <a:tc>
                  <a:txBody>
                    <a:bodyPr/>
                    <a:lstStyle/>
                    <a:p>
                      <a:pPr algn="ctr"/>
                      <a:r>
                        <a:rPr kumimoji="1" lang="en-US" altLang="ja-JP" dirty="0" smtClean="0"/>
                        <a:t>1050±187</a:t>
                      </a:r>
                      <a:endParaRPr kumimoji="1" lang="ja-JP" altLang="en-US" dirty="0"/>
                    </a:p>
                  </a:txBody>
                  <a:tcPr/>
                </a:tc>
                <a:tc>
                  <a:txBody>
                    <a:bodyPr/>
                    <a:lstStyle/>
                    <a:p>
                      <a:pPr algn="ctr"/>
                      <a:r>
                        <a:rPr kumimoji="1" lang="en-US" altLang="ja-JP" dirty="0" smtClean="0"/>
                        <a:t>(5.5±0.03)*10</a:t>
                      </a:r>
                      <a:r>
                        <a:rPr kumimoji="1" lang="en-US" altLang="ja-JP" baseline="30000" dirty="0" smtClean="0"/>
                        <a:t>-7</a:t>
                      </a:r>
                    </a:p>
                  </a:txBody>
                  <a:tcPr/>
                </a:tc>
                <a:tc>
                  <a:txBody>
                    <a:bodyPr/>
                    <a:lstStyle/>
                    <a:p>
                      <a:pPr algn="ctr"/>
                      <a:endParaRPr kumimoji="1" lang="ja-JP" altLang="en-US" dirty="0"/>
                    </a:p>
                  </a:txBody>
                  <a:tcPr/>
                </a:tc>
                <a:tc>
                  <a:txBody>
                    <a:bodyPr/>
                    <a:lstStyle/>
                    <a:p>
                      <a:pPr algn="ctr"/>
                      <a:r>
                        <a:rPr kumimoji="1" lang="en-US" altLang="ja-JP" dirty="0" smtClean="0"/>
                        <a:t>0.85±0.17</a:t>
                      </a:r>
                      <a:endParaRPr kumimoji="1" lang="ja-JP" altLang="en-US" dirty="0"/>
                    </a:p>
                  </a:txBody>
                  <a:tcPr/>
                </a:tc>
              </a:tr>
            </a:tbl>
          </a:graphicData>
        </a:graphic>
      </p:graphicFrame>
      <p:grpSp>
        <p:nvGrpSpPr>
          <p:cNvPr id="31" name="グループ化 30"/>
          <p:cNvGrpSpPr/>
          <p:nvPr/>
        </p:nvGrpSpPr>
        <p:grpSpPr>
          <a:xfrm>
            <a:off x="1530001" y="4248000"/>
            <a:ext cx="3186015" cy="1728032"/>
            <a:chOff x="2768925" y="4248000"/>
            <a:chExt cx="3011427" cy="1728032"/>
          </a:xfrm>
        </p:grpSpPr>
        <p:sp>
          <p:nvSpPr>
            <p:cNvPr id="21" name="円/楕円 20"/>
            <p:cNvSpPr/>
            <p:nvPr/>
          </p:nvSpPr>
          <p:spPr>
            <a:xfrm>
              <a:off x="2768925" y="5688000"/>
              <a:ext cx="288032" cy="28803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483497" y="5076000"/>
              <a:ext cx="288032" cy="28803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4095988" y="4878000"/>
              <a:ext cx="288032" cy="28803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048751" y="4248000"/>
              <a:ext cx="288032" cy="28803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644008" y="5301208"/>
              <a:ext cx="1136344" cy="584775"/>
            </a:xfrm>
            <a:prstGeom prst="rect">
              <a:avLst/>
            </a:prstGeom>
            <a:noFill/>
          </p:spPr>
          <p:txBody>
            <a:bodyPr wrap="square" rtlCol="0">
              <a:spAutoFit/>
            </a:bodyPr>
            <a:lstStyle/>
            <a:p>
              <a:r>
                <a:rPr lang="en-US" altLang="ja-JP" sz="1600" dirty="0" err="1" smtClean="0"/>
                <a:t>Shima</a:t>
              </a:r>
              <a:r>
                <a:rPr lang="en-US" altLang="ja-JP" sz="1600" dirty="0" smtClean="0"/>
                <a:t>  et al</a:t>
              </a:r>
              <a:r>
                <a:rPr lang="ja-JP" altLang="en-US" sz="1600" dirty="0" smtClean="0"/>
                <a:t>データ</a:t>
              </a:r>
              <a:endParaRPr kumimoji="1" lang="ja-JP" altLang="en-US" sz="1600" dirty="0"/>
            </a:p>
          </p:txBody>
        </p:sp>
        <p:sp>
          <p:nvSpPr>
            <p:cNvPr id="26" name="角丸四角形 25"/>
            <p:cNvSpPr/>
            <p:nvPr/>
          </p:nvSpPr>
          <p:spPr>
            <a:xfrm>
              <a:off x="4644008" y="5301208"/>
              <a:ext cx="1068282" cy="57606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p:cNvCxnSpPr>
              <a:stCxn id="26" idx="0"/>
              <a:endCxn id="24" idx="4"/>
            </p:cNvCxnSpPr>
            <p:nvPr/>
          </p:nvCxnSpPr>
          <p:spPr>
            <a:xfrm flipV="1">
              <a:off x="5178149" y="4536032"/>
              <a:ext cx="14618" cy="765176"/>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26" idx="0"/>
              <a:endCxn id="23" idx="5"/>
            </p:cNvCxnSpPr>
            <p:nvPr/>
          </p:nvCxnSpPr>
          <p:spPr>
            <a:xfrm flipH="1" flipV="1">
              <a:off x="4341839" y="5123851"/>
              <a:ext cx="836310" cy="17735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26" idx="1"/>
              <a:endCxn id="22" idx="5"/>
            </p:cNvCxnSpPr>
            <p:nvPr/>
          </p:nvCxnSpPr>
          <p:spPr>
            <a:xfrm flipH="1" flipV="1">
              <a:off x="3729347" y="5321851"/>
              <a:ext cx="914660" cy="2673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6" idx="1"/>
              <a:endCxn id="21" idx="6"/>
            </p:cNvCxnSpPr>
            <p:nvPr/>
          </p:nvCxnSpPr>
          <p:spPr>
            <a:xfrm flipH="1">
              <a:off x="3056957" y="5589240"/>
              <a:ext cx="1587050" cy="242776"/>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グループ化 38"/>
          <p:cNvGrpSpPr/>
          <p:nvPr/>
        </p:nvGrpSpPr>
        <p:grpSpPr>
          <a:xfrm>
            <a:off x="3995936" y="2852936"/>
            <a:ext cx="1008112" cy="2030534"/>
            <a:chOff x="5508104" y="3068960"/>
            <a:chExt cx="1008112" cy="2030534"/>
          </a:xfrm>
        </p:grpSpPr>
        <p:sp>
          <p:nvSpPr>
            <p:cNvPr id="36" name="テキスト ボックス 35"/>
            <p:cNvSpPr txBox="1"/>
            <p:nvPr/>
          </p:nvSpPr>
          <p:spPr>
            <a:xfrm>
              <a:off x="5508104" y="3068960"/>
              <a:ext cx="1008112" cy="646331"/>
            </a:xfrm>
            <a:prstGeom prst="rect">
              <a:avLst/>
            </a:prstGeom>
            <a:noFill/>
          </p:spPr>
          <p:txBody>
            <a:bodyPr wrap="square" rtlCol="0">
              <a:spAutoFit/>
            </a:bodyPr>
            <a:lstStyle/>
            <a:p>
              <a:r>
                <a:rPr kumimoji="1" lang="ja-JP" altLang="en-US" dirty="0" smtClean="0"/>
                <a:t>今回のデータ</a:t>
              </a:r>
              <a:endParaRPr kumimoji="1" lang="ja-JP" altLang="en-US" dirty="0"/>
            </a:p>
          </p:txBody>
        </p:sp>
        <p:sp>
          <p:nvSpPr>
            <p:cNvPr id="37" name="角丸四角形 36"/>
            <p:cNvSpPr/>
            <p:nvPr/>
          </p:nvSpPr>
          <p:spPr>
            <a:xfrm>
              <a:off x="5508104" y="3068960"/>
              <a:ext cx="864096"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p:cNvCxnSpPr>
              <a:stCxn id="37" idx="2"/>
              <a:endCxn id="70" idx="9"/>
            </p:cNvCxnSpPr>
            <p:nvPr/>
          </p:nvCxnSpPr>
          <p:spPr>
            <a:xfrm>
              <a:off x="5940152" y="3717032"/>
              <a:ext cx="196226" cy="13824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7" name="テキスト ボックス 46"/>
          <p:cNvSpPr txBox="1"/>
          <p:nvPr/>
        </p:nvSpPr>
        <p:spPr>
          <a:xfrm>
            <a:off x="6012160" y="2420888"/>
            <a:ext cx="2592288" cy="1200329"/>
          </a:xfrm>
          <a:prstGeom prst="rect">
            <a:avLst/>
          </a:prstGeom>
          <a:noFill/>
        </p:spPr>
        <p:txBody>
          <a:bodyPr wrap="square" rtlCol="0">
            <a:spAutoFit/>
          </a:bodyPr>
          <a:lstStyle/>
          <a:p>
            <a:r>
              <a:rPr lang="ja-JP" altLang="en-US" b="1" dirty="0" smtClean="0"/>
              <a:t>→</a:t>
            </a:r>
            <a:r>
              <a:rPr lang="en-US" altLang="ja-JP" b="1" dirty="0" smtClean="0"/>
              <a:t>(</a:t>
            </a:r>
            <a:r>
              <a:rPr lang="en-US" altLang="ja-JP" b="1" dirty="0" err="1" smtClean="0"/>
              <a:t>γ,p</a:t>
            </a:r>
            <a:r>
              <a:rPr lang="en-US" altLang="ja-JP" b="1" dirty="0" smtClean="0"/>
              <a:t>)</a:t>
            </a:r>
            <a:r>
              <a:rPr lang="ja-JP" altLang="en-US" b="1" dirty="0" smtClean="0"/>
              <a:t>の</a:t>
            </a:r>
            <a:r>
              <a:rPr lang="en-US" altLang="ja-JP" b="1" dirty="0" smtClean="0"/>
              <a:t>31.9MeV</a:t>
            </a:r>
            <a:r>
              <a:rPr lang="ja-JP" altLang="en-US" b="1" dirty="0" smtClean="0"/>
              <a:t>の点と </a:t>
            </a:r>
            <a:endParaRPr lang="en-US" altLang="ja-JP" b="1" dirty="0" smtClean="0"/>
          </a:p>
          <a:p>
            <a:r>
              <a:rPr lang="en-US" altLang="ja-JP" b="1" dirty="0" smtClean="0"/>
              <a:t>    </a:t>
            </a:r>
            <a:r>
              <a:rPr lang="ja-JP" altLang="en-US" b="1" dirty="0" smtClean="0"/>
              <a:t>似た位置</a:t>
            </a:r>
            <a:r>
              <a:rPr lang="en-US" altLang="ja-JP" b="1" dirty="0" smtClean="0"/>
              <a:t>(</a:t>
            </a:r>
            <a:r>
              <a:rPr lang="ja-JP" altLang="en-US" b="1" dirty="0" smtClean="0"/>
              <a:t>理論曲線よ</a:t>
            </a:r>
            <a:endParaRPr lang="en-US" altLang="ja-JP" b="1" dirty="0" smtClean="0"/>
          </a:p>
          <a:p>
            <a:r>
              <a:rPr lang="en-US" altLang="ja-JP" b="1" dirty="0" smtClean="0"/>
              <a:t>    </a:t>
            </a:r>
            <a:r>
              <a:rPr lang="ja-JP" altLang="en-US" b="1" dirty="0" smtClean="0"/>
              <a:t>り少し下</a:t>
            </a:r>
            <a:r>
              <a:rPr lang="en-US" altLang="ja-JP" b="1" dirty="0" smtClean="0"/>
              <a:t>)</a:t>
            </a:r>
            <a:r>
              <a:rPr lang="ja-JP" altLang="en-US" b="1" dirty="0" smtClean="0"/>
              <a:t>に結果が得</a:t>
            </a:r>
            <a:endParaRPr lang="en-US" altLang="ja-JP" b="1" dirty="0" smtClean="0"/>
          </a:p>
          <a:p>
            <a:r>
              <a:rPr lang="en-US" altLang="ja-JP" b="1" dirty="0" smtClean="0"/>
              <a:t>    </a:t>
            </a:r>
            <a:r>
              <a:rPr lang="ja-JP" altLang="en-US" b="1" dirty="0" smtClean="0"/>
              <a:t>られた。</a:t>
            </a:r>
            <a:endParaRPr kumimoji="1" lang="ja-JP" altLang="en-US" b="1" dirty="0"/>
          </a:p>
        </p:txBody>
      </p:sp>
      <p:sp>
        <p:nvSpPr>
          <p:cNvPr id="49" name="テキスト ボックス 48"/>
          <p:cNvSpPr txBox="1"/>
          <p:nvPr/>
        </p:nvSpPr>
        <p:spPr>
          <a:xfrm>
            <a:off x="6012160" y="3573016"/>
            <a:ext cx="2232248" cy="646331"/>
          </a:xfrm>
          <a:prstGeom prst="rect">
            <a:avLst/>
          </a:prstGeom>
          <a:noFill/>
        </p:spPr>
        <p:txBody>
          <a:bodyPr wrap="square" rtlCol="0">
            <a:spAutoFit/>
          </a:bodyPr>
          <a:lstStyle/>
          <a:p>
            <a:r>
              <a:rPr kumimoji="1" lang="ja-JP" altLang="en-US" b="1" dirty="0" smtClean="0"/>
              <a:t>→実験に系統的な</a:t>
            </a:r>
            <a:endParaRPr kumimoji="1" lang="en-US" altLang="ja-JP" b="1" dirty="0" smtClean="0"/>
          </a:p>
          <a:p>
            <a:r>
              <a:rPr lang="en-US" altLang="ja-JP" b="1" dirty="0" smtClean="0"/>
              <a:t>    </a:t>
            </a:r>
            <a:r>
              <a:rPr lang="ja-JP" altLang="en-US" b="1" dirty="0" smtClean="0"/>
              <a:t>誤差</a:t>
            </a:r>
            <a:r>
              <a:rPr kumimoji="1" lang="ja-JP" altLang="en-US" b="1" dirty="0" smtClean="0"/>
              <a:t>がある可能性。</a:t>
            </a:r>
            <a:endParaRPr kumimoji="1" lang="ja-JP" altLang="en-US" b="1" dirty="0"/>
          </a:p>
        </p:txBody>
      </p:sp>
      <p:cxnSp>
        <p:nvCxnSpPr>
          <p:cNvPr id="41" name="直線矢印コネクタ 40"/>
          <p:cNvCxnSpPr/>
          <p:nvPr/>
        </p:nvCxnSpPr>
        <p:spPr>
          <a:xfrm>
            <a:off x="4680000" y="4770000"/>
            <a:ext cx="0" cy="414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rot="-5400000">
            <a:off x="4698000" y="4770000"/>
            <a:ext cx="0" cy="432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0" name="星 12 69"/>
          <p:cNvSpPr/>
          <p:nvPr/>
        </p:nvSpPr>
        <p:spPr>
          <a:xfrm>
            <a:off x="4561200" y="4867200"/>
            <a:ext cx="252040" cy="242880"/>
          </a:xfrm>
          <a:prstGeom prst="star1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p:cNvGrpSpPr/>
          <p:nvPr/>
        </p:nvGrpSpPr>
        <p:grpSpPr>
          <a:xfrm>
            <a:off x="5076056" y="4293096"/>
            <a:ext cx="4536504" cy="2564904"/>
            <a:chOff x="-324544" y="2924944"/>
            <a:chExt cx="7574265" cy="4054369"/>
          </a:xfrm>
        </p:grpSpPr>
        <p:grpSp>
          <p:nvGrpSpPr>
            <p:cNvPr id="58" name="グループ化 144"/>
            <p:cNvGrpSpPr/>
            <p:nvPr/>
          </p:nvGrpSpPr>
          <p:grpSpPr>
            <a:xfrm>
              <a:off x="-324544" y="2924944"/>
              <a:ext cx="7574265" cy="4054369"/>
              <a:chOff x="-324544" y="2924944"/>
              <a:chExt cx="7574265" cy="4054369"/>
            </a:xfrm>
          </p:grpSpPr>
          <p:pic>
            <p:nvPicPr>
              <p:cNvPr id="67" name="コンテンツ プレースホルダー 3" descr="p-γ graph.pdf"/>
              <p:cNvPicPr>
                <a:picLocks noChangeAspect="1"/>
              </p:cNvPicPr>
              <p:nvPr/>
            </p:nvPicPr>
            <p:blipFill>
              <a:blip r:embed="rId4" cstate="print">
                <a:extLst>
                  <a:ext uri="{28A0092B-C50C-407E-A947-70E740481C1C}">
                    <a14:useLocalDpi xmlns:a14="http://schemas.microsoft.com/office/drawing/2010/main" xmlns="" val="0"/>
                  </a:ext>
                </a:extLst>
              </a:blip>
              <a:srcRect l="-23846" r="-23846"/>
              <a:stretch>
                <a:fillRect/>
              </a:stretch>
            </p:blipFill>
            <p:spPr>
              <a:xfrm>
                <a:off x="-324544" y="2924944"/>
                <a:ext cx="7574265" cy="4054369"/>
              </a:xfrm>
              <a:prstGeom prst="rect">
                <a:avLst/>
              </a:prstGeom>
            </p:spPr>
          </p:pic>
          <p:cxnSp>
            <p:nvCxnSpPr>
              <p:cNvPr id="69" name="直線矢印コネクタ 68"/>
              <p:cNvCxnSpPr/>
              <p:nvPr/>
            </p:nvCxnSpPr>
            <p:spPr>
              <a:xfrm>
                <a:off x="2807999" y="3933054"/>
                <a:ext cx="0" cy="972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59" name="直線矢印コネクタ 58"/>
            <p:cNvCxnSpPr/>
            <p:nvPr/>
          </p:nvCxnSpPr>
          <p:spPr>
            <a:xfrm>
              <a:off x="4842000" y="4761160"/>
              <a:ext cx="0" cy="414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rot="-5400000">
              <a:off x="4842016" y="4761160"/>
              <a:ext cx="0" cy="432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星 12 60"/>
            <p:cNvSpPr/>
            <p:nvPr/>
          </p:nvSpPr>
          <p:spPr>
            <a:xfrm>
              <a:off x="4716000" y="4860000"/>
              <a:ext cx="252040" cy="242880"/>
            </a:xfrm>
            <a:prstGeom prst="star1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矢印コネクタ 61"/>
            <p:cNvCxnSpPr/>
            <p:nvPr/>
          </p:nvCxnSpPr>
          <p:spPr>
            <a:xfrm rot="-5400000">
              <a:off x="2799000" y="4113000"/>
              <a:ext cx="0" cy="630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星 12 62"/>
            <p:cNvSpPr/>
            <p:nvPr/>
          </p:nvSpPr>
          <p:spPr>
            <a:xfrm>
              <a:off x="2682000" y="4302000"/>
              <a:ext cx="252040" cy="252000"/>
            </a:xfrm>
            <a:prstGeom prst="star1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矢印コネクタ 63"/>
            <p:cNvCxnSpPr/>
            <p:nvPr/>
          </p:nvCxnSpPr>
          <p:spPr>
            <a:xfrm>
              <a:off x="3635896" y="3312000"/>
              <a:ext cx="0" cy="828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rot="-5400000">
              <a:off x="3627000" y="3492032"/>
              <a:ext cx="0" cy="450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6" name="星 12 65"/>
            <p:cNvSpPr/>
            <p:nvPr/>
          </p:nvSpPr>
          <p:spPr>
            <a:xfrm>
              <a:off x="3510000" y="3600000"/>
              <a:ext cx="252040" cy="242880"/>
            </a:xfrm>
            <a:prstGeom prst="star1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円/楕円 49"/>
          <p:cNvSpPr/>
          <p:nvPr/>
        </p:nvSpPr>
        <p:spPr>
          <a:xfrm>
            <a:off x="7992000" y="541800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3399791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p:spPr>
        <p:txBody>
          <a:bodyPr/>
          <a:lstStyle/>
          <a:p>
            <a:r>
              <a:rPr kumimoji="1" lang="ja-JP" altLang="en-US" dirty="0" smtClean="0"/>
              <a:t>課題</a:t>
            </a:r>
            <a:endParaRPr kumimoji="1" lang="ja-JP" altLang="en-US" dirty="0"/>
          </a:p>
        </p:txBody>
      </p:sp>
      <p:sp>
        <p:nvSpPr>
          <p:cNvPr id="21" name="テキスト ボックス 20"/>
          <p:cNvSpPr txBox="1"/>
          <p:nvPr/>
        </p:nvSpPr>
        <p:spPr>
          <a:xfrm>
            <a:off x="539552" y="1124744"/>
            <a:ext cx="3888432" cy="400110"/>
          </a:xfrm>
          <a:prstGeom prst="rect">
            <a:avLst/>
          </a:prstGeom>
          <a:noFill/>
        </p:spPr>
        <p:txBody>
          <a:bodyPr wrap="square" rtlCol="0">
            <a:spAutoFit/>
          </a:bodyPr>
          <a:lstStyle/>
          <a:p>
            <a:r>
              <a:rPr lang="ja-JP" altLang="en-US" b="1" dirty="0" smtClean="0"/>
              <a:t> </a:t>
            </a:r>
            <a:r>
              <a:rPr lang="ja-JP" altLang="en-US" sz="2000" b="1" dirty="0" smtClean="0"/>
              <a:t>・誤差</a:t>
            </a:r>
            <a:r>
              <a:rPr lang="ja-JP" altLang="en-US" sz="2000" b="1" dirty="0" smtClean="0"/>
              <a:t>の改善と測定点の追加。</a:t>
            </a:r>
            <a:endParaRPr kumimoji="1" lang="en-US" altLang="ja-JP" sz="2000" b="1" dirty="0" smtClean="0"/>
          </a:p>
        </p:txBody>
      </p:sp>
      <p:grpSp>
        <p:nvGrpSpPr>
          <p:cNvPr id="150" name="グループ化 149"/>
          <p:cNvGrpSpPr/>
          <p:nvPr/>
        </p:nvGrpSpPr>
        <p:grpSpPr>
          <a:xfrm>
            <a:off x="467544" y="1484784"/>
            <a:ext cx="8425416" cy="4443016"/>
            <a:chOff x="467544" y="1484784"/>
            <a:chExt cx="8425416" cy="4443016"/>
          </a:xfrm>
        </p:grpSpPr>
        <p:sp>
          <p:nvSpPr>
            <p:cNvPr id="23" name="テキスト ボックス 22"/>
            <p:cNvSpPr txBox="1"/>
            <p:nvPr/>
          </p:nvSpPr>
          <p:spPr>
            <a:xfrm>
              <a:off x="467544" y="1484784"/>
              <a:ext cx="1656184" cy="338554"/>
            </a:xfrm>
            <a:prstGeom prst="rect">
              <a:avLst/>
            </a:prstGeom>
            <a:noFill/>
          </p:spPr>
          <p:txBody>
            <a:bodyPr wrap="square" rtlCol="0">
              <a:spAutoFit/>
            </a:bodyPr>
            <a:lstStyle/>
            <a:p>
              <a:r>
                <a:rPr lang="ja-JP" altLang="en-US" sz="1600" b="1" dirty="0" smtClean="0"/>
                <a:t>原因と</a:t>
              </a:r>
              <a:r>
                <a:rPr kumimoji="1" lang="ja-JP" altLang="en-US" sz="1600" b="1" dirty="0" smtClean="0"/>
                <a:t>改善</a:t>
              </a:r>
              <a:r>
                <a:rPr kumimoji="1" lang="ja-JP" altLang="en-US" sz="1600" b="1" dirty="0" smtClean="0"/>
                <a:t>案</a:t>
              </a:r>
              <a:endParaRPr kumimoji="1" lang="en-US" altLang="ja-JP" sz="1600" b="1" dirty="0" smtClean="0"/>
            </a:p>
          </p:txBody>
        </p:sp>
        <p:grpSp>
          <p:nvGrpSpPr>
            <p:cNvPr id="149" name="グループ化 148"/>
            <p:cNvGrpSpPr/>
            <p:nvPr/>
          </p:nvGrpSpPr>
          <p:grpSpPr>
            <a:xfrm>
              <a:off x="467544" y="1772816"/>
              <a:ext cx="8425416" cy="4154984"/>
              <a:chOff x="467544" y="1772816"/>
              <a:chExt cx="8425416" cy="4154984"/>
            </a:xfrm>
          </p:grpSpPr>
          <p:sp>
            <p:nvSpPr>
              <p:cNvPr id="22" name="テキスト ボックス 21"/>
              <p:cNvSpPr txBox="1"/>
              <p:nvPr/>
            </p:nvSpPr>
            <p:spPr>
              <a:xfrm>
                <a:off x="467544" y="1772816"/>
                <a:ext cx="4464496" cy="4154984"/>
              </a:xfrm>
              <a:prstGeom prst="rect">
                <a:avLst/>
              </a:prstGeom>
              <a:noFill/>
            </p:spPr>
            <p:txBody>
              <a:bodyPr wrap="square" rtlCol="0">
                <a:spAutoFit/>
              </a:bodyPr>
              <a:lstStyle/>
              <a:p>
                <a:r>
                  <a:rPr lang="ja-JP" altLang="en-US" sz="1600" b="1" dirty="0" smtClean="0"/>
                  <a:t>・</a:t>
                </a:r>
                <a:r>
                  <a:rPr lang="ja-JP" altLang="en-US" b="1" dirty="0" smtClean="0"/>
                  <a:t>統計誤差</a:t>
                </a:r>
                <a:endParaRPr lang="en-US" altLang="ja-JP" sz="1600" b="1" dirty="0" smtClean="0"/>
              </a:p>
              <a:p>
                <a:r>
                  <a:rPr lang="ja-JP" altLang="en-US" sz="1400" b="1" dirty="0" smtClean="0"/>
                  <a:t>　→</a:t>
                </a:r>
                <a:r>
                  <a:rPr kumimoji="1" lang="ja-JP" altLang="en-US" sz="1400" b="1" dirty="0" smtClean="0"/>
                  <a:t>これらのビームタイムをより長くとる。</a:t>
                </a:r>
                <a:endParaRPr kumimoji="1" lang="en-US" altLang="ja-JP" sz="1400" b="1" dirty="0" smtClean="0"/>
              </a:p>
              <a:p>
                <a:r>
                  <a:rPr lang="ja-JP" altLang="en-US" sz="1400" b="1" dirty="0" smtClean="0"/>
                  <a:t>　→検出器の形状を工夫し</a:t>
                </a:r>
                <a:r>
                  <a:rPr lang="ja-JP" altLang="en-US" sz="1400" b="1" dirty="0" smtClean="0"/>
                  <a:t>、標的のガス圧力を</a:t>
                </a:r>
                <a:r>
                  <a:rPr lang="ja-JP" altLang="en-US" sz="1400" b="1" dirty="0" smtClean="0"/>
                  <a:t>上げる。</a:t>
                </a:r>
                <a:endParaRPr lang="en-US" altLang="ja-JP" sz="1400" b="1" dirty="0" smtClean="0"/>
              </a:p>
              <a:p>
                <a:endParaRPr lang="en-US" altLang="ja-JP" sz="1400" b="1" dirty="0" smtClean="0"/>
              </a:p>
              <a:p>
                <a:endParaRPr lang="en-US" altLang="ja-JP" sz="1400" b="1" dirty="0" smtClean="0"/>
              </a:p>
              <a:p>
                <a:endParaRPr lang="en-US" altLang="ja-JP" sz="1400" b="1" dirty="0" smtClean="0"/>
              </a:p>
              <a:p>
                <a:endParaRPr lang="en-US" altLang="ja-JP" sz="1400" b="1" dirty="0" smtClean="0"/>
              </a:p>
              <a:p>
                <a:endParaRPr lang="en-US" altLang="ja-JP" sz="1400" b="1" dirty="0" smtClean="0"/>
              </a:p>
              <a:p>
                <a:endParaRPr lang="en-US" altLang="ja-JP" sz="1400" b="1" dirty="0" smtClean="0"/>
              </a:p>
              <a:p>
                <a:endParaRPr lang="en-US" altLang="ja-JP" sz="1400" b="1" dirty="0" smtClean="0"/>
              </a:p>
              <a:p>
                <a:endParaRPr lang="en-US" altLang="ja-JP" sz="1400" b="1" dirty="0" smtClean="0"/>
              </a:p>
              <a:p>
                <a:endParaRPr lang="en-US" altLang="ja-JP" sz="1400" b="1" dirty="0" smtClean="0"/>
              </a:p>
              <a:p>
                <a:endParaRPr lang="en-US" altLang="ja-JP" sz="1400" b="1" dirty="0" smtClean="0"/>
              </a:p>
              <a:p>
                <a:endParaRPr lang="en-US" altLang="ja-JP" sz="1400" b="1" dirty="0" smtClean="0"/>
              </a:p>
              <a:p>
                <a:r>
                  <a:rPr lang="ja-JP" altLang="en-US" sz="1600" b="1" dirty="0" smtClean="0"/>
                  <a:t>・</a:t>
                </a:r>
                <a:r>
                  <a:rPr lang="ja-JP" altLang="en-US" b="1" dirty="0" smtClean="0"/>
                  <a:t>入射光子数のフィッティング</a:t>
                </a:r>
                <a:r>
                  <a:rPr lang="ja-JP" altLang="en-US" b="1" dirty="0" smtClean="0"/>
                  <a:t>誤差</a:t>
                </a:r>
                <a:endParaRPr lang="en-US" altLang="ja-JP" sz="1400" b="1" dirty="0" smtClean="0"/>
              </a:p>
              <a:p>
                <a:r>
                  <a:rPr lang="ja-JP" altLang="en-US" sz="1400" b="1" dirty="0" smtClean="0"/>
                  <a:t>　→</a:t>
                </a:r>
                <a:r>
                  <a:rPr kumimoji="1" lang="ja-JP" altLang="en-US" sz="1400" b="1" dirty="0" smtClean="0"/>
                  <a:t>取り損ねていた</a:t>
                </a:r>
                <a:r>
                  <a:rPr kumimoji="1" lang="en-US" altLang="ja-JP" sz="1400" b="1" dirty="0" smtClean="0"/>
                  <a:t>γ</a:t>
                </a:r>
                <a:r>
                  <a:rPr kumimoji="1" lang="ja-JP" altLang="en-US" sz="1400" b="1" dirty="0" smtClean="0"/>
                  <a:t>線のデータの採集。</a:t>
                </a:r>
                <a:endParaRPr kumimoji="1" lang="en-US" altLang="ja-JP" sz="1400" b="1" dirty="0" smtClean="0"/>
              </a:p>
              <a:p>
                <a:r>
                  <a:rPr lang="ja-JP" altLang="en-US" sz="1600" b="1" dirty="0" smtClean="0"/>
                  <a:t>・</a:t>
                </a:r>
                <a:r>
                  <a:rPr lang="en-US" altLang="ja-JP" b="1" dirty="0" err="1" smtClean="0"/>
                  <a:t>E</a:t>
                </a:r>
                <a:r>
                  <a:rPr lang="en-US" altLang="ja-JP" b="1" baseline="-25000" dirty="0" err="1" smtClean="0"/>
                  <a:t>γ</a:t>
                </a:r>
                <a:r>
                  <a:rPr lang="ja-JP" altLang="en-US" b="1" dirty="0" smtClean="0"/>
                  <a:t>の幅</a:t>
                </a:r>
                <a:endParaRPr lang="en-US" altLang="ja-JP" sz="1600" b="1" dirty="0" smtClean="0"/>
              </a:p>
              <a:p>
                <a:r>
                  <a:rPr lang="ja-JP" altLang="en-US" sz="1400" b="1" dirty="0" smtClean="0"/>
                  <a:t>　→ビームを細くしてエネルギー幅を小さく</a:t>
                </a:r>
                <a:r>
                  <a:rPr lang="ja-JP" altLang="en-US" sz="1400" b="1" dirty="0" smtClean="0"/>
                  <a:t>。</a:t>
                </a:r>
                <a:endParaRPr kumimoji="1" lang="en-US" altLang="ja-JP" sz="1400" b="1" dirty="0" smtClean="0"/>
              </a:p>
            </p:txBody>
          </p:sp>
          <p:grpSp>
            <p:nvGrpSpPr>
              <p:cNvPr id="158" name="グループ化 157"/>
              <p:cNvGrpSpPr/>
              <p:nvPr/>
            </p:nvGrpSpPr>
            <p:grpSpPr>
              <a:xfrm>
                <a:off x="611560" y="2564904"/>
                <a:ext cx="8281400" cy="2186872"/>
                <a:chOff x="252000" y="4284000"/>
                <a:chExt cx="8352928" cy="2484000"/>
              </a:xfrm>
            </p:grpSpPr>
            <p:grpSp>
              <p:nvGrpSpPr>
                <p:cNvPr id="78" name="グループ化 77"/>
                <p:cNvGrpSpPr/>
                <p:nvPr/>
              </p:nvGrpSpPr>
              <p:grpSpPr>
                <a:xfrm>
                  <a:off x="323528" y="4653136"/>
                  <a:ext cx="2736304" cy="2016224"/>
                  <a:chOff x="5796136" y="260648"/>
                  <a:chExt cx="2495120" cy="1664936"/>
                </a:xfrm>
              </p:grpSpPr>
              <p:grpSp>
                <p:nvGrpSpPr>
                  <p:cNvPr id="79" name="グループ化 71"/>
                  <p:cNvGrpSpPr/>
                  <p:nvPr/>
                </p:nvGrpSpPr>
                <p:grpSpPr>
                  <a:xfrm>
                    <a:off x="5796136" y="260648"/>
                    <a:ext cx="2495120" cy="1664936"/>
                    <a:chOff x="1715200" y="1315273"/>
                    <a:chExt cx="4224952" cy="4850031"/>
                  </a:xfrm>
                </p:grpSpPr>
                <p:grpSp>
                  <p:nvGrpSpPr>
                    <p:cNvPr id="81" name="グループ化 113"/>
                    <p:cNvGrpSpPr/>
                    <p:nvPr/>
                  </p:nvGrpSpPr>
                  <p:grpSpPr>
                    <a:xfrm>
                      <a:off x="1715200" y="1315273"/>
                      <a:ext cx="4014627" cy="4850031"/>
                      <a:chOff x="1833876" y="1317444"/>
                      <a:chExt cx="4340138" cy="4436992"/>
                    </a:xfrm>
                  </p:grpSpPr>
                  <p:grpSp>
                    <p:nvGrpSpPr>
                      <p:cNvPr id="83" name="グループ化 50"/>
                      <p:cNvGrpSpPr/>
                      <p:nvPr/>
                    </p:nvGrpSpPr>
                    <p:grpSpPr>
                      <a:xfrm>
                        <a:off x="2250566" y="1317444"/>
                        <a:ext cx="3694424" cy="671570"/>
                        <a:chOff x="1840560" y="2475974"/>
                        <a:chExt cx="4670007" cy="487292"/>
                      </a:xfrm>
                    </p:grpSpPr>
                    <p:sp>
                      <p:nvSpPr>
                        <p:cNvPr id="109" name="正方形/長方形 108"/>
                        <p:cNvSpPr/>
                        <p:nvPr/>
                      </p:nvSpPr>
                      <p:spPr>
                        <a:xfrm>
                          <a:off x="1840560" y="2492896"/>
                          <a:ext cx="4670007" cy="368817"/>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テキスト ボックス 32"/>
                        <p:cNvSpPr txBox="1">
                          <a:spLocks noChangeArrowheads="1"/>
                        </p:cNvSpPr>
                        <p:nvPr/>
                      </p:nvSpPr>
                      <p:spPr bwMode="auto">
                        <a:xfrm>
                          <a:off x="2948929" y="2475974"/>
                          <a:ext cx="2797567" cy="487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100" b="1" dirty="0" smtClean="0"/>
                            <a:t>液体シンチレータ</a:t>
                          </a:r>
                          <a:endParaRPr lang="ja-JP" altLang="en-US" sz="1100" b="1" dirty="0"/>
                        </a:p>
                      </p:txBody>
                    </p:sp>
                  </p:grpSp>
                  <p:grpSp>
                    <p:nvGrpSpPr>
                      <p:cNvPr id="84" name="グループ化 60"/>
                      <p:cNvGrpSpPr/>
                      <p:nvPr/>
                    </p:nvGrpSpPr>
                    <p:grpSpPr>
                      <a:xfrm>
                        <a:off x="2183393" y="2132856"/>
                        <a:ext cx="3828767" cy="3621580"/>
                        <a:chOff x="1835696" y="2111677"/>
                        <a:chExt cx="4104456" cy="3621580"/>
                      </a:xfrm>
                    </p:grpSpPr>
                    <p:sp>
                      <p:nvSpPr>
                        <p:cNvPr id="92" name="正方形/長方形 91"/>
                        <p:cNvSpPr/>
                        <p:nvPr/>
                      </p:nvSpPr>
                      <p:spPr>
                        <a:xfrm>
                          <a:off x="1835696" y="2111677"/>
                          <a:ext cx="4104456" cy="3621580"/>
                        </a:xfrm>
                        <a:prstGeom prst="rect">
                          <a:avLst/>
                        </a:prstGeom>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3" name="グループ化 10"/>
                        <p:cNvGrpSpPr/>
                        <p:nvPr/>
                      </p:nvGrpSpPr>
                      <p:grpSpPr>
                        <a:xfrm>
                          <a:off x="1983133" y="2371371"/>
                          <a:ext cx="3739015" cy="126321"/>
                          <a:chOff x="2051720" y="1700808"/>
                          <a:chExt cx="4104456" cy="79054"/>
                        </a:xfrm>
                        <a:solidFill>
                          <a:schemeClr val="accent4"/>
                        </a:solidFill>
                      </p:grpSpPr>
                      <p:sp>
                        <p:nvSpPr>
                          <p:cNvPr id="107" name="正方形/長方形 106"/>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正方形/長方形 3"/>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4" name="グループ化 12"/>
                        <p:cNvGrpSpPr/>
                        <p:nvPr/>
                      </p:nvGrpSpPr>
                      <p:grpSpPr>
                        <a:xfrm>
                          <a:off x="1983133" y="2935420"/>
                          <a:ext cx="3739015" cy="126321"/>
                          <a:chOff x="2051720" y="1700808"/>
                          <a:chExt cx="4104456" cy="79054"/>
                        </a:xfrm>
                        <a:solidFill>
                          <a:schemeClr val="accent6"/>
                        </a:solidFill>
                      </p:grpSpPr>
                      <p:sp>
                        <p:nvSpPr>
                          <p:cNvPr id="105" name="正方形/長方形 104"/>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正方形/長方形 105"/>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5" name="グループ化 15"/>
                        <p:cNvGrpSpPr/>
                        <p:nvPr/>
                      </p:nvGrpSpPr>
                      <p:grpSpPr>
                        <a:xfrm>
                          <a:off x="1983133" y="4776399"/>
                          <a:ext cx="3739015" cy="126321"/>
                          <a:chOff x="2051720" y="1700808"/>
                          <a:chExt cx="4104456" cy="79054"/>
                        </a:xfrm>
                        <a:solidFill>
                          <a:schemeClr val="accent6"/>
                        </a:solidFill>
                      </p:grpSpPr>
                      <p:sp>
                        <p:nvSpPr>
                          <p:cNvPr id="103" name="正方形/長方形 102"/>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正方形/長方形 103"/>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6" name="グループ化 18"/>
                        <p:cNvGrpSpPr/>
                        <p:nvPr/>
                      </p:nvGrpSpPr>
                      <p:grpSpPr>
                        <a:xfrm>
                          <a:off x="1983133" y="5351706"/>
                          <a:ext cx="3739015" cy="126321"/>
                          <a:chOff x="2051720" y="1700808"/>
                          <a:chExt cx="4104456" cy="79054"/>
                        </a:xfrm>
                        <a:solidFill>
                          <a:schemeClr val="accent4"/>
                        </a:solidFill>
                      </p:grpSpPr>
                      <p:sp>
                        <p:nvSpPr>
                          <p:cNvPr id="101" name="正方形/長方形 100"/>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正方形/長方形 101"/>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97" name="直線矢印コネクタ 10"/>
                        <p:cNvCxnSpPr/>
                        <p:nvPr/>
                      </p:nvCxnSpPr>
                      <p:spPr>
                        <a:xfrm flipH="1" flipV="1">
                          <a:off x="2393660" y="2826262"/>
                          <a:ext cx="472303" cy="1149693"/>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2843808" y="3983884"/>
                          <a:ext cx="249337" cy="67837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9" name="テキスト ボックス 60"/>
                        <p:cNvSpPr txBox="1">
                          <a:spLocks noChangeArrowheads="1"/>
                        </p:cNvSpPr>
                        <p:nvPr/>
                      </p:nvSpPr>
                      <p:spPr bwMode="auto">
                        <a:xfrm>
                          <a:off x="2483769" y="4127901"/>
                          <a:ext cx="360040" cy="628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dirty="0" smtClean="0">
                              <a:solidFill>
                                <a:srgbClr val="FF0000"/>
                              </a:solidFill>
                            </a:rPr>
                            <a:t>t</a:t>
                          </a:r>
                          <a:endParaRPr lang="ja-JP" altLang="en-US" sz="1600" dirty="0">
                            <a:solidFill>
                              <a:srgbClr val="FF0000"/>
                            </a:solidFill>
                          </a:endParaRPr>
                        </a:p>
                      </p:txBody>
                    </p:sp>
                    <p:sp>
                      <p:nvSpPr>
                        <p:cNvPr id="100" name="テキスト ボックス 61"/>
                        <p:cNvSpPr txBox="1">
                          <a:spLocks noChangeArrowheads="1"/>
                        </p:cNvSpPr>
                        <p:nvPr/>
                      </p:nvSpPr>
                      <p:spPr bwMode="auto">
                        <a:xfrm>
                          <a:off x="2195736" y="3183844"/>
                          <a:ext cx="504057" cy="628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dirty="0" smtClean="0">
                              <a:solidFill>
                                <a:srgbClr val="C00000"/>
                              </a:solidFill>
                            </a:rPr>
                            <a:t>p</a:t>
                          </a:r>
                          <a:endParaRPr lang="ja-JP" altLang="en-US" sz="1600" dirty="0">
                            <a:solidFill>
                              <a:srgbClr val="C00000"/>
                            </a:solidFill>
                          </a:endParaRPr>
                        </a:p>
                      </p:txBody>
                    </p:sp>
                  </p:grpSp>
                  <p:cxnSp>
                    <p:nvCxnSpPr>
                      <p:cNvPr id="85" name="直線矢印コネクタ 84"/>
                      <p:cNvCxnSpPr/>
                      <p:nvPr/>
                    </p:nvCxnSpPr>
                    <p:spPr>
                      <a:xfrm>
                        <a:off x="5121187" y="4036219"/>
                        <a:ext cx="192701" cy="494219"/>
                      </a:xfrm>
                      <a:prstGeom prst="straightConnector1">
                        <a:avLst/>
                      </a:prstGeom>
                      <a:ln w="508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86" name="テキスト ボックス 60"/>
                      <p:cNvSpPr txBox="1">
                        <a:spLocks noChangeArrowheads="1"/>
                      </p:cNvSpPr>
                      <p:nvPr/>
                    </p:nvSpPr>
                    <p:spPr bwMode="auto">
                      <a:xfrm>
                        <a:off x="4237832" y="4169796"/>
                        <a:ext cx="749802" cy="677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00" baseline="30000" dirty="0">
                            <a:solidFill>
                              <a:srgbClr val="FF0066"/>
                            </a:solidFill>
                          </a:rPr>
                          <a:t>3</a:t>
                        </a:r>
                        <a:r>
                          <a:rPr lang="en-US" altLang="ja-JP" sz="1400" dirty="0">
                            <a:solidFill>
                              <a:srgbClr val="FF0066"/>
                            </a:solidFill>
                          </a:rPr>
                          <a:t>He</a:t>
                        </a:r>
                        <a:endParaRPr lang="ja-JP" altLang="en-US" sz="1400" dirty="0">
                          <a:solidFill>
                            <a:srgbClr val="FF0066"/>
                          </a:solidFill>
                        </a:endParaRPr>
                      </a:p>
                    </p:txBody>
                  </p:sp>
                  <p:sp>
                    <p:nvSpPr>
                      <p:cNvPr id="87" name="テキスト ボックス 86"/>
                      <p:cNvSpPr txBox="1"/>
                      <p:nvPr/>
                    </p:nvSpPr>
                    <p:spPr>
                      <a:xfrm>
                        <a:off x="4436717" y="3068962"/>
                        <a:ext cx="549401" cy="628830"/>
                      </a:xfrm>
                      <a:prstGeom prst="rect">
                        <a:avLst/>
                      </a:prstGeom>
                      <a:noFill/>
                    </p:spPr>
                    <p:txBody>
                      <a:bodyPr wrap="square">
                        <a:spAutoFit/>
                      </a:bodyPr>
                      <a:lstStyle/>
                      <a:p>
                        <a:pPr fontAlgn="auto">
                          <a:spcBef>
                            <a:spcPts val="0"/>
                          </a:spcBef>
                          <a:spcAft>
                            <a:spcPts val="0"/>
                          </a:spcAft>
                          <a:defRPr/>
                        </a:pPr>
                        <a:r>
                          <a:rPr lang="en-US" altLang="ja-JP" sz="1600" dirty="0">
                            <a:solidFill>
                              <a:schemeClr val="accent6">
                                <a:lumMod val="50000"/>
                              </a:schemeClr>
                            </a:solidFill>
                            <a:latin typeface="+mn-lt"/>
                            <a:ea typeface="+mn-ea"/>
                          </a:rPr>
                          <a:t>n</a:t>
                        </a:r>
                        <a:endParaRPr lang="ja-JP" altLang="en-US" sz="1600" dirty="0">
                          <a:solidFill>
                            <a:schemeClr val="accent6">
                              <a:lumMod val="50000"/>
                            </a:schemeClr>
                          </a:solidFill>
                          <a:latin typeface="+mn-lt"/>
                          <a:ea typeface="+mn-ea"/>
                        </a:endParaRPr>
                      </a:p>
                    </p:txBody>
                  </p:sp>
                  <p:cxnSp>
                    <p:nvCxnSpPr>
                      <p:cNvPr id="88" name="直線矢印コネクタ 87"/>
                      <p:cNvCxnSpPr/>
                      <p:nvPr/>
                    </p:nvCxnSpPr>
                    <p:spPr>
                      <a:xfrm flipH="1" flipV="1">
                        <a:off x="4400048" y="1844824"/>
                        <a:ext cx="653017" cy="2100908"/>
                      </a:xfrm>
                      <a:prstGeom prst="straightConnector1">
                        <a:avLst/>
                      </a:prstGeom>
                      <a:ln w="508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9"/>
                      <p:cNvCxnSpPr/>
                      <p:nvPr/>
                    </p:nvCxnSpPr>
                    <p:spPr>
                      <a:xfrm flipV="1">
                        <a:off x="1833876" y="3982428"/>
                        <a:ext cx="4340138" cy="449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0" name="爆発 1 89"/>
                      <p:cNvSpPr/>
                      <p:nvPr/>
                    </p:nvSpPr>
                    <p:spPr>
                      <a:xfrm>
                        <a:off x="4937419" y="3717032"/>
                        <a:ext cx="293351" cy="463650"/>
                      </a:xfrm>
                      <a:prstGeom prst="irregularSeal1">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1" name="爆発 1 90"/>
                      <p:cNvSpPr/>
                      <p:nvPr/>
                    </p:nvSpPr>
                    <p:spPr>
                      <a:xfrm>
                        <a:off x="2989450" y="3717032"/>
                        <a:ext cx="293351" cy="463650"/>
                      </a:xfrm>
                      <a:prstGeom prst="irregularSeal1">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82" name="正方形/長方形 81"/>
                    <p:cNvSpPr/>
                    <p:nvPr/>
                  </p:nvSpPr>
                  <p:spPr>
                    <a:xfrm>
                      <a:off x="5724128" y="3501008"/>
                      <a:ext cx="216024" cy="1419705"/>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0" name="円/楕円 79"/>
                  <p:cNvSpPr/>
                  <p:nvPr/>
                </p:nvSpPr>
                <p:spPr>
                  <a:xfrm>
                    <a:off x="7473981" y="1351468"/>
                    <a:ext cx="376235" cy="322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1" name="グループ化 110"/>
                <p:cNvGrpSpPr/>
                <p:nvPr/>
              </p:nvGrpSpPr>
              <p:grpSpPr>
                <a:xfrm>
                  <a:off x="3852001" y="4932000"/>
                  <a:ext cx="2736223" cy="1512168"/>
                  <a:chOff x="5796136" y="181365"/>
                  <a:chExt cx="2500847" cy="1744219"/>
                </a:xfrm>
              </p:grpSpPr>
              <p:grpSp>
                <p:nvGrpSpPr>
                  <p:cNvPr id="112" name="グループ化 71"/>
                  <p:cNvGrpSpPr/>
                  <p:nvPr/>
                </p:nvGrpSpPr>
                <p:grpSpPr>
                  <a:xfrm>
                    <a:off x="5796136" y="181365"/>
                    <a:ext cx="2500847" cy="1744219"/>
                    <a:chOff x="1715200" y="1084317"/>
                    <a:chExt cx="4234649" cy="5080987"/>
                  </a:xfrm>
                </p:grpSpPr>
                <p:grpSp>
                  <p:nvGrpSpPr>
                    <p:cNvPr id="114" name="グループ化 113"/>
                    <p:cNvGrpSpPr/>
                    <p:nvPr/>
                  </p:nvGrpSpPr>
                  <p:grpSpPr>
                    <a:xfrm>
                      <a:off x="1715200" y="1084317"/>
                      <a:ext cx="4014627" cy="5080987"/>
                      <a:chOff x="1833876" y="1106157"/>
                      <a:chExt cx="4340138" cy="4648279"/>
                    </a:xfrm>
                  </p:grpSpPr>
                  <p:grpSp>
                    <p:nvGrpSpPr>
                      <p:cNvPr id="116" name="グループ化 50"/>
                      <p:cNvGrpSpPr/>
                      <p:nvPr/>
                    </p:nvGrpSpPr>
                    <p:grpSpPr>
                      <a:xfrm>
                        <a:off x="2250566" y="1106157"/>
                        <a:ext cx="3694424" cy="767614"/>
                        <a:chOff x="1840560" y="2322665"/>
                        <a:chExt cx="4670007" cy="556982"/>
                      </a:xfrm>
                    </p:grpSpPr>
                    <p:sp>
                      <p:nvSpPr>
                        <p:cNvPr id="142" name="正方形/長方形 141"/>
                        <p:cNvSpPr/>
                        <p:nvPr/>
                      </p:nvSpPr>
                      <p:spPr>
                        <a:xfrm>
                          <a:off x="1840560" y="2322665"/>
                          <a:ext cx="4670007" cy="539047"/>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テキスト ボックス 32"/>
                        <p:cNvSpPr txBox="1">
                          <a:spLocks noChangeArrowheads="1"/>
                        </p:cNvSpPr>
                        <p:nvPr/>
                      </p:nvSpPr>
                      <p:spPr bwMode="auto">
                        <a:xfrm>
                          <a:off x="2925089" y="2322665"/>
                          <a:ext cx="2797566" cy="556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100" b="1" dirty="0" smtClean="0"/>
                            <a:t>液体シンチレータ</a:t>
                          </a:r>
                          <a:endParaRPr lang="ja-JP" altLang="en-US" sz="1100" b="1" dirty="0"/>
                        </a:p>
                      </p:txBody>
                    </p:sp>
                  </p:grpSp>
                  <p:grpSp>
                    <p:nvGrpSpPr>
                      <p:cNvPr id="117" name="グループ化 60"/>
                      <p:cNvGrpSpPr/>
                      <p:nvPr/>
                    </p:nvGrpSpPr>
                    <p:grpSpPr>
                      <a:xfrm>
                        <a:off x="2183393" y="2132856"/>
                        <a:ext cx="3828767" cy="3621580"/>
                        <a:chOff x="1835696" y="2111677"/>
                        <a:chExt cx="4104456" cy="3621580"/>
                      </a:xfrm>
                    </p:grpSpPr>
                    <p:sp>
                      <p:nvSpPr>
                        <p:cNvPr id="125" name="正方形/長方形 124"/>
                        <p:cNvSpPr/>
                        <p:nvPr/>
                      </p:nvSpPr>
                      <p:spPr>
                        <a:xfrm>
                          <a:off x="1835696" y="2111677"/>
                          <a:ext cx="4104456" cy="3621580"/>
                        </a:xfrm>
                        <a:prstGeom prst="rect">
                          <a:avLst/>
                        </a:prstGeom>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6" name="グループ化 10"/>
                        <p:cNvGrpSpPr/>
                        <p:nvPr/>
                      </p:nvGrpSpPr>
                      <p:grpSpPr>
                        <a:xfrm>
                          <a:off x="1983133" y="2371371"/>
                          <a:ext cx="3739015" cy="126321"/>
                          <a:chOff x="2051720" y="1700808"/>
                          <a:chExt cx="4104456" cy="79054"/>
                        </a:xfrm>
                        <a:solidFill>
                          <a:schemeClr val="accent4"/>
                        </a:solidFill>
                      </p:grpSpPr>
                      <p:sp>
                        <p:nvSpPr>
                          <p:cNvPr id="140" name="正方形/長方形 139"/>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正方形/長方形 3"/>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7" name="グループ化 12"/>
                        <p:cNvGrpSpPr/>
                        <p:nvPr/>
                      </p:nvGrpSpPr>
                      <p:grpSpPr>
                        <a:xfrm>
                          <a:off x="1983133" y="2935420"/>
                          <a:ext cx="3739015" cy="126321"/>
                          <a:chOff x="2051720" y="1700808"/>
                          <a:chExt cx="4104456" cy="79054"/>
                        </a:xfrm>
                        <a:solidFill>
                          <a:schemeClr val="accent6"/>
                        </a:solidFill>
                      </p:grpSpPr>
                      <p:sp>
                        <p:nvSpPr>
                          <p:cNvPr id="138" name="正方形/長方形 137"/>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正方形/長方形 138"/>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8" name="グループ化 15"/>
                        <p:cNvGrpSpPr/>
                        <p:nvPr/>
                      </p:nvGrpSpPr>
                      <p:grpSpPr>
                        <a:xfrm>
                          <a:off x="1983133" y="4776399"/>
                          <a:ext cx="3739015" cy="126321"/>
                          <a:chOff x="2051720" y="1700808"/>
                          <a:chExt cx="4104456" cy="79054"/>
                        </a:xfrm>
                        <a:solidFill>
                          <a:schemeClr val="accent6"/>
                        </a:solidFill>
                      </p:grpSpPr>
                      <p:sp>
                        <p:nvSpPr>
                          <p:cNvPr id="136" name="正方形/長方形 135"/>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正方形/長方形 136"/>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9" name="グループ化 18"/>
                        <p:cNvGrpSpPr/>
                        <p:nvPr/>
                      </p:nvGrpSpPr>
                      <p:grpSpPr>
                        <a:xfrm>
                          <a:off x="1983133" y="5351706"/>
                          <a:ext cx="3739015" cy="126321"/>
                          <a:chOff x="2051720" y="1700808"/>
                          <a:chExt cx="4104456" cy="79054"/>
                        </a:xfrm>
                        <a:solidFill>
                          <a:schemeClr val="accent4"/>
                        </a:solidFill>
                      </p:grpSpPr>
                      <p:sp>
                        <p:nvSpPr>
                          <p:cNvPr id="134" name="正方形/長方形 133"/>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正方形/長方形 134"/>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30" name="直線矢印コネクタ 10"/>
                        <p:cNvCxnSpPr/>
                        <p:nvPr/>
                      </p:nvCxnSpPr>
                      <p:spPr>
                        <a:xfrm flipH="1" flipV="1">
                          <a:off x="2339752" y="2471717"/>
                          <a:ext cx="526208" cy="150423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a:off x="2843808" y="3983885"/>
                          <a:ext cx="288032" cy="7920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2" name="テキスト ボックス 60"/>
                        <p:cNvSpPr txBox="1">
                          <a:spLocks noChangeArrowheads="1"/>
                        </p:cNvSpPr>
                        <p:nvPr/>
                      </p:nvSpPr>
                      <p:spPr bwMode="auto">
                        <a:xfrm>
                          <a:off x="2429377" y="3870076"/>
                          <a:ext cx="360040" cy="62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dirty="0" smtClean="0">
                              <a:solidFill>
                                <a:srgbClr val="FF0000"/>
                              </a:solidFill>
                            </a:rPr>
                            <a:t>t</a:t>
                          </a:r>
                          <a:endParaRPr lang="ja-JP" altLang="en-US" sz="1600" dirty="0">
                            <a:solidFill>
                              <a:srgbClr val="FF0000"/>
                            </a:solidFill>
                          </a:endParaRPr>
                        </a:p>
                      </p:txBody>
                    </p:sp>
                    <p:sp>
                      <p:nvSpPr>
                        <p:cNvPr id="133" name="テキスト ボックス 61"/>
                        <p:cNvSpPr txBox="1">
                          <a:spLocks noChangeArrowheads="1"/>
                        </p:cNvSpPr>
                        <p:nvPr/>
                      </p:nvSpPr>
                      <p:spPr bwMode="auto">
                        <a:xfrm>
                          <a:off x="2195736" y="3047779"/>
                          <a:ext cx="504056" cy="628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dirty="0" smtClean="0">
                              <a:solidFill>
                                <a:srgbClr val="C00000"/>
                              </a:solidFill>
                            </a:rPr>
                            <a:t>p</a:t>
                          </a:r>
                          <a:endParaRPr lang="ja-JP" altLang="en-US" sz="1600" dirty="0">
                            <a:solidFill>
                              <a:srgbClr val="C00000"/>
                            </a:solidFill>
                          </a:endParaRPr>
                        </a:p>
                      </p:txBody>
                    </p:sp>
                  </p:grpSp>
                  <p:cxnSp>
                    <p:nvCxnSpPr>
                      <p:cNvPr id="118" name="直線矢印コネクタ 117"/>
                      <p:cNvCxnSpPr/>
                      <p:nvPr/>
                    </p:nvCxnSpPr>
                    <p:spPr>
                      <a:xfrm>
                        <a:off x="5121185" y="4036219"/>
                        <a:ext cx="219261" cy="760933"/>
                      </a:xfrm>
                      <a:prstGeom prst="straightConnector1">
                        <a:avLst/>
                      </a:prstGeom>
                      <a:ln w="508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19" name="テキスト ボックス 60"/>
                      <p:cNvSpPr txBox="1">
                        <a:spLocks noChangeArrowheads="1"/>
                      </p:cNvSpPr>
                      <p:nvPr/>
                    </p:nvSpPr>
                    <p:spPr bwMode="auto">
                      <a:xfrm>
                        <a:off x="4283969" y="3891255"/>
                        <a:ext cx="958808" cy="571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00" baseline="30000" dirty="0">
                            <a:solidFill>
                              <a:srgbClr val="FF0066"/>
                            </a:solidFill>
                          </a:rPr>
                          <a:t>3</a:t>
                        </a:r>
                        <a:r>
                          <a:rPr lang="en-US" altLang="ja-JP" sz="1400" dirty="0">
                            <a:solidFill>
                              <a:srgbClr val="FF0066"/>
                            </a:solidFill>
                          </a:rPr>
                          <a:t>He</a:t>
                        </a:r>
                        <a:endParaRPr lang="ja-JP" altLang="en-US" sz="1400" dirty="0">
                          <a:solidFill>
                            <a:srgbClr val="FF0066"/>
                          </a:solidFill>
                        </a:endParaRPr>
                      </a:p>
                    </p:txBody>
                  </p:sp>
                  <p:sp>
                    <p:nvSpPr>
                      <p:cNvPr id="120" name="テキスト ボックス 119"/>
                      <p:cNvSpPr txBox="1"/>
                      <p:nvPr/>
                    </p:nvSpPr>
                    <p:spPr>
                      <a:xfrm>
                        <a:off x="4436717" y="3068962"/>
                        <a:ext cx="549401" cy="628830"/>
                      </a:xfrm>
                      <a:prstGeom prst="rect">
                        <a:avLst/>
                      </a:prstGeom>
                      <a:noFill/>
                    </p:spPr>
                    <p:txBody>
                      <a:bodyPr wrap="square">
                        <a:spAutoFit/>
                      </a:bodyPr>
                      <a:lstStyle/>
                      <a:p>
                        <a:pPr fontAlgn="auto">
                          <a:spcBef>
                            <a:spcPts val="0"/>
                          </a:spcBef>
                          <a:spcAft>
                            <a:spcPts val="0"/>
                          </a:spcAft>
                          <a:defRPr/>
                        </a:pPr>
                        <a:r>
                          <a:rPr lang="en-US" altLang="ja-JP" sz="1600" dirty="0">
                            <a:solidFill>
                              <a:schemeClr val="accent6">
                                <a:lumMod val="50000"/>
                              </a:schemeClr>
                            </a:solidFill>
                            <a:latin typeface="+mn-lt"/>
                            <a:ea typeface="+mn-ea"/>
                          </a:rPr>
                          <a:t>n</a:t>
                        </a:r>
                        <a:endParaRPr lang="ja-JP" altLang="en-US" sz="1600" dirty="0">
                          <a:solidFill>
                            <a:schemeClr val="accent6">
                              <a:lumMod val="50000"/>
                            </a:schemeClr>
                          </a:solidFill>
                          <a:latin typeface="+mn-lt"/>
                          <a:ea typeface="+mn-ea"/>
                        </a:endParaRPr>
                      </a:p>
                    </p:txBody>
                  </p:sp>
                  <p:cxnSp>
                    <p:nvCxnSpPr>
                      <p:cNvPr id="121" name="直線矢印コネクタ 120"/>
                      <p:cNvCxnSpPr/>
                      <p:nvPr/>
                    </p:nvCxnSpPr>
                    <p:spPr>
                      <a:xfrm flipH="1" flipV="1">
                        <a:off x="4400048" y="1844824"/>
                        <a:ext cx="653017" cy="2100908"/>
                      </a:xfrm>
                      <a:prstGeom prst="straightConnector1">
                        <a:avLst/>
                      </a:prstGeom>
                      <a:ln w="508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2" name="直線矢印コネクタ 9"/>
                      <p:cNvCxnSpPr/>
                      <p:nvPr/>
                    </p:nvCxnSpPr>
                    <p:spPr>
                      <a:xfrm flipV="1">
                        <a:off x="1833876" y="3982428"/>
                        <a:ext cx="4340138" cy="449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3" name="爆発 1 122"/>
                      <p:cNvSpPr/>
                      <p:nvPr/>
                    </p:nvSpPr>
                    <p:spPr>
                      <a:xfrm>
                        <a:off x="4937418" y="3717031"/>
                        <a:ext cx="295538" cy="709325"/>
                      </a:xfrm>
                      <a:prstGeom prst="irregularSeal1">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4" name="爆発 1 123"/>
                      <p:cNvSpPr/>
                      <p:nvPr/>
                    </p:nvSpPr>
                    <p:spPr>
                      <a:xfrm>
                        <a:off x="2989450" y="3717031"/>
                        <a:ext cx="331524" cy="709325"/>
                      </a:xfrm>
                      <a:prstGeom prst="irregularSeal1">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15" name="正方形/長方形 114"/>
                    <p:cNvSpPr/>
                    <p:nvPr/>
                  </p:nvSpPr>
                  <p:spPr>
                    <a:xfrm>
                      <a:off x="5733940" y="3292688"/>
                      <a:ext cx="215909" cy="1869979"/>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3" name="円/楕円 112"/>
                  <p:cNvSpPr/>
                  <p:nvPr/>
                </p:nvSpPr>
                <p:spPr>
                  <a:xfrm>
                    <a:off x="6084168" y="548680"/>
                    <a:ext cx="79208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4" name="テキスト ボックス 143"/>
                <p:cNvSpPr txBox="1"/>
                <p:nvPr/>
              </p:nvSpPr>
              <p:spPr>
                <a:xfrm>
                  <a:off x="3375088" y="4284000"/>
                  <a:ext cx="1785324" cy="419513"/>
                </a:xfrm>
                <a:prstGeom prst="rect">
                  <a:avLst/>
                </a:prstGeom>
                <a:noFill/>
              </p:spPr>
              <p:txBody>
                <a:bodyPr wrap="none" rtlCol="0">
                  <a:spAutoFit/>
                </a:bodyPr>
                <a:lstStyle/>
                <a:p>
                  <a:r>
                    <a:rPr lang="ja-JP" altLang="en-US" b="1" dirty="0" smtClean="0"/>
                    <a:t>ガス圧力の</a:t>
                  </a:r>
                  <a:r>
                    <a:rPr lang="ja-JP" altLang="en-US" b="1" dirty="0" smtClean="0"/>
                    <a:t>制限</a:t>
                  </a:r>
                  <a:endParaRPr kumimoji="1" lang="ja-JP" altLang="en-US" b="1" dirty="0"/>
                </a:p>
              </p:txBody>
            </p:sp>
            <p:cxnSp>
              <p:nvCxnSpPr>
                <p:cNvPr id="154" name="直線矢印コネクタ 153"/>
                <p:cNvCxnSpPr/>
                <p:nvPr/>
              </p:nvCxnSpPr>
              <p:spPr>
                <a:xfrm>
                  <a:off x="3131840" y="5517232"/>
                  <a:ext cx="576064" cy="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6" name="テキスト ボックス 155"/>
                <p:cNvSpPr txBox="1"/>
                <p:nvPr/>
              </p:nvSpPr>
              <p:spPr>
                <a:xfrm>
                  <a:off x="6732240" y="5085184"/>
                  <a:ext cx="1872208" cy="1200329"/>
                </a:xfrm>
                <a:prstGeom prst="rect">
                  <a:avLst/>
                </a:prstGeom>
                <a:noFill/>
              </p:spPr>
              <p:txBody>
                <a:bodyPr wrap="square" rtlCol="0">
                  <a:spAutoFit/>
                </a:bodyPr>
                <a:lstStyle/>
                <a:p>
                  <a:r>
                    <a:rPr kumimoji="1" lang="en-US" altLang="ja-JP" b="1" dirty="0" smtClean="0"/>
                    <a:t>Si</a:t>
                  </a:r>
                  <a:r>
                    <a:rPr kumimoji="1" lang="ja-JP" altLang="en-US" b="1" dirty="0" smtClean="0"/>
                    <a:t>に届く前に粒子が止まる</a:t>
                  </a:r>
                  <a:endParaRPr kumimoji="1" lang="en-US" altLang="ja-JP" b="1" dirty="0" smtClean="0"/>
                </a:p>
                <a:p>
                  <a:r>
                    <a:rPr lang="ja-JP" altLang="en-US" b="1" dirty="0" smtClean="0"/>
                    <a:t>→</a:t>
                  </a:r>
                  <a:r>
                    <a:rPr lang="en-US" altLang="ja-JP" b="1" dirty="0" smtClean="0"/>
                    <a:t>Si</a:t>
                  </a:r>
                  <a:r>
                    <a:rPr lang="ja-JP" altLang="en-US" b="1" dirty="0" err="1" smtClean="0"/>
                    <a:t>までの</a:t>
                  </a:r>
                  <a:r>
                    <a:rPr lang="ja-JP" altLang="en-US" b="1" dirty="0" smtClean="0"/>
                    <a:t>距離を</a:t>
                  </a:r>
                  <a:endParaRPr lang="en-US" altLang="ja-JP" b="1" dirty="0" smtClean="0"/>
                </a:p>
                <a:p>
                  <a:r>
                    <a:rPr lang="ja-JP" altLang="en-US" b="1" dirty="0" smtClean="0"/>
                    <a:t>　 短くする</a:t>
                  </a:r>
                  <a:endParaRPr kumimoji="1" lang="ja-JP" altLang="en-US" b="1" dirty="0"/>
                </a:p>
              </p:txBody>
            </p:sp>
            <p:sp>
              <p:nvSpPr>
                <p:cNvPr id="157" name="正方形/長方形 156"/>
                <p:cNvSpPr/>
                <p:nvPr/>
              </p:nvSpPr>
              <p:spPr>
                <a:xfrm>
                  <a:off x="252000" y="4284000"/>
                  <a:ext cx="8352928" cy="2484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76" name="グループ化 175"/>
          <p:cNvGrpSpPr/>
          <p:nvPr/>
        </p:nvGrpSpPr>
        <p:grpSpPr>
          <a:xfrm>
            <a:off x="4499992" y="188640"/>
            <a:ext cx="5400600" cy="2448272"/>
            <a:chOff x="-324544" y="2924944"/>
            <a:chExt cx="7574265" cy="4054369"/>
          </a:xfrm>
        </p:grpSpPr>
        <p:grpSp>
          <p:nvGrpSpPr>
            <p:cNvPr id="145" name="グループ化 144"/>
            <p:cNvGrpSpPr/>
            <p:nvPr/>
          </p:nvGrpSpPr>
          <p:grpSpPr>
            <a:xfrm>
              <a:off x="-324544" y="2924944"/>
              <a:ext cx="7574265" cy="4054369"/>
              <a:chOff x="-324544" y="2924944"/>
              <a:chExt cx="7574265" cy="4054369"/>
            </a:xfrm>
          </p:grpSpPr>
          <p:pic>
            <p:nvPicPr>
              <p:cNvPr id="146" name="コンテンツ プレースホルダー 3" descr="p-γ graph.pdf"/>
              <p:cNvPicPr>
                <a:picLocks noChangeAspect="1"/>
              </p:cNvPicPr>
              <p:nvPr/>
            </p:nvPicPr>
            <p:blipFill>
              <a:blip r:embed="rId3" cstate="print">
                <a:extLst>
                  <a:ext uri="{28A0092B-C50C-407E-A947-70E740481C1C}">
                    <a14:useLocalDpi xmlns:a14="http://schemas.microsoft.com/office/drawing/2010/main" xmlns="" val="0"/>
                  </a:ext>
                </a:extLst>
              </a:blip>
              <a:srcRect l="-23846" r="-23846"/>
              <a:stretch>
                <a:fillRect/>
              </a:stretch>
            </p:blipFill>
            <p:spPr>
              <a:xfrm>
                <a:off x="-324544" y="2924944"/>
                <a:ext cx="7574265" cy="4054369"/>
              </a:xfrm>
              <a:prstGeom prst="rect">
                <a:avLst/>
              </a:prstGeom>
            </p:spPr>
          </p:pic>
          <p:cxnSp>
            <p:nvCxnSpPr>
              <p:cNvPr id="147" name="直線矢印コネクタ 146"/>
              <p:cNvCxnSpPr/>
              <p:nvPr/>
            </p:nvCxnSpPr>
            <p:spPr>
              <a:xfrm>
                <a:off x="2807999" y="3933054"/>
                <a:ext cx="0" cy="972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168" name="直線矢印コネクタ 167"/>
            <p:cNvCxnSpPr/>
            <p:nvPr/>
          </p:nvCxnSpPr>
          <p:spPr>
            <a:xfrm>
              <a:off x="4842000" y="4761160"/>
              <a:ext cx="0" cy="414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rot="-5400000">
              <a:off x="4842016" y="4761160"/>
              <a:ext cx="0" cy="432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0" name="星 12 169"/>
            <p:cNvSpPr/>
            <p:nvPr/>
          </p:nvSpPr>
          <p:spPr>
            <a:xfrm>
              <a:off x="4716000" y="4860000"/>
              <a:ext cx="252040" cy="242880"/>
            </a:xfrm>
            <a:prstGeom prst="star1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1" name="直線矢印コネクタ 170"/>
            <p:cNvCxnSpPr/>
            <p:nvPr/>
          </p:nvCxnSpPr>
          <p:spPr>
            <a:xfrm rot="-5400000">
              <a:off x="2799000" y="4113000"/>
              <a:ext cx="0" cy="630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2" name="星 12 171"/>
            <p:cNvSpPr/>
            <p:nvPr/>
          </p:nvSpPr>
          <p:spPr>
            <a:xfrm>
              <a:off x="2682000" y="4302000"/>
              <a:ext cx="252040" cy="252000"/>
            </a:xfrm>
            <a:prstGeom prst="star1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3" name="直線矢印コネクタ 172"/>
            <p:cNvCxnSpPr/>
            <p:nvPr/>
          </p:nvCxnSpPr>
          <p:spPr>
            <a:xfrm>
              <a:off x="3635896" y="3312000"/>
              <a:ext cx="0" cy="828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4" name="直線矢印コネクタ 173"/>
            <p:cNvCxnSpPr/>
            <p:nvPr/>
          </p:nvCxnSpPr>
          <p:spPr>
            <a:xfrm rot="-5400000">
              <a:off x="3627000" y="3492032"/>
              <a:ext cx="0" cy="450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5" name="星 12 174"/>
            <p:cNvSpPr/>
            <p:nvPr/>
          </p:nvSpPr>
          <p:spPr>
            <a:xfrm>
              <a:off x="3510000" y="3600000"/>
              <a:ext cx="252040" cy="242880"/>
            </a:xfrm>
            <a:prstGeom prst="star1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77" name="表 176"/>
          <p:cNvGraphicFramePr>
            <a:graphicFrameLocks noGrp="1"/>
          </p:cNvGraphicFramePr>
          <p:nvPr/>
        </p:nvGraphicFramePr>
        <p:xfrm>
          <a:off x="7092280" y="5229200"/>
          <a:ext cx="1711960" cy="1319024"/>
        </p:xfrm>
        <a:graphic>
          <a:graphicData uri="http://schemas.openxmlformats.org/drawingml/2006/table">
            <a:tbl>
              <a:tblPr firstRow="1" bandRow="1">
                <a:tableStyleId>{5C22544A-7EE6-4342-B048-85BDC9FD1C3A}</a:tableStyleId>
              </a:tblPr>
              <a:tblGrid>
                <a:gridCol w="936104"/>
                <a:gridCol w="775856"/>
              </a:tblGrid>
              <a:tr h="329756">
                <a:tc>
                  <a:txBody>
                    <a:bodyPr/>
                    <a:lstStyle/>
                    <a:p>
                      <a:pPr algn="ctr"/>
                      <a:r>
                        <a:rPr kumimoji="1" lang="en-US" altLang="ja-JP" sz="1400" dirty="0" err="1" smtClean="0"/>
                        <a:t>Eγ</a:t>
                      </a:r>
                      <a:r>
                        <a:rPr kumimoji="1" lang="en-US" altLang="ja-JP" sz="1400" dirty="0" smtClean="0"/>
                        <a:t>(</a:t>
                      </a:r>
                      <a:r>
                        <a:rPr kumimoji="1" lang="en-US" altLang="ja-JP" sz="1400" dirty="0" err="1" smtClean="0"/>
                        <a:t>MeV</a:t>
                      </a:r>
                      <a:r>
                        <a:rPr kumimoji="1" lang="en-US" altLang="ja-JP" sz="1400" dirty="0" smtClean="0"/>
                        <a:t>)</a:t>
                      </a:r>
                      <a:endParaRPr kumimoji="1" lang="ja-JP" altLang="en-US" sz="1400" dirty="0"/>
                    </a:p>
                  </a:txBody>
                  <a:tcPr/>
                </a:tc>
                <a:tc>
                  <a:txBody>
                    <a:bodyPr/>
                    <a:lstStyle/>
                    <a:p>
                      <a:pPr algn="ctr"/>
                      <a:r>
                        <a:rPr kumimoji="1" lang="en-US" altLang="ja-JP" sz="1400" dirty="0" smtClean="0"/>
                        <a:t>T(hour)</a:t>
                      </a:r>
                      <a:endParaRPr kumimoji="1" lang="ja-JP" altLang="en-US" sz="1400" dirty="0"/>
                    </a:p>
                  </a:txBody>
                  <a:tcPr/>
                </a:tc>
              </a:tr>
              <a:tr h="329756">
                <a:tc>
                  <a:txBody>
                    <a:bodyPr/>
                    <a:lstStyle/>
                    <a:p>
                      <a:pPr algn="ctr"/>
                      <a:r>
                        <a:rPr kumimoji="1" lang="en-US" altLang="ja-JP" sz="1400" dirty="0" smtClean="0"/>
                        <a:t>24.4±1.0</a:t>
                      </a:r>
                      <a:endParaRPr kumimoji="1" lang="ja-JP" altLang="en-US" sz="1400" dirty="0"/>
                    </a:p>
                  </a:txBody>
                  <a:tcPr/>
                </a:tc>
                <a:tc>
                  <a:txBody>
                    <a:bodyPr/>
                    <a:lstStyle/>
                    <a:p>
                      <a:pPr algn="ctr"/>
                      <a:r>
                        <a:rPr kumimoji="1" lang="en-US" altLang="ja-JP" sz="1400" dirty="0" smtClean="0"/>
                        <a:t>11.0</a:t>
                      </a:r>
                      <a:endParaRPr kumimoji="1" lang="ja-JP" altLang="en-US" sz="1400" dirty="0"/>
                    </a:p>
                  </a:txBody>
                  <a:tcPr/>
                </a:tc>
              </a:tr>
              <a:tr h="329756">
                <a:tc>
                  <a:txBody>
                    <a:bodyPr/>
                    <a:lstStyle/>
                    <a:p>
                      <a:pPr algn="ctr"/>
                      <a:r>
                        <a:rPr kumimoji="1" lang="en-US" altLang="ja-JP" sz="1400" dirty="0" smtClean="0"/>
                        <a:t>27.4±0.6</a:t>
                      </a:r>
                      <a:endParaRPr kumimoji="1" lang="ja-JP" altLang="en-US" sz="1400" dirty="0"/>
                    </a:p>
                  </a:txBody>
                  <a:tcPr/>
                </a:tc>
                <a:tc>
                  <a:txBody>
                    <a:bodyPr/>
                    <a:lstStyle/>
                    <a:p>
                      <a:pPr algn="ctr"/>
                      <a:r>
                        <a:rPr kumimoji="1" lang="en-US" altLang="ja-JP" sz="1400" dirty="0" smtClean="0"/>
                        <a:t>1.1</a:t>
                      </a:r>
                      <a:endParaRPr kumimoji="1" lang="ja-JP" altLang="en-US" sz="1400" dirty="0"/>
                    </a:p>
                  </a:txBody>
                  <a:tcPr/>
                </a:tc>
              </a:tr>
              <a:tr h="329756">
                <a:tc>
                  <a:txBody>
                    <a:bodyPr/>
                    <a:lstStyle/>
                    <a:p>
                      <a:pPr algn="ctr"/>
                      <a:r>
                        <a:rPr kumimoji="1" lang="en-US" altLang="ja-JP" sz="1400" dirty="0" smtClean="0"/>
                        <a:t>31.9±0.7</a:t>
                      </a:r>
                    </a:p>
                  </a:txBody>
                  <a:tcPr/>
                </a:tc>
                <a:tc>
                  <a:txBody>
                    <a:bodyPr/>
                    <a:lstStyle/>
                    <a:p>
                      <a:pPr algn="ctr"/>
                      <a:r>
                        <a:rPr kumimoji="1" lang="en-US" altLang="ja-JP" sz="1400" dirty="0" smtClean="0"/>
                        <a:t>4.1</a:t>
                      </a:r>
                    </a:p>
                  </a:txBody>
                  <a:tcPr/>
                </a:tc>
              </a:tr>
            </a:tbl>
          </a:graphicData>
        </a:graphic>
      </p:graphicFrame>
      <p:sp>
        <p:nvSpPr>
          <p:cNvPr id="148" name="テキスト ボックス 147"/>
          <p:cNvSpPr txBox="1"/>
          <p:nvPr/>
        </p:nvSpPr>
        <p:spPr>
          <a:xfrm>
            <a:off x="4211960" y="5229200"/>
            <a:ext cx="2736304" cy="1354217"/>
          </a:xfrm>
          <a:prstGeom prst="rect">
            <a:avLst/>
          </a:prstGeom>
          <a:noFill/>
          <a:ln w="19050">
            <a:solidFill>
              <a:srgbClr val="FF0000"/>
            </a:solidFill>
          </a:ln>
        </p:spPr>
        <p:txBody>
          <a:bodyPr wrap="square" rtlCol="0">
            <a:spAutoFit/>
          </a:bodyPr>
          <a:lstStyle/>
          <a:p>
            <a:r>
              <a:rPr lang="ja-JP" altLang="en-US" sz="1600" b="1" dirty="0" smtClean="0"/>
              <a:t>誤差を半分にする</a:t>
            </a:r>
            <a:r>
              <a:rPr lang="ja-JP" altLang="en-US" sz="1600" b="1" dirty="0" smtClean="0"/>
              <a:t>操作</a:t>
            </a:r>
            <a:endParaRPr lang="en-US" altLang="ja-JP" sz="1600" b="1" dirty="0" smtClean="0"/>
          </a:p>
          <a:p>
            <a:r>
              <a:rPr lang="ja-JP" altLang="en-US" sz="1100" b="1" dirty="0" smtClean="0"/>
              <a:t>・・・</a:t>
            </a:r>
            <a:r>
              <a:rPr lang="ja-JP" altLang="en-US" sz="1600" b="1" dirty="0" smtClean="0"/>
              <a:t>ガス圧</a:t>
            </a:r>
            <a:r>
              <a:rPr lang="en-US" altLang="ja-JP" sz="1600" b="1" dirty="0" smtClean="0"/>
              <a:t>1.5</a:t>
            </a:r>
            <a:r>
              <a:rPr lang="ja-JP" altLang="en-US" sz="1600" b="1" dirty="0" smtClean="0"/>
              <a:t>倍</a:t>
            </a:r>
            <a:r>
              <a:rPr lang="en-US" altLang="ja-JP" sz="1600" b="1" dirty="0" smtClean="0"/>
              <a:t>,</a:t>
            </a:r>
            <a:r>
              <a:rPr lang="ja-JP" altLang="en-US" sz="1600" b="1" dirty="0" smtClean="0"/>
              <a:t>ビーム径</a:t>
            </a:r>
            <a:r>
              <a:rPr lang="en-US" altLang="ja-JP" sz="1600" b="1" dirty="0" smtClean="0"/>
              <a:t>0.5</a:t>
            </a:r>
            <a:r>
              <a:rPr lang="ja-JP" altLang="en-US" sz="1600" b="1" dirty="0" smtClean="0"/>
              <a:t>倍</a:t>
            </a:r>
            <a:endParaRPr lang="en-US" altLang="ja-JP" sz="1600" b="1" dirty="0" smtClean="0"/>
          </a:p>
          <a:p>
            <a:r>
              <a:rPr lang="en-US" altLang="ja-JP" sz="1600" b="1" dirty="0" smtClean="0"/>
              <a:t>24.4 </a:t>
            </a:r>
            <a:r>
              <a:rPr lang="en-US" altLang="ja-JP" sz="1600" b="1" dirty="0" err="1" smtClean="0"/>
              <a:t>MeV</a:t>
            </a:r>
            <a:r>
              <a:rPr lang="ja-JP" altLang="en-US" sz="1600" b="1" dirty="0" smtClean="0"/>
              <a:t>　</a:t>
            </a:r>
            <a:r>
              <a:rPr lang="ja-JP" altLang="en-US" sz="1600" b="1" dirty="0" smtClean="0">
                <a:sym typeface="Wingdings" pitchFamily="2" charset="2"/>
              </a:rPr>
              <a:t>→  </a:t>
            </a:r>
            <a:r>
              <a:rPr lang="en-US" altLang="ja-JP" sz="1600" b="1" dirty="0" smtClean="0">
                <a:sym typeface="Wingdings" pitchFamily="2" charset="2"/>
              </a:rPr>
              <a:t>27 hour</a:t>
            </a:r>
            <a:endParaRPr lang="en-US" altLang="ja-JP" sz="1600" b="1" dirty="0" smtClean="0"/>
          </a:p>
          <a:p>
            <a:r>
              <a:rPr lang="en-US" altLang="ja-JP" sz="1600" b="1" dirty="0" smtClean="0"/>
              <a:t>27.4 </a:t>
            </a:r>
            <a:r>
              <a:rPr lang="en-US" altLang="ja-JP" sz="1600" b="1" dirty="0" err="1" smtClean="0"/>
              <a:t>MeV</a:t>
            </a:r>
            <a:r>
              <a:rPr lang="ja-JP" altLang="en-US" sz="1600" b="1" dirty="0" smtClean="0"/>
              <a:t>　→  </a:t>
            </a:r>
            <a:r>
              <a:rPr lang="en-US" altLang="ja-JP" sz="1600" b="1" dirty="0" smtClean="0"/>
              <a:t>11 hour</a:t>
            </a:r>
          </a:p>
          <a:p>
            <a:r>
              <a:rPr lang="en-US" altLang="ja-JP" sz="1600" b="1" dirty="0" smtClean="0"/>
              <a:t>31.9 </a:t>
            </a:r>
            <a:r>
              <a:rPr lang="en-US" altLang="ja-JP" sz="1600" b="1" dirty="0" err="1" smtClean="0"/>
              <a:t>MeV</a:t>
            </a:r>
            <a:r>
              <a:rPr lang="ja-JP" altLang="en-US" sz="1600" b="1" dirty="0" smtClean="0"/>
              <a:t>　→  </a:t>
            </a:r>
            <a:r>
              <a:rPr lang="en-US" altLang="ja-JP" sz="1600" b="1" dirty="0" smtClean="0"/>
              <a:t>44hour</a:t>
            </a:r>
            <a:endParaRPr kumimoji="1" lang="ja-JP" altLang="en-US" sz="1600" dirty="0"/>
          </a:p>
        </p:txBody>
      </p:sp>
      <p:sp>
        <p:nvSpPr>
          <p:cNvPr id="151" name="テキスト ボックス 150"/>
          <p:cNvSpPr txBox="1"/>
          <p:nvPr/>
        </p:nvSpPr>
        <p:spPr>
          <a:xfrm>
            <a:off x="7092280" y="4869160"/>
            <a:ext cx="1656184" cy="338554"/>
          </a:xfrm>
          <a:prstGeom prst="rect">
            <a:avLst/>
          </a:prstGeom>
          <a:noFill/>
        </p:spPr>
        <p:txBody>
          <a:bodyPr wrap="square" rtlCol="0">
            <a:spAutoFit/>
          </a:bodyPr>
          <a:lstStyle/>
          <a:p>
            <a:r>
              <a:rPr kumimoji="1" lang="ja-JP" altLang="en-US" sz="1600" b="1" dirty="0" smtClean="0"/>
              <a:t>今回の測定時間</a:t>
            </a:r>
            <a:endParaRPr kumimoji="1" lang="ja-JP" altLang="en-US" sz="1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共同実験者</a:t>
            </a:r>
            <a:endParaRPr kumimoji="1" lang="ja-JP" altLang="en-US" dirty="0"/>
          </a:p>
        </p:txBody>
      </p:sp>
      <p:pic>
        <p:nvPicPr>
          <p:cNvPr id="4" name="コンテンツ プレースホルダ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95536" y="1844824"/>
            <a:ext cx="4895320" cy="3672408"/>
          </a:xfrm>
          <a:prstGeom prst="rect">
            <a:avLst/>
          </a:prstGeom>
        </p:spPr>
      </p:pic>
      <p:sp>
        <p:nvSpPr>
          <p:cNvPr id="5" name="サブタイトル 2"/>
          <p:cNvSpPr txBox="1">
            <a:spLocks/>
          </p:cNvSpPr>
          <p:nvPr/>
        </p:nvSpPr>
        <p:spPr>
          <a:xfrm>
            <a:off x="7092280" y="1772816"/>
            <a:ext cx="1872208" cy="3240360"/>
          </a:xfrm>
          <a:prstGeom prst="rect">
            <a:avLst/>
          </a:prstGeom>
        </p:spPr>
        <p:txBody>
          <a:bodyPr vert="horz" lIns="91440" tIns="45720" rIns="91440" bIns="45720" rtlCol="0">
            <a:normAutofit fontScale="77500" lnSpcReduction="20000"/>
          </a:bodyPr>
          <a:lstStyle/>
          <a:p>
            <a:pPr lvl="0" algn="ctr">
              <a:spcBef>
                <a:spcPct val="20000"/>
              </a:spcBef>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川畑貴裕</a:t>
            </a:r>
            <a:r>
              <a:rPr lang="en-US" altLang="ja-JP" sz="3200" baseline="30000" dirty="0" smtClean="0"/>
              <a:t>[1]</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lvl="0" algn="ctr">
              <a:spcBef>
                <a:spcPct val="20000"/>
              </a:spcBef>
            </a:pPr>
            <a:r>
              <a:rPr lang="ja-JP" altLang="en-US" sz="3200" dirty="0" smtClean="0"/>
              <a:t>延與佳子</a:t>
            </a:r>
            <a:r>
              <a:rPr lang="en-US" altLang="ja-JP" sz="3200" baseline="30000" dirty="0" smtClean="0"/>
              <a:t>[1]</a:t>
            </a:r>
            <a:endParaRPr lang="en-US" altLang="ja-JP" sz="3200" dirty="0" smtClean="0"/>
          </a:p>
          <a:p>
            <a:pPr lvl="0" algn="ctr">
              <a:spcBef>
                <a:spcPct val="20000"/>
              </a:spcBef>
            </a:pPr>
            <a:r>
              <a:rPr lang="ja-JP" altLang="en-US" sz="3200" dirty="0" smtClean="0"/>
              <a:t>足立智</a:t>
            </a:r>
            <a:r>
              <a:rPr lang="en-US" altLang="ja-JP" sz="3200" baseline="30000" dirty="0" smtClean="0"/>
              <a:t>[1]</a:t>
            </a:r>
            <a:endParaRPr lang="en-US" altLang="ja-JP" sz="3200" dirty="0" smtClean="0"/>
          </a:p>
          <a:p>
            <a:pPr algn="ctr">
              <a:spcBef>
                <a:spcPct val="20000"/>
              </a:spcBef>
            </a:pPr>
            <a:r>
              <a:rPr lang="ja-JP" altLang="en-US" sz="3200" dirty="0" smtClean="0"/>
              <a:t>馬場辰雄</a:t>
            </a:r>
            <a:r>
              <a:rPr lang="en-US" altLang="ja-JP" sz="3200" baseline="30000" dirty="0" smtClean="0"/>
              <a:t>[1]</a:t>
            </a:r>
            <a:endParaRPr lang="en-US" altLang="ja-JP" sz="3200" dirty="0" smtClean="0"/>
          </a:p>
          <a:p>
            <a:pPr algn="ctr">
              <a:spcBef>
                <a:spcPct val="20000"/>
              </a:spcBef>
            </a:pPr>
            <a:r>
              <a:rPr lang="ja-JP" altLang="en-US" sz="3200" dirty="0" smtClean="0"/>
              <a:t>小林史治</a:t>
            </a:r>
            <a:r>
              <a:rPr lang="en-US" altLang="ja-JP" sz="3200" baseline="30000" dirty="0" smtClean="0"/>
              <a:t>[1]</a:t>
            </a:r>
            <a:endParaRPr lang="en-US" altLang="ja-JP" sz="3200" dirty="0" smtClean="0"/>
          </a:p>
          <a:p>
            <a:pPr lvl="0" algn="ctr">
              <a:spcBef>
                <a:spcPct val="20000"/>
              </a:spcBef>
            </a:pPr>
            <a:r>
              <a:rPr lang="ja-JP" altLang="en-US" sz="3200" dirty="0" smtClean="0"/>
              <a:t>松田洋平</a:t>
            </a:r>
            <a:r>
              <a:rPr lang="en-US" altLang="ja-JP" sz="3200" baseline="30000" dirty="0" smtClean="0"/>
              <a:t>[1]</a:t>
            </a:r>
            <a:endParaRPr lang="en-US" altLang="ja-JP" sz="3200" dirty="0" smtClean="0"/>
          </a:p>
          <a:p>
            <a:pPr lvl="0" algn="ctr">
              <a:spcBef>
                <a:spcPct val="20000"/>
              </a:spcBef>
            </a:pPr>
            <a:r>
              <a:rPr lang="ja-JP" altLang="en-US" sz="3200" dirty="0" smtClean="0"/>
              <a:t>秋宗秀俊</a:t>
            </a:r>
            <a:r>
              <a:rPr lang="en-US" altLang="ja-JP" sz="3200" baseline="30000" dirty="0" smtClean="0"/>
              <a:t>[2]</a:t>
            </a:r>
            <a:endParaRPr lang="en-US" altLang="ja-JP" sz="3200" dirty="0" smtClean="0"/>
          </a:p>
          <a:p>
            <a:pPr lvl="0" algn="ctr">
              <a:spcBef>
                <a:spcPct val="20000"/>
              </a:spcBef>
            </a:pPr>
            <a:r>
              <a:rPr lang="ja-JP" altLang="en-US" sz="3200" dirty="0" smtClean="0"/>
              <a:t>宮本修治</a:t>
            </a:r>
            <a:r>
              <a:rPr lang="en-US" altLang="ja-JP" sz="3200" baseline="30000" dirty="0" smtClean="0"/>
              <a:t>[3]</a:t>
            </a:r>
            <a:endParaRPr lang="en-US" altLang="ja-JP" sz="320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20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サブタイトル 2"/>
          <p:cNvSpPr txBox="1">
            <a:spLocks/>
          </p:cNvSpPr>
          <p:nvPr/>
        </p:nvSpPr>
        <p:spPr>
          <a:xfrm>
            <a:off x="5436096" y="1772816"/>
            <a:ext cx="1728192" cy="2376264"/>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金子雅紀</a:t>
            </a:r>
            <a:r>
              <a:rPr kumimoji="1" lang="en-US" altLang="ja-JP" sz="3200" b="0" i="0" u="none" strike="noStrike" kern="1200" cap="none" spc="0" normalizeH="0" baseline="30000" noProof="0" dirty="0" smtClean="0">
                <a:ln>
                  <a:noFill/>
                </a:ln>
                <a:solidFill>
                  <a:schemeClr val="tx1"/>
                </a:solidFill>
                <a:effectLst/>
                <a:uLnTx/>
                <a:uFillTx/>
                <a:latin typeface="+mn-lt"/>
                <a:ea typeface="+mn-ea"/>
                <a:cs typeface="+mn-cs"/>
              </a:rPr>
              <a:t>[1]</a:t>
            </a:r>
          </a:p>
          <a:p>
            <a:pPr marL="342900" lvl="0" indent="-342900">
              <a:spcBef>
                <a:spcPct val="20000"/>
              </a:spcBef>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小野光</a:t>
            </a:r>
            <a:r>
              <a:rPr lang="en-US" altLang="ja-JP" sz="3200" baseline="30000" dirty="0" smtClean="0"/>
              <a:t>[1]</a:t>
            </a:r>
          </a:p>
          <a:p>
            <a:pPr marL="342900" indent="-342900">
              <a:spcBef>
                <a:spcPct val="20000"/>
              </a:spcBef>
            </a:pPr>
            <a:r>
              <a:rPr lang="ja-JP" altLang="en-US" sz="3200" dirty="0" smtClean="0"/>
              <a:t>小田真</a:t>
            </a:r>
            <a:r>
              <a:rPr lang="en-US" altLang="ja-JP" sz="3200" baseline="30000" dirty="0" smtClean="0"/>
              <a:t>[1]</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寺本研介</a:t>
            </a:r>
            <a:r>
              <a:rPr lang="en-US" altLang="ja-JP" sz="3200" baseline="30000" dirty="0" smtClean="0"/>
              <a:t>[1]</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中島裕人</a:t>
            </a:r>
            <a:r>
              <a:rPr lang="en-US" altLang="ja-JP" sz="3200" baseline="30000" dirty="0" smtClean="0"/>
              <a:t>[1]</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吉井正晃</a:t>
            </a:r>
            <a:r>
              <a:rPr lang="en-US" altLang="ja-JP" sz="3200" baseline="30000" dirty="0" smtClean="0"/>
              <a:t>[1]</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テキスト ボックス 7"/>
          <p:cNvSpPr txBox="1"/>
          <p:nvPr/>
        </p:nvSpPr>
        <p:spPr>
          <a:xfrm>
            <a:off x="5508104" y="5517232"/>
            <a:ext cx="3096344" cy="707886"/>
          </a:xfrm>
          <a:prstGeom prst="rect">
            <a:avLst/>
          </a:prstGeom>
          <a:noFill/>
        </p:spPr>
        <p:txBody>
          <a:bodyPr wrap="square" rtlCol="0">
            <a:spAutoFit/>
          </a:bodyPr>
          <a:lstStyle/>
          <a:p>
            <a:r>
              <a:rPr kumimoji="1" lang="en-US" altLang="ja-JP" sz="2000" b="1" dirty="0" smtClean="0"/>
              <a:t>[1]</a:t>
            </a:r>
            <a:r>
              <a:rPr lang="ja-JP" altLang="en-US" sz="2000" b="1" dirty="0" smtClean="0"/>
              <a:t>京大</a:t>
            </a:r>
            <a:r>
              <a:rPr kumimoji="1" lang="ja-JP" altLang="en-US" sz="2000" b="1" dirty="0" smtClean="0"/>
              <a:t>理　</a:t>
            </a:r>
            <a:r>
              <a:rPr kumimoji="1" lang="en-US" altLang="ja-JP" sz="2000" b="1" dirty="0" smtClean="0"/>
              <a:t>[2]</a:t>
            </a:r>
            <a:r>
              <a:rPr kumimoji="1" lang="ja-JP" altLang="en-US" sz="2000" b="1" dirty="0" smtClean="0"/>
              <a:t>甲南大理工</a:t>
            </a:r>
            <a:endParaRPr kumimoji="1" lang="en-US" altLang="ja-JP" sz="2000" b="1" dirty="0" smtClean="0"/>
          </a:p>
          <a:p>
            <a:r>
              <a:rPr lang="en-US" altLang="ja-JP" sz="2000" b="1" dirty="0" smtClean="0"/>
              <a:t>[3]</a:t>
            </a:r>
            <a:r>
              <a:rPr lang="ja-JP" altLang="en-US" sz="2000" b="1" dirty="0" smtClean="0"/>
              <a:t>兵庫県立大学高度研</a:t>
            </a:r>
            <a:endParaRPr kumimoji="1" lang="ja-JP" alt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実験背景</a:t>
            </a:r>
            <a:endParaRPr kumimoji="1" lang="en-US" altLang="ja-JP" dirty="0" smtClean="0"/>
          </a:p>
          <a:p>
            <a:r>
              <a:rPr lang="ja-JP" altLang="en-US" dirty="0" smtClean="0"/>
              <a:t>過去のデータ</a:t>
            </a:r>
            <a:endParaRPr kumimoji="1" lang="en-US" altLang="ja-JP" dirty="0" smtClean="0"/>
          </a:p>
          <a:p>
            <a:r>
              <a:rPr lang="ja-JP" altLang="en-US" dirty="0" smtClean="0"/>
              <a:t>実験概要</a:t>
            </a:r>
            <a:endParaRPr lang="en-US" altLang="ja-JP" dirty="0" smtClean="0"/>
          </a:p>
          <a:p>
            <a:r>
              <a:rPr kumimoji="1" lang="ja-JP" altLang="en-US" dirty="0" smtClean="0"/>
              <a:t>解析</a:t>
            </a:r>
            <a:endParaRPr kumimoji="1" lang="en-US" altLang="ja-JP" dirty="0" smtClean="0"/>
          </a:p>
          <a:p>
            <a:r>
              <a:rPr lang="ja-JP" altLang="en-US" dirty="0" smtClean="0"/>
              <a:t>結果と考察</a:t>
            </a:r>
            <a:endParaRPr lang="en-US" altLang="ja-JP" dirty="0" smtClean="0"/>
          </a:p>
          <a:p>
            <a:r>
              <a:rPr lang="ja-JP" altLang="en-US" dirty="0" smtClean="0"/>
              <a:t>課題</a:t>
            </a:r>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MeV</a:t>
            </a:r>
            <a:r>
              <a:rPr kumimoji="1" lang="en-US" altLang="ja-JP" dirty="0" smtClean="0"/>
              <a:t>-γ</a:t>
            </a:r>
            <a:r>
              <a:rPr kumimoji="1" lang="ja-JP" altLang="en-US" dirty="0" smtClean="0"/>
              <a:t>線による原子核物理</a:t>
            </a:r>
            <a:endParaRPr kumimoji="1" lang="ja-JP" altLang="en-US" dirty="0"/>
          </a:p>
        </p:txBody>
      </p:sp>
      <p:sp>
        <p:nvSpPr>
          <p:cNvPr id="3" name="コンテンツ プレースホルダ 2"/>
          <p:cNvSpPr>
            <a:spLocks noGrp="1"/>
          </p:cNvSpPr>
          <p:nvPr>
            <p:ph idx="1"/>
          </p:nvPr>
        </p:nvSpPr>
        <p:spPr>
          <a:xfrm>
            <a:off x="179512" y="1556792"/>
            <a:ext cx="5472608" cy="4896544"/>
          </a:xfrm>
        </p:spPr>
        <p:txBody>
          <a:bodyPr>
            <a:normAutofit/>
          </a:bodyPr>
          <a:lstStyle/>
          <a:p>
            <a:r>
              <a:rPr kumimoji="1" lang="ja-JP" altLang="en-US" sz="2400" b="1" dirty="0" smtClean="0"/>
              <a:t>原子核物理</a:t>
            </a:r>
            <a:endParaRPr kumimoji="1" lang="en-US" altLang="ja-JP" b="1" dirty="0" smtClean="0"/>
          </a:p>
          <a:p>
            <a:pPr>
              <a:buNone/>
            </a:pPr>
            <a:r>
              <a:rPr kumimoji="1" lang="ja-JP" altLang="en-US" sz="2000" b="1" dirty="0" smtClean="0"/>
              <a:t>　　</a:t>
            </a:r>
            <a:r>
              <a:rPr kumimoji="1" lang="ja-JP" altLang="en-US" sz="2000" b="1" dirty="0" smtClean="0"/>
              <a:t>電気、磁気</a:t>
            </a:r>
            <a:r>
              <a:rPr kumimoji="1" lang="ja-JP" altLang="en-US" sz="2000" b="1" dirty="0" smtClean="0"/>
              <a:t>多重極遷移による巨大</a:t>
            </a:r>
            <a:r>
              <a:rPr lang="ja-JP" altLang="en-US" sz="2000" b="1" dirty="0" smtClean="0"/>
              <a:t>共鳴</a:t>
            </a:r>
            <a:r>
              <a:rPr kumimoji="1" lang="ja-JP" altLang="en-US" sz="2000" b="1" dirty="0" smtClean="0"/>
              <a:t>構造</a:t>
            </a:r>
            <a:endParaRPr lang="en-US" altLang="ja-JP" sz="2000" b="1" dirty="0" smtClean="0"/>
          </a:p>
          <a:p>
            <a:pPr>
              <a:buNone/>
            </a:pPr>
            <a:r>
              <a:rPr kumimoji="1" lang="ja-JP" altLang="en-US" sz="2000" b="1" dirty="0" smtClean="0"/>
              <a:t>　　核異性体の光脱励起、</a:t>
            </a:r>
            <a:r>
              <a:rPr kumimoji="1" lang="en-US" altLang="ja-JP" sz="2000" b="1" dirty="0" smtClean="0"/>
              <a:t>spectroscopy</a:t>
            </a:r>
          </a:p>
          <a:p>
            <a:r>
              <a:rPr lang="ja-JP" altLang="en-US" sz="2400" b="1" dirty="0" smtClean="0"/>
              <a:t>天体核</a:t>
            </a:r>
            <a:r>
              <a:rPr lang="ja-JP" altLang="en-US" sz="2400" b="1" dirty="0" smtClean="0"/>
              <a:t>物理</a:t>
            </a:r>
            <a:endParaRPr lang="en-US" altLang="ja-JP" sz="2400" b="1" dirty="0" smtClean="0"/>
          </a:p>
          <a:p>
            <a:pPr>
              <a:buNone/>
            </a:pPr>
            <a:r>
              <a:rPr lang="ja-JP" altLang="en-US" sz="2000" b="1" dirty="0" smtClean="0"/>
              <a:t>　　</a:t>
            </a:r>
            <a:r>
              <a:rPr lang="az-Cyrl-AZ" altLang="ja-JP" sz="2000" b="1" dirty="0" smtClean="0"/>
              <a:t>ѵ</a:t>
            </a:r>
            <a:r>
              <a:rPr lang="en-US" altLang="ja-JP" sz="2000" b="1" dirty="0" smtClean="0"/>
              <a:t>-A reaction(</a:t>
            </a:r>
            <a:r>
              <a:rPr lang="ja-JP" altLang="en-US" sz="2000" b="1" dirty="0" smtClean="0"/>
              <a:t>電弱励起</a:t>
            </a:r>
            <a:r>
              <a:rPr lang="en-US" altLang="ja-JP" sz="2000" b="1" dirty="0" smtClean="0"/>
              <a:t>) </a:t>
            </a:r>
            <a:r>
              <a:rPr lang="en-US" altLang="ja-JP" sz="2000" b="1" dirty="0" smtClean="0"/>
              <a:t>,p-process</a:t>
            </a:r>
            <a:endParaRPr lang="en-US" altLang="ja-JP" sz="2000" b="1" dirty="0" smtClean="0"/>
          </a:p>
          <a:p>
            <a:pPr>
              <a:buNone/>
            </a:pPr>
            <a:r>
              <a:rPr lang="ja-JP" altLang="en-US" sz="2000" b="1" dirty="0" smtClean="0"/>
              <a:t>　　　→超新星爆発のシナリオ、</a:t>
            </a:r>
            <a:endParaRPr lang="en-US" altLang="ja-JP" sz="2000" b="1" dirty="0" smtClean="0"/>
          </a:p>
          <a:p>
            <a:pPr>
              <a:buNone/>
            </a:pPr>
            <a:r>
              <a:rPr kumimoji="1" lang="ja-JP" altLang="en-US" sz="2000" b="1" dirty="0" smtClean="0"/>
              <a:t>　　　　超重元素合成過程の解明</a:t>
            </a:r>
            <a:endParaRPr kumimoji="1" lang="en-US" altLang="ja-JP" sz="2000" b="1" dirty="0" smtClean="0"/>
          </a:p>
          <a:p>
            <a:pPr>
              <a:buNone/>
            </a:pPr>
            <a:r>
              <a:rPr lang="ja-JP" altLang="en-US" sz="2000" b="1" dirty="0" smtClean="0"/>
              <a:t>　　　　　　　　　　　　　　　　　</a:t>
            </a:r>
            <a:r>
              <a:rPr lang="en-US" altLang="ja-JP" sz="2000" b="1" dirty="0" smtClean="0"/>
              <a:t>…etc</a:t>
            </a:r>
          </a:p>
        </p:txBody>
      </p:sp>
      <p:sp>
        <p:nvSpPr>
          <p:cNvPr id="5" name="テキスト ボックス 4"/>
          <p:cNvSpPr txBox="1"/>
          <p:nvPr/>
        </p:nvSpPr>
        <p:spPr>
          <a:xfrm>
            <a:off x="323528" y="4797152"/>
            <a:ext cx="4392488" cy="1323439"/>
          </a:xfrm>
          <a:prstGeom prst="rect">
            <a:avLst/>
          </a:prstGeom>
          <a:noFill/>
          <a:ln w="31750">
            <a:solidFill>
              <a:srgbClr val="00B050"/>
            </a:solidFill>
          </a:ln>
        </p:spPr>
        <p:txBody>
          <a:bodyPr wrap="square" rtlCol="0">
            <a:spAutoFit/>
          </a:bodyPr>
          <a:lstStyle/>
          <a:p>
            <a:pPr>
              <a:buNone/>
            </a:pPr>
            <a:r>
              <a:rPr lang="ja-JP" altLang="en-US" sz="2000" b="1" dirty="0" smtClean="0"/>
              <a:t>⇒</a:t>
            </a:r>
            <a:r>
              <a:rPr lang="en-US" altLang="ja-JP" sz="2000" b="1" dirty="0" err="1" smtClean="0"/>
              <a:t>E</a:t>
            </a:r>
            <a:r>
              <a:rPr lang="en-US" altLang="ja-JP" sz="2000" b="1" baseline="-25000" dirty="0" err="1" smtClean="0"/>
              <a:t>γ</a:t>
            </a:r>
            <a:r>
              <a:rPr lang="ja-JP" altLang="en-US" sz="2000" b="1" dirty="0" smtClean="0"/>
              <a:t>～</a:t>
            </a:r>
            <a:r>
              <a:rPr lang="en-US" altLang="ja-JP" sz="2000" b="1" dirty="0" smtClean="0"/>
              <a:t>20MeV</a:t>
            </a:r>
            <a:r>
              <a:rPr lang="ja-JP" altLang="en-US" sz="2000" b="1" dirty="0" smtClean="0"/>
              <a:t>で現れる、</a:t>
            </a:r>
            <a:r>
              <a:rPr lang="en-US" altLang="ja-JP" sz="2000" b="1" dirty="0" smtClean="0"/>
              <a:t>E1</a:t>
            </a:r>
            <a:r>
              <a:rPr lang="ja-JP" altLang="en-US" sz="2000" b="1" dirty="0" smtClean="0"/>
              <a:t>遷移による</a:t>
            </a:r>
            <a:endParaRPr lang="en-US" altLang="ja-JP" sz="2000" b="1" dirty="0" smtClean="0"/>
          </a:p>
          <a:p>
            <a:pPr>
              <a:buNone/>
            </a:pPr>
            <a:r>
              <a:rPr lang="ja-JP" altLang="en-US" sz="2000" b="1" dirty="0" smtClean="0"/>
              <a:t>　巨大双極子共鳴</a:t>
            </a:r>
            <a:r>
              <a:rPr lang="en-US" altLang="ja-JP" sz="2000" b="1" dirty="0" smtClean="0"/>
              <a:t>(GDR)</a:t>
            </a:r>
            <a:r>
              <a:rPr lang="ja-JP" altLang="en-US" sz="2000" b="1" dirty="0" smtClean="0"/>
              <a:t>に着目。</a:t>
            </a:r>
            <a:endParaRPr lang="en-US" altLang="ja-JP" sz="2000" b="1" dirty="0" smtClean="0"/>
          </a:p>
          <a:p>
            <a:pPr>
              <a:buNone/>
            </a:pPr>
            <a:r>
              <a:rPr lang="ja-JP" altLang="en-US" sz="2000" b="1" dirty="0" smtClean="0"/>
              <a:t>　</a:t>
            </a:r>
            <a:r>
              <a:rPr lang="ja-JP" altLang="en-US" sz="2000" dirty="0" smtClean="0"/>
              <a:t>例）</a:t>
            </a:r>
            <a:r>
              <a:rPr lang="en-US" altLang="ja-JP" sz="2000" dirty="0" smtClean="0"/>
              <a:t>(</a:t>
            </a:r>
            <a:r>
              <a:rPr lang="en-US" altLang="ja-JP" sz="2000" dirty="0" err="1" smtClean="0"/>
              <a:t>γ,p</a:t>
            </a:r>
            <a:r>
              <a:rPr lang="en-US" altLang="ja-JP" sz="2000" dirty="0" smtClean="0"/>
              <a:t>),(</a:t>
            </a:r>
            <a:r>
              <a:rPr lang="en-US" altLang="ja-JP" sz="2000" dirty="0" err="1" smtClean="0"/>
              <a:t>γ,n</a:t>
            </a:r>
            <a:r>
              <a:rPr lang="en-US" altLang="ja-JP" sz="2000" dirty="0" smtClean="0"/>
              <a:t>)</a:t>
            </a:r>
            <a:r>
              <a:rPr lang="ja-JP" altLang="en-US" sz="2000" dirty="0" smtClean="0"/>
              <a:t>チャネルの反応</a:t>
            </a:r>
            <a:r>
              <a:rPr lang="ja-JP" altLang="en-US" sz="2000" dirty="0" smtClean="0"/>
              <a:t>断面積</a:t>
            </a:r>
          </a:p>
          <a:p>
            <a:pPr>
              <a:buNone/>
            </a:pPr>
            <a:r>
              <a:rPr lang="ja-JP" altLang="en-US" sz="2000" dirty="0" smtClean="0"/>
              <a:t>　→　核力の荷電対称性の破れ</a:t>
            </a:r>
            <a:endParaRPr lang="ja-JP" altLang="en-US" sz="2000" dirty="0"/>
          </a:p>
        </p:txBody>
      </p:sp>
      <p:pic>
        <p:nvPicPr>
          <p:cNvPr id="6" name="図 5" descr="dip vi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87020" y="5229200"/>
            <a:ext cx="2773412" cy="1514081"/>
          </a:xfrm>
          <a:prstGeom prst="rect">
            <a:avLst/>
          </a:prstGeom>
        </p:spPr>
      </p:pic>
      <p:pic>
        <p:nvPicPr>
          <p:cNvPr id="7" name="図 6" descr="low_5477.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656525">
            <a:off x="5466412" y="1513065"/>
            <a:ext cx="3467895" cy="1410277"/>
          </a:xfrm>
          <a:prstGeom prst="rect">
            <a:avLst/>
          </a:prstGeom>
        </p:spPr>
      </p:pic>
      <p:pic>
        <p:nvPicPr>
          <p:cNvPr id="8" name="図 7"/>
          <p:cNvPicPr>
            <a:picLocks noChangeAspect="1"/>
          </p:cNvPicPr>
          <p:nvPr/>
        </p:nvPicPr>
        <p:blipFill>
          <a:blip r:embed="rId5" cstate="print"/>
          <a:stretch>
            <a:fillRect/>
          </a:stretch>
        </p:blipFill>
        <p:spPr>
          <a:xfrm>
            <a:off x="4716016" y="2996952"/>
            <a:ext cx="3022943" cy="1928406"/>
          </a:xfrm>
          <a:prstGeom prst="rect">
            <a:avLst/>
          </a:prstGeom>
        </p:spPr>
      </p:pic>
      <p:sp>
        <p:nvSpPr>
          <p:cNvPr id="9" name="テキスト ボックス 8"/>
          <p:cNvSpPr txBox="1"/>
          <p:nvPr/>
        </p:nvSpPr>
        <p:spPr>
          <a:xfrm>
            <a:off x="7668344" y="3429000"/>
            <a:ext cx="1402948" cy="369332"/>
          </a:xfrm>
          <a:prstGeom prst="rect">
            <a:avLst/>
          </a:prstGeom>
          <a:noFill/>
        </p:spPr>
        <p:txBody>
          <a:bodyPr wrap="none" rtlCol="0">
            <a:spAutoFit/>
          </a:bodyPr>
          <a:lstStyle/>
          <a:p>
            <a:r>
              <a:rPr lang="en-US" altLang="ja-JP" b="1" dirty="0" smtClean="0">
                <a:latin typeface="Bradley Hand ITC TT-Bold"/>
                <a:cs typeface="Bradley Hand ITC TT-Bold"/>
              </a:rPr>
              <a:t>Crab nebula</a:t>
            </a:r>
            <a:endParaRPr kumimoji="1" lang="ja-JP" altLang="en-US" b="1" dirty="0">
              <a:latin typeface="Bradley Hand ITC TT-Bold"/>
              <a:cs typeface="Bradley Hand ITC TT-Bo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aseline="30000" dirty="0" smtClean="0"/>
              <a:t>4</a:t>
            </a:r>
            <a:r>
              <a:rPr kumimoji="1" lang="en-US" altLang="ja-JP" dirty="0" smtClean="0"/>
              <a:t>He</a:t>
            </a:r>
            <a:r>
              <a:rPr kumimoji="1" lang="ja-JP" altLang="en-US" dirty="0" smtClean="0"/>
              <a:t>の光分解反応</a:t>
            </a:r>
            <a:endParaRPr kumimoji="1" lang="ja-JP" altLang="en-US" dirty="0"/>
          </a:p>
        </p:txBody>
      </p:sp>
      <p:sp>
        <p:nvSpPr>
          <p:cNvPr id="5" name="テキスト ボックス 4"/>
          <p:cNvSpPr txBox="1"/>
          <p:nvPr/>
        </p:nvSpPr>
        <p:spPr>
          <a:xfrm>
            <a:off x="1259632" y="1412776"/>
            <a:ext cx="6696744" cy="523220"/>
          </a:xfrm>
          <a:prstGeom prst="rect">
            <a:avLst/>
          </a:prstGeom>
          <a:noFill/>
          <a:ln w="28575" cmpd="sng">
            <a:solidFill>
              <a:srgbClr val="FF6600"/>
            </a:solidFill>
          </a:ln>
        </p:spPr>
        <p:txBody>
          <a:bodyPr wrap="square" rtlCol="0">
            <a:spAutoFit/>
          </a:bodyPr>
          <a:lstStyle/>
          <a:p>
            <a:r>
              <a:rPr kumimoji="1" lang="en-US" altLang="ja-JP" sz="2800" b="1" baseline="30000" dirty="0" smtClean="0">
                <a:solidFill>
                  <a:srgbClr val="FF8910"/>
                </a:solidFill>
                <a:latin typeface="Bradley Hand ITC TT-Bold"/>
                <a:cs typeface="Bradley Hand ITC TT-Bold"/>
              </a:rPr>
              <a:t>4</a:t>
            </a:r>
            <a:r>
              <a:rPr kumimoji="1" lang="en-US" altLang="ja-JP" sz="2800" b="1" dirty="0" smtClean="0">
                <a:solidFill>
                  <a:srgbClr val="FF8910"/>
                </a:solidFill>
                <a:latin typeface="Bradley Hand ITC TT-Bold"/>
                <a:cs typeface="Bradley Hand ITC TT-Bold"/>
              </a:rPr>
              <a:t>He</a:t>
            </a:r>
            <a:r>
              <a:rPr kumimoji="1" lang="en-US" altLang="ja-JP" sz="2400" b="1" dirty="0" smtClean="0">
                <a:solidFill>
                  <a:srgbClr val="FF8910"/>
                </a:solidFill>
                <a:latin typeface="Bradley Hand ITC TT-Bold"/>
                <a:cs typeface="Bradley Hand ITC TT-Bold"/>
              </a:rPr>
              <a:t> </a:t>
            </a:r>
            <a:r>
              <a:rPr kumimoji="1" lang="ja-JP" altLang="en-US" sz="2400" b="1" dirty="0" smtClean="0">
                <a:solidFill>
                  <a:srgbClr val="FF8910"/>
                </a:solidFill>
                <a:latin typeface="Bradley Hand ITC TT-Bold"/>
                <a:cs typeface="Bradley Hand ITC TT-Bold"/>
              </a:rPr>
              <a:t>の光分解</a:t>
            </a:r>
            <a:r>
              <a:rPr kumimoji="1" lang="ja-JP" altLang="en-US" sz="2400" b="1" dirty="0" smtClean="0">
                <a:solidFill>
                  <a:srgbClr val="FF8910"/>
                </a:solidFill>
              </a:rPr>
              <a:t>は荷電対称性の検証に適している</a:t>
            </a:r>
            <a:r>
              <a:rPr kumimoji="1" lang="en-US" altLang="ja-JP" sz="2400" b="1" dirty="0" smtClean="0">
                <a:solidFill>
                  <a:srgbClr val="FF8910"/>
                </a:solidFill>
              </a:rPr>
              <a:t>!!</a:t>
            </a:r>
            <a:endParaRPr kumimoji="1" lang="ja-JP" altLang="en-US" sz="2400" b="1" dirty="0">
              <a:solidFill>
                <a:srgbClr val="FF8910"/>
              </a:solidFill>
            </a:endParaRPr>
          </a:p>
        </p:txBody>
      </p:sp>
      <p:sp>
        <p:nvSpPr>
          <p:cNvPr id="21" name="テキスト ボックス 20"/>
          <p:cNvSpPr txBox="1"/>
          <p:nvPr/>
        </p:nvSpPr>
        <p:spPr>
          <a:xfrm>
            <a:off x="3419872" y="2564904"/>
            <a:ext cx="5472608" cy="2400657"/>
          </a:xfrm>
          <a:prstGeom prst="rect">
            <a:avLst/>
          </a:prstGeom>
          <a:noFill/>
          <a:ln w="31750">
            <a:solidFill>
              <a:srgbClr val="00B050"/>
            </a:solidFill>
          </a:ln>
        </p:spPr>
        <p:txBody>
          <a:bodyPr wrap="square" rtlCol="0">
            <a:spAutoFit/>
          </a:bodyPr>
          <a:lstStyle/>
          <a:p>
            <a:r>
              <a:rPr kumimoji="1" lang="en-US" altLang="ja-JP" sz="2500" dirty="0" smtClean="0"/>
              <a:t>1.</a:t>
            </a:r>
            <a:r>
              <a:rPr kumimoji="1" lang="en-US" altLang="ja-JP" sz="2500" baseline="30000" dirty="0" smtClean="0"/>
              <a:t>4</a:t>
            </a:r>
            <a:r>
              <a:rPr kumimoji="1" lang="en-US" altLang="ja-JP" sz="2500" dirty="0" smtClean="0"/>
              <a:t>He </a:t>
            </a:r>
            <a:r>
              <a:rPr kumimoji="1" lang="en-US" altLang="ja-JP" sz="2500" dirty="0" err="1" smtClean="0"/>
              <a:t>g.s</a:t>
            </a:r>
            <a:r>
              <a:rPr kumimoji="1" lang="en-US" altLang="ja-JP" sz="2500" dirty="0" smtClean="0"/>
              <a:t>.</a:t>
            </a:r>
            <a:r>
              <a:rPr kumimoji="1" lang="ja-JP" altLang="en-US" sz="2500" dirty="0" smtClean="0"/>
              <a:t>のアイソスピンが純粋</a:t>
            </a:r>
            <a:r>
              <a:rPr kumimoji="1" lang="en-US" altLang="ja-JP" sz="2500" dirty="0" smtClean="0"/>
              <a:t>(T=0)</a:t>
            </a:r>
            <a:endParaRPr lang="en-US" altLang="ja-JP" sz="2500" dirty="0" smtClean="0"/>
          </a:p>
          <a:p>
            <a:r>
              <a:rPr lang="en-US" altLang="ja-JP" sz="2500" dirty="0" smtClean="0"/>
              <a:t>2.Z</a:t>
            </a:r>
            <a:r>
              <a:rPr lang="ja-JP" altLang="en-US" sz="2500" dirty="0" smtClean="0"/>
              <a:t>が小さく、クーロン力の効果が小さい</a:t>
            </a:r>
            <a:endParaRPr kumimoji="1" lang="en-US" altLang="ja-JP" sz="2500" dirty="0" smtClean="0"/>
          </a:p>
          <a:p>
            <a:r>
              <a:rPr lang="en-US" altLang="ja-JP" sz="2500" dirty="0" smtClean="0"/>
              <a:t>3</a:t>
            </a:r>
            <a:r>
              <a:rPr kumimoji="1" lang="en-US" altLang="ja-JP" sz="2500" dirty="0" smtClean="0"/>
              <a:t>.</a:t>
            </a:r>
            <a:r>
              <a:rPr kumimoji="1" lang="ja-JP" altLang="en-US" sz="2500" dirty="0" smtClean="0"/>
              <a:t>終状態に励起状態がない</a:t>
            </a:r>
            <a:endParaRPr kumimoji="1" lang="en-US" altLang="ja-JP" sz="2500" dirty="0" smtClean="0"/>
          </a:p>
          <a:p>
            <a:r>
              <a:rPr lang="en-US" altLang="ja-JP" sz="2500" dirty="0" smtClean="0"/>
              <a:t>4</a:t>
            </a:r>
            <a:r>
              <a:rPr kumimoji="1" lang="en-US" altLang="ja-JP" sz="2500" dirty="0" smtClean="0"/>
              <a:t>.E</a:t>
            </a:r>
            <a:r>
              <a:rPr kumimoji="1" lang="en-US" altLang="ja-JP" sz="2500" baseline="-25000" dirty="0" smtClean="0"/>
              <a:t>γ</a:t>
            </a:r>
            <a:r>
              <a:rPr lang="ja-JP" altLang="en-US" sz="2500" dirty="0" smtClean="0"/>
              <a:t> </a:t>
            </a:r>
            <a:r>
              <a:rPr kumimoji="1" lang="en-US" altLang="ja-JP" sz="2500" dirty="0" smtClean="0"/>
              <a:t>≤ 30 </a:t>
            </a:r>
            <a:r>
              <a:rPr kumimoji="1" lang="en-US" altLang="ja-JP" sz="2500" dirty="0" err="1" smtClean="0"/>
              <a:t>MeV</a:t>
            </a:r>
            <a:r>
              <a:rPr kumimoji="1" lang="ja-JP" altLang="en-US" sz="2500" dirty="0" smtClean="0"/>
              <a:t>では、</a:t>
            </a:r>
            <a:r>
              <a:rPr kumimoji="1" lang="en-US" altLang="ja-JP" sz="2500" dirty="0" smtClean="0"/>
              <a:t>E1</a:t>
            </a:r>
            <a:r>
              <a:rPr lang="ja-JP" altLang="en-US" sz="2500" dirty="0" smtClean="0"/>
              <a:t>遷移</a:t>
            </a:r>
            <a:r>
              <a:rPr kumimoji="1" lang="ja-JP" altLang="en-US" sz="2500" dirty="0" smtClean="0"/>
              <a:t>が支配的</a:t>
            </a:r>
            <a:endParaRPr kumimoji="1" lang="en-US" altLang="ja-JP" sz="2500" dirty="0" smtClean="0"/>
          </a:p>
          <a:p>
            <a:r>
              <a:rPr lang="en-US" altLang="ja-JP" sz="2500" dirty="0" smtClean="0"/>
              <a:t>5. </a:t>
            </a:r>
            <a:r>
              <a:rPr lang="en-US" altLang="ja-JP" sz="2500" dirty="0" err="1" smtClean="0"/>
              <a:t>E</a:t>
            </a:r>
            <a:r>
              <a:rPr lang="en-US" altLang="ja-JP" sz="2500" baseline="-25000" dirty="0" err="1" smtClean="0"/>
              <a:t>γ</a:t>
            </a:r>
            <a:r>
              <a:rPr lang="ja-JP" altLang="en-US" sz="2500" dirty="0" smtClean="0"/>
              <a:t> </a:t>
            </a:r>
            <a:r>
              <a:rPr lang="en-US" altLang="ja-JP" sz="2500" dirty="0" smtClean="0"/>
              <a:t>≤ 40 </a:t>
            </a:r>
            <a:r>
              <a:rPr lang="en-US" altLang="ja-JP" sz="2500" dirty="0" err="1" smtClean="0"/>
              <a:t>MeV</a:t>
            </a:r>
            <a:r>
              <a:rPr lang="ja-JP" altLang="en-US" sz="2500" dirty="0" smtClean="0"/>
              <a:t>では</a:t>
            </a:r>
            <a:r>
              <a:rPr lang="en-US" altLang="ja-JP" sz="2500" dirty="0" smtClean="0"/>
              <a:t>(</a:t>
            </a:r>
            <a:r>
              <a:rPr lang="en-US" altLang="ja-JP" sz="2500" dirty="0" err="1" smtClean="0"/>
              <a:t>γ,p</a:t>
            </a:r>
            <a:r>
              <a:rPr lang="en-US" altLang="ja-JP" sz="2500" dirty="0" smtClean="0"/>
              <a:t>),(</a:t>
            </a:r>
            <a:r>
              <a:rPr lang="en-US" altLang="ja-JP" sz="2500" dirty="0" err="1" smtClean="0"/>
              <a:t>γ,n</a:t>
            </a:r>
            <a:r>
              <a:rPr lang="en-US" altLang="ja-JP" sz="2500" dirty="0" smtClean="0"/>
              <a:t>)</a:t>
            </a:r>
            <a:r>
              <a:rPr lang="ja-JP" altLang="en-US" sz="2500" dirty="0" smtClean="0"/>
              <a:t>以外のチャ　　</a:t>
            </a:r>
            <a:endParaRPr lang="en-US" altLang="ja-JP" sz="2500" dirty="0" smtClean="0"/>
          </a:p>
          <a:p>
            <a:r>
              <a:rPr lang="ja-JP" altLang="en-US" sz="2500" dirty="0" smtClean="0"/>
              <a:t>　 ネルが無視できる</a:t>
            </a:r>
            <a:endParaRPr lang="en-US" altLang="ja-JP" sz="2500" dirty="0" smtClean="0"/>
          </a:p>
        </p:txBody>
      </p:sp>
      <p:sp>
        <p:nvSpPr>
          <p:cNvPr id="24" name="テキスト ボックス 23"/>
          <p:cNvSpPr txBox="1"/>
          <p:nvPr/>
        </p:nvSpPr>
        <p:spPr>
          <a:xfrm>
            <a:off x="4067944" y="5229200"/>
            <a:ext cx="4248472" cy="1384995"/>
          </a:xfrm>
          <a:prstGeom prst="rect">
            <a:avLst/>
          </a:prstGeom>
          <a:noFill/>
        </p:spPr>
        <p:txBody>
          <a:bodyPr wrap="square" rtlCol="0">
            <a:spAutoFit/>
          </a:bodyPr>
          <a:lstStyle/>
          <a:p>
            <a:r>
              <a:rPr kumimoji="1" lang="en-US" altLang="ja-JP" sz="2800" b="1" dirty="0" err="1" smtClean="0">
                <a:latin typeface="Bradley Hand ITC TT-Bold"/>
                <a:cs typeface="Bradley Hand ITC TT-Bold"/>
              </a:rPr>
              <a:t>R</a:t>
            </a:r>
            <a:r>
              <a:rPr kumimoji="1" lang="en-US" altLang="ja-JP" sz="2800" b="1" baseline="30000" dirty="0" err="1" smtClean="0">
                <a:latin typeface="Bradley Hand ITC TT-Bold"/>
                <a:cs typeface="Bradley Hand ITC TT-Bold"/>
              </a:rPr>
              <a:t>exp</a:t>
            </a:r>
            <a:r>
              <a:rPr lang="en-US" altLang="en-US" sz="2800" b="1" baseline="-25000" dirty="0" err="1" smtClean="0">
                <a:latin typeface="Bradley Hand ITC TT-Bold"/>
                <a:cs typeface="Bradley Hand ITC TT-Bold"/>
              </a:rPr>
              <a:t>γ</a:t>
            </a:r>
            <a:r>
              <a:rPr lang="en-US" altLang="en-US" sz="2800" b="1" baseline="-25000" dirty="0" smtClean="0">
                <a:latin typeface="Bradley Hand ITC TT-Bold"/>
                <a:cs typeface="Bradley Hand ITC TT-Bold"/>
              </a:rPr>
              <a:t> </a:t>
            </a:r>
            <a:r>
              <a:rPr kumimoji="1" lang="en-US" altLang="ja-JP" sz="2800" b="1" dirty="0" smtClean="0">
                <a:latin typeface="Bradley Hand ITC TT-Bold"/>
                <a:cs typeface="Bradley Hand ITC TT-Bold"/>
              </a:rPr>
              <a:t>= σ(</a:t>
            </a:r>
            <a:r>
              <a:rPr kumimoji="1" lang="en-US" altLang="ja-JP" sz="2800" b="1" dirty="0" err="1" smtClean="0">
                <a:latin typeface="Bradley Hand ITC TT-Bold"/>
                <a:cs typeface="Bradley Hand ITC TT-Bold"/>
              </a:rPr>
              <a:t>γ,p</a:t>
            </a:r>
            <a:r>
              <a:rPr kumimoji="1" lang="en-US" altLang="ja-JP" sz="2800" b="1" dirty="0" smtClean="0">
                <a:latin typeface="Bradley Hand ITC TT-Bold"/>
                <a:cs typeface="Bradley Hand ITC TT-Bold"/>
              </a:rPr>
              <a:t>)/σ(</a:t>
            </a:r>
            <a:r>
              <a:rPr kumimoji="1" lang="en-US" altLang="ja-JP" sz="2800" b="1" dirty="0" err="1" smtClean="0">
                <a:latin typeface="Bradley Hand ITC TT-Bold"/>
                <a:cs typeface="Bradley Hand ITC TT-Bold"/>
              </a:rPr>
              <a:t>γ,n</a:t>
            </a:r>
            <a:r>
              <a:rPr kumimoji="1" lang="en-US" altLang="ja-JP" sz="2800" b="1" dirty="0" smtClean="0">
                <a:latin typeface="Bradley Hand ITC TT-Bold"/>
                <a:cs typeface="Bradley Hand ITC TT-Bold"/>
              </a:rPr>
              <a:t>)</a:t>
            </a:r>
          </a:p>
          <a:p>
            <a:r>
              <a:rPr lang="en-US" altLang="ja-JP" sz="2800" b="1" dirty="0">
                <a:latin typeface="Bradley Hand ITC TT-Bold"/>
                <a:cs typeface="Bradley Hand ITC TT-Bold"/>
              </a:rPr>
              <a:t> </a:t>
            </a:r>
            <a:r>
              <a:rPr lang="en-US" altLang="ja-JP" sz="2800" b="1" dirty="0" smtClean="0">
                <a:latin typeface="Bradley Hand ITC TT-Bold"/>
                <a:cs typeface="Bradley Hand ITC TT-Bold"/>
              </a:rPr>
              <a:t>     </a:t>
            </a:r>
            <a:r>
              <a:rPr lang="ja-JP" altLang="en-US" sz="2800" b="1" dirty="0" smtClean="0">
                <a:latin typeface="Bradley Hand ITC TT-Bold"/>
                <a:cs typeface="Bradley Hand ITC TT-Bold"/>
              </a:rPr>
              <a:t>～</a:t>
            </a:r>
            <a:r>
              <a:rPr lang="en-US" altLang="ja-JP" sz="2800" b="1" dirty="0" smtClean="0">
                <a:latin typeface="Bradley Hand ITC TT-Bold"/>
                <a:cs typeface="Bradley Hand ITC TT-Bold"/>
              </a:rPr>
              <a:t> 1.1 – 1.7       </a:t>
            </a:r>
            <a:endParaRPr kumimoji="1" lang="ja-JP" altLang="en-US" sz="2800" b="1" dirty="0">
              <a:latin typeface="Bradley Hand ITC TT-Bold"/>
              <a:cs typeface="Bradley Hand ITC TT-Bold"/>
            </a:endParaRPr>
          </a:p>
        </p:txBody>
      </p:sp>
      <p:grpSp>
        <p:nvGrpSpPr>
          <p:cNvPr id="26" name="グループ化 25"/>
          <p:cNvGrpSpPr/>
          <p:nvPr/>
        </p:nvGrpSpPr>
        <p:grpSpPr>
          <a:xfrm>
            <a:off x="0" y="2204864"/>
            <a:ext cx="3550616" cy="4176463"/>
            <a:chOff x="-2825428" y="2081267"/>
            <a:chExt cx="8610786" cy="4446420"/>
          </a:xfrm>
        </p:grpSpPr>
        <p:grpSp>
          <p:nvGrpSpPr>
            <p:cNvPr id="22" name="グループ化 21"/>
            <p:cNvGrpSpPr/>
            <p:nvPr/>
          </p:nvGrpSpPr>
          <p:grpSpPr>
            <a:xfrm>
              <a:off x="-2825428" y="2081267"/>
              <a:ext cx="8556889" cy="4446420"/>
              <a:chOff x="-2933220" y="2069615"/>
              <a:chExt cx="8556889" cy="4446420"/>
            </a:xfrm>
          </p:grpSpPr>
          <p:sp>
            <p:nvSpPr>
              <p:cNvPr id="6" name="テキスト ボックス 31"/>
              <p:cNvSpPr txBox="1">
                <a:spLocks noChangeArrowheads="1"/>
              </p:cNvSpPr>
              <p:nvPr/>
            </p:nvSpPr>
            <p:spPr bwMode="auto">
              <a:xfrm>
                <a:off x="1289356" y="3986176"/>
                <a:ext cx="4924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400" b="1" dirty="0" err="1" smtClean="0">
                    <a:latin typeface="Bradley Hand ITC TT-Bold"/>
                    <a:cs typeface="Bradley Hand ITC TT-Bold"/>
                  </a:rPr>
                  <a:t>γ</a:t>
                </a:r>
                <a:endParaRPr lang="en-US" altLang="ja-JP" sz="2400" b="1" dirty="0" smtClean="0">
                  <a:latin typeface="Bradley Hand ITC TT-Bold"/>
                  <a:cs typeface="Bradley Hand ITC TT-Bold"/>
                </a:endParaRPr>
              </a:p>
            </p:txBody>
          </p:sp>
          <p:sp>
            <p:nvSpPr>
              <p:cNvPr id="7" name="テキスト ボックス 32"/>
              <p:cNvSpPr txBox="1">
                <a:spLocks noChangeArrowheads="1"/>
              </p:cNvSpPr>
              <p:nvPr/>
            </p:nvSpPr>
            <p:spPr bwMode="auto">
              <a:xfrm>
                <a:off x="1063432" y="3679526"/>
                <a:ext cx="5437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2400" b="1" dirty="0">
                    <a:latin typeface="Bradley Hand ITC TT-Bold"/>
                    <a:cs typeface="Bradley Hand ITC TT-Bold"/>
                  </a:rPr>
                  <a:t>E1</a:t>
                </a:r>
                <a:endParaRPr lang="ja-JP" altLang="en-US" sz="2400" b="1" dirty="0">
                  <a:latin typeface="Bradley Hand ITC TT-Bold"/>
                  <a:cs typeface="Bradley Hand ITC TT-Bold"/>
                </a:endParaRPr>
              </a:p>
            </p:txBody>
          </p:sp>
          <p:sp>
            <p:nvSpPr>
              <p:cNvPr id="8" name="テキスト ボックス 33"/>
              <p:cNvSpPr txBox="1">
                <a:spLocks noChangeArrowheads="1"/>
              </p:cNvSpPr>
              <p:nvPr/>
            </p:nvSpPr>
            <p:spPr bwMode="auto">
              <a:xfrm>
                <a:off x="-312008" y="6090063"/>
                <a:ext cx="2966961" cy="425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2000" b="1" dirty="0">
                    <a:latin typeface="Bradley Hand ITC TT-Bold"/>
                    <a:cs typeface="Bradley Hand ITC TT-Bold"/>
                  </a:rPr>
                  <a:t>⁴</a:t>
                </a:r>
                <a:r>
                  <a:rPr lang="en-US" altLang="ja-JP" sz="2000" b="1" dirty="0" smtClean="0">
                    <a:latin typeface="Bradley Hand ITC TT-Bold"/>
                    <a:cs typeface="Bradley Hand ITC TT-Bold"/>
                  </a:rPr>
                  <a:t>He </a:t>
                </a:r>
                <a:r>
                  <a:rPr lang="en-US" altLang="ja-JP" sz="2000" b="1" dirty="0" err="1" smtClean="0">
                    <a:latin typeface="Bradley Hand ITC TT-Bold"/>
                    <a:cs typeface="Bradley Hand ITC TT-Bold"/>
                  </a:rPr>
                  <a:t>g.s</a:t>
                </a:r>
                <a:r>
                  <a:rPr lang="en-US" altLang="ja-JP" sz="2000" b="1" dirty="0" smtClean="0">
                    <a:latin typeface="Bradley Hand ITC TT-Bold"/>
                    <a:cs typeface="Bradley Hand ITC TT-Bold"/>
                  </a:rPr>
                  <a:t>.</a:t>
                </a:r>
                <a:endParaRPr lang="ja-JP" altLang="en-US" sz="2000" b="1" dirty="0">
                  <a:latin typeface="Bradley Hand ITC TT-Bold"/>
                  <a:cs typeface="Bradley Hand ITC TT-Bold"/>
                </a:endParaRPr>
              </a:p>
            </p:txBody>
          </p:sp>
          <p:sp>
            <p:nvSpPr>
              <p:cNvPr id="9" name="テキスト ボックス 37"/>
              <p:cNvSpPr txBox="1">
                <a:spLocks noChangeArrowheads="1"/>
              </p:cNvSpPr>
              <p:nvPr/>
            </p:nvSpPr>
            <p:spPr bwMode="auto">
              <a:xfrm>
                <a:off x="2829582" y="4676137"/>
                <a:ext cx="9669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2400" b="1" dirty="0">
                    <a:latin typeface="Bradley Hand ITC TT-Bold"/>
                    <a:cs typeface="Bradley Hand ITC TT-Bold"/>
                  </a:rPr>
                  <a:t>³</a:t>
                </a:r>
                <a:r>
                  <a:rPr lang="en-US" altLang="ja-JP" sz="2400" b="1" dirty="0" smtClean="0">
                    <a:latin typeface="Bradley Hand ITC TT-Bold"/>
                    <a:cs typeface="Bradley Hand ITC TT-Bold"/>
                  </a:rPr>
                  <a:t>H+p</a:t>
                </a:r>
                <a:endParaRPr lang="ja-JP" altLang="en-US" sz="2400" b="1" dirty="0">
                  <a:latin typeface="Bradley Hand ITC TT-Bold"/>
                  <a:cs typeface="Bradley Hand ITC TT-Bold"/>
                </a:endParaRPr>
              </a:p>
            </p:txBody>
          </p:sp>
          <p:sp>
            <p:nvSpPr>
              <p:cNvPr id="10" name="テキスト ボックス 38"/>
              <p:cNvSpPr txBox="1">
                <a:spLocks noChangeArrowheads="1"/>
              </p:cNvSpPr>
              <p:nvPr/>
            </p:nvSpPr>
            <p:spPr bwMode="auto">
              <a:xfrm>
                <a:off x="2305692" y="2069615"/>
                <a:ext cx="2232220" cy="513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nSpc>
                    <a:spcPct val="150000"/>
                  </a:lnSpc>
                </a:pPr>
                <a:r>
                  <a:rPr lang="en-US" altLang="ja-JP" sz="2000" b="1" dirty="0" smtClean="0">
                    <a:latin typeface="Bradley Hand ITC TT-Bold"/>
                    <a:cs typeface="Bradley Hand ITC TT-Bold"/>
                  </a:rPr>
                  <a:t>1</a:t>
                </a:r>
                <a:r>
                  <a:rPr lang="en-US" altLang="ja-JP" sz="2000" b="1" baseline="30000" dirty="0">
                    <a:latin typeface="Bradley Hand ITC TT-Bold"/>
                    <a:cs typeface="Bradley Hand ITC TT-Bold"/>
                  </a:rPr>
                  <a:t>-</a:t>
                </a:r>
                <a:r>
                  <a:rPr lang="en-US" altLang="ja-JP" sz="2000" b="1" dirty="0">
                    <a:latin typeface="Bradley Hand ITC TT-Bold"/>
                    <a:cs typeface="Bradley Hand ITC TT-Bold"/>
                  </a:rPr>
                  <a:t> </a:t>
                </a:r>
                <a:r>
                  <a:rPr lang="en-US" altLang="ja-JP" sz="2000" b="1" dirty="0" smtClean="0">
                    <a:latin typeface="Bradley Hand ITC TT-Bold"/>
                    <a:cs typeface="Bradley Hand ITC TT-Bold"/>
                  </a:rPr>
                  <a:t>, 1</a:t>
                </a:r>
                <a:endParaRPr lang="ja-JP" altLang="en-US" sz="2000" b="1" dirty="0">
                  <a:latin typeface="Bradley Hand ITC TT-Bold"/>
                  <a:cs typeface="Bradley Hand ITC TT-Bold"/>
                </a:endParaRPr>
              </a:p>
            </p:txBody>
          </p:sp>
          <p:sp>
            <p:nvSpPr>
              <p:cNvPr id="11" name="テキスト ボックス 39"/>
              <p:cNvSpPr txBox="1">
                <a:spLocks noChangeArrowheads="1"/>
              </p:cNvSpPr>
              <p:nvPr/>
            </p:nvSpPr>
            <p:spPr bwMode="auto">
              <a:xfrm>
                <a:off x="1086148" y="5706751"/>
                <a:ext cx="4537521" cy="425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2000" b="1" dirty="0" err="1" smtClean="0">
                    <a:latin typeface="Bradley Hand ITC TT-Bold"/>
                    <a:cs typeface="Bradley Hand ITC TT-Bold"/>
                  </a:rPr>
                  <a:t>J</a:t>
                </a:r>
                <a:r>
                  <a:rPr lang="en-US" altLang="ja-JP" sz="2000" b="1" baseline="30000" dirty="0" err="1" smtClean="0">
                    <a:latin typeface="Bradley Hand ITC TT-Bold"/>
                    <a:cs typeface="Bradley Hand ITC TT-Bold"/>
                  </a:rPr>
                  <a:t>π</a:t>
                </a:r>
                <a:r>
                  <a:rPr lang="en-US" altLang="ja-JP" sz="2000" b="1" dirty="0" smtClean="0">
                    <a:latin typeface="Bradley Hand ITC TT-Bold"/>
                    <a:cs typeface="Bradley Hand ITC TT-Bold"/>
                  </a:rPr>
                  <a:t>, T = 0</a:t>
                </a:r>
                <a:r>
                  <a:rPr lang="en-US" altLang="ja-JP" sz="2000" b="1" baseline="30000" dirty="0" smtClean="0">
                    <a:latin typeface="Bradley Hand ITC TT-Bold"/>
                    <a:cs typeface="Bradley Hand ITC TT-Bold"/>
                  </a:rPr>
                  <a:t>+</a:t>
                </a:r>
                <a:r>
                  <a:rPr lang="en-US" altLang="ja-JP" sz="2000" b="1" dirty="0" smtClean="0">
                    <a:latin typeface="Bradley Hand ITC TT-Bold"/>
                    <a:cs typeface="Bradley Hand ITC TT-Bold"/>
                  </a:rPr>
                  <a:t>, 0</a:t>
                </a:r>
                <a:endParaRPr lang="ja-JP" altLang="en-US" sz="2000" b="1" dirty="0">
                  <a:latin typeface="Bradley Hand ITC TT-Bold"/>
                  <a:cs typeface="Bradley Hand ITC TT-Bold"/>
                </a:endParaRPr>
              </a:p>
            </p:txBody>
          </p:sp>
          <p:sp>
            <p:nvSpPr>
              <p:cNvPr id="12" name="テキスト ボックス 11"/>
              <p:cNvSpPr txBox="1"/>
              <p:nvPr/>
            </p:nvSpPr>
            <p:spPr>
              <a:xfrm>
                <a:off x="-326268" y="2146278"/>
                <a:ext cx="3330481" cy="425972"/>
              </a:xfrm>
              <a:prstGeom prst="rect">
                <a:avLst/>
              </a:prstGeom>
              <a:noFill/>
            </p:spPr>
            <p:txBody>
              <a:bodyPr wrap="square" rtlCol="0">
                <a:spAutoFit/>
              </a:bodyPr>
              <a:lstStyle/>
              <a:p>
                <a:r>
                  <a:rPr kumimoji="1" lang="en-US" altLang="ja-JP" sz="2000" b="1" baseline="30000" dirty="0" smtClean="0">
                    <a:latin typeface="Bradley Hand ITC TT-Bold"/>
                    <a:cs typeface="Bradley Hand ITC TT-Bold"/>
                  </a:rPr>
                  <a:t>4</a:t>
                </a:r>
                <a:r>
                  <a:rPr kumimoji="1" lang="en-US" altLang="ja-JP" sz="2000" b="1" dirty="0" smtClean="0">
                    <a:latin typeface="Bradley Hand ITC TT-Bold"/>
                    <a:cs typeface="Bradley Hand ITC TT-Bold"/>
                  </a:rPr>
                  <a:t>He GDR</a:t>
                </a:r>
                <a:endParaRPr kumimoji="1" lang="ja-JP" altLang="en-US" sz="2000" b="1" dirty="0">
                  <a:latin typeface="Bradley Hand ITC TT-Bold"/>
                  <a:cs typeface="Bradley Hand ITC TT-Bold"/>
                </a:endParaRPr>
              </a:p>
            </p:txBody>
          </p:sp>
          <p:cxnSp>
            <p:nvCxnSpPr>
              <p:cNvPr id="13" name="直線コネクタ 12"/>
              <p:cNvCxnSpPr/>
              <p:nvPr/>
            </p:nvCxnSpPr>
            <p:spPr>
              <a:xfrm>
                <a:off x="179512" y="2545740"/>
                <a:ext cx="2016224" cy="0"/>
              </a:xfrm>
              <a:prstGeom prst="line">
                <a:avLst/>
              </a:prstGeom>
              <a:ln w="44450" cmpd="sng">
                <a:solidFill>
                  <a:schemeClr val="tx1">
                    <a:lumMod val="85000"/>
                    <a:lumOff val="15000"/>
                  </a:schemeClr>
                </a:solidFill>
                <a:tailEnd w="sm" len="lg"/>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251520" y="6146140"/>
                <a:ext cx="2016224" cy="0"/>
              </a:xfrm>
              <a:prstGeom prst="line">
                <a:avLst/>
              </a:prstGeom>
              <a:ln w="44450" cmpd="sng">
                <a:solidFill>
                  <a:schemeClr val="tx1">
                    <a:lumMod val="85000"/>
                    <a:lumOff val="15000"/>
                  </a:schemeClr>
                </a:solidFill>
                <a:tailEnd w="sm" len="lg"/>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V="1">
                <a:off x="1083279" y="2545740"/>
                <a:ext cx="0" cy="3600400"/>
              </a:xfrm>
              <a:prstGeom prst="straightConnector1">
                <a:avLst/>
              </a:prstGeom>
              <a:ln w="44450" cmpd="sng">
                <a:solidFill>
                  <a:schemeClr val="tx1">
                    <a:lumMod val="85000"/>
                    <a:lumOff val="15000"/>
                  </a:schemeClr>
                </a:solidFill>
                <a:tailEnd type="arrow" w="sm" len="lg"/>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2670042" y="4446150"/>
                <a:ext cx="2016223" cy="0"/>
              </a:xfrm>
              <a:prstGeom prst="line">
                <a:avLst/>
              </a:prstGeom>
              <a:ln w="44450" cmpd="sng">
                <a:solidFill>
                  <a:srgbClr val="E46C0A"/>
                </a:solidFill>
                <a:tailEnd w="sm" len="lg"/>
              </a:ln>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3004213" y="4752800"/>
                <a:ext cx="2016223" cy="0"/>
              </a:xfrm>
              <a:prstGeom prst="line">
                <a:avLst/>
              </a:prstGeom>
              <a:ln w="44450" cmpd="sng">
                <a:solidFill>
                  <a:srgbClr val="558ED5"/>
                </a:solidFill>
                <a:tailEnd w="sm" len="lg"/>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p:nvPr/>
            </p:nvCxnSpPr>
            <p:spPr>
              <a:xfrm flipH="1">
                <a:off x="-1885438" y="2529590"/>
                <a:ext cx="2270195" cy="1916560"/>
              </a:xfrm>
              <a:prstGeom prst="straightConnector1">
                <a:avLst/>
              </a:prstGeom>
              <a:ln w="44450" cmpd="sng">
                <a:solidFill>
                  <a:schemeClr val="accent6">
                    <a:lumMod val="75000"/>
                  </a:schemeClr>
                </a:solidFill>
                <a:tailEnd type="arrow" w="sm" len="lg"/>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a:off x="1781800" y="2529590"/>
                <a:ext cx="1746304" cy="2223210"/>
              </a:xfrm>
              <a:prstGeom prst="straightConnector1">
                <a:avLst/>
              </a:prstGeom>
              <a:ln w="44450" cmpd="sng">
                <a:solidFill>
                  <a:srgbClr val="558ED5"/>
                </a:solidFill>
                <a:tailEnd type="arrow" w="sm" len="lg"/>
              </a:ln>
            </p:spPr>
            <p:style>
              <a:lnRef idx="2">
                <a:schemeClr val="accent1"/>
              </a:lnRef>
              <a:fillRef idx="0">
                <a:schemeClr val="accent1"/>
              </a:fillRef>
              <a:effectRef idx="1">
                <a:schemeClr val="accent1"/>
              </a:effectRef>
              <a:fontRef idx="minor">
                <a:schemeClr val="tx1"/>
              </a:fontRef>
            </p:style>
          </p:cxnSp>
          <p:sp>
            <p:nvSpPr>
              <p:cNvPr id="20" name="テキスト ボックス 36"/>
              <p:cNvSpPr txBox="1">
                <a:spLocks noChangeArrowheads="1"/>
              </p:cNvSpPr>
              <p:nvPr/>
            </p:nvSpPr>
            <p:spPr bwMode="auto">
              <a:xfrm>
                <a:off x="-2933220" y="4369488"/>
                <a:ext cx="11336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2400" b="1" dirty="0">
                    <a:latin typeface="Bradley Hand ITC TT-Bold"/>
                    <a:cs typeface="Bradley Hand ITC TT-Bold"/>
                  </a:rPr>
                  <a:t>³</a:t>
                </a:r>
                <a:r>
                  <a:rPr lang="en-US" altLang="ja-JP" sz="2400" b="1" dirty="0" smtClean="0">
                    <a:latin typeface="Bradley Hand ITC TT-Bold"/>
                    <a:cs typeface="Bradley Hand ITC TT-Bold"/>
                  </a:rPr>
                  <a:t>He+n</a:t>
                </a:r>
                <a:endParaRPr lang="ja-JP" altLang="en-US" sz="2400" b="1" dirty="0">
                  <a:latin typeface="Bradley Hand ITC TT-Bold"/>
                  <a:cs typeface="Bradley Hand ITC TT-Bold"/>
                </a:endParaRPr>
              </a:p>
            </p:txBody>
          </p:sp>
        </p:grpSp>
        <p:sp>
          <p:nvSpPr>
            <p:cNvPr id="23" name="テキスト ボックス 5"/>
            <p:cNvSpPr txBox="1">
              <a:spLocks noChangeArrowheads="1"/>
            </p:cNvSpPr>
            <p:nvPr/>
          </p:nvSpPr>
          <p:spPr bwMode="auto">
            <a:xfrm>
              <a:off x="1365702" y="4994439"/>
              <a:ext cx="4419656" cy="425972"/>
            </a:xfrm>
            <a:prstGeom prst="rect">
              <a:avLst/>
            </a:prstGeom>
            <a:noFill/>
            <a:ln w="38100" cmpd="sng">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2000" b="1" dirty="0">
                  <a:latin typeface="Bradley Hand ITC TT-Bold"/>
                  <a:cs typeface="Bradley Hand ITC TT-Bold"/>
                </a:rPr>
                <a:t>   </a:t>
              </a:r>
              <a:r>
                <a:rPr lang="en-US" altLang="ja-JP" b="1" dirty="0" smtClean="0">
                  <a:latin typeface="Bradley Hand ITC TT-Bold"/>
                  <a:cs typeface="Bradley Hand ITC TT-Bold"/>
                </a:rPr>
                <a:t>Q=19.8 </a:t>
              </a:r>
              <a:r>
                <a:rPr lang="en-US" altLang="ja-JP" b="1" dirty="0" err="1" smtClean="0">
                  <a:latin typeface="Bradley Hand ITC TT-Bold"/>
                  <a:cs typeface="Bradley Hand ITC TT-Bold"/>
                </a:rPr>
                <a:t>MeV</a:t>
              </a:r>
              <a:endParaRPr lang="ja-JP" altLang="en-US" b="1" dirty="0">
                <a:latin typeface="Bradley Hand ITC TT-Bold"/>
                <a:cs typeface="Bradley Hand ITC TT-Bold"/>
              </a:endParaRPr>
            </a:p>
          </p:txBody>
        </p:sp>
        <p:sp>
          <p:nvSpPr>
            <p:cNvPr id="25" name="テキスト ボックス 5"/>
            <p:cNvSpPr txBox="1">
              <a:spLocks noChangeArrowheads="1"/>
            </p:cNvSpPr>
            <p:nvPr/>
          </p:nvSpPr>
          <p:spPr bwMode="auto">
            <a:xfrm>
              <a:off x="-2562250" y="4764453"/>
              <a:ext cx="4419656" cy="393205"/>
            </a:xfrm>
            <a:prstGeom prst="rect">
              <a:avLst/>
            </a:prstGeom>
            <a:noFill/>
            <a:ln w="38100" cmpd="sng">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b="1" dirty="0" smtClean="0">
                  <a:latin typeface="Bradley Hand ITC TT-Bold"/>
                  <a:cs typeface="Bradley Hand ITC TT-Bold"/>
                </a:rPr>
                <a:t>Q=20.6 </a:t>
              </a:r>
              <a:r>
                <a:rPr lang="en-US" altLang="ja-JP" b="1" dirty="0" err="1" smtClean="0">
                  <a:latin typeface="Bradley Hand ITC TT-Bold"/>
                  <a:cs typeface="Bradley Hand ITC TT-Bold"/>
                </a:rPr>
                <a:t>MeV</a:t>
              </a:r>
              <a:endParaRPr lang="ja-JP" altLang="en-US" b="1" dirty="0">
                <a:latin typeface="Bradley Hand ITC TT-Bold"/>
                <a:cs typeface="Bradley Hand ITC TT-Bold"/>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descr="gamman.pdf"/>
          <p:cNvPicPr>
            <a:picLocks noGrp="1" noChangeAspect="1"/>
          </p:cNvPicPr>
          <p:nvPr>
            <p:ph sz="quarter" idx="4"/>
          </p:nvPr>
        </p:nvPicPr>
        <p:blipFill>
          <a:blip r:embed="rId3" cstate="print">
            <a:extLst>
              <a:ext uri="{28A0092B-C50C-407E-A947-70E740481C1C}">
                <a14:useLocalDpi xmlns="" xmlns:a14="http://schemas.microsoft.com/office/drawing/2010/main" val="0"/>
              </a:ext>
            </a:extLst>
          </a:blip>
          <a:srcRect t="-42974" b="-42974"/>
          <a:stretch>
            <a:fillRect/>
          </a:stretch>
        </p:blipFill>
        <p:spPr>
          <a:xfrm>
            <a:off x="4012184" y="260648"/>
            <a:ext cx="5528368" cy="5544616"/>
          </a:xfrm>
        </p:spPr>
      </p:pic>
      <p:sp>
        <p:nvSpPr>
          <p:cNvPr id="2" name="タイトル 1"/>
          <p:cNvSpPr>
            <a:spLocks noGrp="1"/>
          </p:cNvSpPr>
          <p:nvPr>
            <p:ph type="title"/>
          </p:nvPr>
        </p:nvSpPr>
        <p:spPr>
          <a:xfrm>
            <a:off x="0" y="53752"/>
            <a:ext cx="9144000" cy="1143000"/>
          </a:xfrm>
        </p:spPr>
        <p:txBody>
          <a:bodyPr>
            <a:normAutofit/>
          </a:bodyPr>
          <a:lstStyle/>
          <a:p>
            <a:r>
              <a:rPr kumimoji="1" lang="en-US" altLang="ja-JP" baseline="30000" dirty="0" smtClean="0">
                <a:latin typeface="Bradley Hand ITC TT-Bold"/>
                <a:cs typeface="Bradley Hand ITC TT-Bold"/>
              </a:rPr>
              <a:t>4</a:t>
            </a:r>
            <a:r>
              <a:rPr kumimoji="1" lang="en-US" altLang="ja-JP" dirty="0" smtClean="0">
                <a:latin typeface="Bradley Hand ITC TT-Bold"/>
                <a:cs typeface="Bradley Hand ITC TT-Bold"/>
              </a:rPr>
              <a:t>He</a:t>
            </a:r>
            <a:r>
              <a:rPr kumimoji="1" lang="ja-JP" altLang="en-US" dirty="0" smtClean="0">
                <a:latin typeface="Bradley Hand ITC TT-Bold"/>
                <a:cs typeface="Bradley Hand ITC TT-Bold"/>
              </a:rPr>
              <a:t>の光分解反応の過去データ</a:t>
            </a:r>
            <a:endParaRPr kumimoji="1" lang="ja-JP" altLang="en-US" dirty="0">
              <a:latin typeface="Bradley Hand ITC TT-Bold"/>
              <a:cs typeface="Bradley Hand ITC TT-Bold"/>
            </a:endParaRPr>
          </a:p>
        </p:txBody>
      </p:sp>
      <p:sp>
        <p:nvSpPr>
          <p:cNvPr id="6" name="テキスト プレースホルダー 5"/>
          <p:cNvSpPr>
            <a:spLocks noGrp="1"/>
          </p:cNvSpPr>
          <p:nvPr>
            <p:ph type="body" sz="quarter" idx="3"/>
          </p:nvPr>
        </p:nvSpPr>
        <p:spPr>
          <a:xfrm>
            <a:off x="4427984" y="1124744"/>
            <a:ext cx="4464495" cy="639762"/>
          </a:xfrm>
        </p:spPr>
        <p:txBody>
          <a:bodyPr/>
          <a:lstStyle/>
          <a:p>
            <a:pPr algn="ctr"/>
            <a:r>
              <a:rPr lang="en-US" altLang="ja-JP" baseline="30000" dirty="0" smtClean="0">
                <a:latin typeface="Bradley Hand ITC TT-Bold"/>
                <a:cs typeface="Bradley Hand ITC TT-Bold"/>
              </a:rPr>
              <a:t>4</a:t>
            </a:r>
            <a:r>
              <a:rPr lang="en-US" altLang="ja-JP" dirty="0" smtClean="0">
                <a:latin typeface="Bradley Hand ITC TT-Bold"/>
                <a:cs typeface="Bradley Hand ITC TT-Bold"/>
              </a:rPr>
              <a:t>He(γ </a:t>
            </a:r>
            <a:r>
              <a:rPr lang="en-US" altLang="ja-JP" dirty="0">
                <a:latin typeface="Bradley Hand ITC TT-Bold"/>
                <a:cs typeface="Bradley Hand ITC TT-Bold"/>
              </a:rPr>
              <a:t>, </a:t>
            </a:r>
            <a:r>
              <a:rPr lang="en-US" altLang="ja-JP" dirty="0" smtClean="0">
                <a:latin typeface="Bradley Hand ITC TT-Bold"/>
                <a:cs typeface="Bradley Hand ITC TT-Bold"/>
              </a:rPr>
              <a:t>n)</a:t>
            </a:r>
            <a:r>
              <a:rPr lang="en-US" altLang="ja-JP" baseline="30000" dirty="0" smtClean="0">
                <a:latin typeface="Bradley Hand ITC TT-Bold"/>
                <a:cs typeface="Bradley Hand ITC TT-Bold"/>
              </a:rPr>
              <a:t>3</a:t>
            </a:r>
            <a:r>
              <a:rPr lang="en-US" altLang="ja-JP" dirty="0" smtClean="0">
                <a:latin typeface="Bradley Hand ITC TT-Bold"/>
                <a:cs typeface="Bradley Hand ITC TT-Bold"/>
              </a:rPr>
              <a:t>He</a:t>
            </a:r>
            <a:endParaRPr lang="ja-JP" altLang="en-US" dirty="0">
              <a:latin typeface="Bradley Hand ITC TT-Bold"/>
              <a:cs typeface="Bradley Hand ITC TT-Bold"/>
            </a:endParaRPr>
          </a:p>
        </p:txBody>
      </p:sp>
      <p:pic>
        <p:nvPicPr>
          <p:cNvPr id="8" name="コンテンツ プレースホルダー 7" descr="gammap.pdf"/>
          <p:cNvPicPr>
            <a:picLocks noGrp="1" noChangeAspect="1"/>
          </p:cNvPicPr>
          <p:nvPr>
            <p:ph sz="half" idx="2"/>
          </p:nvPr>
        </p:nvPicPr>
        <p:blipFill>
          <a:blip r:embed="rId4" cstate="print">
            <a:extLst>
              <a:ext uri="{28A0092B-C50C-407E-A947-70E740481C1C}">
                <a14:useLocalDpi xmlns="" xmlns:a14="http://schemas.microsoft.com/office/drawing/2010/main" val="0"/>
              </a:ext>
            </a:extLst>
          </a:blip>
          <a:srcRect t="-50119" b="-50119"/>
          <a:stretch>
            <a:fillRect/>
          </a:stretch>
        </p:blipFill>
        <p:spPr>
          <a:xfrm>
            <a:off x="-684584" y="188640"/>
            <a:ext cx="5964238" cy="5904061"/>
          </a:xfrm>
        </p:spPr>
      </p:pic>
      <p:sp>
        <p:nvSpPr>
          <p:cNvPr id="4" name="テキスト プレースホルダー 3"/>
          <p:cNvSpPr>
            <a:spLocks noGrp="1"/>
          </p:cNvSpPr>
          <p:nvPr>
            <p:ph type="body" idx="1"/>
          </p:nvPr>
        </p:nvSpPr>
        <p:spPr>
          <a:xfrm>
            <a:off x="0" y="1124744"/>
            <a:ext cx="4572000" cy="639762"/>
          </a:xfrm>
        </p:spPr>
        <p:txBody>
          <a:bodyPr>
            <a:normAutofit/>
          </a:bodyPr>
          <a:lstStyle/>
          <a:p>
            <a:pPr algn="ctr"/>
            <a:r>
              <a:rPr kumimoji="1" lang="en-US" altLang="ja-JP" baseline="30000" dirty="0" smtClean="0">
                <a:latin typeface="Bradley Hand ITC TT-Bold"/>
                <a:cs typeface="Bradley Hand ITC TT-Bold"/>
              </a:rPr>
              <a:t>4</a:t>
            </a:r>
            <a:r>
              <a:rPr kumimoji="1" lang="en-US" altLang="ja-JP" dirty="0" smtClean="0">
                <a:latin typeface="Bradley Hand ITC TT-Bold"/>
                <a:cs typeface="Bradley Hand ITC TT-Bold"/>
              </a:rPr>
              <a:t>He(γ</a:t>
            </a:r>
            <a:r>
              <a:rPr lang="en-US" altLang="ja-JP" dirty="0" smtClean="0">
                <a:latin typeface="Bradley Hand ITC TT-Bold"/>
                <a:cs typeface="Bradley Hand ITC TT-Bold"/>
              </a:rPr>
              <a:t> , p</a:t>
            </a:r>
            <a:r>
              <a:rPr kumimoji="1" lang="en-US" altLang="ja-JP" dirty="0" smtClean="0">
                <a:latin typeface="Bradley Hand ITC TT-Bold"/>
                <a:cs typeface="Bradley Hand ITC TT-Bold"/>
              </a:rPr>
              <a:t>)</a:t>
            </a:r>
            <a:r>
              <a:rPr kumimoji="1" lang="en-US" altLang="ja-JP" baseline="30000" dirty="0" smtClean="0">
                <a:latin typeface="Bradley Hand ITC TT-Bold"/>
                <a:cs typeface="Bradley Hand ITC TT-Bold"/>
              </a:rPr>
              <a:t>3</a:t>
            </a:r>
            <a:r>
              <a:rPr kumimoji="1" lang="en-US" altLang="ja-JP" dirty="0" smtClean="0">
                <a:latin typeface="Bradley Hand ITC TT-Bold"/>
                <a:cs typeface="Bradley Hand ITC TT-Bold"/>
              </a:rPr>
              <a:t>H</a:t>
            </a:r>
            <a:endParaRPr kumimoji="1" lang="ja-JP" altLang="en-US" dirty="0">
              <a:latin typeface="Bradley Hand ITC TT-Bold"/>
              <a:cs typeface="Bradley Hand ITC TT-Bold"/>
            </a:endParaRPr>
          </a:p>
        </p:txBody>
      </p:sp>
      <p:sp>
        <p:nvSpPr>
          <p:cNvPr id="10" name="テキスト ボックス 13"/>
          <p:cNvSpPr txBox="1">
            <a:spLocks noChangeArrowheads="1"/>
          </p:cNvSpPr>
          <p:nvPr/>
        </p:nvSpPr>
        <p:spPr bwMode="auto">
          <a:xfrm>
            <a:off x="1331640" y="4509120"/>
            <a:ext cx="302433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00" b="1" dirty="0" err="1">
                <a:latin typeface="Bradley Hand ITC TT-Bold"/>
                <a:cs typeface="Bradley Hand ITC TT-Bold"/>
              </a:rPr>
              <a:t>R.Raut</a:t>
            </a:r>
            <a:r>
              <a:rPr lang="en-US" altLang="ja-JP" sz="1400" b="1" dirty="0">
                <a:latin typeface="Bradley Hand ITC TT-Bold"/>
                <a:cs typeface="Bradley Hand ITC TT-Bold"/>
              </a:rPr>
              <a:t> et al. </a:t>
            </a:r>
            <a:r>
              <a:rPr lang="en-US" altLang="ja-JP" sz="1400" b="1" dirty="0" smtClean="0">
                <a:latin typeface="Bradley Hand ITC TT-Bold"/>
                <a:cs typeface="Bradley Hand ITC TT-Bold"/>
              </a:rPr>
              <a:t>PRL </a:t>
            </a:r>
            <a:r>
              <a:rPr lang="en-US" altLang="ja-JP" sz="1400" b="1" dirty="0">
                <a:latin typeface="Bradley Hand ITC TT-Bold"/>
                <a:cs typeface="Bradley Hand ITC TT-Bold"/>
              </a:rPr>
              <a:t>(2012)</a:t>
            </a:r>
            <a:endParaRPr lang="ja-JP" altLang="en-US" sz="1400" b="1" dirty="0">
              <a:latin typeface="Bradley Hand ITC TT-Bold"/>
              <a:cs typeface="Bradley Hand ITC TT-Bold"/>
            </a:endParaRPr>
          </a:p>
        </p:txBody>
      </p:sp>
      <p:sp>
        <p:nvSpPr>
          <p:cNvPr id="11" name="テキスト ボックス 9"/>
          <p:cNvSpPr txBox="1">
            <a:spLocks noChangeArrowheads="1"/>
          </p:cNvSpPr>
          <p:nvPr/>
        </p:nvSpPr>
        <p:spPr bwMode="auto">
          <a:xfrm>
            <a:off x="5652120" y="4509120"/>
            <a:ext cx="28217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00" b="1" dirty="0" err="1">
                <a:latin typeface="Bradley Hand ITC TT-Bold"/>
                <a:cs typeface="Bradley Hand ITC TT-Bold"/>
              </a:rPr>
              <a:t>W.Tornow</a:t>
            </a:r>
            <a:r>
              <a:rPr lang="en-US" altLang="ja-JP" sz="1400" b="1" dirty="0">
                <a:latin typeface="Bradley Hand ITC TT-Bold"/>
                <a:cs typeface="Bradley Hand ITC TT-Bold"/>
              </a:rPr>
              <a:t> et al. </a:t>
            </a:r>
            <a:r>
              <a:rPr lang="en-US" altLang="ja-JP" sz="1400" b="1" dirty="0" smtClean="0">
                <a:latin typeface="Bradley Hand ITC TT-Bold"/>
                <a:cs typeface="Bradley Hand ITC TT-Bold"/>
              </a:rPr>
              <a:t>PRC </a:t>
            </a:r>
            <a:r>
              <a:rPr lang="en-US" altLang="ja-JP" sz="1400" b="1" dirty="0">
                <a:latin typeface="Bradley Hand ITC TT-Bold"/>
                <a:cs typeface="Bradley Hand ITC TT-Bold"/>
              </a:rPr>
              <a:t>(2012)</a:t>
            </a:r>
            <a:endParaRPr lang="ja-JP" altLang="en-US" sz="1400" b="1" dirty="0">
              <a:latin typeface="Bradley Hand ITC TT-Bold"/>
              <a:cs typeface="Bradley Hand ITC TT-Bold"/>
            </a:endParaRPr>
          </a:p>
        </p:txBody>
      </p:sp>
      <p:sp>
        <p:nvSpPr>
          <p:cNvPr id="13" name="テキスト ボックス 12"/>
          <p:cNvSpPr txBox="1"/>
          <p:nvPr/>
        </p:nvSpPr>
        <p:spPr>
          <a:xfrm>
            <a:off x="899592" y="4869160"/>
            <a:ext cx="6768752" cy="1015663"/>
          </a:xfrm>
          <a:prstGeom prst="rect">
            <a:avLst/>
          </a:prstGeom>
          <a:noFill/>
          <a:ln w="31750">
            <a:solidFill>
              <a:srgbClr val="00B050"/>
            </a:solidFill>
          </a:ln>
        </p:spPr>
        <p:txBody>
          <a:bodyPr wrap="square" rtlCol="0">
            <a:spAutoFit/>
          </a:bodyPr>
          <a:lstStyle/>
          <a:p>
            <a:r>
              <a:rPr lang="ja-JP" altLang="en-US" sz="2000" dirty="0" smtClean="0"/>
              <a:t>・多くの実験</a:t>
            </a:r>
            <a:r>
              <a:rPr lang="ja-JP" altLang="en-US" sz="2000" dirty="0" smtClean="0"/>
              <a:t>に</a:t>
            </a:r>
            <a:r>
              <a:rPr kumimoji="1" lang="ja-JP" altLang="en-US" sz="2000" dirty="0" smtClean="0"/>
              <a:t>おいて</a:t>
            </a:r>
            <a:r>
              <a:rPr kumimoji="1" lang="ja-JP" altLang="en-US" sz="2000" dirty="0" smtClean="0"/>
              <a:t>、</a:t>
            </a:r>
            <a:r>
              <a:rPr lang="en-US" altLang="ja-JP" sz="2000" dirty="0" smtClean="0"/>
              <a:t>25MeV</a:t>
            </a:r>
            <a:r>
              <a:rPr lang="ja-JP" altLang="en-US" sz="2000" dirty="0" smtClean="0"/>
              <a:t>付近に</a:t>
            </a:r>
            <a:r>
              <a:rPr lang="en-US" altLang="ja-JP" sz="2000" dirty="0" smtClean="0"/>
              <a:t>GDR</a:t>
            </a:r>
            <a:r>
              <a:rPr lang="ja-JP" altLang="en-US" sz="2000" dirty="0" smtClean="0"/>
              <a:t>のピークを観測。</a:t>
            </a:r>
            <a:endParaRPr kumimoji="1" lang="en-US" altLang="ja-JP" sz="2000" dirty="0" smtClean="0"/>
          </a:p>
          <a:p>
            <a:r>
              <a:rPr kumimoji="1" lang="ja-JP" altLang="en-US" sz="2000" dirty="0" smtClean="0"/>
              <a:t>　</a:t>
            </a:r>
            <a:r>
              <a:rPr kumimoji="1" lang="ja-JP" altLang="en-US" sz="2000" b="1" dirty="0" smtClean="0">
                <a:solidFill>
                  <a:schemeClr val="accent6">
                    <a:lumMod val="75000"/>
                  </a:schemeClr>
                </a:solidFill>
              </a:rPr>
              <a:t>しかし、</a:t>
            </a:r>
            <a:r>
              <a:rPr lang="ja-JP" altLang="en-US" sz="2000" b="1" dirty="0" smtClean="0">
                <a:solidFill>
                  <a:schemeClr val="accent6">
                    <a:lumMod val="75000"/>
                  </a:schemeClr>
                </a:solidFill>
              </a:rPr>
              <a:t>実験</a:t>
            </a:r>
            <a:r>
              <a:rPr lang="ja-JP" altLang="en-US" sz="2000" b="1" dirty="0" smtClean="0">
                <a:solidFill>
                  <a:schemeClr val="accent6">
                    <a:lumMod val="75000"/>
                  </a:schemeClr>
                </a:solidFill>
              </a:rPr>
              <a:t>ごとに測定値の大きな相違がみられる。</a:t>
            </a:r>
            <a:endParaRPr lang="en-US" altLang="ja-JP" sz="2000" b="1" dirty="0" smtClean="0">
              <a:solidFill>
                <a:schemeClr val="accent6">
                  <a:lumMod val="75000"/>
                </a:schemeClr>
              </a:solidFill>
            </a:endParaRPr>
          </a:p>
          <a:p>
            <a:r>
              <a:rPr kumimoji="1" lang="ja-JP" altLang="en-US" sz="2000" dirty="0" smtClean="0"/>
              <a:t>・</a:t>
            </a:r>
            <a:r>
              <a:rPr kumimoji="1" lang="en-US" altLang="ja-JP" sz="2000" dirty="0" err="1" smtClean="0"/>
              <a:t>Shima</a:t>
            </a:r>
            <a:r>
              <a:rPr kumimoji="1" lang="en-US" altLang="ja-JP" sz="2000" dirty="0" smtClean="0"/>
              <a:t> et </a:t>
            </a:r>
            <a:r>
              <a:rPr kumimoji="1" lang="en-US" altLang="ja-JP" sz="2000" dirty="0" smtClean="0"/>
              <a:t>al</a:t>
            </a:r>
            <a:r>
              <a:rPr kumimoji="1" lang="ja-JP" altLang="en-US" sz="2000" dirty="0" smtClean="0"/>
              <a:t>のデータ</a:t>
            </a:r>
            <a:r>
              <a:rPr lang="en-US" altLang="ja-JP" sz="2000" dirty="0" smtClean="0"/>
              <a:t>(</a:t>
            </a:r>
            <a:r>
              <a:rPr lang="ja-JP" altLang="en-US" sz="2000" dirty="0" smtClean="0"/>
              <a:t>赤丸</a:t>
            </a:r>
            <a:r>
              <a:rPr lang="en-US" altLang="ja-JP" sz="2000" dirty="0" smtClean="0"/>
              <a:t>)</a:t>
            </a:r>
            <a:r>
              <a:rPr kumimoji="1" lang="ja-JP" altLang="en-US" sz="2000" dirty="0" smtClean="0"/>
              <a:t>では</a:t>
            </a:r>
            <a:r>
              <a:rPr kumimoji="1" lang="en-US" altLang="ja-JP" sz="2000" b="1" dirty="0" smtClean="0">
                <a:solidFill>
                  <a:schemeClr val="accent6">
                    <a:lumMod val="75000"/>
                  </a:schemeClr>
                </a:solidFill>
              </a:rPr>
              <a:t>30MeV</a:t>
            </a:r>
            <a:r>
              <a:rPr lang="ja-JP" altLang="en-US" sz="2000" b="1" dirty="0" smtClean="0">
                <a:solidFill>
                  <a:schemeClr val="accent6">
                    <a:lumMod val="75000"/>
                  </a:schemeClr>
                </a:solidFill>
              </a:rPr>
              <a:t>付近</a:t>
            </a:r>
            <a:r>
              <a:rPr lang="ja-JP" altLang="en-US" sz="2000" dirty="0" smtClean="0"/>
              <a:t>に</a:t>
            </a:r>
            <a:r>
              <a:rPr lang="en-US" altLang="ja-JP" sz="2000" dirty="0" smtClean="0"/>
              <a:t>GDR</a:t>
            </a:r>
            <a:r>
              <a:rPr lang="ja-JP" altLang="en-US" sz="2000" dirty="0" smtClean="0"/>
              <a:t>のピーク　</a:t>
            </a:r>
            <a:endParaRPr kumimoji="1" lang="ja-JP" altLang="en-US" sz="2000" dirty="0"/>
          </a:p>
        </p:txBody>
      </p:sp>
      <p:sp>
        <p:nvSpPr>
          <p:cNvPr id="15" name="テキスト ボックス 14"/>
          <p:cNvSpPr txBox="1"/>
          <p:nvPr/>
        </p:nvSpPr>
        <p:spPr>
          <a:xfrm>
            <a:off x="899592" y="6021288"/>
            <a:ext cx="7056784" cy="683264"/>
          </a:xfrm>
          <a:prstGeom prst="rect">
            <a:avLst/>
          </a:prstGeom>
          <a:noFill/>
        </p:spPr>
        <p:txBody>
          <a:bodyPr wrap="square" rtlCol="0">
            <a:spAutoFit/>
          </a:bodyPr>
          <a:lstStyle/>
          <a:p>
            <a:pPr>
              <a:lnSpc>
                <a:spcPct val="80000"/>
              </a:lnSpc>
            </a:pPr>
            <a:r>
              <a:rPr lang="en-US" altLang="ja-JP" sz="2400" b="1" dirty="0" smtClean="0">
                <a:solidFill>
                  <a:srgbClr val="FF6600"/>
                </a:solidFill>
                <a:latin typeface="Bradley Hand ITC TT-Bold"/>
                <a:cs typeface="Bradley Hand ITC TT-Bold"/>
              </a:rPr>
              <a:t>∴ </a:t>
            </a:r>
            <a:r>
              <a:rPr lang="ja-JP" altLang="en-US" sz="2400" b="1" dirty="0" smtClean="0">
                <a:solidFill>
                  <a:srgbClr val="FF6600"/>
                </a:solidFill>
                <a:latin typeface="Bradley Hand ITC TT-Bold"/>
                <a:cs typeface="Bradley Hand ITC TT-Bold"/>
              </a:rPr>
              <a:t>未だ十分な精度のデータが得られていない。</a:t>
            </a:r>
            <a:endParaRPr lang="en-US" altLang="ja-JP" sz="2400" b="1" dirty="0" smtClean="0">
              <a:solidFill>
                <a:srgbClr val="FF6600"/>
              </a:solidFill>
              <a:latin typeface="Bradley Hand ITC TT-Bold"/>
              <a:cs typeface="Bradley Hand ITC TT-Bold"/>
            </a:endParaRPr>
          </a:p>
          <a:p>
            <a:pPr>
              <a:lnSpc>
                <a:spcPct val="80000"/>
              </a:lnSpc>
            </a:pPr>
            <a:r>
              <a:rPr lang="en-US" altLang="ja-JP" sz="2400" b="1" dirty="0" smtClean="0">
                <a:solidFill>
                  <a:srgbClr val="FF6600"/>
                </a:solidFill>
                <a:latin typeface="Bradley Hand ITC TT-Bold"/>
                <a:cs typeface="Bradley Hand ITC TT-Bold"/>
              </a:rPr>
              <a:t> </a:t>
            </a:r>
            <a:r>
              <a:rPr lang="ja-JP" altLang="en-US" sz="2400" b="1" dirty="0" smtClean="0">
                <a:solidFill>
                  <a:srgbClr val="FF6600"/>
                </a:solidFill>
                <a:latin typeface="Bradley Hand ITC TT-Bold"/>
                <a:cs typeface="Bradley Hand ITC TT-Bold"/>
              </a:rPr>
              <a:t>　　新たな物理の可能性</a:t>
            </a:r>
            <a:r>
              <a:rPr lang="en-US" altLang="ja-JP" sz="2400" b="1" dirty="0" smtClean="0">
                <a:solidFill>
                  <a:srgbClr val="FF6600"/>
                </a:solidFill>
                <a:latin typeface="Bradley Hand ITC TT-Bold"/>
                <a:cs typeface="Bradley Hand ITC TT-Bold"/>
              </a:rPr>
              <a:t>!</a:t>
            </a:r>
            <a:r>
              <a:rPr lang="ja-JP" altLang="en-US" sz="2400" b="1" dirty="0" smtClean="0">
                <a:solidFill>
                  <a:srgbClr val="FF6600"/>
                </a:solidFill>
                <a:latin typeface="Bradley Hand ITC TT-Bold"/>
                <a:cs typeface="Bradley Hand ITC TT-Bold"/>
              </a:rPr>
              <a:t>？</a:t>
            </a:r>
            <a:endParaRPr lang="en-US" altLang="ja-JP" sz="2400" b="1" dirty="0" smtClean="0">
              <a:solidFill>
                <a:srgbClr val="FF6600"/>
              </a:solidFill>
              <a:latin typeface="Bradley Hand ITC TT-Bold"/>
              <a:cs typeface="Bradley Hand ITC TT-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t>実験施設概要</a:t>
            </a:r>
            <a:endParaRPr kumimoji="1" lang="ja-JP" altLang="en-US" dirty="0"/>
          </a:p>
        </p:txBody>
      </p:sp>
      <p:pic>
        <p:nvPicPr>
          <p:cNvPr id="7" name="図 6" descr="NewSUBARU.jpg"/>
          <p:cNvPicPr>
            <a:picLocks noChangeAspect="1"/>
          </p:cNvPicPr>
          <p:nvPr/>
        </p:nvPicPr>
        <p:blipFill>
          <a:blip r:embed="rId3" cstate="print"/>
          <a:stretch>
            <a:fillRect/>
          </a:stretch>
        </p:blipFill>
        <p:spPr>
          <a:xfrm>
            <a:off x="755577" y="1196752"/>
            <a:ext cx="3240359" cy="2393230"/>
          </a:xfrm>
          <a:prstGeom prst="rect">
            <a:avLst/>
          </a:prstGeom>
        </p:spPr>
      </p:pic>
      <p:grpSp>
        <p:nvGrpSpPr>
          <p:cNvPr id="8" name="グループ化 7"/>
          <p:cNvGrpSpPr/>
          <p:nvPr/>
        </p:nvGrpSpPr>
        <p:grpSpPr>
          <a:xfrm>
            <a:off x="683568" y="3284984"/>
            <a:ext cx="4914038" cy="2999306"/>
            <a:chOff x="1166434" y="-172125"/>
            <a:chExt cx="8055399" cy="6018995"/>
          </a:xfrm>
          <a:noFill/>
        </p:grpSpPr>
        <p:sp>
          <p:nvSpPr>
            <p:cNvPr id="9" name="円/楕円 8"/>
            <p:cNvSpPr/>
            <p:nvPr/>
          </p:nvSpPr>
          <p:spPr>
            <a:xfrm>
              <a:off x="1647825" y="1331913"/>
              <a:ext cx="2376488" cy="237648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48050" y="1189038"/>
              <a:ext cx="439738" cy="541337"/>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1" name="直線矢印コネクタ 10"/>
            <p:cNvCxnSpPr/>
            <p:nvPr/>
          </p:nvCxnSpPr>
          <p:spPr>
            <a:xfrm flipH="1" flipV="1">
              <a:off x="3133725" y="1116013"/>
              <a:ext cx="431800" cy="271462"/>
            </a:xfrm>
            <a:prstGeom prst="straightConnector1">
              <a:avLst/>
            </a:prstGeom>
            <a:grpFill/>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28813" y="1116013"/>
              <a:ext cx="439737" cy="542925"/>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24088" y="3597275"/>
              <a:ext cx="439737" cy="542925"/>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81113" y="2230438"/>
              <a:ext cx="439737" cy="542925"/>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73500" y="2806700"/>
              <a:ext cx="438150" cy="541338"/>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6" name="直線矢印コネクタ 15"/>
            <p:cNvCxnSpPr/>
            <p:nvPr/>
          </p:nvCxnSpPr>
          <p:spPr>
            <a:xfrm flipV="1">
              <a:off x="2549525" y="3852863"/>
              <a:ext cx="374650" cy="0"/>
            </a:xfrm>
            <a:prstGeom prst="straightConnector1">
              <a:avLst/>
            </a:prstGeom>
            <a:grpFill/>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4149725" y="2460625"/>
              <a:ext cx="142875" cy="503238"/>
            </a:xfrm>
            <a:prstGeom prst="straightConnector1">
              <a:avLst/>
            </a:prstGeom>
            <a:grpFill/>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1692275" y="1430338"/>
              <a:ext cx="358775" cy="342900"/>
            </a:xfrm>
            <a:prstGeom prst="straightConnector1">
              <a:avLst/>
            </a:prstGeom>
            <a:grpFill/>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522413" y="2584450"/>
              <a:ext cx="73025" cy="433388"/>
            </a:xfrm>
            <a:prstGeom prst="straightConnector1">
              <a:avLst/>
            </a:prstGeom>
            <a:grpFill/>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0" name="グループ化 60"/>
            <p:cNvGrpSpPr>
              <a:grpSpLocks/>
            </p:cNvGrpSpPr>
            <p:nvPr/>
          </p:nvGrpSpPr>
          <p:grpSpPr bwMode="auto">
            <a:xfrm>
              <a:off x="3016250" y="3871913"/>
              <a:ext cx="2663825" cy="1060450"/>
              <a:chOff x="3131840" y="3664074"/>
              <a:chExt cx="2664296" cy="1061071"/>
            </a:xfrm>
            <a:grpFill/>
          </p:grpSpPr>
          <p:cxnSp>
            <p:nvCxnSpPr>
              <p:cNvPr id="41" name="直線コネクタ 40"/>
              <p:cNvCxnSpPr/>
              <p:nvPr/>
            </p:nvCxnSpPr>
            <p:spPr>
              <a:xfrm>
                <a:off x="3328725" y="4725145"/>
                <a:ext cx="1871994"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3328725" y="3664074"/>
                <a:ext cx="2467411" cy="1061071"/>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131840" y="3664074"/>
                <a:ext cx="2664296"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222646" y="4725145"/>
                <a:ext cx="349312" cy="0"/>
              </a:xfrm>
              <a:prstGeom prst="line">
                <a:avLst/>
              </a:prstGeom>
              <a:grpFill/>
              <a:ln w="254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140081" y="3664074"/>
                <a:ext cx="349312" cy="0"/>
              </a:xfrm>
              <a:prstGeom prst="line">
                <a:avLst/>
              </a:prstGeom>
              <a:grpFill/>
              <a:ln w="254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3400175" y="4035767"/>
                <a:ext cx="1532208" cy="660787"/>
              </a:xfrm>
              <a:prstGeom prst="line">
                <a:avLst/>
              </a:prstGeom>
              <a:grpFill/>
              <a:ln w="25400">
                <a:solidFill>
                  <a:srgbClr val="FF0000"/>
                </a:solidFill>
                <a:headEnd type="arrow"/>
              </a:ln>
            </p:spPr>
            <p:style>
              <a:lnRef idx="1">
                <a:schemeClr val="accent1"/>
              </a:lnRef>
              <a:fillRef idx="0">
                <a:schemeClr val="accent1"/>
              </a:fillRef>
              <a:effectRef idx="0">
                <a:schemeClr val="accent1"/>
              </a:effectRef>
              <a:fontRef idx="minor">
                <a:schemeClr val="tx1"/>
              </a:fontRef>
            </p:style>
          </p:cxnSp>
        </p:grpSp>
        <p:sp>
          <p:nvSpPr>
            <p:cNvPr id="21" name="正方形/長方形 20"/>
            <p:cNvSpPr/>
            <p:nvPr/>
          </p:nvSpPr>
          <p:spPr>
            <a:xfrm>
              <a:off x="5094288" y="4789488"/>
              <a:ext cx="576262" cy="28733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爆発 1 21"/>
            <p:cNvSpPr>
              <a:spLocks noChangeAspect="1"/>
            </p:cNvSpPr>
            <p:nvPr/>
          </p:nvSpPr>
          <p:spPr>
            <a:xfrm>
              <a:off x="2851150" y="3727450"/>
              <a:ext cx="236538" cy="250825"/>
            </a:xfrm>
            <a:prstGeom prst="irregularSeal1">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正方形/長方形 22"/>
            <p:cNvSpPr/>
            <p:nvPr/>
          </p:nvSpPr>
          <p:spPr>
            <a:xfrm>
              <a:off x="6003925" y="2806700"/>
              <a:ext cx="144463" cy="9017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正方形/長方形 23"/>
            <p:cNvSpPr/>
            <p:nvPr/>
          </p:nvSpPr>
          <p:spPr>
            <a:xfrm>
              <a:off x="6003925" y="3957638"/>
              <a:ext cx="144463" cy="90328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25" name="直線矢印コネクタ 24"/>
            <p:cNvCxnSpPr/>
            <p:nvPr/>
          </p:nvCxnSpPr>
          <p:spPr>
            <a:xfrm flipV="1">
              <a:off x="2997200" y="3554413"/>
              <a:ext cx="1171575" cy="227012"/>
            </a:xfrm>
            <a:prstGeom prst="straightConnector1">
              <a:avLst/>
            </a:prstGeom>
            <a:grpFill/>
            <a:ln w="25400">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3087688" y="3821113"/>
              <a:ext cx="5003800" cy="3175"/>
            </a:xfrm>
            <a:prstGeom prst="straightConnector1">
              <a:avLst/>
            </a:prstGeom>
            <a:grpFill/>
            <a:ln w="2540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3035300" y="3924300"/>
              <a:ext cx="1133475" cy="171450"/>
            </a:xfrm>
            <a:prstGeom prst="straightConnector1">
              <a:avLst/>
            </a:prstGeom>
            <a:grpFill/>
            <a:ln w="25400">
              <a:tailEnd type="arrow"/>
            </a:ln>
          </p:spPr>
          <p:style>
            <a:lnRef idx="1">
              <a:schemeClr val="accent1"/>
            </a:lnRef>
            <a:fillRef idx="0">
              <a:schemeClr val="accent1"/>
            </a:fillRef>
            <a:effectRef idx="0">
              <a:schemeClr val="accent1"/>
            </a:effectRef>
            <a:fontRef idx="minor">
              <a:schemeClr val="tx1"/>
            </a:fontRef>
          </p:style>
        </p:cxnSp>
        <p:pic>
          <p:nvPicPr>
            <p:cNvPr id="28"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077399">
              <a:off x="482932" y="654963"/>
              <a:ext cx="1901513" cy="247337"/>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66434" y="116886"/>
              <a:ext cx="439738" cy="542925"/>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30" name="直線矢印コネクタ 29"/>
            <p:cNvCxnSpPr/>
            <p:nvPr/>
          </p:nvCxnSpPr>
          <p:spPr>
            <a:xfrm>
              <a:off x="1395791" y="541425"/>
              <a:ext cx="0" cy="433516"/>
            </a:xfrm>
            <a:prstGeom prst="straightConnector1">
              <a:avLst/>
            </a:prstGeom>
            <a:grpFill/>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626100" y="3608388"/>
              <a:ext cx="127000" cy="473075"/>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136900" y="4702175"/>
              <a:ext cx="127000" cy="474663"/>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6580188" y="2989263"/>
              <a:ext cx="971550" cy="1584325"/>
            </a:xfrm>
            <a:prstGeom prst="rect">
              <a:avLst/>
            </a:prstGeom>
            <a:grp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テキスト ボックス 40"/>
            <p:cNvSpPr txBox="1">
              <a:spLocks noChangeArrowheads="1"/>
            </p:cNvSpPr>
            <p:nvPr/>
          </p:nvSpPr>
          <p:spPr bwMode="auto">
            <a:xfrm>
              <a:off x="6556351" y="3287025"/>
              <a:ext cx="984244" cy="1049996"/>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400" dirty="0"/>
                <a:t>実験装置</a:t>
              </a:r>
              <a:endParaRPr lang="en-US" altLang="ja-JP" sz="1400" dirty="0"/>
            </a:p>
          </p:txBody>
        </p:sp>
        <p:sp>
          <p:nvSpPr>
            <p:cNvPr id="35" name="正方形/長方形 34"/>
            <p:cNvSpPr/>
            <p:nvPr/>
          </p:nvSpPr>
          <p:spPr>
            <a:xfrm>
              <a:off x="8235949" y="3257551"/>
              <a:ext cx="958022" cy="115252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テキスト ボックス 9"/>
            <p:cNvSpPr txBox="1">
              <a:spLocks noChangeArrowheads="1"/>
            </p:cNvSpPr>
            <p:nvPr/>
          </p:nvSpPr>
          <p:spPr bwMode="auto">
            <a:xfrm>
              <a:off x="8161859" y="3287026"/>
              <a:ext cx="1059974" cy="1049996"/>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00" dirty="0" err="1"/>
                <a:t>NaI</a:t>
              </a:r>
              <a:endParaRPr lang="en-US" altLang="ja-JP" sz="1400" dirty="0"/>
            </a:p>
            <a:p>
              <a:r>
                <a:rPr lang="ja-JP" altLang="en-US" sz="1400" dirty="0"/>
                <a:t>シンチ</a:t>
              </a:r>
            </a:p>
          </p:txBody>
        </p:sp>
        <p:sp>
          <p:nvSpPr>
            <p:cNvPr id="37" name="テキスト ボックス 14"/>
            <p:cNvSpPr txBox="1">
              <a:spLocks noChangeArrowheads="1"/>
            </p:cNvSpPr>
            <p:nvPr/>
          </p:nvSpPr>
          <p:spPr bwMode="auto">
            <a:xfrm>
              <a:off x="4262770" y="550402"/>
              <a:ext cx="4810221" cy="926467"/>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400" b="1" dirty="0"/>
                <a:t>施設と</a:t>
              </a:r>
              <a:r>
                <a:rPr lang="en-US" altLang="ja-JP" sz="2400" b="1" dirty="0"/>
                <a:t>γ</a:t>
              </a:r>
              <a:r>
                <a:rPr lang="ja-JP" altLang="en-US" sz="2400" b="1" dirty="0"/>
                <a:t>線発生の原理</a:t>
              </a:r>
            </a:p>
          </p:txBody>
        </p:sp>
        <p:sp>
          <p:nvSpPr>
            <p:cNvPr id="38" name="円/楕円 37"/>
            <p:cNvSpPr/>
            <p:nvPr/>
          </p:nvSpPr>
          <p:spPr>
            <a:xfrm>
              <a:off x="1749425" y="1443038"/>
              <a:ext cx="2159000" cy="2159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テキスト ボックス 3"/>
            <p:cNvSpPr txBox="1">
              <a:spLocks noChangeArrowheads="1"/>
            </p:cNvSpPr>
            <p:nvPr/>
          </p:nvSpPr>
          <p:spPr bwMode="auto">
            <a:xfrm>
              <a:off x="4427538" y="5229224"/>
              <a:ext cx="1945839" cy="617646"/>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400" dirty="0"/>
                <a:t>レーザー装置</a:t>
              </a:r>
            </a:p>
          </p:txBody>
        </p:sp>
        <p:sp>
          <p:nvSpPr>
            <p:cNvPr id="40" name="テキスト ボックス 61"/>
            <p:cNvSpPr txBox="1">
              <a:spLocks noChangeArrowheads="1"/>
            </p:cNvSpPr>
            <p:nvPr/>
          </p:nvSpPr>
          <p:spPr bwMode="auto">
            <a:xfrm>
              <a:off x="1638594" y="2139961"/>
              <a:ext cx="2373062" cy="741174"/>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New SUBARU</a:t>
              </a:r>
              <a:endParaRPr lang="ja-JP" altLang="en-US" dirty="0"/>
            </a:p>
          </p:txBody>
        </p:sp>
      </p:grpSp>
      <p:sp>
        <p:nvSpPr>
          <p:cNvPr id="50" name="テキスト ボックス 49"/>
          <p:cNvSpPr txBox="1"/>
          <p:nvPr/>
        </p:nvSpPr>
        <p:spPr>
          <a:xfrm>
            <a:off x="539552" y="836712"/>
            <a:ext cx="4320480" cy="369332"/>
          </a:xfrm>
          <a:prstGeom prst="rect">
            <a:avLst/>
          </a:prstGeom>
          <a:noFill/>
        </p:spPr>
        <p:txBody>
          <a:bodyPr wrap="square" rtlCol="0">
            <a:spAutoFit/>
          </a:bodyPr>
          <a:lstStyle/>
          <a:p>
            <a:r>
              <a:rPr lang="ja-JP" altLang="en-US" b="1" dirty="0" smtClean="0"/>
              <a:t>ニュースバル放射光</a:t>
            </a:r>
            <a:r>
              <a:rPr lang="ja-JP" altLang="en-US" b="1" dirty="0" smtClean="0"/>
              <a:t>施設　</a:t>
            </a:r>
            <a:r>
              <a:rPr lang="en-US" altLang="ja-JP" b="1" dirty="0" smtClean="0"/>
              <a:t>in</a:t>
            </a:r>
            <a:r>
              <a:rPr lang="en-US" altLang="ja-JP" b="1" dirty="0" smtClean="0"/>
              <a:t> Spring-8</a:t>
            </a:r>
            <a:endParaRPr kumimoji="1" lang="ja-JP" altLang="en-US" b="1" dirty="0"/>
          </a:p>
        </p:txBody>
      </p:sp>
      <p:sp>
        <p:nvSpPr>
          <p:cNvPr id="51" name="テキスト ボックス 50"/>
          <p:cNvSpPr txBox="1"/>
          <p:nvPr/>
        </p:nvSpPr>
        <p:spPr>
          <a:xfrm>
            <a:off x="4283968" y="1268760"/>
            <a:ext cx="4752528" cy="2308324"/>
          </a:xfrm>
          <a:prstGeom prst="rect">
            <a:avLst/>
          </a:prstGeom>
          <a:noFill/>
          <a:ln>
            <a:solidFill>
              <a:srgbClr val="00B050"/>
            </a:solidFill>
          </a:ln>
        </p:spPr>
        <p:txBody>
          <a:bodyPr wrap="square" rtlCol="0">
            <a:spAutoFit/>
          </a:bodyPr>
          <a:lstStyle/>
          <a:p>
            <a:r>
              <a:rPr kumimoji="1" lang="ja-JP" altLang="en-US" b="1" dirty="0" smtClean="0"/>
              <a:t>・</a:t>
            </a:r>
            <a:r>
              <a:rPr lang="ja-JP" altLang="en-US" b="1" dirty="0" smtClean="0"/>
              <a:t>蓄積リング中の</a:t>
            </a:r>
            <a:r>
              <a:rPr kumimoji="1" lang="ja-JP" altLang="en-US" b="1" dirty="0" smtClean="0"/>
              <a:t>電子</a:t>
            </a:r>
            <a:r>
              <a:rPr lang="ja-JP" altLang="en-US" b="1" dirty="0" smtClean="0"/>
              <a:t>のパラメータ</a:t>
            </a:r>
            <a:endParaRPr kumimoji="1" lang="en-US" altLang="ja-JP" b="1" dirty="0" smtClean="0"/>
          </a:p>
          <a:p>
            <a:r>
              <a:rPr lang="ja-JP" altLang="en-US" b="1" dirty="0" smtClean="0"/>
              <a:t>　</a:t>
            </a:r>
            <a:r>
              <a:rPr kumimoji="1" lang="en-US" altLang="ja-JP" b="1" dirty="0" err="1" smtClean="0"/>
              <a:t>E</a:t>
            </a:r>
            <a:r>
              <a:rPr kumimoji="1" lang="en-US" altLang="ja-JP" b="1" baseline="-25000" dirty="0" err="1" smtClean="0"/>
              <a:t>e</a:t>
            </a:r>
            <a:r>
              <a:rPr kumimoji="1" lang="en-US" altLang="ja-JP" b="1" dirty="0" smtClean="0"/>
              <a:t> </a:t>
            </a:r>
            <a:r>
              <a:rPr lang="en-US" altLang="ja-JP" b="1" dirty="0" smtClean="0"/>
              <a:t>= </a:t>
            </a:r>
            <a:r>
              <a:rPr kumimoji="1" lang="en-US" altLang="ja-JP" b="1" dirty="0" smtClean="0"/>
              <a:t>974</a:t>
            </a:r>
            <a:r>
              <a:rPr kumimoji="1" lang="ja-JP" altLang="en-US" b="1" dirty="0" smtClean="0"/>
              <a:t>～</a:t>
            </a:r>
            <a:r>
              <a:rPr kumimoji="1" lang="en-US" altLang="ja-JP" b="1" dirty="0" smtClean="0"/>
              <a:t>1460 </a:t>
            </a:r>
            <a:r>
              <a:rPr kumimoji="1" lang="en-US" altLang="ja-JP" b="1" dirty="0" err="1" smtClean="0"/>
              <a:t>MeV</a:t>
            </a:r>
            <a:endParaRPr kumimoji="1" lang="en-US" altLang="ja-JP" b="1" dirty="0" smtClean="0"/>
          </a:p>
          <a:p>
            <a:r>
              <a:rPr lang="ja-JP" altLang="en-US" b="1" dirty="0" smtClean="0"/>
              <a:t>　</a:t>
            </a:r>
            <a:r>
              <a:rPr kumimoji="1" lang="en-US" altLang="ja-JP" b="1" dirty="0" smtClean="0"/>
              <a:t>ΔE/E = 0.04% (@974 </a:t>
            </a:r>
            <a:r>
              <a:rPr kumimoji="1" lang="en-US" altLang="ja-JP" b="1" dirty="0" err="1" smtClean="0"/>
              <a:t>MeV</a:t>
            </a:r>
            <a:r>
              <a:rPr kumimoji="1" lang="en-US" altLang="ja-JP" b="1" dirty="0" smtClean="0"/>
              <a:t>)</a:t>
            </a:r>
          </a:p>
          <a:p>
            <a:r>
              <a:rPr kumimoji="1" lang="ja-JP" altLang="en-US" b="1" dirty="0" smtClean="0"/>
              <a:t>　</a:t>
            </a:r>
            <a:r>
              <a:rPr kumimoji="1" lang="en-US" altLang="ja-JP" b="1" dirty="0" err="1" smtClean="0"/>
              <a:t>C</a:t>
            </a:r>
            <a:r>
              <a:rPr kumimoji="1" lang="en-US" altLang="ja-JP" b="1" baseline="-25000" dirty="0" err="1" smtClean="0"/>
              <a:t>e</a:t>
            </a:r>
            <a:r>
              <a:rPr kumimoji="1" lang="en-US" altLang="ja-JP" b="1" dirty="0" smtClean="0"/>
              <a:t> = 150</a:t>
            </a:r>
            <a:r>
              <a:rPr kumimoji="1" lang="ja-JP" altLang="en-US" b="1" dirty="0" smtClean="0"/>
              <a:t>～</a:t>
            </a:r>
            <a:r>
              <a:rPr kumimoji="1" lang="en-US" altLang="ja-JP" b="1" dirty="0" smtClean="0"/>
              <a:t>350 </a:t>
            </a:r>
            <a:r>
              <a:rPr kumimoji="1" lang="en-US" altLang="ja-JP" b="1" dirty="0" err="1" smtClean="0"/>
              <a:t>mA</a:t>
            </a:r>
            <a:endParaRPr kumimoji="1" lang="en-US" altLang="ja-JP" b="1" dirty="0" smtClean="0"/>
          </a:p>
          <a:p>
            <a:r>
              <a:rPr kumimoji="1" lang="ja-JP" altLang="en-US" b="1" dirty="0" smtClean="0"/>
              <a:t>・使用したレーザー</a:t>
            </a:r>
            <a:endParaRPr kumimoji="1" lang="en-US" altLang="ja-JP" b="1" dirty="0" smtClean="0"/>
          </a:p>
          <a:p>
            <a:r>
              <a:rPr lang="ja-JP" altLang="en-US" b="1" dirty="0" smtClean="0"/>
              <a:t>　</a:t>
            </a:r>
            <a:r>
              <a:rPr lang="en-US" altLang="ja-JP" b="1" dirty="0" err="1" smtClean="0"/>
              <a:t>Nd</a:t>
            </a:r>
            <a:r>
              <a:rPr lang="en-US" altLang="ja-JP" b="1" dirty="0" smtClean="0"/>
              <a:t>: λ = 1.064μm,</a:t>
            </a:r>
            <a:r>
              <a:rPr lang="ja-JP" altLang="en-US" b="1" dirty="0" smtClean="0"/>
              <a:t>発信周波数</a:t>
            </a:r>
            <a:r>
              <a:rPr lang="en-US" altLang="ja-JP" b="1" dirty="0" smtClean="0"/>
              <a:t>20kHz,Max 35 W</a:t>
            </a:r>
          </a:p>
          <a:p>
            <a:r>
              <a:rPr lang="ja-JP" altLang="en-US" b="1" dirty="0" smtClean="0"/>
              <a:t>　</a:t>
            </a:r>
            <a:r>
              <a:rPr lang="en-US" altLang="ja-JP" b="1" dirty="0" err="1" smtClean="0"/>
              <a:t>Er</a:t>
            </a:r>
            <a:r>
              <a:rPr lang="en-US" altLang="ja-JP" b="1" dirty="0" smtClean="0"/>
              <a:t>: λ = 1.55μm,</a:t>
            </a:r>
            <a:r>
              <a:rPr lang="ja-JP" altLang="en-US" b="1" dirty="0" smtClean="0"/>
              <a:t>発信周波数</a:t>
            </a:r>
            <a:r>
              <a:rPr lang="en-US" altLang="ja-JP" b="1" dirty="0" smtClean="0"/>
              <a:t>200kHz,Max 5 W</a:t>
            </a:r>
          </a:p>
          <a:p>
            <a:r>
              <a:rPr lang="ja-JP" altLang="en-US" b="1" dirty="0" smtClean="0"/>
              <a:t>・</a:t>
            </a:r>
            <a:r>
              <a:rPr lang="en-US" altLang="ja-JP" b="1" dirty="0" smtClean="0"/>
              <a:t>γ</a:t>
            </a:r>
            <a:r>
              <a:rPr lang="ja-JP" altLang="en-US" b="1" dirty="0" smtClean="0"/>
              <a:t>線強度</a:t>
            </a:r>
            <a:r>
              <a:rPr lang="en-US" altLang="ja-JP" b="1" dirty="0" smtClean="0"/>
              <a:t>:10</a:t>
            </a:r>
            <a:r>
              <a:rPr lang="en-US" altLang="ja-JP" b="1" baseline="30000" dirty="0" smtClean="0"/>
              <a:t>4</a:t>
            </a:r>
            <a:r>
              <a:rPr lang="ja-JP" altLang="en-US" b="1" dirty="0" smtClean="0"/>
              <a:t>～</a:t>
            </a:r>
            <a:r>
              <a:rPr lang="en-US" altLang="ja-JP" b="1" dirty="0" smtClean="0"/>
              <a:t>10</a:t>
            </a:r>
            <a:r>
              <a:rPr lang="en-US" altLang="ja-JP" b="1" baseline="30000" dirty="0" smtClean="0"/>
              <a:t>5</a:t>
            </a:r>
            <a:r>
              <a:rPr lang="en-US" altLang="ja-JP" b="1" dirty="0" smtClean="0"/>
              <a:t> γ/s</a:t>
            </a:r>
          </a:p>
        </p:txBody>
      </p:sp>
      <p:sp>
        <p:nvSpPr>
          <p:cNvPr id="47" name="テキスト ボックス 46"/>
          <p:cNvSpPr txBox="1"/>
          <p:nvPr/>
        </p:nvSpPr>
        <p:spPr>
          <a:xfrm>
            <a:off x="4067944" y="5805264"/>
            <a:ext cx="2880320" cy="830997"/>
          </a:xfrm>
          <a:prstGeom prst="rect">
            <a:avLst/>
          </a:prstGeom>
          <a:noFill/>
        </p:spPr>
        <p:txBody>
          <a:bodyPr wrap="square" rtlCol="0">
            <a:spAutoFit/>
          </a:bodyPr>
          <a:lstStyle/>
          <a:p>
            <a:r>
              <a:rPr lang="ja-JP" altLang="en-US" sz="1600" b="1" dirty="0" smtClean="0"/>
              <a:t>蓄積電子にレーザーを照射し</a:t>
            </a:r>
            <a:r>
              <a:rPr lang="ja-JP" altLang="en-US" sz="1600" b="1" dirty="0" smtClean="0"/>
              <a:t>、逆コンプトン散乱</a:t>
            </a:r>
            <a:r>
              <a:rPr lang="ja-JP" altLang="en-US" sz="1600" b="1" dirty="0" smtClean="0"/>
              <a:t>を起こして</a:t>
            </a:r>
            <a:r>
              <a:rPr lang="en-US" altLang="ja-JP" sz="1600" b="1" dirty="0" smtClean="0"/>
              <a:t>γ</a:t>
            </a:r>
            <a:r>
              <a:rPr lang="ja-JP" altLang="en-US" sz="1600" b="1" dirty="0" smtClean="0"/>
              <a:t>線を生成する。</a:t>
            </a:r>
            <a:endParaRPr kumimoji="1" lang="ja-JP" altLang="en-US" sz="1600" b="1" dirty="0"/>
          </a:p>
        </p:txBody>
      </p:sp>
      <p:grpSp>
        <p:nvGrpSpPr>
          <p:cNvPr id="60" name="グループ化 59"/>
          <p:cNvGrpSpPr/>
          <p:nvPr/>
        </p:nvGrpSpPr>
        <p:grpSpPr>
          <a:xfrm>
            <a:off x="5724128" y="3789040"/>
            <a:ext cx="1656184" cy="1243131"/>
            <a:chOff x="5724128" y="3933056"/>
            <a:chExt cx="1656184" cy="1243131"/>
          </a:xfrm>
        </p:grpSpPr>
        <p:pic>
          <p:nvPicPr>
            <p:cNvPr id="48" name="図 12"/>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24128" y="3933056"/>
              <a:ext cx="1656184" cy="1243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 name="四角形吹き出し 53"/>
            <p:cNvSpPr/>
            <p:nvPr/>
          </p:nvSpPr>
          <p:spPr>
            <a:xfrm>
              <a:off x="5724128" y="3933056"/>
              <a:ext cx="1656184" cy="1224136"/>
            </a:xfrm>
            <a:prstGeom prst="wedgeRectCallout">
              <a:avLst>
                <a:gd name="adj1" fmla="val -118070"/>
                <a:gd name="adj2" fmla="val 468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 name="グループ化 60"/>
          <p:cNvGrpSpPr/>
          <p:nvPr/>
        </p:nvGrpSpPr>
        <p:grpSpPr>
          <a:xfrm>
            <a:off x="7452320" y="4437112"/>
            <a:ext cx="1512863" cy="1296144"/>
            <a:chOff x="7452320" y="4437112"/>
            <a:chExt cx="1512863" cy="1296144"/>
          </a:xfrm>
        </p:grpSpPr>
        <p:pic>
          <p:nvPicPr>
            <p:cNvPr id="55" name="図 7"/>
            <p:cNvPicPr>
              <a:picLocks noChangeAspect="1"/>
            </p:cNvPicPr>
            <p:nvPr/>
          </p:nvPicPr>
          <p:blipFill>
            <a:blip r:embed="rId7" cstate="print">
              <a:extLst>
                <a:ext uri="{28A0092B-C50C-407E-A947-70E740481C1C}">
                  <a14:useLocalDpi xmlns="" xmlns:a14="http://schemas.microsoft.com/office/drawing/2010/main" val="0"/>
                </a:ext>
              </a:extLst>
            </a:blip>
            <a:srcRect l="19781" t="19098" r="26234" b="19348"/>
            <a:stretch>
              <a:fillRect/>
            </a:stretch>
          </p:blipFill>
          <p:spPr bwMode="auto">
            <a:xfrm>
              <a:off x="7452320" y="4437112"/>
              <a:ext cx="1512863" cy="1293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四角形吹き出し 55"/>
            <p:cNvSpPr/>
            <p:nvPr/>
          </p:nvSpPr>
          <p:spPr>
            <a:xfrm>
              <a:off x="7452320" y="4437112"/>
              <a:ext cx="1512168" cy="1296144"/>
            </a:xfrm>
            <a:prstGeom prst="wedgeRectCallout">
              <a:avLst>
                <a:gd name="adj1" fmla="val -172458"/>
                <a:gd name="adj2" fmla="val 193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p:cNvGrpSpPr/>
          <p:nvPr/>
        </p:nvGrpSpPr>
        <p:grpSpPr>
          <a:xfrm>
            <a:off x="108000" y="5445224"/>
            <a:ext cx="1655688" cy="1241536"/>
            <a:chOff x="108000" y="5832000"/>
            <a:chExt cx="1232920" cy="936000"/>
          </a:xfrm>
        </p:grpSpPr>
        <p:pic>
          <p:nvPicPr>
            <p:cNvPr id="57" name="図 10"/>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08000" y="5832000"/>
              <a:ext cx="1232920" cy="925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 name="四角形吹き出し 57"/>
            <p:cNvSpPr/>
            <p:nvPr/>
          </p:nvSpPr>
          <p:spPr>
            <a:xfrm>
              <a:off x="108000" y="5832000"/>
              <a:ext cx="1224000" cy="936000"/>
            </a:xfrm>
            <a:prstGeom prst="wedgeRectCallout">
              <a:avLst>
                <a:gd name="adj1" fmla="val 64714"/>
                <a:gd name="adj2" fmla="val -401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8229600" cy="1143000"/>
          </a:xfrm>
        </p:spPr>
        <p:txBody>
          <a:bodyPr/>
          <a:lstStyle/>
          <a:p>
            <a:r>
              <a:rPr lang="ja-JP" altLang="en-US" dirty="0" smtClean="0"/>
              <a:t>検出器概要</a:t>
            </a:r>
            <a:endParaRPr kumimoji="1" lang="ja-JP" altLang="en-US" dirty="0"/>
          </a:p>
        </p:txBody>
      </p:sp>
      <p:pic>
        <p:nvPicPr>
          <p:cNvPr id="115" name="図 114" descr="チェンバー.jpg"/>
          <p:cNvPicPr>
            <a:picLocks noChangeAspect="1"/>
          </p:cNvPicPr>
          <p:nvPr/>
        </p:nvPicPr>
        <p:blipFill>
          <a:blip r:embed="rId3" cstate="print"/>
          <a:stretch>
            <a:fillRect/>
          </a:stretch>
        </p:blipFill>
        <p:spPr>
          <a:xfrm>
            <a:off x="467545" y="260648"/>
            <a:ext cx="2304256" cy="1801073"/>
          </a:xfrm>
          <a:prstGeom prst="rect">
            <a:avLst/>
          </a:prstGeom>
        </p:spPr>
      </p:pic>
      <p:grpSp>
        <p:nvGrpSpPr>
          <p:cNvPr id="120" name="グループ化 119"/>
          <p:cNvGrpSpPr/>
          <p:nvPr/>
        </p:nvGrpSpPr>
        <p:grpSpPr>
          <a:xfrm>
            <a:off x="323528" y="2132856"/>
            <a:ext cx="3799133" cy="1798459"/>
            <a:chOff x="323528" y="2132856"/>
            <a:chExt cx="3799133" cy="1798459"/>
          </a:xfrm>
        </p:grpSpPr>
        <p:grpSp>
          <p:nvGrpSpPr>
            <p:cNvPr id="74" name="グループ化 73"/>
            <p:cNvGrpSpPr/>
            <p:nvPr/>
          </p:nvGrpSpPr>
          <p:grpSpPr>
            <a:xfrm>
              <a:off x="323528" y="2204864"/>
              <a:ext cx="3799133" cy="1726451"/>
              <a:chOff x="-36513" y="981075"/>
              <a:chExt cx="5763078" cy="2677999"/>
            </a:xfrm>
          </p:grpSpPr>
          <p:sp>
            <p:nvSpPr>
              <p:cNvPr id="80" name="正方形/長方形 79"/>
              <p:cNvSpPr/>
              <p:nvPr/>
            </p:nvSpPr>
            <p:spPr>
              <a:xfrm>
                <a:off x="2268538" y="981075"/>
                <a:ext cx="2016125" cy="1835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テキスト ボックス 6"/>
              <p:cNvSpPr txBox="1">
                <a:spLocks noChangeArrowheads="1"/>
              </p:cNvSpPr>
              <p:nvPr/>
            </p:nvSpPr>
            <p:spPr bwMode="auto">
              <a:xfrm>
                <a:off x="291184" y="1316161"/>
                <a:ext cx="795643" cy="572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b="1" dirty="0">
                    <a:solidFill>
                      <a:schemeClr val="accent1"/>
                    </a:solidFill>
                  </a:rPr>
                  <a:t>γ</a:t>
                </a:r>
                <a:r>
                  <a:rPr lang="ja-JP" altLang="en-US" b="1" dirty="0">
                    <a:solidFill>
                      <a:schemeClr val="accent1"/>
                    </a:solidFill>
                  </a:rPr>
                  <a:t>線</a:t>
                </a:r>
                <a:endParaRPr lang="en-US" b="1" dirty="0">
                  <a:solidFill>
                    <a:schemeClr val="accent1"/>
                  </a:solidFill>
                </a:endParaRPr>
              </a:p>
            </p:txBody>
          </p:sp>
          <p:sp>
            <p:nvSpPr>
              <p:cNvPr id="82" name="正方形/長方形 81"/>
              <p:cNvSpPr/>
              <p:nvPr/>
            </p:nvSpPr>
            <p:spPr>
              <a:xfrm>
                <a:off x="2452688" y="1484313"/>
                <a:ext cx="1647825" cy="720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正方形/長方形 82"/>
              <p:cNvSpPr/>
              <p:nvPr/>
            </p:nvSpPr>
            <p:spPr>
              <a:xfrm>
                <a:off x="3924300" y="2205038"/>
                <a:ext cx="46038" cy="6111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正方形/長方形 83"/>
              <p:cNvSpPr/>
              <p:nvPr/>
            </p:nvSpPr>
            <p:spPr>
              <a:xfrm>
                <a:off x="2627313" y="2205038"/>
                <a:ext cx="46037" cy="6111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正方形/長方形 85"/>
              <p:cNvSpPr/>
              <p:nvPr/>
            </p:nvSpPr>
            <p:spPr>
              <a:xfrm>
                <a:off x="3348038" y="1557338"/>
                <a:ext cx="647700" cy="566737"/>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正方形/長方形 87"/>
              <p:cNvSpPr/>
              <p:nvPr/>
            </p:nvSpPr>
            <p:spPr>
              <a:xfrm>
                <a:off x="2566988" y="1557338"/>
                <a:ext cx="647700" cy="566737"/>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1" name="直線矢印コネクタ 90"/>
              <p:cNvCxnSpPr/>
              <p:nvPr/>
            </p:nvCxnSpPr>
            <p:spPr>
              <a:xfrm>
                <a:off x="-36513" y="1844675"/>
                <a:ext cx="568007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4284663" y="1484313"/>
                <a:ext cx="1079500" cy="720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正方形/長方形 94"/>
              <p:cNvSpPr/>
              <p:nvPr/>
            </p:nvSpPr>
            <p:spPr>
              <a:xfrm>
                <a:off x="1403350" y="1484313"/>
                <a:ext cx="855663" cy="720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正方形/長方形 96"/>
              <p:cNvSpPr/>
              <p:nvPr/>
            </p:nvSpPr>
            <p:spPr>
              <a:xfrm flipH="1">
                <a:off x="5345113" y="1628775"/>
                <a:ext cx="17462" cy="423863"/>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正方形/長方形 98"/>
              <p:cNvSpPr/>
              <p:nvPr/>
            </p:nvSpPr>
            <p:spPr>
              <a:xfrm flipH="1">
                <a:off x="254000" y="1628775"/>
                <a:ext cx="17463" cy="423863"/>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正方形/長方形 99"/>
              <p:cNvSpPr/>
              <p:nvPr/>
            </p:nvSpPr>
            <p:spPr>
              <a:xfrm>
                <a:off x="250825" y="1484313"/>
                <a:ext cx="1152525" cy="720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正方形/長方形 100"/>
              <p:cNvSpPr/>
              <p:nvPr/>
            </p:nvSpPr>
            <p:spPr>
              <a:xfrm>
                <a:off x="1692275" y="2205038"/>
                <a:ext cx="142875" cy="287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2" name="直線矢印コネクタ 101"/>
              <p:cNvCxnSpPr/>
              <p:nvPr/>
            </p:nvCxnSpPr>
            <p:spPr>
              <a:xfrm>
                <a:off x="1763713" y="2565400"/>
                <a:ext cx="0"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テキスト ボックス 39"/>
              <p:cNvSpPr txBox="1">
                <a:spLocks noChangeArrowheads="1"/>
              </p:cNvSpPr>
              <p:nvPr/>
            </p:nvSpPr>
            <p:spPr bwMode="auto">
              <a:xfrm>
                <a:off x="72719" y="2656512"/>
                <a:ext cx="2518388" cy="100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b="1" dirty="0"/>
                  <a:t>真空ポンプと</a:t>
                </a:r>
                <a:endParaRPr lang="en-US" altLang="ja-JP" b="1" dirty="0"/>
              </a:p>
              <a:p>
                <a:r>
                  <a:rPr lang="en-US" altLang="ja-JP" b="1" baseline="30000" dirty="0" smtClean="0"/>
                  <a:t>4</a:t>
                </a:r>
                <a:r>
                  <a:rPr lang="en-US" altLang="ja-JP" b="1" dirty="0" smtClean="0"/>
                  <a:t>He</a:t>
                </a:r>
                <a:r>
                  <a:rPr lang="ja-JP" altLang="en-US" b="1" dirty="0"/>
                  <a:t>ガスボンベ</a:t>
                </a:r>
                <a:endParaRPr lang="en-US" b="1" dirty="0"/>
              </a:p>
            </p:txBody>
          </p:sp>
          <p:grpSp>
            <p:nvGrpSpPr>
              <p:cNvPr id="104" name="グループ化 42"/>
              <p:cNvGrpSpPr>
                <a:grpSpLocks/>
              </p:cNvGrpSpPr>
              <p:nvPr/>
            </p:nvGrpSpPr>
            <p:grpSpPr bwMode="auto">
              <a:xfrm>
                <a:off x="4233863" y="1557338"/>
                <a:ext cx="44450" cy="576262"/>
                <a:chOff x="5169330" y="1556792"/>
                <a:chExt cx="45719" cy="576064"/>
              </a:xfrm>
            </p:grpSpPr>
            <p:sp>
              <p:nvSpPr>
                <p:cNvPr id="111" name="正方形/長方形 110"/>
                <p:cNvSpPr/>
                <p:nvPr/>
              </p:nvSpPr>
              <p:spPr>
                <a:xfrm flipH="1">
                  <a:off x="5169330" y="1556792"/>
                  <a:ext cx="45719" cy="21582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正方形/長方形 111"/>
                <p:cNvSpPr/>
                <p:nvPr/>
              </p:nvSpPr>
              <p:spPr>
                <a:xfrm flipH="1">
                  <a:off x="5169330" y="1917030"/>
                  <a:ext cx="45719" cy="21582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 name="グループ化 43"/>
              <p:cNvGrpSpPr>
                <a:grpSpLocks/>
              </p:cNvGrpSpPr>
              <p:nvPr/>
            </p:nvGrpSpPr>
            <p:grpSpPr bwMode="auto">
              <a:xfrm>
                <a:off x="2273300" y="1557338"/>
                <a:ext cx="44450" cy="576262"/>
                <a:chOff x="5169330" y="1556792"/>
                <a:chExt cx="45719" cy="576064"/>
              </a:xfrm>
            </p:grpSpPr>
            <p:sp>
              <p:nvSpPr>
                <p:cNvPr id="109" name="正方形/長方形 108"/>
                <p:cNvSpPr/>
                <p:nvPr/>
              </p:nvSpPr>
              <p:spPr>
                <a:xfrm flipH="1">
                  <a:off x="5169330" y="1556792"/>
                  <a:ext cx="45719" cy="21582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正方形/長方形 109"/>
                <p:cNvSpPr/>
                <p:nvPr/>
              </p:nvSpPr>
              <p:spPr>
                <a:xfrm flipH="1">
                  <a:off x="5169330" y="1917030"/>
                  <a:ext cx="45719" cy="21582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06" name="曲線コネクタ 52"/>
              <p:cNvCxnSpPr>
                <a:stCxn id="108" idx="1"/>
              </p:cNvCxnSpPr>
              <p:nvPr/>
            </p:nvCxnSpPr>
            <p:spPr>
              <a:xfrm rot="10800000" flipH="1">
                <a:off x="4043362" y="2236787"/>
                <a:ext cx="200024" cy="1046858"/>
              </a:xfrm>
              <a:prstGeom prst="curvedConnector4">
                <a:avLst>
                  <a:gd name="adj1" fmla="val -173366"/>
                  <a:gd name="adj2" fmla="val 6368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図形 54"/>
              <p:cNvCxnSpPr>
                <a:stCxn id="108" idx="1"/>
              </p:cNvCxnSpPr>
              <p:nvPr/>
            </p:nvCxnSpPr>
            <p:spPr>
              <a:xfrm rot="10800000">
                <a:off x="2317752" y="2236787"/>
                <a:ext cx="1725612" cy="1046858"/>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テキスト ボックス 58"/>
              <p:cNvSpPr txBox="1">
                <a:spLocks noChangeArrowheads="1"/>
              </p:cNvSpPr>
              <p:nvPr/>
            </p:nvSpPr>
            <p:spPr bwMode="auto">
              <a:xfrm>
                <a:off x="4043363" y="2997199"/>
                <a:ext cx="1683202" cy="572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b="1" dirty="0"/>
                  <a:t>コリメータ</a:t>
                </a:r>
                <a:endParaRPr lang="en-US" b="1" dirty="0"/>
              </a:p>
            </p:txBody>
          </p:sp>
        </p:grpSp>
        <p:sp>
          <p:nvSpPr>
            <p:cNvPr id="117" name="テキスト ボックス 116"/>
            <p:cNvSpPr txBox="1"/>
            <p:nvPr/>
          </p:nvSpPr>
          <p:spPr>
            <a:xfrm>
              <a:off x="1043608" y="2132856"/>
              <a:ext cx="504056" cy="369332"/>
            </a:xfrm>
            <a:prstGeom prst="rect">
              <a:avLst/>
            </a:prstGeom>
            <a:noFill/>
          </p:spPr>
          <p:txBody>
            <a:bodyPr wrap="square" rtlCol="0">
              <a:spAutoFit/>
            </a:bodyPr>
            <a:lstStyle/>
            <a:p>
              <a:r>
                <a:rPr kumimoji="1" lang="ja-JP" altLang="en-US" b="1" dirty="0" smtClean="0"/>
                <a:t>横</a:t>
              </a:r>
              <a:endParaRPr kumimoji="1" lang="ja-JP" altLang="en-US" b="1" dirty="0"/>
            </a:p>
          </p:txBody>
        </p:sp>
      </p:grpSp>
      <p:grpSp>
        <p:nvGrpSpPr>
          <p:cNvPr id="130" name="グループ化 129"/>
          <p:cNvGrpSpPr/>
          <p:nvPr/>
        </p:nvGrpSpPr>
        <p:grpSpPr>
          <a:xfrm>
            <a:off x="6372200" y="2492896"/>
            <a:ext cx="2317103" cy="1512169"/>
            <a:chOff x="-71643" y="3213100"/>
            <a:chExt cx="4482744" cy="2847975"/>
          </a:xfrm>
        </p:grpSpPr>
        <p:sp>
          <p:nvSpPr>
            <p:cNvPr id="131" name="正方形/長方形 130"/>
            <p:cNvSpPr/>
            <p:nvPr/>
          </p:nvSpPr>
          <p:spPr>
            <a:xfrm>
              <a:off x="1262063" y="4221163"/>
              <a:ext cx="2016125" cy="18367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32" name="グループ化 131"/>
            <p:cNvGrpSpPr>
              <a:grpSpLocks/>
            </p:cNvGrpSpPr>
            <p:nvPr/>
          </p:nvGrpSpPr>
          <p:grpSpPr bwMode="auto">
            <a:xfrm>
              <a:off x="2165350" y="5068888"/>
              <a:ext cx="215900" cy="215900"/>
              <a:chOff x="6876256" y="3717032"/>
              <a:chExt cx="216024" cy="216024"/>
            </a:xfrm>
          </p:grpSpPr>
          <p:sp>
            <p:nvSpPr>
              <p:cNvPr id="143" name="円/楕円 142"/>
              <p:cNvSpPr/>
              <p:nvPr/>
            </p:nvSpPr>
            <p:spPr>
              <a:xfrm>
                <a:off x="6876256" y="371703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円/楕円 143"/>
              <p:cNvSpPr/>
              <p:nvPr/>
            </p:nvSpPr>
            <p:spPr>
              <a:xfrm>
                <a:off x="6955677" y="3801217"/>
                <a:ext cx="54006" cy="540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3" name="テキスト ボックス 7"/>
            <p:cNvSpPr txBox="1">
              <a:spLocks noChangeArrowheads="1"/>
            </p:cNvSpPr>
            <p:nvPr/>
          </p:nvSpPr>
          <p:spPr bwMode="auto">
            <a:xfrm>
              <a:off x="3379009" y="3336925"/>
              <a:ext cx="1032092" cy="584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b="1" dirty="0"/>
                <a:t>正面</a:t>
              </a:r>
              <a:endParaRPr lang="en-US" b="1" dirty="0"/>
            </a:p>
          </p:txBody>
        </p:sp>
        <p:sp>
          <p:nvSpPr>
            <p:cNvPr id="134" name="片側の 2 つの角を切り取った四角形 133"/>
            <p:cNvSpPr/>
            <p:nvPr/>
          </p:nvSpPr>
          <p:spPr>
            <a:xfrm>
              <a:off x="1497013" y="3213100"/>
              <a:ext cx="1582737" cy="792163"/>
            </a:xfrm>
            <a:prstGeom prst="snip2SameRect">
              <a:avLst>
                <a:gd name="adj1" fmla="val 43245"/>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片側の 2 つの角を切り取った四角形 134"/>
            <p:cNvSpPr/>
            <p:nvPr/>
          </p:nvSpPr>
          <p:spPr>
            <a:xfrm rot="5400000">
              <a:off x="3158331" y="4739482"/>
              <a:ext cx="1584325" cy="792162"/>
            </a:xfrm>
            <a:prstGeom prst="snip2SameRect">
              <a:avLst>
                <a:gd name="adj1" fmla="val 43245"/>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片側の 2 つの角を切り取った四角形 135"/>
            <p:cNvSpPr/>
            <p:nvPr/>
          </p:nvSpPr>
          <p:spPr>
            <a:xfrm rot="16200000">
              <a:off x="-203994" y="4739482"/>
              <a:ext cx="1584325" cy="792162"/>
            </a:xfrm>
            <a:prstGeom prst="snip2SameRect">
              <a:avLst>
                <a:gd name="adj1" fmla="val 43245"/>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テキスト ボックス 11"/>
            <p:cNvSpPr txBox="1">
              <a:spLocks noChangeArrowheads="1"/>
            </p:cNvSpPr>
            <p:nvPr/>
          </p:nvSpPr>
          <p:spPr bwMode="auto">
            <a:xfrm>
              <a:off x="1653683" y="3460750"/>
              <a:ext cx="1083035" cy="486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400" b="1" dirty="0" smtClean="0"/>
                <a:t>液シン</a:t>
              </a:r>
              <a:endParaRPr lang="en-US" altLang="ja-JP" sz="1400" b="1" dirty="0"/>
            </a:p>
          </p:txBody>
        </p:sp>
        <p:sp>
          <p:nvSpPr>
            <p:cNvPr id="138" name="テキスト ボックス 12"/>
            <p:cNvSpPr txBox="1">
              <a:spLocks noChangeArrowheads="1"/>
            </p:cNvSpPr>
            <p:nvPr/>
          </p:nvSpPr>
          <p:spPr bwMode="auto">
            <a:xfrm>
              <a:off x="3303212" y="4822825"/>
              <a:ext cx="1083035" cy="486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400" b="1" dirty="0" smtClean="0"/>
                <a:t>液シン</a:t>
              </a:r>
              <a:endParaRPr lang="en-US" altLang="ja-JP" sz="1400" b="1" dirty="0"/>
            </a:p>
          </p:txBody>
        </p:sp>
        <p:sp>
          <p:nvSpPr>
            <p:cNvPr id="139" name="テキスト ボックス 13"/>
            <p:cNvSpPr txBox="1">
              <a:spLocks noChangeArrowheads="1"/>
            </p:cNvSpPr>
            <p:nvPr/>
          </p:nvSpPr>
          <p:spPr bwMode="auto">
            <a:xfrm>
              <a:off x="-71643" y="4822824"/>
              <a:ext cx="1083035" cy="486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400" b="1" dirty="0" smtClean="0"/>
                <a:t>液シン</a:t>
              </a:r>
              <a:endParaRPr lang="en-US" altLang="ja-JP" sz="1400" b="1" dirty="0"/>
            </a:p>
          </p:txBody>
        </p:sp>
        <p:sp>
          <p:nvSpPr>
            <p:cNvPr id="140" name="正方形/長方形 139"/>
            <p:cNvSpPr/>
            <p:nvPr/>
          </p:nvSpPr>
          <p:spPr>
            <a:xfrm>
              <a:off x="1906588" y="4818063"/>
              <a:ext cx="720725" cy="720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正方形/長方形 140"/>
            <p:cNvSpPr/>
            <p:nvPr/>
          </p:nvSpPr>
          <p:spPr>
            <a:xfrm>
              <a:off x="2635250" y="5445125"/>
              <a:ext cx="44450" cy="6127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正方形/長方形 141"/>
            <p:cNvSpPr/>
            <p:nvPr/>
          </p:nvSpPr>
          <p:spPr>
            <a:xfrm>
              <a:off x="1863725" y="5449888"/>
              <a:ext cx="46038" cy="6111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16" name="図 115" descr="IMG_0733.JPG"/>
          <p:cNvPicPr>
            <a:picLocks noChangeAspect="1"/>
          </p:cNvPicPr>
          <p:nvPr/>
        </p:nvPicPr>
        <p:blipFill>
          <a:blip r:embed="rId4" cstate="print"/>
          <a:stretch>
            <a:fillRect/>
          </a:stretch>
        </p:blipFill>
        <p:spPr>
          <a:xfrm>
            <a:off x="6656028" y="260648"/>
            <a:ext cx="2199940" cy="2088232"/>
          </a:xfrm>
          <a:prstGeom prst="rect">
            <a:avLst/>
          </a:prstGeom>
        </p:spPr>
      </p:pic>
      <p:pic>
        <p:nvPicPr>
          <p:cNvPr id="121" name="図 120" descr="IMG_3352.JPG"/>
          <p:cNvPicPr>
            <a:picLocks noChangeAspect="1"/>
          </p:cNvPicPr>
          <p:nvPr/>
        </p:nvPicPr>
        <p:blipFill>
          <a:blip r:embed="rId5" cstate="print"/>
          <a:stretch>
            <a:fillRect/>
          </a:stretch>
        </p:blipFill>
        <p:spPr>
          <a:xfrm>
            <a:off x="395536" y="4005064"/>
            <a:ext cx="3888432" cy="2451221"/>
          </a:xfrm>
          <a:prstGeom prst="rect">
            <a:avLst/>
          </a:prstGeom>
          <a:scene3d>
            <a:camera prst="orthographicFront">
              <a:rot lat="0" lon="10799977" rev="0"/>
            </a:camera>
            <a:lightRig rig="threePt" dir="t"/>
          </a:scene3d>
        </p:spPr>
      </p:pic>
      <p:grpSp>
        <p:nvGrpSpPr>
          <p:cNvPr id="53" name="グループ化 52"/>
          <p:cNvGrpSpPr/>
          <p:nvPr/>
        </p:nvGrpSpPr>
        <p:grpSpPr>
          <a:xfrm>
            <a:off x="5076055" y="4108137"/>
            <a:ext cx="3665781" cy="2304256"/>
            <a:chOff x="6300192" y="188641"/>
            <a:chExt cx="2540854" cy="1960660"/>
          </a:xfrm>
        </p:grpSpPr>
        <p:pic>
          <p:nvPicPr>
            <p:cNvPr id="146" name="図 145" descr="図1.png"/>
            <p:cNvPicPr>
              <a:picLocks noChangeAspect="1"/>
            </p:cNvPicPr>
            <p:nvPr/>
          </p:nvPicPr>
          <p:blipFill>
            <a:blip r:embed="rId6" cstate="print"/>
            <a:stretch>
              <a:fillRect/>
            </a:stretch>
          </p:blipFill>
          <p:spPr>
            <a:xfrm>
              <a:off x="6300192" y="188641"/>
              <a:ext cx="2540854" cy="1960660"/>
            </a:xfrm>
            <a:prstGeom prst="rect">
              <a:avLst/>
            </a:prstGeom>
          </p:spPr>
        </p:pic>
        <p:sp>
          <p:nvSpPr>
            <p:cNvPr id="50" name="テキスト ボックス 49"/>
            <p:cNvSpPr txBox="1"/>
            <p:nvPr/>
          </p:nvSpPr>
          <p:spPr>
            <a:xfrm>
              <a:off x="6587836" y="1309018"/>
              <a:ext cx="527153" cy="239436"/>
            </a:xfrm>
            <a:prstGeom prst="rect">
              <a:avLst/>
            </a:prstGeom>
            <a:noFill/>
          </p:spPr>
          <p:txBody>
            <a:bodyPr wrap="square" rtlCol="0">
              <a:spAutoFit/>
            </a:bodyPr>
            <a:lstStyle/>
            <a:p>
              <a:r>
                <a:rPr lang="ja-JP" altLang="en-US" sz="1400" b="1" dirty="0" smtClean="0">
                  <a:solidFill>
                    <a:srgbClr val="FF0000"/>
                  </a:solidFill>
                </a:rPr>
                <a:t>液シン</a:t>
              </a:r>
              <a:endParaRPr kumimoji="1" lang="ja-JP" altLang="en-US" sz="1400" b="1" dirty="0">
                <a:solidFill>
                  <a:srgbClr val="FF0000"/>
                </a:solidFill>
              </a:endParaRPr>
            </a:p>
          </p:txBody>
        </p:sp>
        <p:sp>
          <p:nvSpPr>
            <p:cNvPr id="51" name="テキスト ボックス 50"/>
            <p:cNvSpPr txBox="1"/>
            <p:nvPr/>
          </p:nvSpPr>
          <p:spPr>
            <a:xfrm>
              <a:off x="7354886" y="692811"/>
              <a:ext cx="527347" cy="239436"/>
            </a:xfrm>
            <a:prstGeom prst="rect">
              <a:avLst/>
            </a:prstGeom>
            <a:noFill/>
          </p:spPr>
          <p:txBody>
            <a:bodyPr wrap="square" rtlCol="0">
              <a:spAutoFit/>
            </a:bodyPr>
            <a:lstStyle/>
            <a:p>
              <a:r>
                <a:rPr lang="ja-JP" altLang="en-US" sz="1400" b="1" dirty="0" smtClean="0">
                  <a:solidFill>
                    <a:srgbClr val="FF0000"/>
                  </a:solidFill>
                </a:rPr>
                <a:t>液シン</a:t>
              </a:r>
              <a:endParaRPr kumimoji="1" lang="ja-JP" altLang="en-US" sz="1400" b="1" dirty="0">
                <a:solidFill>
                  <a:srgbClr val="FF0000"/>
                </a:solidFill>
              </a:endParaRPr>
            </a:p>
          </p:txBody>
        </p:sp>
        <p:sp>
          <p:nvSpPr>
            <p:cNvPr id="52" name="テキスト ボックス 51"/>
            <p:cNvSpPr txBox="1"/>
            <p:nvPr/>
          </p:nvSpPr>
          <p:spPr>
            <a:xfrm>
              <a:off x="8026055" y="1309018"/>
              <a:ext cx="549086" cy="239436"/>
            </a:xfrm>
            <a:prstGeom prst="rect">
              <a:avLst/>
            </a:prstGeom>
            <a:noFill/>
          </p:spPr>
          <p:txBody>
            <a:bodyPr wrap="square" rtlCol="0">
              <a:spAutoFit/>
            </a:bodyPr>
            <a:lstStyle/>
            <a:p>
              <a:r>
                <a:rPr lang="ja-JP" altLang="en-US" sz="1400" b="1" dirty="0" smtClean="0">
                  <a:solidFill>
                    <a:srgbClr val="FF0000"/>
                  </a:solidFill>
                </a:rPr>
                <a:t>液シン</a:t>
              </a:r>
              <a:endParaRPr kumimoji="1" lang="ja-JP" altLang="en-US" sz="1400" b="1" dirty="0">
                <a:solidFill>
                  <a:srgbClr val="FF0000"/>
                </a:solidFill>
              </a:endParaRPr>
            </a:p>
          </p:txBody>
        </p:sp>
      </p:grpSp>
      <p:grpSp>
        <p:nvGrpSpPr>
          <p:cNvPr id="169" name="グループ化 168"/>
          <p:cNvGrpSpPr/>
          <p:nvPr/>
        </p:nvGrpSpPr>
        <p:grpSpPr>
          <a:xfrm>
            <a:off x="4211960" y="1412776"/>
            <a:ext cx="2016224" cy="2232248"/>
            <a:chOff x="4211960" y="1412776"/>
            <a:chExt cx="2016224" cy="2232248"/>
          </a:xfrm>
        </p:grpSpPr>
        <p:grpSp>
          <p:nvGrpSpPr>
            <p:cNvPr id="162" name="グループ化 161"/>
            <p:cNvGrpSpPr/>
            <p:nvPr/>
          </p:nvGrpSpPr>
          <p:grpSpPr>
            <a:xfrm>
              <a:off x="4211960" y="1412776"/>
              <a:ext cx="2016224" cy="2232248"/>
              <a:chOff x="4211960" y="1412776"/>
              <a:chExt cx="2232248" cy="2232248"/>
            </a:xfrm>
          </p:grpSpPr>
          <p:grpSp>
            <p:nvGrpSpPr>
              <p:cNvPr id="69" name="グループ化 68"/>
              <p:cNvGrpSpPr/>
              <p:nvPr/>
            </p:nvGrpSpPr>
            <p:grpSpPr>
              <a:xfrm>
                <a:off x="4211960" y="1412776"/>
                <a:ext cx="2160240" cy="2088232"/>
                <a:chOff x="4632671" y="2596640"/>
                <a:chExt cx="4066829" cy="3927985"/>
              </a:xfrm>
            </p:grpSpPr>
            <p:grpSp>
              <p:nvGrpSpPr>
                <p:cNvPr id="70" name="グループ化 33"/>
                <p:cNvGrpSpPr>
                  <a:grpSpLocks/>
                </p:cNvGrpSpPr>
                <p:nvPr/>
              </p:nvGrpSpPr>
              <p:grpSpPr bwMode="auto">
                <a:xfrm>
                  <a:off x="4632671" y="2596640"/>
                  <a:ext cx="4015714" cy="2127759"/>
                  <a:chOff x="691542" y="557203"/>
                  <a:chExt cx="4015158" cy="2128475"/>
                </a:xfrm>
              </p:grpSpPr>
              <p:grpSp>
                <p:nvGrpSpPr>
                  <p:cNvPr id="98" name="グループ化 14"/>
                  <p:cNvGrpSpPr>
                    <a:grpSpLocks/>
                  </p:cNvGrpSpPr>
                  <p:nvPr/>
                </p:nvGrpSpPr>
                <p:grpSpPr bwMode="auto">
                  <a:xfrm>
                    <a:off x="3131840" y="1187227"/>
                    <a:ext cx="1574860" cy="1488926"/>
                    <a:chOff x="2392035" y="1964457"/>
                    <a:chExt cx="1574860" cy="1488926"/>
                  </a:xfrm>
                </p:grpSpPr>
                <p:sp>
                  <p:nvSpPr>
                    <p:cNvPr id="149" name="正方形/長方形 2"/>
                    <p:cNvSpPr/>
                    <p:nvPr/>
                  </p:nvSpPr>
                  <p:spPr>
                    <a:xfrm>
                      <a:off x="2484690" y="2060674"/>
                      <a:ext cx="85713" cy="12958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正方形/長方形 3"/>
                    <p:cNvSpPr/>
                    <p:nvPr/>
                  </p:nvSpPr>
                  <p:spPr>
                    <a:xfrm>
                      <a:off x="3779911" y="2060674"/>
                      <a:ext cx="87301" cy="12958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正方形/長方形 4"/>
                    <p:cNvSpPr/>
                    <p:nvPr/>
                  </p:nvSpPr>
                  <p:spPr>
                    <a:xfrm>
                      <a:off x="2575166" y="2059086"/>
                      <a:ext cx="1204745" cy="8734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正方形/長方形 5"/>
                    <p:cNvSpPr/>
                    <p:nvPr/>
                  </p:nvSpPr>
                  <p:spPr>
                    <a:xfrm>
                      <a:off x="2575166" y="3270757"/>
                      <a:ext cx="1204745" cy="857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正方形/長方形 6"/>
                    <p:cNvSpPr/>
                    <p:nvPr/>
                  </p:nvSpPr>
                  <p:spPr>
                    <a:xfrm>
                      <a:off x="2897383" y="1963804"/>
                      <a:ext cx="576183" cy="85754"/>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正方形/長方形 7"/>
                    <p:cNvSpPr/>
                    <p:nvPr/>
                  </p:nvSpPr>
                  <p:spPr>
                    <a:xfrm>
                      <a:off x="2898971" y="3367626"/>
                      <a:ext cx="576182" cy="85754"/>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正方形/長方形 8"/>
                    <p:cNvSpPr/>
                    <p:nvPr/>
                  </p:nvSpPr>
                  <p:spPr>
                    <a:xfrm>
                      <a:off x="3881497" y="2421158"/>
                      <a:ext cx="85713" cy="574868"/>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正方形/長方形 9"/>
                    <p:cNvSpPr/>
                    <p:nvPr/>
                  </p:nvSpPr>
                  <p:spPr>
                    <a:xfrm>
                      <a:off x="2392628" y="2421158"/>
                      <a:ext cx="85713" cy="574868"/>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正方形/長方形 10"/>
                    <p:cNvSpPr/>
                    <p:nvPr/>
                  </p:nvSpPr>
                  <p:spPr>
                    <a:xfrm>
                      <a:off x="2897383" y="2151192"/>
                      <a:ext cx="576183" cy="87342"/>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正方形/長方形 11"/>
                    <p:cNvSpPr/>
                    <p:nvPr/>
                  </p:nvSpPr>
                  <p:spPr>
                    <a:xfrm>
                      <a:off x="2898971" y="3167534"/>
                      <a:ext cx="576182" cy="87342"/>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正方形/長方形 12"/>
                    <p:cNvSpPr/>
                    <p:nvPr/>
                  </p:nvSpPr>
                  <p:spPr>
                    <a:xfrm>
                      <a:off x="3684674" y="2422746"/>
                      <a:ext cx="85713" cy="576456"/>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正方形/長方形 13"/>
                    <p:cNvSpPr/>
                    <p:nvPr/>
                  </p:nvSpPr>
                  <p:spPr>
                    <a:xfrm>
                      <a:off x="2584689" y="2422746"/>
                      <a:ext cx="87300" cy="576456"/>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3" name="グループ化 15"/>
                  <p:cNvGrpSpPr>
                    <a:grpSpLocks/>
                  </p:cNvGrpSpPr>
                  <p:nvPr/>
                </p:nvGrpSpPr>
                <p:grpSpPr bwMode="auto">
                  <a:xfrm>
                    <a:off x="827584" y="1196752"/>
                    <a:ext cx="1574860" cy="1488926"/>
                    <a:chOff x="2392035" y="1964457"/>
                    <a:chExt cx="1574860" cy="1488926"/>
                  </a:xfrm>
                </p:grpSpPr>
                <p:sp>
                  <p:nvSpPr>
                    <p:cNvPr id="119" name="正方形/長方形 118"/>
                    <p:cNvSpPr/>
                    <p:nvPr/>
                  </p:nvSpPr>
                  <p:spPr>
                    <a:xfrm>
                      <a:off x="2484215" y="2060677"/>
                      <a:ext cx="85713" cy="12958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正方形/長方形 121"/>
                    <p:cNvSpPr/>
                    <p:nvPr/>
                  </p:nvSpPr>
                  <p:spPr>
                    <a:xfrm>
                      <a:off x="3779436" y="2060677"/>
                      <a:ext cx="87301" cy="12958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正方形/長方形 18"/>
                    <p:cNvSpPr/>
                    <p:nvPr/>
                  </p:nvSpPr>
                  <p:spPr>
                    <a:xfrm>
                      <a:off x="2574691" y="2059089"/>
                      <a:ext cx="1204745" cy="8734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正方形/長方形 19"/>
                    <p:cNvSpPr/>
                    <p:nvPr/>
                  </p:nvSpPr>
                  <p:spPr>
                    <a:xfrm>
                      <a:off x="2574691" y="3270760"/>
                      <a:ext cx="1204745" cy="857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正方形/長方形 124"/>
                    <p:cNvSpPr/>
                    <p:nvPr/>
                  </p:nvSpPr>
                  <p:spPr>
                    <a:xfrm>
                      <a:off x="2896908" y="1963807"/>
                      <a:ext cx="576183" cy="85754"/>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正方形/長方形 125"/>
                    <p:cNvSpPr/>
                    <p:nvPr/>
                  </p:nvSpPr>
                  <p:spPr>
                    <a:xfrm>
                      <a:off x="2898496" y="3367629"/>
                      <a:ext cx="576182" cy="85754"/>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正方形/長方形 126"/>
                    <p:cNvSpPr/>
                    <p:nvPr/>
                  </p:nvSpPr>
                  <p:spPr>
                    <a:xfrm>
                      <a:off x="3881022" y="2421161"/>
                      <a:ext cx="85713" cy="574868"/>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正方形/長方形 127"/>
                    <p:cNvSpPr/>
                    <p:nvPr/>
                  </p:nvSpPr>
                  <p:spPr>
                    <a:xfrm>
                      <a:off x="2392153" y="2421161"/>
                      <a:ext cx="85713" cy="574868"/>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正方形/長方形 128"/>
                    <p:cNvSpPr/>
                    <p:nvPr/>
                  </p:nvSpPr>
                  <p:spPr>
                    <a:xfrm>
                      <a:off x="2896908" y="2151195"/>
                      <a:ext cx="576183" cy="87342"/>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正方形/長方形 144"/>
                    <p:cNvSpPr/>
                    <p:nvPr/>
                  </p:nvSpPr>
                  <p:spPr>
                    <a:xfrm>
                      <a:off x="2898496" y="3167537"/>
                      <a:ext cx="576182" cy="87342"/>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正方形/長方形 146"/>
                    <p:cNvSpPr/>
                    <p:nvPr/>
                  </p:nvSpPr>
                  <p:spPr>
                    <a:xfrm>
                      <a:off x="3684199" y="2422749"/>
                      <a:ext cx="85713" cy="576456"/>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正方形/長方形 147"/>
                    <p:cNvSpPr/>
                    <p:nvPr/>
                  </p:nvSpPr>
                  <p:spPr>
                    <a:xfrm>
                      <a:off x="2584214" y="2422749"/>
                      <a:ext cx="87300" cy="576456"/>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4" name="テキスト ボックス 28"/>
                  <p:cNvSpPr txBox="1">
                    <a:spLocks noChangeArrowheads="1"/>
                  </p:cNvSpPr>
                  <p:nvPr/>
                </p:nvSpPr>
                <p:spPr bwMode="auto">
                  <a:xfrm>
                    <a:off x="691542" y="557203"/>
                    <a:ext cx="877163"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t>入射側</a:t>
                    </a:r>
                    <a:endParaRPr lang="en-US" dirty="0"/>
                  </a:p>
                </p:txBody>
              </p:sp>
              <p:sp>
                <p:nvSpPr>
                  <p:cNvPr id="118" name="テキスト ボックス 29"/>
                  <p:cNvSpPr txBox="1">
                    <a:spLocks noChangeArrowheads="1"/>
                  </p:cNvSpPr>
                  <p:nvPr/>
                </p:nvSpPr>
                <p:spPr bwMode="auto">
                  <a:xfrm>
                    <a:off x="2942510" y="557203"/>
                    <a:ext cx="877163"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t>出射側</a:t>
                    </a:r>
                    <a:endParaRPr lang="en-US" dirty="0"/>
                  </a:p>
                </p:txBody>
              </p:sp>
            </p:grpSp>
            <p:grpSp>
              <p:nvGrpSpPr>
                <p:cNvPr id="71" name="グループ化 34"/>
                <p:cNvGrpSpPr>
                  <a:grpSpLocks/>
                </p:cNvGrpSpPr>
                <p:nvPr/>
              </p:nvGrpSpPr>
              <p:grpSpPr bwMode="auto">
                <a:xfrm>
                  <a:off x="4779366" y="5013325"/>
                  <a:ext cx="3920134" cy="1511300"/>
                  <a:chOff x="786153" y="3909081"/>
                  <a:chExt cx="3920784" cy="1512168"/>
                </a:xfrm>
              </p:grpSpPr>
              <p:grpSp>
                <p:nvGrpSpPr>
                  <p:cNvPr id="72" name="グループ化 51"/>
                  <p:cNvGrpSpPr>
                    <a:grpSpLocks/>
                  </p:cNvGrpSpPr>
                  <p:nvPr/>
                </p:nvGrpSpPr>
                <p:grpSpPr bwMode="auto">
                  <a:xfrm>
                    <a:off x="1826617" y="3909081"/>
                    <a:ext cx="2880320" cy="1512168"/>
                    <a:chOff x="4499992" y="4365104"/>
                    <a:chExt cx="2880320" cy="1512168"/>
                  </a:xfrm>
                </p:grpSpPr>
                <p:sp>
                  <p:nvSpPr>
                    <p:cNvPr id="76" name="平行四辺形 75"/>
                    <p:cNvSpPr/>
                    <p:nvPr/>
                  </p:nvSpPr>
                  <p:spPr>
                    <a:xfrm>
                      <a:off x="5868761" y="5516703"/>
                      <a:ext cx="1224166" cy="289091"/>
                    </a:xfrm>
                    <a:prstGeom prst="parallelogram">
                      <a:avLst>
                        <a:gd name="adj" fmla="val 125668"/>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正方形/長方形 76"/>
                    <p:cNvSpPr/>
                    <p:nvPr/>
                  </p:nvSpPr>
                  <p:spPr>
                    <a:xfrm>
                      <a:off x="6060881" y="4573186"/>
                      <a:ext cx="1079679" cy="719550"/>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8" name="グループ化 47"/>
                    <p:cNvGrpSpPr>
                      <a:grpSpLocks/>
                    </p:cNvGrpSpPr>
                    <p:nvPr/>
                  </p:nvGrpSpPr>
                  <p:grpSpPr bwMode="auto">
                    <a:xfrm>
                      <a:off x="4499992" y="4365104"/>
                      <a:ext cx="2880320" cy="1512168"/>
                      <a:chOff x="4499992" y="4365104"/>
                      <a:chExt cx="2880320" cy="1512168"/>
                    </a:xfrm>
                  </p:grpSpPr>
                  <p:sp>
                    <p:nvSpPr>
                      <p:cNvPr id="90" name="正方形/長方形 89"/>
                      <p:cNvSpPr/>
                      <p:nvPr/>
                    </p:nvSpPr>
                    <p:spPr>
                      <a:xfrm>
                        <a:off x="5003431" y="4365104"/>
                        <a:ext cx="2376881"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2" name="直線コネクタ 91"/>
                      <p:cNvCxnSpPr/>
                      <p:nvPr/>
                    </p:nvCxnSpPr>
                    <p:spPr>
                      <a:xfrm flipH="1">
                        <a:off x="6876991" y="5445224"/>
                        <a:ext cx="503321"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正方形/長方形 92"/>
                      <p:cNvSpPr/>
                      <p:nvPr/>
                    </p:nvSpPr>
                    <p:spPr>
                      <a:xfrm>
                        <a:off x="4500109" y="4797152"/>
                        <a:ext cx="2376882" cy="10801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平行四辺形 95"/>
                      <p:cNvSpPr/>
                      <p:nvPr/>
                    </p:nvSpPr>
                    <p:spPr>
                      <a:xfrm>
                        <a:off x="4500109" y="4365104"/>
                        <a:ext cx="2880203" cy="432048"/>
                      </a:xfrm>
                      <a:prstGeom prst="parallelogram">
                        <a:avLst>
                          <a:gd name="adj" fmla="val 11830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平行四辺形 78"/>
                    <p:cNvSpPr/>
                    <p:nvPr/>
                  </p:nvSpPr>
                  <p:spPr>
                    <a:xfrm>
                      <a:off x="4787495" y="4436583"/>
                      <a:ext cx="1224165" cy="289091"/>
                    </a:xfrm>
                    <a:prstGeom prst="parallelogram">
                      <a:avLst>
                        <a:gd name="adj" fmla="val 125668"/>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平行四辺形 84"/>
                    <p:cNvSpPr/>
                    <p:nvPr/>
                  </p:nvSpPr>
                  <p:spPr>
                    <a:xfrm>
                      <a:off x="5795724" y="4436583"/>
                      <a:ext cx="1224166" cy="289091"/>
                    </a:xfrm>
                    <a:prstGeom prst="parallelogram">
                      <a:avLst>
                        <a:gd name="adj" fmla="val 125668"/>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正方形/長方形 86"/>
                    <p:cNvSpPr/>
                    <p:nvPr/>
                  </p:nvSpPr>
                  <p:spPr>
                    <a:xfrm>
                      <a:off x="5795724" y="4973466"/>
                      <a:ext cx="865332" cy="71955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正方形/長方形 88"/>
                    <p:cNvSpPr/>
                    <p:nvPr/>
                  </p:nvSpPr>
                  <p:spPr>
                    <a:xfrm>
                      <a:off x="4716045" y="4973466"/>
                      <a:ext cx="863743" cy="71955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73" name="直線矢印コネクタ 72"/>
                  <p:cNvCxnSpPr/>
                  <p:nvPr/>
                </p:nvCxnSpPr>
                <p:spPr>
                  <a:xfrm>
                    <a:off x="818505" y="4628632"/>
                    <a:ext cx="9367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54"/>
                  <p:cNvSpPr txBox="1">
                    <a:spLocks noChangeArrowheads="1"/>
                  </p:cNvSpPr>
                  <p:nvPr/>
                </p:nvSpPr>
                <p:spPr bwMode="auto">
                  <a:xfrm>
                    <a:off x="786153" y="3930467"/>
                    <a:ext cx="5180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a:t>γ</a:t>
                    </a:r>
                    <a:r>
                      <a:rPr lang="ja-JP" altLang="en-US" dirty="0"/>
                      <a:t>線</a:t>
                    </a:r>
                    <a:endParaRPr lang="en-US" altLang="ja-JP" dirty="0"/>
                  </a:p>
                </p:txBody>
              </p:sp>
            </p:grpSp>
          </p:grpSp>
          <p:sp>
            <p:nvSpPr>
              <p:cNvPr id="161" name="正方形/長方形 160"/>
              <p:cNvSpPr/>
              <p:nvPr/>
            </p:nvSpPr>
            <p:spPr>
              <a:xfrm>
                <a:off x="4211960" y="1412776"/>
                <a:ext cx="2232248" cy="22322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3" name="テキスト ボックス 162"/>
            <p:cNvSpPr txBox="1"/>
            <p:nvPr/>
          </p:nvSpPr>
          <p:spPr>
            <a:xfrm>
              <a:off x="4355976" y="1988840"/>
              <a:ext cx="576064" cy="307777"/>
            </a:xfrm>
            <a:prstGeom prst="rect">
              <a:avLst/>
            </a:prstGeom>
            <a:noFill/>
          </p:spPr>
          <p:txBody>
            <a:bodyPr wrap="square" rtlCol="0">
              <a:spAutoFit/>
            </a:bodyPr>
            <a:lstStyle/>
            <a:p>
              <a:r>
                <a:rPr kumimoji="1" lang="en-US" altLang="ja-JP" sz="1400" dirty="0" smtClean="0"/>
                <a:t>Si×8</a:t>
              </a:r>
              <a:endParaRPr kumimoji="1" lang="ja-JP" altLang="en-US" sz="1400" dirty="0"/>
            </a:p>
          </p:txBody>
        </p:sp>
        <p:sp>
          <p:nvSpPr>
            <p:cNvPr id="164" name="テキスト ボックス 163"/>
            <p:cNvSpPr txBox="1"/>
            <p:nvPr/>
          </p:nvSpPr>
          <p:spPr>
            <a:xfrm>
              <a:off x="5472000" y="1988840"/>
              <a:ext cx="576064" cy="307777"/>
            </a:xfrm>
            <a:prstGeom prst="rect">
              <a:avLst/>
            </a:prstGeom>
            <a:noFill/>
          </p:spPr>
          <p:txBody>
            <a:bodyPr wrap="square" rtlCol="0">
              <a:spAutoFit/>
            </a:bodyPr>
            <a:lstStyle/>
            <a:p>
              <a:r>
                <a:rPr kumimoji="1" lang="en-US" altLang="ja-JP" sz="1400" dirty="0" smtClean="0"/>
                <a:t>Si×8</a:t>
              </a:r>
              <a:endParaRPr kumimoji="1" lang="ja-JP" altLang="en-US" sz="1400" dirty="0"/>
            </a:p>
          </p:txBody>
        </p:sp>
      </p:grpSp>
      <p:sp>
        <p:nvSpPr>
          <p:cNvPr id="165" name="円/楕円 164"/>
          <p:cNvSpPr/>
          <p:nvPr/>
        </p:nvSpPr>
        <p:spPr>
          <a:xfrm>
            <a:off x="1835696" y="2420888"/>
            <a:ext cx="129614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7" name="図形 166"/>
          <p:cNvCxnSpPr>
            <a:stCxn id="165" idx="5"/>
          </p:cNvCxnSpPr>
          <p:nvPr/>
        </p:nvCxnSpPr>
        <p:spPr>
          <a:xfrm rot="16200000" flipH="1">
            <a:off x="3524266" y="2453273"/>
            <a:ext cx="105454" cy="1269938"/>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9" name="角丸四角形 178"/>
          <p:cNvSpPr/>
          <p:nvPr/>
        </p:nvSpPr>
        <p:spPr>
          <a:xfrm>
            <a:off x="6444208" y="2420888"/>
            <a:ext cx="2376264" cy="165618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角丸四角形 179"/>
          <p:cNvSpPr/>
          <p:nvPr/>
        </p:nvSpPr>
        <p:spPr>
          <a:xfrm>
            <a:off x="5364088" y="4221088"/>
            <a:ext cx="3024336" cy="208823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2" name="図形 181"/>
          <p:cNvCxnSpPr>
            <a:stCxn id="179" idx="1"/>
          </p:cNvCxnSpPr>
          <p:nvPr/>
        </p:nvCxnSpPr>
        <p:spPr>
          <a:xfrm rot="10800000" flipV="1">
            <a:off x="6228184" y="3248980"/>
            <a:ext cx="216024" cy="972108"/>
          </a:xfrm>
          <a:prstGeom prst="curvedConnector2">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4" name="角丸四角形 183"/>
          <p:cNvSpPr/>
          <p:nvPr/>
        </p:nvSpPr>
        <p:spPr>
          <a:xfrm>
            <a:off x="7308304" y="3284984"/>
            <a:ext cx="576064"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5" name="図形 184"/>
          <p:cNvCxnSpPr>
            <a:stCxn id="184" idx="3"/>
          </p:cNvCxnSpPr>
          <p:nvPr/>
        </p:nvCxnSpPr>
        <p:spPr>
          <a:xfrm flipV="1">
            <a:off x="7884368" y="2204864"/>
            <a:ext cx="360040" cy="1332148"/>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2" name="角丸四角形 191"/>
          <p:cNvSpPr/>
          <p:nvPr/>
        </p:nvSpPr>
        <p:spPr>
          <a:xfrm>
            <a:off x="6804248" y="548680"/>
            <a:ext cx="1656184" cy="16561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角丸四角形 165"/>
          <p:cNvSpPr/>
          <p:nvPr/>
        </p:nvSpPr>
        <p:spPr>
          <a:xfrm>
            <a:off x="467544" y="260648"/>
            <a:ext cx="2304256" cy="165618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角丸四角形 167"/>
          <p:cNvSpPr/>
          <p:nvPr/>
        </p:nvSpPr>
        <p:spPr>
          <a:xfrm>
            <a:off x="1547664" y="2060848"/>
            <a:ext cx="1944216" cy="136815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0" name="図形 169"/>
          <p:cNvCxnSpPr>
            <a:endCxn id="166" idx="3"/>
          </p:cNvCxnSpPr>
          <p:nvPr/>
        </p:nvCxnSpPr>
        <p:spPr>
          <a:xfrm rot="16200000" flipV="1">
            <a:off x="2573778" y="1286762"/>
            <a:ext cx="1044116" cy="648072"/>
          </a:xfrm>
          <a:prstGeom prst="curvedConnector2">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5" name="テキスト ボックス 6"/>
          <p:cNvSpPr txBox="1">
            <a:spLocks noChangeArrowheads="1"/>
          </p:cNvSpPr>
          <p:nvPr/>
        </p:nvSpPr>
        <p:spPr bwMode="auto">
          <a:xfrm>
            <a:off x="0" y="620688"/>
            <a:ext cx="52450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b="1" dirty="0">
                <a:solidFill>
                  <a:schemeClr val="accent1"/>
                </a:solidFill>
              </a:rPr>
              <a:t>γ</a:t>
            </a:r>
            <a:r>
              <a:rPr lang="ja-JP" altLang="en-US" b="1" dirty="0">
                <a:solidFill>
                  <a:schemeClr val="accent1"/>
                </a:solidFill>
              </a:rPr>
              <a:t>線</a:t>
            </a:r>
            <a:endParaRPr lang="en-US" b="1" dirty="0">
              <a:solidFill>
                <a:schemeClr val="accent1"/>
              </a:solidFill>
            </a:endParaRPr>
          </a:p>
        </p:txBody>
      </p:sp>
      <p:cxnSp>
        <p:nvCxnSpPr>
          <p:cNvPr id="196" name="直線矢印コネクタ 195"/>
          <p:cNvCxnSpPr/>
          <p:nvPr/>
        </p:nvCxnSpPr>
        <p:spPr>
          <a:xfrm>
            <a:off x="107504" y="980728"/>
            <a:ext cx="2880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1" name="テキスト ボックス 6"/>
          <p:cNvSpPr txBox="1">
            <a:spLocks noChangeArrowheads="1"/>
          </p:cNvSpPr>
          <p:nvPr/>
        </p:nvSpPr>
        <p:spPr bwMode="auto">
          <a:xfrm>
            <a:off x="936104" y="5157192"/>
            <a:ext cx="61156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2000" b="1" dirty="0">
                <a:solidFill>
                  <a:schemeClr val="accent1"/>
                </a:solidFill>
              </a:rPr>
              <a:t>γ</a:t>
            </a:r>
            <a:r>
              <a:rPr lang="ja-JP" altLang="en-US" sz="2000" b="1" dirty="0">
                <a:solidFill>
                  <a:schemeClr val="accent1"/>
                </a:solidFill>
              </a:rPr>
              <a:t>線</a:t>
            </a:r>
            <a:endParaRPr lang="en-US" sz="2000" b="1" dirty="0">
              <a:solidFill>
                <a:schemeClr val="accent1"/>
              </a:solidFill>
            </a:endParaRPr>
          </a:p>
        </p:txBody>
      </p:sp>
      <p:cxnSp>
        <p:nvCxnSpPr>
          <p:cNvPr id="172" name="直線矢印コネクタ 171"/>
          <p:cNvCxnSpPr/>
          <p:nvPr/>
        </p:nvCxnSpPr>
        <p:spPr>
          <a:xfrm flipV="1">
            <a:off x="179512" y="4365104"/>
            <a:ext cx="4644000" cy="1584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4" name="円/楕円 173"/>
          <p:cNvSpPr/>
          <p:nvPr/>
        </p:nvSpPr>
        <p:spPr>
          <a:xfrm rot="20520000">
            <a:off x="2068135" y="4544983"/>
            <a:ext cx="1335322" cy="10804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テキスト ボックス 174"/>
          <p:cNvSpPr txBox="1"/>
          <p:nvPr/>
        </p:nvSpPr>
        <p:spPr>
          <a:xfrm>
            <a:off x="2016000" y="2160000"/>
            <a:ext cx="864096" cy="307777"/>
          </a:xfrm>
          <a:prstGeom prst="rect">
            <a:avLst/>
          </a:prstGeom>
          <a:noFill/>
        </p:spPr>
        <p:txBody>
          <a:bodyPr wrap="square" rtlCol="0">
            <a:spAutoFit/>
          </a:bodyPr>
          <a:lstStyle/>
          <a:p>
            <a:r>
              <a:rPr kumimoji="1" lang="en-US" altLang="ja-JP" sz="1400" b="1" dirty="0" smtClean="0">
                <a:solidFill>
                  <a:srgbClr val="FF0000"/>
                </a:solidFill>
              </a:rPr>
              <a:t>Si</a:t>
            </a:r>
            <a:r>
              <a:rPr kumimoji="1" lang="ja-JP" altLang="en-US" sz="1400" b="1" dirty="0" smtClean="0">
                <a:solidFill>
                  <a:srgbClr val="FF0000"/>
                </a:solidFill>
              </a:rPr>
              <a:t>検出器</a:t>
            </a:r>
            <a:endParaRPr kumimoji="1" lang="ja-JP" altLang="en-US" sz="1400" b="1" dirty="0">
              <a:solidFill>
                <a:srgbClr val="FF0000"/>
              </a:solidFill>
            </a:endParaRPr>
          </a:p>
        </p:txBody>
      </p:sp>
      <p:sp>
        <p:nvSpPr>
          <p:cNvPr id="176" name="テキスト ボックス 175"/>
          <p:cNvSpPr txBox="1"/>
          <p:nvPr/>
        </p:nvSpPr>
        <p:spPr>
          <a:xfrm>
            <a:off x="2339752" y="4273351"/>
            <a:ext cx="864096" cy="307777"/>
          </a:xfrm>
          <a:prstGeom prst="rect">
            <a:avLst/>
          </a:prstGeom>
          <a:noFill/>
        </p:spPr>
        <p:txBody>
          <a:bodyPr wrap="square" rtlCol="0">
            <a:spAutoFit/>
          </a:bodyPr>
          <a:lstStyle/>
          <a:p>
            <a:r>
              <a:rPr kumimoji="1" lang="en-US" altLang="ja-JP" sz="1400" b="1" dirty="0" smtClean="0">
                <a:solidFill>
                  <a:srgbClr val="FF0000"/>
                </a:solidFill>
              </a:rPr>
              <a:t>Si</a:t>
            </a:r>
            <a:r>
              <a:rPr kumimoji="1" lang="ja-JP" altLang="en-US" sz="1400" b="1" dirty="0" smtClean="0">
                <a:solidFill>
                  <a:srgbClr val="FF0000"/>
                </a:solidFill>
              </a:rPr>
              <a:t>検出器</a:t>
            </a:r>
            <a:endParaRPr kumimoji="1" lang="ja-JP" altLang="en-US" sz="1400" b="1" dirty="0">
              <a:solidFill>
                <a:srgbClr val="FF0000"/>
              </a:solidFill>
            </a:endParaRPr>
          </a:p>
        </p:txBody>
      </p:sp>
      <p:sp>
        <p:nvSpPr>
          <p:cNvPr id="247" name="円/楕円 246"/>
          <p:cNvSpPr/>
          <p:nvPr/>
        </p:nvSpPr>
        <p:spPr>
          <a:xfrm>
            <a:off x="935312" y="665552"/>
            <a:ext cx="1548456" cy="819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テキスト ボックス 247"/>
          <p:cNvSpPr txBox="1"/>
          <p:nvPr/>
        </p:nvSpPr>
        <p:spPr>
          <a:xfrm>
            <a:off x="1115616" y="404664"/>
            <a:ext cx="1032304" cy="307777"/>
          </a:xfrm>
          <a:prstGeom prst="rect">
            <a:avLst/>
          </a:prstGeom>
          <a:noFill/>
        </p:spPr>
        <p:txBody>
          <a:bodyPr wrap="square" rtlCol="0">
            <a:spAutoFit/>
          </a:bodyPr>
          <a:lstStyle/>
          <a:p>
            <a:r>
              <a:rPr kumimoji="1" lang="en-US" altLang="ja-JP" sz="1400" b="1" dirty="0" smtClean="0">
                <a:solidFill>
                  <a:srgbClr val="FF0000"/>
                </a:solidFill>
              </a:rPr>
              <a:t>Si</a:t>
            </a:r>
            <a:r>
              <a:rPr kumimoji="1" lang="ja-JP" altLang="en-US" sz="1400" b="1" dirty="0" smtClean="0">
                <a:solidFill>
                  <a:srgbClr val="FF0000"/>
                </a:solidFill>
              </a:rPr>
              <a:t>検出器</a:t>
            </a:r>
            <a:endParaRPr kumimoji="1" lang="ja-JP" altLang="en-US" sz="14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8229600" cy="1143000"/>
          </a:xfrm>
        </p:spPr>
        <p:txBody>
          <a:bodyPr/>
          <a:lstStyle/>
          <a:p>
            <a:r>
              <a:rPr lang="ja-JP" altLang="en-US" dirty="0" smtClean="0"/>
              <a:t>検出器の仕組み</a:t>
            </a:r>
            <a:endParaRPr kumimoji="1" lang="ja-JP" altLang="en-US" dirty="0"/>
          </a:p>
        </p:txBody>
      </p:sp>
      <p:grpSp>
        <p:nvGrpSpPr>
          <p:cNvPr id="20" name="グループ化 73"/>
          <p:cNvGrpSpPr/>
          <p:nvPr/>
        </p:nvGrpSpPr>
        <p:grpSpPr>
          <a:xfrm>
            <a:off x="755576" y="1988840"/>
            <a:ext cx="3799133" cy="1807923"/>
            <a:chOff x="-36513" y="981075"/>
            <a:chExt cx="5763078" cy="2804375"/>
          </a:xfrm>
        </p:grpSpPr>
        <p:sp>
          <p:nvSpPr>
            <p:cNvPr id="80" name="正方形/長方形 79"/>
            <p:cNvSpPr/>
            <p:nvPr/>
          </p:nvSpPr>
          <p:spPr>
            <a:xfrm>
              <a:off x="2268538" y="981075"/>
              <a:ext cx="2016125" cy="1835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テキスト ボックス 6"/>
            <p:cNvSpPr txBox="1">
              <a:spLocks noChangeArrowheads="1"/>
            </p:cNvSpPr>
            <p:nvPr/>
          </p:nvSpPr>
          <p:spPr bwMode="auto">
            <a:xfrm>
              <a:off x="291184" y="1316161"/>
              <a:ext cx="5191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a:solidFill>
                    <a:schemeClr val="accent1"/>
                  </a:solidFill>
                </a:rPr>
                <a:t>γ</a:t>
              </a:r>
              <a:r>
                <a:rPr lang="ja-JP" altLang="en-US" dirty="0">
                  <a:solidFill>
                    <a:schemeClr val="accent1"/>
                  </a:solidFill>
                </a:rPr>
                <a:t>線</a:t>
              </a:r>
              <a:endParaRPr lang="en-US" dirty="0">
                <a:solidFill>
                  <a:schemeClr val="accent1"/>
                </a:solidFill>
              </a:endParaRPr>
            </a:p>
          </p:txBody>
        </p:sp>
        <p:sp>
          <p:nvSpPr>
            <p:cNvPr id="82" name="正方形/長方形 81"/>
            <p:cNvSpPr/>
            <p:nvPr/>
          </p:nvSpPr>
          <p:spPr>
            <a:xfrm>
              <a:off x="2452688" y="1484313"/>
              <a:ext cx="1647825" cy="720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正方形/長方形 82"/>
            <p:cNvSpPr/>
            <p:nvPr/>
          </p:nvSpPr>
          <p:spPr>
            <a:xfrm>
              <a:off x="3924300" y="2205038"/>
              <a:ext cx="46038" cy="6111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正方形/長方形 83"/>
            <p:cNvSpPr/>
            <p:nvPr/>
          </p:nvSpPr>
          <p:spPr>
            <a:xfrm>
              <a:off x="2627313" y="2205038"/>
              <a:ext cx="46037" cy="6111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正方形/長方形 85"/>
            <p:cNvSpPr/>
            <p:nvPr/>
          </p:nvSpPr>
          <p:spPr>
            <a:xfrm>
              <a:off x="3348038" y="1557338"/>
              <a:ext cx="647700" cy="566737"/>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正方形/長方形 87"/>
            <p:cNvSpPr/>
            <p:nvPr/>
          </p:nvSpPr>
          <p:spPr>
            <a:xfrm>
              <a:off x="2566988" y="1557338"/>
              <a:ext cx="647700" cy="566737"/>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1" name="直線矢印コネクタ 90"/>
            <p:cNvCxnSpPr/>
            <p:nvPr/>
          </p:nvCxnSpPr>
          <p:spPr>
            <a:xfrm>
              <a:off x="-36513" y="1844675"/>
              <a:ext cx="56800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4284663" y="1484313"/>
              <a:ext cx="1079500" cy="720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正方形/長方形 94"/>
            <p:cNvSpPr/>
            <p:nvPr/>
          </p:nvSpPr>
          <p:spPr>
            <a:xfrm>
              <a:off x="1403350" y="1484313"/>
              <a:ext cx="855663" cy="720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正方形/長方形 96"/>
            <p:cNvSpPr/>
            <p:nvPr/>
          </p:nvSpPr>
          <p:spPr>
            <a:xfrm flipH="1">
              <a:off x="5345113" y="1628775"/>
              <a:ext cx="17462" cy="423863"/>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正方形/長方形 98"/>
            <p:cNvSpPr/>
            <p:nvPr/>
          </p:nvSpPr>
          <p:spPr>
            <a:xfrm flipH="1">
              <a:off x="254000" y="1628775"/>
              <a:ext cx="17463" cy="423863"/>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正方形/長方形 99"/>
            <p:cNvSpPr/>
            <p:nvPr/>
          </p:nvSpPr>
          <p:spPr>
            <a:xfrm>
              <a:off x="250825" y="1484313"/>
              <a:ext cx="1152525" cy="720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正方形/長方形 100"/>
            <p:cNvSpPr/>
            <p:nvPr/>
          </p:nvSpPr>
          <p:spPr>
            <a:xfrm>
              <a:off x="1692275" y="2205038"/>
              <a:ext cx="142875" cy="287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2" name="直線矢印コネクタ 101"/>
            <p:cNvCxnSpPr/>
            <p:nvPr/>
          </p:nvCxnSpPr>
          <p:spPr>
            <a:xfrm>
              <a:off x="1763713" y="2565400"/>
              <a:ext cx="0"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テキスト ボックス 39"/>
            <p:cNvSpPr txBox="1">
              <a:spLocks noChangeArrowheads="1"/>
            </p:cNvSpPr>
            <p:nvPr/>
          </p:nvSpPr>
          <p:spPr bwMode="auto">
            <a:xfrm>
              <a:off x="181953" y="2782888"/>
              <a:ext cx="2518388" cy="100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b="1" dirty="0"/>
                <a:t>真空ポンプと</a:t>
              </a:r>
              <a:endParaRPr lang="en-US" altLang="ja-JP" b="1" dirty="0"/>
            </a:p>
            <a:p>
              <a:r>
                <a:rPr lang="en-US" altLang="ja-JP" b="1" baseline="30000" dirty="0" smtClean="0"/>
                <a:t>4</a:t>
              </a:r>
              <a:r>
                <a:rPr lang="en-US" altLang="ja-JP" b="1" dirty="0" smtClean="0"/>
                <a:t>He</a:t>
              </a:r>
              <a:r>
                <a:rPr lang="ja-JP" altLang="en-US" b="1" dirty="0"/>
                <a:t>ガスボンベ</a:t>
              </a:r>
              <a:endParaRPr lang="en-US" b="1" dirty="0"/>
            </a:p>
          </p:txBody>
        </p:sp>
        <p:grpSp>
          <p:nvGrpSpPr>
            <p:cNvPr id="22" name="グループ化 42"/>
            <p:cNvGrpSpPr>
              <a:grpSpLocks/>
            </p:cNvGrpSpPr>
            <p:nvPr/>
          </p:nvGrpSpPr>
          <p:grpSpPr bwMode="auto">
            <a:xfrm>
              <a:off x="4233863" y="1557338"/>
              <a:ext cx="44450" cy="576262"/>
              <a:chOff x="5169330" y="1556792"/>
              <a:chExt cx="45719" cy="576064"/>
            </a:xfrm>
          </p:grpSpPr>
          <p:sp>
            <p:nvSpPr>
              <p:cNvPr id="111" name="正方形/長方形 110"/>
              <p:cNvSpPr/>
              <p:nvPr/>
            </p:nvSpPr>
            <p:spPr>
              <a:xfrm flipH="1">
                <a:off x="5169330" y="1556792"/>
                <a:ext cx="45719" cy="21582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正方形/長方形 111"/>
              <p:cNvSpPr/>
              <p:nvPr/>
            </p:nvSpPr>
            <p:spPr>
              <a:xfrm flipH="1">
                <a:off x="5169330" y="1917030"/>
                <a:ext cx="45719" cy="21582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3" name="グループ化 43"/>
            <p:cNvGrpSpPr>
              <a:grpSpLocks/>
            </p:cNvGrpSpPr>
            <p:nvPr/>
          </p:nvGrpSpPr>
          <p:grpSpPr bwMode="auto">
            <a:xfrm>
              <a:off x="2273300" y="1557338"/>
              <a:ext cx="44450" cy="576262"/>
              <a:chOff x="5169330" y="1556792"/>
              <a:chExt cx="45719" cy="576064"/>
            </a:xfrm>
          </p:grpSpPr>
          <p:sp>
            <p:nvSpPr>
              <p:cNvPr id="109" name="正方形/長方形 108"/>
              <p:cNvSpPr/>
              <p:nvPr/>
            </p:nvSpPr>
            <p:spPr>
              <a:xfrm flipH="1">
                <a:off x="5169330" y="1556792"/>
                <a:ext cx="45719" cy="21582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正方形/長方形 109"/>
              <p:cNvSpPr/>
              <p:nvPr/>
            </p:nvSpPr>
            <p:spPr>
              <a:xfrm flipH="1">
                <a:off x="5169330" y="1917030"/>
                <a:ext cx="45719" cy="21582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06" name="曲線コネクタ 52"/>
            <p:cNvCxnSpPr>
              <a:stCxn id="108" idx="1"/>
            </p:cNvCxnSpPr>
            <p:nvPr/>
          </p:nvCxnSpPr>
          <p:spPr>
            <a:xfrm rot="10800000" flipH="1">
              <a:off x="4043362" y="2236787"/>
              <a:ext cx="200024" cy="1046858"/>
            </a:xfrm>
            <a:prstGeom prst="curvedConnector4">
              <a:avLst>
                <a:gd name="adj1" fmla="val -173366"/>
                <a:gd name="adj2" fmla="val 6368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図形 54"/>
            <p:cNvCxnSpPr>
              <a:stCxn id="108" idx="1"/>
            </p:cNvCxnSpPr>
            <p:nvPr/>
          </p:nvCxnSpPr>
          <p:spPr>
            <a:xfrm rot="10800000">
              <a:off x="2317752" y="2236787"/>
              <a:ext cx="1725611" cy="1046858"/>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テキスト ボックス 58"/>
            <p:cNvSpPr txBox="1">
              <a:spLocks noChangeArrowheads="1"/>
            </p:cNvSpPr>
            <p:nvPr/>
          </p:nvSpPr>
          <p:spPr bwMode="auto">
            <a:xfrm>
              <a:off x="4043363" y="2997199"/>
              <a:ext cx="1683202" cy="572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b="1" dirty="0"/>
                <a:t>コリメータ</a:t>
              </a:r>
              <a:endParaRPr lang="en-US" b="1" dirty="0"/>
            </a:p>
          </p:txBody>
        </p:sp>
      </p:grpSp>
      <p:pic>
        <p:nvPicPr>
          <p:cNvPr id="115" name="図 114" descr="チェンバー.jpg"/>
          <p:cNvPicPr>
            <a:picLocks noChangeAspect="1"/>
          </p:cNvPicPr>
          <p:nvPr/>
        </p:nvPicPr>
        <p:blipFill>
          <a:blip r:embed="rId3" cstate="print"/>
          <a:stretch>
            <a:fillRect/>
          </a:stretch>
        </p:blipFill>
        <p:spPr>
          <a:xfrm>
            <a:off x="323528" y="188640"/>
            <a:ext cx="2118888" cy="1656184"/>
          </a:xfrm>
          <a:prstGeom prst="rect">
            <a:avLst/>
          </a:prstGeom>
        </p:spPr>
      </p:pic>
      <p:sp>
        <p:nvSpPr>
          <p:cNvPr id="117" name="テキスト ボックス 116"/>
          <p:cNvSpPr txBox="1"/>
          <p:nvPr/>
        </p:nvSpPr>
        <p:spPr>
          <a:xfrm>
            <a:off x="3275856" y="1484784"/>
            <a:ext cx="720080" cy="369332"/>
          </a:xfrm>
          <a:prstGeom prst="rect">
            <a:avLst/>
          </a:prstGeom>
          <a:noFill/>
        </p:spPr>
        <p:txBody>
          <a:bodyPr wrap="square" rtlCol="0">
            <a:spAutoFit/>
          </a:bodyPr>
          <a:lstStyle/>
          <a:p>
            <a:r>
              <a:rPr kumimoji="1" lang="ja-JP" altLang="en-US" b="1" dirty="0" smtClean="0"/>
              <a:t>横</a:t>
            </a:r>
            <a:endParaRPr kumimoji="1" lang="ja-JP" altLang="en-US" b="1" dirty="0"/>
          </a:p>
        </p:txBody>
      </p:sp>
      <p:grpSp>
        <p:nvGrpSpPr>
          <p:cNvPr id="24" name="グループ化 129"/>
          <p:cNvGrpSpPr/>
          <p:nvPr/>
        </p:nvGrpSpPr>
        <p:grpSpPr>
          <a:xfrm>
            <a:off x="5004048" y="1988840"/>
            <a:ext cx="3096344" cy="1728192"/>
            <a:chOff x="72134" y="2941864"/>
            <a:chExt cx="4404296" cy="3119211"/>
          </a:xfrm>
        </p:grpSpPr>
        <p:sp>
          <p:nvSpPr>
            <p:cNvPr id="131" name="正方形/長方形 130"/>
            <p:cNvSpPr/>
            <p:nvPr/>
          </p:nvSpPr>
          <p:spPr>
            <a:xfrm>
              <a:off x="1262063" y="4221163"/>
              <a:ext cx="2016125" cy="18367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5" name="グループ化 131"/>
            <p:cNvGrpSpPr>
              <a:grpSpLocks/>
            </p:cNvGrpSpPr>
            <p:nvPr/>
          </p:nvGrpSpPr>
          <p:grpSpPr bwMode="auto">
            <a:xfrm>
              <a:off x="2165350" y="5068888"/>
              <a:ext cx="215900" cy="215900"/>
              <a:chOff x="6876256" y="3717032"/>
              <a:chExt cx="216024" cy="216024"/>
            </a:xfrm>
          </p:grpSpPr>
          <p:sp>
            <p:nvSpPr>
              <p:cNvPr id="143" name="円/楕円 142"/>
              <p:cNvSpPr/>
              <p:nvPr/>
            </p:nvSpPr>
            <p:spPr>
              <a:xfrm>
                <a:off x="6876256" y="371703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円/楕円 143"/>
              <p:cNvSpPr/>
              <p:nvPr/>
            </p:nvSpPr>
            <p:spPr>
              <a:xfrm>
                <a:off x="6955677" y="3801217"/>
                <a:ext cx="54006" cy="540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3" name="テキスト ボックス 7"/>
            <p:cNvSpPr txBox="1">
              <a:spLocks noChangeArrowheads="1"/>
            </p:cNvSpPr>
            <p:nvPr/>
          </p:nvSpPr>
          <p:spPr bwMode="auto">
            <a:xfrm>
              <a:off x="616337" y="2941864"/>
              <a:ext cx="981779" cy="695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b="1" dirty="0"/>
                <a:t>正面</a:t>
              </a:r>
              <a:endParaRPr lang="en-US" b="1" dirty="0"/>
            </a:p>
          </p:txBody>
        </p:sp>
        <p:sp>
          <p:nvSpPr>
            <p:cNvPr id="134" name="片側の 2 つの角を切り取った四角形 133"/>
            <p:cNvSpPr/>
            <p:nvPr/>
          </p:nvSpPr>
          <p:spPr>
            <a:xfrm>
              <a:off x="1506091" y="3201798"/>
              <a:ext cx="1582738" cy="792163"/>
            </a:xfrm>
            <a:prstGeom prst="snip2SameRect">
              <a:avLst>
                <a:gd name="adj1" fmla="val 43245"/>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片側の 2 つの角を切り取った四角形 134"/>
            <p:cNvSpPr/>
            <p:nvPr/>
          </p:nvSpPr>
          <p:spPr>
            <a:xfrm rot="5400000">
              <a:off x="3158331" y="4739482"/>
              <a:ext cx="1584325" cy="792162"/>
            </a:xfrm>
            <a:prstGeom prst="snip2SameRect">
              <a:avLst>
                <a:gd name="adj1" fmla="val 43245"/>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片側の 2 つの角を切り取った四角形 135"/>
            <p:cNvSpPr/>
            <p:nvPr/>
          </p:nvSpPr>
          <p:spPr>
            <a:xfrm rot="16200000">
              <a:off x="-203994" y="4739482"/>
              <a:ext cx="1584325" cy="792162"/>
            </a:xfrm>
            <a:prstGeom prst="snip2SameRect">
              <a:avLst>
                <a:gd name="adj1" fmla="val 43245"/>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テキスト ボックス 11"/>
            <p:cNvSpPr txBox="1">
              <a:spLocks noChangeArrowheads="1"/>
            </p:cNvSpPr>
            <p:nvPr/>
          </p:nvSpPr>
          <p:spPr bwMode="auto">
            <a:xfrm>
              <a:off x="1813583" y="3484336"/>
              <a:ext cx="1030238" cy="579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400" b="1" dirty="0" smtClean="0"/>
                <a:t>液シン</a:t>
              </a:r>
              <a:endParaRPr lang="en-US" altLang="ja-JP" sz="1400" b="1" dirty="0"/>
            </a:p>
          </p:txBody>
        </p:sp>
        <p:sp>
          <p:nvSpPr>
            <p:cNvPr id="138" name="テキスト ボックス 12"/>
            <p:cNvSpPr txBox="1">
              <a:spLocks noChangeArrowheads="1"/>
            </p:cNvSpPr>
            <p:nvPr/>
          </p:nvSpPr>
          <p:spPr bwMode="auto">
            <a:xfrm>
              <a:off x="3446192" y="4840513"/>
              <a:ext cx="1030238" cy="579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400" b="1" dirty="0" smtClean="0"/>
                <a:t>液シン</a:t>
              </a:r>
              <a:endParaRPr lang="en-US" altLang="ja-JP" sz="1400" b="1" dirty="0"/>
            </a:p>
          </p:txBody>
        </p:sp>
        <p:sp>
          <p:nvSpPr>
            <p:cNvPr id="139" name="テキスト ボックス 13"/>
            <p:cNvSpPr txBox="1">
              <a:spLocks noChangeArrowheads="1"/>
            </p:cNvSpPr>
            <p:nvPr/>
          </p:nvSpPr>
          <p:spPr bwMode="auto">
            <a:xfrm>
              <a:off x="72134" y="4840513"/>
              <a:ext cx="1030238" cy="579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400" b="1" dirty="0" smtClean="0"/>
                <a:t>液シン</a:t>
              </a:r>
              <a:endParaRPr lang="en-US" altLang="ja-JP" sz="1400" b="1" dirty="0"/>
            </a:p>
          </p:txBody>
        </p:sp>
        <p:sp>
          <p:nvSpPr>
            <p:cNvPr id="140" name="正方形/長方形 139"/>
            <p:cNvSpPr/>
            <p:nvPr/>
          </p:nvSpPr>
          <p:spPr>
            <a:xfrm>
              <a:off x="1906588" y="4818063"/>
              <a:ext cx="720725" cy="720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正方形/長方形 140"/>
            <p:cNvSpPr/>
            <p:nvPr/>
          </p:nvSpPr>
          <p:spPr>
            <a:xfrm>
              <a:off x="2635250" y="5445125"/>
              <a:ext cx="44450" cy="6127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正方形/長方形 141"/>
            <p:cNvSpPr/>
            <p:nvPr/>
          </p:nvSpPr>
          <p:spPr>
            <a:xfrm>
              <a:off x="1863725" y="5449888"/>
              <a:ext cx="46038" cy="6111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46" name="図 145" descr="図1.png"/>
          <p:cNvPicPr>
            <a:picLocks noChangeAspect="1"/>
          </p:cNvPicPr>
          <p:nvPr/>
        </p:nvPicPr>
        <p:blipFill>
          <a:blip r:embed="rId4" cstate="print"/>
          <a:stretch>
            <a:fillRect/>
          </a:stretch>
        </p:blipFill>
        <p:spPr>
          <a:xfrm>
            <a:off x="6516216" y="188640"/>
            <a:ext cx="2376264" cy="1833653"/>
          </a:xfrm>
          <a:prstGeom prst="rect">
            <a:avLst/>
          </a:prstGeom>
        </p:spPr>
      </p:pic>
      <p:sp>
        <p:nvSpPr>
          <p:cNvPr id="148" name="円/楕円 147"/>
          <p:cNvSpPr/>
          <p:nvPr/>
        </p:nvSpPr>
        <p:spPr>
          <a:xfrm>
            <a:off x="2195736" y="2204864"/>
            <a:ext cx="151216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0" name="直線矢印コネクタ 149"/>
          <p:cNvCxnSpPr>
            <a:stCxn id="148" idx="4"/>
          </p:cNvCxnSpPr>
          <p:nvPr/>
        </p:nvCxnSpPr>
        <p:spPr>
          <a:xfrm>
            <a:off x="2951820" y="2852936"/>
            <a:ext cx="36004" cy="10081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04" name="グループ化 103"/>
          <p:cNvGrpSpPr/>
          <p:nvPr/>
        </p:nvGrpSpPr>
        <p:grpSpPr>
          <a:xfrm>
            <a:off x="611560" y="3861048"/>
            <a:ext cx="7920880" cy="2808312"/>
            <a:chOff x="323528" y="3861048"/>
            <a:chExt cx="7920880" cy="2808312"/>
          </a:xfrm>
        </p:grpSpPr>
        <p:grpSp>
          <p:nvGrpSpPr>
            <p:cNvPr id="3" name="グループ化 117"/>
            <p:cNvGrpSpPr/>
            <p:nvPr/>
          </p:nvGrpSpPr>
          <p:grpSpPr>
            <a:xfrm>
              <a:off x="5364088" y="4581128"/>
              <a:ext cx="2736304" cy="1541690"/>
              <a:chOff x="6084168" y="2060849"/>
              <a:chExt cx="2520280" cy="1735837"/>
            </a:xfrm>
          </p:grpSpPr>
          <p:sp>
            <p:nvSpPr>
              <p:cNvPr id="96" name="テキスト ボックス 95"/>
              <p:cNvSpPr txBox="1"/>
              <p:nvPr/>
            </p:nvSpPr>
            <p:spPr>
              <a:xfrm>
                <a:off x="6156176" y="3068962"/>
                <a:ext cx="2448272" cy="727724"/>
              </a:xfrm>
              <a:prstGeom prst="rect">
                <a:avLst/>
              </a:prstGeom>
              <a:noFill/>
            </p:spPr>
            <p:txBody>
              <a:bodyPr wrap="square" rtlCol="0">
                <a:spAutoFit/>
              </a:bodyPr>
              <a:lstStyle/>
              <a:p>
                <a:r>
                  <a:rPr lang="ja-JP" altLang="en-US" b="1" dirty="0" smtClean="0"/>
                  <a:t>・</a:t>
                </a:r>
                <a:r>
                  <a:rPr lang="en-US" altLang="ja-JP" b="1" dirty="0" smtClean="0"/>
                  <a:t>(</a:t>
                </a:r>
                <a:r>
                  <a:rPr lang="en-US" altLang="ja-JP" b="1" dirty="0" err="1" smtClean="0"/>
                  <a:t>γ,p</a:t>
                </a:r>
                <a:r>
                  <a:rPr lang="en-US" altLang="ja-JP" b="1" dirty="0" smtClean="0"/>
                  <a:t>)</a:t>
                </a:r>
                <a:r>
                  <a:rPr lang="ja-JP" altLang="en-US" b="1" dirty="0" smtClean="0"/>
                  <a:t>は</a:t>
                </a:r>
                <a:r>
                  <a:rPr lang="en-US" altLang="ja-JP" b="1" dirty="0" smtClean="0"/>
                  <a:t>Si</a:t>
                </a:r>
                <a:r>
                  <a:rPr lang="ja-JP" altLang="en-US" b="1" dirty="0" smtClean="0"/>
                  <a:t>二枚で、</a:t>
                </a:r>
                <a:r>
                  <a:rPr lang="en-US" altLang="ja-JP" b="1" dirty="0" smtClean="0"/>
                  <a:t>(</a:t>
                </a:r>
                <a:r>
                  <a:rPr lang="en-US" altLang="ja-JP" b="1" dirty="0" err="1" smtClean="0"/>
                  <a:t>γ,n</a:t>
                </a:r>
                <a:r>
                  <a:rPr lang="en-US" altLang="ja-JP" b="1" dirty="0" smtClean="0"/>
                  <a:t>)</a:t>
                </a:r>
                <a:r>
                  <a:rPr lang="ja-JP" altLang="en-US" b="1" dirty="0" smtClean="0"/>
                  <a:t>は</a:t>
                </a:r>
                <a:endParaRPr lang="en-US" altLang="ja-JP" b="1" dirty="0" smtClean="0"/>
              </a:p>
              <a:p>
                <a:r>
                  <a:rPr lang="ja-JP" altLang="en-US" b="1" dirty="0" smtClean="0"/>
                  <a:t>　</a:t>
                </a:r>
                <a:r>
                  <a:rPr lang="en-US" altLang="ja-JP" b="1" dirty="0" smtClean="0"/>
                  <a:t>Si</a:t>
                </a:r>
                <a:r>
                  <a:rPr lang="ja-JP" altLang="en-US" b="1" dirty="0" smtClean="0"/>
                  <a:t>と液シンで検出。</a:t>
                </a:r>
                <a:endParaRPr lang="en-US" altLang="ja-JP" b="1" dirty="0" smtClean="0"/>
              </a:p>
            </p:txBody>
          </p:sp>
          <p:sp>
            <p:nvSpPr>
              <p:cNvPr id="98" name="テキスト ボックス 97"/>
              <p:cNvSpPr txBox="1"/>
              <p:nvPr/>
            </p:nvSpPr>
            <p:spPr>
              <a:xfrm>
                <a:off x="6084168" y="2060849"/>
                <a:ext cx="2448272" cy="1039606"/>
              </a:xfrm>
              <a:prstGeom prst="rect">
                <a:avLst/>
              </a:prstGeom>
              <a:noFill/>
            </p:spPr>
            <p:txBody>
              <a:bodyPr wrap="square" rtlCol="0">
                <a:spAutoFit/>
              </a:bodyPr>
              <a:lstStyle/>
              <a:p>
                <a:r>
                  <a:rPr lang="ja-JP" altLang="en-US" b="1" dirty="0" smtClean="0"/>
                  <a:t>・崩壊粒子は</a:t>
                </a:r>
                <a:r>
                  <a:rPr lang="ja-JP" altLang="en-US" b="1" dirty="0" smtClean="0"/>
                  <a:t>ほぼ逆方向に飛んでいく</a:t>
                </a:r>
                <a:endParaRPr lang="en-US" altLang="ja-JP" b="1" dirty="0" smtClean="0"/>
              </a:p>
              <a:p>
                <a:r>
                  <a:rPr lang="ja-JP" altLang="en-US" b="1" dirty="0" smtClean="0"/>
                  <a:t>→</a:t>
                </a:r>
                <a:r>
                  <a:rPr lang="en-US" altLang="ja-JP" b="1" dirty="0" smtClean="0"/>
                  <a:t> (</a:t>
                </a:r>
                <a:r>
                  <a:rPr lang="en-US" altLang="ja-JP" b="1" dirty="0" err="1" smtClean="0"/>
                  <a:t>γ,p</a:t>
                </a:r>
                <a:r>
                  <a:rPr lang="en-US" altLang="ja-JP" b="1" dirty="0" smtClean="0"/>
                  <a:t>)</a:t>
                </a:r>
                <a:r>
                  <a:rPr lang="ja-JP" altLang="en-US" b="1" dirty="0" smtClean="0"/>
                  <a:t>と</a:t>
                </a:r>
                <a:r>
                  <a:rPr lang="en-US" altLang="ja-JP" b="1" dirty="0" smtClean="0"/>
                  <a:t> (</a:t>
                </a:r>
                <a:r>
                  <a:rPr lang="en-US" altLang="ja-JP" b="1" dirty="0" err="1" smtClean="0"/>
                  <a:t>γ,n</a:t>
                </a:r>
                <a:r>
                  <a:rPr lang="en-US" altLang="ja-JP" b="1" dirty="0" smtClean="0"/>
                  <a:t>)</a:t>
                </a:r>
                <a:r>
                  <a:rPr lang="ja-JP" altLang="en-US" b="1" dirty="0" err="1" smtClean="0"/>
                  <a:t>を抽</a:t>
                </a:r>
                <a:r>
                  <a:rPr lang="ja-JP" altLang="en-US" b="1" dirty="0" smtClean="0"/>
                  <a:t>出</a:t>
                </a:r>
                <a:endParaRPr lang="en-US" altLang="ja-JP" b="1" dirty="0" smtClean="0"/>
              </a:p>
            </p:txBody>
          </p:sp>
        </p:grpSp>
        <p:grpSp>
          <p:nvGrpSpPr>
            <p:cNvPr id="4" name="グループ化 71"/>
            <p:cNvGrpSpPr/>
            <p:nvPr/>
          </p:nvGrpSpPr>
          <p:grpSpPr>
            <a:xfrm>
              <a:off x="467544" y="3933056"/>
              <a:ext cx="5256583" cy="2664296"/>
              <a:chOff x="179512" y="1340768"/>
              <a:chExt cx="6712251" cy="4824536"/>
            </a:xfrm>
          </p:grpSpPr>
          <p:grpSp>
            <p:nvGrpSpPr>
              <p:cNvPr id="6" name="グループ化 113"/>
              <p:cNvGrpSpPr/>
              <p:nvPr/>
            </p:nvGrpSpPr>
            <p:grpSpPr>
              <a:xfrm>
                <a:off x="179512" y="1340768"/>
                <a:ext cx="5550315" cy="4824536"/>
                <a:chOff x="173674" y="1340768"/>
                <a:chExt cx="6000340" cy="4413668"/>
              </a:xfrm>
            </p:grpSpPr>
            <p:sp>
              <p:nvSpPr>
                <p:cNvPr id="21" name="テキスト ボックス 67"/>
                <p:cNvSpPr txBox="1">
                  <a:spLocks noChangeArrowheads="1"/>
                </p:cNvSpPr>
                <p:nvPr/>
              </p:nvSpPr>
              <p:spPr bwMode="auto">
                <a:xfrm>
                  <a:off x="173674" y="2056498"/>
                  <a:ext cx="1423120" cy="309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dirty="0" smtClean="0">
                      <a:solidFill>
                        <a:srgbClr val="7030A0"/>
                      </a:solidFill>
                    </a:rPr>
                    <a:t>500μm Si ×8</a:t>
                  </a:r>
                  <a:endParaRPr lang="en-US" altLang="ja-JP" sz="1600" dirty="0">
                    <a:solidFill>
                      <a:srgbClr val="7030A0"/>
                    </a:solidFill>
                  </a:endParaRPr>
                </a:p>
              </p:txBody>
            </p:sp>
            <p:sp>
              <p:nvSpPr>
                <p:cNvPr id="58" name="テキスト ボックス 67"/>
                <p:cNvSpPr txBox="1">
                  <a:spLocks noChangeArrowheads="1"/>
                </p:cNvSpPr>
                <p:nvPr/>
              </p:nvSpPr>
              <p:spPr bwMode="auto">
                <a:xfrm>
                  <a:off x="173674" y="2533651"/>
                  <a:ext cx="1428321" cy="309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dirty="0" smtClean="0">
                      <a:solidFill>
                        <a:srgbClr val="FFC000"/>
                      </a:solidFill>
                    </a:rPr>
                    <a:t>325μm SI</a:t>
                  </a:r>
                  <a:r>
                    <a:rPr lang="ja-JP" altLang="en-US" sz="1600" dirty="0" smtClean="0">
                      <a:solidFill>
                        <a:srgbClr val="FFC000"/>
                      </a:solidFill>
                    </a:rPr>
                    <a:t> </a:t>
                  </a:r>
                  <a:r>
                    <a:rPr lang="en-US" altLang="ja-JP" sz="1600" dirty="0" smtClean="0">
                      <a:solidFill>
                        <a:srgbClr val="FFC000"/>
                      </a:solidFill>
                    </a:rPr>
                    <a:t>×8</a:t>
                  </a:r>
                  <a:endParaRPr lang="en-US" altLang="ja-JP" sz="1600" dirty="0">
                    <a:solidFill>
                      <a:srgbClr val="FFC000"/>
                    </a:solidFill>
                  </a:endParaRPr>
                </a:p>
              </p:txBody>
            </p:sp>
            <p:sp>
              <p:nvSpPr>
                <p:cNvPr id="55" name="テキスト ボックス 69"/>
                <p:cNvSpPr txBox="1">
                  <a:spLocks noChangeArrowheads="1"/>
                </p:cNvSpPr>
                <p:nvPr/>
              </p:nvSpPr>
              <p:spPr bwMode="auto">
                <a:xfrm>
                  <a:off x="503040" y="4005064"/>
                  <a:ext cx="1728192" cy="760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dirty="0" smtClean="0">
                      <a:solidFill>
                        <a:schemeClr val="accent1"/>
                      </a:solidFill>
                    </a:rPr>
                    <a:t>γ</a:t>
                  </a:r>
                  <a:r>
                    <a:rPr lang="ja-JP" altLang="en-US" sz="1600" dirty="0" smtClean="0">
                      <a:solidFill>
                        <a:schemeClr val="accent1"/>
                      </a:solidFill>
                    </a:rPr>
                    <a:t>線</a:t>
                  </a:r>
                  <a:endParaRPr lang="en-US" altLang="ja-JP" sz="1600" dirty="0" smtClean="0">
                    <a:solidFill>
                      <a:schemeClr val="accent1"/>
                    </a:solidFill>
                  </a:endParaRPr>
                </a:p>
                <a:p>
                  <a:r>
                    <a:rPr lang="en-US" altLang="ja-JP" sz="1600" dirty="0" smtClean="0">
                      <a:solidFill>
                        <a:schemeClr val="accent1"/>
                      </a:solidFill>
                    </a:rPr>
                    <a:t>(25.7</a:t>
                  </a:r>
                  <a:r>
                    <a:rPr lang="ja-JP" altLang="en-US" sz="1600" dirty="0" smtClean="0">
                      <a:solidFill>
                        <a:schemeClr val="accent1"/>
                      </a:solidFill>
                    </a:rPr>
                    <a:t>～  </a:t>
                  </a:r>
                  <a:r>
                    <a:rPr lang="en-US" altLang="ja-JP" sz="1600" dirty="0" smtClean="0">
                      <a:solidFill>
                        <a:schemeClr val="accent1"/>
                      </a:solidFill>
                    </a:rPr>
                    <a:t>32.7MeV) </a:t>
                  </a:r>
                  <a:endParaRPr lang="ja-JP" altLang="en-US" sz="1600" dirty="0">
                    <a:solidFill>
                      <a:schemeClr val="accent1"/>
                    </a:solidFill>
                  </a:endParaRPr>
                </a:p>
              </p:txBody>
            </p:sp>
            <p:grpSp>
              <p:nvGrpSpPr>
                <p:cNvPr id="7" name="グループ化 50"/>
                <p:cNvGrpSpPr/>
                <p:nvPr/>
              </p:nvGrpSpPr>
              <p:grpSpPr>
                <a:xfrm>
                  <a:off x="2250566" y="1340768"/>
                  <a:ext cx="3694424" cy="508292"/>
                  <a:chOff x="1840560" y="2492896"/>
                  <a:chExt cx="4670007" cy="368817"/>
                </a:xfrm>
              </p:grpSpPr>
              <p:sp>
                <p:nvSpPr>
                  <p:cNvPr id="13" name="正方形/長方形 12"/>
                  <p:cNvSpPr/>
                  <p:nvPr/>
                </p:nvSpPr>
                <p:spPr>
                  <a:xfrm>
                    <a:off x="1840560" y="2492896"/>
                    <a:ext cx="4670007" cy="368817"/>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テキスト ボックス 32"/>
                  <p:cNvSpPr txBox="1">
                    <a:spLocks noChangeArrowheads="1"/>
                  </p:cNvSpPr>
                  <p:nvPr/>
                </p:nvSpPr>
                <p:spPr bwMode="auto">
                  <a:xfrm>
                    <a:off x="2948929" y="2492897"/>
                    <a:ext cx="2727819" cy="367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600" b="1" dirty="0" smtClean="0"/>
                      <a:t>液体シンチレータ</a:t>
                    </a:r>
                    <a:endParaRPr lang="ja-JP" altLang="en-US" sz="1600" b="1" dirty="0"/>
                  </a:p>
                </p:txBody>
              </p:sp>
            </p:grpSp>
            <p:grpSp>
              <p:nvGrpSpPr>
                <p:cNvPr id="8" name="グループ化 60"/>
                <p:cNvGrpSpPr/>
                <p:nvPr/>
              </p:nvGrpSpPr>
              <p:grpSpPr>
                <a:xfrm>
                  <a:off x="2183393" y="2132856"/>
                  <a:ext cx="3828767" cy="3621580"/>
                  <a:chOff x="1835696" y="2111677"/>
                  <a:chExt cx="4104456" cy="3621580"/>
                </a:xfrm>
              </p:grpSpPr>
              <p:sp>
                <p:nvSpPr>
                  <p:cNvPr id="5" name="正方形/長方形 4"/>
                  <p:cNvSpPr/>
                  <p:nvPr/>
                </p:nvSpPr>
                <p:spPr>
                  <a:xfrm>
                    <a:off x="1835696" y="2111677"/>
                    <a:ext cx="4104456" cy="3621580"/>
                  </a:xfrm>
                  <a:prstGeom prst="rect">
                    <a:avLst/>
                  </a:prstGeom>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 name="グループ化 10"/>
                  <p:cNvGrpSpPr/>
                  <p:nvPr/>
                </p:nvGrpSpPr>
                <p:grpSpPr>
                  <a:xfrm>
                    <a:off x="1983133" y="2371371"/>
                    <a:ext cx="3739015" cy="126321"/>
                    <a:chOff x="2051720" y="1700808"/>
                    <a:chExt cx="4104456" cy="79054"/>
                  </a:xfrm>
                  <a:solidFill>
                    <a:schemeClr val="accent4"/>
                  </a:solidFill>
                </p:grpSpPr>
                <p:sp>
                  <p:nvSpPr>
                    <p:cNvPr id="49" name="正方形/長方形 48"/>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正方形/長方形 3"/>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5" name="グループ化 12"/>
                  <p:cNvGrpSpPr/>
                  <p:nvPr/>
                </p:nvGrpSpPr>
                <p:grpSpPr>
                  <a:xfrm>
                    <a:off x="1983133" y="2935420"/>
                    <a:ext cx="3739015" cy="126321"/>
                    <a:chOff x="2051720" y="1700808"/>
                    <a:chExt cx="4104456" cy="79054"/>
                  </a:xfrm>
                  <a:solidFill>
                    <a:schemeClr val="accent6"/>
                  </a:solidFill>
                </p:grpSpPr>
                <p:sp>
                  <p:nvSpPr>
                    <p:cNvPr id="47" name="正方形/長方形 46"/>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正方形/長方形 47"/>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8" name="グループ化 15"/>
                  <p:cNvGrpSpPr/>
                  <p:nvPr/>
                </p:nvGrpSpPr>
                <p:grpSpPr>
                  <a:xfrm>
                    <a:off x="1983133" y="4776399"/>
                    <a:ext cx="3739015" cy="126321"/>
                    <a:chOff x="2051720" y="1700808"/>
                    <a:chExt cx="4104456" cy="79054"/>
                  </a:xfrm>
                  <a:solidFill>
                    <a:schemeClr val="accent6"/>
                  </a:solidFill>
                </p:grpSpPr>
                <p:sp>
                  <p:nvSpPr>
                    <p:cNvPr id="45" name="正方形/長方形 44"/>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正方形/長方形 45"/>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 name="グループ化 18"/>
                  <p:cNvGrpSpPr/>
                  <p:nvPr/>
                </p:nvGrpSpPr>
                <p:grpSpPr>
                  <a:xfrm>
                    <a:off x="1983133" y="5351706"/>
                    <a:ext cx="3739015" cy="126321"/>
                    <a:chOff x="2051720" y="1700808"/>
                    <a:chExt cx="4104456" cy="79054"/>
                  </a:xfrm>
                  <a:solidFill>
                    <a:schemeClr val="accent4"/>
                  </a:solidFill>
                </p:grpSpPr>
                <p:sp>
                  <p:nvSpPr>
                    <p:cNvPr id="43" name="正方形/長方形 42"/>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正方形/長方形 43"/>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1" name="直線矢印コネクタ 10"/>
                  <p:cNvCxnSpPr/>
                  <p:nvPr/>
                </p:nvCxnSpPr>
                <p:spPr>
                  <a:xfrm flipH="1" flipV="1">
                    <a:off x="2339752" y="2471717"/>
                    <a:ext cx="526208" cy="150423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2843808" y="3983885"/>
                    <a:ext cx="288032" cy="7920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60"/>
                  <p:cNvSpPr txBox="1">
                    <a:spLocks noChangeArrowheads="1"/>
                  </p:cNvSpPr>
                  <p:nvPr/>
                </p:nvSpPr>
                <p:spPr bwMode="auto">
                  <a:xfrm>
                    <a:off x="2483768" y="4127901"/>
                    <a:ext cx="360040" cy="78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2800" dirty="0" smtClean="0">
                        <a:solidFill>
                          <a:srgbClr val="FF0000"/>
                        </a:solidFill>
                      </a:rPr>
                      <a:t>t</a:t>
                    </a:r>
                    <a:endParaRPr lang="ja-JP" altLang="en-US" sz="2800" dirty="0">
                      <a:solidFill>
                        <a:srgbClr val="FF0000"/>
                      </a:solidFill>
                    </a:endParaRPr>
                  </a:p>
                </p:txBody>
              </p:sp>
              <p:sp>
                <p:nvSpPr>
                  <p:cNvPr id="17" name="テキスト ボックス 61"/>
                  <p:cNvSpPr txBox="1">
                    <a:spLocks noChangeArrowheads="1"/>
                  </p:cNvSpPr>
                  <p:nvPr/>
                </p:nvSpPr>
                <p:spPr bwMode="auto">
                  <a:xfrm>
                    <a:off x="2195736" y="3047780"/>
                    <a:ext cx="504056" cy="78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2800" dirty="0" smtClean="0">
                        <a:solidFill>
                          <a:srgbClr val="C00000"/>
                        </a:solidFill>
                      </a:rPr>
                      <a:t>p</a:t>
                    </a:r>
                    <a:endParaRPr lang="ja-JP" altLang="en-US" sz="2800" dirty="0">
                      <a:solidFill>
                        <a:srgbClr val="C00000"/>
                      </a:solidFill>
                    </a:endParaRPr>
                  </a:p>
                </p:txBody>
              </p:sp>
            </p:grpSp>
            <p:cxnSp>
              <p:nvCxnSpPr>
                <p:cNvPr id="75" name="直線矢印コネクタ 74"/>
                <p:cNvCxnSpPr/>
                <p:nvPr/>
              </p:nvCxnSpPr>
              <p:spPr>
                <a:xfrm>
                  <a:off x="5121185" y="4036219"/>
                  <a:ext cx="219261" cy="760933"/>
                </a:xfrm>
                <a:prstGeom prst="straightConnector1">
                  <a:avLst/>
                </a:prstGeom>
                <a:ln w="508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76" name="テキスト ボックス 60"/>
                <p:cNvSpPr txBox="1">
                  <a:spLocks noChangeArrowheads="1"/>
                </p:cNvSpPr>
                <p:nvPr/>
              </p:nvSpPr>
              <p:spPr bwMode="auto">
                <a:xfrm>
                  <a:off x="4283968" y="4149080"/>
                  <a:ext cx="958806" cy="78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2400" baseline="30000" dirty="0">
                      <a:solidFill>
                        <a:srgbClr val="FF0066"/>
                      </a:solidFill>
                    </a:rPr>
                    <a:t>3</a:t>
                  </a:r>
                  <a:r>
                    <a:rPr lang="en-US" altLang="ja-JP" sz="2400" dirty="0">
                      <a:solidFill>
                        <a:srgbClr val="FF0066"/>
                      </a:solidFill>
                    </a:rPr>
                    <a:t>He</a:t>
                  </a:r>
                  <a:endParaRPr lang="ja-JP" altLang="en-US" sz="2400" dirty="0">
                    <a:solidFill>
                      <a:srgbClr val="FF0066"/>
                    </a:solidFill>
                  </a:endParaRPr>
                </a:p>
              </p:txBody>
            </p:sp>
            <p:sp>
              <p:nvSpPr>
                <p:cNvPr id="77" name="テキスト ボックス 76"/>
                <p:cNvSpPr txBox="1"/>
                <p:nvPr/>
              </p:nvSpPr>
              <p:spPr>
                <a:xfrm>
                  <a:off x="4436716" y="3068961"/>
                  <a:ext cx="549402" cy="782203"/>
                </a:xfrm>
                <a:prstGeom prst="rect">
                  <a:avLst/>
                </a:prstGeom>
                <a:noFill/>
              </p:spPr>
              <p:txBody>
                <a:bodyPr wrap="square">
                  <a:spAutoFit/>
                </a:bodyPr>
                <a:lstStyle/>
                <a:p>
                  <a:pPr fontAlgn="auto">
                    <a:spcBef>
                      <a:spcPts val="0"/>
                    </a:spcBef>
                    <a:spcAft>
                      <a:spcPts val="0"/>
                    </a:spcAft>
                    <a:defRPr/>
                  </a:pPr>
                  <a:r>
                    <a:rPr lang="en-US" altLang="ja-JP" sz="2800" dirty="0">
                      <a:solidFill>
                        <a:schemeClr val="accent6">
                          <a:lumMod val="50000"/>
                        </a:schemeClr>
                      </a:solidFill>
                      <a:latin typeface="+mn-lt"/>
                      <a:ea typeface="+mn-ea"/>
                    </a:rPr>
                    <a:t>n</a:t>
                  </a:r>
                  <a:endParaRPr lang="ja-JP" altLang="en-US" sz="2800" dirty="0">
                    <a:solidFill>
                      <a:schemeClr val="accent6">
                        <a:lumMod val="50000"/>
                      </a:schemeClr>
                    </a:solidFill>
                    <a:latin typeface="+mn-lt"/>
                    <a:ea typeface="+mn-ea"/>
                  </a:endParaRPr>
                </a:p>
              </p:txBody>
            </p:sp>
            <p:cxnSp>
              <p:nvCxnSpPr>
                <p:cNvPr id="78" name="直線矢印コネクタ 77"/>
                <p:cNvCxnSpPr/>
                <p:nvPr/>
              </p:nvCxnSpPr>
              <p:spPr>
                <a:xfrm flipH="1" flipV="1">
                  <a:off x="4400048" y="1844824"/>
                  <a:ext cx="653017" cy="2100908"/>
                </a:xfrm>
                <a:prstGeom prst="straightConnector1">
                  <a:avLst/>
                </a:prstGeom>
                <a:ln w="508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647528" y="3982428"/>
                  <a:ext cx="552648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67"/>
                <p:cNvSpPr txBox="1">
                  <a:spLocks noChangeArrowheads="1"/>
                </p:cNvSpPr>
                <p:nvPr/>
              </p:nvSpPr>
              <p:spPr bwMode="auto">
                <a:xfrm>
                  <a:off x="173674" y="3010805"/>
                  <a:ext cx="1473029" cy="534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baseline="30000" dirty="0" smtClean="0">
                      <a:solidFill>
                        <a:schemeClr val="tx2">
                          <a:lumMod val="40000"/>
                          <a:lumOff val="60000"/>
                        </a:schemeClr>
                      </a:solidFill>
                    </a:rPr>
                    <a:t>4</a:t>
                  </a:r>
                  <a:r>
                    <a:rPr lang="en-US" altLang="ja-JP" sz="1600" dirty="0" smtClean="0">
                      <a:solidFill>
                        <a:schemeClr val="tx2">
                          <a:lumMod val="40000"/>
                          <a:lumOff val="60000"/>
                        </a:schemeClr>
                      </a:solidFill>
                    </a:rPr>
                    <a:t>He</a:t>
                  </a:r>
                  <a:r>
                    <a:rPr lang="ja-JP" altLang="en-US" sz="1600" dirty="0" smtClean="0">
                      <a:solidFill>
                        <a:schemeClr val="tx2">
                          <a:lumMod val="40000"/>
                          <a:lumOff val="60000"/>
                        </a:schemeClr>
                      </a:solidFill>
                    </a:rPr>
                    <a:t>気体</a:t>
                  </a:r>
                  <a:endParaRPr lang="en-US" altLang="ja-JP" sz="1600" dirty="0" smtClean="0">
                    <a:solidFill>
                      <a:schemeClr val="tx2">
                        <a:lumMod val="40000"/>
                        <a:lumOff val="60000"/>
                      </a:schemeClr>
                    </a:solidFill>
                  </a:endParaRPr>
                </a:p>
                <a:p>
                  <a:r>
                    <a:rPr lang="en-US" altLang="ja-JP" sz="1600" dirty="0" smtClean="0">
                      <a:solidFill>
                        <a:schemeClr val="tx2">
                          <a:lumMod val="40000"/>
                          <a:lumOff val="60000"/>
                        </a:schemeClr>
                      </a:solidFill>
                    </a:rPr>
                    <a:t>(0.5</a:t>
                  </a:r>
                  <a:r>
                    <a:rPr lang="ja-JP" altLang="en-US" sz="1600" dirty="0" smtClean="0">
                      <a:solidFill>
                        <a:schemeClr val="tx2">
                          <a:lumMod val="40000"/>
                          <a:lumOff val="60000"/>
                        </a:schemeClr>
                      </a:solidFill>
                    </a:rPr>
                    <a:t>～</a:t>
                  </a:r>
                  <a:r>
                    <a:rPr lang="en-US" altLang="ja-JP" sz="1600" dirty="0" smtClean="0">
                      <a:solidFill>
                        <a:schemeClr val="tx2">
                          <a:lumMod val="40000"/>
                          <a:lumOff val="60000"/>
                        </a:schemeClr>
                      </a:solidFill>
                    </a:rPr>
                    <a:t>1.8atm)</a:t>
                  </a:r>
                  <a:endParaRPr lang="en-US" altLang="ja-JP" sz="1600" dirty="0">
                    <a:solidFill>
                      <a:schemeClr val="tx2">
                        <a:lumMod val="40000"/>
                        <a:lumOff val="60000"/>
                      </a:schemeClr>
                    </a:solidFill>
                  </a:endParaRPr>
                </a:p>
              </p:txBody>
            </p:sp>
            <p:sp>
              <p:nvSpPr>
                <p:cNvPr id="89" name="角丸四角形吹き出し 88"/>
                <p:cNvSpPr/>
                <p:nvPr/>
              </p:nvSpPr>
              <p:spPr>
                <a:xfrm>
                  <a:off x="539552" y="4077071"/>
                  <a:ext cx="1368153" cy="1192751"/>
                </a:xfrm>
                <a:prstGeom prst="wedgeRoundRectCallout">
                  <a:avLst>
                    <a:gd name="adj1" fmla="val -18359"/>
                    <a:gd name="adj2" fmla="val -57431"/>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角丸四角形吹き出し 89"/>
                <p:cNvSpPr/>
                <p:nvPr/>
              </p:nvSpPr>
              <p:spPr>
                <a:xfrm>
                  <a:off x="251520" y="2680633"/>
                  <a:ext cx="1872208" cy="307027"/>
                </a:xfrm>
                <a:prstGeom prst="wedgeRoundRectCallout">
                  <a:avLst>
                    <a:gd name="adj1" fmla="val 60045"/>
                    <a:gd name="adj2" fmla="val 53215"/>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角丸四角形吹き出し 91"/>
                <p:cNvSpPr/>
                <p:nvPr/>
              </p:nvSpPr>
              <p:spPr>
                <a:xfrm>
                  <a:off x="273078" y="2175786"/>
                  <a:ext cx="1772804" cy="329378"/>
                </a:xfrm>
                <a:prstGeom prst="wedgeRoundRectCallout">
                  <a:avLst>
                    <a:gd name="adj1" fmla="val 62563"/>
                    <a:gd name="adj2" fmla="val 25042"/>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吹き出し 92"/>
                <p:cNvSpPr/>
                <p:nvPr/>
              </p:nvSpPr>
              <p:spPr>
                <a:xfrm>
                  <a:off x="251519" y="3119409"/>
                  <a:ext cx="1872207" cy="775288"/>
                </a:xfrm>
                <a:prstGeom prst="wedgeRoundRectCallout">
                  <a:avLst>
                    <a:gd name="adj1" fmla="val 63610"/>
                    <a:gd name="adj2" fmla="val 19143"/>
                    <a:gd name="adj3" fmla="val 16667"/>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爆発 1 78"/>
                <p:cNvSpPr/>
                <p:nvPr/>
              </p:nvSpPr>
              <p:spPr>
                <a:xfrm>
                  <a:off x="4937419" y="3717032"/>
                  <a:ext cx="293351" cy="463650"/>
                </a:xfrm>
                <a:prstGeom prst="irregularSeal1">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5" name="爆発 1 84"/>
                <p:cNvSpPr/>
                <p:nvPr/>
              </p:nvSpPr>
              <p:spPr>
                <a:xfrm>
                  <a:off x="2989450" y="3717032"/>
                  <a:ext cx="293351" cy="463650"/>
                </a:xfrm>
                <a:prstGeom prst="irregularSeal1">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65" name="正方形/長方形 64"/>
              <p:cNvSpPr/>
              <p:nvPr/>
            </p:nvSpPr>
            <p:spPr>
              <a:xfrm>
                <a:off x="5724128" y="3501008"/>
                <a:ext cx="216024" cy="1419705"/>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テキスト ボックス 70"/>
              <p:cNvSpPr txBox="1"/>
              <p:nvPr/>
            </p:nvSpPr>
            <p:spPr>
              <a:xfrm>
                <a:off x="5420586" y="5382947"/>
                <a:ext cx="1471177" cy="557326"/>
              </a:xfrm>
              <a:prstGeom prst="rect">
                <a:avLst/>
              </a:prstGeom>
              <a:solidFill>
                <a:schemeClr val="bg1"/>
              </a:solidFill>
            </p:spPr>
            <p:txBody>
              <a:bodyPr wrap="square" rtlCol="0">
                <a:spAutoFit/>
              </a:bodyPr>
              <a:lstStyle/>
              <a:p>
                <a:r>
                  <a:rPr kumimoji="1" lang="en-US" altLang="ja-JP" sz="1400" dirty="0" err="1" smtClean="0">
                    <a:solidFill>
                      <a:schemeClr val="accent6">
                        <a:lumMod val="50000"/>
                      </a:schemeClr>
                    </a:solidFill>
                  </a:rPr>
                  <a:t>NaI</a:t>
                </a:r>
                <a:r>
                  <a:rPr kumimoji="1" lang="ja-JP" altLang="en-US" sz="1400" dirty="0" smtClean="0">
                    <a:solidFill>
                      <a:schemeClr val="accent6">
                        <a:lumMod val="50000"/>
                      </a:schemeClr>
                    </a:solidFill>
                  </a:rPr>
                  <a:t>検出器</a:t>
                </a:r>
                <a:endParaRPr kumimoji="1" lang="ja-JP" altLang="en-US" sz="1400" dirty="0">
                  <a:solidFill>
                    <a:schemeClr val="accent6">
                      <a:lumMod val="50000"/>
                    </a:schemeClr>
                  </a:solidFill>
                </a:endParaRPr>
              </a:p>
            </p:txBody>
          </p:sp>
          <p:sp>
            <p:nvSpPr>
              <p:cNvPr id="73" name="角丸四角形吹き出し 72"/>
              <p:cNvSpPr/>
              <p:nvPr/>
            </p:nvSpPr>
            <p:spPr>
              <a:xfrm>
                <a:off x="5420586" y="5382947"/>
                <a:ext cx="1224136" cy="511081"/>
              </a:xfrm>
              <a:prstGeom prst="wedgeRoundRectCallout">
                <a:avLst>
                  <a:gd name="adj1" fmla="val -10517"/>
                  <a:gd name="adj2" fmla="val -146727"/>
                  <a:gd name="adj3" fmla="val 16667"/>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7" name="正方形/長方形 146"/>
            <p:cNvSpPr/>
            <p:nvPr/>
          </p:nvSpPr>
          <p:spPr>
            <a:xfrm>
              <a:off x="323528" y="3861048"/>
              <a:ext cx="7920880" cy="2808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テキスト ボックス 153"/>
            <p:cNvSpPr txBox="1"/>
            <p:nvPr/>
          </p:nvSpPr>
          <p:spPr>
            <a:xfrm>
              <a:off x="5436096" y="4005064"/>
              <a:ext cx="2088232" cy="461665"/>
            </a:xfrm>
            <a:prstGeom prst="rect">
              <a:avLst/>
            </a:prstGeom>
            <a:noFill/>
          </p:spPr>
          <p:txBody>
            <a:bodyPr wrap="square" rtlCol="0">
              <a:spAutoFit/>
            </a:bodyPr>
            <a:lstStyle/>
            <a:p>
              <a:r>
                <a:rPr kumimoji="1" lang="ja-JP" altLang="en-US" sz="2400" b="1" dirty="0" smtClean="0"/>
                <a:t>検出の仕組み</a:t>
              </a:r>
              <a:endParaRPr kumimoji="1" lang="ja-JP" altLang="en-US" sz="2400" b="1" dirty="0"/>
            </a:p>
          </p:txBody>
        </p:sp>
      </p:grpSp>
      <p:cxnSp>
        <p:nvCxnSpPr>
          <p:cNvPr id="113" name="直線矢印コネクタ 112"/>
          <p:cNvCxnSpPr/>
          <p:nvPr/>
        </p:nvCxnSpPr>
        <p:spPr>
          <a:xfrm flipV="1">
            <a:off x="6642000" y="3114000"/>
            <a:ext cx="144016" cy="7200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rot="-300000" flipH="1">
            <a:off x="6282000" y="3276000"/>
            <a:ext cx="181918" cy="720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H="1">
            <a:off x="6444208" y="3284984"/>
            <a:ext cx="72008" cy="144016"/>
          </a:xfrm>
          <a:prstGeom prst="straightConnector1">
            <a:avLst/>
          </a:prstGeom>
          <a:ln w="1905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V="1">
            <a:off x="6588224" y="2564904"/>
            <a:ext cx="288032" cy="576064"/>
          </a:xfrm>
          <a:prstGeom prst="straightConnector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5" name="テキスト ボックス 60"/>
          <p:cNvSpPr txBox="1">
            <a:spLocks noChangeArrowheads="1"/>
          </p:cNvSpPr>
          <p:nvPr/>
        </p:nvSpPr>
        <p:spPr bwMode="auto">
          <a:xfrm>
            <a:off x="6300192" y="3429000"/>
            <a:ext cx="69455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00" baseline="30000" dirty="0">
                <a:solidFill>
                  <a:srgbClr val="FF0066"/>
                </a:solidFill>
              </a:rPr>
              <a:t>3</a:t>
            </a:r>
            <a:r>
              <a:rPr lang="en-US" altLang="ja-JP" sz="1400" dirty="0">
                <a:solidFill>
                  <a:srgbClr val="FF0066"/>
                </a:solidFill>
              </a:rPr>
              <a:t>He</a:t>
            </a:r>
            <a:endParaRPr lang="ja-JP" altLang="en-US" sz="1400" dirty="0">
              <a:solidFill>
                <a:srgbClr val="FF0066"/>
              </a:solidFill>
            </a:endParaRPr>
          </a:p>
        </p:txBody>
      </p:sp>
      <p:sp>
        <p:nvSpPr>
          <p:cNvPr id="149" name="テキスト ボックス 148"/>
          <p:cNvSpPr txBox="1"/>
          <p:nvPr/>
        </p:nvSpPr>
        <p:spPr>
          <a:xfrm>
            <a:off x="6444208" y="2708920"/>
            <a:ext cx="397985" cy="307777"/>
          </a:xfrm>
          <a:prstGeom prst="rect">
            <a:avLst/>
          </a:prstGeom>
          <a:noFill/>
        </p:spPr>
        <p:txBody>
          <a:bodyPr wrap="square">
            <a:spAutoFit/>
          </a:bodyPr>
          <a:lstStyle/>
          <a:p>
            <a:pPr fontAlgn="auto">
              <a:spcBef>
                <a:spcPts val="0"/>
              </a:spcBef>
              <a:spcAft>
                <a:spcPts val="0"/>
              </a:spcAft>
              <a:defRPr/>
            </a:pPr>
            <a:r>
              <a:rPr lang="en-US" altLang="ja-JP" sz="1400" dirty="0">
                <a:solidFill>
                  <a:schemeClr val="accent6">
                    <a:lumMod val="50000"/>
                  </a:schemeClr>
                </a:solidFill>
                <a:latin typeface="+mn-lt"/>
                <a:ea typeface="+mn-ea"/>
              </a:rPr>
              <a:t>n</a:t>
            </a:r>
            <a:endParaRPr lang="ja-JP" altLang="en-US" sz="1400" dirty="0">
              <a:solidFill>
                <a:schemeClr val="accent6">
                  <a:lumMod val="50000"/>
                </a:schemeClr>
              </a:solidFill>
              <a:latin typeface="+mn-lt"/>
              <a:ea typeface="+mn-ea"/>
            </a:endParaRPr>
          </a:p>
        </p:txBody>
      </p:sp>
      <p:sp>
        <p:nvSpPr>
          <p:cNvPr id="152" name="正方形/長方形 151"/>
          <p:cNvSpPr/>
          <p:nvPr/>
        </p:nvSpPr>
        <p:spPr>
          <a:xfrm>
            <a:off x="6732240" y="2996952"/>
            <a:ext cx="279244" cy="307777"/>
          </a:xfrm>
          <a:prstGeom prst="rect">
            <a:avLst/>
          </a:prstGeom>
        </p:spPr>
        <p:txBody>
          <a:bodyPr wrap="none">
            <a:spAutoFit/>
          </a:bodyPr>
          <a:lstStyle/>
          <a:p>
            <a:r>
              <a:rPr lang="en-US" altLang="ja-JP" sz="1400" dirty="0" smtClean="0">
                <a:solidFill>
                  <a:srgbClr val="C00000"/>
                </a:solidFill>
              </a:rPr>
              <a:t>p</a:t>
            </a:r>
            <a:endParaRPr lang="ja-JP" altLang="en-US" sz="1400" dirty="0">
              <a:solidFill>
                <a:srgbClr val="C00000"/>
              </a:solidFill>
            </a:endParaRPr>
          </a:p>
        </p:txBody>
      </p:sp>
      <p:sp>
        <p:nvSpPr>
          <p:cNvPr id="153" name="正方形/長方形 152"/>
          <p:cNvSpPr/>
          <p:nvPr/>
        </p:nvSpPr>
        <p:spPr>
          <a:xfrm>
            <a:off x="6084168" y="3140968"/>
            <a:ext cx="245580" cy="307777"/>
          </a:xfrm>
          <a:prstGeom prst="rect">
            <a:avLst/>
          </a:prstGeom>
        </p:spPr>
        <p:txBody>
          <a:bodyPr wrap="none">
            <a:spAutoFit/>
          </a:bodyPr>
          <a:lstStyle/>
          <a:p>
            <a:r>
              <a:rPr lang="en-US" altLang="ja-JP" sz="1400" dirty="0" smtClean="0">
                <a:solidFill>
                  <a:srgbClr val="FF0000"/>
                </a:solidFill>
              </a:rPr>
              <a:t>t</a:t>
            </a:r>
            <a:endParaRPr lang="ja-JP" altLang="en-US" sz="1400" dirty="0">
              <a:solidFill>
                <a:srgbClr val="FF0000"/>
              </a:solidFill>
            </a:endParaRPr>
          </a:p>
        </p:txBody>
      </p:sp>
      <p:sp>
        <p:nvSpPr>
          <p:cNvPr id="155" name="円/楕円 154"/>
          <p:cNvSpPr/>
          <p:nvPr/>
        </p:nvSpPr>
        <p:spPr>
          <a:xfrm>
            <a:off x="6084168" y="2492896"/>
            <a:ext cx="936104"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角丸四角形 155"/>
          <p:cNvSpPr/>
          <p:nvPr/>
        </p:nvSpPr>
        <p:spPr>
          <a:xfrm>
            <a:off x="2411760" y="4221088"/>
            <a:ext cx="2304256" cy="187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8" name="直線矢印コネクタ 157"/>
          <p:cNvCxnSpPr>
            <a:stCxn id="156" idx="3"/>
            <a:endCxn id="155" idx="3"/>
          </p:cNvCxnSpPr>
          <p:nvPr/>
        </p:nvCxnSpPr>
        <p:spPr>
          <a:xfrm flipV="1">
            <a:off x="4716016" y="3537762"/>
            <a:ext cx="1505241" cy="16194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476672"/>
            <a:ext cx="6131024" cy="1143000"/>
          </a:xfrm>
        </p:spPr>
        <p:txBody>
          <a:bodyPr/>
          <a:lstStyle/>
          <a:p>
            <a:r>
              <a:rPr kumimoji="1" lang="ja-JP" altLang="en-US" dirty="0" smtClean="0"/>
              <a:t>解析</a:t>
            </a:r>
            <a:r>
              <a:rPr kumimoji="1" lang="en-US" altLang="ja-JP" dirty="0" smtClean="0"/>
              <a:t>(γ-p)</a:t>
            </a:r>
            <a:endParaRPr kumimoji="1" lang="ja-JP" altLang="en-US" dirty="0"/>
          </a:p>
        </p:txBody>
      </p:sp>
      <p:pic>
        <p:nvPicPr>
          <p:cNvPr id="4" name="コンテンツ プレースホルダー 3" descr="32tot1_5.eps"/>
          <p:cNvPicPr>
            <a:picLocks noGrp="1" noChangeAspect="1"/>
          </p:cNvPicPr>
          <p:nvPr>
            <p:ph idx="1"/>
          </p:nvPr>
        </p:nvPicPr>
        <p:blipFill>
          <a:blip r:embed="rId3" cstate="print"/>
          <a:stretch>
            <a:fillRect/>
          </a:stretch>
        </p:blipFill>
        <p:spPr>
          <a:xfrm>
            <a:off x="3953709" y="2125598"/>
            <a:ext cx="3252804" cy="2880236"/>
          </a:xfrm>
          <a:prstGeom prst="rect">
            <a:avLst/>
          </a:prstGeom>
        </p:spPr>
      </p:pic>
      <p:sp>
        <p:nvSpPr>
          <p:cNvPr id="13" name="テキスト ボックス 12"/>
          <p:cNvSpPr txBox="1"/>
          <p:nvPr/>
        </p:nvSpPr>
        <p:spPr>
          <a:xfrm>
            <a:off x="4067944" y="5085184"/>
            <a:ext cx="3145177" cy="646331"/>
          </a:xfrm>
          <a:prstGeom prst="rect">
            <a:avLst/>
          </a:prstGeom>
          <a:noFill/>
        </p:spPr>
        <p:txBody>
          <a:bodyPr wrap="square" rtlCol="0">
            <a:spAutoFit/>
          </a:bodyPr>
          <a:lstStyle/>
          <a:p>
            <a:r>
              <a:rPr kumimoji="1" lang="en-US" altLang="ja-JP" b="1" dirty="0" smtClean="0"/>
              <a:t>Si1</a:t>
            </a:r>
            <a:r>
              <a:rPr kumimoji="1" lang="ja-JP" altLang="en-US" b="1" dirty="0" err="1" smtClean="0"/>
              <a:t>での</a:t>
            </a:r>
            <a:r>
              <a:rPr kumimoji="1" lang="en-US" altLang="ja-JP" b="1" dirty="0" err="1" smtClean="0"/>
              <a:t>Enegy</a:t>
            </a:r>
            <a:r>
              <a:rPr lang="en-US" altLang="ja-JP" b="1" dirty="0" smtClean="0"/>
              <a:t> </a:t>
            </a:r>
            <a:r>
              <a:rPr kumimoji="1" lang="en-US" altLang="ja-JP" b="1" dirty="0" smtClean="0"/>
              <a:t>Loss(</a:t>
            </a:r>
            <a:r>
              <a:rPr kumimoji="1" lang="en-US" altLang="ja-JP" b="1" dirty="0" err="1" smtClean="0"/>
              <a:t>MeV</a:t>
            </a:r>
            <a:r>
              <a:rPr kumimoji="1" lang="en-US" altLang="ja-JP" b="1" dirty="0" smtClean="0"/>
              <a:t>)</a:t>
            </a:r>
          </a:p>
          <a:p>
            <a:r>
              <a:rPr lang="en-US" altLang="ja-JP" b="1" dirty="0" smtClean="0"/>
              <a:t>  </a:t>
            </a:r>
            <a:r>
              <a:rPr lang="en-US" altLang="ja-JP" sz="1600" b="1" dirty="0" smtClean="0"/>
              <a:t>VS</a:t>
            </a:r>
            <a:r>
              <a:rPr lang="en-US" altLang="ja-JP" b="1" dirty="0" smtClean="0"/>
              <a:t>  </a:t>
            </a:r>
            <a:r>
              <a:rPr kumimoji="1" lang="en-US" altLang="ja-JP" b="1" dirty="0" smtClean="0"/>
              <a:t>Si2</a:t>
            </a:r>
            <a:r>
              <a:rPr lang="ja-JP" altLang="en-US" b="1" dirty="0" err="1" smtClean="0"/>
              <a:t>での</a:t>
            </a:r>
            <a:r>
              <a:rPr lang="en-US" altLang="ja-JP" b="1" dirty="0" smtClean="0"/>
              <a:t>Energy Loss(</a:t>
            </a:r>
            <a:r>
              <a:rPr lang="en-US" altLang="ja-JP" b="1" dirty="0" err="1" smtClean="0"/>
              <a:t>MeV</a:t>
            </a:r>
            <a:r>
              <a:rPr lang="en-US" altLang="ja-JP" b="1" dirty="0" smtClean="0"/>
              <a:t>)</a:t>
            </a:r>
            <a:endParaRPr kumimoji="1" lang="ja-JP" altLang="en-US" b="1" dirty="0"/>
          </a:p>
        </p:txBody>
      </p:sp>
      <p:grpSp>
        <p:nvGrpSpPr>
          <p:cNvPr id="68" name="グループ化 67"/>
          <p:cNvGrpSpPr/>
          <p:nvPr/>
        </p:nvGrpSpPr>
        <p:grpSpPr>
          <a:xfrm>
            <a:off x="395536" y="2204864"/>
            <a:ext cx="3528392" cy="4174723"/>
            <a:chOff x="755576" y="2204864"/>
            <a:chExt cx="3528392" cy="4174723"/>
          </a:xfrm>
        </p:grpSpPr>
        <p:grpSp>
          <p:nvGrpSpPr>
            <p:cNvPr id="18" name="グループ化 17"/>
            <p:cNvGrpSpPr/>
            <p:nvPr/>
          </p:nvGrpSpPr>
          <p:grpSpPr>
            <a:xfrm>
              <a:off x="755576" y="2204864"/>
              <a:ext cx="3528392" cy="3235002"/>
              <a:chOff x="871329" y="1588504"/>
              <a:chExt cx="4039517" cy="3947339"/>
            </a:xfrm>
          </p:grpSpPr>
          <p:pic>
            <p:nvPicPr>
              <p:cNvPr id="6" name="コンテンツ プレースホルダー 7" descr="32TDCsubt1_5.eps"/>
              <p:cNvPicPr>
                <a:picLocks noChangeAspect="1"/>
              </p:cNvPicPr>
              <p:nvPr/>
            </p:nvPicPr>
            <p:blipFill>
              <a:blip r:embed="rId4" cstate="print"/>
              <a:stretch>
                <a:fillRect/>
              </a:stretch>
            </p:blipFill>
            <p:spPr>
              <a:xfrm>
                <a:off x="886174" y="1588504"/>
                <a:ext cx="3680071" cy="3424222"/>
              </a:xfrm>
              <a:prstGeom prst="rect">
                <a:avLst/>
              </a:prstGeom>
            </p:spPr>
          </p:pic>
          <p:sp>
            <p:nvSpPr>
              <p:cNvPr id="12" name="テキスト ボックス 11"/>
              <p:cNvSpPr txBox="1"/>
              <p:nvPr/>
            </p:nvSpPr>
            <p:spPr>
              <a:xfrm>
                <a:off x="871329" y="5085185"/>
                <a:ext cx="4039517" cy="450658"/>
              </a:xfrm>
              <a:prstGeom prst="rect">
                <a:avLst/>
              </a:prstGeom>
              <a:noFill/>
            </p:spPr>
            <p:txBody>
              <a:bodyPr wrap="square" rtlCol="0">
                <a:spAutoFit/>
              </a:bodyPr>
              <a:lstStyle/>
              <a:p>
                <a:r>
                  <a:rPr lang="en-US" altLang="ja-JP" b="1" dirty="0" smtClean="0"/>
                  <a:t>Si1</a:t>
                </a:r>
                <a:r>
                  <a:rPr lang="ja-JP" altLang="en-US" b="1" dirty="0" smtClean="0"/>
                  <a:t>と</a:t>
                </a:r>
                <a:r>
                  <a:rPr lang="en-US" altLang="ja-JP" b="1" dirty="0" smtClean="0"/>
                  <a:t>Si2</a:t>
                </a:r>
                <a:r>
                  <a:rPr lang="ja-JP" altLang="en-US" b="1" dirty="0" smtClean="0"/>
                  <a:t>から来た信号の時間差</a:t>
                </a:r>
                <a:r>
                  <a:rPr lang="en-US" altLang="ja-JP" b="1" dirty="0" smtClean="0"/>
                  <a:t>(ns)</a:t>
                </a:r>
              </a:p>
            </p:txBody>
          </p:sp>
          <p:sp>
            <p:nvSpPr>
              <p:cNvPr id="14" name="円/楕円 13"/>
              <p:cNvSpPr/>
              <p:nvPr/>
            </p:nvSpPr>
            <p:spPr>
              <a:xfrm>
                <a:off x="1118646" y="4488014"/>
                <a:ext cx="1813661" cy="35145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195735" y="3356993"/>
                <a:ext cx="1725842" cy="901315"/>
              </a:xfrm>
              <a:prstGeom prst="rect">
                <a:avLst/>
              </a:prstGeom>
              <a:solidFill>
                <a:schemeClr val="bg1"/>
              </a:solidFill>
            </p:spPr>
            <p:txBody>
              <a:bodyPr wrap="square" rtlCol="0">
                <a:spAutoFit/>
              </a:bodyPr>
              <a:lstStyle/>
              <a:p>
                <a:r>
                  <a:rPr kumimoji="1" lang="en-US" altLang="ja-JP" sz="1400" dirty="0" smtClean="0"/>
                  <a:t>25 ns</a:t>
                </a:r>
                <a:r>
                  <a:rPr kumimoji="1" lang="ja-JP" altLang="en-US" sz="1400" dirty="0" smtClean="0"/>
                  <a:t>以上の時間差の信号はほとんどない。</a:t>
                </a:r>
                <a:endParaRPr kumimoji="1" lang="ja-JP" altLang="en-US" sz="1400" dirty="0"/>
              </a:p>
            </p:txBody>
          </p:sp>
          <p:sp>
            <p:nvSpPr>
              <p:cNvPr id="19" name="角丸四角形吹き出し 18"/>
              <p:cNvSpPr/>
              <p:nvPr/>
            </p:nvSpPr>
            <p:spPr>
              <a:xfrm>
                <a:off x="2195736" y="3356991"/>
                <a:ext cx="1728192" cy="867429"/>
              </a:xfrm>
              <a:prstGeom prst="wedgeRoundRectCallout">
                <a:avLst>
                  <a:gd name="adj1" fmla="val -22937"/>
                  <a:gd name="adj2" fmla="val 101785"/>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p:cNvSpPr txBox="1"/>
            <p:nvPr/>
          </p:nvSpPr>
          <p:spPr>
            <a:xfrm>
              <a:off x="755576" y="5733256"/>
              <a:ext cx="3219151" cy="646331"/>
            </a:xfrm>
            <a:prstGeom prst="rect">
              <a:avLst/>
            </a:prstGeom>
            <a:noFill/>
          </p:spPr>
          <p:txBody>
            <a:bodyPr wrap="none" rtlCol="0">
              <a:spAutoFit/>
            </a:bodyPr>
            <a:lstStyle/>
            <a:p>
              <a:r>
                <a:rPr lang="ja-JP" altLang="en-US" b="1" dirty="0" smtClean="0"/>
                <a:t>→時間差</a:t>
              </a:r>
              <a:r>
                <a:rPr lang="en-US" altLang="ja-JP" b="1" dirty="0" smtClean="0"/>
                <a:t>50 ns</a:t>
              </a:r>
              <a:r>
                <a:rPr lang="ja-JP" altLang="en-US" b="1" dirty="0" smtClean="0"/>
                <a:t>未満の信号のみ</a:t>
              </a:r>
              <a:endParaRPr lang="en-US" altLang="ja-JP" b="1" dirty="0" smtClean="0"/>
            </a:p>
            <a:p>
              <a:r>
                <a:rPr lang="ja-JP" altLang="en-US" b="1" dirty="0" smtClean="0"/>
                <a:t>　選択する。</a:t>
              </a:r>
              <a:endParaRPr kumimoji="1" lang="ja-JP" altLang="en-US" b="1" dirty="0"/>
            </a:p>
          </p:txBody>
        </p:sp>
      </p:grpSp>
      <p:sp>
        <p:nvSpPr>
          <p:cNvPr id="21" name="テキスト ボックス 20"/>
          <p:cNvSpPr txBox="1"/>
          <p:nvPr/>
        </p:nvSpPr>
        <p:spPr>
          <a:xfrm>
            <a:off x="4139952" y="5805264"/>
            <a:ext cx="4451860" cy="646331"/>
          </a:xfrm>
          <a:prstGeom prst="rect">
            <a:avLst/>
          </a:prstGeom>
          <a:noFill/>
        </p:spPr>
        <p:txBody>
          <a:bodyPr wrap="none" rtlCol="0">
            <a:spAutoFit/>
          </a:bodyPr>
          <a:lstStyle/>
          <a:p>
            <a:r>
              <a:rPr lang="ja-JP" altLang="en-US" b="1" dirty="0" smtClean="0"/>
              <a:t>→計算で得た</a:t>
            </a:r>
            <a:r>
              <a:rPr lang="en-US" altLang="ja-JP" b="1" dirty="0" smtClean="0"/>
              <a:t>Energy</a:t>
            </a:r>
            <a:r>
              <a:rPr lang="ja-JP" altLang="en-US" b="1" dirty="0" err="1" smtClean="0"/>
              <a:t>、</a:t>
            </a:r>
            <a:r>
              <a:rPr lang="ja-JP" altLang="en-US" b="1" dirty="0" smtClean="0"/>
              <a:t>また</a:t>
            </a:r>
            <a:r>
              <a:rPr lang="en-US" altLang="ja-JP" b="1" dirty="0" smtClean="0"/>
              <a:t>Simulation(</a:t>
            </a:r>
            <a:r>
              <a:rPr lang="ja-JP" altLang="en-US" b="1" dirty="0" smtClean="0"/>
              <a:t>後述</a:t>
            </a:r>
            <a:r>
              <a:rPr lang="en-US" altLang="ja-JP" b="1" dirty="0" smtClean="0"/>
              <a:t>)</a:t>
            </a:r>
          </a:p>
          <a:p>
            <a:r>
              <a:rPr lang="ja-JP" altLang="en-US" b="1" dirty="0" smtClean="0"/>
              <a:t>　と合致するものを目的の</a:t>
            </a:r>
            <a:r>
              <a:rPr lang="en-US" altLang="ja-JP" b="1" dirty="0" smtClean="0"/>
              <a:t>Event</a:t>
            </a:r>
            <a:r>
              <a:rPr lang="ja-JP" altLang="en-US" b="1" dirty="0" smtClean="0"/>
              <a:t>とした。</a:t>
            </a:r>
            <a:endParaRPr kumimoji="1" lang="ja-JP" altLang="en-US" b="1" dirty="0"/>
          </a:p>
        </p:txBody>
      </p:sp>
      <p:grpSp>
        <p:nvGrpSpPr>
          <p:cNvPr id="65" name="グループ化 64"/>
          <p:cNvGrpSpPr/>
          <p:nvPr/>
        </p:nvGrpSpPr>
        <p:grpSpPr>
          <a:xfrm>
            <a:off x="5796136" y="260648"/>
            <a:ext cx="2495120" cy="1664936"/>
            <a:chOff x="5796136" y="260648"/>
            <a:chExt cx="2495120" cy="1664936"/>
          </a:xfrm>
        </p:grpSpPr>
        <p:grpSp>
          <p:nvGrpSpPr>
            <p:cNvPr id="22" name="グループ化 71"/>
            <p:cNvGrpSpPr/>
            <p:nvPr/>
          </p:nvGrpSpPr>
          <p:grpSpPr>
            <a:xfrm>
              <a:off x="5796136" y="260648"/>
              <a:ext cx="2495120" cy="1664936"/>
              <a:chOff x="1715200" y="1315273"/>
              <a:chExt cx="4224952" cy="4850031"/>
            </a:xfrm>
          </p:grpSpPr>
          <p:grpSp>
            <p:nvGrpSpPr>
              <p:cNvPr id="23" name="グループ化 113"/>
              <p:cNvGrpSpPr/>
              <p:nvPr/>
            </p:nvGrpSpPr>
            <p:grpSpPr>
              <a:xfrm>
                <a:off x="1715200" y="1315273"/>
                <a:ext cx="4014627" cy="4850031"/>
                <a:chOff x="1833876" y="1317444"/>
                <a:chExt cx="4340138" cy="4436992"/>
              </a:xfrm>
            </p:grpSpPr>
            <p:grpSp>
              <p:nvGrpSpPr>
                <p:cNvPr id="30" name="グループ化 50"/>
                <p:cNvGrpSpPr/>
                <p:nvPr/>
              </p:nvGrpSpPr>
              <p:grpSpPr>
                <a:xfrm>
                  <a:off x="2250566" y="1317444"/>
                  <a:ext cx="3694424" cy="671570"/>
                  <a:chOff x="1840560" y="2475974"/>
                  <a:chExt cx="4670007" cy="487292"/>
                </a:xfrm>
              </p:grpSpPr>
              <p:sp>
                <p:nvSpPr>
                  <p:cNvPr id="61" name="正方形/長方形 60"/>
                  <p:cNvSpPr/>
                  <p:nvPr/>
                </p:nvSpPr>
                <p:spPr>
                  <a:xfrm>
                    <a:off x="1840560" y="2492896"/>
                    <a:ext cx="4670007" cy="368817"/>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テキスト ボックス 32"/>
                  <p:cNvSpPr txBox="1">
                    <a:spLocks noChangeArrowheads="1"/>
                  </p:cNvSpPr>
                  <p:nvPr/>
                </p:nvSpPr>
                <p:spPr bwMode="auto">
                  <a:xfrm>
                    <a:off x="2948929" y="2475974"/>
                    <a:ext cx="2797567" cy="487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100" b="1" dirty="0" smtClean="0"/>
                      <a:t>液体シンチレータ</a:t>
                    </a:r>
                    <a:endParaRPr lang="ja-JP" altLang="en-US" sz="1100" b="1" dirty="0"/>
                  </a:p>
                </p:txBody>
              </p:sp>
            </p:grpSp>
            <p:grpSp>
              <p:nvGrpSpPr>
                <p:cNvPr id="31" name="グループ化 60"/>
                <p:cNvGrpSpPr/>
                <p:nvPr/>
              </p:nvGrpSpPr>
              <p:grpSpPr>
                <a:xfrm>
                  <a:off x="2183393" y="2132856"/>
                  <a:ext cx="3828767" cy="3621580"/>
                  <a:chOff x="1835696" y="2111677"/>
                  <a:chExt cx="4104456" cy="3621580"/>
                </a:xfrm>
              </p:grpSpPr>
              <p:sp>
                <p:nvSpPr>
                  <p:cNvPr id="44" name="正方形/長方形 43"/>
                  <p:cNvSpPr/>
                  <p:nvPr/>
                </p:nvSpPr>
                <p:spPr>
                  <a:xfrm>
                    <a:off x="1835696" y="2111677"/>
                    <a:ext cx="4104456" cy="3621580"/>
                  </a:xfrm>
                  <a:prstGeom prst="rect">
                    <a:avLst/>
                  </a:prstGeom>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5" name="グループ化 10"/>
                  <p:cNvGrpSpPr/>
                  <p:nvPr/>
                </p:nvGrpSpPr>
                <p:grpSpPr>
                  <a:xfrm>
                    <a:off x="1983133" y="2371371"/>
                    <a:ext cx="3739015" cy="126321"/>
                    <a:chOff x="2051720" y="1700808"/>
                    <a:chExt cx="4104456" cy="79054"/>
                  </a:xfrm>
                  <a:solidFill>
                    <a:schemeClr val="accent4"/>
                  </a:solidFill>
                </p:grpSpPr>
                <p:sp>
                  <p:nvSpPr>
                    <p:cNvPr id="59" name="正方形/長方形 58"/>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正方形/長方形 3"/>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6" name="グループ化 12"/>
                  <p:cNvGrpSpPr/>
                  <p:nvPr/>
                </p:nvGrpSpPr>
                <p:grpSpPr>
                  <a:xfrm>
                    <a:off x="1983133" y="2935420"/>
                    <a:ext cx="3739015" cy="126321"/>
                    <a:chOff x="2051720" y="1700808"/>
                    <a:chExt cx="4104456" cy="79054"/>
                  </a:xfrm>
                  <a:solidFill>
                    <a:schemeClr val="accent6"/>
                  </a:solidFill>
                </p:grpSpPr>
                <p:sp>
                  <p:nvSpPr>
                    <p:cNvPr id="57" name="正方形/長方形 56"/>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正方形/長方形 57"/>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7" name="グループ化 15"/>
                  <p:cNvGrpSpPr/>
                  <p:nvPr/>
                </p:nvGrpSpPr>
                <p:grpSpPr>
                  <a:xfrm>
                    <a:off x="1983133" y="4776399"/>
                    <a:ext cx="3739015" cy="126321"/>
                    <a:chOff x="2051720" y="1700808"/>
                    <a:chExt cx="4104456" cy="79054"/>
                  </a:xfrm>
                  <a:solidFill>
                    <a:schemeClr val="accent6"/>
                  </a:solidFill>
                </p:grpSpPr>
                <p:sp>
                  <p:nvSpPr>
                    <p:cNvPr id="55" name="正方形/長方形 54"/>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正方形/長方形 55"/>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 name="グループ化 18"/>
                  <p:cNvGrpSpPr/>
                  <p:nvPr/>
                </p:nvGrpSpPr>
                <p:grpSpPr>
                  <a:xfrm>
                    <a:off x="1983133" y="5351706"/>
                    <a:ext cx="3739015" cy="126321"/>
                    <a:chOff x="2051720" y="1700808"/>
                    <a:chExt cx="4104456" cy="79054"/>
                  </a:xfrm>
                  <a:solidFill>
                    <a:schemeClr val="accent4"/>
                  </a:solidFill>
                </p:grpSpPr>
                <p:sp>
                  <p:nvSpPr>
                    <p:cNvPr id="53" name="正方形/長方形 52"/>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正方形/長方形 53"/>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49" name="直線矢印コネクタ 10"/>
                  <p:cNvCxnSpPr/>
                  <p:nvPr/>
                </p:nvCxnSpPr>
                <p:spPr>
                  <a:xfrm flipH="1" flipV="1">
                    <a:off x="2339752" y="2471717"/>
                    <a:ext cx="526208" cy="150423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2843808" y="3983885"/>
                    <a:ext cx="288032" cy="7920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60"/>
                  <p:cNvSpPr txBox="1">
                    <a:spLocks noChangeArrowheads="1"/>
                  </p:cNvSpPr>
                  <p:nvPr/>
                </p:nvSpPr>
                <p:spPr bwMode="auto">
                  <a:xfrm>
                    <a:off x="2483769" y="4127901"/>
                    <a:ext cx="360040" cy="628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dirty="0" smtClean="0">
                        <a:solidFill>
                          <a:srgbClr val="FF0000"/>
                        </a:solidFill>
                      </a:rPr>
                      <a:t>t</a:t>
                    </a:r>
                    <a:endParaRPr lang="ja-JP" altLang="en-US" sz="1600" dirty="0">
                      <a:solidFill>
                        <a:srgbClr val="FF0000"/>
                      </a:solidFill>
                    </a:endParaRPr>
                  </a:p>
                </p:txBody>
              </p:sp>
              <p:sp>
                <p:nvSpPr>
                  <p:cNvPr id="52" name="テキスト ボックス 61"/>
                  <p:cNvSpPr txBox="1">
                    <a:spLocks noChangeArrowheads="1"/>
                  </p:cNvSpPr>
                  <p:nvPr/>
                </p:nvSpPr>
                <p:spPr bwMode="auto">
                  <a:xfrm>
                    <a:off x="2195736" y="3047779"/>
                    <a:ext cx="504056" cy="628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600" dirty="0" smtClean="0">
                        <a:solidFill>
                          <a:srgbClr val="C00000"/>
                        </a:solidFill>
                      </a:rPr>
                      <a:t>p</a:t>
                    </a:r>
                    <a:endParaRPr lang="ja-JP" altLang="en-US" sz="1600" dirty="0">
                      <a:solidFill>
                        <a:srgbClr val="C00000"/>
                      </a:solidFill>
                    </a:endParaRPr>
                  </a:p>
                </p:txBody>
              </p:sp>
            </p:grpSp>
            <p:cxnSp>
              <p:nvCxnSpPr>
                <p:cNvPr id="32" name="直線矢印コネクタ 31"/>
                <p:cNvCxnSpPr/>
                <p:nvPr/>
              </p:nvCxnSpPr>
              <p:spPr>
                <a:xfrm>
                  <a:off x="5121185" y="4036219"/>
                  <a:ext cx="219261" cy="760933"/>
                </a:xfrm>
                <a:prstGeom prst="straightConnector1">
                  <a:avLst/>
                </a:prstGeom>
                <a:ln w="508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60"/>
                <p:cNvSpPr txBox="1">
                  <a:spLocks noChangeArrowheads="1"/>
                </p:cNvSpPr>
                <p:nvPr/>
              </p:nvSpPr>
              <p:spPr bwMode="auto">
                <a:xfrm>
                  <a:off x="4283968" y="4149079"/>
                  <a:ext cx="958807" cy="571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00" baseline="30000" dirty="0">
                      <a:solidFill>
                        <a:srgbClr val="FF0066"/>
                      </a:solidFill>
                    </a:rPr>
                    <a:t>3</a:t>
                  </a:r>
                  <a:r>
                    <a:rPr lang="en-US" altLang="ja-JP" sz="1400" dirty="0">
                      <a:solidFill>
                        <a:srgbClr val="FF0066"/>
                      </a:solidFill>
                    </a:rPr>
                    <a:t>He</a:t>
                  </a:r>
                  <a:endParaRPr lang="ja-JP" altLang="en-US" sz="1400" dirty="0">
                    <a:solidFill>
                      <a:srgbClr val="FF0066"/>
                    </a:solidFill>
                  </a:endParaRPr>
                </a:p>
              </p:txBody>
            </p:sp>
            <p:sp>
              <p:nvSpPr>
                <p:cNvPr id="34" name="テキスト ボックス 33"/>
                <p:cNvSpPr txBox="1"/>
                <p:nvPr/>
              </p:nvSpPr>
              <p:spPr>
                <a:xfrm>
                  <a:off x="4436717" y="3068962"/>
                  <a:ext cx="549401" cy="628830"/>
                </a:xfrm>
                <a:prstGeom prst="rect">
                  <a:avLst/>
                </a:prstGeom>
                <a:noFill/>
              </p:spPr>
              <p:txBody>
                <a:bodyPr wrap="square">
                  <a:spAutoFit/>
                </a:bodyPr>
                <a:lstStyle/>
                <a:p>
                  <a:pPr fontAlgn="auto">
                    <a:spcBef>
                      <a:spcPts val="0"/>
                    </a:spcBef>
                    <a:spcAft>
                      <a:spcPts val="0"/>
                    </a:spcAft>
                    <a:defRPr/>
                  </a:pPr>
                  <a:r>
                    <a:rPr lang="en-US" altLang="ja-JP" sz="1600" dirty="0">
                      <a:solidFill>
                        <a:schemeClr val="accent6">
                          <a:lumMod val="50000"/>
                        </a:schemeClr>
                      </a:solidFill>
                      <a:latin typeface="+mn-lt"/>
                      <a:ea typeface="+mn-ea"/>
                    </a:rPr>
                    <a:t>n</a:t>
                  </a:r>
                  <a:endParaRPr lang="ja-JP" altLang="en-US" sz="1600" dirty="0">
                    <a:solidFill>
                      <a:schemeClr val="accent6">
                        <a:lumMod val="50000"/>
                      </a:schemeClr>
                    </a:solidFill>
                    <a:latin typeface="+mn-lt"/>
                    <a:ea typeface="+mn-ea"/>
                  </a:endParaRPr>
                </a:p>
              </p:txBody>
            </p:sp>
            <p:cxnSp>
              <p:nvCxnSpPr>
                <p:cNvPr id="35" name="直線矢印コネクタ 34"/>
                <p:cNvCxnSpPr/>
                <p:nvPr/>
              </p:nvCxnSpPr>
              <p:spPr>
                <a:xfrm flipH="1" flipV="1">
                  <a:off x="4400048" y="1844824"/>
                  <a:ext cx="653017" cy="2100908"/>
                </a:xfrm>
                <a:prstGeom prst="straightConnector1">
                  <a:avLst/>
                </a:prstGeom>
                <a:ln w="508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9"/>
                <p:cNvCxnSpPr/>
                <p:nvPr/>
              </p:nvCxnSpPr>
              <p:spPr>
                <a:xfrm flipV="1">
                  <a:off x="1833876" y="3982428"/>
                  <a:ext cx="4340138" cy="449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2" name="爆発 1 41"/>
                <p:cNvSpPr/>
                <p:nvPr/>
              </p:nvSpPr>
              <p:spPr>
                <a:xfrm>
                  <a:off x="4937419" y="3717032"/>
                  <a:ext cx="293351" cy="463650"/>
                </a:xfrm>
                <a:prstGeom prst="irregularSeal1">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3" name="爆発 1 42"/>
                <p:cNvSpPr/>
                <p:nvPr/>
              </p:nvSpPr>
              <p:spPr>
                <a:xfrm>
                  <a:off x="2989450" y="3717032"/>
                  <a:ext cx="293351" cy="463650"/>
                </a:xfrm>
                <a:prstGeom prst="irregularSeal1">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4" name="正方形/長方形 23"/>
              <p:cNvSpPr/>
              <p:nvPr/>
            </p:nvSpPr>
            <p:spPr>
              <a:xfrm>
                <a:off x="5724128" y="3501008"/>
                <a:ext cx="216024" cy="1419705"/>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4" name="円/楕円 63"/>
            <p:cNvSpPr/>
            <p:nvPr/>
          </p:nvSpPr>
          <p:spPr>
            <a:xfrm>
              <a:off x="6084168" y="548680"/>
              <a:ext cx="79208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6" name="正方形/長方形 65"/>
          <p:cNvSpPr/>
          <p:nvPr/>
        </p:nvSpPr>
        <p:spPr>
          <a:xfrm rot="20629306">
            <a:off x="4129692" y="4248000"/>
            <a:ext cx="2756826" cy="318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rot="17178244">
            <a:off x="3200235" y="3290726"/>
            <a:ext cx="2815540" cy="301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rot="13532638">
            <a:off x="3667932" y="3366213"/>
            <a:ext cx="3055869" cy="74777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7452320" y="2204864"/>
            <a:ext cx="1296144" cy="369332"/>
          </a:xfrm>
          <a:prstGeom prst="rect">
            <a:avLst/>
          </a:prstGeom>
          <a:noFill/>
          <a:ln w="25400">
            <a:solidFill>
              <a:srgbClr val="FF0000"/>
            </a:solidFill>
          </a:ln>
        </p:spPr>
        <p:txBody>
          <a:bodyPr wrap="square" rtlCol="0">
            <a:spAutoFit/>
          </a:bodyPr>
          <a:lstStyle/>
          <a:p>
            <a:r>
              <a:rPr kumimoji="1" lang="en-US" altLang="ja-JP" b="1" dirty="0" err="1" smtClean="0"/>
              <a:t>E</a:t>
            </a:r>
            <a:r>
              <a:rPr kumimoji="1" lang="en-US" altLang="ja-JP" b="1" baseline="-25000" dirty="0" err="1" smtClean="0"/>
              <a:t>p</a:t>
            </a:r>
            <a:r>
              <a:rPr kumimoji="1" lang="en-US" altLang="ja-JP" b="1" baseline="-25000" dirty="0" smtClean="0"/>
              <a:t> </a:t>
            </a:r>
            <a:r>
              <a:rPr kumimoji="1" lang="en-US" altLang="ja-JP" b="1" dirty="0" smtClean="0"/>
              <a:t>: E</a:t>
            </a:r>
            <a:r>
              <a:rPr kumimoji="1" lang="en-US" altLang="ja-JP" b="1" baseline="-25000" dirty="0" smtClean="0"/>
              <a:t>t </a:t>
            </a:r>
            <a:r>
              <a:rPr lang="en-US" altLang="ja-JP" b="1" dirty="0" smtClean="0"/>
              <a:t>≈ </a:t>
            </a:r>
            <a:r>
              <a:rPr kumimoji="1" lang="en-US" altLang="ja-JP" b="1" dirty="0" smtClean="0"/>
              <a:t>3 : 1</a:t>
            </a:r>
            <a:endParaRPr kumimoji="1" lang="ja-JP" altLang="en-US" b="1" dirty="0"/>
          </a:p>
        </p:txBody>
      </p:sp>
      <p:sp>
        <p:nvSpPr>
          <p:cNvPr id="73" name="テキスト ボックス 72"/>
          <p:cNvSpPr txBox="1"/>
          <p:nvPr/>
        </p:nvSpPr>
        <p:spPr>
          <a:xfrm>
            <a:off x="7164288" y="3923764"/>
            <a:ext cx="1944000" cy="369332"/>
          </a:xfrm>
          <a:prstGeom prst="rect">
            <a:avLst/>
          </a:prstGeom>
          <a:noFill/>
          <a:ln w="25400">
            <a:solidFill>
              <a:srgbClr val="FFC000"/>
            </a:solidFill>
          </a:ln>
        </p:spPr>
        <p:txBody>
          <a:bodyPr wrap="square" rtlCol="0">
            <a:spAutoFit/>
          </a:bodyPr>
          <a:lstStyle/>
          <a:p>
            <a:r>
              <a:rPr lang="en-US" altLang="ja-JP" b="1" dirty="0" err="1" smtClean="0"/>
              <a:t>E</a:t>
            </a:r>
            <a:r>
              <a:rPr lang="en-US" altLang="ja-JP" b="1" baseline="-25000" dirty="0" err="1" smtClean="0"/>
              <a:t>min</a:t>
            </a:r>
            <a:r>
              <a:rPr lang="en-US" altLang="ja-JP" b="1" baseline="-25000" dirty="0" smtClean="0"/>
              <a:t>  </a:t>
            </a:r>
            <a:r>
              <a:rPr kumimoji="1" lang="en-US" altLang="ja-JP" b="1" dirty="0" smtClean="0"/>
              <a:t>≤  </a:t>
            </a:r>
            <a:r>
              <a:rPr kumimoji="1" lang="en-US" altLang="ja-JP" b="1" dirty="0" err="1" smtClean="0"/>
              <a:t>E</a:t>
            </a:r>
            <a:r>
              <a:rPr kumimoji="1" lang="en-US" altLang="ja-JP" b="1" baseline="-25000" dirty="0" err="1" smtClean="0"/>
              <a:t>p</a:t>
            </a:r>
            <a:r>
              <a:rPr lang="en-US" altLang="ja-JP" b="1" dirty="0" err="1" smtClean="0"/>
              <a:t>+</a:t>
            </a:r>
            <a:r>
              <a:rPr kumimoji="1" lang="en-US" altLang="ja-JP" b="1" dirty="0" err="1" smtClean="0"/>
              <a:t>E</a:t>
            </a:r>
            <a:r>
              <a:rPr kumimoji="1" lang="en-US" altLang="ja-JP" b="1" baseline="-25000" dirty="0" err="1" smtClean="0"/>
              <a:t>t</a:t>
            </a:r>
            <a:r>
              <a:rPr kumimoji="1" lang="en-US" altLang="ja-JP" b="1" baseline="-25000" dirty="0" smtClean="0"/>
              <a:t> </a:t>
            </a:r>
            <a:r>
              <a:rPr kumimoji="1" lang="en-US" altLang="ja-JP" b="1" dirty="0" smtClean="0"/>
              <a:t>≤  </a:t>
            </a:r>
            <a:r>
              <a:rPr lang="en-US" altLang="ja-JP" b="1" dirty="0" err="1" smtClean="0"/>
              <a:t>E</a:t>
            </a:r>
            <a:r>
              <a:rPr lang="en-US" altLang="ja-JP" b="1" baseline="-25000" dirty="0" err="1" smtClean="0"/>
              <a:t>max</a:t>
            </a:r>
            <a:endParaRPr kumimoji="1" lang="ja-JP" altLang="en-US" b="1" dirty="0"/>
          </a:p>
        </p:txBody>
      </p:sp>
      <p:cxnSp>
        <p:nvCxnSpPr>
          <p:cNvPr id="77" name="直線矢印コネクタ 76"/>
          <p:cNvCxnSpPr>
            <a:stCxn id="73" idx="1"/>
            <a:endCxn id="70" idx="2"/>
          </p:cNvCxnSpPr>
          <p:nvPr/>
        </p:nvCxnSpPr>
        <p:spPr>
          <a:xfrm flipH="1" flipV="1">
            <a:off x="5462742" y="3478243"/>
            <a:ext cx="1701546" cy="630187"/>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stCxn id="71" idx="1"/>
            <a:endCxn id="69" idx="2"/>
          </p:cNvCxnSpPr>
          <p:nvPr/>
        </p:nvCxnSpPr>
        <p:spPr>
          <a:xfrm flipH="1">
            <a:off x="4752854" y="2389530"/>
            <a:ext cx="2699466" cy="10944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stCxn id="71" idx="1"/>
            <a:endCxn id="66" idx="0"/>
          </p:cNvCxnSpPr>
          <p:nvPr/>
        </p:nvCxnSpPr>
        <p:spPr>
          <a:xfrm flipH="1">
            <a:off x="5463780" y="2389530"/>
            <a:ext cx="1988540" cy="186477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14" name="グループ化 113"/>
          <p:cNvGrpSpPr/>
          <p:nvPr/>
        </p:nvGrpSpPr>
        <p:grpSpPr>
          <a:xfrm>
            <a:off x="1763688" y="2204864"/>
            <a:ext cx="1800200" cy="1152128"/>
            <a:chOff x="467544" y="548680"/>
            <a:chExt cx="1840040" cy="1296144"/>
          </a:xfrm>
        </p:grpSpPr>
        <p:grpSp>
          <p:nvGrpSpPr>
            <p:cNvPr id="85" name="グループ化 60"/>
            <p:cNvGrpSpPr/>
            <p:nvPr/>
          </p:nvGrpSpPr>
          <p:grpSpPr>
            <a:xfrm>
              <a:off x="467544" y="548680"/>
              <a:ext cx="1840040" cy="1296144"/>
              <a:chOff x="1835696" y="2111677"/>
              <a:chExt cx="4104456" cy="3621580"/>
            </a:xfrm>
          </p:grpSpPr>
          <p:sp>
            <p:nvSpPr>
              <p:cNvPr id="93" name="正方形/長方形 92"/>
              <p:cNvSpPr/>
              <p:nvPr/>
            </p:nvSpPr>
            <p:spPr>
              <a:xfrm>
                <a:off x="1835696" y="2111677"/>
                <a:ext cx="4104456" cy="3621580"/>
              </a:xfrm>
              <a:prstGeom prst="rect">
                <a:avLst/>
              </a:prstGeom>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4" name="グループ化 10"/>
              <p:cNvGrpSpPr/>
              <p:nvPr/>
            </p:nvGrpSpPr>
            <p:grpSpPr>
              <a:xfrm>
                <a:off x="1983133" y="2371371"/>
                <a:ext cx="3739015" cy="126321"/>
                <a:chOff x="2051720" y="1700808"/>
                <a:chExt cx="4104456" cy="79054"/>
              </a:xfrm>
              <a:solidFill>
                <a:schemeClr val="accent4"/>
              </a:solidFill>
            </p:grpSpPr>
            <p:sp>
              <p:nvSpPr>
                <p:cNvPr id="108" name="正方形/長方形 107"/>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正方形/長方形 3"/>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5" name="グループ化 12"/>
              <p:cNvGrpSpPr/>
              <p:nvPr/>
            </p:nvGrpSpPr>
            <p:grpSpPr>
              <a:xfrm>
                <a:off x="1983133" y="2935420"/>
                <a:ext cx="3739015" cy="126321"/>
                <a:chOff x="2051720" y="1700808"/>
                <a:chExt cx="4104456" cy="79054"/>
              </a:xfrm>
              <a:solidFill>
                <a:schemeClr val="accent6"/>
              </a:solidFill>
            </p:grpSpPr>
            <p:sp>
              <p:nvSpPr>
                <p:cNvPr id="106" name="正方形/長方形 105"/>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正方形/長方形 106"/>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6" name="グループ化 15"/>
              <p:cNvGrpSpPr/>
              <p:nvPr/>
            </p:nvGrpSpPr>
            <p:grpSpPr>
              <a:xfrm>
                <a:off x="1983133" y="4776399"/>
                <a:ext cx="3739015" cy="126321"/>
                <a:chOff x="2051720" y="1700808"/>
                <a:chExt cx="4104456" cy="79054"/>
              </a:xfrm>
              <a:solidFill>
                <a:schemeClr val="accent6"/>
              </a:solidFill>
            </p:grpSpPr>
            <p:sp>
              <p:nvSpPr>
                <p:cNvPr id="104" name="正方形/長方形 103"/>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正方形/長方形 104"/>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7" name="グループ化 18"/>
              <p:cNvGrpSpPr/>
              <p:nvPr/>
            </p:nvGrpSpPr>
            <p:grpSpPr>
              <a:xfrm>
                <a:off x="1983133" y="5351706"/>
                <a:ext cx="3739015" cy="126321"/>
                <a:chOff x="2051720" y="1700808"/>
                <a:chExt cx="4104456" cy="79054"/>
              </a:xfrm>
              <a:solidFill>
                <a:schemeClr val="accent4"/>
              </a:solidFill>
            </p:grpSpPr>
            <p:sp>
              <p:nvSpPr>
                <p:cNvPr id="102" name="正方形/長方形 101"/>
                <p:cNvSpPr/>
                <p:nvPr/>
              </p:nvSpPr>
              <p:spPr>
                <a:xfrm>
                  <a:off x="2051720"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正方形/長方形 102"/>
                <p:cNvSpPr/>
                <p:nvPr/>
              </p:nvSpPr>
              <p:spPr>
                <a:xfrm>
                  <a:off x="4139952" y="1700808"/>
                  <a:ext cx="2016224" cy="790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12" name="テキスト ボックス 111"/>
            <p:cNvSpPr txBox="1"/>
            <p:nvPr/>
          </p:nvSpPr>
          <p:spPr>
            <a:xfrm>
              <a:off x="722804" y="791707"/>
              <a:ext cx="576064" cy="369332"/>
            </a:xfrm>
            <a:prstGeom prst="rect">
              <a:avLst/>
            </a:prstGeom>
            <a:noFill/>
          </p:spPr>
          <p:txBody>
            <a:bodyPr wrap="square" rtlCol="0">
              <a:spAutoFit/>
            </a:bodyPr>
            <a:lstStyle/>
            <a:p>
              <a:r>
                <a:rPr kumimoji="1" lang="en-US" altLang="ja-JP" b="1" dirty="0" smtClean="0"/>
                <a:t>Si1</a:t>
              </a:r>
              <a:endParaRPr kumimoji="1" lang="ja-JP" altLang="en-US" b="1" dirty="0"/>
            </a:p>
          </p:txBody>
        </p:sp>
        <p:sp>
          <p:nvSpPr>
            <p:cNvPr id="113" name="テキスト ボックス 112"/>
            <p:cNvSpPr txBox="1"/>
            <p:nvPr/>
          </p:nvSpPr>
          <p:spPr>
            <a:xfrm>
              <a:off x="722424" y="1186429"/>
              <a:ext cx="539693" cy="415499"/>
            </a:xfrm>
            <a:prstGeom prst="rect">
              <a:avLst/>
            </a:prstGeom>
            <a:noFill/>
          </p:spPr>
          <p:txBody>
            <a:bodyPr wrap="square" rtlCol="0">
              <a:spAutoFit/>
            </a:bodyPr>
            <a:lstStyle/>
            <a:p>
              <a:r>
                <a:rPr kumimoji="1" lang="en-US" altLang="ja-JP" b="1" dirty="0" smtClean="0"/>
                <a:t>Si2</a:t>
              </a:r>
              <a:endParaRPr kumimoji="1" lang="ja-JP" altLang="en-US" b="1" dirty="0"/>
            </a:p>
          </p:txBody>
        </p:sp>
      </p:grpSp>
      <p:sp>
        <p:nvSpPr>
          <p:cNvPr id="76" name="テキスト ボックス 75"/>
          <p:cNvSpPr txBox="1"/>
          <p:nvPr/>
        </p:nvSpPr>
        <p:spPr>
          <a:xfrm>
            <a:off x="7380312" y="2708920"/>
            <a:ext cx="1584176" cy="646331"/>
          </a:xfrm>
          <a:prstGeom prst="rect">
            <a:avLst/>
          </a:prstGeom>
          <a:noFill/>
          <a:ln>
            <a:solidFill>
              <a:srgbClr val="F31E19"/>
            </a:solidFill>
          </a:ln>
        </p:spPr>
        <p:txBody>
          <a:bodyPr wrap="square" rtlCol="0">
            <a:spAutoFit/>
          </a:bodyPr>
          <a:lstStyle/>
          <a:p>
            <a:r>
              <a:rPr kumimoji="1" lang="en-US" altLang="ja-JP" b="1" dirty="0" err="1" smtClean="0"/>
              <a:t>P</a:t>
            </a:r>
            <a:r>
              <a:rPr kumimoji="1" lang="en-US" altLang="ja-JP" b="1" baseline="-25000" dirty="0" err="1" smtClean="0"/>
              <a:t>p</a:t>
            </a:r>
            <a:r>
              <a:rPr kumimoji="1" lang="en-US" altLang="ja-JP" b="1" dirty="0" err="1" smtClean="0"/>
              <a:t>+P</a:t>
            </a:r>
            <a:r>
              <a:rPr kumimoji="1" lang="en-US" altLang="ja-JP" b="1" baseline="-25000" dirty="0" err="1" smtClean="0"/>
              <a:t>t</a:t>
            </a:r>
            <a:r>
              <a:rPr kumimoji="1" lang="en-US" altLang="ja-JP" b="1" dirty="0" smtClean="0"/>
              <a:t> ≈ 0</a:t>
            </a:r>
          </a:p>
          <a:p>
            <a:r>
              <a:rPr lang="en-US" altLang="ja-JP" b="1" dirty="0" smtClean="0"/>
              <a:t>M</a:t>
            </a:r>
            <a:r>
              <a:rPr lang="en-US" altLang="ja-JP" b="1" baseline="-25000" dirty="0" smtClean="0"/>
              <a:t>p</a:t>
            </a:r>
            <a:r>
              <a:rPr lang="en-US" altLang="ja-JP" b="1" dirty="0" smtClean="0"/>
              <a:t> : M</a:t>
            </a:r>
            <a:r>
              <a:rPr lang="en-US" altLang="ja-JP" b="1" baseline="-25000" dirty="0" smtClean="0"/>
              <a:t>t</a:t>
            </a:r>
            <a:r>
              <a:rPr lang="en-US" altLang="ja-JP" b="1" dirty="0" smtClean="0"/>
              <a:t> ≈ 1 : 3</a:t>
            </a:r>
            <a:endParaRPr kumimoji="1" lang="ja-JP"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500"/>
                                        <p:tgtEl>
                                          <p:spTgt spid="80"/>
                                        </p:tgtEl>
                                      </p:cBhvr>
                                    </p:animEffect>
                                  </p:childTnLst>
                                </p:cTn>
                              </p:par>
                              <p:par>
                                <p:cTn id="8" presetID="9" presetClass="entr" presetSubtype="0" fill="hold" grpId="1"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dissolve">
                                      <p:cBhvr>
                                        <p:cTn id="10" dur="500"/>
                                        <p:tgtEl>
                                          <p:spTgt spid="69"/>
                                        </p:tgtEl>
                                      </p:cBhvr>
                                    </p:animEffect>
                                  </p:childTnLst>
                                </p:cTn>
                              </p:par>
                              <p:par>
                                <p:cTn id="11" presetID="9"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dissolve">
                                      <p:cBhvr>
                                        <p:cTn id="13" dur="500"/>
                                        <p:tgtEl>
                                          <p:spTgt spid="81"/>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dissolve">
                                      <p:cBhvr>
                                        <p:cTn id="16" dur="500"/>
                                        <p:tgtEl>
                                          <p:spTgt spid="66"/>
                                        </p:tgtEl>
                                      </p:cBhvr>
                                    </p:animEffect>
                                  </p:childTnLst>
                                </p:cTn>
                              </p:par>
                              <p:par>
                                <p:cTn id="17" presetID="9" presetClass="entr" presetSubtype="0" fill="hold" grpId="1"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dissolve">
                                      <p:cBhvr>
                                        <p:cTn id="19" dur="500"/>
                                        <p:tgtEl>
                                          <p:spTgt spid="7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dissolve">
                                      <p:cBhvr>
                                        <p:cTn id="24" dur="500"/>
                                        <p:tgtEl>
                                          <p:spTgt spid="70"/>
                                        </p:tgtEl>
                                      </p:cBhvr>
                                    </p:animEffect>
                                  </p:childTnLst>
                                </p:cTn>
                              </p:par>
                              <p:par>
                                <p:cTn id="25" presetID="9"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dissolve">
                                      <p:cBhvr>
                                        <p:cTn id="27" dur="500"/>
                                        <p:tgtEl>
                                          <p:spTgt spid="7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dissolv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1" animBg="1"/>
      <p:bldP spid="69" grpId="1" animBg="1"/>
      <p:bldP spid="70" grpId="0" animBg="1"/>
      <p:bldP spid="71" grpId="1" animBg="1"/>
      <p:bldP spid="7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3905</TotalTime>
  <Words>2580</Words>
  <Application>Microsoft Office PowerPoint</Application>
  <PresentationFormat>画面に合わせる (4:3)</PresentationFormat>
  <Paragraphs>383</Paragraphs>
  <Slides>16</Slides>
  <Notes>16</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4Heの光分解反応の断面積測定</vt:lpstr>
      <vt:lpstr>目次</vt:lpstr>
      <vt:lpstr>MeV-γ線による原子核物理</vt:lpstr>
      <vt:lpstr>4Heの光分解反応</vt:lpstr>
      <vt:lpstr>4Heの光分解反応の過去データ</vt:lpstr>
      <vt:lpstr>実験施設概要</vt:lpstr>
      <vt:lpstr>検出器概要</vt:lpstr>
      <vt:lpstr>検出器の仕組み</vt:lpstr>
      <vt:lpstr>解析(γ-p)</vt:lpstr>
      <vt:lpstr>解析(γ-n)</vt:lpstr>
      <vt:lpstr>解析(光子数)</vt:lpstr>
      <vt:lpstr>解析(検出効率)</vt:lpstr>
      <vt:lpstr>結果(γ,p) </vt:lpstr>
      <vt:lpstr>結果(γ,n)</vt:lpstr>
      <vt:lpstr>課題</vt:lpstr>
      <vt:lpstr>共同実験者</vt:lpstr>
    </vt:vector>
  </TitlesOfParts>
  <Company>FJ-USER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4Heの光分解反応の断面積測定</dc:title>
  <dc:creator>yuki</dc:creator>
  <cp:lastModifiedBy>yuki</cp:lastModifiedBy>
  <cp:revision>306</cp:revision>
  <dcterms:created xsi:type="dcterms:W3CDTF">2013-06-27T15:22:40Z</dcterms:created>
  <dcterms:modified xsi:type="dcterms:W3CDTF">2013-07-26T22:21:01Z</dcterms:modified>
</cp:coreProperties>
</file>