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4"/>
  </p:notesMasterIdLst>
  <p:handoutMasterIdLst>
    <p:handoutMasterId r:id="rId25"/>
  </p:handoutMasterIdLst>
  <p:sldIdLst>
    <p:sldId id="612" r:id="rId2"/>
    <p:sldId id="443" r:id="rId3"/>
    <p:sldId id="607" r:id="rId4"/>
    <p:sldId id="462" r:id="rId5"/>
    <p:sldId id="464" r:id="rId6"/>
    <p:sldId id="635" r:id="rId7"/>
    <p:sldId id="467" r:id="rId8"/>
    <p:sldId id="576" r:id="rId9"/>
    <p:sldId id="613" r:id="rId10"/>
    <p:sldId id="578" r:id="rId11"/>
    <p:sldId id="470" r:id="rId12"/>
    <p:sldId id="473" r:id="rId13"/>
    <p:sldId id="496" r:id="rId14"/>
    <p:sldId id="644" r:id="rId15"/>
    <p:sldId id="497" r:id="rId16"/>
    <p:sldId id="498" r:id="rId17"/>
    <p:sldId id="651" r:id="rId18"/>
    <p:sldId id="652" r:id="rId19"/>
    <p:sldId id="609" r:id="rId20"/>
    <p:sldId id="592" r:id="rId21"/>
    <p:sldId id="596" r:id="rId22"/>
    <p:sldId id="604" r:id="rId23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6" autoAdjust="0"/>
    <p:restoredTop sz="94660"/>
  </p:normalViewPr>
  <p:slideViewPr>
    <p:cSldViewPr>
      <p:cViewPr varScale="1">
        <p:scale>
          <a:sx n="65" d="100"/>
          <a:sy n="65" d="100"/>
        </p:scale>
        <p:origin x="-34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jpeg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jpe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2C012-AB07-4747-987A-F456A5C6F7B8}" type="datetimeFigureOut">
              <a:rPr kumimoji="1" lang="ja-JP" altLang="en-US" smtClean="0"/>
              <a:t>2013/7/26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C0F09-0198-4027-896C-1F4AA296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111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71800" cy="4972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098B275-5E13-4FE2-B700-8C4B8485BE9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200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78AD50-52DD-493C-8FB0-6FAAEF99DB10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6685CFB7-5322-493D-B775-6FDB190C4BAA}" type="slidenum">
              <a:rPr lang="ja-JP" altLang="en-US" smtClean="0">
                <a:latin typeface="Calibri" pitchFamily="34" charset="0"/>
              </a:rPr>
              <a:pPr eaLnBrk="1" hangingPunct="1"/>
              <a:t>3</a:t>
            </a:fld>
            <a:endParaRPr lang="en-US" altLang="ja-JP" smtClean="0">
              <a:latin typeface="Calibri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A3876-1B2B-4077-9081-F707BEAFC637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731E348C-E964-48B9-8E8A-5651508696C4}" type="slidenum">
              <a:rPr lang="ja-JP" altLang="en-US" smtClean="0">
                <a:latin typeface="Calibri" pitchFamily="34" charset="0"/>
              </a:rPr>
              <a:pPr eaLnBrk="1" hangingPunct="1"/>
              <a:t>11</a:t>
            </a:fld>
            <a:endParaRPr lang="en-US" altLang="ja-JP" smtClean="0">
              <a:latin typeface="Calibri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A3876-1B2B-4077-9081-F707BEAFC637}" type="slidenum">
              <a:rPr lang="ja-JP" altLang="en-US"/>
              <a:pPr/>
              <a:t>19</a:t>
            </a:fld>
            <a:endParaRPr lang="en-US" altLang="ja-JP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E8F77C-3ED1-4CFE-9583-4548B504EA36}" type="slidenum">
              <a:rPr lang="ja-JP" altLang="en-US" smtClean="0">
                <a:latin typeface="Calibri" pitchFamily="34" charset="0"/>
                <a:ea typeface="ＭＳ Ｐゴシック" charset="-128"/>
              </a:rPr>
              <a:pPr/>
              <a:t>20</a:t>
            </a:fld>
            <a:endParaRPr lang="en-US" altLang="ja-JP" smtClean="0"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A1F1D-99ED-41C6-8AD4-ECF69A829F47}" type="slidenum">
              <a:rPr lang="ja-JP" altLang="en-US"/>
              <a:pPr/>
              <a:t>22</a:t>
            </a:fld>
            <a:endParaRPr lang="en-US" altLang="ja-JP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ja-JP" noProof="0" smtClean="0"/>
              <a:t>マスタ タイトルの書式設定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ja-JP" noProof="0" smtClean="0"/>
              <a:t>マスタ サブタイトルの書式設定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A7346-CA63-48B7-BF03-73B2E708B5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2365A-2140-4979-8D14-8D5A9C241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0D715-B257-45CB-94A1-0D3B2297F7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FE583-BE6A-44EC-A121-A2DF1F33B3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62A2-589D-4766-A7D3-8B80DB466D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3866D-047C-4338-8ACD-1FD324A7D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A6F4F-5ECF-460F-9A61-FAEA593BA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A63C6-C104-4525-9AB1-F7DBC69470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36592-D628-4F0D-802F-036546A9AF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A6F12-B223-49C6-9E53-264554E16D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B276A-D018-4EB5-A283-E2EB15A2EB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D5191-1F52-4198-BE9B-270A638D8D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マスタ テキストの書式設定</a:t>
            </a:r>
          </a:p>
          <a:p>
            <a:pPr lvl="1"/>
            <a:r>
              <a:rPr lang="en-US" altLang="ja-JP" smtClean="0"/>
              <a:t>第 2 レベル</a:t>
            </a:r>
          </a:p>
          <a:p>
            <a:pPr lvl="2"/>
            <a:r>
              <a:rPr lang="en-US" altLang="ja-JP" smtClean="0"/>
              <a:t>第 3 レベル</a:t>
            </a:r>
          </a:p>
          <a:p>
            <a:pPr lvl="3"/>
            <a:r>
              <a:rPr lang="en-US" altLang="ja-JP" smtClean="0"/>
              <a:t>第 4 レベル</a:t>
            </a:r>
          </a:p>
          <a:p>
            <a:pPr lvl="4"/>
            <a:r>
              <a:rPr lang="en-US" altLang="ja-JP" smtClean="0"/>
              <a:t>第 5 レベル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j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j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j-lt"/>
                <a:ea typeface="ＭＳ Ｐゴシック" pitchFamily="50" charset="-128"/>
              </a:defRPr>
            </a:lvl1pPr>
          </a:lstStyle>
          <a:p>
            <a:pPr>
              <a:defRPr/>
            </a:pPr>
            <a:fld id="{9C4FC149-E4F2-41FF-A9F0-813AFF68BC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639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gif"/><Relationship Id="rId5" Type="http://schemas.openxmlformats.org/officeDocument/2006/relationships/image" Target="../media/image13.jpeg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56879"/>
            <a:ext cx="7847013" cy="2116137"/>
          </a:xfrm>
        </p:spPr>
        <p:txBody>
          <a:bodyPr/>
          <a:lstStyle/>
          <a:p>
            <a:r>
              <a:rPr lang="ja-JP" altLang="en-US" sz="4800" dirty="0" smtClean="0"/>
              <a:t> </a:t>
            </a:r>
            <a:r>
              <a:rPr lang="en-US" altLang="ja-JP" sz="4800" baseline="30000" dirty="0" smtClean="0">
                <a:latin typeface="+mn-lt"/>
              </a:rPr>
              <a:t>12</a:t>
            </a:r>
            <a:r>
              <a:rPr lang="en-US" altLang="ja-JP" sz="4800" dirty="0" smtClean="0">
                <a:latin typeface="+mn-lt"/>
              </a:rPr>
              <a:t>C</a:t>
            </a:r>
            <a:r>
              <a:rPr lang="ja-JP" altLang="en-US" sz="4800" dirty="0" smtClean="0"/>
              <a:t>の低エネルギー励起状態の</a:t>
            </a:r>
            <a:r>
              <a:rPr lang="ja-JP" altLang="en-US" sz="4800" dirty="0" smtClean="0">
                <a:latin typeface="+mn-lt"/>
              </a:rPr>
              <a:t>３</a:t>
            </a:r>
            <a:r>
              <a:rPr lang="en-US" altLang="ja-JP" sz="4800" dirty="0" smtClean="0">
                <a:latin typeface="Symbol" pitchFamily="18" charset="2"/>
              </a:rPr>
              <a:t>a</a:t>
            </a:r>
            <a:r>
              <a:rPr lang="ja-JP" altLang="en-US" sz="4800" dirty="0" smtClean="0"/>
              <a:t>模型計算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4076700"/>
            <a:ext cx="6192838" cy="576263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latin typeface="Comic Sans MS" pitchFamily="66" charset="0"/>
              </a:rPr>
              <a:t>法政大学　　石川壮一</a:t>
            </a:r>
            <a:endParaRPr lang="en-US" altLang="ja-JP" dirty="0" smtClean="0">
              <a:latin typeface="Comic Sans MS" pitchFamily="66" charset="0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803275" y="5084763"/>
            <a:ext cx="8340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omic Sans MS" pitchFamily="66" charset="0"/>
              </a:rPr>
              <a:t>RCNP</a:t>
            </a:r>
            <a:r>
              <a:rPr lang="ja-JP" altLang="en-US" sz="2400" dirty="0">
                <a:latin typeface="Comic Sans MS" pitchFamily="66" charset="0"/>
              </a:rPr>
              <a:t>研究会「核子・ハイペロン多体系におけるクラスター現象」</a:t>
            </a:r>
          </a:p>
          <a:p>
            <a:r>
              <a:rPr lang="ja-JP" altLang="en-US" sz="2400" dirty="0">
                <a:latin typeface="Comic Sans MS" pitchFamily="66" charset="0"/>
              </a:rPr>
              <a:t>関東学院大学　</a:t>
            </a:r>
            <a:r>
              <a:rPr lang="en-US" altLang="ja-JP" sz="2400" dirty="0">
                <a:latin typeface="Comic Sans MS" pitchFamily="66" charset="0"/>
              </a:rPr>
              <a:t>KGU</a:t>
            </a:r>
            <a:r>
              <a:rPr lang="ja-JP" altLang="en-US" sz="2400" dirty="0">
                <a:latin typeface="Comic Sans MS" pitchFamily="66" charset="0"/>
              </a:rPr>
              <a:t>関内メディアセンター</a:t>
            </a:r>
          </a:p>
          <a:p>
            <a:r>
              <a:rPr lang="en-US" altLang="ja-JP" sz="2400" dirty="0" smtClean="0">
                <a:latin typeface="Comic Sans MS" pitchFamily="66" charset="0"/>
              </a:rPr>
              <a:t>2013.7.26-7.27</a:t>
            </a:r>
            <a:endParaRPr lang="ja-JP" alt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41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400" dirty="0" smtClean="0">
                <a:solidFill>
                  <a:srgbClr val="0099FF"/>
                </a:solidFill>
                <a:latin typeface="Arial"/>
                <a:cs typeface="+mn-cs"/>
              </a:rPr>
              <a:t>3</a:t>
            </a:r>
            <a:r>
              <a:rPr lang="en-US" altLang="ja-JP" sz="4400" dirty="0" smtClean="0">
                <a:solidFill>
                  <a:srgbClr val="0099FF"/>
                </a:solidFill>
                <a:latin typeface="Symbol" pitchFamily="18" charset="2"/>
                <a:cs typeface="+mn-cs"/>
              </a:rPr>
              <a:t>a</a:t>
            </a:r>
            <a:r>
              <a:rPr lang="en-US" altLang="ja-JP" sz="4400" dirty="0" smtClean="0">
                <a:solidFill>
                  <a:srgbClr val="0099FF"/>
                </a:solidFill>
                <a:latin typeface="Arial"/>
                <a:cs typeface="+mn-cs"/>
              </a:rPr>
              <a:t>-potential</a:t>
            </a:r>
            <a:endParaRPr kumimoji="1" lang="ja-JP" altLang="en-US" sz="4400" dirty="0">
              <a:solidFill>
                <a:srgbClr val="0099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“Phenomenological”</a:t>
            </a:r>
          </a:p>
          <a:p>
            <a:pPr marL="0" indent="0">
              <a:buNone/>
            </a:pPr>
            <a:r>
              <a:rPr lang="en-US" altLang="ja-JP" dirty="0" smtClean="0"/>
              <a:t>     - Functional form, </a:t>
            </a:r>
            <a:br>
              <a:rPr lang="en-US" altLang="ja-JP" dirty="0" smtClean="0"/>
            </a:br>
            <a:r>
              <a:rPr lang="en-US" altLang="ja-JP" dirty="0" smtClean="0"/>
              <a:t>     - Angular momentum dependence</a:t>
            </a:r>
            <a:br>
              <a:rPr lang="en-US" altLang="ja-JP" dirty="0" smtClean="0"/>
            </a:br>
            <a:r>
              <a:rPr lang="en-US" altLang="ja-JP" dirty="0" smtClean="0"/>
              <a:t>     - Range parameter</a:t>
            </a:r>
            <a:br>
              <a:rPr lang="en-US" altLang="ja-JP" dirty="0" smtClean="0"/>
            </a:br>
            <a:r>
              <a:rPr lang="en-US" altLang="ja-JP" dirty="0" smtClean="0"/>
              <a:t>     - Strength parameter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“Physica</a:t>
            </a:r>
            <a:r>
              <a:rPr lang="en-US" altLang="ja-JP" dirty="0"/>
              <a:t>l</a:t>
            </a:r>
            <a:r>
              <a:rPr lang="en-US" altLang="ja-JP" dirty="0" smtClean="0"/>
              <a:t> origin ?”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2508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146" y="3501008"/>
            <a:ext cx="378930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539552" y="630932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O</a:t>
            </a:r>
            <a:r>
              <a:rPr lang="en-US" altLang="ja-JP" dirty="0"/>
              <a:t>. </a:t>
            </a:r>
            <a:r>
              <a:rPr lang="en-US" altLang="ja-JP" dirty="0" err="1"/>
              <a:t>Portilho</a:t>
            </a:r>
            <a:r>
              <a:rPr lang="en-US" altLang="ja-JP" dirty="0"/>
              <a:t>, D. </a:t>
            </a:r>
            <a:r>
              <a:rPr lang="en-US" altLang="ja-JP" dirty="0" err="1"/>
              <a:t>Agrello</a:t>
            </a:r>
            <a:r>
              <a:rPr lang="en-US" altLang="ja-JP" dirty="0"/>
              <a:t>, and S. Coon, </a:t>
            </a:r>
            <a:r>
              <a:rPr lang="en-US" altLang="ja-JP" dirty="0" smtClean="0"/>
              <a:t>PRC </a:t>
            </a:r>
            <a:r>
              <a:rPr lang="en-US" altLang="ja-JP" b="1" dirty="0"/>
              <a:t>27</a:t>
            </a:r>
            <a:r>
              <a:rPr lang="en-US" altLang="ja-JP" dirty="0"/>
              <a:t>, </a:t>
            </a:r>
            <a:r>
              <a:rPr lang="en-US" altLang="ja-JP" dirty="0" smtClean="0"/>
              <a:t>2923 </a:t>
            </a:r>
            <a:r>
              <a:rPr lang="en-US" altLang="ja-JP" dirty="0"/>
              <a:t>(1983).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02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7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686800" cy="774700"/>
          </a:xfrm>
        </p:spPr>
        <p:txBody>
          <a:bodyPr/>
          <a:lstStyle/>
          <a:p>
            <a:pPr eaLnBrk="1" hangingPunct="1"/>
            <a:r>
              <a:rPr lang="en-US" altLang="ja-JP" sz="3800" dirty="0" smtClean="0">
                <a:latin typeface="Symbol" pitchFamily="18" charset="2"/>
              </a:rPr>
              <a:t>a</a:t>
            </a:r>
            <a:r>
              <a:rPr lang="en-US" altLang="ja-JP" sz="3800" dirty="0" smtClean="0"/>
              <a:t>-</a:t>
            </a:r>
            <a:r>
              <a:rPr lang="en-US" altLang="ja-JP" sz="3800" dirty="0" smtClean="0">
                <a:latin typeface="Symbol" pitchFamily="18" charset="2"/>
              </a:rPr>
              <a:t>a</a:t>
            </a:r>
            <a:r>
              <a:rPr lang="en-US" altLang="ja-JP" sz="3800" dirty="0" smtClean="0"/>
              <a:t>-</a:t>
            </a:r>
            <a:r>
              <a:rPr lang="en-US" altLang="ja-JP" sz="3800" dirty="0" smtClean="0">
                <a:latin typeface="Symbol" pitchFamily="18" charset="2"/>
              </a:rPr>
              <a:t>a</a:t>
            </a:r>
            <a:r>
              <a:rPr lang="en-US" altLang="ja-JP" sz="3800" dirty="0" smtClean="0"/>
              <a:t> </a:t>
            </a:r>
            <a:r>
              <a:rPr lang="en-US" altLang="ja-JP" sz="3800" dirty="0" smtClean="0">
                <a:latin typeface="+mn-lt"/>
              </a:rPr>
              <a:t>Potentials [1][2]</a:t>
            </a:r>
            <a:endParaRPr lang="ja-JP" altLang="en-US" sz="3800" dirty="0" smtClean="0">
              <a:latin typeface="+mn-lt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55576" y="6211669"/>
            <a:ext cx="66223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[1]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D.V. </a:t>
            </a:r>
            <a:r>
              <a:rPr lang="en-US" altLang="ja-JP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Fedorov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and A. S. Jensen, PLB 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389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(1996)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631</a:t>
            </a:r>
          </a:p>
          <a:p>
            <a:pPr>
              <a:defRPr/>
            </a:pP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[2] </a:t>
            </a:r>
            <a:r>
              <a:rPr lang="en-US" altLang="ja-JP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O.Portilho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, D.A. </a:t>
            </a:r>
            <a:r>
              <a:rPr lang="en-US" altLang="ja-JP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Agrello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, and S.A. Coon, PRC 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27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(1983)2923</a:t>
            </a:r>
            <a:endParaRPr lang="ja-JP" altLang="en-US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307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4152"/>
              </p:ext>
            </p:extLst>
          </p:nvPr>
        </p:nvGraphicFramePr>
        <p:xfrm>
          <a:off x="312776" y="1124744"/>
          <a:ext cx="7067536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30" name="Equation" r:id="rId4" imgW="2857320" imgH="990360" progId="Equation.DSMT4">
                  <p:embed/>
                </p:oleObj>
              </mc:Choice>
              <mc:Fallback>
                <p:oleObj name="Equation" r:id="rId4" imgW="2857320" imgH="99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76" y="1124744"/>
                        <a:ext cx="7067536" cy="2448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89159"/>
              </p:ext>
            </p:extLst>
          </p:nvPr>
        </p:nvGraphicFramePr>
        <p:xfrm>
          <a:off x="672916" y="3717032"/>
          <a:ext cx="8147557" cy="209020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481257"/>
                <a:gridCol w="1481257"/>
                <a:gridCol w="1481257"/>
                <a:gridCol w="1481257"/>
                <a:gridCol w="2222529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Model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Eq.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a (</a:t>
                      </a:r>
                      <a:r>
                        <a:rPr kumimoji="1" lang="en-US" altLang="ja-JP" sz="2400" dirty="0" err="1" smtClean="0"/>
                        <a:t>fm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W</a:t>
                      </a:r>
                      <a:r>
                        <a:rPr kumimoji="1" lang="en-US" altLang="ja-JP" sz="2400" baseline="-25000" dirty="0" smtClean="0"/>
                        <a:t>0</a:t>
                      </a:r>
                      <a:r>
                        <a:rPr kumimoji="1" lang="en-US" altLang="ja-JP" sz="2400" dirty="0" smtClean="0"/>
                        <a:t>(MeV)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W</a:t>
                      </a:r>
                      <a:r>
                        <a:rPr kumimoji="1" lang="en-US" altLang="ja-JP" sz="2400" baseline="-25000" dirty="0" smtClean="0"/>
                        <a:t>2</a:t>
                      </a:r>
                      <a:r>
                        <a:rPr kumimoji="1" lang="en-US" altLang="ja-JP" sz="2400" dirty="0" smtClean="0"/>
                        <a:t> (MeV)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47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Symbol" pitchFamily="18" charset="2"/>
                        </a:rPr>
                        <a:t>D</a:t>
                      </a:r>
                      <a:endParaRPr kumimoji="1" lang="ja-JP" altLang="en-US" sz="2400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(1)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3.39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-31/-32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-15/-19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47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V</a:t>
                      </a:r>
                      <a:r>
                        <a:rPr kumimoji="1" lang="en-US" altLang="ja-JP" sz="2400" baseline="-25000" dirty="0" smtClean="0"/>
                        <a:t>L</a:t>
                      </a:r>
                      <a:endParaRPr kumimoji="1" lang="ja-JP" alt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(2)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3.33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-12.21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-7.7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47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V</a:t>
                      </a:r>
                      <a:r>
                        <a:rPr kumimoji="1" lang="en-US" altLang="ja-JP" sz="2400" baseline="-25000" dirty="0" smtClean="0"/>
                        <a:t>S</a:t>
                      </a:r>
                      <a:endParaRPr kumimoji="1" lang="ja-JP" altLang="en-US" sz="24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(2)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2.5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-39.64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-22.4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グループ化 6"/>
          <p:cNvGrpSpPr/>
          <p:nvPr/>
        </p:nvGrpSpPr>
        <p:grpSpPr>
          <a:xfrm>
            <a:off x="7664024" y="1016732"/>
            <a:ext cx="720080" cy="648072"/>
            <a:chOff x="6804248" y="2204864"/>
            <a:chExt cx="720080" cy="648072"/>
          </a:xfrm>
        </p:grpSpPr>
        <p:sp>
          <p:nvSpPr>
            <p:cNvPr id="3" name="二等辺三角形 2"/>
            <p:cNvSpPr/>
            <p:nvPr/>
          </p:nvSpPr>
          <p:spPr>
            <a:xfrm>
              <a:off x="6876256" y="2276872"/>
              <a:ext cx="584705" cy="504056"/>
            </a:xfrm>
            <a:prstGeom prst="triangle">
              <a:avLst/>
            </a:prstGeom>
            <a:noFill/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円/楕円 3"/>
            <p:cNvSpPr/>
            <p:nvPr/>
          </p:nvSpPr>
          <p:spPr>
            <a:xfrm>
              <a:off x="7087960" y="2204864"/>
              <a:ext cx="148336" cy="14833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7375992" y="2704600"/>
              <a:ext cx="148336" cy="14833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804248" y="2704600"/>
              <a:ext cx="148336" cy="14833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 rot="10800000">
            <a:off x="7772014" y="2357555"/>
            <a:ext cx="792088" cy="576064"/>
            <a:chOff x="6948264" y="3140968"/>
            <a:chExt cx="792088" cy="576064"/>
          </a:xfrm>
        </p:grpSpPr>
        <p:cxnSp>
          <p:nvCxnSpPr>
            <p:cNvPr id="6" name="直線コネクタ 5"/>
            <p:cNvCxnSpPr/>
            <p:nvPr/>
          </p:nvCxnSpPr>
          <p:spPr>
            <a:xfrm flipH="1">
              <a:off x="7020272" y="3195573"/>
              <a:ext cx="239651" cy="4494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6948264" y="3568696"/>
              <a:ext cx="148336" cy="14833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7236296" y="3212976"/>
              <a:ext cx="427728" cy="42772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円/楕円 10"/>
            <p:cNvSpPr/>
            <p:nvPr/>
          </p:nvSpPr>
          <p:spPr>
            <a:xfrm>
              <a:off x="7164288" y="3140968"/>
              <a:ext cx="148336" cy="14833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7592016" y="3568696"/>
              <a:ext cx="148336" cy="14833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7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+mn-lt"/>
              </a:rPr>
              <a:t>results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427984" y="3717032"/>
            <a:ext cx="3006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400" dirty="0">
                <a:solidFill>
                  <a:srgbClr val="000000"/>
                </a:solidFill>
              </a:rPr>
              <a:t>AB(D) + </a:t>
            </a:r>
            <a:r>
              <a:rPr lang="en-US" altLang="ja-JP" sz="2400" dirty="0" smtClean="0">
                <a:solidFill>
                  <a:srgbClr val="000000"/>
                </a:solidFill>
                <a:latin typeface="Symbol" pitchFamily="18" charset="2"/>
              </a:rPr>
              <a:t>D</a:t>
            </a:r>
          </a:p>
          <a:p>
            <a:pPr lvl="0"/>
            <a:r>
              <a:rPr lang="en-US" altLang="ja-JP" sz="2400" dirty="0" smtClean="0">
                <a:solidFill>
                  <a:srgbClr val="FF0000"/>
                </a:solidFill>
              </a:rPr>
              <a:t>AB(D</a:t>
            </a:r>
            <a:r>
              <a:rPr lang="en-US" altLang="ja-JP" sz="2400" dirty="0">
                <a:solidFill>
                  <a:srgbClr val="FF0000"/>
                </a:solidFill>
              </a:rPr>
              <a:t>) + V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L</a:t>
            </a:r>
            <a:r>
              <a:rPr lang="en-US" altLang="ja-JP" sz="2400" dirty="0">
                <a:solidFill>
                  <a:srgbClr val="000000"/>
                </a:solidFill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lvl="0"/>
            <a:r>
              <a:rPr lang="en-US" altLang="ja-JP" sz="2400" dirty="0" smtClean="0">
                <a:solidFill>
                  <a:srgbClr val="0070C0"/>
                </a:solidFill>
              </a:rPr>
              <a:t>AB(D</a:t>
            </a:r>
            <a:r>
              <a:rPr lang="en-US" altLang="ja-JP" sz="2400" dirty="0">
                <a:solidFill>
                  <a:srgbClr val="0070C0"/>
                </a:solidFill>
              </a:rPr>
              <a:t>) + V</a:t>
            </a:r>
            <a:r>
              <a:rPr lang="en-US" altLang="ja-JP" sz="2400" baseline="-25000" dirty="0">
                <a:solidFill>
                  <a:srgbClr val="0070C0"/>
                </a:solidFill>
              </a:rPr>
              <a:t>S</a:t>
            </a:r>
            <a:r>
              <a:rPr lang="en-US" altLang="ja-JP" sz="2400" dirty="0">
                <a:solidFill>
                  <a:srgbClr val="000000"/>
                </a:solidFill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lvl="0"/>
            <a:endParaRPr lang="en-US" altLang="ja-JP" sz="2400" dirty="0">
              <a:solidFill>
                <a:srgbClr val="000000"/>
              </a:solidFill>
            </a:endParaRPr>
          </a:p>
          <a:p>
            <a:pPr lvl="0"/>
            <a:r>
              <a:rPr lang="en-US" altLang="ja-JP" sz="2400" dirty="0" smtClean="0">
                <a:solidFill>
                  <a:srgbClr val="00B050"/>
                </a:solidFill>
              </a:rPr>
              <a:t>AB(A</a:t>
            </a:r>
            <a:r>
              <a:rPr lang="en-US" altLang="ja-JP" sz="2400" dirty="0">
                <a:solidFill>
                  <a:srgbClr val="00B050"/>
                </a:solidFill>
              </a:rPr>
              <a:t>’) + </a:t>
            </a:r>
            <a:r>
              <a:rPr lang="en-US" altLang="ja-JP" sz="2400" dirty="0">
                <a:solidFill>
                  <a:srgbClr val="00B050"/>
                </a:solidFill>
                <a:latin typeface="Symbol" pitchFamily="18" charset="2"/>
              </a:rPr>
              <a:t>D</a:t>
            </a:r>
            <a:endParaRPr lang="ja-JP" altLang="en-US" sz="2400" dirty="0">
              <a:solidFill>
                <a:srgbClr val="00B050"/>
              </a:solidFill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111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79296" cy="1139825"/>
          </a:xfrm>
        </p:spPr>
        <p:txBody>
          <a:bodyPr/>
          <a:lstStyle/>
          <a:p>
            <a:r>
              <a:rPr lang="en-US" altLang="ja-JP" baseline="30000" dirty="0">
                <a:solidFill>
                  <a:srgbClr val="006633"/>
                </a:solidFill>
                <a:latin typeface="Arial"/>
              </a:rPr>
              <a:t>12</a:t>
            </a:r>
            <a:r>
              <a:rPr lang="en-US" altLang="ja-JP" dirty="0">
                <a:solidFill>
                  <a:srgbClr val="006633"/>
                </a:solidFill>
                <a:latin typeface="Arial"/>
              </a:rPr>
              <a:t>C(2</a:t>
            </a:r>
            <a:r>
              <a:rPr lang="en-US" altLang="ja-JP" baseline="-25000" dirty="0">
                <a:solidFill>
                  <a:srgbClr val="006633"/>
                </a:solidFill>
                <a:latin typeface="Arial"/>
              </a:rPr>
              <a:t>1</a:t>
            </a:r>
            <a:r>
              <a:rPr lang="en-US" altLang="ja-JP" baseline="30000" dirty="0">
                <a:solidFill>
                  <a:srgbClr val="006633"/>
                </a:solidFill>
                <a:latin typeface="Arial"/>
              </a:rPr>
              <a:t>+</a:t>
            </a:r>
            <a:r>
              <a:rPr lang="en-US" altLang="ja-JP" dirty="0">
                <a:solidFill>
                  <a:srgbClr val="006633"/>
                </a:solidFill>
                <a:latin typeface="Arial"/>
              </a:rPr>
              <a:t>) +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</a:rPr>
              <a:t>g</a:t>
            </a:r>
            <a:r>
              <a:rPr lang="en-US" altLang="ja-JP" dirty="0">
                <a:solidFill>
                  <a:srgbClr val="006633"/>
                </a:solidFill>
                <a:latin typeface="Arial"/>
              </a:rPr>
              <a:t>(E2) 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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 +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 +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 (L=0)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522" y="1600200"/>
            <a:ext cx="6444956" cy="4530725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577994" y="1167135"/>
            <a:ext cx="8065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AB(D) + </a:t>
            </a:r>
            <a:r>
              <a:rPr lang="en-US" altLang="ja-JP" sz="2400" dirty="0" smtClean="0">
                <a:latin typeface="Symbol" pitchFamily="18" charset="2"/>
              </a:rPr>
              <a:t>D</a:t>
            </a:r>
            <a:r>
              <a:rPr lang="en-US" altLang="ja-JP" sz="2400" dirty="0" smtClean="0"/>
              <a:t>      </a:t>
            </a:r>
            <a:r>
              <a:rPr lang="en-US" altLang="ja-JP" sz="2400" dirty="0" smtClean="0">
                <a:solidFill>
                  <a:srgbClr val="FF0000"/>
                </a:solidFill>
              </a:rPr>
              <a:t>AB(D) + V</a:t>
            </a:r>
            <a:r>
              <a:rPr lang="en-US" altLang="ja-JP" sz="2400" baseline="-250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     </a:t>
            </a:r>
            <a:r>
              <a:rPr lang="en-US" altLang="ja-JP" sz="2400" dirty="0" smtClean="0">
                <a:solidFill>
                  <a:srgbClr val="0070C0"/>
                </a:solidFill>
              </a:rPr>
              <a:t>AB(D</a:t>
            </a:r>
            <a:r>
              <a:rPr lang="en-US" altLang="ja-JP" sz="2400" dirty="0">
                <a:solidFill>
                  <a:srgbClr val="0070C0"/>
                </a:solidFill>
              </a:rPr>
              <a:t>) + </a:t>
            </a:r>
            <a:r>
              <a:rPr lang="en-US" altLang="ja-JP" sz="2400" dirty="0" smtClean="0">
                <a:solidFill>
                  <a:srgbClr val="0070C0"/>
                </a:solidFill>
              </a:rPr>
              <a:t>V</a:t>
            </a:r>
            <a:r>
              <a:rPr lang="en-US" altLang="ja-JP" sz="2400" baseline="-25000" dirty="0" smtClean="0">
                <a:solidFill>
                  <a:srgbClr val="0070C0"/>
                </a:solidFill>
              </a:rPr>
              <a:t>S</a:t>
            </a:r>
            <a:r>
              <a:rPr lang="en-US" altLang="ja-JP" sz="2400" dirty="0" smtClean="0"/>
              <a:t>              </a:t>
            </a:r>
            <a:r>
              <a:rPr lang="en-US" altLang="ja-JP" sz="2400" dirty="0" smtClean="0">
                <a:solidFill>
                  <a:srgbClr val="00B050"/>
                </a:solidFill>
              </a:rPr>
              <a:t>AB(A’) </a:t>
            </a:r>
            <a:r>
              <a:rPr lang="en-US" altLang="ja-JP" sz="2400" dirty="0">
                <a:solidFill>
                  <a:srgbClr val="00B050"/>
                </a:solidFill>
              </a:rPr>
              <a:t>+ </a:t>
            </a:r>
            <a:r>
              <a:rPr lang="en-US" altLang="ja-JP" sz="2400" dirty="0" smtClean="0">
                <a:solidFill>
                  <a:srgbClr val="00B050"/>
                </a:solidFill>
                <a:latin typeface="Symbol" pitchFamily="18" charset="2"/>
              </a:rPr>
              <a:t>D</a:t>
            </a:r>
            <a:endParaRPr kumimoji="1" lang="ja-JP" altLang="en-US" sz="2400" dirty="0">
              <a:solidFill>
                <a:srgbClr val="00B050"/>
              </a:solidFill>
              <a:latin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55776" y="2132856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-25000" dirty="0" smtClean="0"/>
              <a:t>2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7824" y="3851756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-25000" dirty="0" smtClean="0"/>
              <a:t>3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2438" y="4653136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-25000" dirty="0" smtClean="0"/>
              <a:t>4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5737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>
                <a:latin typeface="+mn-lt"/>
              </a:rPr>
              <a:t>d</a:t>
            </a:r>
            <a:r>
              <a:rPr kumimoji="1" lang="en-US" altLang="ja-JP" sz="3600" dirty="0" smtClean="0">
                <a:latin typeface="Symbol" pitchFamily="18" charset="2"/>
              </a:rPr>
              <a:t>s</a:t>
            </a:r>
            <a:r>
              <a:rPr kumimoji="1" lang="en-US" altLang="ja-JP" sz="3600" dirty="0" smtClean="0">
                <a:latin typeface="+mn-lt"/>
              </a:rPr>
              <a:t>/</a:t>
            </a:r>
            <a:r>
              <a:rPr kumimoji="1" lang="en-US" altLang="ja-JP" sz="3600" dirty="0" err="1" smtClean="0">
                <a:latin typeface="+mn-lt"/>
              </a:rPr>
              <a:t>dE</a:t>
            </a:r>
            <a:r>
              <a:rPr kumimoji="1" lang="en-US" altLang="ja-JP" sz="3600" baseline="-25000" dirty="0" err="1" smtClean="0">
                <a:latin typeface="Symbol" pitchFamily="18" charset="2"/>
              </a:rPr>
              <a:t>aa</a:t>
            </a:r>
            <a:r>
              <a:rPr kumimoji="1" lang="en-US" altLang="ja-JP" sz="3600" dirty="0" smtClean="0">
                <a:latin typeface="+mn-lt"/>
              </a:rPr>
              <a:t> for 3-</a:t>
            </a:r>
            <a:r>
              <a:rPr kumimoji="1" lang="en-US" altLang="ja-JP" sz="3600" dirty="0" smtClean="0">
                <a:latin typeface="Symbol" pitchFamily="18" charset="2"/>
              </a:rPr>
              <a:t>a</a:t>
            </a:r>
            <a:r>
              <a:rPr kumimoji="1" lang="en-US" altLang="ja-JP" sz="3600" dirty="0" smtClean="0">
                <a:latin typeface="+mn-lt"/>
              </a:rPr>
              <a:t> decay of Hoyle state</a:t>
            </a:r>
            <a:endParaRPr kumimoji="1" lang="ja-JP" altLang="en-US" sz="3600" dirty="0">
              <a:latin typeface="+mn-lt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963" y="1124744"/>
            <a:ext cx="6916429" cy="4862165"/>
          </a:xfrm>
        </p:spPr>
      </p:pic>
    </p:spTree>
    <p:extLst>
      <p:ext uri="{BB962C8B-B14F-4D97-AF65-F5344CB8AC3E}">
        <p14:creationId xmlns:p14="http://schemas.microsoft.com/office/powerpoint/2010/main" val="170317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79296" cy="1350987"/>
          </a:xfrm>
        </p:spPr>
        <p:txBody>
          <a:bodyPr/>
          <a:lstStyle/>
          <a:p>
            <a:r>
              <a:rPr lang="en-US" altLang="ja-JP" sz="3200" baseline="30000" dirty="0" smtClean="0">
                <a:solidFill>
                  <a:srgbClr val="006633"/>
                </a:solidFill>
                <a:latin typeface="Arial"/>
              </a:rPr>
              <a:t>12</a:t>
            </a:r>
            <a:r>
              <a:rPr lang="en-US" altLang="ja-JP" sz="3200" dirty="0" smtClean="0">
                <a:solidFill>
                  <a:srgbClr val="006633"/>
                </a:solidFill>
                <a:latin typeface="Arial"/>
              </a:rPr>
              <a:t>C(0</a:t>
            </a:r>
            <a:r>
              <a:rPr lang="en-US" altLang="ja-JP" sz="3200" baseline="-25000" dirty="0" smtClean="0">
                <a:solidFill>
                  <a:srgbClr val="006633"/>
                </a:solidFill>
                <a:latin typeface="Arial"/>
              </a:rPr>
              <a:t>1</a:t>
            </a:r>
            <a:r>
              <a:rPr lang="en-US" altLang="ja-JP" sz="3200" baseline="30000" dirty="0">
                <a:solidFill>
                  <a:srgbClr val="006633"/>
                </a:solidFill>
                <a:latin typeface="Arial"/>
              </a:rPr>
              <a:t>+</a:t>
            </a:r>
            <a:r>
              <a:rPr lang="en-US" altLang="ja-JP" sz="3200" dirty="0">
                <a:solidFill>
                  <a:srgbClr val="006633"/>
                </a:solidFill>
                <a:latin typeface="Arial"/>
              </a:rPr>
              <a:t>) + </a:t>
            </a:r>
            <a:r>
              <a:rPr lang="en-US" altLang="ja-JP" sz="3200" dirty="0" smtClean="0">
                <a:solidFill>
                  <a:srgbClr val="006633"/>
                </a:solidFill>
                <a:latin typeface="Arial"/>
              </a:rPr>
              <a:t>(Monopole)  </a:t>
            </a:r>
            <a:r>
              <a:rPr lang="en-US" altLang="ja-JP" sz="3200" dirty="0" smtClean="0">
                <a:solidFill>
                  <a:srgbClr val="006633"/>
                </a:solidFill>
                <a:latin typeface="Arial"/>
                <a:sym typeface="Wingdings" pitchFamily="2" charset="2"/>
              </a:rPr>
              <a:t> </a:t>
            </a:r>
            <a:r>
              <a:rPr lang="en-US" altLang="ja-JP" sz="3200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3200" dirty="0">
                <a:solidFill>
                  <a:srgbClr val="006633"/>
                </a:solidFill>
                <a:latin typeface="Arial"/>
                <a:sym typeface="Wingdings" pitchFamily="2" charset="2"/>
              </a:rPr>
              <a:t> + </a:t>
            </a:r>
            <a:r>
              <a:rPr lang="en-US" altLang="ja-JP" sz="3200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3200" dirty="0">
                <a:solidFill>
                  <a:srgbClr val="006633"/>
                </a:solidFill>
                <a:latin typeface="Arial"/>
                <a:sym typeface="Wingdings" pitchFamily="2" charset="2"/>
              </a:rPr>
              <a:t> + </a:t>
            </a:r>
            <a:r>
              <a:rPr lang="en-US" altLang="ja-JP" sz="3200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3200" dirty="0">
                <a:solidFill>
                  <a:srgbClr val="006633"/>
                </a:solidFill>
                <a:latin typeface="Arial"/>
                <a:sym typeface="Wingdings" pitchFamily="2" charset="2"/>
              </a:rPr>
              <a:t> (L=0)</a:t>
            </a:r>
            <a:endParaRPr kumimoji="1" lang="ja-JP" altLang="en-US" sz="32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522" y="1600200"/>
            <a:ext cx="6444956" cy="4530725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577994" y="1196752"/>
            <a:ext cx="8065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AB(D) + </a:t>
            </a:r>
            <a:r>
              <a:rPr lang="en-US" altLang="ja-JP" sz="2400" dirty="0" smtClean="0">
                <a:latin typeface="Symbol" pitchFamily="18" charset="2"/>
              </a:rPr>
              <a:t>D</a:t>
            </a:r>
            <a:r>
              <a:rPr lang="en-US" altLang="ja-JP" sz="2400" dirty="0" smtClean="0"/>
              <a:t>      </a:t>
            </a:r>
            <a:r>
              <a:rPr lang="en-US" altLang="ja-JP" sz="2400" dirty="0" smtClean="0">
                <a:solidFill>
                  <a:srgbClr val="FF0000"/>
                </a:solidFill>
              </a:rPr>
              <a:t>AB(D) + V</a:t>
            </a:r>
            <a:r>
              <a:rPr lang="en-US" altLang="ja-JP" sz="2400" baseline="-250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     </a:t>
            </a:r>
            <a:r>
              <a:rPr lang="en-US" altLang="ja-JP" sz="2400" dirty="0" smtClean="0">
                <a:solidFill>
                  <a:srgbClr val="0070C0"/>
                </a:solidFill>
              </a:rPr>
              <a:t>AB(D</a:t>
            </a:r>
            <a:r>
              <a:rPr lang="en-US" altLang="ja-JP" sz="2400" dirty="0">
                <a:solidFill>
                  <a:srgbClr val="0070C0"/>
                </a:solidFill>
              </a:rPr>
              <a:t>) + </a:t>
            </a:r>
            <a:r>
              <a:rPr lang="en-US" altLang="ja-JP" sz="2400" dirty="0" smtClean="0">
                <a:solidFill>
                  <a:srgbClr val="0070C0"/>
                </a:solidFill>
              </a:rPr>
              <a:t>V</a:t>
            </a:r>
            <a:r>
              <a:rPr lang="en-US" altLang="ja-JP" sz="2400" baseline="-25000" dirty="0" smtClean="0">
                <a:solidFill>
                  <a:srgbClr val="0070C0"/>
                </a:solidFill>
              </a:rPr>
              <a:t>S</a:t>
            </a:r>
            <a:r>
              <a:rPr lang="en-US" altLang="ja-JP" sz="2400" dirty="0" smtClean="0"/>
              <a:t>              </a:t>
            </a:r>
            <a:r>
              <a:rPr lang="en-US" altLang="ja-JP" sz="2400" dirty="0" smtClean="0">
                <a:solidFill>
                  <a:srgbClr val="00B050"/>
                </a:solidFill>
              </a:rPr>
              <a:t>AB(A’) </a:t>
            </a:r>
            <a:r>
              <a:rPr lang="en-US" altLang="ja-JP" sz="2400" dirty="0">
                <a:solidFill>
                  <a:srgbClr val="00B050"/>
                </a:solidFill>
              </a:rPr>
              <a:t>+ </a:t>
            </a:r>
            <a:r>
              <a:rPr lang="en-US" altLang="ja-JP" sz="2400" dirty="0" smtClean="0">
                <a:solidFill>
                  <a:srgbClr val="00B050"/>
                </a:solidFill>
                <a:latin typeface="Symbol" pitchFamily="18" charset="2"/>
              </a:rPr>
              <a:t>D</a:t>
            </a:r>
            <a:endParaRPr kumimoji="1" lang="ja-JP" altLang="en-US" sz="2400" dirty="0">
              <a:solidFill>
                <a:srgbClr val="00B050"/>
              </a:solidFill>
              <a:latin typeface="Symbol" pitchFamily="18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72198" y="2987660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-25000" dirty="0" smtClean="0"/>
              <a:t>2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16214" y="3851756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-25000" dirty="0" smtClean="0"/>
              <a:t>3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36494" y="3068960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-25000" dirty="0" smtClean="0"/>
              <a:t>4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  <p:sp>
        <p:nvSpPr>
          <p:cNvPr id="3" name="正方形/長方形 2"/>
          <p:cNvSpPr/>
          <p:nvPr/>
        </p:nvSpPr>
        <p:spPr>
          <a:xfrm>
            <a:off x="2438049" y="1844824"/>
            <a:ext cx="45719" cy="3600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6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35280" cy="1139825"/>
          </a:xfrm>
        </p:spPr>
        <p:txBody>
          <a:bodyPr/>
          <a:lstStyle/>
          <a:p>
            <a:r>
              <a:rPr lang="en-US" altLang="ja-JP" baseline="30000" dirty="0" smtClean="0">
                <a:solidFill>
                  <a:srgbClr val="006633"/>
                </a:solidFill>
                <a:latin typeface="Arial"/>
              </a:rPr>
              <a:t>12</a:t>
            </a:r>
            <a:r>
              <a:rPr lang="en-US" altLang="ja-JP" dirty="0" smtClean="0">
                <a:solidFill>
                  <a:srgbClr val="006633"/>
                </a:solidFill>
                <a:latin typeface="Arial"/>
              </a:rPr>
              <a:t>C(0</a:t>
            </a:r>
            <a:r>
              <a:rPr lang="en-US" altLang="ja-JP" baseline="-25000" dirty="0" smtClean="0">
                <a:solidFill>
                  <a:srgbClr val="006633"/>
                </a:solidFill>
                <a:latin typeface="Arial"/>
              </a:rPr>
              <a:t>1</a:t>
            </a:r>
            <a:r>
              <a:rPr lang="en-US" altLang="ja-JP" baseline="30000" dirty="0">
                <a:solidFill>
                  <a:srgbClr val="006633"/>
                </a:solidFill>
                <a:latin typeface="Arial"/>
              </a:rPr>
              <a:t>+</a:t>
            </a:r>
            <a:r>
              <a:rPr lang="en-US" altLang="ja-JP" dirty="0">
                <a:solidFill>
                  <a:srgbClr val="006633"/>
                </a:solidFill>
                <a:latin typeface="Arial"/>
              </a:rPr>
              <a:t>) +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</a:rPr>
              <a:t>g</a:t>
            </a:r>
            <a:r>
              <a:rPr lang="en-US" altLang="ja-JP" dirty="0">
                <a:solidFill>
                  <a:srgbClr val="006633"/>
                </a:solidFill>
                <a:latin typeface="Arial"/>
              </a:rPr>
              <a:t>(E2) 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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 +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 + </a:t>
            </a:r>
            <a:r>
              <a:rPr lang="en-US" altLang="ja-JP" dirty="0">
                <a:solidFill>
                  <a:srgbClr val="006633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dirty="0">
                <a:solidFill>
                  <a:srgbClr val="006633"/>
                </a:solidFill>
                <a:latin typeface="Arial"/>
                <a:sym typeface="Wingdings" pitchFamily="2" charset="2"/>
              </a:rPr>
              <a:t> (</a:t>
            </a:r>
            <a:r>
              <a:rPr lang="en-US" altLang="ja-JP" dirty="0" smtClean="0">
                <a:solidFill>
                  <a:srgbClr val="006633"/>
                </a:solidFill>
                <a:latin typeface="Arial"/>
                <a:sym typeface="Wingdings" pitchFamily="2" charset="2"/>
              </a:rPr>
              <a:t>L=2)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522" y="1600200"/>
            <a:ext cx="6444956" cy="4530725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577994" y="1167135"/>
            <a:ext cx="8065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AB(D) + </a:t>
            </a:r>
            <a:r>
              <a:rPr lang="en-US" altLang="ja-JP" sz="2400" dirty="0" smtClean="0">
                <a:latin typeface="Symbol" pitchFamily="18" charset="2"/>
              </a:rPr>
              <a:t>D</a:t>
            </a:r>
            <a:r>
              <a:rPr lang="en-US" altLang="ja-JP" sz="2400" dirty="0" smtClean="0"/>
              <a:t>      </a:t>
            </a:r>
            <a:r>
              <a:rPr lang="en-US" altLang="ja-JP" sz="2400" dirty="0" smtClean="0">
                <a:solidFill>
                  <a:srgbClr val="FF0000"/>
                </a:solidFill>
              </a:rPr>
              <a:t>AB(D) + V</a:t>
            </a:r>
            <a:r>
              <a:rPr lang="en-US" altLang="ja-JP" sz="2400" baseline="-250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     </a:t>
            </a:r>
            <a:r>
              <a:rPr lang="en-US" altLang="ja-JP" sz="2400" dirty="0" smtClean="0">
                <a:solidFill>
                  <a:srgbClr val="0070C0"/>
                </a:solidFill>
              </a:rPr>
              <a:t>AB(D</a:t>
            </a:r>
            <a:r>
              <a:rPr lang="en-US" altLang="ja-JP" sz="2400" dirty="0">
                <a:solidFill>
                  <a:srgbClr val="0070C0"/>
                </a:solidFill>
              </a:rPr>
              <a:t>) + </a:t>
            </a:r>
            <a:r>
              <a:rPr lang="en-US" altLang="ja-JP" sz="2400" dirty="0" smtClean="0">
                <a:solidFill>
                  <a:srgbClr val="0070C0"/>
                </a:solidFill>
              </a:rPr>
              <a:t>V</a:t>
            </a:r>
            <a:r>
              <a:rPr lang="en-US" altLang="ja-JP" sz="2400" baseline="-25000" dirty="0" smtClean="0">
                <a:solidFill>
                  <a:srgbClr val="0070C0"/>
                </a:solidFill>
              </a:rPr>
              <a:t>S</a:t>
            </a:r>
            <a:r>
              <a:rPr lang="en-US" altLang="ja-JP" sz="2400" dirty="0" smtClean="0"/>
              <a:t>              </a:t>
            </a:r>
            <a:r>
              <a:rPr lang="en-US" altLang="ja-JP" sz="2400" dirty="0" smtClean="0">
                <a:solidFill>
                  <a:srgbClr val="00B050"/>
                </a:solidFill>
              </a:rPr>
              <a:t>AB(A’) </a:t>
            </a:r>
            <a:r>
              <a:rPr lang="en-US" altLang="ja-JP" sz="2400" dirty="0">
                <a:solidFill>
                  <a:srgbClr val="00B050"/>
                </a:solidFill>
              </a:rPr>
              <a:t>+ </a:t>
            </a:r>
            <a:r>
              <a:rPr lang="en-US" altLang="ja-JP" sz="2400" dirty="0" smtClean="0">
                <a:solidFill>
                  <a:srgbClr val="00B050"/>
                </a:solidFill>
                <a:latin typeface="Symbol" pitchFamily="18" charset="2"/>
              </a:rPr>
              <a:t>D</a:t>
            </a:r>
            <a:endParaRPr kumimoji="1" lang="ja-JP" altLang="en-US" sz="2400" dirty="0">
              <a:solidFill>
                <a:srgbClr val="00B050"/>
              </a:solidFill>
              <a:latin typeface="Symbol" pitchFamily="18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3848" y="3563724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en-US" altLang="ja-JP" baseline="-25000" dirty="0" smtClean="0"/>
              <a:t>2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61092" y="4581128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(2</a:t>
            </a:r>
            <a:r>
              <a:rPr kumimoji="1" lang="en-US" altLang="ja-JP" baseline="-25000" dirty="0" smtClean="0"/>
              <a:t>3</a:t>
            </a:r>
            <a:r>
              <a:rPr kumimoji="1" lang="en-US" altLang="ja-JP" baseline="30000" dirty="0" smtClean="0"/>
              <a:t>+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309320"/>
            <a:ext cx="8319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Strength parameter of 3BP (L=2) is determined to reproduce </a:t>
            </a:r>
            <a:r>
              <a:rPr lang="en-US" altLang="ja-JP" baseline="30000" dirty="0"/>
              <a:t>12</a:t>
            </a:r>
            <a:r>
              <a:rPr lang="en-US" altLang="ja-JP" dirty="0"/>
              <a:t>C(2</a:t>
            </a:r>
            <a:r>
              <a:rPr lang="en-US" altLang="ja-JP" baseline="-25000" dirty="0"/>
              <a:t>1</a:t>
            </a:r>
            <a:r>
              <a:rPr lang="en-US" altLang="ja-JP" baseline="30000" dirty="0"/>
              <a:t>+</a:t>
            </a:r>
            <a:r>
              <a:rPr lang="en-US" altLang="ja-JP" dirty="0"/>
              <a:t>) energy 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92080" y="2708920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en-US" altLang="ja-JP" baseline="-25000" dirty="0" smtClean="0"/>
              <a:t>4</a:t>
            </a:r>
            <a:r>
              <a:rPr kumimoji="1" lang="en-US" altLang="ja-JP" baseline="30000" dirty="0" smtClean="0"/>
              <a:t>+</a:t>
            </a:r>
            <a:endParaRPr kumimoji="1" lang="ja-JP" altLang="en-US" baseline="30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151" y="5135126"/>
            <a:ext cx="155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ymbol" pitchFamily="18" charset="2"/>
              </a:rPr>
              <a:t>G</a:t>
            </a:r>
            <a:r>
              <a:rPr kumimoji="1" lang="en-US" altLang="ja-JP" baseline="-25000" dirty="0" err="1" smtClean="0">
                <a:latin typeface="Symbol" pitchFamily="18" charset="2"/>
              </a:rPr>
              <a:t>g</a:t>
            </a:r>
            <a:r>
              <a:rPr kumimoji="1" lang="en-US" altLang="ja-JP" dirty="0" smtClean="0"/>
              <a:t>=0.1-0.2eV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1823781" y="4950460"/>
            <a:ext cx="1380067" cy="184666"/>
          </a:xfrm>
          <a:prstGeom prst="straightConnector1">
            <a:avLst/>
          </a:prstGeom>
          <a:ln w="19050">
            <a:solidFill>
              <a:srgbClr val="00FF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63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+mn-lt"/>
              </a:rPr>
              <a:t>3</a:t>
            </a:r>
            <a:r>
              <a:rPr lang="en-US" altLang="ja-JP" dirty="0" smtClean="0">
                <a:latin typeface="Symbol" pitchFamily="18" charset="2"/>
              </a:rPr>
              <a:t>a</a:t>
            </a:r>
            <a:r>
              <a:rPr lang="en-US" altLang="ja-JP" dirty="0" smtClean="0"/>
              <a:t> </a:t>
            </a:r>
            <a:r>
              <a:rPr lang="en-US" altLang="ja-JP" dirty="0" smtClean="0">
                <a:latin typeface="+mn-lt"/>
              </a:rPr>
              <a:t>0</a:t>
            </a:r>
            <a:r>
              <a:rPr lang="en-US" altLang="ja-JP" baseline="30000" dirty="0" smtClean="0">
                <a:latin typeface="+mn-lt"/>
              </a:rPr>
              <a:t>+</a:t>
            </a:r>
            <a:r>
              <a:rPr lang="en-US" altLang="ja-JP" baseline="-25000" dirty="0" smtClean="0">
                <a:latin typeface="+mn-lt"/>
              </a:rPr>
              <a:t>2</a:t>
            </a:r>
            <a:r>
              <a:rPr lang="en-US" altLang="ja-JP" dirty="0" smtClean="0">
                <a:latin typeface="+mn-lt"/>
              </a:rPr>
              <a:t> Resonance properties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72B12-AB52-4E71-A6A9-EEC1AC9A525B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graphicFrame>
        <p:nvGraphicFramePr>
          <p:cNvPr id="8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301848"/>
              </p:ext>
            </p:extLst>
          </p:nvPr>
        </p:nvGraphicFramePr>
        <p:xfrm>
          <a:off x="251520" y="1628800"/>
          <a:ext cx="8640960" cy="3744416"/>
        </p:xfrm>
        <a:graphic>
          <a:graphicData uri="http://schemas.openxmlformats.org/drawingml/2006/table">
            <a:tbl>
              <a:tblPr/>
              <a:tblGrid>
                <a:gridCol w="1200537"/>
                <a:gridCol w="675302"/>
                <a:gridCol w="1125503"/>
                <a:gridCol w="1500671"/>
                <a:gridCol w="1366131"/>
                <a:gridCol w="1485144"/>
                <a:gridCol w="1287672"/>
              </a:tblGrid>
              <a:tr h="8099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W</a:t>
                      </a:r>
                      <a:r>
                        <a:rPr kumimoji="1" lang="en-US" altLang="ja-JP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(MeV)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</a:t>
                      </a:r>
                      <a:r>
                        <a:rPr kumimoji="1" lang="en-US" altLang="ja-JP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</a:t>
                      </a:r>
                      <a:endParaRPr kumimoji="1" lang="en-US" altLang="ja-JP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en-US" altLang="ja-JP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keV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pitchFamily="50" charset="-128"/>
                        </a:rPr>
                        <a:t>G</a:t>
                      </a:r>
                      <a:r>
                        <a:rPr kumimoji="1" lang="en-US" altLang="ja-JP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pitchFamily="50" charset="-128"/>
                        </a:rPr>
                        <a:t>a</a:t>
                      </a:r>
                      <a:endParaRPr kumimoji="1" lang="en-US" altLang="ja-JP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en-US" altLang="ja-JP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eV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pitchFamily="50" charset="-128"/>
                        </a:rPr>
                        <a:t>G</a:t>
                      </a:r>
                      <a:r>
                        <a:rPr kumimoji="1" lang="en-US" altLang="ja-JP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pitchFamily="50" charset="-128"/>
                        </a:rPr>
                        <a:t>g</a:t>
                      </a:r>
                      <a:endParaRPr kumimoji="1" lang="en-US" altLang="ja-JP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Wingdings" pitchFamily="2" charset="2"/>
                        </a:rPr>
                        <a:t>(</a:t>
                      </a:r>
                      <a:r>
                        <a:rPr kumimoji="1" lang="en-US" altLang="ja-JP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Wingdings" pitchFamily="2" charset="2"/>
                        </a:rPr>
                        <a:t>meV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sym typeface="Wingdings" pitchFamily="2" charset="2"/>
                        </a:rPr>
                        <a:t>)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</a:t>
                      </a:r>
                      <a:r>
                        <a:rPr kumimoji="1" lang="en-US" altLang="ja-JP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(fm</a:t>
                      </a:r>
                      <a:r>
                        <a:rPr kumimoji="1" lang="en-US" altLang="ja-JP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</a:tr>
              <a:tr h="493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AB(D)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ymbol" pitchFamily="18" charset="2"/>
                          <a:ea typeface="ＭＳ Ｐゴシック" pitchFamily="50" charset="-128"/>
                        </a:rPr>
                        <a:t>D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-31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377.635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5.8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2.1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8.4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7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V</a:t>
                      </a:r>
                      <a:r>
                        <a:rPr kumimoji="1" lang="en-US" altLang="ja-JP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-12.21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379.338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7.5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1.4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6.2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7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V</a:t>
                      </a:r>
                      <a:r>
                        <a:rPr kumimoji="1" lang="en-US" altLang="ja-JP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-39.53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379.627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6.5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1.5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6.0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AB(A’)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ymbol" pitchFamily="18" charset="2"/>
                          <a:ea typeface="ＭＳ Ｐゴシック" pitchFamily="50" charset="-128"/>
                        </a:rPr>
                        <a:t>D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-32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379.302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10.0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1.8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7.2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28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Exp.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379.8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8.3(1.0)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3.7(0.5)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5.7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17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79296" cy="774923"/>
          </a:xfrm>
        </p:spPr>
        <p:txBody>
          <a:bodyPr/>
          <a:lstStyle/>
          <a:p>
            <a:r>
              <a:rPr kumimoji="1" lang="en-US" altLang="ja-JP" sz="3600" dirty="0" smtClean="0">
                <a:latin typeface="+mn-lt"/>
              </a:rPr>
              <a:t>Calculated </a:t>
            </a:r>
            <a:r>
              <a:rPr kumimoji="1" lang="en-US" altLang="ja-JP" sz="3600" baseline="30000" dirty="0" smtClean="0">
                <a:latin typeface="+mn-lt"/>
              </a:rPr>
              <a:t>12</a:t>
            </a:r>
            <a:r>
              <a:rPr kumimoji="1" lang="en-US" altLang="ja-JP" sz="3600" dirty="0" smtClean="0">
                <a:latin typeface="+mn-lt"/>
              </a:rPr>
              <a:t>C resonance parameters</a:t>
            </a:r>
            <a:endParaRPr kumimoji="1" lang="ja-JP" altLang="en-US" sz="3600" dirty="0">
              <a:latin typeface="+mn-lt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842581"/>
              </p:ext>
            </p:extLst>
          </p:nvPr>
        </p:nvGraphicFramePr>
        <p:xfrm>
          <a:off x="395536" y="1124744"/>
          <a:ext cx="8496944" cy="532012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91615"/>
                <a:gridCol w="1218360"/>
                <a:gridCol w="1198337"/>
                <a:gridCol w="1224136"/>
                <a:gridCol w="1368152"/>
                <a:gridCol w="1368152"/>
                <a:gridCol w="1728192"/>
              </a:tblGrid>
              <a:tr h="358004"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AB(D)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AB(D)</a:t>
                      </a:r>
                      <a:endParaRPr lang="en-US" sz="2000" baseline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rgbClr val="0099FF"/>
                          </a:solidFill>
                          <a:latin typeface="+mn-lt"/>
                        </a:rPr>
                        <a:t>AB(D)</a:t>
                      </a:r>
                      <a:endParaRPr lang="en-US" sz="2000" baseline="0" dirty="0">
                        <a:solidFill>
                          <a:srgbClr val="0099FF"/>
                        </a:solidFill>
                        <a:latin typeface="+mn-lt"/>
                      </a:endParaRP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AB(A’)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Exp.</a:t>
                      </a:r>
                    </a:p>
                  </a:txBody>
                  <a:tcPr marL="4266" marR="4266" marT="4266" marB="4266"/>
                </a:tc>
              </a:tr>
              <a:tr h="14988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3BP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Symbol" pitchFamily="18" charset="2"/>
                        </a:rPr>
                        <a:t>D</a:t>
                      </a:r>
                      <a:endParaRPr lang="en-US" sz="2000" dirty="0">
                        <a:latin typeface="Symbol" pitchFamily="18" charset="2"/>
                      </a:endParaRP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L</a:t>
                      </a:r>
                      <a:endParaRPr lang="en-US" sz="2000" baseline="-25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S</a:t>
                      </a:r>
                      <a:endParaRPr lang="en-US" sz="2000" baseline="-25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latin typeface="Symbol" pitchFamily="18" charset="2"/>
                        </a:rPr>
                        <a:t>D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dirty="0" smtClean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Symbol" pitchFamily="18" charset="2"/>
                      </a:endParaRPr>
                    </a:p>
                  </a:txBody>
                  <a:tcPr marL="4266" marR="4266" marT="4266" marB="4266"/>
                </a:tc>
              </a:tr>
              <a:tr h="121051">
                <a:tc rowSpan="3"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30000" dirty="0" smtClean="0"/>
                        <a:t>+</a:t>
                      </a:r>
                      <a:endParaRPr lang="en-US" sz="2000" baseline="30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Er</a:t>
                      </a:r>
                      <a:r>
                        <a:rPr lang="en-US" sz="2000" dirty="0"/>
                        <a:t>  (MeV)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/>
                        <a:t>0.377635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/>
                        <a:t>0.379338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/>
                        <a:t>0.379627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0.379302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0.3795</a:t>
                      </a:r>
                      <a:endParaRPr lang="en-US" altLang="ja-JP" sz="20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121051"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Symbol" pitchFamily="18" charset="2"/>
                        </a:rPr>
                        <a:t>G</a:t>
                      </a:r>
                      <a:r>
                        <a:rPr lang="en-US" sz="2000" baseline="-25000" dirty="0" err="1">
                          <a:latin typeface="Symbol" pitchFamily="18" charset="2"/>
                        </a:rPr>
                        <a:t>a</a:t>
                      </a:r>
                      <a:r>
                        <a:rPr lang="en-US" sz="2000" dirty="0"/>
                        <a:t> (</a:t>
                      </a:r>
                      <a:r>
                        <a:rPr lang="en-US" sz="2000" dirty="0" err="1"/>
                        <a:t>eV</a:t>
                      </a:r>
                      <a:r>
                        <a:rPr lang="en-US" sz="2000" dirty="0"/>
                        <a:t>)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/>
                        <a:t>5.8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/>
                        <a:t>7.5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/>
                        <a:t>6.5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10.0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8.5</a:t>
                      </a:r>
                      <a:endParaRPr lang="en-US" altLang="ja-JP" sz="20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121051"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Symbol" pitchFamily="18" charset="2"/>
                        </a:rPr>
                        <a:t>G</a:t>
                      </a:r>
                      <a:r>
                        <a:rPr lang="en-US" sz="2000" baseline="-25000" dirty="0" err="1">
                          <a:latin typeface="Symbol" pitchFamily="18" charset="2"/>
                        </a:rPr>
                        <a:t>g</a:t>
                      </a:r>
                      <a:r>
                        <a:rPr lang="en-US" sz="2000" dirty="0"/>
                        <a:t> (</a:t>
                      </a:r>
                      <a:r>
                        <a:rPr lang="en-US" sz="2000" dirty="0" err="1"/>
                        <a:t>meV</a:t>
                      </a:r>
                      <a:r>
                        <a:rPr lang="en-US" sz="2000" dirty="0"/>
                        <a:t>)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/>
                        <a:t>2.1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/>
                        <a:t>1.4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/>
                        <a:t>1.5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1.8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380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0</a:t>
                      </a:r>
                      <a:r>
                        <a:rPr lang="en-US" altLang="ja-JP" sz="2000" baseline="-25000" dirty="0" smtClean="0"/>
                        <a:t>3</a:t>
                      </a:r>
                      <a:r>
                        <a:rPr lang="en-US" altLang="ja-JP" sz="2000" baseline="30000" dirty="0" smtClean="0"/>
                        <a:t>+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E</a:t>
                      </a:r>
                      <a:r>
                        <a:rPr lang="en-US" sz="2000" baseline="-25000" dirty="0" err="1" smtClean="0"/>
                        <a:t>r</a:t>
                      </a:r>
                      <a:r>
                        <a:rPr lang="en-US" sz="2000" dirty="0" smtClean="0"/>
                        <a:t> (</a:t>
                      </a:r>
                      <a:r>
                        <a:rPr lang="en-US" sz="2000" dirty="0" smtClean="0">
                          <a:latin typeface="Symbol" pitchFamily="18" charset="2"/>
                        </a:rPr>
                        <a:t>G</a:t>
                      </a:r>
                      <a:r>
                        <a:rPr lang="en-US" sz="2000" dirty="0" smtClean="0"/>
                        <a:t>)  (</a:t>
                      </a:r>
                      <a:r>
                        <a:rPr lang="en-US" sz="2000" dirty="0"/>
                        <a:t>MeV)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1.1  (1.2)</a:t>
                      </a:r>
                      <a:r>
                        <a:rPr lang="en-US" altLang="ja-JP" sz="2000" dirty="0"/>
                        <a:t/>
                      </a:r>
                      <a:br>
                        <a:rPr lang="en-US" altLang="ja-JP" sz="2000" dirty="0"/>
                      </a:b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1.0 (1.1)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1.1  (1.6)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1.1 (1.2)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1.77 (1.45)</a:t>
                      </a:r>
                      <a:endParaRPr lang="en-US" altLang="ja-JP" sz="20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397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0</a:t>
                      </a:r>
                      <a:r>
                        <a:rPr lang="en-US" altLang="ja-JP" sz="2000" baseline="-25000" dirty="0" smtClean="0"/>
                        <a:t>4</a:t>
                      </a:r>
                      <a:r>
                        <a:rPr lang="en-US" altLang="ja-JP" sz="2000" baseline="30000" dirty="0" smtClean="0"/>
                        <a:t>+</a:t>
                      </a:r>
                    </a:p>
                    <a:p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err="1" smtClean="0"/>
                        <a:t>E</a:t>
                      </a:r>
                      <a:r>
                        <a:rPr lang="en-US" altLang="ja-JP" sz="2000" baseline="-25000" dirty="0" err="1" smtClean="0"/>
                        <a:t>r</a:t>
                      </a:r>
                      <a:r>
                        <a:rPr lang="en-US" altLang="ja-JP" sz="2000" dirty="0" smtClean="0"/>
                        <a:t> (</a:t>
                      </a:r>
                      <a:r>
                        <a:rPr lang="en-US" altLang="ja-JP" sz="2000" dirty="0" smtClean="0">
                          <a:latin typeface="Symbol" pitchFamily="18" charset="2"/>
                        </a:rPr>
                        <a:t>G</a:t>
                      </a:r>
                      <a:r>
                        <a:rPr lang="en-US" altLang="ja-JP" sz="2000" dirty="0" smtClean="0"/>
                        <a:t>)  (MeV)</a:t>
                      </a:r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3.7</a:t>
                      </a:r>
                      <a:br>
                        <a:rPr lang="en-US" altLang="ja-JP" sz="2000" dirty="0" smtClean="0"/>
                      </a:br>
                      <a:r>
                        <a:rPr lang="en-US" altLang="ja-JP" sz="2000" dirty="0" smtClean="0"/>
                        <a:t>(?)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4.02 (0.14)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3.3 (0.6)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4.4 (0.65)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3.29 (1.42)</a:t>
                      </a:r>
                      <a:endParaRPr lang="en-US" altLang="ja-JP" sz="20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12105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616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2</a:t>
                      </a:r>
                      <a:r>
                        <a:rPr lang="en-US" altLang="ja-JP" sz="2000" baseline="-25000" dirty="0" smtClean="0"/>
                        <a:t>2</a:t>
                      </a:r>
                      <a:r>
                        <a:rPr lang="en-US" altLang="ja-JP" sz="2000" baseline="30000" dirty="0" smtClean="0"/>
                        <a:t>+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err="1" smtClean="0"/>
                        <a:t>E</a:t>
                      </a:r>
                      <a:r>
                        <a:rPr lang="en-US" altLang="ja-JP" sz="2000" baseline="-25000" dirty="0" err="1" smtClean="0"/>
                        <a:t>r</a:t>
                      </a:r>
                      <a:r>
                        <a:rPr lang="en-US" altLang="ja-JP" sz="2000" dirty="0" smtClean="0"/>
                        <a:t> (</a:t>
                      </a:r>
                      <a:r>
                        <a:rPr lang="en-US" altLang="ja-JP" sz="2000" dirty="0" smtClean="0">
                          <a:latin typeface="Symbol" pitchFamily="18" charset="2"/>
                        </a:rPr>
                        <a:t>G</a:t>
                      </a:r>
                      <a:r>
                        <a:rPr lang="en-US" altLang="ja-JP" sz="2000" dirty="0" smtClean="0"/>
                        <a:t>)  (MeV)</a:t>
                      </a:r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2.35 (1.0)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1.95 (0.4)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2.2 (0.9)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2.0 (1.2)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aseline="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2.48(0.750)</a:t>
                      </a:r>
                    </a:p>
                    <a:p>
                      <a:pPr algn="ctr"/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2.76(0.800)</a:t>
                      </a:r>
                    </a:p>
                    <a:p>
                      <a:pPr algn="ctr"/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1.75(0.65)</a:t>
                      </a:r>
                      <a:endParaRPr lang="en-US" altLang="ja-JP" sz="20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121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2</a:t>
                      </a:r>
                      <a:r>
                        <a:rPr lang="en-US" altLang="ja-JP" sz="2000" baseline="-25000" dirty="0" smtClean="0"/>
                        <a:t>3</a:t>
                      </a:r>
                      <a:r>
                        <a:rPr lang="en-US" altLang="ja-JP" sz="2000" baseline="30000" dirty="0" smtClean="0"/>
                        <a:t>+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err="1" smtClean="0"/>
                        <a:t>E</a:t>
                      </a:r>
                      <a:r>
                        <a:rPr lang="en-US" altLang="ja-JP" sz="2000" baseline="-25000" dirty="0" err="1" smtClean="0"/>
                        <a:t>r</a:t>
                      </a:r>
                      <a:r>
                        <a:rPr lang="en-US" altLang="ja-JP" sz="2000" dirty="0" smtClean="0"/>
                        <a:t> (</a:t>
                      </a:r>
                      <a:r>
                        <a:rPr lang="en-US" altLang="ja-JP" sz="2000" dirty="0" smtClean="0">
                          <a:latin typeface="Symbol" pitchFamily="18" charset="2"/>
                        </a:rPr>
                        <a:t>G</a:t>
                      </a:r>
                      <a:r>
                        <a:rPr lang="en-US" altLang="ja-JP" sz="2000" dirty="0" smtClean="0"/>
                        <a:t>)  (MeV)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4.4</a:t>
                      </a:r>
                      <a:r>
                        <a:rPr lang="en-US" altLang="ja-JP" sz="2000" baseline="0" dirty="0" smtClean="0"/>
                        <a:t> (?)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4 (?)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3.89 (0.43)</a:t>
                      </a:r>
                    </a:p>
                    <a:p>
                      <a:pPr algn="ctr"/>
                      <a:endParaRPr lang="en-US" altLang="ja-JP" sz="2000" dirty="0" smtClean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266" marR="4266" marT="4266" marB="4266"/>
                </a:tc>
              </a:tr>
              <a:tr h="121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2</a:t>
                      </a:r>
                      <a:r>
                        <a:rPr lang="en-US" altLang="ja-JP" sz="2000" baseline="-25000" dirty="0" smtClean="0"/>
                        <a:t>4</a:t>
                      </a:r>
                      <a:r>
                        <a:rPr lang="en-US" altLang="ja-JP" sz="2000" baseline="30000" dirty="0" smtClean="0"/>
                        <a:t>+</a:t>
                      </a:r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err="1" smtClean="0"/>
                        <a:t>E</a:t>
                      </a:r>
                      <a:r>
                        <a:rPr lang="en-US" altLang="ja-JP" sz="2000" baseline="-25000" dirty="0" err="1" smtClean="0"/>
                        <a:t>r</a:t>
                      </a:r>
                      <a:r>
                        <a:rPr lang="en-US" altLang="ja-JP" sz="2000" dirty="0" smtClean="0"/>
                        <a:t> (</a:t>
                      </a:r>
                      <a:r>
                        <a:rPr lang="en-US" altLang="ja-JP" sz="2000" dirty="0" smtClean="0">
                          <a:latin typeface="Symbol" pitchFamily="18" charset="2"/>
                        </a:rPr>
                        <a:t>G</a:t>
                      </a:r>
                      <a:r>
                        <a:rPr lang="en-US" altLang="ja-JP" sz="2000" dirty="0" smtClean="0"/>
                        <a:t>)  (MeV)</a:t>
                      </a:r>
                      <a:endParaRPr lang="en-US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7.1 (1.8)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6.45 (1.3)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6.73 (1.2)</a:t>
                      </a:r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/>
                    </a:p>
                  </a:txBody>
                  <a:tcPr marL="4266" marR="4266" marT="4266" marB="42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8.17 (1.5)</a:t>
                      </a:r>
                    </a:p>
                  </a:txBody>
                  <a:tcPr marL="4266" marR="4266" marT="4266" marB="426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82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404664"/>
            <a:ext cx="77376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kern="0" dirty="0" err="1">
                <a:solidFill>
                  <a:srgbClr val="006633"/>
                </a:solidFill>
                <a:latin typeface="Symbol" pitchFamily="18" charset="2"/>
                <a:ea typeface="ＭＳ Ｐゴシック"/>
                <a:cs typeface="+mj-cs"/>
              </a:rPr>
              <a:t>aaa</a:t>
            </a:r>
            <a:r>
              <a:rPr lang="en-US" altLang="ja-JP" sz="3600" kern="0" dirty="0">
                <a:solidFill>
                  <a:srgbClr val="006633"/>
                </a:solidFill>
                <a:latin typeface="Garamond"/>
                <a:ea typeface="ＭＳ Ｐゴシック"/>
                <a:cs typeface="+mj-cs"/>
              </a:rPr>
              <a:t> </a:t>
            </a:r>
            <a:r>
              <a:rPr lang="en-US" altLang="ja-JP" sz="3600" kern="0" dirty="0">
                <a:solidFill>
                  <a:srgbClr val="006633"/>
                </a:solidFill>
                <a:latin typeface="Arial"/>
                <a:ea typeface="ＭＳ Ｐゴシック"/>
                <a:cs typeface="+mj-cs"/>
              </a:rPr>
              <a:t>reaction rate</a:t>
            </a:r>
            <a:endParaRPr lang="en-US" altLang="ja-JP" sz="2400" dirty="0" smtClean="0"/>
          </a:p>
          <a:p>
            <a:r>
              <a:rPr lang="en-US" altLang="ja-JP" sz="2400" dirty="0" smtClean="0"/>
              <a:t>Inverse reaction: </a:t>
            </a:r>
            <a:r>
              <a:rPr lang="en-US" altLang="ja-JP" sz="2400" dirty="0" smtClean="0">
                <a:latin typeface="Comic Sans MS" pitchFamily="66" charset="0"/>
              </a:rPr>
              <a:t>Photo </a:t>
            </a:r>
            <a:r>
              <a:rPr lang="en-US" altLang="ja-JP" sz="2400" dirty="0">
                <a:latin typeface="Comic Sans MS" pitchFamily="66" charset="0"/>
              </a:rPr>
              <a:t>induced 3</a:t>
            </a:r>
            <a:r>
              <a:rPr lang="en-US" altLang="ja-JP" sz="2400" dirty="0">
                <a:latin typeface="Symbol" pitchFamily="18" charset="2"/>
              </a:rPr>
              <a:t>a</a:t>
            </a:r>
            <a:r>
              <a:rPr lang="en-US" altLang="ja-JP" sz="2400" dirty="0">
                <a:latin typeface="Comic Sans MS" pitchFamily="66" charset="0"/>
              </a:rPr>
              <a:t> breakup of </a:t>
            </a:r>
            <a:r>
              <a:rPr lang="en-US" altLang="ja-JP" sz="2400" baseline="30000" dirty="0" smtClean="0">
                <a:latin typeface="Comic Sans MS" pitchFamily="66" charset="0"/>
              </a:rPr>
              <a:t>12</a:t>
            </a:r>
            <a:r>
              <a:rPr lang="en-US" altLang="ja-JP" sz="2400" dirty="0" smtClean="0">
                <a:latin typeface="Comic Sans MS" pitchFamily="66" charset="0"/>
              </a:rPr>
              <a:t>C</a:t>
            </a:r>
          </a:p>
          <a:p>
            <a:endParaRPr lang="en-US" altLang="ja-JP" sz="2400" dirty="0">
              <a:latin typeface="Comic Sans MS" pitchFamily="66" charset="0"/>
            </a:endParaRPr>
          </a:p>
          <a:p>
            <a:r>
              <a:rPr lang="en-US" altLang="ja-JP" sz="2400" dirty="0" smtClean="0">
                <a:latin typeface="Comic Sans MS" pitchFamily="66" charset="0"/>
              </a:rPr>
              <a:t/>
            </a:r>
            <a:br>
              <a:rPr lang="en-US" altLang="ja-JP" sz="2400" dirty="0" smtClean="0">
                <a:latin typeface="Comic Sans MS" pitchFamily="66" charset="0"/>
              </a:rPr>
            </a:br>
            <a:endParaRPr lang="en-US" altLang="ja-JP" sz="2400" dirty="0" smtClean="0">
              <a:latin typeface="Comic Sans MS" pitchFamily="66" charset="0"/>
            </a:endParaRPr>
          </a:p>
          <a:p>
            <a:r>
              <a:rPr lang="ja-JP" altLang="en-US" sz="2400" baseline="30000" dirty="0" smtClean="0"/>
              <a:t>　　　</a:t>
            </a:r>
            <a:r>
              <a:rPr lang="en-US" altLang="ja-JP" sz="2400" baseline="30000" dirty="0" smtClean="0"/>
              <a:t>12</a:t>
            </a:r>
            <a:r>
              <a:rPr lang="en-US" altLang="ja-JP" sz="2400" dirty="0" smtClean="0"/>
              <a:t>C(2</a:t>
            </a:r>
            <a:r>
              <a:rPr lang="en-US" altLang="ja-JP" sz="2400" baseline="-25000" dirty="0" smtClean="0"/>
              <a:t>1</a:t>
            </a:r>
            <a:r>
              <a:rPr lang="en-US" altLang="ja-JP" sz="2400" baseline="30000" dirty="0"/>
              <a:t>+</a:t>
            </a:r>
            <a:r>
              <a:rPr lang="en-US" altLang="ja-JP" sz="2400" dirty="0"/>
              <a:t>) + </a:t>
            </a:r>
            <a:r>
              <a:rPr lang="en-US" altLang="ja-JP" sz="2400" dirty="0">
                <a:latin typeface="Symbol" pitchFamily="18" charset="2"/>
              </a:rPr>
              <a:t>g</a:t>
            </a:r>
            <a:r>
              <a:rPr lang="en-US" altLang="ja-JP" sz="2400" dirty="0"/>
              <a:t>(E2) </a:t>
            </a:r>
            <a:r>
              <a:rPr lang="en-US" altLang="ja-JP" sz="2400" dirty="0">
                <a:sym typeface="Wingdings" pitchFamily="2" charset="2"/>
              </a:rPr>
              <a:t> </a:t>
            </a:r>
            <a:r>
              <a:rPr lang="en-US" altLang="ja-JP" sz="24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400" dirty="0">
                <a:sym typeface="Wingdings" pitchFamily="2" charset="2"/>
              </a:rPr>
              <a:t> + </a:t>
            </a:r>
            <a:r>
              <a:rPr lang="en-US" altLang="ja-JP" sz="24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400" dirty="0">
                <a:sym typeface="Wingdings" pitchFamily="2" charset="2"/>
              </a:rPr>
              <a:t> + </a:t>
            </a:r>
            <a:r>
              <a:rPr lang="en-US" altLang="ja-JP" sz="24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400" dirty="0">
                <a:sym typeface="Wingdings" pitchFamily="2" charset="2"/>
              </a:rPr>
              <a:t> (L=0)</a:t>
            </a:r>
            <a:br>
              <a:rPr lang="en-US" altLang="ja-JP" sz="2400" dirty="0">
                <a:sym typeface="Wingdings" pitchFamily="2" charset="2"/>
              </a:rPr>
            </a:br>
            <a:r>
              <a:rPr lang="ja-JP" altLang="en-US" sz="2400" dirty="0">
                <a:sym typeface="Wingdings" pitchFamily="2" charset="2"/>
              </a:rPr>
              <a:t>　　</a:t>
            </a:r>
            <a:r>
              <a:rPr lang="en-US" altLang="ja-JP" sz="2400" dirty="0">
                <a:sym typeface="Wingdings" pitchFamily="2" charset="2"/>
              </a:rPr>
              <a:t/>
            </a:r>
            <a:br>
              <a:rPr lang="en-US" altLang="ja-JP" sz="2400" dirty="0">
                <a:sym typeface="Wingdings" pitchFamily="2" charset="2"/>
              </a:rPr>
            </a:br>
            <a:r>
              <a:rPr lang="ja-JP" altLang="en-US" sz="2400" dirty="0">
                <a:sym typeface="Wingdings" pitchFamily="2" charset="2"/>
              </a:rPr>
              <a:t>　　</a:t>
            </a:r>
            <a:r>
              <a:rPr lang="en-US" altLang="ja-JP" sz="2400" baseline="30000" dirty="0"/>
              <a:t>12</a:t>
            </a:r>
            <a:r>
              <a:rPr lang="en-US" altLang="ja-JP" sz="2400" dirty="0"/>
              <a:t>C(0</a:t>
            </a:r>
            <a:r>
              <a:rPr lang="en-US" altLang="ja-JP" sz="2400" baseline="-25000" dirty="0"/>
              <a:t>1</a:t>
            </a:r>
            <a:r>
              <a:rPr lang="en-US" altLang="ja-JP" sz="2400" baseline="30000" dirty="0"/>
              <a:t>+</a:t>
            </a:r>
            <a:r>
              <a:rPr lang="en-US" altLang="ja-JP" sz="2400" dirty="0"/>
              <a:t>) + </a:t>
            </a:r>
            <a:r>
              <a:rPr lang="en-US" altLang="ja-JP" sz="2400" dirty="0">
                <a:latin typeface="Symbol" pitchFamily="18" charset="2"/>
              </a:rPr>
              <a:t>g</a:t>
            </a:r>
            <a:r>
              <a:rPr lang="en-US" altLang="ja-JP" sz="2400" dirty="0"/>
              <a:t>(E2) </a:t>
            </a:r>
            <a:r>
              <a:rPr lang="en-US" altLang="ja-JP" sz="2400" dirty="0">
                <a:sym typeface="Wingdings" pitchFamily="2" charset="2"/>
              </a:rPr>
              <a:t> </a:t>
            </a:r>
            <a:r>
              <a:rPr lang="en-US" altLang="ja-JP" sz="24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400" dirty="0">
                <a:sym typeface="Wingdings" pitchFamily="2" charset="2"/>
              </a:rPr>
              <a:t> + </a:t>
            </a:r>
            <a:r>
              <a:rPr lang="en-US" altLang="ja-JP" sz="24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400" dirty="0">
                <a:sym typeface="Wingdings" pitchFamily="2" charset="2"/>
              </a:rPr>
              <a:t> + </a:t>
            </a:r>
            <a:r>
              <a:rPr lang="en-US" altLang="ja-JP" sz="24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400" dirty="0">
                <a:sym typeface="Wingdings" pitchFamily="2" charset="2"/>
              </a:rPr>
              <a:t> (L=2)</a:t>
            </a:r>
          </a:p>
          <a:p>
            <a:endParaRPr lang="en-US" altLang="ja-JP" sz="2400" dirty="0">
              <a:latin typeface="Comic Sans MS" pitchFamily="66" charset="0"/>
            </a:endParaRPr>
          </a:p>
          <a:p>
            <a:endParaRPr kumimoji="1" lang="en-US" altLang="ja-JP" dirty="0" smtClean="0"/>
          </a:p>
          <a:p>
            <a:endParaRPr lang="en-US" altLang="ja-JP" dirty="0" smtClean="0">
              <a:solidFill>
                <a:srgbClr val="0099FF"/>
              </a:solidFill>
            </a:endParaRPr>
          </a:p>
          <a:p>
            <a:endParaRPr lang="en-US" altLang="ja-JP" dirty="0" smtClean="0">
              <a:solidFill>
                <a:srgbClr val="0099FF"/>
              </a:solidFill>
            </a:endParaRPr>
          </a:p>
          <a:p>
            <a:endParaRPr kumimoji="1" lang="en-US" altLang="ja-JP" sz="2400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640876"/>
              </p:ext>
            </p:extLst>
          </p:nvPr>
        </p:nvGraphicFramePr>
        <p:xfrm>
          <a:off x="323850" y="1628775"/>
          <a:ext cx="37068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10" name="Equation" r:id="rId4" imgW="1358640" imgH="215640" progId="Equation.DSMT4">
                  <p:embed/>
                </p:oleObj>
              </mc:Choice>
              <mc:Fallback>
                <p:oleObj name="Equation" r:id="rId4" imgW="1358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628775"/>
                        <a:ext cx="37068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827781"/>
              </p:ext>
            </p:extLst>
          </p:nvPr>
        </p:nvGraphicFramePr>
        <p:xfrm>
          <a:off x="877888" y="4075113"/>
          <a:ext cx="6962775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11" name="Equation" r:id="rId6" imgW="3695400" imgH="863280" progId="Equation.DSMT4">
                  <p:embed/>
                </p:oleObj>
              </mc:Choice>
              <mc:Fallback>
                <p:oleObj name="Equation" r:id="rId6" imgW="369540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4075113"/>
                        <a:ext cx="6962775" cy="16319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EFD1"/>
                          </a:gs>
                          <a:gs pos="64999">
                            <a:srgbClr val="F0EBD5"/>
                          </a:gs>
                          <a:gs pos="100000">
                            <a:srgbClr val="D1C39F"/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16"/>
          <p:cNvSpPr>
            <a:spLocks noChangeShapeType="1"/>
          </p:cNvSpPr>
          <p:nvPr/>
        </p:nvSpPr>
        <p:spPr bwMode="auto">
          <a:xfrm flipH="1">
            <a:off x="3275856" y="5589240"/>
            <a:ext cx="15843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42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248" y="44624"/>
            <a:ext cx="2088853" cy="471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7813"/>
            <a:ext cx="8229600" cy="1139825"/>
          </a:xfrm>
        </p:spPr>
        <p:txBody>
          <a:bodyPr/>
          <a:lstStyle/>
          <a:p>
            <a:r>
              <a:rPr lang="ja-JP" altLang="en-US" dirty="0" smtClean="0"/>
              <a:t>１．はじめに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052736"/>
            <a:ext cx="8579296" cy="5256584"/>
          </a:xfrm>
        </p:spPr>
        <p:txBody>
          <a:bodyPr/>
          <a:lstStyle/>
          <a:p>
            <a:pPr marL="0" indent="0">
              <a:buNone/>
            </a:pPr>
            <a:r>
              <a:rPr lang="en-US" altLang="ja-JP" baseline="30000" dirty="0" smtClean="0"/>
              <a:t>12</a:t>
            </a:r>
            <a:r>
              <a:rPr lang="en-US" altLang="ja-JP" dirty="0" smtClean="0"/>
              <a:t>C</a:t>
            </a:r>
            <a:r>
              <a:rPr lang="ja-JP" altLang="en-US" dirty="0" smtClean="0"/>
              <a:t>原子核の低エネルギー状態の研究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    </a:t>
            </a:r>
            <a:r>
              <a:rPr lang="ja-JP" altLang="en-US" sz="2400" dirty="0" smtClean="0"/>
              <a:t>束縛状態、共鳴状態　（、</a:t>
            </a:r>
            <a:r>
              <a:rPr lang="en-US" altLang="ja-JP" sz="2400" dirty="0" smtClean="0"/>
              <a:t>3</a:t>
            </a:r>
            <a:r>
              <a:rPr lang="en-US" altLang="ja-JP" sz="2400" dirty="0" smtClean="0">
                <a:latin typeface="Symbol" pitchFamily="18" charset="2"/>
              </a:rPr>
              <a:t>a</a:t>
            </a:r>
            <a:r>
              <a:rPr lang="ja-JP" altLang="en-US" sz="2400" dirty="0"/>
              <a:t>連続</a:t>
            </a:r>
            <a:r>
              <a:rPr lang="ja-JP" altLang="en-US" sz="2400" dirty="0" smtClean="0"/>
              <a:t>状態）</a:t>
            </a:r>
            <a:endParaRPr lang="en-US" altLang="ja-JP" sz="2400" dirty="0" smtClean="0"/>
          </a:p>
          <a:p>
            <a:pPr marL="1077913" indent="-358775">
              <a:buFont typeface="Wingdings" pitchFamily="2" charset="2"/>
              <a:buChar char="ü"/>
            </a:pPr>
            <a:r>
              <a:rPr lang="ja-JP" altLang="en-US" dirty="0" smtClean="0"/>
              <a:t>原子核物理学的興味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構造と反応</a:t>
            </a:r>
            <a:endParaRPr lang="en-US" altLang="ja-JP" dirty="0"/>
          </a:p>
          <a:p>
            <a:pPr marL="1077913" indent="-358775">
              <a:buFont typeface="Wingdings" pitchFamily="2" charset="2"/>
              <a:buChar char="ü"/>
            </a:pPr>
            <a:r>
              <a:rPr lang="ja-JP" altLang="en-US" dirty="0" smtClean="0"/>
              <a:t>天体物理学的興味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3</a:t>
            </a:r>
            <a:r>
              <a:rPr lang="en-US" altLang="ja-JP" dirty="0" smtClean="0">
                <a:latin typeface="Symbol" pitchFamily="18" charset="2"/>
              </a:rPr>
              <a:t>a</a:t>
            </a:r>
            <a:r>
              <a:rPr lang="ja-JP" altLang="en-US" dirty="0" smtClean="0"/>
              <a:t>反応（炭素合成）</a:t>
            </a:r>
            <a:endParaRPr lang="en-US" altLang="ja-JP" dirty="0" smtClean="0"/>
          </a:p>
          <a:p>
            <a:pPr marL="1077913" indent="-358775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400" dirty="0" smtClean="0">
                <a:solidFill>
                  <a:srgbClr val="0070C0"/>
                </a:solidFill>
              </a:rPr>
              <a:t>T &lt; 10</a:t>
            </a:r>
            <a:r>
              <a:rPr lang="en-US" altLang="ja-JP" sz="2400" baseline="30000" dirty="0" smtClean="0">
                <a:solidFill>
                  <a:srgbClr val="0070C0"/>
                </a:solidFill>
              </a:rPr>
              <a:t>8</a:t>
            </a:r>
            <a:r>
              <a:rPr lang="en-US" altLang="ja-JP" sz="2400" dirty="0" smtClean="0">
                <a:solidFill>
                  <a:srgbClr val="0070C0"/>
                </a:solidFill>
              </a:rPr>
              <a:t> K</a:t>
            </a:r>
            <a:r>
              <a:rPr lang="ja-JP" altLang="en-US" sz="2400" dirty="0" smtClean="0">
                <a:solidFill>
                  <a:srgbClr val="0070C0"/>
                </a:solidFill>
              </a:rPr>
              <a:t> 　　              </a:t>
            </a:r>
            <a:r>
              <a:rPr lang="en-US" altLang="ja-JP" sz="2400" dirty="0" smtClean="0">
                <a:solidFill>
                  <a:srgbClr val="0070C0"/>
                </a:solidFill>
              </a:rPr>
              <a:t>Direct 3-body</a:t>
            </a:r>
            <a:r>
              <a:rPr lang="ja-JP" altLang="en-US" sz="2400" dirty="0" smtClean="0">
                <a:solidFill>
                  <a:srgbClr val="0070C0"/>
                </a:solidFill>
              </a:rPr>
              <a:t>　</a:t>
            </a:r>
            <a:r>
              <a:rPr lang="en-US" altLang="ja-JP" sz="2400" dirty="0" smtClean="0">
                <a:solidFill>
                  <a:srgbClr val="0070C0"/>
                </a:solidFill>
              </a:rPr>
              <a:t/>
            </a:r>
            <a:br>
              <a:rPr lang="en-US" altLang="ja-JP" sz="2400" dirty="0" smtClean="0">
                <a:solidFill>
                  <a:srgbClr val="0070C0"/>
                </a:solidFill>
              </a:rPr>
            </a:br>
            <a:r>
              <a:rPr lang="en-US" altLang="ja-JP" sz="2400" dirty="0" smtClean="0">
                <a:solidFill>
                  <a:srgbClr val="0070C0"/>
                </a:solidFill>
              </a:rPr>
              <a:t>10</a:t>
            </a:r>
            <a:r>
              <a:rPr lang="en-US" altLang="ja-JP" sz="2400" baseline="30000" dirty="0" smtClean="0">
                <a:solidFill>
                  <a:srgbClr val="0070C0"/>
                </a:solidFill>
              </a:rPr>
              <a:t>8</a:t>
            </a:r>
            <a:r>
              <a:rPr lang="en-US" altLang="ja-JP" sz="2400" dirty="0" smtClean="0">
                <a:solidFill>
                  <a:srgbClr val="0070C0"/>
                </a:solidFill>
              </a:rPr>
              <a:t> K &lt; T &lt; 2</a:t>
            </a:r>
            <a:r>
              <a:rPr lang="en-US" altLang="ja-JP" sz="2400" dirty="0">
                <a:solidFill>
                  <a:srgbClr val="0070C0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10</a:t>
            </a:r>
            <a:r>
              <a:rPr lang="en-US" altLang="ja-JP" sz="2400" baseline="30000" dirty="0" smtClean="0">
                <a:solidFill>
                  <a:srgbClr val="0070C0"/>
                </a:solidFill>
              </a:rPr>
              <a:t>9</a:t>
            </a:r>
            <a:r>
              <a:rPr lang="en-US" altLang="ja-JP" sz="2400" dirty="0" smtClean="0">
                <a:solidFill>
                  <a:srgbClr val="0070C0"/>
                </a:solidFill>
              </a:rPr>
              <a:t> K   Hoyle resonance 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r</a:t>
            </a:r>
            <a:r>
              <a:rPr lang="en-US" altLang="ja-JP" sz="2400" dirty="0" smtClean="0">
                <a:solidFill>
                  <a:srgbClr val="0070C0"/>
                </a:solidFill>
              </a:rPr>
              <a:t> = 380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keV</a:t>
            </a:r>
            <a:r>
              <a:rPr lang="en-US" altLang="ja-JP" sz="2400" dirty="0" smtClean="0">
                <a:solidFill>
                  <a:srgbClr val="0070C0"/>
                </a:solidFill>
              </a:rPr>
              <a:t>)</a:t>
            </a:r>
            <a:br>
              <a:rPr lang="en-US" altLang="ja-JP" sz="2400" dirty="0" smtClean="0">
                <a:solidFill>
                  <a:srgbClr val="0070C0"/>
                </a:solidFill>
              </a:rPr>
            </a:br>
            <a:r>
              <a:rPr lang="en-US" altLang="ja-JP" sz="2400" dirty="0" smtClean="0">
                <a:solidFill>
                  <a:srgbClr val="0070C0"/>
                </a:solidFill>
              </a:rPr>
              <a:t> T &gt; 2 10</a:t>
            </a:r>
            <a:r>
              <a:rPr lang="en-US" altLang="ja-JP" sz="2400" baseline="30000" dirty="0">
                <a:solidFill>
                  <a:srgbClr val="0070C0"/>
                </a:solidFill>
              </a:rPr>
              <a:t>9</a:t>
            </a:r>
            <a:r>
              <a:rPr lang="en-US" altLang="ja-JP" sz="2400" dirty="0" smtClean="0">
                <a:solidFill>
                  <a:srgbClr val="0070C0"/>
                </a:solidFill>
              </a:rPr>
              <a:t> K</a:t>
            </a:r>
            <a:r>
              <a:rPr lang="ja-JP" altLang="en-US" sz="2400" dirty="0" smtClean="0">
                <a:solidFill>
                  <a:srgbClr val="0070C0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            </a:t>
            </a:r>
            <a:r>
              <a:rPr lang="ja-JP" altLang="en-US" sz="2400" dirty="0" smtClean="0">
                <a:solidFill>
                  <a:srgbClr val="0070C0"/>
                </a:solidFill>
              </a:rPr>
              <a:t>　</a:t>
            </a:r>
            <a:r>
              <a:rPr lang="en-US" altLang="ja-JP" sz="2400" baseline="30000" dirty="0" smtClean="0">
                <a:solidFill>
                  <a:srgbClr val="0070C0"/>
                </a:solidFill>
              </a:rPr>
              <a:t>12</a:t>
            </a:r>
            <a:r>
              <a:rPr lang="en-US" altLang="ja-JP" sz="2400" dirty="0" smtClean="0">
                <a:solidFill>
                  <a:srgbClr val="0070C0"/>
                </a:solidFill>
              </a:rPr>
              <a:t>C higher resonances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　　</a:t>
            </a:r>
            <a:r>
              <a:rPr lang="ja-JP" altLang="en-US" sz="2400" dirty="0" smtClean="0"/>
              <a:t>　　　　</a:t>
            </a:r>
            <a:r>
              <a:rPr lang="ja-JP" altLang="en-US" sz="2400" dirty="0"/>
              <a:t>　</a:t>
            </a:r>
            <a:endParaRPr lang="en-US" altLang="ja-JP" sz="2400" dirty="0"/>
          </a:p>
        </p:txBody>
      </p:sp>
      <p:sp>
        <p:nvSpPr>
          <p:cNvPr id="5" name="円/楕円 4"/>
          <p:cNvSpPr/>
          <p:nvPr/>
        </p:nvSpPr>
        <p:spPr>
          <a:xfrm>
            <a:off x="6660232" y="836712"/>
            <a:ext cx="2232248" cy="12948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5316340" y="2060848"/>
            <a:ext cx="1487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rgbClr val="FF3300"/>
                </a:solidFill>
              </a:rPr>
              <a:t>0</a:t>
            </a:r>
            <a:r>
              <a:rPr lang="en-US" altLang="ja-JP" sz="1600" baseline="-25000" dirty="0" smtClean="0">
                <a:solidFill>
                  <a:srgbClr val="FF3300"/>
                </a:solidFill>
              </a:rPr>
              <a:t>2</a:t>
            </a:r>
            <a:r>
              <a:rPr lang="en-US" altLang="ja-JP" sz="1600" baseline="30000" dirty="0" smtClean="0">
                <a:solidFill>
                  <a:srgbClr val="FF3300"/>
                </a:solidFill>
              </a:rPr>
              <a:t>+  </a:t>
            </a:r>
            <a:r>
              <a:rPr lang="en-US" altLang="ja-JP" sz="1600" dirty="0" smtClean="0">
                <a:solidFill>
                  <a:srgbClr val="FF3300"/>
                </a:solidFill>
              </a:rPr>
              <a:t>resonance</a:t>
            </a:r>
          </a:p>
          <a:p>
            <a:r>
              <a:rPr lang="en-US" altLang="ja-JP" sz="1600" dirty="0" smtClean="0">
                <a:solidFill>
                  <a:srgbClr val="FF3300"/>
                </a:solidFill>
              </a:rPr>
              <a:t>(Hoyle) </a:t>
            </a:r>
            <a:r>
              <a:rPr lang="en-US" altLang="ja-JP" sz="1600" dirty="0">
                <a:solidFill>
                  <a:srgbClr val="FF3300"/>
                </a:solidFill>
              </a:rPr>
              <a:t>state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724128" y="2780928"/>
            <a:ext cx="1138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rgbClr val="FF3300"/>
                </a:solidFill>
              </a:rPr>
              <a:t>2</a:t>
            </a:r>
            <a:r>
              <a:rPr lang="en-US" altLang="ja-JP" sz="1600" baseline="-25000" dirty="0" smtClean="0">
                <a:solidFill>
                  <a:srgbClr val="FF3300"/>
                </a:solidFill>
              </a:rPr>
              <a:t>1</a:t>
            </a:r>
            <a:r>
              <a:rPr lang="en-US" altLang="ja-JP" sz="1600" baseline="30000" dirty="0" smtClean="0">
                <a:solidFill>
                  <a:srgbClr val="FF3300"/>
                </a:solidFill>
              </a:rPr>
              <a:t>+</a:t>
            </a:r>
            <a:r>
              <a:rPr lang="en-US" altLang="ja-JP" sz="1600" dirty="0" smtClean="0">
                <a:solidFill>
                  <a:srgbClr val="FF3300"/>
                </a:solidFill>
              </a:rPr>
              <a:t> bound </a:t>
            </a:r>
          </a:p>
          <a:p>
            <a:r>
              <a:rPr lang="en-US" altLang="ja-JP" sz="1600" dirty="0" smtClean="0">
                <a:solidFill>
                  <a:srgbClr val="FF3300"/>
                </a:solidFill>
              </a:rPr>
              <a:t> </a:t>
            </a:r>
            <a:r>
              <a:rPr lang="en-US" altLang="ja-JP" sz="1600" dirty="0">
                <a:solidFill>
                  <a:srgbClr val="FF3300"/>
                </a:solidFill>
              </a:rPr>
              <a:t>state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737803" y="3708321"/>
            <a:ext cx="1138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rgbClr val="FF3300"/>
                </a:solidFill>
              </a:rPr>
              <a:t>0</a:t>
            </a:r>
            <a:r>
              <a:rPr lang="en-US" altLang="ja-JP" sz="1600" baseline="-25000" dirty="0" smtClean="0">
                <a:solidFill>
                  <a:srgbClr val="FF3300"/>
                </a:solidFill>
              </a:rPr>
              <a:t>1</a:t>
            </a:r>
            <a:r>
              <a:rPr lang="en-US" altLang="ja-JP" sz="1600" baseline="30000" dirty="0" smtClean="0">
                <a:solidFill>
                  <a:srgbClr val="FF3300"/>
                </a:solidFill>
              </a:rPr>
              <a:t>+</a:t>
            </a:r>
            <a:r>
              <a:rPr lang="en-US" altLang="ja-JP" sz="1600" dirty="0" smtClean="0">
                <a:solidFill>
                  <a:srgbClr val="FF3300"/>
                </a:solidFill>
              </a:rPr>
              <a:t> bound </a:t>
            </a:r>
          </a:p>
          <a:p>
            <a:r>
              <a:rPr lang="en-US" altLang="ja-JP" sz="1600" dirty="0" smtClean="0">
                <a:solidFill>
                  <a:srgbClr val="FF3300"/>
                </a:solidFill>
              </a:rPr>
              <a:t> </a:t>
            </a:r>
            <a:r>
              <a:rPr lang="en-US" altLang="ja-JP" sz="1600" dirty="0">
                <a:solidFill>
                  <a:srgbClr val="FF3300"/>
                </a:solidFill>
              </a:rPr>
              <a:t>state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6876256" y="2492896"/>
            <a:ext cx="1944216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460432" y="2420888"/>
            <a:ext cx="57579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kumimoji="1" lang="en-US" altLang="ja-JP" sz="1000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ja-JP" sz="1000" dirty="0" err="1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altLang="ja-JP" sz="1000" dirty="0" err="1" smtClean="0">
                <a:solidFill>
                  <a:srgbClr val="FF0000"/>
                </a:solidFill>
              </a:rPr>
              <a:t>+</a:t>
            </a:r>
            <a:r>
              <a:rPr lang="en-US" altLang="ja-JP" sz="1000" dirty="0" err="1" smtClean="0">
                <a:solidFill>
                  <a:srgbClr val="FF0000"/>
                </a:solidFill>
                <a:latin typeface="Symbol" pitchFamily="18" charset="2"/>
              </a:rPr>
              <a:t>a</a:t>
            </a:r>
            <a:endParaRPr kumimoji="1" lang="ja-JP" altLang="en-US" sz="1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2" y="908720"/>
            <a:ext cx="8244408" cy="5795718"/>
          </a:xfrm>
          <a:prstGeom prst="rect">
            <a:avLst/>
          </a:prstGeom>
        </p:spPr>
      </p:pic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3800" dirty="0" err="1" smtClean="0">
                <a:latin typeface="Symbol" pitchFamily="18" charset="2"/>
              </a:rPr>
              <a:t>a</a:t>
            </a:r>
            <a:r>
              <a:rPr lang="en-US" altLang="ja-JP" sz="3800" dirty="0" err="1">
                <a:latin typeface="Symbol" pitchFamily="18" charset="2"/>
              </a:rPr>
              <a:t>a</a:t>
            </a:r>
            <a:r>
              <a:rPr lang="en-US" altLang="ja-JP" sz="3800" dirty="0" err="1" smtClean="0">
                <a:latin typeface="Symbol" pitchFamily="18" charset="2"/>
              </a:rPr>
              <a:t>a</a:t>
            </a:r>
            <a:r>
              <a:rPr lang="en-US" altLang="ja-JP" sz="3800" dirty="0" smtClean="0"/>
              <a:t> </a:t>
            </a:r>
            <a:r>
              <a:rPr lang="en-US" altLang="ja-JP" sz="3800" dirty="0" smtClean="0">
                <a:latin typeface="+mn-lt"/>
              </a:rPr>
              <a:t>reaction rate</a:t>
            </a:r>
          </a:p>
        </p:txBody>
      </p:sp>
      <p:sp>
        <p:nvSpPr>
          <p:cNvPr id="174085" name="テキスト ボックス 6"/>
          <p:cNvSpPr txBox="1">
            <a:spLocks noChangeArrowheads="1"/>
          </p:cNvSpPr>
          <p:nvPr/>
        </p:nvSpPr>
        <p:spPr bwMode="auto">
          <a:xfrm>
            <a:off x="2147888" y="5084763"/>
            <a:ext cx="14157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- - - NACRE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174088" name="テキスト ボックス 7"/>
          <p:cNvSpPr txBox="1">
            <a:spLocks noChangeArrowheads="1"/>
          </p:cNvSpPr>
          <p:nvPr/>
        </p:nvSpPr>
        <p:spPr bwMode="auto">
          <a:xfrm>
            <a:off x="5436096" y="2708920"/>
            <a:ext cx="190148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400" dirty="0" smtClean="0"/>
              <a:t>AB(D)+</a:t>
            </a:r>
            <a:r>
              <a:rPr lang="en-US" altLang="ja-JP" sz="2400" dirty="0" smtClean="0">
                <a:latin typeface="Symbol" pitchFamily="18" charset="2"/>
              </a:rPr>
              <a:t>D</a:t>
            </a:r>
            <a:endParaRPr lang="en-US" altLang="ja-JP" sz="2400" dirty="0">
              <a:latin typeface="Symbol" pitchFamily="18" charset="2"/>
            </a:endParaRPr>
          </a:p>
          <a:p>
            <a:pPr marL="285750" indent="-285750">
              <a:buFontTx/>
              <a:buChar char="-"/>
            </a:pPr>
            <a:r>
              <a:rPr lang="en-US" altLang="ja-JP" sz="2400" dirty="0">
                <a:solidFill>
                  <a:srgbClr val="FF0000"/>
                </a:solidFill>
              </a:rPr>
              <a:t>AB(D</a:t>
            </a:r>
            <a:r>
              <a:rPr lang="en-US" altLang="ja-JP" sz="2400" dirty="0" smtClean="0">
                <a:solidFill>
                  <a:srgbClr val="FF0000"/>
                </a:solidFill>
              </a:rPr>
              <a:t>)+V</a:t>
            </a:r>
            <a:r>
              <a:rPr lang="en-US" altLang="ja-JP" sz="2400" baseline="-25000" dirty="0" smtClean="0">
                <a:solidFill>
                  <a:srgbClr val="FF0000"/>
                </a:solidFill>
              </a:rPr>
              <a:t>L</a:t>
            </a:r>
          </a:p>
          <a:p>
            <a:pPr marL="285750" indent="-285750">
              <a:buFontTx/>
              <a:buChar char="-"/>
            </a:pPr>
            <a:r>
              <a:rPr lang="en-US" altLang="ja-JP" sz="2400" dirty="0" smtClean="0">
                <a:solidFill>
                  <a:srgbClr val="0070C0"/>
                </a:solidFill>
              </a:rPr>
              <a:t>AB(D)+V</a:t>
            </a:r>
            <a:r>
              <a:rPr lang="en-US" altLang="ja-JP" sz="2400" baseline="-25000" dirty="0" smtClean="0">
                <a:solidFill>
                  <a:srgbClr val="0070C0"/>
                </a:solidFill>
              </a:rPr>
              <a:t>S</a:t>
            </a:r>
          </a:p>
          <a:p>
            <a:pPr marL="285750" indent="-285750">
              <a:buFontTx/>
              <a:buChar char="-"/>
            </a:pPr>
            <a:r>
              <a:rPr lang="en-US" altLang="ja-JP" sz="2400" dirty="0" smtClean="0">
                <a:solidFill>
                  <a:srgbClr val="92D050"/>
                </a:solidFill>
              </a:rPr>
              <a:t>AB(A’)+</a:t>
            </a:r>
            <a:r>
              <a:rPr lang="en-US" altLang="ja-JP" sz="2400" dirty="0">
                <a:solidFill>
                  <a:srgbClr val="92D050"/>
                </a:solidFill>
                <a:latin typeface="Symbol" pitchFamily="18" charset="2"/>
              </a:rPr>
              <a:t> D</a:t>
            </a:r>
            <a:endParaRPr lang="en-US" altLang="ja-JP" sz="2400" dirty="0">
              <a:solidFill>
                <a:srgbClr val="92D05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81942" y="6381272"/>
            <a:ext cx="623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 is normalized with respect to the E2 transition </a:t>
            </a:r>
            <a:r>
              <a:rPr lang="en-US" altLang="ja-JP" dirty="0" smtClean="0"/>
              <a:t>strength</a:t>
            </a:r>
            <a:r>
              <a:rPr lang="en-US" altLang="ja-JP" dirty="0"/>
              <a:t>.</a:t>
            </a:r>
            <a:endParaRPr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505496"/>
              </p:ext>
            </p:extLst>
          </p:nvPr>
        </p:nvGraphicFramePr>
        <p:xfrm>
          <a:off x="268387" y="6293247"/>
          <a:ext cx="171132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33" name="Equation" r:id="rId5" imgW="660400" imgH="228600" progId="Equation.DSMT4">
                  <p:embed/>
                </p:oleObj>
              </mc:Choice>
              <mc:Fallback>
                <p:oleObj name="Equation" r:id="rId5" imgW="660400" imgH="228600" progId="Equation.DSMT4">
                  <p:embed/>
                  <p:pic>
                    <p:nvPicPr>
                      <p:cNvPr id="0" name="オブジェクト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87" y="6293247"/>
                        <a:ext cx="171132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735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522" y="1600200"/>
            <a:ext cx="6444956" cy="4530725"/>
          </a:xfr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277813"/>
            <a:ext cx="8219256" cy="1278979"/>
          </a:xfrm>
        </p:spPr>
        <p:txBody>
          <a:bodyPr/>
          <a:lstStyle/>
          <a:p>
            <a:r>
              <a:rPr lang="en-US" altLang="ja-JP" sz="3600" dirty="0" err="1">
                <a:latin typeface="Symbol" pitchFamily="18" charset="2"/>
              </a:rPr>
              <a:t>aaa</a:t>
            </a:r>
            <a:r>
              <a:rPr lang="en-US" altLang="ja-JP" sz="3600" dirty="0"/>
              <a:t> </a:t>
            </a:r>
            <a:r>
              <a:rPr lang="en-US" altLang="ja-JP" sz="3600" dirty="0">
                <a:latin typeface="+mn-lt"/>
              </a:rPr>
              <a:t>reaction rate  </a:t>
            </a:r>
            <a:br>
              <a:rPr lang="en-US" altLang="ja-JP" sz="3600" dirty="0">
                <a:latin typeface="+mn-lt"/>
              </a:rPr>
            </a:br>
            <a:r>
              <a:rPr lang="en-US" altLang="ja-JP" sz="3600" dirty="0">
                <a:latin typeface="+mn-lt"/>
              </a:rPr>
              <a:t>(Ratio to NACRE rate)</a:t>
            </a:r>
            <a:endParaRPr kumimoji="1" lang="ja-JP" altLang="en-US" sz="3600" dirty="0">
              <a:latin typeface="+mn-lt"/>
            </a:endParaRPr>
          </a:p>
        </p:txBody>
      </p:sp>
      <p:sp>
        <p:nvSpPr>
          <p:cNvPr id="4" name="テキスト ボックス 7"/>
          <p:cNvSpPr txBox="1">
            <a:spLocks noChangeArrowheads="1"/>
          </p:cNvSpPr>
          <p:nvPr/>
        </p:nvSpPr>
        <p:spPr bwMode="auto">
          <a:xfrm>
            <a:off x="6270917" y="260648"/>
            <a:ext cx="190148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400" dirty="0" smtClean="0"/>
              <a:t>AB(D)+</a:t>
            </a:r>
            <a:r>
              <a:rPr lang="en-US" altLang="ja-JP" sz="2400" dirty="0" smtClean="0">
                <a:latin typeface="Symbol" pitchFamily="18" charset="2"/>
              </a:rPr>
              <a:t>D</a:t>
            </a:r>
            <a:endParaRPr lang="en-US" altLang="ja-JP" sz="2400" dirty="0">
              <a:latin typeface="Symbol" pitchFamily="18" charset="2"/>
            </a:endParaRPr>
          </a:p>
          <a:p>
            <a:pPr marL="285750" indent="-285750">
              <a:buFontTx/>
              <a:buChar char="-"/>
            </a:pPr>
            <a:r>
              <a:rPr lang="en-US" altLang="ja-JP" sz="2400" dirty="0">
                <a:solidFill>
                  <a:srgbClr val="FF0000"/>
                </a:solidFill>
              </a:rPr>
              <a:t>AB(D</a:t>
            </a:r>
            <a:r>
              <a:rPr lang="en-US" altLang="ja-JP" sz="2400" dirty="0" smtClean="0">
                <a:solidFill>
                  <a:srgbClr val="FF0000"/>
                </a:solidFill>
              </a:rPr>
              <a:t>)+V</a:t>
            </a:r>
            <a:r>
              <a:rPr lang="en-US" altLang="ja-JP" sz="2400" baseline="-25000" dirty="0" smtClean="0">
                <a:solidFill>
                  <a:srgbClr val="FF0000"/>
                </a:solidFill>
              </a:rPr>
              <a:t>L</a:t>
            </a:r>
          </a:p>
          <a:p>
            <a:pPr marL="285750" indent="-285750">
              <a:buFontTx/>
              <a:buChar char="-"/>
            </a:pPr>
            <a:r>
              <a:rPr lang="en-US" altLang="ja-JP" sz="2400" dirty="0" smtClean="0">
                <a:solidFill>
                  <a:srgbClr val="0070C0"/>
                </a:solidFill>
              </a:rPr>
              <a:t>AB(D)+V</a:t>
            </a:r>
            <a:r>
              <a:rPr lang="en-US" altLang="ja-JP" sz="2400" baseline="-25000" dirty="0" smtClean="0">
                <a:solidFill>
                  <a:srgbClr val="0070C0"/>
                </a:solidFill>
              </a:rPr>
              <a:t>S</a:t>
            </a:r>
          </a:p>
          <a:p>
            <a:pPr marL="285750" indent="-285750">
              <a:buFontTx/>
              <a:buChar char="-"/>
            </a:pPr>
            <a:r>
              <a:rPr lang="en-US" altLang="ja-JP" sz="2400" dirty="0" smtClean="0">
                <a:solidFill>
                  <a:srgbClr val="92D050"/>
                </a:solidFill>
              </a:rPr>
              <a:t>AB(A’)+</a:t>
            </a:r>
            <a:r>
              <a:rPr lang="en-US" altLang="ja-JP" sz="2400" dirty="0">
                <a:solidFill>
                  <a:srgbClr val="92D050"/>
                </a:solidFill>
                <a:latin typeface="Symbol" pitchFamily="18" charset="2"/>
              </a:rPr>
              <a:t> D</a:t>
            </a:r>
            <a:endParaRPr lang="en-US" altLang="ja-JP" sz="2400" dirty="0">
              <a:solidFill>
                <a:srgbClr val="92D05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99592" y="62373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 err="1">
                <a:solidFill>
                  <a:srgbClr val="00FFFF"/>
                </a:solidFill>
              </a:rPr>
              <a:t>Fynbo</a:t>
            </a:r>
            <a:r>
              <a:rPr lang="en-US" altLang="ja-JP" dirty="0">
                <a:solidFill>
                  <a:srgbClr val="00FFFF"/>
                </a:solidFill>
              </a:rPr>
              <a:t> et al. (Nature, 2005</a:t>
            </a:r>
            <a:r>
              <a:rPr lang="en-US" altLang="ja-JP" dirty="0" smtClean="0">
                <a:solidFill>
                  <a:srgbClr val="00FFFF"/>
                </a:solidFill>
              </a:rPr>
              <a:t>)</a:t>
            </a:r>
            <a:endParaRPr lang="ja-JP" altLang="en-US" dirty="0">
              <a:solidFill>
                <a:srgbClr val="00FFFF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36769" y="4981818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</a:t>
            </a:r>
            <a:r>
              <a:rPr kumimoji="1" lang="en-US" altLang="ja-JP" baseline="-25000" dirty="0" smtClean="0"/>
              <a:t>0</a:t>
            </a:r>
            <a:r>
              <a:rPr kumimoji="1" lang="en-US" altLang="ja-JP" dirty="0" smtClean="0"/>
              <a:t>=0 state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228184" y="2708920"/>
            <a:ext cx="2873083" cy="194421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76348" y="2780928"/>
            <a:ext cx="11721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en-US" altLang="ja-JP" baseline="-25000" dirty="0" smtClean="0"/>
              <a:t>2</a:t>
            </a:r>
            <a:r>
              <a:rPr kumimoji="1" lang="en-US" altLang="ja-JP" baseline="30000" dirty="0" smtClean="0"/>
              <a:t>+</a:t>
            </a:r>
            <a:endParaRPr lang="en-US" altLang="ja-JP" dirty="0"/>
          </a:p>
          <a:p>
            <a:r>
              <a:rPr kumimoji="1" lang="en-US" altLang="ja-JP" dirty="0" err="1" smtClean="0"/>
              <a:t>E</a:t>
            </a:r>
            <a:r>
              <a:rPr kumimoji="1" lang="en-US" altLang="ja-JP" baseline="-25000" dirty="0" err="1" smtClean="0"/>
              <a:t>r</a:t>
            </a:r>
            <a:r>
              <a:rPr kumimoji="1" lang="en-US" altLang="ja-JP" dirty="0" smtClean="0"/>
              <a:t> (</a:t>
            </a:r>
            <a:r>
              <a:rPr kumimoji="1" lang="en-US" altLang="ja-JP" dirty="0" err="1" smtClean="0">
                <a:latin typeface="Symbol" pitchFamily="18" charset="2"/>
              </a:rPr>
              <a:t>G</a:t>
            </a:r>
            <a:r>
              <a:rPr kumimoji="1" lang="en-US" altLang="ja-JP" baseline="-25000" dirty="0" err="1" smtClean="0">
                <a:latin typeface="Symbol" pitchFamily="18" charset="2"/>
              </a:rPr>
              <a:t>a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1.95 (0.4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2.0 (1.2)</a:t>
            </a:r>
          </a:p>
          <a:p>
            <a:r>
              <a:rPr lang="en-US" altLang="ja-JP" dirty="0" smtClean="0">
                <a:solidFill>
                  <a:srgbClr val="0099FF"/>
                </a:solidFill>
              </a:rPr>
              <a:t>2.2 </a:t>
            </a:r>
            <a:r>
              <a:rPr lang="en-US" altLang="ja-JP" dirty="0">
                <a:solidFill>
                  <a:srgbClr val="0099FF"/>
                </a:solidFill>
              </a:rPr>
              <a:t>(0.9)</a:t>
            </a:r>
          </a:p>
          <a:p>
            <a:r>
              <a:rPr lang="en-US" altLang="ja-JP" dirty="0"/>
              <a:t>2.35 (1.0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5586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r>
              <a:rPr lang="ja-JP" altLang="en-US" dirty="0"/>
              <a:t>まとめ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en-US" altLang="ja-JP" sz="2800" baseline="30000" dirty="0" smtClean="0"/>
              <a:t>12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3</a:t>
            </a:r>
            <a:r>
              <a:rPr lang="en-US" altLang="ja-JP" sz="2800" dirty="0" smtClean="0">
                <a:latin typeface="Symbol" pitchFamily="18" charset="2"/>
              </a:rPr>
              <a:t>a</a:t>
            </a:r>
            <a:r>
              <a:rPr lang="ja-JP" altLang="en-US" sz="2800" dirty="0" smtClean="0">
                <a:latin typeface="Symbol" pitchFamily="18" charset="2"/>
              </a:rPr>
              <a:t>模型計算　（束縛状態、連続状態）</a:t>
            </a:r>
            <a:endParaRPr lang="en-US" altLang="ja-JP" sz="2800" dirty="0">
              <a:latin typeface="Symbol" pitchFamily="18" charset="2"/>
            </a:endParaRPr>
          </a:p>
          <a:p>
            <a:r>
              <a:rPr lang="en-US" altLang="ja-JP" sz="2800" dirty="0" smtClean="0"/>
              <a:t>Ali-</a:t>
            </a:r>
            <a:r>
              <a:rPr lang="en-US" altLang="ja-JP" sz="2800" dirty="0" err="1" smtClean="0"/>
              <a:t>Bodmer</a:t>
            </a:r>
            <a:r>
              <a:rPr lang="ja-JP" altLang="en-US" sz="2800" dirty="0"/>
              <a:t> </a:t>
            </a:r>
            <a:r>
              <a:rPr lang="en-US" altLang="ja-JP" sz="2800" dirty="0" err="1" smtClean="0">
                <a:latin typeface="Symbol" pitchFamily="18" charset="2"/>
              </a:rPr>
              <a:t>aa</a:t>
            </a:r>
            <a:r>
              <a:rPr lang="ja-JP" altLang="en-US" sz="2800" dirty="0" smtClean="0"/>
              <a:t>ポテンシャル＋</a:t>
            </a:r>
            <a:r>
              <a:rPr lang="en-US" altLang="ja-JP" sz="2800" dirty="0" smtClean="0"/>
              <a:t>3</a:t>
            </a:r>
            <a:r>
              <a:rPr lang="en-US" altLang="ja-JP" sz="2800" dirty="0" smtClean="0">
                <a:latin typeface="Symbol" pitchFamily="18" charset="2"/>
              </a:rPr>
              <a:t>a</a:t>
            </a:r>
            <a:r>
              <a:rPr lang="ja-JP" altLang="en-US" sz="2800" dirty="0" smtClean="0"/>
              <a:t>ポテンシャル</a:t>
            </a:r>
            <a:endParaRPr lang="en-US" altLang="ja-JP" sz="2800" dirty="0" smtClean="0"/>
          </a:p>
          <a:p>
            <a:r>
              <a:rPr lang="en-US" altLang="ja-JP" sz="2800" baseline="30000" dirty="0" smtClean="0"/>
              <a:t>12</a:t>
            </a:r>
            <a:r>
              <a:rPr lang="en-US" altLang="ja-JP" sz="2800" dirty="0" smtClean="0"/>
              <a:t>C(0</a:t>
            </a:r>
            <a:r>
              <a:rPr lang="en-US" altLang="ja-JP" sz="2800" baseline="-25000" dirty="0" smtClean="0"/>
              <a:t>2</a:t>
            </a:r>
            <a:r>
              <a:rPr lang="en-US" altLang="ja-JP" sz="2800" baseline="30000" dirty="0" smtClean="0"/>
              <a:t>+</a:t>
            </a:r>
            <a:r>
              <a:rPr lang="en-US" altLang="ja-JP" sz="2800" dirty="0" smtClean="0"/>
              <a:t>)[Hoyle resonance]</a:t>
            </a:r>
            <a:r>
              <a:rPr lang="ja-JP" altLang="en-US" sz="2800" dirty="0" err="1" smtClean="0"/>
              <a:t>、</a:t>
            </a:r>
            <a:r>
              <a:rPr lang="en-US" altLang="ja-JP" sz="2800" baseline="30000" dirty="0" smtClean="0"/>
              <a:t>12</a:t>
            </a:r>
            <a:r>
              <a:rPr lang="en-US" altLang="ja-JP" sz="2800" dirty="0" smtClean="0"/>
              <a:t>C(2</a:t>
            </a:r>
            <a:r>
              <a:rPr lang="en-US" altLang="ja-JP" sz="2800" baseline="-25000" dirty="0" smtClean="0"/>
              <a:t>1</a:t>
            </a:r>
            <a:r>
              <a:rPr lang="en-US" altLang="ja-JP" sz="2800" baseline="30000" dirty="0" smtClean="0"/>
              <a:t>+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状態を再現するように３</a:t>
            </a:r>
            <a:r>
              <a:rPr lang="en-US" altLang="ja-JP" sz="2800" dirty="0">
                <a:latin typeface="Symbol" pitchFamily="18" charset="2"/>
              </a:rPr>
              <a:t>a</a:t>
            </a:r>
            <a:r>
              <a:rPr lang="ja-JP" altLang="en-US" sz="2800" dirty="0" smtClean="0"/>
              <a:t>力を調整</a:t>
            </a:r>
            <a:endParaRPr lang="en-US" altLang="ja-JP" sz="2800" dirty="0" smtClean="0"/>
          </a:p>
          <a:p>
            <a:r>
              <a:rPr lang="ja-JP" altLang="en-US" sz="2800" dirty="0" smtClean="0"/>
              <a:t>分解反応　　</a:t>
            </a:r>
            <a:r>
              <a:rPr lang="en-US" altLang="ja-JP" sz="2800" dirty="0" smtClean="0"/>
              <a:t>0</a:t>
            </a:r>
            <a:r>
              <a:rPr lang="en-US" altLang="ja-JP" sz="2800" baseline="30000" dirty="0" smtClean="0"/>
              <a:t>+</a:t>
            </a:r>
            <a:r>
              <a:rPr lang="ja-JP" altLang="en-US" sz="2800" dirty="0" err="1" smtClean="0"/>
              <a:t>、</a:t>
            </a:r>
            <a:r>
              <a:rPr lang="ja-JP" altLang="en-US" sz="2800" baseline="30000" dirty="0" smtClean="0"/>
              <a:t>　</a:t>
            </a:r>
            <a:r>
              <a:rPr lang="en-US" altLang="ja-JP" sz="2800" dirty="0" smtClean="0"/>
              <a:t>2</a:t>
            </a:r>
            <a:r>
              <a:rPr lang="en-US" altLang="ja-JP" sz="2800" baseline="30000" dirty="0" smtClean="0"/>
              <a:t>+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共鳴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（分解演算子、モデル依存性）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000" dirty="0" smtClean="0"/>
              <a:t>　　   </a:t>
            </a:r>
            <a:r>
              <a:rPr lang="en-US" altLang="ja-JP" sz="2000" baseline="30000" dirty="0" smtClean="0"/>
              <a:t>12</a:t>
            </a:r>
            <a:r>
              <a:rPr lang="en-US" altLang="ja-JP" sz="2000" dirty="0" smtClean="0"/>
              <a:t>C(2</a:t>
            </a:r>
            <a:r>
              <a:rPr lang="en-US" altLang="ja-JP" sz="2000" baseline="-25000" dirty="0" smtClean="0"/>
              <a:t>1</a:t>
            </a:r>
            <a:r>
              <a:rPr lang="en-US" altLang="ja-JP" sz="2000" baseline="30000" dirty="0"/>
              <a:t>+</a:t>
            </a:r>
            <a:r>
              <a:rPr lang="en-US" altLang="ja-JP" sz="2000" dirty="0"/>
              <a:t>) + </a:t>
            </a:r>
            <a:r>
              <a:rPr lang="en-US" altLang="ja-JP" sz="2000" dirty="0">
                <a:latin typeface="Symbol" pitchFamily="18" charset="2"/>
              </a:rPr>
              <a:t>g</a:t>
            </a:r>
            <a:r>
              <a:rPr lang="en-US" altLang="ja-JP" sz="2000" dirty="0"/>
              <a:t>(E2) </a:t>
            </a:r>
            <a:r>
              <a:rPr lang="en-US" altLang="ja-JP" sz="2000" dirty="0">
                <a:sym typeface="Wingdings" pitchFamily="2" charset="2"/>
              </a:rPr>
              <a:t>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+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+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(</a:t>
            </a:r>
            <a:r>
              <a:rPr lang="en-US" altLang="ja-JP" sz="2000" dirty="0" smtClean="0">
                <a:sym typeface="Wingdings" pitchFamily="2" charset="2"/>
              </a:rPr>
              <a:t>L</a:t>
            </a:r>
            <a:r>
              <a:rPr lang="en-US" altLang="ja-JP" sz="2000" baseline="-25000" dirty="0" smtClean="0">
                <a:sym typeface="Wingdings" pitchFamily="2" charset="2"/>
              </a:rPr>
              <a:t>0</a:t>
            </a:r>
            <a:r>
              <a:rPr lang="en-US" altLang="ja-JP" sz="2000" dirty="0" smtClean="0">
                <a:sym typeface="Wingdings" pitchFamily="2" charset="2"/>
              </a:rPr>
              <a:t>=0)</a:t>
            </a:r>
            <a:br>
              <a:rPr lang="en-US" altLang="ja-JP" sz="2000" dirty="0" smtClean="0">
                <a:sym typeface="Wingdings" pitchFamily="2" charset="2"/>
              </a:rPr>
            </a:br>
            <a:r>
              <a:rPr lang="ja-JP" altLang="en-US" sz="2000" dirty="0" smtClean="0">
                <a:sym typeface="Wingdings" pitchFamily="2" charset="2"/>
              </a:rPr>
              <a:t>　　   </a:t>
            </a:r>
            <a:r>
              <a:rPr lang="en-US" altLang="ja-JP" sz="2000" baseline="30000" dirty="0" smtClean="0"/>
              <a:t>12</a:t>
            </a:r>
            <a:r>
              <a:rPr lang="en-US" altLang="ja-JP" sz="2000" dirty="0" smtClean="0"/>
              <a:t>C(0</a:t>
            </a:r>
            <a:r>
              <a:rPr lang="en-US" altLang="ja-JP" sz="2000" baseline="-25000" dirty="0" smtClean="0"/>
              <a:t>1</a:t>
            </a:r>
            <a:r>
              <a:rPr lang="en-US" altLang="ja-JP" sz="2000" baseline="30000" dirty="0"/>
              <a:t>+</a:t>
            </a:r>
            <a:r>
              <a:rPr lang="en-US" altLang="ja-JP" sz="2000" dirty="0"/>
              <a:t>) + (Monopole)  </a:t>
            </a:r>
            <a:r>
              <a:rPr lang="en-US" altLang="ja-JP" sz="2000" dirty="0">
                <a:sym typeface="Wingdings" pitchFamily="2" charset="2"/>
              </a:rPr>
              <a:t>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+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+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(</a:t>
            </a:r>
            <a:r>
              <a:rPr lang="en-US" altLang="ja-JP" sz="2000" dirty="0" smtClean="0">
                <a:sym typeface="Wingdings" pitchFamily="2" charset="2"/>
              </a:rPr>
              <a:t>L</a:t>
            </a:r>
            <a:r>
              <a:rPr lang="en-US" altLang="ja-JP" sz="2000" baseline="-25000" dirty="0">
                <a:sym typeface="Wingdings" pitchFamily="2" charset="2"/>
              </a:rPr>
              <a:t>0</a:t>
            </a:r>
            <a:r>
              <a:rPr lang="en-US" altLang="ja-JP" sz="2000" dirty="0" smtClean="0">
                <a:sym typeface="Wingdings" pitchFamily="2" charset="2"/>
              </a:rPr>
              <a:t>=0)</a:t>
            </a:r>
            <a:br>
              <a:rPr lang="en-US" altLang="ja-JP" sz="2000" dirty="0" smtClean="0">
                <a:sym typeface="Wingdings" pitchFamily="2" charset="2"/>
              </a:rPr>
            </a:br>
            <a:r>
              <a:rPr lang="ja-JP" altLang="en-US" sz="2000" dirty="0" smtClean="0">
                <a:sym typeface="Wingdings" pitchFamily="2" charset="2"/>
              </a:rPr>
              <a:t>　　   </a:t>
            </a:r>
            <a:r>
              <a:rPr lang="en-US" altLang="ja-JP" sz="2000" baseline="30000" dirty="0" smtClean="0"/>
              <a:t>12</a:t>
            </a:r>
            <a:r>
              <a:rPr lang="en-US" altLang="ja-JP" sz="2000" dirty="0" smtClean="0"/>
              <a:t>C(0</a:t>
            </a:r>
            <a:r>
              <a:rPr lang="en-US" altLang="ja-JP" sz="2000" baseline="-25000" dirty="0" smtClean="0"/>
              <a:t>1</a:t>
            </a:r>
            <a:r>
              <a:rPr lang="en-US" altLang="ja-JP" sz="2000" baseline="30000" dirty="0"/>
              <a:t>+</a:t>
            </a:r>
            <a:r>
              <a:rPr lang="en-US" altLang="ja-JP" sz="2000" dirty="0"/>
              <a:t>) + </a:t>
            </a:r>
            <a:r>
              <a:rPr lang="en-US" altLang="ja-JP" sz="2000" dirty="0">
                <a:latin typeface="Symbol" pitchFamily="18" charset="2"/>
              </a:rPr>
              <a:t>g</a:t>
            </a:r>
            <a:r>
              <a:rPr lang="en-US" altLang="ja-JP" sz="2000" dirty="0"/>
              <a:t>(E2) </a:t>
            </a:r>
            <a:r>
              <a:rPr lang="en-US" altLang="ja-JP" sz="2000" dirty="0">
                <a:sym typeface="Wingdings" pitchFamily="2" charset="2"/>
              </a:rPr>
              <a:t>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+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+ </a:t>
            </a:r>
            <a:r>
              <a:rPr lang="en-US" altLang="ja-JP" sz="2000" dirty="0"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ym typeface="Wingdings" pitchFamily="2" charset="2"/>
              </a:rPr>
              <a:t> (</a:t>
            </a:r>
            <a:r>
              <a:rPr lang="en-US" altLang="ja-JP" sz="2000" dirty="0" smtClean="0">
                <a:sym typeface="Wingdings" pitchFamily="2" charset="2"/>
              </a:rPr>
              <a:t>L</a:t>
            </a:r>
            <a:r>
              <a:rPr lang="en-US" altLang="ja-JP" sz="2000" baseline="-25000" dirty="0">
                <a:sym typeface="Wingdings" pitchFamily="2" charset="2"/>
              </a:rPr>
              <a:t>0</a:t>
            </a:r>
            <a:r>
              <a:rPr lang="en-US" altLang="ja-JP" sz="2000" dirty="0" smtClean="0">
                <a:sym typeface="Wingdings" pitchFamily="2" charset="2"/>
              </a:rPr>
              <a:t>=2)</a:t>
            </a:r>
            <a:endParaRPr lang="en-US" altLang="ja-JP" sz="2800" dirty="0" smtClean="0">
              <a:sym typeface="Wingdings" pitchFamily="2" charset="2"/>
            </a:endParaRPr>
          </a:p>
          <a:p>
            <a:r>
              <a:rPr lang="en-US" altLang="ja-JP" sz="2800" dirty="0" smtClean="0">
                <a:sym typeface="Wingdings" pitchFamily="2" charset="2"/>
              </a:rPr>
              <a:t>3</a:t>
            </a:r>
            <a:r>
              <a:rPr lang="en-US" altLang="ja-JP" sz="28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ja-JP" altLang="en-US" sz="2800" dirty="0" smtClean="0">
                <a:sym typeface="Wingdings" pitchFamily="2" charset="2"/>
              </a:rPr>
              <a:t>反応率 </a:t>
            </a:r>
            <a:r>
              <a:rPr lang="en-US" altLang="ja-JP" sz="2800" dirty="0" smtClean="0">
                <a:sym typeface="Wingdings" pitchFamily="2" charset="2"/>
              </a:rPr>
              <a:t>(2 10</a:t>
            </a:r>
            <a:r>
              <a:rPr lang="en-US" altLang="ja-JP" sz="2800" baseline="30000" dirty="0" smtClean="0">
                <a:sym typeface="Wingdings" pitchFamily="2" charset="2"/>
              </a:rPr>
              <a:t>9</a:t>
            </a:r>
            <a:r>
              <a:rPr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dirty="0">
                <a:sym typeface="Wingdings" pitchFamily="2" charset="2"/>
              </a:rPr>
              <a:t>K </a:t>
            </a:r>
            <a:r>
              <a:rPr lang="en-US" altLang="ja-JP" sz="2800" dirty="0" smtClean="0">
                <a:sym typeface="Wingdings" pitchFamily="2" charset="2"/>
              </a:rPr>
              <a:t>&lt; T &lt;10</a:t>
            </a:r>
            <a:r>
              <a:rPr lang="en-US" altLang="ja-JP" sz="2800" baseline="30000" dirty="0" smtClean="0">
                <a:sym typeface="Wingdings" pitchFamily="2" charset="2"/>
              </a:rPr>
              <a:t>10</a:t>
            </a:r>
            <a:r>
              <a:rPr lang="en-US" altLang="ja-JP" sz="2800" dirty="0" smtClean="0">
                <a:sym typeface="Wingdings" pitchFamily="2" charset="2"/>
              </a:rPr>
              <a:t> K) </a:t>
            </a:r>
            <a:br>
              <a:rPr lang="en-US" altLang="ja-JP" sz="2800" dirty="0" smtClean="0">
                <a:sym typeface="Wingdings" pitchFamily="2" charset="2"/>
              </a:rPr>
            </a:br>
            <a:r>
              <a:rPr lang="en-US" altLang="ja-JP" sz="2800" dirty="0" smtClean="0">
                <a:sym typeface="Wingdings" pitchFamily="2" charset="2"/>
              </a:rPr>
              <a:t>   </a:t>
            </a:r>
            <a:r>
              <a:rPr lang="ja-JP" altLang="en-US" sz="2800" dirty="0" smtClean="0">
                <a:sym typeface="Wingdings" pitchFamily="2" charset="2"/>
              </a:rPr>
              <a:t>モデル依存性（</a:t>
            </a:r>
            <a:r>
              <a:rPr lang="en-US" altLang="ja-JP" sz="2800" dirty="0" smtClean="0">
                <a:sym typeface="Wingdings" pitchFamily="2" charset="2"/>
              </a:rPr>
              <a:t>2</a:t>
            </a:r>
            <a:r>
              <a:rPr lang="en-US" altLang="ja-JP" sz="2800" baseline="-25000" dirty="0" smtClean="0">
                <a:sym typeface="Wingdings" pitchFamily="2" charset="2"/>
              </a:rPr>
              <a:t>2</a:t>
            </a:r>
            <a:r>
              <a:rPr lang="en-US" altLang="ja-JP" sz="2800" baseline="30000" dirty="0" smtClean="0">
                <a:sym typeface="Wingdings" pitchFamily="2" charset="2"/>
              </a:rPr>
              <a:t>+</a:t>
            </a:r>
            <a:r>
              <a:rPr lang="ja-JP" altLang="en-US" sz="2800" dirty="0" smtClean="0">
                <a:sym typeface="Wingdings" pitchFamily="2" charset="2"/>
              </a:rPr>
              <a:t>共鳴の計算結果の差）</a:t>
            </a:r>
            <a:endParaRPr lang="en-US" altLang="ja-JP" sz="2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>
                <a:solidFill>
                  <a:srgbClr val="000000"/>
                </a:solidFill>
              </a:rPr>
              <a:t>　</a:t>
            </a:r>
            <a:endParaRPr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709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60648"/>
            <a:ext cx="8229600" cy="6264696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800" dirty="0" smtClean="0"/>
              <a:t>3</a:t>
            </a:r>
            <a:r>
              <a:rPr lang="en-US" altLang="ja-JP" sz="2800" dirty="0" smtClean="0">
                <a:latin typeface="Symbol" pitchFamily="18" charset="2"/>
              </a:rPr>
              <a:t>a</a:t>
            </a:r>
            <a:r>
              <a:rPr lang="ja-JP" altLang="en-US" sz="2800" dirty="0" smtClean="0">
                <a:latin typeface="Symbol" pitchFamily="18" charset="2"/>
              </a:rPr>
              <a:t>模型による</a:t>
            </a:r>
            <a:r>
              <a:rPr lang="en-US" altLang="ja-JP" sz="2800" baseline="30000" dirty="0" smtClean="0"/>
              <a:t>12</a:t>
            </a:r>
            <a:r>
              <a:rPr lang="en-US" altLang="ja-JP" sz="2800" dirty="0" smtClean="0"/>
              <a:t>C</a:t>
            </a:r>
            <a:r>
              <a:rPr lang="ja-JP" altLang="en-US" sz="2800" dirty="0"/>
              <a:t>低エネルギー連続状態の研究</a:t>
            </a:r>
            <a:endParaRPr lang="en-US" altLang="ja-JP" sz="2800" b="1" dirty="0" smtClean="0">
              <a:solidFill>
                <a:srgbClr val="0070C0"/>
              </a:solidFill>
            </a:endParaRPr>
          </a:p>
          <a:p>
            <a:pPr eaLnBrk="1" hangingPunct="1">
              <a:buNone/>
            </a:pPr>
            <a:endParaRPr lang="en-US" altLang="ja-JP" sz="2400" dirty="0"/>
          </a:p>
          <a:p>
            <a:pPr marL="514350" lvl="0" indent="-514350">
              <a:buClr>
                <a:srgbClr val="CC9900"/>
              </a:buClr>
              <a:buFont typeface="+mj-lt"/>
              <a:buAutoNum type="arabicPeriod"/>
            </a:pPr>
            <a:r>
              <a:rPr lang="ja-JP" altLang="en-US" sz="2400" dirty="0" smtClean="0"/>
              <a:t>電磁気相互作用、あるいは単極子演算子による</a:t>
            </a:r>
            <a:r>
              <a:rPr lang="en-US" altLang="ja-JP" sz="2400" baseline="30000" dirty="0" smtClean="0"/>
              <a:t>12</a:t>
            </a:r>
            <a:r>
              <a:rPr lang="en-US" altLang="ja-JP" sz="2400" dirty="0" smtClean="0"/>
              <a:t>C</a:t>
            </a:r>
            <a:r>
              <a:rPr lang="ja-JP" altLang="en-US" sz="2400" dirty="0" smtClean="0"/>
              <a:t>束縛状態の３</a:t>
            </a:r>
            <a:r>
              <a:rPr lang="en-US" altLang="ja-JP" sz="2400" dirty="0" smtClean="0">
                <a:latin typeface="Symbol" pitchFamily="18" charset="2"/>
              </a:rPr>
              <a:t>a</a:t>
            </a:r>
            <a:r>
              <a:rPr lang="ja-JP" altLang="en-US" sz="2400" dirty="0" smtClean="0"/>
              <a:t>分解反応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2000" dirty="0" smtClean="0"/>
              <a:t>          </a:t>
            </a:r>
            <a:r>
              <a:rPr lang="en-US" altLang="ja-JP" sz="2000" baseline="30000" dirty="0" smtClean="0">
                <a:solidFill>
                  <a:srgbClr val="000000"/>
                </a:solidFill>
              </a:rPr>
              <a:t>12</a:t>
            </a:r>
            <a:r>
              <a:rPr lang="en-US" altLang="ja-JP" sz="2000" dirty="0" smtClean="0">
                <a:solidFill>
                  <a:srgbClr val="000000"/>
                </a:solidFill>
              </a:rPr>
              <a:t>C(2</a:t>
            </a:r>
            <a:r>
              <a:rPr lang="en-US" altLang="ja-JP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altLang="ja-JP" sz="2000" baseline="30000" dirty="0">
                <a:solidFill>
                  <a:srgbClr val="000000"/>
                </a:solidFill>
              </a:rPr>
              <a:t>+</a:t>
            </a:r>
            <a:r>
              <a:rPr lang="en-US" altLang="ja-JP" sz="2000" dirty="0">
                <a:solidFill>
                  <a:srgbClr val="000000"/>
                </a:solidFill>
              </a:rPr>
              <a:t>)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altLang="ja-JP" sz="2000" dirty="0">
                <a:solidFill>
                  <a:srgbClr val="000000"/>
                </a:solidFill>
              </a:rPr>
              <a:t>(E2) </a:t>
            </a:r>
            <a:r>
              <a:rPr lang="en-US" altLang="ja-JP" sz="2000" dirty="0" smtClean="0">
                <a:solidFill>
                  <a:srgbClr val="000000"/>
                </a:solidFill>
              </a:rPr>
              <a:t>           </a:t>
            </a:r>
            <a:r>
              <a:rPr lang="en-US" altLang="ja-JP" sz="2000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(L</a:t>
            </a:r>
            <a:r>
              <a:rPr lang="en-US" altLang="ja-JP" sz="2000" baseline="-25000" dirty="0">
                <a:solidFill>
                  <a:srgbClr val="000000"/>
                </a:solidFill>
                <a:sym typeface="Wingdings" pitchFamily="2" charset="2"/>
              </a:rPr>
              <a:t>0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=0)</a:t>
            </a:r>
            <a:b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</a:br>
            <a:r>
              <a:rPr lang="ja-JP" altLang="en-US" sz="2000" dirty="0">
                <a:solidFill>
                  <a:srgbClr val="000000"/>
                </a:solidFill>
                <a:sym typeface="Wingdings" pitchFamily="2" charset="2"/>
              </a:rPr>
              <a:t>　　</a:t>
            </a:r>
            <a:r>
              <a:rPr lang="ja-JP" altLang="en-US" sz="2000" dirty="0" smtClean="0">
                <a:solidFill>
                  <a:srgbClr val="000000"/>
                </a:solidFill>
                <a:sym typeface="Wingdings" pitchFamily="2" charset="2"/>
              </a:rPr>
              <a:t>     </a:t>
            </a:r>
            <a:r>
              <a:rPr lang="en-US" altLang="ja-JP" sz="2000" baseline="30000" dirty="0" smtClean="0">
                <a:solidFill>
                  <a:srgbClr val="000000"/>
                </a:solidFill>
              </a:rPr>
              <a:t>12</a:t>
            </a:r>
            <a:r>
              <a:rPr lang="en-US" altLang="ja-JP" sz="2000" dirty="0" smtClean="0">
                <a:solidFill>
                  <a:srgbClr val="000000"/>
                </a:solidFill>
              </a:rPr>
              <a:t>C(0</a:t>
            </a:r>
            <a:r>
              <a:rPr lang="en-US" altLang="ja-JP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altLang="ja-JP" sz="2000" baseline="30000" dirty="0">
                <a:solidFill>
                  <a:srgbClr val="000000"/>
                </a:solidFill>
              </a:rPr>
              <a:t>+</a:t>
            </a:r>
            <a:r>
              <a:rPr lang="en-US" altLang="ja-JP" sz="2000" dirty="0">
                <a:solidFill>
                  <a:srgbClr val="000000"/>
                </a:solidFill>
              </a:rPr>
              <a:t>) + (Monopole)  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(L</a:t>
            </a:r>
            <a:r>
              <a:rPr lang="en-US" altLang="ja-JP" sz="2000" baseline="-25000" dirty="0">
                <a:solidFill>
                  <a:srgbClr val="000000"/>
                </a:solidFill>
                <a:sym typeface="Wingdings" pitchFamily="2" charset="2"/>
              </a:rPr>
              <a:t>0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=0)</a:t>
            </a:r>
            <a:b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</a:br>
            <a:r>
              <a:rPr lang="ja-JP" altLang="en-US" sz="2000" dirty="0">
                <a:solidFill>
                  <a:srgbClr val="000000"/>
                </a:solidFill>
                <a:sym typeface="Wingdings" pitchFamily="2" charset="2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sym typeface="Wingdings" pitchFamily="2" charset="2"/>
              </a:rPr>
              <a:t>  　   </a:t>
            </a:r>
            <a:r>
              <a:rPr lang="en-US" altLang="ja-JP" sz="2000" baseline="30000" dirty="0" smtClean="0">
                <a:solidFill>
                  <a:srgbClr val="000000"/>
                </a:solidFill>
              </a:rPr>
              <a:t>12</a:t>
            </a:r>
            <a:r>
              <a:rPr lang="en-US" altLang="ja-JP" sz="2000" dirty="0" smtClean="0">
                <a:solidFill>
                  <a:srgbClr val="000000"/>
                </a:solidFill>
              </a:rPr>
              <a:t>C(0</a:t>
            </a:r>
            <a:r>
              <a:rPr lang="en-US" altLang="ja-JP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altLang="ja-JP" sz="2000" baseline="30000" dirty="0">
                <a:solidFill>
                  <a:srgbClr val="000000"/>
                </a:solidFill>
              </a:rPr>
              <a:t>+</a:t>
            </a:r>
            <a:r>
              <a:rPr lang="en-US" altLang="ja-JP" sz="2000" dirty="0">
                <a:solidFill>
                  <a:srgbClr val="000000"/>
                </a:solidFill>
              </a:rPr>
              <a:t>)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altLang="ja-JP" sz="2000" dirty="0">
                <a:solidFill>
                  <a:srgbClr val="000000"/>
                </a:solidFill>
              </a:rPr>
              <a:t>(E2) </a:t>
            </a:r>
            <a:r>
              <a:rPr lang="en-US" altLang="ja-JP" sz="2000" dirty="0" smtClean="0">
                <a:solidFill>
                  <a:srgbClr val="000000"/>
                </a:solidFill>
              </a:rPr>
              <a:t>           </a:t>
            </a:r>
            <a:r>
              <a:rPr lang="en-US" altLang="ja-JP" sz="2000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 (L</a:t>
            </a:r>
            <a:r>
              <a:rPr lang="en-US" altLang="ja-JP" sz="2000" baseline="-25000" dirty="0">
                <a:solidFill>
                  <a:srgbClr val="000000"/>
                </a:solidFill>
                <a:sym typeface="Wingdings" pitchFamily="2" charset="2"/>
              </a:rPr>
              <a:t>0</a:t>
            </a:r>
            <a:r>
              <a:rPr lang="en-US" altLang="ja-JP" sz="2000" dirty="0">
                <a:solidFill>
                  <a:srgbClr val="000000"/>
                </a:solidFill>
                <a:sym typeface="Wingdings" pitchFamily="2" charset="2"/>
              </a:rPr>
              <a:t>=2</a:t>
            </a:r>
            <a:r>
              <a:rPr lang="en-US" altLang="ja-JP" sz="2000" dirty="0" smtClean="0">
                <a:solidFill>
                  <a:srgbClr val="000000"/>
                </a:solidFill>
                <a:sym typeface="Wingdings" pitchFamily="2" charset="2"/>
              </a:rPr>
              <a:t>)</a:t>
            </a:r>
            <a:br>
              <a:rPr lang="en-US" altLang="ja-JP" sz="2000" dirty="0" smtClean="0">
                <a:solidFill>
                  <a:srgbClr val="000000"/>
                </a:solidFill>
                <a:sym typeface="Wingdings" pitchFamily="2" charset="2"/>
              </a:rPr>
            </a:br>
            <a:r>
              <a:rPr lang="en-US" altLang="ja-JP" sz="1400" dirty="0" smtClean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000" dirty="0" smtClean="0"/>
              <a:t>　　　      </a:t>
            </a:r>
            <a:r>
              <a:rPr lang="ja-JP" altLang="en-US" sz="2000" dirty="0" smtClean="0">
                <a:solidFill>
                  <a:srgbClr val="0070C0"/>
                </a:solidFill>
              </a:rPr>
              <a:t>波動関数の定義</a:t>
            </a:r>
            <a:r>
              <a:rPr lang="en-US" altLang="ja-JP" sz="2000" dirty="0" smtClean="0">
                <a:solidFill>
                  <a:srgbClr val="0070C0"/>
                </a:solidFill>
              </a:rPr>
              <a:t/>
            </a:r>
            <a:br>
              <a:rPr lang="en-US" altLang="ja-JP" sz="2000" dirty="0" smtClean="0">
                <a:solidFill>
                  <a:srgbClr val="0070C0"/>
                </a:solidFill>
              </a:rPr>
            </a:br>
            <a:r>
              <a:rPr lang="ja-JP" altLang="en-US" sz="2000" dirty="0" smtClean="0">
                <a:solidFill>
                  <a:srgbClr val="0070C0"/>
                </a:solidFill>
              </a:rPr>
              <a:t>　　　      分解断面積（応答関数、強度関数）の計算</a:t>
            </a:r>
            <a:endParaRPr lang="en-US" altLang="ja-JP" sz="2000" dirty="0" smtClean="0">
              <a:solidFill>
                <a:srgbClr val="0070C0"/>
              </a:solidFill>
            </a:endParaRPr>
          </a:p>
          <a:p>
            <a:pPr marL="514350" lvl="0" indent="-514350">
              <a:buClr>
                <a:srgbClr val="CC9900"/>
              </a:buClr>
              <a:buFont typeface="+mj-lt"/>
              <a:buAutoNum type="arabicPeriod"/>
            </a:pPr>
            <a:endParaRPr lang="en-US" altLang="ja-JP" sz="2000" dirty="0">
              <a:solidFill>
                <a:srgbClr val="0070C0"/>
              </a:solidFill>
            </a:endParaRPr>
          </a:p>
          <a:p>
            <a:pPr marL="514350" lvl="0" indent="-514350">
              <a:buClr>
                <a:srgbClr val="CC9900"/>
              </a:buClr>
              <a:buFont typeface="+mj-lt"/>
              <a:buAutoNum type="arabicPeriod"/>
            </a:pPr>
            <a:r>
              <a:rPr lang="ja-JP" altLang="en-US" sz="2400" dirty="0" smtClean="0"/>
              <a:t>局所</a:t>
            </a:r>
            <a:r>
              <a:rPr lang="en-US" altLang="ja-JP" sz="2400" dirty="0" err="1">
                <a:latin typeface="Symbol" pitchFamily="18" charset="2"/>
              </a:rPr>
              <a:t>aa</a:t>
            </a:r>
            <a:r>
              <a:rPr lang="ja-JP" altLang="en-US" sz="2400" dirty="0"/>
              <a:t>ポテンシャル＋３</a:t>
            </a:r>
            <a:r>
              <a:rPr lang="en-US" altLang="ja-JP" sz="2400" dirty="0">
                <a:latin typeface="Symbol" pitchFamily="18" charset="2"/>
              </a:rPr>
              <a:t>a</a:t>
            </a:r>
            <a:r>
              <a:rPr lang="ja-JP" altLang="en-US" sz="2400" dirty="0"/>
              <a:t>力による</a:t>
            </a:r>
            <a:r>
              <a:rPr lang="en-US" altLang="ja-JP" sz="2400" dirty="0"/>
              <a:t> </a:t>
            </a:r>
            <a:r>
              <a:rPr lang="en-US" altLang="ja-JP" sz="2400" dirty="0" err="1"/>
              <a:t>Faddeev</a:t>
            </a:r>
            <a:r>
              <a:rPr lang="ja-JP" altLang="en-US" sz="2400" dirty="0"/>
              <a:t>３体</a:t>
            </a:r>
            <a:r>
              <a:rPr lang="ja-JP" altLang="en-US" sz="2400" dirty="0" smtClean="0"/>
              <a:t>計算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　　　</a:t>
            </a:r>
            <a:r>
              <a:rPr lang="ja-JP" altLang="en-US" sz="2000" dirty="0" smtClean="0">
                <a:solidFill>
                  <a:srgbClr val="0070C0"/>
                </a:solidFill>
              </a:rPr>
              <a:t>ポテンシャルモデルの違い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en-US" altLang="ja-JP" sz="2400" dirty="0"/>
          </a:p>
          <a:p>
            <a:pPr marL="514350" lvl="0" indent="-514350">
              <a:buClr>
                <a:srgbClr val="CC9900"/>
              </a:buClr>
              <a:buFont typeface="+mj-lt"/>
              <a:buAutoNum type="arabicPeriod"/>
            </a:pPr>
            <a:r>
              <a:rPr lang="en-US" altLang="ja-JP" sz="2400" dirty="0" smtClean="0"/>
              <a:t>3</a:t>
            </a:r>
            <a:r>
              <a:rPr lang="en-US" altLang="ja-JP" sz="2400" dirty="0" smtClean="0">
                <a:latin typeface="Symbol" pitchFamily="18" charset="2"/>
              </a:rPr>
              <a:t>a</a:t>
            </a:r>
            <a:r>
              <a:rPr lang="ja-JP" altLang="en-US" sz="2400" dirty="0" smtClean="0"/>
              <a:t>反応率の計算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　　　　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pPr eaLnBrk="1" hangingPunct="1">
              <a:buNone/>
            </a:pPr>
            <a:endParaRPr lang="en-US" altLang="ja-JP" sz="2400" dirty="0">
              <a:solidFill>
                <a:srgbClr val="00B0F0"/>
              </a:solidFill>
            </a:endParaRPr>
          </a:p>
          <a:p>
            <a:pPr eaLnBrk="1" hangingPunct="1">
              <a:buNone/>
            </a:pPr>
            <a:endParaRPr lang="en-US" altLang="ja-JP" sz="2400" dirty="0" smtClean="0"/>
          </a:p>
        </p:txBody>
      </p:sp>
      <p:sp>
        <p:nvSpPr>
          <p:cNvPr id="2" name="角丸四角形 1"/>
          <p:cNvSpPr/>
          <p:nvPr/>
        </p:nvSpPr>
        <p:spPr>
          <a:xfrm>
            <a:off x="1547664" y="2132856"/>
            <a:ext cx="5040560" cy="1008112"/>
          </a:xfrm>
          <a:prstGeom prst="roundRect">
            <a:avLst/>
          </a:pr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n-lt"/>
              </a:rPr>
              <a:t>2. Formalism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Picture 4" descr="t-matrix-faddeev-decompos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92696"/>
            <a:ext cx="5544616" cy="1835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8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117634"/>
              </p:ext>
            </p:extLst>
          </p:nvPr>
        </p:nvGraphicFramePr>
        <p:xfrm>
          <a:off x="444500" y="1957388"/>
          <a:ext cx="65278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46" name="Equation" r:id="rId4" imgW="3492360" imgH="711000" progId="Equation.DSMT4">
                  <p:embed/>
                </p:oleObj>
              </mc:Choice>
              <mc:Fallback>
                <p:oleObj name="Equation" r:id="rId4" imgW="3492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1957388"/>
                        <a:ext cx="6527800" cy="1327150"/>
                      </a:xfrm>
                      <a:prstGeom prst="rect">
                        <a:avLst/>
                      </a:prstGeom>
                      <a:blipFill dpi="0" rotWithShape="1">
                        <a:blip r:embed="rId6">
                          <a:alphaModFix amt="50000"/>
                        </a:blip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062832"/>
              </p:ext>
            </p:extLst>
          </p:nvPr>
        </p:nvGraphicFramePr>
        <p:xfrm>
          <a:off x="1043608" y="3525838"/>
          <a:ext cx="5465142" cy="768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47" name="Equation" r:id="rId7" imgW="3162240" imgH="444240" progId="Equation.DSMT4">
                  <p:embed/>
                </p:oleObj>
              </mc:Choice>
              <mc:Fallback>
                <p:oleObj name="Equation" r:id="rId7" imgW="31622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25838"/>
                        <a:ext cx="5465142" cy="768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161" name="Group 9"/>
          <p:cNvGrpSpPr>
            <a:grpSpLocks/>
          </p:cNvGrpSpPr>
          <p:nvPr/>
        </p:nvGrpSpPr>
        <p:grpSpPr bwMode="auto">
          <a:xfrm>
            <a:off x="7145089" y="2924944"/>
            <a:ext cx="1603375" cy="1644650"/>
            <a:chOff x="295" y="1933"/>
            <a:chExt cx="1920" cy="1618"/>
          </a:xfrm>
        </p:grpSpPr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>
              <a:off x="432" y="2117"/>
              <a:ext cx="881" cy="5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 flipH="1">
              <a:off x="689" y="2071"/>
              <a:ext cx="1211" cy="133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4" name="Text Box 12"/>
            <p:cNvSpPr txBox="1">
              <a:spLocks noChangeArrowheads="1"/>
            </p:cNvSpPr>
            <p:nvPr/>
          </p:nvSpPr>
          <p:spPr bwMode="auto">
            <a:xfrm>
              <a:off x="445" y="2459"/>
              <a:ext cx="540" cy="8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48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Futura Md BT" pitchFamily="34" charset="0"/>
                </a:rPr>
                <a:t>y</a:t>
              </a:r>
            </a:p>
          </p:txBody>
        </p:sp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1386" y="2741"/>
              <a:ext cx="829" cy="8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48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Futura Md BT" pitchFamily="34" charset="0"/>
                </a:rPr>
                <a:t>x</a:t>
              </a:r>
            </a:p>
          </p:txBody>
        </p:sp>
        <p:sp>
          <p:nvSpPr>
            <p:cNvPr id="49166" name="Oval 14"/>
            <p:cNvSpPr>
              <a:spLocks noChangeArrowheads="1"/>
            </p:cNvSpPr>
            <p:nvPr/>
          </p:nvSpPr>
          <p:spPr bwMode="auto">
            <a:xfrm>
              <a:off x="567" y="3339"/>
              <a:ext cx="181" cy="181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67" name="Oval 15"/>
            <p:cNvSpPr>
              <a:spLocks noChangeArrowheads="1"/>
            </p:cNvSpPr>
            <p:nvPr/>
          </p:nvSpPr>
          <p:spPr bwMode="auto">
            <a:xfrm>
              <a:off x="295" y="1979"/>
              <a:ext cx="181" cy="181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68" name="Oval 16"/>
            <p:cNvSpPr>
              <a:spLocks noChangeArrowheads="1"/>
            </p:cNvSpPr>
            <p:nvPr/>
          </p:nvSpPr>
          <p:spPr bwMode="auto">
            <a:xfrm>
              <a:off x="1882" y="1933"/>
              <a:ext cx="182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362790" y="188640"/>
            <a:ext cx="77376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+mn-lt"/>
              </a:rPr>
              <a:t>Inverse reaction: Photo </a:t>
            </a:r>
            <a:r>
              <a:rPr lang="en-US" altLang="ja-JP" sz="2400" dirty="0">
                <a:latin typeface="+mn-lt"/>
              </a:rPr>
              <a:t>induced </a:t>
            </a:r>
            <a:r>
              <a:rPr lang="en-US" altLang="ja-JP" sz="2400" dirty="0" smtClean="0">
                <a:latin typeface="+mn-lt"/>
              </a:rPr>
              <a:t>3</a:t>
            </a:r>
            <a:r>
              <a:rPr lang="en-US" altLang="ja-JP" sz="2400" dirty="0" smtClean="0">
                <a:latin typeface="Symbol" pitchFamily="18" charset="2"/>
              </a:rPr>
              <a:t>a</a:t>
            </a:r>
            <a:r>
              <a:rPr lang="en-US" altLang="ja-JP" sz="2400" dirty="0" smtClean="0">
                <a:latin typeface="+mn-lt"/>
              </a:rPr>
              <a:t> breakup </a:t>
            </a:r>
            <a:r>
              <a:rPr lang="en-US" altLang="ja-JP" sz="2400" dirty="0">
                <a:latin typeface="+mn-lt"/>
              </a:rPr>
              <a:t>of </a:t>
            </a:r>
            <a:r>
              <a:rPr lang="en-US" altLang="ja-JP" sz="2400" baseline="30000" dirty="0">
                <a:latin typeface="+mn-lt"/>
              </a:rPr>
              <a:t>12</a:t>
            </a:r>
            <a:r>
              <a:rPr lang="en-US" altLang="ja-JP" sz="2400" dirty="0">
                <a:latin typeface="+mn-lt"/>
              </a:rPr>
              <a:t>C(2</a:t>
            </a:r>
            <a:r>
              <a:rPr lang="en-US" altLang="ja-JP" sz="2400" baseline="30000" dirty="0">
                <a:latin typeface="+mn-lt"/>
              </a:rPr>
              <a:t>+</a:t>
            </a:r>
            <a:r>
              <a:rPr lang="en-US" altLang="ja-JP" sz="2400" dirty="0">
                <a:latin typeface="+mn-lt"/>
              </a:rPr>
              <a:t>) </a:t>
            </a:r>
          </a:p>
          <a:p>
            <a:endParaRPr kumimoji="1" lang="en-US" altLang="ja-JP" dirty="0" smtClean="0"/>
          </a:p>
          <a:p>
            <a:endParaRPr lang="en-US" altLang="ja-JP" dirty="0" smtClean="0">
              <a:solidFill>
                <a:srgbClr val="0099FF"/>
              </a:solidFill>
            </a:endParaRPr>
          </a:p>
          <a:p>
            <a:endParaRPr lang="en-US" altLang="ja-JP" dirty="0" smtClean="0">
              <a:solidFill>
                <a:srgbClr val="0099FF"/>
              </a:solidFill>
            </a:endParaRPr>
          </a:p>
          <a:p>
            <a:r>
              <a:rPr lang="en-US" altLang="ja-JP" sz="2400" dirty="0" smtClean="0">
                <a:solidFill>
                  <a:srgbClr val="0099FF"/>
                </a:solidFill>
              </a:rPr>
              <a:t>Wave </a:t>
            </a:r>
            <a:r>
              <a:rPr lang="en-US" altLang="ja-JP" sz="2400" dirty="0">
                <a:solidFill>
                  <a:srgbClr val="0099FF"/>
                </a:solidFill>
              </a:rPr>
              <a:t>function for (photo-) disintegration process</a:t>
            </a:r>
          </a:p>
          <a:p>
            <a:endParaRPr kumimoji="1" lang="en-US" altLang="ja-JP" sz="2400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408750"/>
              </p:ext>
            </p:extLst>
          </p:nvPr>
        </p:nvGraphicFramePr>
        <p:xfrm>
          <a:off x="1187624" y="652425"/>
          <a:ext cx="37068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48" name="Equation" r:id="rId9" imgW="1358640" imgH="215640" progId="Equation.DSMT4">
                  <p:embed/>
                </p:oleObj>
              </mc:Choice>
              <mc:Fallback>
                <p:oleObj name="Equation" r:id="rId9" imgW="1358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652425"/>
                        <a:ext cx="37068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275996"/>
              </p:ext>
            </p:extLst>
          </p:nvPr>
        </p:nvGraphicFramePr>
        <p:xfrm>
          <a:off x="7543800" y="1844824"/>
          <a:ext cx="10795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49" name="Equation" r:id="rId11" imgW="634680" imgH="368280" progId="Equation.DSMT4">
                  <p:embed/>
                </p:oleObj>
              </mc:Choice>
              <mc:Fallback>
                <p:oleObj name="Equation" r:id="rId11" imgW="6346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844824"/>
                        <a:ext cx="107950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381760"/>
              </p:ext>
            </p:extLst>
          </p:nvPr>
        </p:nvGraphicFramePr>
        <p:xfrm>
          <a:off x="111001" y="5229696"/>
          <a:ext cx="88534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50" name="Equation" r:id="rId13" imgW="4699000" imgH="457200" progId="Equation.DSMT4">
                  <p:embed/>
                </p:oleObj>
              </mc:Choice>
              <mc:Fallback>
                <p:oleObj name="Equation" r:id="rId13" imgW="46990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001" y="5229696"/>
                        <a:ext cx="8853487" cy="8636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EFD1"/>
                          </a:gs>
                          <a:gs pos="64999">
                            <a:srgbClr val="F0EBD5"/>
                          </a:gs>
                          <a:gs pos="100000">
                            <a:srgbClr val="D1C39F"/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996918"/>
              </p:ext>
            </p:extLst>
          </p:nvPr>
        </p:nvGraphicFramePr>
        <p:xfrm>
          <a:off x="1135063" y="4432300"/>
          <a:ext cx="4552542" cy="652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51" name="Equation" r:id="rId15" imgW="3276360" imgH="469800" progId="Equation.DSMT4">
                  <p:embed/>
                </p:oleObj>
              </mc:Choice>
              <mc:Fallback>
                <p:oleObj name="Equation" r:id="rId15" imgW="32763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35063" y="4432300"/>
                        <a:ext cx="4552542" cy="6528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16"/>
          <p:cNvSpPr>
            <a:spLocks noChangeShapeType="1"/>
          </p:cNvSpPr>
          <p:nvPr/>
        </p:nvSpPr>
        <p:spPr bwMode="auto">
          <a:xfrm flipH="1">
            <a:off x="4716016" y="5877272"/>
            <a:ext cx="15843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80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err="1" smtClean="0">
                <a:latin typeface="+mn-lt"/>
              </a:rPr>
              <a:t>Faddeev</a:t>
            </a:r>
            <a:r>
              <a:rPr lang="en-US" altLang="ja-JP" sz="2800" dirty="0" smtClean="0">
                <a:latin typeface="+mn-lt"/>
              </a:rPr>
              <a:t> eq</a:t>
            </a:r>
            <a:r>
              <a:rPr lang="en-US" altLang="ja-JP" sz="2800" dirty="0">
                <a:latin typeface="+mn-lt"/>
              </a:rPr>
              <a:t>. (1961) </a:t>
            </a:r>
            <a:r>
              <a:rPr lang="en-US" altLang="ja-JP" sz="2800" dirty="0" smtClean="0">
                <a:latin typeface="+mn-lt"/>
              </a:rPr>
              <a:t>[1]:</a:t>
            </a:r>
            <a:br>
              <a:rPr lang="en-US" altLang="ja-JP" sz="2800" dirty="0" smtClean="0">
                <a:latin typeface="+mn-lt"/>
              </a:rPr>
            </a:br>
            <a:r>
              <a:rPr lang="en-US" altLang="ja-JP" sz="2800" dirty="0" smtClean="0">
                <a:latin typeface="+mn-lt"/>
              </a:rPr>
              <a:t>Multiple scattering with rearrangements</a:t>
            </a:r>
            <a:endParaRPr kumimoji="1" lang="ja-JP" altLang="en-US" sz="2800" dirty="0">
              <a:latin typeface="+mn-lt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-684584" y="6553200"/>
            <a:ext cx="488950" cy="365125"/>
          </a:xfrm>
        </p:spPr>
        <p:txBody>
          <a:bodyPr/>
          <a:lstStyle/>
          <a:p>
            <a:pPr>
              <a:defRPr/>
            </a:pPr>
            <a:fld id="{5FD9038D-A2F0-4769-8ACD-C23A3D3BADBE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  <p:grpSp>
        <p:nvGrpSpPr>
          <p:cNvPr id="59" name="グループ化 58"/>
          <p:cNvGrpSpPr>
            <a:grpSpLocks noChangeAspect="1"/>
          </p:cNvGrpSpPr>
          <p:nvPr/>
        </p:nvGrpSpPr>
        <p:grpSpPr>
          <a:xfrm>
            <a:off x="220979" y="1556792"/>
            <a:ext cx="5109195" cy="3801727"/>
            <a:chOff x="220979" y="1556792"/>
            <a:chExt cx="6610945" cy="4919172"/>
          </a:xfrm>
        </p:grpSpPr>
        <p:sp>
          <p:nvSpPr>
            <p:cNvPr id="17" name="上下矢印 16"/>
            <p:cNvSpPr/>
            <p:nvPr/>
          </p:nvSpPr>
          <p:spPr>
            <a:xfrm rot="19443495">
              <a:off x="1480624" y="3459224"/>
              <a:ext cx="331644" cy="1461414"/>
            </a:xfrm>
            <a:prstGeom prst="upDownArrow">
              <a:avLst/>
            </a:prstGeom>
            <a:solidFill>
              <a:srgbClr val="FFFF00"/>
            </a:solidFill>
            <a:ln w="22225">
              <a:solidFill>
                <a:schemeClr val="accent1">
                  <a:shade val="95000"/>
                  <a:satMod val="10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上下矢印 17"/>
            <p:cNvSpPr/>
            <p:nvPr/>
          </p:nvSpPr>
          <p:spPr>
            <a:xfrm rot="16200000">
              <a:off x="3159896" y="1589776"/>
              <a:ext cx="331644" cy="1461414"/>
            </a:xfrm>
            <a:prstGeom prst="upDownArrow">
              <a:avLst/>
            </a:prstGeom>
            <a:solidFill>
              <a:srgbClr val="FFFF00"/>
            </a:solidFill>
            <a:ln w="22225">
              <a:solidFill>
                <a:schemeClr val="accent1">
                  <a:shade val="95000"/>
                  <a:satMod val="10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上下矢印 18"/>
            <p:cNvSpPr/>
            <p:nvPr/>
          </p:nvSpPr>
          <p:spPr>
            <a:xfrm rot="2630037">
              <a:off x="4578182" y="3623678"/>
              <a:ext cx="331644" cy="1461414"/>
            </a:xfrm>
            <a:prstGeom prst="upDownArrow">
              <a:avLst/>
            </a:prstGeom>
            <a:solidFill>
              <a:srgbClr val="FFFF00"/>
            </a:solidFill>
            <a:ln w="22225">
              <a:solidFill>
                <a:schemeClr val="accent1">
                  <a:shade val="95000"/>
                  <a:satMod val="10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" name="グループ化 24"/>
            <p:cNvGrpSpPr/>
            <p:nvPr/>
          </p:nvGrpSpPr>
          <p:grpSpPr>
            <a:xfrm>
              <a:off x="220979" y="1556792"/>
              <a:ext cx="1988615" cy="1911561"/>
              <a:chOff x="829363" y="1556792"/>
              <a:chExt cx="1988615" cy="1911561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866626" y="2060848"/>
                <a:ext cx="1228706" cy="1008112"/>
                <a:chOff x="866626" y="2060848"/>
                <a:chExt cx="1228706" cy="1008112"/>
              </a:xfrm>
            </p:grpSpPr>
            <p:sp>
              <p:nvSpPr>
                <p:cNvPr id="4" name="円/楕円 3"/>
                <p:cNvSpPr/>
                <p:nvPr/>
              </p:nvSpPr>
              <p:spPr>
                <a:xfrm>
                  <a:off x="866626" y="2060848"/>
                  <a:ext cx="173091" cy="17309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" name="円/楕円 4"/>
                <p:cNvSpPr/>
                <p:nvPr/>
              </p:nvSpPr>
              <p:spPr>
                <a:xfrm>
                  <a:off x="1922241" y="2233938"/>
                  <a:ext cx="173091" cy="173091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" name="円/楕円 5"/>
                <p:cNvSpPr/>
                <p:nvPr/>
              </p:nvSpPr>
              <p:spPr>
                <a:xfrm>
                  <a:off x="1259632" y="2895869"/>
                  <a:ext cx="173091" cy="173091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" name="テキスト ボックス 19"/>
              <p:cNvSpPr txBox="1"/>
              <p:nvPr/>
            </p:nvSpPr>
            <p:spPr>
              <a:xfrm>
                <a:off x="829363" y="1556792"/>
                <a:ext cx="1988615" cy="1911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1</a:t>
                </a:r>
              </a:p>
              <a:p>
                <a:r>
                  <a:rPr lang="en-US" altLang="ja-JP" dirty="0">
                    <a:solidFill>
                      <a:srgbClr val="000090"/>
                    </a:solidFill>
                  </a:rPr>
                  <a:t> </a:t>
                </a:r>
                <a:r>
                  <a:rPr lang="en-US" altLang="ja-JP" dirty="0" smtClean="0">
                    <a:solidFill>
                      <a:srgbClr val="000090"/>
                    </a:solidFill>
                  </a:rPr>
                  <a:t>     </a:t>
                </a:r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           2</a:t>
                </a:r>
              </a:p>
              <a:p>
                <a:pPr marL="342900" indent="-342900">
                  <a:buAutoNum type="arabicPlain"/>
                </a:pPr>
                <a:endParaRPr lang="en-US" altLang="ja-JP" dirty="0" smtClean="0">
                  <a:solidFill>
                    <a:srgbClr val="000090"/>
                  </a:solidFill>
                </a:endParaRPr>
              </a:p>
              <a:p>
                <a:endParaRPr lang="en-US" altLang="ja-JP" dirty="0">
                  <a:solidFill>
                    <a:srgbClr val="000090"/>
                  </a:solidFill>
                </a:endParaRPr>
              </a:p>
              <a:p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     3</a:t>
                </a:r>
                <a:endParaRPr kumimoji="1" lang="ja-JP" altLang="en-US" dirty="0" smtClean="0">
                  <a:solidFill>
                    <a:srgbClr val="000090"/>
                  </a:solidFill>
                </a:endParaRPr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5105512" y="1613699"/>
              <a:ext cx="1726412" cy="1911561"/>
              <a:chOff x="745344" y="1556792"/>
              <a:chExt cx="1726412" cy="1911561"/>
            </a:xfrm>
          </p:grpSpPr>
          <p:grpSp>
            <p:nvGrpSpPr>
              <p:cNvPr id="27" name="グループ化 26"/>
              <p:cNvGrpSpPr/>
              <p:nvPr/>
            </p:nvGrpSpPr>
            <p:grpSpPr>
              <a:xfrm>
                <a:off x="866626" y="2060848"/>
                <a:ext cx="1228706" cy="1008112"/>
                <a:chOff x="866626" y="2060848"/>
                <a:chExt cx="1228706" cy="1008112"/>
              </a:xfrm>
            </p:grpSpPr>
            <p:sp>
              <p:nvSpPr>
                <p:cNvPr id="29" name="円/楕円 28"/>
                <p:cNvSpPr/>
                <p:nvPr/>
              </p:nvSpPr>
              <p:spPr>
                <a:xfrm>
                  <a:off x="866626" y="2060848"/>
                  <a:ext cx="173091" cy="17309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円/楕円 29"/>
                <p:cNvSpPr/>
                <p:nvPr/>
              </p:nvSpPr>
              <p:spPr>
                <a:xfrm>
                  <a:off x="1922241" y="2233938"/>
                  <a:ext cx="173091" cy="173091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円/楕円 30"/>
                <p:cNvSpPr/>
                <p:nvPr/>
              </p:nvSpPr>
              <p:spPr>
                <a:xfrm>
                  <a:off x="1259632" y="2895869"/>
                  <a:ext cx="173091" cy="173091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" name="テキスト ボックス 27"/>
              <p:cNvSpPr txBox="1"/>
              <p:nvPr/>
            </p:nvSpPr>
            <p:spPr>
              <a:xfrm>
                <a:off x="745344" y="1556792"/>
                <a:ext cx="1726412" cy="1911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1</a:t>
                </a:r>
              </a:p>
              <a:p>
                <a:r>
                  <a:rPr lang="en-US" altLang="ja-JP" dirty="0">
                    <a:solidFill>
                      <a:srgbClr val="000090"/>
                    </a:solidFill>
                  </a:rPr>
                  <a:t> </a:t>
                </a:r>
                <a:r>
                  <a:rPr lang="en-US" altLang="ja-JP" dirty="0" smtClean="0">
                    <a:solidFill>
                      <a:srgbClr val="000090"/>
                    </a:solidFill>
                  </a:rPr>
                  <a:t>     </a:t>
                </a:r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          2</a:t>
                </a:r>
              </a:p>
              <a:p>
                <a:pPr marL="342900" indent="-342900">
                  <a:buAutoNum type="arabicPlain"/>
                </a:pPr>
                <a:endParaRPr lang="en-US" altLang="ja-JP" dirty="0" smtClean="0">
                  <a:solidFill>
                    <a:srgbClr val="000090"/>
                  </a:solidFill>
                </a:endParaRPr>
              </a:p>
              <a:p>
                <a:endParaRPr lang="en-US" altLang="ja-JP" dirty="0">
                  <a:solidFill>
                    <a:srgbClr val="000090"/>
                  </a:solidFill>
                </a:endParaRPr>
              </a:p>
              <a:p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     3</a:t>
                </a:r>
                <a:endParaRPr kumimoji="1" lang="ja-JP" altLang="en-US" dirty="0" smtClean="0">
                  <a:solidFill>
                    <a:srgbClr val="000090"/>
                  </a:solidFill>
                </a:endParaRP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2310312" y="4205987"/>
              <a:ext cx="1726412" cy="2269977"/>
              <a:chOff x="678413" y="1553064"/>
              <a:chExt cx="1726412" cy="2269977"/>
            </a:xfrm>
          </p:grpSpPr>
          <p:grpSp>
            <p:nvGrpSpPr>
              <p:cNvPr id="33" name="グループ化 32"/>
              <p:cNvGrpSpPr/>
              <p:nvPr/>
            </p:nvGrpSpPr>
            <p:grpSpPr>
              <a:xfrm>
                <a:off x="866626" y="2060848"/>
                <a:ext cx="1228706" cy="1008112"/>
                <a:chOff x="866626" y="2060848"/>
                <a:chExt cx="1228706" cy="1008112"/>
              </a:xfrm>
            </p:grpSpPr>
            <p:sp>
              <p:nvSpPr>
                <p:cNvPr id="35" name="円/楕円 34"/>
                <p:cNvSpPr/>
                <p:nvPr/>
              </p:nvSpPr>
              <p:spPr>
                <a:xfrm>
                  <a:off x="866626" y="2060848"/>
                  <a:ext cx="173091" cy="17309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円/楕円 35"/>
                <p:cNvSpPr/>
                <p:nvPr/>
              </p:nvSpPr>
              <p:spPr>
                <a:xfrm>
                  <a:off x="1922241" y="2233938"/>
                  <a:ext cx="173091" cy="173091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円/楕円 36"/>
                <p:cNvSpPr/>
                <p:nvPr/>
              </p:nvSpPr>
              <p:spPr>
                <a:xfrm>
                  <a:off x="1259632" y="2895869"/>
                  <a:ext cx="173091" cy="173091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4" name="テキスト ボックス 33"/>
              <p:cNvSpPr txBox="1"/>
              <p:nvPr/>
            </p:nvSpPr>
            <p:spPr>
              <a:xfrm>
                <a:off x="678413" y="1553064"/>
                <a:ext cx="1726412" cy="2269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1</a:t>
                </a:r>
              </a:p>
              <a:p>
                <a:r>
                  <a:rPr lang="en-US" altLang="ja-JP" dirty="0">
                    <a:solidFill>
                      <a:srgbClr val="000090"/>
                    </a:solidFill>
                  </a:rPr>
                  <a:t> </a:t>
                </a:r>
                <a:r>
                  <a:rPr lang="en-US" altLang="ja-JP" dirty="0" smtClean="0">
                    <a:solidFill>
                      <a:srgbClr val="000090"/>
                    </a:solidFill>
                  </a:rPr>
                  <a:t>     </a:t>
                </a:r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          2</a:t>
                </a:r>
              </a:p>
              <a:p>
                <a:pPr marL="342900" indent="-342900">
                  <a:buAutoNum type="arabicPlain"/>
                </a:pPr>
                <a:endParaRPr lang="en-US" altLang="ja-JP" dirty="0" smtClean="0">
                  <a:solidFill>
                    <a:srgbClr val="000090"/>
                  </a:solidFill>
                </a:endParaRPr>
              </a:p>
              <a:p>
                <a:endParaRPr lang="en-US" altLang="ja-JP" dirty="0">
                  <a:solidFill>
                    <a:srgbClr val="000090"/>
                  </a:solidFill>
                </a:endParaRPr>
              </a:p>
              <a:p>
                <a:endParaRPr lang="en-US" altLang="ja-JP" dirty="0">
                  <a:solidFill>
                    <a:srgbClr val="000090"/>
                  </a:solidFill>
                </a:endParaRPr>
              </a:p>
              <a:p>
                <a:r>
                  <a:rPr kumimoji="1" lang="en-US" altLang="ja-JP" dirty="0" smtClean="0">
                    <a:solidFill>
                      <a:srgbClr val="000090"/>
                    </a:solidFill>
                  </a:rPr>
                  <a:t>     3</a:t>
                </a:r>
                <a:endParaRPr kumimoji="1" lang="ja-JP" altLang="en-US" dirty="0" smtClean="0">
                  <a:solidFill>
                    <a:srgbClr val="000090"/>
                  </a:solidFill>
                </a:endParaRPr>
              </a:p>
            </p:txBody>
          </p:sp>
        </p:grpSp>
        <p:cxnSp>
          <p:nvCxnSpPr>
            <p:cNvPr id="41" name="直線コネクタ 40"/>
            <p:cNvCxnSpPr/>
            <p:nvPr/>
          </p:nvCxnSpPr>
          <p:spPr>
            <a:xfrm>
              <a:off x="431333" y="2154660"/>
              <a:ext cx="882524" cy="1361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5763816" y="2493848"/>
              <a:ext cx="489518" cy="5031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2595464" y="4886861"/>
              <a:ext cx="332824" cy="66193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737793" y="2222753"/>
              <a:ext cx="86546" cy="673116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395108" y="2283186"/>
              <a:ext cx="613467" cy="46574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flipH="1">
              <a:off x="2761876" y="4973406"/>
              <a:ext cx="792264" cy="248243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テキスト ボックス 6"/>
          <p:cNvSpPr txBox="1"/>
          <p:nvPr/>
        </p:nvSpPr>
        <p:spPr>
          <a:xfrm>
            <a:off x="3034908" y="242088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Channel-</a:t>
            </a:r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endParaRPr kumimoji="1" lang="ja-JP" altLang="en-US" dirty="0" smtClean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71600" y="249289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Channel-</a:t>
            </a:r>
            <a:r>
              <a:rPr kumimoji="1" lang="en-US" altLang="ja-JP" dirty="0" smtClean="0">
                <a:solidFill>
                  <a:srgbClr val="0000FF"/>
                </a:solidFill>
              </a:rPr>
              <a:t>3</a:t>
            </a:r>
            <a:endParaRPr kumimoji="1" lang="ja-JP" altLang="en-US" dirty="0" smtClean="0">
              <a:solidFill>
                <a:srgbClr val="0000FF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27584" y="449982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Channel-</a:t>
            </a:r>
            <a:r>
              <a:rPr kumimoji="1" lang="en-US" altLang="ja-JP" dirty="0" smtClean="0">
                <a:solidFill>
                  <a:srgbClr val="00B050"/>
                </a:solidFill>
              </a:rPr>
              <a:t>2</a:t>
            </a:r>
            <a:endParaRPr kumimoji="1" lang="ja-JP" altLang="en-US" dirty="0" smtClean="0">
              <a:solidFill>
                <a:srgbClr val="00B05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57200" y="6237312"/>
            <a:ext cx="553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] L.D. Faddeev, Soviet Phys. JETP </a:t>
            </a:r>
            <a:r>
              <a:rPr kumimoji="1" lang="en-US" altLang="ja-JP" b="1" dirty="0" smtClean="0">
                <a:solidFill>
                  <a:schemeClr val="accent6">
                    <a:lumMod val="75000"/>
                  </a:schemeClr>
                </a:solidFill>
              </a:rPr>
              <a:t>12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 (1961) 1041</a:t>
            </a:r>
            <a:endParaRPr kumimoji="1" lang="ja-JP" alt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942766"/>
              </p:ext>
            </p:extLst>
          </p:nvPr>
        </p:nvGraphicFramePr>
        <p:xfrm>
          <a:off x="4606239" y="3365428"/>
          <a:ext cx="4430257" cy="1071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208" name="Equation" r:id="rId3" imgW="3200400" imgH="774360" progId="Equation.DSMT4">
                  <p:embed/>
                </p:oleObj>
              </mc:Choice>
              <mc:Fallback>
                <p:oleObj name="Equation" r:id="rId3" imgW="3200400" imgH="774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239" y="3365428"/>
                        <a:ext cx="4430257" cy="107168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338378"/>
              </p:ext>
            </p:extLst>
          </p:nvPr>
        </p:nvGraphicFramePr>
        <p:xfrm>
          <a:off x="2863861" y="4764647"/>
          <a:ext cx="6110246" cy="966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209" name="Equation" r:id="rId5" imgW="3771720" imgH="596880" progId="Equation.DSMT4">
                  <p:embed/>
                </p:oleObj>
              </mc:Choice>
              <mc:Fallback>
                <p:oleObj name="Equation" r:id="rId5" imgW="3771720" imgH="596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61" y="4764647"/>
                        <a:ext cx="6110246" cy="966711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53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n-lt"/>
              </a:rPr>
              <a:t>3. </a:t>
            </a:r>
            <a:r>
              <a:rPr kumimoji="1" lang="en-US" altLang="ja-JP" dirty="0" err="1" smtClean="0">
                <a:latin typeface="+mn-lt"/>
              </a:rPr>
              <a:t>CalculationS</a:t>
            </a:r>
            <a:r>
              <a:rPr kumimoji="1" lang="en-US" altLang="ja-JP" dirty="0" smtClean="0">
                <a:latin typeface="+mn-lt"/>
              </a:rPr>
              <a:t> and results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195736" y="548680"/>
            <a:ext cx="3888432" cy="25324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401" y="620688"/>
            <a:ext cx="3534751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2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コンテンツ プレースホルダー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4530725"/>
              </a:xfrm>
            </p:spPr>
            <p:txBody>
              <a:bodyPr/>
              <a:lstStyle/>
              <a:p>
                <a:r>
                  <a:rPr kumimoji="1" lang="en-US" altLang="ja-JP" dirty="0" smtClean="0"/>
                  <a:t>Local, </a:t>
                </a:r>
                <a:r>
                  <a:rPr lang="en-US" altLang="ja-JP" dirty="0" smtClean="0"/>
                  <a:t>Shallow </a:t>
                </a:r>
                <a:r>
                  <a:rPr lang="en-US" altLang="ja-JP" dirty="0"/>
                  <a:t>(no-forbidden state)</a:t>
                </a:r>
                <a:r>
                  <a:rPr kumimoji="1" lang="en-US" altLang="ja-JP" dirty="0" smtClean="0"/>
                  <a:t/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  Ali-</a:t>
                </a:r>
                <a:r>
                  <a:rPr kumimoji="1" lang="en-US" altLang="ja-JP" dirty="0" err="1" smtClean="0"/>
                  <a:t>Bodmer</a:t>
                </a:r>
                <a:r>
                  <a:rPr kumimoji="1" lang="en-US" altLang="ja-JP" dirty="0" smtClean="0"/>
                  <a:t> (NP80, 99(1966))</a:t>
                </a:r>
              </a:p>
              <a:p>
                <a:endParaRPr kumimoji="1" lang="en-US" altLang="ja-JP" dirty="0" smtClean="0"/>
              </a:p>
              <a:p>
                <a:r>
                  <a:rPr lang="en-US" altLang="ja-JP" dirty="0" smtClean="0"/>
                  <a:t>Local, Deep (forbidden states)</a:t>
                </a:r>
                <a:br>
                  <a:rPr lang="en-US" altLang="ja-JP" dirty="0" smtClean="0"/>
                </a:br>
                <a:r>
                  <a:rPr lang="en-US" altLang="ja-JP" dirty="0" smtClean="0"/>
                  <a:t>  Folding with effective NN potential + OCM</a:t>
                </a:r>
                <a:r>
                  <a:rPr kumimoji="1" lang="en-US" altLang="ja-JP" dirty="0" smtClean="0"/>
                  <a:t/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/>
                          </a:rPr>
                          <m:t>𝑃𝑎𝑢𝑙𝑖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/>
                      </a:rPr>
                      <m:t>= </m:t>
                    </m:r>
                    <m:func>
                      <m:func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kumimoji="1" lang="ja-JP" altLang="en-US" b="0" i="1" smtClean="0">
                                <a:latin typeface="Cambria Math"/>
                              </a:rPr>
                              <m:t>𝜆</m:t>
                            </m:r>
                            <m:r>
                              <a:rPr kumimoji="1" lang="ja-JP" altLang="en-US" b="0" i="1" smtClean="0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kumimoji="1" lang="ja-JP" altLang="en-US" b="0" i="1" smtClean="0">
                            <a:latin typeface="Cambria Math"/>
                          </a:rPr>
                          <m:t>𝜆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kumimoji="1" lang="ja-JP" altLang="en-US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kumimoji="1" lang="en-US" altLang="ja-JP" b="0" i="1" smtClean="0">
                                <a:latin typeface="Cambria Math"/>
                              </a:rPr>
                              <m:t>𝑓</m:t>
                            </m:r>
                          </m:sub>
                          <m:sup/>
                          <m:e>
                            <m:d>
                              <m:dPr>
                                <m:begChr m:val="|"/>
                                <m:endChr m:val=""/>
                                <m:ctrlPr>
                                  <a:rPr kumimoji="1" lang="en-US" altLang="ja-JP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kumimoji="1" lang="en-US" altLang="ja-JP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</m:d>
                                <m:d>
                                  <m:dPr>
                                    <m:begChr m:val="⟨"/>
                                    <m:endChr m:val=""/>
                                    <m:ctrlPr>
                                      <a:rPr kumimoji="1" lang="en-US" altLang="ja-JP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"/>
                                        <m:endChr m:val="|"/>
                                        <m:ctrlPr>
                                          <a:rPr kumimoji="1" lang="en-US" altLang="ja-JP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kumimoji="1" lang="en-US" altLang="ja-JP" b="0" i="1" smtClean="0">
                                            <a:latin typeface="Cambria Math"/>
                                          </a:rPr>
                                          <m:t>𝑓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d>
                          </m:e>
                        </m:nary>
                      </m:e>
                    </m:func>
                  </m:oMath>
                </a14:m>
                <a:r>
                  <a:rPr kumimoji="1" lang="en-US" altLang="ja-JP" dirty="0" smtClean="0"/>
                  <a:t> </a:t>
                </a:r>
              </a:p>
              <a:p>
                <a:endParaRPr kumimoji="1" lang="en-US" altLang="ja-JP" dirty="0" smtClean="0"/>
              </a:p>
              <a:p>
                <a:r>
                  <a:rPr kumimoji="1" lang="en-US" altLang="ja-JP" dirty="0" smtClean="0"/>
                  <a:t>Non-local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  Semi-microscopic (RGM)</a:t>
                </a:r>
              </a:p>
            </p:txBody>
          </p:sp>
        </mc:Choice>
        <mc:Fallback xmlns="">
          <p:sp>
            <p:nvSpPr>
              <p:cNvPr id="2" name="コンテンツ プレースホルダー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4530725"/>
              </a:xfrm>
              <a:blipFill rotWithShape="1">
                <a:blip r:embed="rId2"/>
                <a:stretch>
                  <a:fillRect l="-593" t="-1750" b="-61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altLang="ja-JP" sz="3600" dirty="0">
                <a:solidFill>
                  <a:srgbClr val="0000FF"/>
                </a:solidFill>
                <a:latin typeface="Arial"/>
              </a:rPr>
              <a:t>-</a:t>
            </a:r>
            <a:r>
              <a:rPr lang="en-US" altLang="ja-JP" sz="3600" dirty="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altLang="ja-JP" sz="36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altLang="ja-JP" sz="3600" dirty="0" smtClean="0">
                <a:solidFill>
                  <a:srgbClr val="0000FF"/>
                </a:solidFill>
                <a:latin typeface="Arial"/>
              </a:rPr>
              <a:t>potential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20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4923"/>
          </a:xfrm>
        </p:spPr>
        <p:txBody>
          <a:bodyPr/>
          <a:lstStyle/>
          <a:p>
            <a:r>
              <a:rPr lang="en-US" altLang="ja-JP" sz="3200" dirty="0">
                <a:solidFill>
                  <a:srgbClr val="0000FF"/>
                </a:solidFill>
                <a:latin typeface="+mn-lt"/>
              </a:rPr>
              <a:t>Shallow </a:t>
            </a:r>
            <a:r>
              <a:rPr lang="en-US" altLang="ja-JP" sz="3200" dirty="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altLang="ja-JP" sz="3200" dirty="0">
                <a:solidFill>
                  <a:srgbClr val="0000FF"/>
                </a:solidFill>
                <a:latin typeface="+mn-lt"/>
              </a:rPr>
              <a:t>-</a:t>
            </a:r>
            <a:r>
              <a:rPr lang="en-US" altLang="ja-JP" sz="3200" dirty="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altLang="ja-JP" sz="3200" dirty="0">
                <a:solidFill>
                  <a:srgbClr val="0000FF"/>
                </a:solidFill>
                <a:latin typeface="+mn-lt"/>
              </a:rPr>
              <a:t> potential (no forbidden state</a:t>
            </a:r>
            <a:r>
              <a:rPr lang="en-US" altLang="ja-JP" sz="3200" dirty="0" smtClean="0">
                <a:solidFill>
                  <a:srgbClr val="0000FF"/>
                </a:solidFill>
                <a:latin typeface="+mn-lt"/>
              </a:rPr>
              <a:t>)</a:t>
            </a:r>
            <a:endParaRPr kumimoji="1" lang="ja-JP" altLang="en-US" sz="3200" dirty="0">
              <a:latin typeface="+mn-lt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253007"/>
              </p:ext>
            </p:extLst>
          </p:nvPr>
        </p:nvGraphicFramePr>
        <p:xfrm>
          <a:off x="611560" y="5445224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220688"/>
                <a:gridCol w="1522512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a</a:t>
                      </a:r>
                      <a:r>
                        <a:rPr kumimoji="1" lang="en-US" altLang="ja-JP" baseline="-25000" dirty="0" err="1" smtClean="0"/>
                        <a:t>R</a:t>
                      </a:r>
                      <a:r>
                        <a:rPr kumimoji="1" lang="en-US" altLang="ja-JP" dirty="0" smtClean="0"/>
                        <a:t> (</a:t>
                      </a:r>
                      <a:r>
                        <a:rPr kumimoji="1" lang="en-US" altLang="ja-JP" dirty="0" err="1" smtClean="0"/>
                        <a:t>fm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V</a:t>
                      </a:r>
                      <a:r>
                        <a:rPr kumimoji="1" lang="en-US" altLang="ja-JP" baseline="-25000" dirty="0" smtClean="0"/>
                        <a:t>R</a:t>
                      </a:r>
                      <a:r>
                        <a:rPr kumimoji="1" lang="en-US" altLang="ja-JP" baseline="30000" dirty="0" smtClean="0"/>
                        <a:t>(0)</a:t>
                      </a:r>
                      <a:r>
                        <a:rPr kumimoji="1" lang="en-US" altLang="ja-JP" dirty="0" smtClean="0"/>
                        <a:t>  (MeV)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V</a:t>
                      </a:r>
                      <a:r>
                        <a:rPr kumimoji="1" lang="en-US" altLang="ja-JP" baseline="-25000" dirty="0" smtClean="0"/>
                        <a:t>R</a:t>
                      </a:r>
                      <a:r>
                        <a:rPr kumimoji="1" lang="en-US" altLang="ja-JP" baseline="30000" dirty="0" smtClean="0"/>
                        <a:t>(2)</a:t>
                      </a:r>
                      <a:r>
                        <a:rPr kumimoji="1" lang="en-US" altLang="ja-JP" baseline="0" dirty="0" smtClean="0"/>
                        <a:t> (MeV)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a</a:t>
                      </a:r>
                      <a:r>
                        <a:rPr kumimoji="1" lang="en-US" altLang="ja-JP" baseline="-25000" dirty="0" err="1" smtClean="0"/>
                        <a:t>A</a:t>
                      </a:r>
                      <a:r>
                        <a:rPr kumimoji="1" lang="en-US" altLang="ja-JP" dirty="0" smtClean="0"/>
                        <a:t> (</a:t>
                      </a:r>
                      <a:r>
                        <a:rPr kumimoji="1" lang="en-US" altLang="ja-JP" dirty="0" err="1" smtClean="0"/>
                        <a:t>fm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V</a:t>
                      </a:r>
                      <a:r>
                        <a:rPr kumimoji="1" lang="en-US" altLang="ja-JP" baseline="-25000" dirty="0" smtClean="0"/>
                        <a:t>A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en-US" altLang="ja-JP" baseline="0" dirty="0" smtClean="0"/>
                        <a:t> MeV)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AB(A’)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125.0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2.85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-30.18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AB(D)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1.40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500.0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320.0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-130.0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053913"/>
              </p:ext>
            </p:extLst>
          </p:nvPr>
        </p:nvGraphicFramePr>
        <p:xfrm>
          <a:off x="742018" y="836712"/>
          <a:ext cx="7934438" cy="841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11" name="Equation" r:id="rId3" imgW="2984400" imgH="317160" progId="Equation.DSMT4">
                  <p:embed/>
                </p:oleObj>
              </mc:Choice>
              <mc:Fallback>
                <p:oleObj name="Equation" r:id="rId3" imgW="29844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018" y="836712"/>
                        <a:ext cx="7934438" cy="841499"/>
                      </a:xfrm>
                      <a:prstGeom prst="rect">
                        <a:avLst/>
                      </a:prstGeom>
                      <a:blipFill>
                        <a:blip r:embed="rId5"/>
                        <a:tile tx="0" ty="0" sx="100000" sy="100000" flip="none" algn="tl"/>
                      </a:blip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11" y="1772816"/>
            <a:ext cx="5019137" cy="35283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843808" y="2204864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L=0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11960" y="3275692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L=2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481" y="3635732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L=4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81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4244</TotalTime>
  <Words>809</Words>
  <Application>Microsoft Office PowerPoint</Application>
  <PresentationFormat>画面に合わせる (4:3)</PresentationFormat>
  <Paragraphs>286</Paragraphs>
  <Slides>22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4" baseType="lpstr">
      <vt:lpstr>Edge</vt:lpstr>
      <vt:lpstr>Equation</vt:lpstr>
      <vt:lpstr> 12Cの低エネルギー励起状態の３a模型計算</vt:lpstr>
      <vt:lpstr>１．はじめに</vt:lpstr>
      <vt:lpstr>PowerPoint プレゼンテーション</vt:lpstr>
      <vt:lpstr>2. Formalism</vt:lpstr>
      <vt:lpstr>PowerPoint プレゼンテーション</vt:lpstr>
      <vt:lpstr>Faddeev eq. (1961) [1]: Multiple scattering with rearrangements</vt:lpstr>
      <vt:lpstr>3. CalculationS and results</vt:lpstr>
      <vt:lpstr>a-a potential</vt:lpstr>
      <vt:lpstr>Shallow a-a potential (no forbidden state)</vt:lpstr>
      <vt:lpstr>3a-potential</vt:lpstr>
      <vt:lpstr>a-a-a Potentials [1][2]</vt:lpstr>
      <vt:lpstr>results</vt:lpstr>
      <vt:lpstr>12C(21+) + g(E2)  a + a + a (L=0)</vt:lpstr>
      <vt:lpstr>ds/dEaa for 3-a decay of Hoyle state</vt:lpstr>
      <vt:lpstr>12C(01+) + (Monopole)   a + a + a (L=0)</vt:lpstr>
      <vt:lpstr>12C(01+) + g(E2)  a + a + a (L=2)</vt:lpstr>
      <vt:lpstr>3a 0+2 Resonance properties</vt:lpstr>
      <vt:lpstr>Calculated 12C resonance parameters</vt:lpstr>
      <vt:lpstr>PowerPoint プレゼンテーション</vt:lpstr>
      <vt:lpstr>aaa reaction rate</vt:lpstr>
      <vt:lpstr>aaa reaction rate   (Ratio to NACRE rate)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</dc:creator>
  <cp:lastModifiedBy>sou</cp:lastModifiedBy>
  <cp:revision>305</cp:revision>
  <cp:lastPrinted>2013-07-24T08:23:15Z</cp:lastPrinted>
  <dcterms:created xsi:type="dcterms:W3CDTF">1601-01-01T00:00:00Z</dcterms:created>
  <dcterms:modified xsi:type="dcterms:W3CDTF">2013-07-26T07:01:46Z</dcterms:modified>
</cp:coreProperties>
</file>