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6" r:id="rId3"/>
    <p:sldId id="270" r:id="rId4"/>
    <p:sldId id="269" r:id="rId5"/>
    <p:sldId id="278" r:id="rId6"/>
    <p:sldId id="260" r:id="rId7"/>
    <p:sldId id="265" r:id="rId8"/>
    <p:sldId id="262" r:id="rId9"/>
    <p:sldId id="263" r:id="rId10"/>
    <p:sldId id="266" r:id="rId11"/>
    <p:sldId id="257" r:id="rId12"/>
    <p:sldId id="267" r:id="rId13"/>
  </p:sldIdLst>
  <p:sldSz cx="9144000" cy="6858000" type="screen4x3"/>
  <p:notesSz cx="6858000" cy="9144000"/>
  <p:custDataLst>
    <p:tags r:id="rId1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tom\Desktop\&#30740;&#31350;&#36039;&#26009;\10BeGTCM\isomono-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tom\Desktop\&#30740;&#31350;&#36039;&#26009;\10BeGTCM\isomono-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numRef>
              <c:f>'isomono-excel'!$B$2:$B$18</c:f>
              <c:numCache>
                <c:formatCode>General</c:formatCode>
                <c:ptCount val="17"/>
                <c:pt idx="0">
                  <c:v>6.18</c:v>
                </c:pt>
                <c:pt idx="1">
                  <c:v>9.26</c:v>
                </c:pt>
                <c:pt idx="2">
                  <c:v>10.66</c:v>
                </c:pt>
                <c:pt idx="3">
                  <c:v>11.5</c:v>
                </c:pt>
                <c:pt idx="4">
                  <c:v>12</c:v>
                </c:pt>
                <c:pt idx="5">
                  <c:v>12.71</c:v>
                </c:pt>
                <c:pt idx="6">
                  <c:v>13.16</c:v>
                </c:pt>
                <c:pt idx="7">
                  <c:v>14.44</c:v>
                </c:pt>
                <c:pt idx="8">
                  <c:v>14.89</c:v>
                </c:pt>
                <c:pt idx="9">
                  <c:v>15.46</c:v>
                </c:pt>
                <c:pt idx="10">
                  <c:v>16.68</c:v>
                </c:pt>
                <c:pt idx="11">
                  <c:v>17.329999999999991</c:v>
                </c:pt>
                <c:pt idx="12">
                  <c:v>18.57</c:v>
                </c:pt>
                <c:pt idx="13">
                  <c:v>20.079999999999991</c:v>
                </c:pt>
                <c:pt idx="14">
                  <c:v>21.17</c:v>
                </c:pt>
                <c:pt idx="15">
                  <c:v>21.64</c:v>
                </c:pt>
                <c:pt idx="16">
                  <c:v>22.54</c:v>
                </c:pt>
              </c:numCache>
            </c:numRef>
          </c:cat>
          <c:val>
            <c:numRef>
              <c:f>'isomono-excel'!$D$2:$D$18</c:f>
              <c:numCache>
                <c:formatCode>General</c:formatCode>
                <c:ptCount val="17"/>
                <c:pt idx="0">
                  <c:v>7.707701580778223</c:v>
                </c:pt>
                <c:pt idx="1">
                  <c:v>27.632146901705191</c:v>
                </c:pt>
                <c:pt idx="2">
                  <c:v>68.273066136445877</c:v>
                </c:pt>
                <c:pt idx="3">
                  <c:v>44.391351628080422</c:v>
                </c:pt>
                <c:pt idx="4">
                  <c:v>0.11589354914271294</c:v>
                </c:pt>
                <c:pt idx="5">
                  <c:v>3.2996803613758932</c:v>
                </c:pt>
                <c:pt idx="6">
                  <c:v>15.333799739740479</c:v>
                </c:pt>
                <c:pt idx="7">
                  <c:v>15.988764850698583</c:v>
                </c:pt>
                <c:pt idx="8">
                  <c:v>0.49036707123813822</c:v>
                </c:pt>
                <c:pt idx="9">
                  <c:v>8.9462821626514835</c:v>
                </c:pt>
                <c:pt idx="10">
                  <c:v>4.4788144660343425</c:v>
                </c:pt>
                <c:pt idx="11">
                  <c:v>2.2468928715640208</c:v>
                </c:pt>
                <c:pt idx="12">
                  <c:v>3.9845922232626636</c:v>
                </c:pt>
                <c:pt idx="13">
                  <c:v>5.0192396925045522</c:v>
                </c:pt>
                <c:pt idx="14">
                  <c:v>3.496456274476432</c:v>
                </c:pt>
                <c:pt idx="15">
                  <c:v>0.10004061824421689</c:v>
                </c:pt>
                <c:pt idx="16">
                  <c:v>0.14139164565771745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62304"/>
        <c:axId val="82963840"/>
      </c:barChart>
      <c:catAx>
        <c:axId val="8296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963840"/>
        <c:crosses val="autoZero"/>
        <c:auto val="1"/>
        <c:lblAlgn val="ctr"/>
        <c:lblOffset val="100"/>
        <c:noMultiLvlLbl val="0"/>
      </c:catAx>
      <c:valAx>
        <c:axId val="8296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62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numRef>
              <c:f>'isomono-excel'!$B$2:$B$18</c:f>
              <c:numCache>
                <c:formatCode>General</c:formatCode>
                <c:ptCount val="17"/>
                <c:pt idx="0">
                  <c:v>6.18</c:v>
                </c:pt>
                <c:pt idx="1">
                  <c:v>9.26</c:v>
                </c:pt>
                <c:pt idx="2">
                  <c:v>10.66</c:v>
                </c:pt>
                <c:pt idx="3">
                  <c:v>11.5</c:v>
                </c:pt>
                <c:pt idx="4">
                  <c:v>12</c:v>
                </c:pt>
                <c:pt idx="5">
                  <c:v>12.71</c:v>
                </c:pt>
                <c:pt idx="6">
                  <c:v>13.16</c:v>
                </c:pt>
                <c:pt idx="7">
                  <c:v>14.44</c:v>
                </c:pt>
                <c:pt idx="8">
                  <c:v>14.89</c:v>
                </c:pt>
                <c:pt idx="9">
                  <c:v>15.46</c:v>
                </c:pt>
                <c:pt idx="10">
                  <c:v>16.68</c:v>
                </c:pt>
                <c:pt idx="11">
                  <c:v>17.329999999999991</c:v>
                </c:pt>
                <c:pt idx="12">
                  <c:v>18.57</c:v>
                </c:pt>
                <c:pt idx="13">
                  <c:v>20.079999999999991</c:v>
                </c:pt>
                <c:pt idx="14">
                  <c:v>21.17</c:v>
                </c:pt>
                <c:pt idx="15">
                  <c:v>21.64</c:v>
                </c:pt>
                <c:pt idx="16">
                  <c:v>22.54</c:v>
                </c:pt>
              </c:numCache>
            </c:numRef>
          </c:cat>
          <c:val>
            <c:numRef>
              <c:f>'isomono-excel'!$H$2:$H$18</c:f>
              <c:numCache>
                <c:formatCode>General</c:formatCode>
                <c:ptCount val="17"/>
                <c:pt idx="0">
                  <c:v>0.42251954463367486</c:v>
                </c:pt>
                <c:pt idx="1">
                  <c:v>1.309149884241392</c:v>
                </c:pt>
                <c:pt idx="2">
                  <c:v>3.3584239327030523</c:v>
                </c:pt>
                <c:pt idx="3">
                  <c:v>2.402558772516211</c:v>
                </c:pt>
                <c:pt idx="4">
                  <c:v>4.386326253021082E-2</c:v>
                </c:pt>
                <c:pt idx="5">
                  <c:v>0.11948179078577142</c:v>
                </c:pt>
                <c:pt idx="6">
                  <c:v>1.1456575834433489</c:v>
                </c:pt>
                <c:pt idx="7">
                  <c:v>1.8255249879630633</c:v>
                </c:pt>
                <c:pt idx="8">
                  <c:v>7.4457907841756418E-2</c:v>
                </c:pt>
                <c:pt idx="9">
                  <c:v>0.34117440888602268</c:v>
                </c:pt>
                <c:pt idx="10">
                  <c:v>0.24012653435168316</c:v>
                </c:pt>
                <c:pt idx="11">
                  <c:v>0.44764232056105441</c:v>
                </c:pt>
                <c:pt idx="12">
                  <c:v>1.321809826956462</c:v>
                </c:pt>
                <c:pt idx="13">
                  <c:v>0.39708126466337357</c:v>
                </c:pt>
                <c:pt idx="14">
                  <c:v>0.33282656699519247</c:v>
                </c:pt>
                <c:pt idx="15">
                  <c:v>1.7932154188438538E-2</c:v>
                </c:pt>
                <c:pt idx="16">
                  <c:v>2.9348549543553641E-2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920384"/>
        <c:axId val="85934464"/>
      </c:barChart>
      <c:catAx>
        <c:axId val="859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934464"/>
        <c:crosses val="autoZero"/>
        <c:auto val="1"/>
        <c:lblAlgn val="ctr"/>
        <c:lblOffset val="100"/>
        <c:noMultiLvlLbl val="0"/>
      </c:catAx>
      <c:valAx>
        <c:axId val="8593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920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2D6F0-553A-4086-8323-8E71A4AA4219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56208-D9F7-4C32-A552-1B0506290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80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29FC9-2376-4315-8BA3-694634BD570A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smtClean="0"/>
          </a:p>
        </p:txBody>
      </p:sp>
      <p:sp>
        <p:nvSpPr>
          <p:cNvPr id="3891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b="1" smtClean="0"/>
          </a:p>
        </p:txBody>
      </p:sp>
      <p:sp>
        <p:nvSpPr>
          <p:cNvPr id="38917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2485A66-D2BF-44EB-B39B-4BC8C3B38D2B}" type="slidenum">
              <a:rPr lang="en-US" altLang="ja-JP" sz="1200">
                <a:latin typeface="Calibri" pitchFamily="34" charset="0"/>
              </a:rPr>
              <a:pPr algn="r" eaLnBrk="1" hangingPunct="1"/>
              <a:t>1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6208-D9F7-4C32-A552-1B05062908D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6208-D9F7-4C32-A552-1B05062908D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880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04758F8-CE1F-4C72-BBFE-8157F0C23DFB}" type="slidenum">
              <a:rPr lang="ja-JP" altLang="en-US" smtClean="0"/>
              <a:pPr>
                <a:defRPr/>
              </a:pPr>
              <a:t>12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16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21D885F-4ABB-4B21-9994-9CAE7DAC8F11}" type="slidenum">
              <a:rPr lang="ja-JP" altLang="en-US" smtClean="0"/>
              <a:pPr eaLnBrk="1" hangingPunct="1"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D2B8E6-DD4E-40A5-BA40-16085F65C7E0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6208-D9F7-4C32-A552-1B0506290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35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9756F2-7026-4DD8-A2E6-304014FD885D}" type="slidenum">
              <a:rPr lang="en-US" altLang="ja-JP" smtClean="0"/>
              <a:pPr eaLnBrk="1" hangingPunct="1"/>
              <a:t>5</a:t>
            </a:fld>
            <a:endParaRPr lang="en-US" altLang="ja-JP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B3EADC7-7127-4B73-B4C3-8C4969F0AB62}" type="slidenum">
              <a:rPr lang="en-US" altLang="ja-JP" smtClean="0"/>
              <a:pPr>
                <a:defRPr/>
              </a:pPr>
              <a:t>6</a:t>
            </a:fld>
            <a:endParaRPr lang="en-US" altLang="ja-JP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6208-D9F7-4C32-A552-1B0506290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BC-D758-4283-AF86-4F3F372F97C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BC-D758-4283-AF86-4F3F372F97C0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7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8.bin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767463" y="1052736"/>
            <a:ext cx="5429693" cy="584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200" baseline="30000" dirty="0" smtClean="0">
                <a:solidFill>
                  <a:srgbClr val="0000FF"/>
                </a:solidFill>
                <a:latin typeface="Calibri" pitchFamily="34" charset="0"/>
              </a:rPr>
              <a:t>10,12</a:t>
            </a:r>
            <a:r>
              <a:rPr lang="en-US" altLang="ja-JP" sz="3200" dirty="0" smtClean="0">
                <a:solidFill>
                  <a:srgbClr val="0000FF"/>
                </a:solidFill>
                <a:latin typeface="Calibri" pitchFamily="34" charset="0"/>
              </a:rPr>
              <a:t>Be</a:t>
            </a:r>
            <a:r>
              <a:rPr lang="ja-JP" altLang="en-US" sz="3200" dirty="0" smtClean="0">
                <a:solidFill>
                  <a:srgbClr val="0000FF"/>
                </a:solidFill>
                <a:latin typeface="Calibri" pitchFamily="34" charset="0"/>
              </a:rPr>
              <a:t>におけるモノポール遷移</a:t>
            </a:r>
            <a:endParaRPr lang="en-US" altLang="ja-JP" sz="3200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803724" y="2204864"/>
            <a:ext cx="39450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FF"/>
                </a:solidFill>
                <a:latin typeface="Calibri" pitchFamily="34" charset="0"/>
              </a:rPr>
              <a:t>Makoto </a:t>
            </a:r>
            <a:r>
              <a:rPr lang="en-US" altLang="ja-JP" sz="2800" dirty="0" smtClean="0">
                <a:solidFill>
                  <a:srgbClr val="0000FF"/>
                </a:solidFill>
                <a:latin typeface="Calibri" pitchFamily="34" charset="0"/>
              </a:rPr>
              <a:t>Ito</a:t>
            </a:r>
            <a:r>
              <a:rPr lang="en-US" altLang="ja-JP" sz="2800" baseline="30000" dirty="0" smtClean="0">
                <a:solidFill>
                  <a:srgbClr val="0000FF"/>
                </a:solidFill>
                <a:latin typeface="Calibri" pitchFamily="34" charset="0"/>
              </a:rPr>
              <a:t>1</a:t>
            </a:r>
            <a:r>
              <a:rPr lang="en-US" altLang="ja-JP" sz="2800" dirty="0" smtClean="0">
                <a:solidFill>
                  <a:srgbClr val="0000FF"/>
                </a:solidFill>
                <a:latin typeface="Calibri" pitchFamily="34" charset="0"/>
              </a:rPr>
              <a:t> and K. Ikeda</a:t>
            </a:r>
            <a:r>
              <a:rPr lang="en-US" altLang="ja-JP" sz="2800" baseline="30000" dirty="0" smtClean="0">
                <a:solidFill>
                  <a:srgbClr val="0000FF"/>
                </a:solidFill>
                <a:latin typeface="Calibri" pitchFamily="34" charset="0"/>
              </a:rPr>
              <a:t>2</a:t>
            </a:r>
            <a:endParaRPr lang="en-US" altLang="ja-JP" sz="2800" baseline="30000" dirty="0">
              <a:latin typeface="Calibri" pitchFamily="34" charset="0"/>
            </a:endParaRPr>
          </a:p>
        </p:txBody>
      </p:sp>
      <p:sp>
        <p:nvSpPr>
          <p:cNvPr id="8196" name="テキスト ボックス 5"/>
          <p:cNvSpPr txBox="1">
            <a:spLocks noChangeArrowheads="1"/>
          </p:cNvSpPr>
          <p:nvPr/>
        </p:nvSpPr>
        <p:spPr bwMode="auto">
          <a:xfrm>
            <a:off x="683568" y="2777981"/>
            <a:ext cx="7705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baseline="30000" dirty="0" smtClean="0">
                <a:solidFill>
                  <a:srgbClr val="0000FF"/>
                </a:solidFill>
                <a:latin typeface="Calibri" pitchFamily="34" charset="0"/>
              </a:rPr>
              <a:t>1</a:t>
            </a:r>
            <a:r>
              <a:rPr lang="en-US" altLang="ja-JP" sz="2400" dirty="0" smtClean="0">
                <a:solidFill>
                  <a:srgbClr val="0000FF"/>
                </a:solidFill>
                <a:latin typeface="Calibri" pitchFamily="34" charset="0"/>
              </a:rPr>
              <a:t>Department </a:t>
            </a:r>
            <a:r>
              <a:rPr lang="en-US" altLang="ja-JP" sz="2400" dirty="0">
                <a:solidFill>
                  <a:srgbClr val="0000FF"/>
                </a:solidFill>
                <a:latin typeface="Calibri" pitchFamily="34" charset="0"/>
              </a:rPr>
              <a:t>of Pure and Applied Physics,  Kansai University</a:t>
            </a:r>
          </a:p>
        </p:txBody>
      </p:sp>
      <p:sp>
        <p:nvSpPr>
          <p:cNvPr id="8197" name="テキスト ボックス 5"/>
          <p:cNvSpPr txBox="1">
            <a:spLocks noChangeArrowheads="1"/>
          </p:cNvSpPr>
          <p:nvPr/>
        </p:nvSpPr>
        <p:spPr bwMode="auto">
          <a:xfrm>
            <a:off x="1644650" y="4273550"/>
            <a:ext cx="49359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itchFamily="34" charset="0"/>
              </a:rPr>
              <a:t>I. </a:t>
            </a:r>
            <a:r>
              <a:rPr lang="ja-JP" altLang="en-US" dirty="0" smtClean="0">
                <a:latin typeface="Calibri" pitchFamily="34" charset="0"/>
              </a:rPr>
              <a:t>導入：研究の大域的目的とこれまでの研究成果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8198" name="テキスト ボックス 6"/>
          <p:cNvSpPr txBox="1">
            <a:spLocks noChangeArrowheads="1"/>
          </p:cNvSpPr>
          <p:nvPr/>
        </p:nvSpPr>
        <p:spPr bwMode="auto">
          <a:xfrm>
            <a:off x="1643063" y="4730750"/>
            <a:ext cx="41072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itchFamily="34" charset="0"/>
              </a:rPr>
              <a:t>II. </a:t>
            </a:r>
            <a:r>
              <a:rPr lang="ja-JP" altLang="en-US" dirty="0">
                <a:latin typeface="Calibri" pitchFamily="34" charset="0"/>
              </a:rPr>
              <a:t>今回</a:t>
            </a:r>
            <a:r>
              <a:rPr lang="ja-JP" altLang="en-US" dirty="0" smtClean="0">
                <a:latin typeface="Calibri" pitchFamily="34" charset="0"/>
              </a:rPr>
              <a:t>の目的：モノポール遷移への興味</a:t>
            </a:r>
            <a:endParaRPr lang="en-US" altLang="ja-JP" dirty="0" smtClean="0">
              <a:latin typeface="Calibri" pitchFamily="34" charset="0"/>
            </a:endParaRPr>
          </a:p>
        </p:txBody>
      </p:sp>
      <p:sp>
        <p:nvSpPr>
          <p:cNvPr id="8199" name="テキスト ボックス 7"/>
          <p:cNvSpPr txBox="1">
            <a:spLocks noChangeArrowheads="1"/>
          </p:cNvSpPr>
          <p:nvPr/>
        </p:nvSpPr>
        <p:spPr bwMode="auto">
          <a:xfrm>
            <a:off x="1643063" y="5159375"/>
            <a:ext cx="59058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itchFamily="34" charset="0"/>
              </a:rPr>
              <a:t>III. </a:t>
            </a:r>
            <a:r>
              <a:rPr lang="en-US" altLang="ja-JP" baseline="30000" dirty="0" smtClean="0">
                <a:latin typeface="Calibri" pitchFamily="34" charset="0"/>
              </a:rPr>
              <a:t>10,12</a:t>
            </a:r>
            <a:r>
              <a:rPr lang="en-US" altLang="ja-JP" dirty="0" smtClean="0">
                <a:latin typeface="Calibri" pitchFamily="34" charset="0"/>
              </a:rPr>
              <a:t>Be</a:t>
            </a:r>
            <a:r>
              <a:rPr lang="ja-JP" altLang="en-US" dirty="0" smtClean="0">
                <a:latin typeface="Calibri" pitchFamily="34" charset="0"/>
              </a:rPr>
              <a:t>における</a:t>
            </a:r>
            <a:r>
              <a:rPr lang="en-US" altLang="ja-JP" dirty="0" err="1" smtClean="0">
                <a:latin typeface="Calibri" pitchFamily="34" charset="0"/>
              </a:rPr>
              <a:t>Isoscalar</a:t>
            </a:r>
            <a:r>
              <a:rPr lang="en-US" altLang="ja-JP" dirty="0" smtClean="0">
                <a:latin typeface="Calibri" pitchFamily="34" charset="0"/>
              </a:rPr>
              <a:t>, </a:t>
            </a:r>
            <a:r>
              <a:rPr lang="en-US" altLang="ja-JP" dirty="0" err="1" smtClean="0">
                <a:latin typeface="Calibri" pitchFamily="34" charset="0"/>
              </a:rPr>
              <a:t>Isovector</a:t>
            </a:r>
            <a:r>
              <a:rPr lang="en-US" altLang="ja-JP" dirty="0" smtClean="0">
                <a:latin typeface="Calibri" pitchFamily="34" charset="0"/>
              </a:rPr>
              <a:t> monopole transitions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8202" name="テキスト ボックス 8"/>
          <p:cNvSpPr txBox="1">
            <a:spLocks noChangeArrowheads="1"/>
          </p:cNvSpPr>
          <p:nvPr/>
        </p:nvSpPr>
        <p:spPr bwMode="auto">
          <a:xfrm>
            <a:off x="1643063" y="5630863"/>
            <a:ext cx="24522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itchFamily="34" charset="0"/>
              </a:rPr>
              <a:t>IV.  </a:t>
            </a:r>
            <a:r>
              <a:rPr lang="ja-JP" altLang="en-US" dirty="0" smtClean="0">
                <a:latin typeface="Calibri" pitchFamily="34" charset="0"/>
              </a:rPr>
              <a:t>まとめと今後の課題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757294" y="3282037"/>
            <a:ext cx="7626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baseline="30000" dirty="0" smtClean="0">
                <a:solidFill>
                  <a:srgbClr val="0000FF"/>
                </a:solidFill>
                <a:latin typeface="Calibri" pitchFamily="34" charset="0"/>
              </a:rPr>
              <a:t>2</a:t>
            </a:r>
            <a:r>
              <a:rPr lang="en-US" altLang="ja-JP" sz="2400" dirty="0" smtClean="0">
                <a:solidFill>
                  <a:srgbClr val="0000FF"/>
                </a:solidFill>
                <a:latin typeface="Calibri" pitchFamily="34" charset="0"/>
              </a:rPr>
              <a:t>RIKEN </a:t>
            </a:r>
            <a:r>
              <a:rPr lang="en-US" altLang="ja-JP" sz="2400" dirty="0" err="1" smtClean="0">
                <a:solidFill>
                  <a:srgbClr val="0000FF"/>
                </a:solidFill>
                <a:latin typeface="Calibri" pitchFamily="34" charset="0"/>
              </a:rPr>
              <a:t>Nishina</a:t>
            </a:r>
            <a:r>
              <a:rPr lang="en-US" altLang="ja-JP" sz="2400" dirty="0" smtClean="0">
                <a:solidFill>
                  <a:srgbClr val="0000FF"/>
                </a:solidFill>
                <a:latin typeface="Calibri" pitchFamily="34" charset="0"/>
              </a:rPr>
              <a:t> Center for Accelerator based Science, RIKEN</a:t>
            </a:r>
            <a:endParaRPr lang="en-US" altLang="ja-JP" sz="2400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654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2844" y="285728"/>
            <a:ext cx="7546681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EWSR fraction of the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isoscalar</a:t>
            </a:r>
            <a:r>
              <a:rPr lang="en-US" altLang="ja-JP" sz="2400" dirty="0" smtClean="0">
                <a:solidFill>
                  <a:srgbClr val="0000FF"/>
                </a:solidFill>
              </a:rPr>
              <a:t> monopole transitions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 in </a:t>
            </a:r>
            <a:r>
              <a:rPr kumimoji="1" lang="en-US" altLang="ja-JP" sz="2400" baseline="30000" dirty="0" smtClean="0">
                <a:solidFill>
                  <a:srgbClr val="0000FF"/>
                </a:solidFill>
              </a:rPr>
              <a:t>12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Be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089052"/>
              </p:ext>
            </p:extLst>
          </p:nvPr>
        </p:nvGraphicFramePr>
        <p:xfrm>
          <a:off x="1619672" y="1000125"/>
          <a:ext cx="5011738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数式" r:id="rId5" imgW="2311200" imgH="596880" progId="Equation.3">
                  <p:embed/>
                </p:oleObj>
              </mc:Choice>
              <mc:Fallback>
                <p:oleObj name="数式" r:id="rId5" imgW="231120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000125"/>
                        <a:ext cx="5011738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 Box 6"/>
          <p:cNvSpPr txBox="1">
            <a:spLocks noChangeArrowheads="1"/>
          </p:cNvSpPr>
          <p:nvPr/>
        </p:nvSpPr>
        <p:spPr bwMode="auto">
          <a:xfrm>
            <a:off x="1303284" y="3433758"/>
            <a:ext cx="1070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Mono. Tr.</a:t>
            </a:r>
            <a:endParaRPr lang="en-US" altLang="ja-JP" dirty="0">
              <a:solidFill>
                <a:srgbClr val="0000FF"/>
              </a:solidFill>
            </a:endParaRPr>
          </a:p>
        </p:txBody>
      </p:sp>
      <p:sp>
        <p:nvSpPr>
          <p:cNvPr id="95" name="Oval 42"/>
          <p:cNvSpPr>
            <a:spLocks noChangeArrowheads="1"/>
          </p:cNvSpPr>
          <p:nvPr/>
        </p:nvSpPr>
        <p:spPr bwMode="auto">
          <a:xfrm>
            <a:off x="463519" y="3267070"/>
            <a:ext cx="503237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6" name="Oval 43"/>
          <p:cNvSpPr>
            <a:spLocks noChangeArrowheads="1"/>
          </p:cNvSpPr>
          <p:nvPr/>
        </p:nvSpPr>
        <p:spPr bwMode="auto">
          <a:xfrm>
            <a:off x="463519" y="2920995"/>
            <a:ext cx="503237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7" name="Oval 44"/>
          <p:cNvSpPr>
            <a:spLocks noChangeArrowheads="1"/>
          </p:cNvSpPr>
          <p:nvPr/>
        </p:nvSpPr>
        <p:spPr bwMode="auto">
          <a:xfrm>
            <a:off x="876269" y="3098795"/>
            <a:ext cx="395287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8" name="Oval 45"/>
          <p:cNvSpPr>
            <a:spLocks noChangeArrowheads="1"/>
          </p:cNvSpPr>
          <p:nvPr/>
        </p:nvSpPr>
        <p:spPr bwMode="auto">
          <a:xfrm>
            <a:off x="422244" y="3098795"/>
            <a:ext cx="449262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9" name="Oval 46"/>
          <p:cNvSpPr>
            <a:spLocks noChangeArrowheads="1"/>
          </p:cNvSpPr>
          <p:nvPr/>
        </p:nvSpPr>
        <p:spPr bwMode="auto">
          <a:xfrm>
            <a:off x="142844" y="3098795"/>
            <a:ext cx="395287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0" name="Oval 47"/>
          <p:cNvSpPr>
            <a:spLocks noChangeArrowheads="1"/>
          </p:cNvSpPr>
          <p:nvPr/>
        </p:nvSpPr>
        <p:spPr bwMode="auto">
          <a:xfrm>
            <a:off x="320644" y="2990845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1" name="Oval 48"/>
          <p:cNvSpPr>
            <a:spLocks noChangeArrowheads="1"/>
          </p:cNvSpPr>
          <p:nvPr/>
        </p:nvSpPr>
        <p:spPr bwMode="auto">
          <a:xfrm>
            <a:off x="666719" y="2990845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2" name="Text Box 26"/>
          <p:cNvSpPr txBox="1">
            <a:spLocks noChangeArrowheads="1"/>
          </p:cNvSpPr>
          <p:nvPr/>
        </p:nvSpPr>
        <p:spPr bwMode="auto">
          <a:xfrm>
            <a:off x="160276" y="4029022"/>
            <a:ext cx="1200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 (</a:t>
            </a:r>
            <a:r>
              <a:rPr lang="en-US" altLang="ja-JP" sz="2000" dirty="0">
                <a:latin typeface="Symbol" pitchFamily="18" charset="2"/>
              </a:rPr>
              <a:t>p</a:t>
            </a:r>
            <a:r>
              <a:rPr lang="en-US" altLang="ja-JP" sz="2000" baseline="30000" dirty="0"/>
              <a:t>-</a:t>
            </a:r>
            <a:r>
              <a:rPr lang="en-US" altLang="ja-JP" sz="2000" dirty="0"/>
              <a:t>)</a:t>
            </a:r>
            <a:r>
              <a:rPr lang="en-US" altLang="ja-JP" sz="2000" baseline="30000" dirty="0"/>
              <a:t>2 </a:t>
            </a:r>
            <a:r>
              <a:rPr lang="en-US" altLang="ja-JP" sz="2000" dirty="0"/>
              <a:t>(</a:t>
            </a:r>
            <a:r>
              <a:rPr lang="en-US" altLang="ja-JP" sz="2000" dirty="0">
                <a:latin typeface="Symbol" pitchFamily="18" charset="2"/>
              </a:rPr>
              <a:t>s</a:t>
            </a:r>
            <a:r>
              <a:rPr lang="en-US" altLang="ja-JP" sz="2000" baseline="30000" dirty="0"/>
              <a:t>+</a:t>
            </a:r>
            <a:r>
              <a:rPr lang="en-US" altLang="ja-JP" sz="2000" dirty="0"/>
              <a:t>)</a:t>
            </a:r>
            <a:r>
              <a:rPr lang="en-US" altLang="ja-JP" sz="2000" baseline="30000" dirty="0"/>
              <a:t>2</a:t>
            </a:r>
            <a:endParaRPr lang="en-US" altLang="ja-JP" sz="2000" dirty="0"/>
          </a:p>
        </p:txBody>
      </p:sp>
      <p:sp>
        <p:nvSpPr>
          <p:cNvPr id="103" name="Oval 49"/>
          <p:cNvSpPr>
            <a:spLocks noChangeArrowheads="1"/>
          </p:cNvSpPr>
          <p:nvPr/>
        </p:nvSpPr>
        <p:spPr bwMode="auto">
          <a:xfrm>
            <a:off x="3996308" y="2890833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4" name="Oval 50"/>
          <p:cNvSpPr>
            <a:spLocks noChangeArrowheads="1"/>
          </p:cNvSpPr>
          <p:nvPr/>
        </p:nvSpPr>
        <p:spPr bwMode="auto">
          <a:xfrm>
            <a:off x="3564508" y="299243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5" name="Oval 51"/>
          <p:cNvSpPr>
            <a:spLocks noChangeArrowheads="1"/>
          </p:cNvSpPr>
          <p:nvPr/>
        </p:nvSpPr>
        <p:spPr bwMode="auto">
          <a:xfrm>
            <a:off x="4096320" y="299878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7" name="Oval 49"/>
          <p:cNvSpPr>
            <a:spLocks noChangeArrowheads="1"/>
          </p:cNvSpPr>
          <p:nvPr/>
        </p:nvSpPr>
        <p:spPr bwMode="auto">
          <a:xfrm>
            <a:off x="4753006" y="2890833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8" name="Oval 51"/>
          <p:cNvSpPr>
            <a:spLocks noChangeArrowheads="1"/>
          </p:cNvSpPr>
          <p:nvPr/>
        </p:nvSpPr>
        <p:spPr bwMode="auto">
          <a:xfrm>
            <a:off x="4853018" y="299243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0" name="Oval 49"/>
          <p:cNvSpPr>
            <a:spLocks noChangeArrowheads="1"/>
          </p:cNvSpPr>
          <p:nvPr/>
        </p:nvSpPr>
        <p:spPr bwMode="auto">
          <a:xfrm>
            <a:off x="5400706" y="2890833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1" name="Oval 51"/>
          <p:cNvSpPr>
            <a:spLocks noChangeArrowheads="1"/>
          </p:cNvSpPr>
          <p:nvPr/>
        </p:nvSpPr>
        <p:spPr bwMode="auto">
          <a:xfrm>
            <a:off x="5500718" y="299243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3" name="Oval 36"/>
          <p:cNvSpPr>
            <a:spLocks noChangeArrowheads="1"/>
          </p:cNvSpPr>
          <p:nvPr/>
        </p:nvSpPr>
        <p:spPr bwMode="auto">
          <a:xfrm>
            <a:off x="6408768" y="3214683"/>
            <a:ext cx="323850" cy="42545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4" name="Oval 36"/>
          <p:cNvSpPr>
            <a:spLocks noChangeArrowheads="1"/>
          </p:cNvSpPr>
          <p:nvPr/>
        </p:nvSpPr>
        <p:spPr bwMode="auto">
          <a:xfrm>
            <a:off x="7007256" y="3214683"/>
            <a:ext cx="323850" cy="42545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5" name="Oval 36"/>
          <p:cNvSpPr>
            <a:spLocks noChangeArrowheads="1"/>
          </p:cNvSpPr>
          <p:nvPr/>
        </p:nvSpPr>
        <p:spPr bwMode="auto">
          <a:xfrm>
            <a:off x="7007256" y="2786058"/>
            <a:ext cx="323850" cy="42545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6" name="Oval 36"/>
          <p:cNvSpPr>
            <a:spLocks noChangeArrowheads="1"/>
          </p:cNvSpPr>
          <p:nvPr/>
        </p:nvSpPr>
        <p:spPr bwMode="auto">
          <a:xfrm>
            <a:off x="6410356" y="2786058"/>
            <a:ext cx="323850" cy="42545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7" name="Oval 37"/>
          <p:cNvSpPr>
            <a:spLocks noChangeArrowheads="1"/>
          </p:cNvSpPr>
          <p:nvPr/>
        </p:nvSpPr>
        <p:spPr bwMode="auto">
          <a:xfrm>
            <a:off x="7166006" y="3106733"/>
            <a:ext cx="395287" cy="252412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8" name="Oval 38"/>
          <p:cNvSpPr>
            <a:spLocks noChangeArrowheads="1"/>
          </p:cNvSpPr>
          <p:nvPr/>
        </p:nvSpPr>
        <p:spPr bwMode="auto">
          <a:xfrm>
            <a:off x="6626256" y="3106733"/>
            <a:ext cx="503237" cy="252412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9" name="Oval 39"/>
          <p:cNvSpPr>
            <a:spLocks noChangeArrowheads="1"/>
          </p:cNvSpPr>
          <p:nvPr/>
        </p:nvSpPr>
        <p:spPr bwMode="auto">
          <a:xfrm>
            <a:off x="6192868" y="3106733"/>
            <a:ext cx="395288" cy="252412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0" name="Oval 40"/>
          <p:cNvSpPr>
            <a:spLocks noChangeArrowheads="1"/>
          </p:cNvSpPr>
          <p:nvPr/>
        </p:nvSpPr>
        <p:spPr bwMode="auto">
          <a:xfrm>
            <a:off x="6362731" y="299878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1" name="Oval 41"/>
          <p:cNvSpPr>
            <a:spLocks noChangeArrowheads="1"/>
          </p:cNvSpPr>
          <p:nvPr/>
        </p:nvSpPr>
        <p:spPr bwMode="auto">
          <a:xfrm>
            <a:off x="6956456" y="299878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2" name="Oval 49"/>
          <p:cNvSpPr>
            <a:spLocks noChangeArrowheads="1"/>
          </p:cNvSpPr>
          <p:nvPr/>
        </p:nvSpPr>
        <p:spPr bwMode="auto">
          <a:xfrm>
            <a:off x="7710518" y="2920995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3" name="Oval 49"/>
          <p:cNvSpPr>
            <a:spLocks noChangeArrowheads="1"/>
          </p:cNvSpPr>
          <p:nvPr/>
        </p:nvSpPr>
        <p:spPr bwMode="auto">
          <a:xfrm>
            <a:off x="8353456" y="2916233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4" name="Oval 50"/>
          <p:cNvSpPr>
            <a:spLocks noChangeArrowheads="1"/>
          </p:cNvSpPr>
          <p:nvPr/>
        </p:nvSpPr>
        <p:spPr bwMode="auto">
          <a:xfrm>
            <a:off x="7832756" y="3019420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8453468" y="3019420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8" name="Line 50"/>
          <p:cNvSpPr>
            <a:spLocks noChangeShapeType="1"/>
          </p:cNvSpPr>
          <p:nvPr/>
        </p:nvSpPr>
        <p:spPr bwMode="auto">
          <a:xfrm flipV="1">
            <a:off x="1428728" y="3214686"/>
            <a:ext cx="1023924" cy="317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9" name="Text Box 51"/>
          <p:cNvSpPr txBox="1">
            <a:spLocks noChangeArrowheads="1"/>
          </p:cNvSpPr>
          <p:nvPr/>
        </p:nvSpPr>
        <p:spPr bwMode="auto">
          <a:xfrm>
            <a:off x="466673" y="3600394"/>
            <a:ext cx="486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0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 smtClean="0"/>
              <a:t>+</a:t>
            </a:r>
            <a:endParaRPr lang="ja-JP" altLang="en-US" sz="2000" baseline="30000" dirty="0"/>
          </a:p>
        </p:txBody>
      </p:sp>
      <p:sp>
        <p:nvSpPr>
          <p:cNvPr id="131" name="正方形/長方形 130"/>
          <p:cNvSpPr/>
          <p:nvPr/>
        </p:nvSpPr>
        <p:spPr>
          <a:xfrm>
            <a:off x="1428728" y="928670"/>
            <a:ext cx="5357850" cy="1500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Text Box 51"/>
          <p:cNvSpPr txBox="1">
            <a:spLocks noChangeArrowheads="1"/>
          </p:cNvSpPr>
          <p:nvPr/>
        </p:nvSpPr>
        <p:spPr bwMode="auto">
          <a:xfrm>
            <a:off x="3797938" y="3659566"/>
            <a:ext cx="486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0</a:t>
            </a:r>
            <a:r>
              <a:rPr lang="en-US" altLang="ja-JP" sz="2000" baseline="-25000" dirty="0" smtClean="0"/>
              <a:t>3</a:t>
            </a:r>
            <a:r>
              <a:rPr lang="en-US" altLang="ja-JP" sz="2000" baseline="30000" dirty="0" smtClean="0"/>
              <a:t>+</a:t>
            </a:r>
            <a:endParaRPr lang="ja-JP" altLang="en-US" sz="2000" baseline="30000" dirty="0"/>
          </a:p>
        </p:txBody>
      </p:sp>
      <p:sp>
        <p:nvSpPr>
          <p:cNvPr id="133" name="Oval 49"/>
          <p:cNvSpPr>
            <a:spLocks noChangeArrowheads="1"/>
          </p:cNvSpPr>
          <p:nvPr/>
        </p:nvSpPr>
        <p:spPr bwMode="auto">
          <a:xfrm>
            <a:off x="2571736" y="2857496"/>
            <a:ext cx="785818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34" name="Oval 50"/>
          <p:cNvSpPr>
            <a:spLocks noChangeArrowheads="1"/>
          </p:cNvSpPr>
          <p:nvPr/>
        </p:nvSpPr>
        <p:spPr bwMode="auto">
          <a:xfrm>
            <a:off x="2640002" y="295909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35" name="Oval 51"/>
          <p:cNvSpPr>
            <a:spLocks noChangeArrowheads="1"/>
          </p:cNvSpPr>
          <p:nvPr/>
        </p:nvSpPr>
        <p:spPr bwMode="auto">
          <a:xfrm>
            <a:off x="2809866" y="296544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36" name="Text Box 51"/>
          <p:cNvSpPr txBox="1">
            <a:spLocks noChangeArrowheads="1"/>
          </p:cNvSpPr>
          <p:nvPr/>
        </p:nvSpPr>
        <p:spPr bwMode="auto">
          <a:xfrm>
            <a:off x="2714612" y="3659566"/>
            <a:ext cx="486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0</a:t>
            </a:r>
            <a:r>
              <a:rPr lang="en-US" altLang="ja-JP" sz="2000" baseline="-25000" dirty="0" smtClean="0"/>
              <a:t>2</a:t>
            </a:r>
            <a:r>
              <a:rPr lang="en-US" altLang="ja-JP" sz="2000" baseline="30000" dirty="0" smtClean="0"/>
              <a:t>+</a:t>
            </a:r>
            <a:endParaRPr lang="ja-JP" altLang="en-US" sz="2000" baseline="30000" dirty="0"/>
          </a:p>
        </p:txBody>
      </p:sp>
      <p:sp>
        <p:nvSpPr>
          <p:cNvPr id="137" name="Text Box 51"/>
          <p:cNvSpPr txBox="1">
            <a:spLocks noChangeArrowheads="1"/>
          </p:cNvSpPr>
          <p:nvPr/>
        </p:nvSpPr>
        <p:spPr bwMode="auto">
          <a:xfrm>
            <a:off x="6657738" y="3671832"/>
            <a:ext cx="486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0</a:t>
            </a:r>
            <a:r>
              <a:rPr lang="en-US" altLang="ja-JP" sz="2000" baseline="-25000" dirty="0" smtClean="0"/>
              <a:t>5</a:t>
            </a:r>
            <a:r>
              <a:rPr lang="en-US" altLang="ja-JP" sz="2000" baseline="30000" dirty="0" smtClean="0"/>
              <a:t>+</a:t>
            </a:r>
            <a:endParaRPr lang="ja-JP" altLang="en-US" sz="2000" baseline="30000" dirty="0"/>
          </a:p>
        </p:txBody>
      </p:sp>
      <p:sp>
        <p:nvSpPr>
          <p:cNvPr id="138" name="Text Box 51"/>
          <p:cNvSpPr txBox="1">
            <a:spLocks noChangeArrowheads="1"/>
          </p:cNvSpPr>
          <p:nvPr/>
        </p:nvSpPr>
        <p:spPr bwMode="auto">
          <a:xfrm>
            <a:off x="5214942" y="3671832"/>
            <a:ext cx="486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0</a:t>
            </a:r>
            <a:r>
              <a:rPr lang="en-US" altLang="ja-JP" sz="2000" baseline="-25000" dirty="0" smtClean="0"/>
              <a:t>4</a:t>
            </a:r>
            <a:r>
              <a:rPr lang="en-US" altLang="ja-JP" sz="2000" baseline="30000" dirty="0" smtClean="0"/>
              <a:t>+</a:t>
            </a:r>
            <a:endParaRPr lang="ja-JP" altLang="en-US" sz="2000" baseline="30000" dirty="0"/>
          </a:p>
        </p:txBody>
      </p:sp>
      <p:sp>
        <p:nvSpPr>
          <p:cNvPr id="139" name="Text Box 51"/>
          <p:cNvSpPr txBox="1">
            <a:spLocks noChangeArrowheads="1"/>
          </p:cNvSpPr>
          <p:nvPr/>
        </p:nvSpPr>
        <p:spPr bwMode="auto">
          <a:xfrm>
            <a:off x="8157936" y="3671832"/>
            <a:ext cx="486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0</a:t>
            </a:r>
            <a:r>
              <a:rPr lang="en-US" altLang="ja-JP" sz="2000" baseline="-25000" dirty="0" smtClean="0"/>
              <a:t>6</a:t>
            </a:r>
            <a:r>
              <a:rPr lang="en-US" altLang="ja-JP" sz="2000" baseline="30000" dirty="0" smtClean="0"/>
              <a:t>+</a:t>
            </a:r>
            <a:endParaRPr lang="ja-JP" altLang="en-US" sz="2000" baseline="30000" dirty="0"/>
          </a:p>
        </p:txBody>
      </p:sp>
      <p:sp>
        <p:nvSpPr>
          <p:cNvPr id="140" name="Text Box 26"/>
          <p:cNvSpPr txBox="1">
            <a:spLocks noChangeArrowheads="1"/>
          </p:cNvSpPr>
          <p:nvPr/>
        </p:nvSpPr>
        <p:spPr bwMode="auto">
          <a:xfrm>
            <a:off x="2285984" y="4029022"/>
            <a:ext cx="11560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 (</a:t>
            </a:r>
            <a:r>
              <a:rPr lang="en-US" altLang="ja-JP" sz="2000" dirty="0">
                <a:latin typeface="Symbol" pitchFamily="18" charset="2"/>
              </a:rPr>
              <a:t>p</a:t>
            </a:r>
            <a:r>
              <a:rPr lang="en-US" altLang="ja-JP" sz="2000" baseline="30000" dirty="0"/>
              <a:t>-</a:t>
            </a:r>
            <a:r>
              <a:rPr lang="en-US" altLang="ja-JP" sz="2000" dirty="0"/>
              <a:t>)</a:t>
            </a:r>
            <a:r>
              <a:rPr lang="en-US" altLang="ja-JP" sz="2000" baseline="30000" dirty="0"/>
              <a:t>2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latin typeface="Symbol" pitchFamily="18" charset="2"/>
              </a:rPr>
              <a:t>p</a:t>
            </a:r>
            <a:r>
              <a:rPr lang="en-US" altLang="ja-JP" sz="2000" baseline="30000" dirty="0" smtClean="0"/>
              <a:t>-</a:t>
            </a:r>
            <a:r>
              <a:rPr lang="en-US" altLang="ja-JP" sz="2000" dirty="0" smtClean="0"/>
              <a:t>)</a:t>
            </a:r>
            <a:r>
              <a:rPr lang="en-US" altLang="ja-JP" sz="2000" baseline="30000" dirty="0"/>
              <a:t>2</a:t>
            </a:r>
            <a:endParaRPr lang="en-US" altLang="ja-JP" sz="2000" dirty="0"/>
          </a:p>
        </p:txBody>
      </p:sp>
      <p:sp>
        <p:nvSpPr>
          <p:cNvPr id="141" name="Text Box 26"/>
          <p:cNvSpPr txBox="1">
            <a:spLocks noChangeArrowheads="1"/>
          </p:cNvSpPr>
          <p:nvPr/>
        </p:nvSpPr>
        <p:spPr bwMode="auto">
          <a:xfrm>
            <a:off x="6034109" y="4000504"/>
            <a:ext cx="160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sz="1600" dirty="0"/>
              <a:t>(0p</a:t>
            </a:r>
            <a:r>
              <a:rPr lang="en-US" altLang="ja-JP" sz="1600" baseline="-25000" dirty="0"/>
              <a:t>R</a:t>
            </a:r>
            <a:r>
              <a:rPr lang="en-US" altLang="ja-JP" sz="1600" dirty="0"/>
              <a:t>)(0p</a:t>
            </a:r>
            <a:r>
              <a:rPr lang="en-US" altLang="ja-JP" sz="1600" baseline="-25000" dirty="0"/>
              <a:t>L</a:t>
            </a:r>
            <a:r>
              <a:rPr lang="en-US" altLang="ja-JP" sz="1600" dirty="0"/>
              <a:t>)</a:t>
            </a:r>
            <a:r>
              <a:rPr lang="en-US" altLang="ja-JP" sz="1600" baseline="30000" dirty="0"/>
              <a:t> </a:t>
            </a:r>
            <a:r>
              <a:rPr lang="en-US" altLang="ja-JP" sz="1600" dirty="0"/>
              <a:t>(</a:t>
            </a:r>
            <a:r>
              <a:rPr lang="en-US" altLang="ja-JP" sz="1600" dirty="0">
                <a:latin typeface="Symbol" pitchFamily="18" charset="2"/>
              </a:rPr>
              <a:t>s</a:t>
            </a:r>
            <a:r>
              <a:rPr lang="en-US" altLang="ja-JP" sz="1600" baseline="30000" dirty="0"/>
              <a:t>+</a:t>
            </a:r>
            <a:r>
              <a:rPr lang="en-US" altLang="ja-JP" sz="1600" dirty="0"/>
              <a:t>)</a:t>
            </a:r>
            <a:r>
              <a:rPr lang="en-US" altLang="ja-JP" sz="1600" baseline="30000" dirty="0"/>
              <a:t>2</a:t>
            </a:r>
            <a:endParaRPr lang="en-US" altLang="ja-JP" sz="1600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571868" y="4029022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Symbol" pitchFamily="18" charset="2"/>
              </a:rPr>
              <a:t>a</a:t>
            </a:r>
            <a:r>
              <a:rPr kumimoji="1" lang="en-US" altLang="ja-JP" sz="2000" dirty="0" smtClean="0"/>
              <a:t>+</a:t>
            </a:r>
            <a:r>
              <a:rPr kumimoji="1" lang="en-US" altLang="ja-JP" sz="2000" baseline="30000" dirty="0" smtClean="0"/>
              <a:t>8</a:t>
            </a:r>
            <a:r>
              <a:rPr kumimoji="1" lang="en-US" altLang="ja-JP" sz="2000" dirty="0" smtClean="0"/>
              <a:t>He</a:t>
            </a:r>
            <a:endParaRPr kumimoji="1" lang="ja-JP" altLang="en-US" sz="2000" dirty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857752" y="4029022"/>
            <a:ext cx="1063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 smtClean="0"/>
              <a:t>6</a:t>
            </a:r>
            <a:r>
              <a:rPr kumimoji="1" lang="en-US" altLang="ja-JP" sz="2000" dirty="0" smtClean="0"/>
              <a:t>He+</a:t>
            </a:r>
            <a:r>
              <a:rPr kumimoji="1" lang="en-US" altLang="ja-JP" sz="2000" baseline="30000" dirty="0" smtClean="0"/>
              <a:t>6</a:t>
            </a:r>
            <a:r>
              <a:rPr kumimoji="1" lang="en-US" altLang="ja-JP" sz="2000" dirty="0" smtClean="0"/>
              <a:t>He</a:t>
            </a:r>
            <a:endParaRPr kumimoji="1" lang="ja-JP" altLang="en-US" sz="2000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7866606" y="4029022"/>
            <a:ext cx="1063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 smtClean="0"/>
              <a:t>5</a:t>
            </a:r>
            <a:r>
              <a:rPr kumimoji="1" lang="en-US" altLang="ja-JP" sz="2000" dirty="0" smtClean="0"/>
              <a:t>He+</a:t>
            </a:r>
            <a:r>
              <a:rPr kumimoji="1" lang="en-US" altLang="ja-JP" sz="2000" baseline="30000" dirty="0" smtClean="0"/>
              <a:t>7</a:t>
            </a:r>
            <a:r>
              <a:rPr kumimoji="1" lang="en-US" altLang="ja-JP" sz="2000" dirty="0" smtClean="0"/>
              <a:t>He</a:t>
            </a:r>
            <a:endParaRPr kumimoji="1" lang="ja-JP" altLang="en-US" sz="2000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2500298" y="4572008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2.4%</a:t>
            </a:r>
            <a:endParaRPr kumimoji="1" lang="ja-JP" altLang="en-US" sz="24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3636919" y="4572008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21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.6%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065679" y="4572008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</a:t>
            </a:r>
            <a:r>
              <a:rPr kumimoji="1" lang="en-US" altLang="ja-JP" sz="2400" dirty="0" smtClean="0"/>
              <a:t>.8%</a:t>
            </a:r>
            <a:endParaRPr kumimoji="1" lang="ja-JP" altLang="en-US" sz="2400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494439" y="4572008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4</a:t>
            </a:r>
            <a:r>
              <a:rPr kumimoji="1" lang="en-US" altLang="ja-JP" sz="2400" dirty="0" smtClean="0"/>
              <a:t>.8%</a:t>
            </a:r>
            <a:endParaRPr kumimoji="1" lang="ja-JP" altLang="en-US" sz="2400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7923199" y="4572008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8</a:t>
            </a:r>
            <a:r>
              <a:rPr kumimoji="1" lang="en-US" altLang="ja-JP" sz="2400" dirty="0" smtClean="0"/>
              <a:t>.0%</a:t>
            </a:r>
            <a:endParaRPr kumimoji="1" lang="ja-JP" altLang="en-US" sz="2400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1547664" y="5715016"/>
            <a:ext cx="2032992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Analog to Hoyle</a:t>
            </a:r>
          </a:p>
          <a:p>
            <a:r>
              <a:rPr kumimoji="1" lang="en-US" altLang="ja-JP" sz="2000" dirty="0" smtClean="0"/>
              <a:t> state in </a:t>
            </a:r>
            <a:r>
              <a:rPr kumimoji="1" lang="en-US" altLang="ja-JP" sz="2000" baseline="30000" dirty="0" smtClean="0"/>
              <a:t>12</a:t>
            </a:r>
            <a:r>
              <a:rPr kumimoji="1" lang="en-US" altLang="ja-JP" sz="2000" dirty="0" smtClean="0"/>
              <a:t>C (23%)</a:t>
            </a:r>
            <a:endParaRPr kumimoji="1" lang="ja-JP" altLang="en-US" sz="2000" dirty="0"/>
          </a:p>
        </p:txBody>
      </p:sp>
      <p:cxnSp>
        <p:nvCxnSpPr>
          <p:cNvPr id="153" name="直線コネクタ 152"/>
          <p:cNvCxnSpPr/>
          <p:nvPr/>
        </p:nvCxnSpPr>
        <p:spPr>
          <a:xfrm rot="5400000">
            <a:off x="4176000" y="4536289"/>
            <a:ext cx="392909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153"/>
          <p:cNvSpPr txBox="1"/>
          <p:nvPr/>
        </p:nvSpPr>
        <p:spPr>
          <a:xfrm>
            <a:off x="4977932" y="5085184"/>
            <a:ext cx="1165704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26%</a:t>
            </a:r>
            <a:endParaRPr kumimoji="1" lang="ja-JP" altLang="en-US" sz="2800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3923928" y="5622339"/>
            <a:ext cx="2203039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Exp. By Chinese </a:t>
            </a:r>
          </a:p>
          <a:p>
            <a:r>
              <a:rPr kumimoji="1" lang="en-US" altLang="ja-JP" sz="2400" dirty="0" smtClean="0"/>
              <a:t>Group, </a:t>
            </a:r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12%</a:t>
            </a:r>
            <a:endParaRPr kumimoji="1" lang="ja-JP" altLang="en-US" sz="2400" dirty="0"/>
          </a:p>
        </p:txBody>
      </p:sp>
      <p:cxnSp>
        <p:nvCxnSpPr>
          <p:cNvPr id="4" name="直線矢印コネクタ 3"/>
          <p:cNvCxnSpPr>
            <a:stCxn id="146" idx="2"/>
            <a:endCxn id="151" idx="0"/>
          </p:cNvCxnSpPr>
          <p:nvPr/>
        </p:nvCxnSpPr>
        <p:spPr>
          <a:xfrm flipH="1">
            <a:off x="2564160" y="5033673"/>
            <a:ext cx="1546607" cy="68134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881671" y="5858108"/>
            <a:ext cx="1866793" cy="5232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Total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40%</a:t>
            </a:r>
            <a:endParaRPr kumimoji="1" lang="ja-JP" altLang="en-US" sz="28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  <p:bldP spid="147" grpId="0"/>
      <p:bldP spid="148" grpId="0"/>
      <p:bldP spid="149" grpId="0"/>
      <p:bldP spid="151" grpId="0" animBg="1"/>
      <p:bldP spid="154" grpId="0" animBg="1"/>
      <p:bldP spid="15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/>
          <p:nvPr/>
        </p:nvGraphicFramePr>
        <p:xfrm>
          <a:off x="3428992" y="285728"/>
          <a:ext cx="4929206" cy="330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グラフ 2"/>
          <p:cNvGraphicFramePr/>
          <p:nvPr/>
        </p:nvGraphicFramePr>
        <p:xfrm>
          <a:off x="3428992" y="3786190"/>
          <a:ext cx="492922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42844" y="285728"/>
            <a:ext cx="2809872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Monopole tr.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 in </a:t>
            </a:r>
            <a:r>
              <a:rPr kumimoji="1" lang="en-US" altLang="ja-JP" sz="2400" baseline="30000" dirty="0" smtClean="0">
                <a:solidFill>
                  <a:srgbClr val="0000FF"/>
                </a:solidFill>
              </a:rPr>
              <a:t>10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Be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19872" y="220578"/>
            <a:ext cx="287771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( </a:t>
            </a:r>
            <a:r>
              <a:rPr lang="el-GR" altLang="ja-JP" sz="2000" dirty="0" smtClean="0"/>
              <a:t>α</a:t>
            </a:r>
            <a:r>
              <a:rPr lang="en-US" altLang="ja-JP" sz="2000" dirty="0" smtClean="0"/>
              <a:t>+</a:t>
            </a:r>
            <a:r>
              <a:rPr lang="en-US" altLang="ja-JP" sz="2000" baseline="30000" dirty="0" smtClean="0"/>
              <a:t>6</a:t>
            </a:r>
            <a:r>
              <a:rPr lang="en-US" altLang="ja-JP" sz="2000" dirty="0" smtClean="0"/>
              <a:t>He(2</a:t>
            </a:r>
            <a:r>
              <a:rPr lang="en-US" altLang="ja-JP" sz="2000" baseline="30000" dirty="0" smtClean="0"/>
              <a:t>+</a:t>
            </a:r>
            <a:r>
              <a:rPr lang="en-US" altLang="ja-JP" sz="2000" dirty="0" smtClean="0"/>
              <a:t>) ) + ( α+</a:t>
            </a:r>
            <a:r>
              <a:rPr lang="en-US" altLang="ja-JP" sz="2000" baseline="30000" dirty="0" smtClean="0"/>
              <a:t>6</a:t>
            </a:r>
            <a:r>
              <a:rPr lang="en-US" altLang="ja-JP" sz="2000" dirty="0" smtClean="0"/>
              <a:t>He</a:t>
            </a:r>
            <a:r>
              <a:rPr lang="en-US" altLang="ja-JP" sz="2000" baseline="-25000" dirty="0" smtClean="0"/>
              <a:t>g.s.</a:t>
            </a:r>
            <a:r>
              <a:rPr lang="en-US" altLang="ja-JP" sz="2000" dirty="0" smtClean="0"/>
              <a:t> )</a:t>
            </a:r>
            <a:endParaRPr kumimoji="1" lang="ja-JP" altLang="en-US" sz="2000" dirty="0"/>
          </a:p>
        </p:txBody>
      </p:sp>
      <p:cxnSp>
        <p:nvCxnSpPr>
          <p:cNvPr id="7" name="直線矢印コネクタ 6"/>
          <p:cNvCxnSpPr>
            <a:stCxn id="5" idx="2"/>
          </p:cNvCxnSpPr>
          <p:nvPr/>
        </p:nvCxnSpPr>
        <p:spPr>
          <a:xfrm flipH="1">
            <a:off x="4644008" y="620688"/>
            <a:ext cx="21472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148064" y="4005064"/>
            <a:ext cx="992579" cy="46166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kumimoji="1" lang="en-US" altLang="ja-JP" sz="2400" dirty="0" smtClean="0">
                <a:latin typeface="Symbol" pitchFamily="18" charset="2"/>
              </a:rPr>
              <a:t>p</a:t>
            </a:r>
            <a:r>
              <a:rPr kumimoji="1" lang="en-US" altLang="ja-JP" sz="2400" baseline="-25000" dirty="0" smtClean="0"/>
              <a:t>1/2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)</a:t>
            </a:r>
            <a:r>
              <a:rPr kumimoji="1" lang="en-US" altLang="ja-JP" sz="2400" baseline="30000" dirty="0" smtClean="0"/>
              <a:t>2</a:t>
            </a:r>
            <a:endParaRPr kumimoji="1" lang="ja-JP" altLang="en-US" sz="2400" baseline="30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63681" y="4005064"/>
            <a:ext cx="1032655" cy="46166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kumimoji="1" lang="en-US" altLang="ja-JP" sz="2400" dirty="0" smtClean="0">
                <a:latin typeface="Symbol" pitchFamily="18" charset="2"/>
              </a:rPr>
              <a:t>p</a:t>
            </a:r>
            <a:r>
              <a:rPr kumimoji="1" lang="en-US" altLang="ja-JP" sz="2400" baseline="-25000" dirty="0" smtClean="0"/>
              <a:t>3/2</a:t>
            </a:r>
            <a:r>
              <a:rPr kumimoji="1" lang="en-US" altLang="ja-JP" sz="2400" baseline="30000" dirty="0" smtClean="0"/>
              <a:t>+</a:t>
            </a:r>
            <a:r>
              <a:rPr kumimoji="1" lang="en-US" altLang="ja-JP" sz="2400" dirty="0" smtClean="0"/>
              <a:t>)</a:t>
            </a:r>
            <a:r>
              <a:rPr kumimoji="1" lang="en-US" altLang="ja-JP" sz="2400" baseline="30000" dirty="0" smtClean="0"/>
              <a:t>2</a:t>
            </a:r>
            <a:endParaRPr kumimoji="1" lang="ja-JP" altLang="en-US" sz="2400" baseline="30000" dirty="0"/>
          </a:p>
        </p:txBody>
      </p:sp>
      <p:cxnSp>
        <p:nvCxnSpPr>
          <p:cNvPr id="13" name="直線矢印コネクタ 12"/>
          <p:cNvCxnSpPr>
            <a:stCxn id="10" idx="2"/>
          </p:cNvCxnSpPr>
          <p:nvPr/>
        </p:nvCxnSpPr>
        <p:spPr>
          <a:xfrm flipH="1">
            <a:off x="5644353" y="4466729"/>
            <a:ext cx="1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7052203" y="4466729"/>
            <a:ext cx="1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622708" y="3203684"/>
            <a:ext cx="11977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Ex. ( MeV 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68344" y="6300028"/>
            <a:ext cx="11977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Ex. ( MeV 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2049911" y="1765334"/>
            <a:ext cx="208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Strength (</a:t>
            </a:r>
            <a:r>
              <a:rPr kumimoji="1" lang="en-US" altLang="ja-JP" dirty="0" err="1" smtClean="0"/>
              <a:t>Arb</a:t>
            </a:r>
            <a:r>
              <a:rPr kumimoji="1" lang="en-US" altLang="ja-JP" dirty="0" smtClean="0"/>
              <a:t>. Unit.)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2059204" y="4867351"/>
            <a:ext cx="208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Strength (</a:t>
            </a:r>
            <a:r>
              <a:rPr kumimoji="1" lang="en-US" altLang="ja-JP" dirty="0" err="1" smtClean="0"/>
              <a:t>Arb</a:t>
            </a:r>
            <a:r>
              <a:rPr kumimoji="1" lang="en-US" altLang="ja-JP" dirty="0" smtClean="0"/>
              <a:t>. Unit.)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528" y="1124744"/>
            <a:ext cx="225157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Isoscalar</a:t>
            </a:r>
            <a:r>
              <a:rPr kumimoji="1" lang="en-US" altLang="ja-JP" sz="2000" dirty="0" smtClean="0"/>
              <a:t> transitions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3528" y="4037002"/>
            <a:ext cx="2305246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Isovector</a:t>
            </a:r>
            <a:r>
              <a:rPr kumimoji="1" lang="en-US" altLang="ja-JP" sz="2000" dirty="0" smtClean="0"/>
              <a:t> transitions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1929026"/>
            <a:ext cx="2672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Transition to ionic state </a:t>
            </a:r>
          </a:p>
          <a:p>
            <a:r>
              <a:rPr lang="en-US" altLang="ja-JP" sz="2000" dirty="0" smtClean="0"/>
              <a:t>Is strongly enhanced. </a:t>
            </a:r>
            <a:endParaRPr kumimoji="1" lang="en-US" altLang="ja-JP" sz="20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1520" y="4881354"/>
            <a:ext cx="26665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Transition to </a:t>
            </a:r>
            <a:r>
              <a:rPr lang="en-US" altLang="ja-JP" sz="2000" dirty="0" smtClean="0"/>
              <a:t>MO</a:t>
            </a:r>
            <a:r>
              <a:rPr kumimoji="1" lang="en-US" altLang="ja-JP" sz="2000" dirty="0" smtClean="0"/>
              <a:t> states </a:t>
            </a:r>
          </a:p>
          <a:p>
            <a:r>
              <a:rPr lang="en-US" altLang="ja-JP" sz="2000" dirty="0" smtClean="0"/>
              <a:t>Is relatively enhanced. </a:t>
            </a:r>
            <a:endParaRPr kumimoji="1" lang="en-US" altLang="ja-JP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50825" y="214313"/>
            <a:ext cx="1951038" cy="4000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FF"/>
                </a:solidFill>
              </a:rPr>
              <a:t>Present studies</a:t>
            </a: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250825" y="1857375"/>
            <a:ext cx="2633663" cy="4000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FF"/>
                </a:solidFill>
              </a:rPr>
              <a:t>Results of the studies</a:t>
            </a:r>
            <a:endParaRPr lang="ja-JP" altLang="en-US" sz="2000">
              <a:solidFill>
                <a:srgbClr val="0000FF"/>
              </a:solidFill>
            </a:endParaRP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323850" y="785813"/>
            <a:ext cx="853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We have studied the chemical-bonding-structure in Be isotopes and the </a:t>
            </a:r>
          </a:p>
          <a:p>
            <a:pPr eaLnBrk="1" hangingPunct="1"/>
            <a:r>
              <a:rPr lang="en-US" altLang="ja-JP" dirty="0" smtClean="0"/>
              <a:t>monopole transition from the ground state to the excited states. </a:t>
            </a:r>
            <a:endParaRPr lang="en-US" altLang="ja-JP" dirty="0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14313" y="2428875"/>
            <a:ext cx="8462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1</a:t>
            </a:r>
            <a:r>
              <a:rPr lang="en-US" altLang="ja-JP" dirty="0" smtClean="0"/>
              <a:t>. Chemical-bonding-structures in Be</a:t>
            </a:r>
            <a:r>
              <a:rPr lang="ja-JP" altLang="en-US" dirty="0"/>
              <a:t> </a:t>
            </a:r>
            <a:r>
              <a:rPr lang="en-US" altLang="ja-JP" dirty="0" smtClean="0"/>
              <a:t>isotopes </a:t>
            </a:r>
            <a:endParaRPr lang="ja-JP" altLang="en-US" baseline="30000" dirty="0">
              <a:solidFill>
                <a:srgbClr val="FF0000"/>
              </a:solidFill>
            </a:endParaRP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85750" y="3643313"/>
            <a:ext cx="742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2. </a:t>
            </a:r>
            <a:r>
              <a:rPr lang="en-US" altLang="ja-JP" dirty="0" smtClean="0"/>
              <a:t>Monopole transitions in </a:t>
            </a:r>
            <a:r>
              <a:rPr lang="en-US" altLang="ja-JP" baseline="30000" dirty="0" smtClean="0"/>
              <a:t>10,12</a:t>
            </a:r>
            <a:r>
              <a:rPr lang="en-US" altLang="ja-JP" dirty="0" smtClean="0"/>
              <a:t>Be</a:t>
            </a:r>
            <a:endParaRPr lang="en-US" altLang="ja-JP" dirty="0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250825" y="5143500"/>
            <a:ext cx="1971675" cy="4349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FF"/>
                </a:solidFill>
              </a:rPr>
              <a:t>Feature studies</a:t>
            </a:r>
          </a:p>
        </p:txBody>
      </p:sp>
      <p:sp>
        <p:nvSpPr>
          <p:cNvPr id="12297" name="Text Box 33"/>
          <p:cNvSpPr txBox="1">
            <a:spLocks noChangeArrowheads="1"/>
          </p:cNvSpPr>
          <p:nvPr/>
        </p:nvSpPr>
        <p:spPr bwMode="auto">
          <a:xfrm>
            <a:off x="331788" y="6169025"/>
            <a:ext cx="3994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We are now studying </a:t>
            </a:r>
            <a:r>
              <a:rPr lang="en-US" altLang="ja-JP" baseline="30000" dirty="0" smtClean="0"/>
              <a:t>18</a:t>
            </a:r>
            <a:r>
              <a:rPr lang="en-US" altLang="ja-JP" dirty="0" smtClean="0"/>
              <a:t>O=</a:t>
            </a:r>
            <a:r>
              <a:rPr lang="en-US" altLang="ja-JP" dirty="0" smtClean="0">
                <a:latin typeface="Symbol" pitchFamily="18" charset="2"/>
              </a:rPr>
              <a:t>a</a:t>
            </a:r>
            <a:r>
              <a:rPr lang="en-US" altLang="ja-JP" dirty="0" smtClean="0"/>
              <a:t>+</a:t>
            </a:r>
            <a:r>
              <a:rPr lang="en-US" altLang="ja-JP" baseline="30000" dirty="0" smtClean="0"/>
              <a:t>12</a:t>
            </a:r>
            <a:r>
              <a:rPr lang="en-US" altLang="ja-JP" dirty="0" smtClean="0"/>
              <a:t>C+2N.</a:t>
            </a:r>
            <a:endParaRPr lang="ja-JP" altLang="en-US" dirty="0"/>
          </a:p>
        </p:txBody>
      </p:sp>
      <p:sp>
        <p:nvSpPr>
          <p:cNvPr id="12298" name="テキスト ボックス 34"/>
          <p:cNvSpPr txBox="1">
            <a:spLocks noChangeArrowheads="1"/>
          </p:cNvSpPr>
          <p:nvPr/>
        </p:nvSpPr>
        <p:spPr bwMode="auto">
          <a:xfrm>
            <a:off x="323850" y="5737225"/>
            <a:ext cx="831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These properties will </a:t>
            </a:r>
            <a:r>
              <a:rPr lang="en-US" altLang="ja-JP">
                <a:solidFill>
                  <a:srgbClr val="0000FF"/>
                </a:solidFill>
              </a:rPr>
              <a:t>appear systematically in other light neutron excess system.</a:t>
            </a:r>
          </a:p>
        </p:txBody>
      </p:sp>
      <p:sp>
        <p:nvSpPr>
          <p:cNvPr id="12300" name="Text Box 7"/>
          <p:cNvSpPr txBox="1">
            <a:spLocks noChangeArrowheads="1"/>
          </p:cNvSpPr>
          <p:nvPr/>
        </p:nvSpPr>
        <p:spPr bwMode="auto">
          <a:xfrm>
            <a:off x="428625" y="2708275"/>
            <a:ext cx="835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/>
              <a:t>⇒ </a:t>
            </a:r>
            <a:r>
              <a:rPr lang="en-US" altLang="ja-JP" dirty="0"/>
              <a:t>Covalent, ionic and atomic structures appears in excited states</a:t>
            </a:r>
          </a:p>
        </p:txBody>
      </p:sp>
      <p:sp>
        <p:nvSpPr>
          <p:cNvPr id="12301" name="テキスト ボックス 12"/>
          <p:cNvSpPr txBox="1">
            <a:spLocks noChangeArrowheads="1"/>
          </p:cNvSpPr>
          <p:nvPr/>
        </p:nvSpPr>
        <p:spPr bwMode="auto">
          <a:xfrm>
            <a:off x="2643188" y="214313"/>
            <a:ext cx="57438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 smtClean="0"/>
              <a:t>M. </a:t>
            </a:r>
            <a:r>
              <a:rPr lang="en-US" altLang="ja-JP" sz="1600" smtClean="0"/>
              <a:t>Ito et al.,  </a:t>
            </a:r>
            <a:r>
              <a:rPr lang="en-US" altLang="ja-JP" sz="1600" dirty="0" smtClean="0"/>
              <a:t>PRC83(11), PRC84(11), PRC85(12),RRC85(12)</a:t>
            </a:r>
            <a:endParaRPr lang="ja-JP" altLang="en-US" sz="1600" dirty="0"/>
          </a:p>
        </p:txBody>
      </p:sp>
      <p:sp>
        <p:nvSpPr>
          <p:cNvPr id="12303" name="Rectangle 32"/>
          <p:cNvSpPr>
            <a:spLocks noChangeArrowheads="1"/>
          </p:cNvSpPr>
          <p:nvPr/>
        </p:nvSpPr>
        <p:spPr bwMode="auto">
          <a:xfrm>
            <a:off x="428625" y="3071813"/>
            <a:ext cx="82237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⇒ </a:t>
            </a:r>
            <a:r>
              <a:rPr lang="en-US" altLang="ja-JP" dirty="0" smtClean="0">
                <a:latin typeface="Arial" pitchFamily="34" charset="0"/>
              </a:rPr>
              <a:t>Excited states are generated by the excitation of </a:t>
            </a:r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Arial" pitchFamily="34" charset="0"/>
              </a:rPr>
              <a:t>-</a:t>
            </a:r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</a:rPr>
              <a:t>or  the </a:t>
            </a:r>
            <a:r>
              <a:rPr lang="en-US" altLang="ja-JP" dirty="0" smtClean="0">
                <a:solidFill>
                  <a:srgbClr val="0000FF"/>
                </a:solidFill>
                <a:latin typeface="Arial" pitchFamily="34" charset="0"/>
              </a:rPr>
              <a:t>excess neutrons</a:t>
            </a:r>
            <a:endParaRPr lang="en-US" altLang="ja-JP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655648" y="4139788"/>
            <a:ext cx="6849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itchFamily="34" charset="0"/>
                <a:cs typeface="Arial" pitchFamily="34" charset="0"/>
              </a:rPr>
              <a:t>⇒ </a:t>
            </a:r>
            <a:r>
              <a:rPr lang="en-US" altLang="ja-JP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Isoscalar</a:t>
            </a:r>
            <a:r>
              <a:rPr lang="en-US" altLang="ja-JP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monopole</a:t>
            </a:r>
            <a:r>
              <a:rPr lang="en-US" altLang="ja-JP" dirty="0" smtClean="0">
                <a:solidFill>
                  <a:srgbClr val="FF0000"/>
                </a:solidFill>
                <a:latin typeface="Arial" pitchFamily="34" charset="0"/>
              </a:rPr>
              <a:t> is strongly enhanced for the  </a:t>
            </a:r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Arial" pitchFamily="34" charset="0"/>
              </a:rPr>
              <a:t>-</a:t>
            </a:r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Arial" pitchFamily="34" charset="0"/>
              </a:rPr>
              <a:t> excitation</a:t>
            </a:r>
            <a:endParaRPr lang="en-US" altLang="ja-JP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611560" y="4571836"/>
            <a:ext cx="7690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itchFamily="34" charset="0"/>
                <a:cs typeface="Arial" pitchFamily="34" charset="0"/>
              </a:rPr>
              <a:t>⇒ </a:t>
            </a:r>
            <a:r>
              <a:rPr lang="en-US" altLang="ja-JP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Isovector</a:t>
            </a:r>
            <a:r>
              <a:rPr lang="en-US" altLang="ja-JP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monopole</a:t>
            </a:r>
            <a:r>
              <a:rPr lang="en-US" altLang="ja-JP" dirty="0" smtClean="0">
                <a:solidFill>
                  <a:srgbClr val="0000FF"/>
                </a:solidFill>
                <a:latin typeface="Arial" pitchFamily="34" charset="0"/>
              </a:rPr>
              <a:t> is responsible  the excess-neutrons’ excitations </a:t>
            </a:r>
            <a:endParaRPr lang="en-US" altLang="ja-JP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6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5"/>
          <p:cNvSpPr>
            <a:spLocks noChangeArrowheads="1"/>
          </p:cNvSpPr>
          <p:nvPr/>
        </p:nvSpPr>
        <p:spPr bwMode="auto">
          <a:xfrm>
            <a:off x="3532188" y="1419225"/>
            <a:ext cx="1439862" cy="1152525"/>
          </a:xfrm>
          <a:prstGeom prst="ellipse">
            <a:avLst/>
          </a:prstGeom>
          <a:solidFill>
            <a:srgbClr val="FFCC99"/>
          </a:solidFill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195" name="Oval 5"/>
          <p:cNvSpPr>
            <a:spLocks noChangeArrowheads="1"/>
          </p:cNvSpPr>
          <p:nvPr/>
        </p:nvSpPr>
        <p:spPr bwMode="auto">
          <a:xfrm>
            <a:off x="4500563" y="1419225"/>
            <a:ext cx="1439862" cy="1152525"/>
          </a:xfrm>
          <a:prstGeom prst="ellipse">
            <a:avLst/>
          </a:prstGeom>
          <a:solidFill>
            <a:srgbClr val="FFCC99"/>
          </a:solidFill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24" name="Oval 21"/>
          <p:cNvSpPr>
            <a:spLocks noChangeArrowheads="1"/>
          </p:cNvSpPr>
          <p:nvPr/>
        </p:nvSpPr>
        <p:spPr bwMode="auto">
          <a:xfrm>
            <a:off x="3987800" y="4714875"/>
            <a:ext cx="1655763" cy="1071563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25" name="Oval 22"/>
          <p:cNvSpPr>
            <a:spLocks noChangeArrowheads="1"/>
          </p:cNvSpPr>
          <p:nvPr/>
        </p:nvSpPr>
        <p:spPr bwMode="auto">
          <a:xfrm>
            <a:off x="4144963" y="4930775"/>
            <a:ext cx="649287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26" name="Oval 24"/>
          <p:cNvSpPr>
            <a:spLocks noChangeArrowheads="1"/>
          </p:cNvSpPr>
          <p:nvPr/>
        </p:nvSpPr>
        <p:spPr bwMode="auto">
          <a:xfrm>
            <a:off x="4535488" y="4749800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27" name="Oval 25"/>
          <p:cNvSpPr>
            <a:spLocks noChangeArrowheads="1"/>
          </p:cNvSpPr>
          <p:nvPr/>
        </p:nvSpPr>
        <p:spPr bwMode="auto">
          <a:xfrm>
            <a:off x="4857750" y="4749800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28" name="Oval 26"/>
          <p:cNvSpPr>
            <a:spLocks noChangeArrowheads="1"/>
          </p:cNvSpPr>
          <p:nvPr/>
        </p:nvSpPr>
        <p:spPr bwMode="auto">
          <a:xfrm>
            <a:off x="4535488" y="5535613"/>
            <a:ext cx="179387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29" name="Oval 7"/>
          <p:cNvSpPr>
            <a:spLocks noChangeArrowheads="1"/>
          </p:cNvSpPr>
          <p:nvPr/>
        </p:nvSpPr>
        <p:spPr bwMode="auto">
          <a:xfrm>
            <a:off x="4781550" y="4929188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0" name="Oval 27"/>
          <p:cNvSpPr>
            <a:spLocks noChangeArrowheads="1"/>
          </p:cNvSpPr>
          <p:nvPr/>
        </p:nvSpPr>
        <p:spPr bwMode="auto">
          <a:xfrm>
            <a:off x="4857750" y="5535613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1" name="Oval 21"/>
          <p:cNvSpPr>
            <a:spLocks noChangeArrowheads="1"/>
          </p:cNvSpPr>
          <p:nvPr/>
        </p:nvSpPr>
        <p:spPr bwMode="auto">
          <a:xfrm>
            <a:off x="1285875" y="4714875"/>
            <a:ext cx="2286000" cy="1071563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2" name="Oval 22"/>
          <p:cNvSpPr>
            <a:spLocks noChangeArrowheads="1"/>
          </p:cNvSpPr>
          <p:nvPr/>
        </p:nvSpPr>
        <p:spPr bwMode="auto">
          <a:xfrm>
            <a:off x="1443038" y="4930775"/>
            <a:ext cx="649287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3" name="Oval 24"/>
          <p:cNvSpPr>
            <a:spLocks noChangeArrowheads="1"/>
          </p:cNvSpPr>
          <p:nvPr/>
        </p:nvSpPr>
        <p:spPr bwMode="auto">
          <a:xfrm>
            <a:off x="2071688" y="4749800"/>
            <a:ext cx="179387" cy="179388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4" name="Oval 25"/>
          <p:cNvSpPr>
            <a:spLocks noChangeArrowheads="1"/>
          </p:cNvSpPr>
          <p:nvPr/>
        </p:nvSpPr>
        <p:spPr bwMode="auto">
          <a:xfrm>
            <a:off x="2606675" y="4749800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5" name="Oval 26"/>
          <p:cNvSpPr>
            <a:spLocks noChangeArrowheads="1"/>
          </p:cNvSpPr>
          <p:nvPr/>
        </p:nvSpPr>
        <p:spPr bwMode="auto">
          <a:xfrm>
            <a:off x="2035175" y="5535613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6" name="Oval 7"/>
          <p:cNvSpPr>
            <a:spLocks noChangeArrowheads="1"/>
          </p:cNvSpPr>
          <p:nvPr/>
        </p:nvSpPr>
        <p:spPr bwMode="auto">
          <a:xfrm>
            <a:off x="2079625" y="4929188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7" name="Oval 27"/>
          <p:cNvSpPr>
            <a:spLocks noChangeArrowheads="1"/>
          </p:cNvSpPr>
          <p:nvPr/>
        </p:nvSpPr>
        <p:spPr bwMode="auto">
          <a:xfrm>
            <a:off x="2678113" y="5535613"/>
            <a:ext cx="179387" cy="17938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8" name="Oval 7"/>
          <p:cNvSpPr>
            <a:spLocks noChangeArrowheads="1"/>
          </p:cNvSpPr>
          <p:nvPr/>
        </p:nvSpPr>
        <p:spPr bwMode="auto">
          <a:xfrm>
            <a:off x="2714625" y="4924425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39" name="Oval 21"/>
          <p:cNvSpPr>
            <a:spLocks noChangeArrowheads="1"/>
          </p:cNvSpPr>
          <p:nvPr/>
        </p:nvSpPr>
        <p:spPr bwMode="auto">
          <a:xfrm>
            <a:off x="6215063" y="4572000"/>
            <a:ext cx="1727200" cy="1296988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40" name="Oval 22"/>
          <p:cNvSpPr>
            <a:spLocks noChangeArrowheads="1"/>
          </p:cNvSpPr>
          <p:nvPr/>
        </p:nvSpPr>
        <p:spPr bwMode="auto">
          <a:xfrm>
            <a:off x="6359525" y="4859338"/>
            <a:ext cx="649288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41" name="Oval 23"/>
          <p:cNvSpPr>
            <a:spLocks noChangeArrowheads="1"/>
          </p:cNvSpPr>
          <p:nvPr/>
        </p:nvSpPr>
        <p:spPr bwMode="auto">
          <a:xfrm>
            <a:off x="6791325" y="4714875"/>
            <a:ext cx="1008063" cy="10080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42" name="Oval 24"/>
          <p:cNvSpPr>
            <a:spLocks noChangeArrowheads="1"/>
          </p:cNvSpPr>
          <p:nvPr/>
        </p:nvSpPr>
        <p:spPr bwMode="auto">
          <a:xfrm>
            <a:off x="6646863" y="4643438"/>
            <a:ext cx="179387" cy="17938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43" name="Oval 25"/>
          <p:cNvSpPr>
            <a:spLocks noChangeArrowheads="1"/>
          </p:cNvSpPr>
          <p:nvPr/>
        </p:nvSpPr>
        <p:spPr bwMode="auto">
          <a:xfrm>
            <a:off x="6934200" y="4643438"/>
            <a:ext cx="179388" cy="17938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44" name="Oval 26"/>
          <p:cNvSpPr>
            <a:spLocks noChangeArrowheads="1"/>
          </p:cNvSpPr>
          <p:nvPr/>
        </p:nvSpPr>
        <p:spPr bwMode="auto">
          <a:xfrm>
            <a:off x="6575425" y="5507038"/>
            <a:ext cx="179388" cy="17938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45" name="Oval 27"/>
          <p:cNvSpPr>
            <a:spLocks noChangeArrowheads="1"/>
          </p:cNvSpPr>
          <p:nvPr/>
        </p:nvSpPr>
        <p:spPr bwMode="auto">
          <a:xfrm>
            <a:off x="6934200" y="5580063"/>
            <a:ext cx="179388" cy="17938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46" name="Text Box 2"/>
          <p:cNvSpPr txBox="1">
            <a:spLocks noChangeArrowheads="1"/>
          </p:cNvSpPr>
          <p:nvPr/>
        </p:nvSpPr>
        <p:spPr bwMode="auto">
          <a:xfrm>
            <a:off x="214313" y="142875"/>
            <a:ext cx="7673896" cy="3693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0000FF"/>
                </a:solidFill>
              </a:rPr>
              <a:t>Global subject: Unified studies of structure and reaction in N-rich systems</a:t>
            </a:r>
            <a:endParaRPr lang="en-US" altLang="ja-JP" dirty="0">
              <a:solidFill>
                <a:srgbClr val="0000FF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785813" y="6000750"/>
            <a:ext cx="7572375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8" name="テキスト ボックス 27"/>
          <p:cNvSpPr txBox="1">
            <a:spLocks noChangeArrowheads="1"/>
          </p:cNvSpPr>
          <p:nvPr/>
        </p:nvSpPr>
        <p:spPr bwMode="auto">
          <a:xfrm>
            <a:off x="2928938" y="6253163"/>
            <a:ext cx="3565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/>
              <a:t>( N,Z ) : Two Dimensions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 rot="5400000" flipH="1" flipV="1">
            <a:off x="3750468" y="3536157"/>
            <a:ext cx="1643063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2" name="テキスト ボックス 31"/>
          <p:cNvSpPr txBox="1">
            <a:spLocks noChangeArrowheads="1"/>
          </p:cNvSpPr>
          <p:nvPr/>
        </p:nvSpPr>
        <p:spPr bwMode="auto">
          <a:xfrm rot="-5400000">
            <a:off x="3336926" y="3382962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0000FF"/>
                </a:solidFill>
              </a:rPr>
              <a:t>Ex. energy</a:t>
            </a:r>
          </a:p>
        </p:txBody>
      </p:sp>
      <p:sp>
        <p:nvSpPr>
          <p:cNvPr id="8223" name="Text Box 39"/>
          <p:cNvSpPr txBox="1">
            <a:spLocks noChangeArrowheads="1"/>
          </p:cNvSpPr>
          <p:nvPr/>
        </p:nvSpPr>
        <p:spPr bwMode="auto">
          <a:xfrm>
            <a:off x="4714875" y="3792538"/>
            <a:ext cx="1281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0000FF"/>
                </a:solidFill>
              </a:rPr>
              <a:t>Structural</a:t>
            </a:r>
          </a:p>
          <a:p>
            <a:pPr eaLnBrk="1" hangingPunct="1"/>
            <a:r>
              <a:rPr lang="en-US" altLang="ja-JP">
                <a:solidFill>
                  <a:srgbClr val="0000FF"/>
                </a:solidFill>
              </a:rPr>
              <a:t>Change</a:t>
            </a:r>
          </a:p>
        </p:txBody>
      </p:sp>
      <p:sp>
        <p:nvSpPr>
          <p:cNvPr id="8224" name="Oval 13"/>
          <p:cNvSpPr>
            <a:spLocks noChangeArrowheads="1"/>
          </p:cNvSpPr>
          <p:nvPr/>
        </p:nvSpPr>
        <p:spPr bwMode="auto">
          <a:xfrm>
            <a:off x="3994150" y="1635125"/>
            <a:ext cx="649288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225" name="Oval 15"/>
          <p:cNvSpPr>
            <a:spLocks noChangeArrowheads="1"/>
          </p:cNvSpPr>
          <p:nvPr/>
        </p:nvSpPr>
        <p:spPr bwMode="auto">
          <a:xfrm>
            <a:off x="3821113" y="1563688"/>
            <a:ext cx="179387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226" name="Oval 16"/>
          <p:cNvSpPr>
            <a:spLocks noChangeArrowheads="1"/>
          </p:cNvSpPr>
          <p:nvPr/>
        </p:nvSpPr>
        <p:spPr bwMode="auto">
          <a:xfrm>
            <a:off x="5286375" y="1454150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227" name="Oval 17"/>
          <p:cNvSpPr>
            <a:spLocks noChangeArrowheads="1"/>
          </p:cNvSpPr>
          <p:nvPr/>
        </p:nvSpPr>
        <p:spPr bwMode="auto">
          <a:xfrm>
            <a:off x="3894138" y="2211388"/>
            <a:ext cx="179387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228" name="Oval 18"/>
          <p:cNvSpPr>
            <a:spLocks noChangeArrowheads="1"/>
          </p:cNvSpPr>
          <p:nvPr/>
        </p:nvSpPr>
        <p:spPr bwMode="auto">
          <a:xfrm>
            <a:off x="5500688" y="2205038"/>
            <a:ext cx="179387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229" name="Oval 7"/>
          <p:cNvSpPr>
            <a:spLocks noChangeArrowheads="1"/>
          </p:cNvSpPr>
          <p:nvPr/>
        </p:nvSpPr>
        <p:spPr bwMode="auto">
          <a:xfrm>
            <a:off x="4857750" y="1633538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1579563" y="1636713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285750" y="1419225"/>
            <a:ext cx="1079500" cy="1079500"/>
          </a:xfrm>
          <a:prstGeom prst="ellipse">
            <a:avLst/>
          </a:prstGeom>
          <a:solidFill>
            <a:srgbClr val="CCFFCC"/>
          </a:solidFill>
          <a:ln w="317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1106488" y="1597025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400050" y="1533525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2" name="Oval 11"/>
          <p:cNvSpPr>
            <a:spLocks noChangeArrowheads="1"/>
          </p:cNvSpPr>
          <p:nvPr/>
        </p:nvSpPr>
        <p:spPr bwMode="auto">
          <a:xfrm>
            <a:off x="400050" y="2141538"/>
            <a:ext cx="179388" cy="17938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92D050"/>
              </a:solidFill>
            </a:endParaRPr>
          </a:p>
        </p:txBody>
      </p:sp>
      <p:sp>
        <p:nvSpPr>
          <p:cNvPr id="53" name="Oval 12"/>
          <p:cNvSpPr>
            <a:spLocks noChangeArrowheads="1"/>
          </p:cNvSpPr>
          <p:nvPr/>
        </p:nvSpPr>
        <p:spPr bwMode="auto">
          <a:xfrm>
            <a:off x="1079500" y="2141538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5" name="Oval 7"/>
          <p:cNvSpPr>
            <a:spLocks noChangeArrowheads="1"/>
          </p:cNvSpPr>
          <p:nvPr/>
        </p:nvSpPr>
        <p:spPr bwMode="auto">
          <a:xfrm>
            <a:off x="503238" y="1636713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793750" y="1998663"/>
            <a:ext cx="1071563" cy="158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6"/>
          <p:cNvSpPr>
            <a:spLocks noChangeArrowheads="1"/>
          </p:cNvSpPr>
          <p:nvPr/>
        </p:nvSpPr>
        <p:spPr bwMode="auto">
          <a:xfrm>
            <a:off x="7421563" y="1778000"/>
            <a:ext cx="1079500" cy="1079500"/>
          </a:xfrm>
          <a:prstGeom prst="ellipse">
            <a:avLst/>
          </a:prstGeom>
          <a:solidFill>
            <a:srgbClr val="CCFFCC"/>
          </a:solidFill>
          <a:ln w="317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7" name="Oval 7"/>
          <p:cNvSpPr>
            <a:spLocks noChangeArrowheads="1"/>
          </p:cNvSpPr>
          <p:nvPr/>
        </p:nvSpPr>
        <p:spPr bwMode="auto">
          <a:xfrm>
            <a:off x="7639050" y="2005013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8" name="Oval 9"/>
          <p:cNvSpPr>
            <a:spLocks noChangeArrowheads="1"/>
          </p:cNvSpPr>
          <p:nvPr/>
        </p:nvSpPr>
        <p:spPr bwMode="auto">
          <a:xfrm>
            <a:off x="7658100" y="1833563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9" name="Oval 12"/>
          <p:cNvSpPr>
            <a:spLocks noChangeArrowheads="1"/>
          </p:cNvSpPr>
          <p:nvPr/>
        </p:nvSpPr>
        <p:spPr bwMode="auto">
          <a:xfrm>
            <a:off x="7978775" y="2619375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8001000" y="2286000"/>
            <a:ext cx="928688" cy="5715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"/>
          <p:cNvSpPr>
            <a:spLocks noChangeArrowheads="1"/>
          </p:cNvSpPr>
          <p:nvPr/>
        </p:nvSpPr>
        <p:spPr bwMode="auto">
          <a:xfrm>
            <a:off x="7002463" y="571500"/>
            <a:ext cx="1079500" cy="1079500"/>
          </a:xfrm>
          <a:prstGeom prst="ellipse">
            <a:avLst/>
          </a:prstGeom>
          <a:solidFill>
            <a:srgbClr val="CCFFCC"/>
          </a:solidFill>
          <a:ln w="317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7219950" y="798513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3" name="Oval 9"/>
          <p:cNvSpPr>
            <a:spLocks noChangeArrowheads="1"/>
          </p:cNvSpPr>
          <p:nvPr/>
        </p:nvSpPr>
        <p:spPr bwMode="auto">
          <a:xfrm>
            <a:off x="7239000" y="627063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4" name="Oval 12"/>
          <p:cNvSpPr>
            <a:spLocks noChangeArrowheads="1"/>
          </p:cNvSpPr>
          <p:nvPr/>
        </p:nvSpPr>
        <p:spPr bwMode="auto">
          <a:xfrm>
            <a:off x="7559675" y="1412875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7572375" y="571500"/>
            <a:ext cx="928688" cy="5715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2571750" y="1989138"/>
            <a:ext cx="642938" cy="15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6143625" y="1990725"/>
            <a:ext cx="64293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8" name="テキスト ボックス 78"/>
          <p:cNvSpPr txBox="1">
            <a:spLocks noChangeArrowheads="1"/>
          </p:cNvSpPr>
          <p:nvPr/>
        </p:nvSpPr>
        <p:spPr bwMode="auto">
          <a:xfrm>
            <a:off x="436563" y="3786188"/>
            <a:ext cx="212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Low-lying</a:t>
            </a:r>
          </a:p>
          <a:p>
            <a:pPr eaLnBrk="1" hangingPunct="1"/>
            <a:r>
              <a:rPr lang="en-US" altLang="ja-JP"/>
              <a:t>Molecular Orbital : </a:t>
            </a:r>
          </a:p>
          <a:p>
            <a:pPr eaLnBrk="1" hangingPunct="1"/>
            <a:r>
              <a:rPr lang="en-US" altLang="ja-JP">
                <a:latin typeface="Symbol" pitchFamily="18" charset="2"/>
              </a:rPr>
              <a:t>p</a:t>
            </a:r>
            <a:r>
              <a:rPr lang="en-US" altLang="ja-JP"/>
              <a:t> </a:t>
            </a:r>
            <a:r>
              <a:rPr lang="en-US" altLang="ja-JP" baseline="30000"/>
              <a:t>―</a:t>
            </a:r>
            <a:r>
              <a:rPr lang="ja-JP" altLang="en-US"/>
              <a:t>、</a:t>
            </a:r>
            <a:r>
              <a:rPr lang="en-US" altLang="ja-JP">
                <a:latin typeface="Symbol" pitchFamily="18" charset="2"/>
              </a:rPr>
              <a:t>s</a:t>
            </a:r>
            <a:r>
              <a:rPr lang="ja-JP" altLang="en-US" baseline="30000"/>
              <a:t>＋</a:t>
            </a:r>
            <a:r>
              <a:rPr lang="en-US" altLang="ja-JP"/>
              <a:t>‥</a:t>
            </a:r>
          </a:p>
        </p:txBody>
      </p:sp>
      <p:sp>
        <p:nvSpPr>
          <p:cNvPr id="70" name="Text Box 38"/>
          <p:cNvSpPr txBox="1">
            <a:spLocks noChangeArrowheads="1"/>
          </p:cNvSpPr>
          <p:nvPr/>
        </p:nvSpPr>
        <p:spPr bwMode="auto">
          <a:xfrm>
            <a:off x="3287713" y="863600"/>
            <a:ext cx="2928937" cy="36988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Unbound Nuclear Systems</a:t>
            </a:r>
          </a:p>
        </p:txBody>
      </p:sp>
      <p:sp>
        <p:nvSpPr>
          <p:cNvPr id="8253" name="テキスト ボックス 71"/>
          <p:cNvSpPr txBox="1">
            <a:spLocks noChangeArrowheads="1"/>
          </p:cNvSpPr>
          <p:nvPr/>
        </p:nvSpPr>
        <p:spPr bwMode="auto">
          <a:xfrm>
            <a:off x="357188" y="85725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Slow RI beam</a:t>
            </a:r>
          </a:p>
        </p:txBody>
      </p:sp>
      <p:sp>
        <p:nvSpPr>
          <p:cNvPr id="69" name="テキスト ボックス 68"/>
          <p:cNvSpPr txBox="1">
            <a:spLocks noChangeArrowheads="1"/>
          </p:cNvSpPr>
          <p:nvPr/>
        </p:nvSpPr>
        <p:spPr bwMode="auto">
          <a:xfrm>
            <a:off x="7421563" y="3071813"/>
            <a:ext cx="13001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Decays in</a:t>
            </a:r>
          </a:p>
          <a:p>
            <a:pPr eaLnBrk="1" hangingPunct="1"/>
            <a:r>
              <a:rPr lang="en-US" altLang="ja-JP"/>
              <a:t>Continuum</a:t>
            </a:r>
          </a:p>
        </p:txBody>
      </p:sp>
      <p:sp>
        <p:nvSpPr>
          <p:cNvPr id="71" name="Text Box 39"/>
          <p:cNvSpPr txBox="1">
            <a:spLocks noChangeArrowheads="1"/>
          </p:cNvSpPr>
          <p:nvPr/>
        </p:nvSpPr>
        <p:spPr bwMode="auto">
          <a:xfrm>
            <a:off x="4714875" y="3078163"/>
            <a:ext cx="1668463" cy="708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0000"/>
                </a:solidFill>
              </a:rPr>
              <a:t>Is Threshold </a:t>
            </a:r>
          </a:p>
          <a:p>
            <a:pPr eaLnBrk="1" hangingPunct="1"/>
            <a:r>
              <a:rPr lang="en-US" altLang="ja-JP">
                <a:solidFill>
                  <a:srgbClr val="FF0000"/>
                </a:solidFill>
              </a:rPr>
              <a:t>Rule valid ??</a:t>
            </a:r>
          </a:p>
        </p:txBody>
      </p:sp>
      <p:sp>
        <p:nvSpPr>
          <p:cNvPr id="30783" name="Oval 25"/>
          <p:cNvSpPr>
            <a:spLocks noChangeArrowheads="1"/>
          </p:cNvSpPr>
          <p:nvPr/>
        </p:nvSpPr>
        <p:spPr bwMode="auto">
          <a:xfrm>
            <a:off x="8172450" y="5397500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784" name="Text Box 68"/>
          <p:cNvSpPr txBox="1">
            <a:spLocks noChangeArrowheads="1"/>
          </p:cNvSpPr>
          <p:nvPr/>
        </p:nvSpPr>
        <p:spPr bwMode="auto">
          <a:xfrm>
            <a:off x="8466138" y="526415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6870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C:\Users\itom\Desktop\発表\日伊WS\Besys16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8813" y="1285860"/>
            <a:ext cx="1920875" cy="3157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171" name="Picture 3" descr="C:\Users\itom\Desktop\発表\日伊WS\Besys14.ep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4313" y="1343010"/>
            <a:ext cx="1920875" cy="3157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172" name="Picture 4" descr="C:\Users\itom\Desktop\発表\日伊WS\Besys12.ep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9813" y="1357298"/>
            <a:ext cx="1920875" cy="3157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173" name="Picture 2" descr="C:\Users\itom\Desktop\発表\日伊WS\Besys10.ep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65313" y="1357298"/>
            <a:ext cx="1920875" cy="3157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174" name="Picture 2" descr="C:\Users\itom\Desktop\発表\日伊WS\Besys8.ep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813" y="1357298"/>
            <a:ext cx="1920875" cy="3157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cxnSp>
        <p:nvCxnSpPr>
          <p:cNvPr id="8" name="直線コネクタ 7"/>
          <p:cNvCxnSpPr/>
          <p:nvPr/>
        </p:nvCxnSpPr>
        <p:spPr>
          <a:xfrm>
            <a:off x="500063" y="2643173"/>
            <a:ext cx="500062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テキスト ボックス 14"/>
          <p:cNvSpPr txBox="1">
            <a:spLocks noChangeArrowheads="1"/>
          </p:cNvSpPr>
          <p:nvPr/>
        </p:nvSpPr>
        <p:spPr bwMode="auto">
          <a:xfrm>
            <a:off x="214313" y="214313"/>
            <a:ext cx="4317207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Be 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ja-JP" altLang="en-US" dirty="0" smtClean="0">
                <a:solidFill>
                  <a:srgbClr val="0000FF"/>
                </a:solidFill>
              </a:rPr>
              <a:t>同位体の結果：多様な化学結合様構造</a:t>
            </a:r>
            <a:endParaRPr lang="ja-JP" altLang="en-US" baseline="30000" dirty="0">
              <a:solidFill>
                <a:srgbClr val="0000FF"/>
              </a:solidFill>
            </a:endParaRPr>
          </a:p>
        </p:txBody>
      </p:sp>
      <p:sp>
        <p:nvSpPr>
          <p:cNvPr id="7177" name="テキスト ボックス 6"/>
          <p:cNvSpPr txBox="1">
            <a:spLocks noChangeArrowheads="1"/>
          </p:cNvSpPr>
          <p:nvPr/>
        </p:nvSpPr>
        <p:spPr bwMode="auto">
          <a:xfrm>
            <a:off x="857250" y="785813"/>
            <a:ext cx="757238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aseline="30000"/>
              <a:t>8</a:t>
            </a:r>
            <a:r>
              <a:rPr lang="en-US" altLang="ja-JP" sz="2800"/>
              <a:t>Be</a:t>
            </a:r>
            <a:endParaRPr lang="ja-JP" altLang="en-US" sz="2800"/>
          </a:p>
        </p:txBody>
      </p:sp>
      <p:sp>
        <p:nvSpPr>
          <p:cNvPr id="7178" name="テキスト ボックス 6"/>
          <p:cNvSpPr txBox="1">
            <a:spLocks noChangeArrowheads="1"/>
          </p:cNvSpPr>
          <p:nvPr/>
        </p:nvSpPr>
        <p:spPr bwMode="auto">
          <a:xfrm>
            <a:off x="2528888" y="785813"/>
            <a:ext cx="8905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aseline="30000"/>
              <a:t>10</a:t>
            </a:r>
            <a:r>
              <a:rPr lang="en-US" altLang="ja-JP" sz="2800"/>
              <a:t>Be</a:t>
            </a:r>
            <a:endParaRPr lang="ja-JP" altLang="en-US" sz="2800"/>
          </a:p>
        </p:txBody>
      </p:sp>
      <p:sp>
        <p:nvSpPr>
          <p:cNvPr id="7179" name="テキスト ボックス 6"/>
          <p:cNvSpPr txBox="1">
            <a:spLocks noChangeArrowheads="1"/>
          </p:cNvSpPr>
          <p:nvPr/>
        </p:nvSpPr>
        <p:spPr bwMode="auto">
          <a:xfrm>
            <a:off x="4181475" y="785813"/>
            <a:ext cx="890588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aseline="30000"/>
              <a:t>12</a:t>
            </a:r>
            <a:r>
              <a:rPr lang="en-US" altLang="ja-JP" sz="2800"/>
              <a:t>Be</a:t>
            </a:r>
            <a:endParaRPr lang="ja-JP" altLang="en-US" sz="2800"/>
          </a:p>
        </p:txBody>
      </p:sp>
      <p:sp>
        <p:nvSpPr>
          <p:cNvPr id="7180" name="テキスト ボックス 6"/>
          <p:cNvSpPr txBox="1">
            <a:spLocks noChangeArrowheads="1"/>
          </p:cNvSpPr>
          <p:nvPr/>
        </p:nvSpPr>
        <p:spPr bwMode="auto">
          <a:xfrm>
            <a:off x="5967413" y="785813"/>
            <a:ext cx="8905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aseline="30000"/>
              <a:t>14</a:t>
            </a:r>
            <a:r>
              <a:rPr lang="en-US" altLang="ja-JP" sz="2800"/>
              <a:t>Be</a:t>
            </a:r>
            <a:endParaRPr lang="ja-JP" altLang="en-US" sz="2800"/>
          </a:p>
        </p:txBody>
      </p:sp>
      <p:sp>
        <p:nvSpPr>
          <p:cNvPr id="7181" name="テキスト ボックス 6"/>
          <p:cNvSpPr txBox="1">
            <a:spLocks noChangeArrowheads="1"/>
          </p:cNvSpPr>
          <p:nvPr/>
        </p:nvSpPr>
        <p:spPr bwMode="auto">
          <a:xfrm>
            <a:off x="7715250" y="785813"/>
            <a:ext cx="890588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aseline="30000"/>
              <a:t>16</a:t>
            </a:r>
            <a:r>
              <a:rPr lang="en-US" altLang="ja-JP" sz="2800"/>
              <a:t>Be</a:t>
            </a:r>
            <a:endParaRPr lang="ja-JP" altLang="en-US" sz="2800"/>
          </a:p>
        </p:txBody>
      </p:sp>
      <p:cxnSp>
        <p:nvCxnSpPr>
          <p:cNvPr id="19" name="直線コネクタ 18"/>
          <p:cNvCxnSpPr/>
          <p:nvPr/>
        </p:nvCxnSpPr>
        <p:spPr>
          <a:xfrm>
            <a:off x="275209" y="5299199"/>
            <a:ext cx="500062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テキスト ボックス 19"/>
          <p:cNvSpPr txBox="1">
            <a:spLocks noChangeArrowheads="1"/>
          </p:cNvSpPr>
          <p:nvPr/>
        </p:nvSpPr>
        <p:spPr bwMode="auto">
          <a:xfrm>
            <a:off x="810196" y="5143624"/>
            <a:ext cx="21451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発達した</a:t>
            </a:r>
            <a:r>
              <a:rPr lang="en-US" altLang="ja-JP" dirty="0" smtClean="0">
                <a:solidFill>
                  <a:srgbClr val="FF0000"/>
                </a:solidFill>
              </a:rPr>
              <a:t>α</a:t>
            </a:r>
            <a:r>
              <a:rPr lang="ja-JP" altLang="en-US" dirty="0" smtClean="0">
                <a:solidFill>
                  <a:srgbClr val="FF0000"/>
                </a:solidFill>
              </a:rPr>
              <a:t>クラスター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275209" y="6229474"/>
            <a:ext cx="500062" cy="0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テキスト ボックス 21"/>
          <p:cNvSpPr txBox="1">
            <a:spLocks noChangeArrowheads="1"/>
          </p:cNvSpPr>
          <p:nvPr/>
        </p:nvSpPr>
        <p:spPr bwMode="auto">
          <a:xfrm>
            <a:off x="810196" y="6002462"/>
            <a:ext cx="2005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殻模型に近い状態</a:t>
            </a:r>
            <a:endParaRPr lang="ja-JP" altLang="en-US" dirty="0">
              <a:solidFill>
                <a:srgbClr val="0000FF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1000125" y="2643173"/>
            <a:ext cx="1571625" cy="5715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16200000" flipH="1">
            <a:off x="3321844" y="3321829"/>
            <a:ext cx="1071563" cy="10001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10800000" flipV="1">
            <a:off x="5072063" y="3643298"/>
            <a:ext cx="1000125" cy="7143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10800000" flipV="1">
            <a:off x="6786563" y="3500423"/>
            <a:ext cx="1000125" cy="1428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4381500" y="1857360"/>
            <a:ext cx="661988" cy="125413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4381500" y="2589198"/>
            <a:ext cx="661988" cy="125412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072188" y="2660635"/>
            <a:ext cx="661987" cy="125413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6053138" y="2428860"/>
            <a:ext cx="661987" cy="125413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2643188" y="2341548"/>
            <a:ext cx="661987" cy="127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643188" y="2214548"/>
            <a:ext cx="661987" cy="35718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47" name="直線矢印コネクタ 46"/>
          <p:cNvCxnSpPr/>
          <p:nvPr/>
        </p:nvCxnSpPr>
        <p:spPr>
          <a:xfrm rot="5400000" flipH="1" flipV="1">
            <a:off x="2334419" y="3237691"/>
            <a:ext cx="1619250" cy="1588"/>
          </a:xfrm>
          <a:prstGeom prst="straightConnector1">
            <a:avLst/>
          </a:prstGeom>
          <a:ln w="28575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rot="5400000" flipH="1" flipV="1">
            <a:off x="2534444" y="2904316"/>
            <a:ext cx="647700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 flipH="1" flipV="1">
            <a:off x="4047332" y="3547254"/>
            <a:ext cx="1619250" cy="1587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rot="5400000" flipH="1" flipV="1">
            <a:off x="3527426" y="2971785"/>
            <a:ext cx="2087562" cy="1587"/>
          </a:xfrm>
          <a:prstGeom prst="straightConnector1">
            <a:avLst/>
          </a:prstGeom>
          <a:ln w="28575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5400000" flipH="1" flipV="1">
            <a:off x="5654675" y="3417873"/>
            <a:ext cx="1836737" cy="1588"/>
          </a:xfrm>
          <a:prstGeom prst="straightConnector1">
            <a:avLst/>
          </a:prstGeom>
          <a:ln w="28575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rot="5400000" flipH="1" flipV="1">
            <a:off x="5835650" y="3163873"/>
            <a:ext cx="900113" cy="1587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/>
          <p:cNvSpPr/>
          <p:nvPr/>
        </p:nvSpPr>
        <p:spPr>
          <a:xfrm>
            <a:off x="6786563" y="5145493"/>
            <a:ext cx="661987" cy="125413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6786563" y="6158037"/>
            <a:ext cx="661987" cy="12541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右中かっこ 58"/>
          <p:cNvSpPr/>
          <p:nvPr/>
        </p:nvSpPr>
        <p:spPr>
          <a:xfrm>
            <a:off x="7500958" y="5073784"/>
            <a:ext cx="142855" cy="135730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66" name="直線矢印コネクタ 65"/>
          <p:cNvCxnSpPr/>
          <p:nvPr/>
        </p:nvCxnSpPr>
        <p:spPr>
          <a:xfrm flipV="1">
            <a:off x="4357688" y="5218518"/>
            <a:ext cx="2381250" cy="31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V="1">
            <a:off x="4429125" y="6229474"/>
            <a:ext cx="2284413" cy="793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>
            <a:spLocks noChangeArrowheads="1"/>
          </p:cNvSpPr>
          <p:nvPr/>
        </p:nvSpPr>
        <p:spPr bwMode="auto">
          <a:xfrm>
            <a:off x="4573588" y="5366030"/>
            <a:ext cx="1935145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Symbol" pitchFamily="18" charset="2"/>
              </a:rPr>
              <a:t>a</a:t>
            </a:r>
            <a:r>
              <a:rPr lang="en-US" altLang="ja-JP" sz="2000" dirty="0" smtClean="0"/>
              <a:t>-</a:t>
            </a:r>
            <a:r>
              <a:rPr lang="en-US" altLang="ja-JP" sz="2000" dirty="0" smtClean="0">
                <a:latin typeface="Symbol" pitchFamily="18" charset="2"/>
              </a:rPr>
              <a:t>a </a:t>
            </a:r>
            <a:r>
              <a:rPr lang="ja-JP" altLang="en-US" sz="2000" dirty="0" smtClean="0"/>
              <a:t>間の相対</a:t>
            </a:r>
            <a:endParaRPr lang="en-US" altLang="ja-JP" sz="2000" dirty="0"/>
          </a:p>
          <a:p>
            <a:r>
              <a:rPr lang="ja-JP" altLang="en-US" sz="2000" dirty="0" smtClean="0"/>
              <a:t>運動が励起する</a:t>
            </a:r>
            <a:endParaRPr lang="en-US" altLang="ja-JP" sz="2000" dirty="0"/>
          </a:p>
        </p:txBody>
      </p:sp>
      <p:sp>
        <p:nvSpPr>
          <p:cNvPr id="42" name="テキスト ボックス 41"/>
          <p:cNvSpPr txBox="1">
            <a:spLocks noChangeArrowheads="1"/>
          </p:cNvSpPr>
          <p:nvPr/>
        </p:nvSpPr>
        <p:spPr bwMode="auto">
          <a:xfrm>
            <a:off x="7740352" y="5015037"/>
            <a:ext cx="1250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イオン構造</a:t>
            </a:r>
            <a:endParaRPr lang="ja-JP" altLang="en-US" dirty="0"/>
          </a:p>
        </p:txBody>
      </p:sp>
      <p:sp>
        <p:nvSpPr>
          <p:cNvPr id="54" name="Oval 49"/>
          <p:cNvSpPr>
            <a:spLocks noChangeArrowheads="1"/>
          </p:cNvSpPr>
          <p:nvPr/>
        </p:nvSpPr>
        <p:spPr bwMode="auto">
          <a:xfrm>
            <a:off x="7758113" y="5523037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0" name="Oval 49"/>
          <p:cNvSpPr>
            <a:spLocks noChangeArrowheads="1"/>
          </p:cNvSpPr>
          <p:nvPr/>
        </p:nvSpPr>
        <p:spPr bwMode="auto">
          <a:xfrm>
            <a:off x="8424863" y="5518274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1" name="Oval 50"/>
          <p:cNvSpPr>
            <a:spLocks noChangeArrowheads="1"/>
          </p:cNvSpPr>
          <p:nvPr/>
        </p:nvSpPr>
        <p:spPr bwMode="auto">
          <a:xfrm>
            <a:off x="7880350" y="5621462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2" name="Oval 51"/>
          <p:cNvSpPr>
            <a:spLocks noChangeArrowheads="1"/>
          </p:cNvSpPr>
          <p:nvPr/>
        </p:nvSpPr>
        <p:spPr bwMode="auto">
          <a:xfrm>
            <a:off x="8524875" y="5621462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3" name="Text Box 52"/>
          <p:cNvSpPr txBox="1">
            <a:spLocks noChangeArrowheads="1"/>
          </p:cNvSpPr>
          <p:nvPr/>
        </p:nvSpPr>
        <p:spPr bwMode="auto">
          <a:xfrm>
            <a:off x="8501063" y="5648449"/>
            <a:ext cx="5159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aseline="30000">
                <a:solidFill>
                  <a:schemeClr val="bg1"/>
                </a:solidFill>
              </a:rPr>
              <a:t>y</a:t>
            </a:r>
            <a:r>
              <a:rPr lang="en-US" altLang="ja-JP" sz="1600">
                <a:solidFill>
                  <a:schemeClr val="bg1"/>
                </a:solidFill>
              </a:rPr>
              <a:t>He</a:t>
            </a:r>
          </a:p>
        </p:txBody>
      </p:sp>
      <p:sp>
        <p:nvSpPr>
          <p:cNvPr id="64" name="Text Box 52"/>
          <p:cNvSpPr txBox="1">
            <a:spLocks noChangeArrowheads="1"/>
          </p:cNvSpPr>
          <p:nvPr/>
        </p:nvSpPr>
        <p:spPr bwMode="auto">
          <a:xfrm>
            <a:off x="7880350" y="5661149"/>
            <a:ext cx="5159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aseline="30000">
                <a:solidFill>
                  <a:schemeClr val="bg1"/>
                </a:solidFill>
              </a:rPr>
              <a:t>x</a:t>
            </a:r>
            <a:r>
              <a:rPr lang="en-US" altLang="ja-JP" sz="1600">
                <a:solidFill>
                  <a:schemeClr val="bg1"/>
                </a:solidFill>
              </a:rPr>
              <a:t>He</a:t>
            </a:r>
          </a:p>
        </p:txBody>
      </p:sp>
      <p:cxnSp>
        <p:nvCxnSpPr>
          <p:cNvPr id="53" name="直線矢印コネクタ 52"/>
          <p:cNvCxnSpPr/>
          <p:nvPr/>
        </p:nvCxnSpPr>
        <p:spPr>
          <a:xfrm rot="5400000" flipH="1" flipV="1">
            <a:off x="2480469" y="3677429"/>
            <a:ext cx="755650" cy="158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5400000" flipH="1" flipV="1">
            <a:off x="5918200" y="3990960"/>
            <a:ext cx="738188" cy="158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rot="5400000" flipH="1" flipV="1">
            <a:off x="4394200" y="4198923"/>
            <a:ext cx="357187" cy="158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rot="5400000" flipH="1" flipV="1">
            <a:off x="75977" y="5766718"/>
            <a:ext cx="898525" cy="158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>
            <a:spLocks noChangeArrowheads="1"/>
          </p:cNvSpPr>
          <p:nvPr/>
        </p:nvSpPr>
        <p:spPr bwMode="auto">
          <a:xfrm>
            <a:off x="35496" y="5573837"/>
            <a:ext cx="133882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中性子励起</a:t>
            </a:r>
            <a:endParaRPr lang="ja-JP" altLang="en-US" dirty="0"/>
          </a:p>
        </p:txBody>
      </p:sp>
      <p:sp>
        <p:nvSpPr>
          <p:cNvPr id="68" name="Oval 35"/>
          <p:cNvSpPr>
            <a:spLocks noChangeArrowheads="1"/>
          </p:cNvSpPr>
          <p:nvPr/>
        </p:nvSpPr>
        <p:spPr bwMode="auto">
          <a:xfrm>
            <a:off x="3488456" y="5925616"/>
            <a:ext cx="647824" cy="599728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3613867" y="6118944"/>
            <a:ext cx="449263" cy="252413"/>
          </a:xfrm>
          <a:prstGeom prst="ellipse">
            <a:avLst/>
          </a:prstGeom>
          <a:solidFill>
            <a:srgbClr val="00FF00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4" name="Oval 40"/>
          <p:cNvSpPr>
            <a:spLocks noChangeArrowheads="1"/>
          </p:cNvSpPr>
          <p:nvPr/>
        </p:nvSpPr>
        <p:spPr bwMode="auto">
          <a:xfrm>
            <a:off x="3488455" y="6010994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5" name="Oval 41"/>
          <p:cNvSpPr>
            <a:spLocks noChangeArrowheads="1"/>
          </p:cNvSpPr>
          <p:nvPr/>
        </p:nvSpPr>
        <p:spPr bwMode="auto">
          <a:xfrm>
            <a:off x="3704479" y="6010994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6" name="Oval 35"/>
          <p:cNvSpPr>
            <a:spLocks noChangeArrowheads="1"/>
          </p:cNvSpPr>
          <p:nvPr/>
        </p:nvSpPr>
        <p:spPr bwMode="auto">
          <a:xfrm>
            <a:off x="3402804" y="4859470"/>
            <a:ext cx="883444" cy="599728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8" name="Oval 40"/>
          <p:cNvSpPr>
            <a:spLocks noChangeArrowheads="1"/>
          </p:cNvSpPr>
          <p:nvPr/>
        </p:nvSpPr>
        <p:spPr bwMode="auto">
          <a:xfrm>
            <a:off x="3416447" y="4944848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9" name="Oval 41"/>
          <p:cNvSpPr>
            <a:spLocks noChangeArrowheads="1"/>
          </p:cNvSpPr>
          <p:nvPr/>
        </p:nvSpPr>
        <p:spPr bwMode="auto">
          <a:xfrm>
            <a:off x="3848743" y="4944848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544" y="2277998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2000" dirty="0" smtClean="0">
                <a:solidFill>
                  <a:srgbClr val="FF0000"/>
                </a:solidFill>
              </a:rPr>
              <a:t>α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 + α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69" name="Oval 70"/>
          <p:cNvSpPr>
            <a:spLocks noChangeArrowheads="1"/>
          </p:cNvSpPr>
          <p:nvPr/>
        </p:nvSpPr>
        <p:spPr bwMode="auto">
          <a:xfrm rot="5400000">
            <a:off x="6861983" y="-218305"/>
            <a:ext cx="857250" cy="1293812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7" name="Oval 71"/>
          <p:cNvSpPr>
            <a:spLocks noChangeArrowheads="1"/>
          </p:cNvSpPr>
          <p:nvPr/>
        </p:nvSpPr>
        <p:spPr bwMode="auto">
          <a:xfrm>
            <a:off x="6786577" y="185714"/>
            <a:ext cx="528637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0" name="Oval 72"/>
          <p:cNvSpPr>
            <a:spLocks noChangeArrowheads="1"/>
          </p:cNvSpPr>
          <p:nvPr/>
        </p:nvSpPr>
        <p:spPr bwMode="auto">
          <a:xfrm>
            <a:off x="7258064" y="185714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1" name="Oval 73"/>
          <p:cNvSpPr>
            <a:spLocks noChangeArrowheads="1"/>
          </p:cNvSpPr>
          <p:nvPr/>
        </p:nvSpPr>
        <p:spPr bwMode="auto">
          <a:xfrm>
            <a:off x="7286639" y="112689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2" name="Oval 74"/>
          <p:cNvSpPr>
            <a:spLocks noChangeArrowheads="1"/>
          </p:cNvSpPr>
          <p:nvPr/>
        </p:nvSpPr>
        <p:spPr bwMode="auto">
          <a:xfrm>
            <a:off x="7286639" y="700064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3" name="Oval 73"/>
          <p:cNvSpPr>
            <a:spLocks noChangeArrowheads="1"/>
          </p:cNvSpPr>
          <p:nvPr/>
        </p:nvSpPr>
        <p:spPr bwMode="auto">
          <a:xfrm>
            <a:off x="7143764" y="112689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4" name="Oval 73"/>
          <p:cNvSpPr>
            <a:spLocks noChangeArrowheads="1"/>
          </p:cNvSpPr>
          <p:nvPr/>
        </p:nvSpPr>
        <p:spPr bwMode="auto">
          <a:xfrm>
            <a:off x="7143764" y="700064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5" name="テキスト ボックス 84"/>
          <p:cNvSpPr txBox="1">
            <a:spLocks noChangeArrowheads="1"/>
          </p:cNvSpPr>
          <p:nvPr/>
        </p:nvSpPr>
        <p:spPr bwMode="auto">
          <a:xfrm>
            <a:off x="3249690" y="5561708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共有結合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797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44" grpId="0" animBg="1"/>
      <p:bldP spid="45" grpId="0" animBg="1"/>
      <p:bldP spid="46" grpId="0" animBg="1"/>
      <p:bldP spid="36" grpId="0" animBg="1"/>
      <p:bldP spid="55" grpId="0" animBg="1"/>
      <p:bldP spid="56" grpId="0" animBg="1"/>
      <p:bldP spid="59" grpId="0" animBg="1"/>
      <p:bldP spid="57" grpId="0" animBg="1"/>
      <p:bldP spid="42" grpId="0"/>
      <p:bldP spid="54" grpId="0" animBg="1"/>
      <p:bldP spid="60" grpId="0" animBg="1"/>
      <p:bldP spid="61" grpId="0" animBg="1"/>
      <p:bldP spid="62" grpId="0" animBg="1"/>
      <p:bldP spid="63" grpId="0"/>
      <p:bldP spid="64" grpId="0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89" y="1360587"/>
            <a:ext cx="4636931" cy="413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24" y="1393923"/>
            <a:ext cx="4749840" cy="40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14"/>
          <p:cNvSpPr txBox="1">
            <a:spLocks noChangeArrowheads="1"/>
          </p:cNvSpPr>
          <p:nvPr/>
        </p:nvSpPr>
        <p:spPr bwMode="auto">
          <a:xfrm>
            <a:off x="179512" y="214313"/>
            <a:ext cx="4169731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aseline="30000" dirty="0" smtClean="0">
                <a:solidFill>
                  <a:srgbClr val="0000FF"/>
                </a:solidFill>
              </a:rPr>
              <a:t>10,12</a:t>
            </a:r>
            <a:r>
              <a:rPr lang="en-US" altLang="ja-JP" dirty="0" smtClean="0">
                <a:solidFill>
                  <a:srgbClr val="0000FF"/>
                </a:solidFill>
              </a:rPr>
              <a:t>Be</a:t>
            </a:r>
            <a:r>
              <a:rPr lang="ja-JP" altLang="en-US" dirty="0" smtClean="0">
                <a:solidFill>
                  <a:srgbClr val="0000FF"/>
                </a:solidFill>
              </a:rPr>
              <a:t>における化学結合構造の形成機構</a:t>
            </a:r>
            <a:endParaRPr lang="ja-JP" altLang="en-US" baseline="30000" dirty="0">
              <a:solidFill>
                <a:srgbClr val="0000FF"/>
              </a:solidFill>
            </a:endParaRPr>
          </a:p>
        </p:txBody>
      </p:sp>
      <p:sp>
        <p:nvSpPr>
          <p:cNvPr id="5" name="テキスト ボックス 6"/>
          <p:cNvSpPr txBox="1">
            <a:spLocks noChangeArrowheads="1"/>
          </p:cNvSpPr>
          <p:nvPr/>
        </p:nvSpPr>
        <p:spPr bwMode="auto">
          <a:xfrm>
            <a:off x="2267744" y="836712"/>
            <a:ext cx="8905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aseline="30000"/>
              <a:t>10</a:t>
            </a:r>
            <a:r>
              <a:rPr lang="en-US" altLang="ja-JP" sz="2800"/>
              <a:t>Be</a:t>
            </a:r>
            <a:endParaRPr lang="ja-JP" altLang="en-US" sz="2800"/>
          </a:p>
        </p:txBody>
      </p:sp>
      <p:sp>
        <p:nvSpPr>
          <p:cNvPr id="6" name="テキスト ボックス 6"/>
          <p:cNvSpPr txBox="1">
            <a:spLocks noChangeArrowheads="1"/>
          </p:cNvSpPr>
          <p:nvPr/>
        </p:nvSpPr>
        <p:spPr bwMode="auto">
          <a:xfrm>
            <a:off x="6633741" y="836712"/>
            <a:ext cx="80182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aseline="30000" dirty="0" smtClean="0"/>
              <a:t>12</a:t>
            </a:r>
            <a:r>
              <a:rPr lang="en-US" altLang="ja-JP" sz="2800" dirty="0" smtClean="0"/>
              <a:t>Be</a:t>
            </a:r>
            <a:endParaRPr lang="ja-JP" altLang="en-US" sz="2800" dirty="0"/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422749" y="5877272"/>
            <a:ext cx="8234947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α</a:t>
            </a:r>
            <a:r>
              <a:rPr lang="ja-JP" altLang="en-US" dirty="0" smtClean="0"/>
              <a:t>クラスターの相対運動＋中性子の一粒子運度が励起して多様な結合状態が発現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2520" y="6381328"/>
            <a:ext cx="7899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基底</a:t>
            </a:r>
            <a:r>
              <a:rPr lang="ja-JP" altLang="en-US" dirty="0" smtClean="0"/>
              <a:t>状態から励起状態への動的励起に何か面白い現象はあるか</a:t>
            </a:r>
            <a:r>
              <a:rPr lang="en-US" altLang="ja-JP" dirty="0" smtClean="0"/>
              <a:t>? </a:t>
            </a:r>
            <a:r>
              <a:rPr lang="ja-JP" altLang="en-US" dirty="0" smtClean="0"/>
              <a:t>⇒ 単極</a:t>
            </a:r>
            <a:r>
              <a:rPr lang="ja-JP" altLang="en-US" dirty="0"/>
              <a:t>遷移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806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14313" y="214313"/>
            <a:ext cx="2390775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0000FF"/>
                </a:solidFill>
              </a:rPr>
              <a:t>Interests in monopole</a:t>
            </a:r>
            <a:endParaRPr lang="ja-JP" altLang="en-US">
              <a:solidFill>
                <a:srgbClr val="0000FF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09840" y="5879013"/>
            <a:ext cx="75298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/>
              <a:t>We investigate the competition between the </a:t>
            </a:r>
            <a:r>
              <a:rPr lang="en-US" altLang="ja-JP" sz="2000" dirty="0" err="1" smtClean="0">
                <a:solidFill>
                  <a:srgbClr val="0000FF"/>
                </a:solidFill>
              </a:rPr>
              <a:t>isoscalar</a:t>
            </a:r>
            <a:r>
              <a:rPr lang="en-US" altLang="ja-JP" sz="2000" dirty="0" smtClean="0"/>
              <a:t> transitions </a:t>
            </a:r>
          </a:p>
          <a:p>
            <a:pPr eaLnBrk="1" hangingPunct="1"/>
            <a:r>
              <a:rPr lang="en-US" altLang="ja-JP" sz="2000" dirty="0" smtClean="0"/>
              <a:t>and the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isovector</a:t>
            </a:r>
            <a:r>
              <a:rPr lang="en-US" altLang="ja-JP" sz="2000" dirty="0" smtClean="0"/>
              <a:t> transitions in </a:t>
            </a:r>
            <a:r>
              <a:rPr lang="en-US" altLang="ja-JP" sz="2000" baseline="30000" dirty="0" smtClean="0"/>
              <a:t>10,12</a:t>
            </a:r>
            <a:r>
              <a:rPr lang="en-US" altLang="ja-JP" sz="2000" dirty="0" smtClean="0"/>
              <a:t>Be. </a:t>
            </a:r>
            <a:endParaRPr lang="ja-JP" altLang="en-US" sz="2000" dirty="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763688" y="3789040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err="1" smtClean="0">
                <a:solidFill>
                  <a:srgbClr val="0000FF"/>
                </a:solidFill>
              </a:rPr>
              <a:t>Isoscalar</a:t>
            </a:r>
            <a:endParaRPr lang="en-US" altLang="ja-JP" dirty="0">
              <a:solidFill>
                <a:srgbClr val="0000FF"/>
              </a:solidFill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85750" y="682848"/>
            <a:ext cx="87383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Development of cluster </a:t>
            </a:r>
            <a:r>
              <a:rPr lang="en-US" altLang="ja-JP" dirty="0" smtClean="0"/>
              <a:t>structure</a:t>
            </a:r>
            <a:r>
              <a:rPr lang="ja-JP" altLang="en-US" dirty="0" smtClean="0"/>
              <a:t> </a:t>
            </a:r>
            <a:r>
              <a:rPr lang="ja-JP" altLang="en-US" dirty="0"/>
              <a:t>⇒ </a:t>
            </a:r>
            <a:r>
              <a:rPr lang="en-US" altLang="ja-JP" dirty="0" smtClean="0"/>
              <a:t>Enhancement of </a:t>
            </a:r>
            <a:r>
              <a:rPr lang="en-US" altLang="ja-JP" dirty="0" err="1" smtClean="0">
                <a:solidFill>
                  <a:srgbClr val="0000FF"/>
                </a:solidFill>
              </a:rPr>
              <a:t>Isoscalar</a:t>
            </a:r>
            <a:r>
              <a:rPr lang="en-US" altLang="ja-JP" dirty="0" smtClean="0"/>
              <a:t> Monopole Transition</a:t>
            </a:r>
            <a:endParaRPr lang="en-US" altLang="ja-JP" dirty="0"/>
          </a:p>
        </p:txBody>
      </p:sp>
      <p:sp>
        <p:nvSpPr>
          <p:cNvPr id="18440" name="Text Box 4"/>
          <p:cNvSpPr txBox="1">
            <a:spLocks noChangeArrowheads="1"/>
          </p:cNvSpPr>
          <p:nvPr/>
        </p:nvSpPr>
        <p:spPr bwMode="auto">
          <a:xfrm>
            <a:off x="250825" y="2108200"/>
            <a:ext cx="452755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0000FF"/>
                </a:solidFill>
              </a:rPr>
              <a:t>Variety of clusters in a neutron-rich system</a:t>
            </a:r>
            <a:endParaRPr lang="ja-JP" altLang="en-US">
              <a:solidFill>
                <a:srgbClr val="0000FF"/>
              </a:solidFill>
            </a:endParaRP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468313" y="2613025"/>
            <a:ext cx="827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/>
              <a:t>12</a:t>
            </a:r>
            <a:r>
              <a:rPr lang="en-US" altLang="ja-JP"/>
              <a:t>Be = </a:t>
            </a:r>
            <a:r>
              <a:rPr lang="en-US" altLang="ja-JP">
                <a:latin typeface="Symbol" pitchFamily="18" charset="2"/>
              </a:rPr>
              <a:t>a</a:t>
            </a:r>
            <a:r>
              <a:rPr lang="en-US" altLang="ja-JP"/>
              <a:t> + </a:t>
            </a:r>
            <a:r>
              <a:rPr lang="en-US" altLang="ja-JP">
                <a:latin typeface="Symbol" pitchFamily="18" charset="2"/>
              </a:rPr>
              <a:t>a</a:t>
            </a:r>
            <a:r>
              <a:rPr lang="en-US" altLang="ja-JP"/>
              <a:t> + 4N</a:t>
            </a:r>
            <a:r>
              <a:rPr lang="ja-JP" altLang="en-US"/>
              <a:t> </a:t>
            </a:r>
            <a:r>
              <a:rPr lang="en-US" altLang="ja-JP"/>
              <a:t>: Various clusters appear with a variation of excitation energy</a:t>
            </a:r>
            <a:endParaRPr lang="ja-JP" altLang="en-US"/>
          </a:p>
        </p:txBody>
      </p:sp>
      <p:sp>
        <p:nvSpPr>
          <p:cNvPr id="18489" name="Oval 42"/>
          <p:cNvSpPr>
            <a:spLocks noChangeArrowheads="1"/>
          </p:cNvSpPr>
          <p:nvPr/>
        </p:nvSpPr>
        <p:spPr bwMode="auto">
          <a:xfrm>
            <a:off x="588963" y="3663950"/>
            <a:ext cx="503237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8490" name="Oval 43"/>
          <p:cNvSpPr>
            <a:spLocks noChangeArrowheads="1"/>
          </p:cNvSpPr>
          <p:nvPr/>
        </p:nvSpPr>
        <p:spPr bwMode="auto">
          <a:xfrm>
            <a:off x="588963" y="3317875"/>
            <a:ext cx="503237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8491" name="Oval 44"/>
          <p:cNvSpPr>
            <a:spLocks noChangeArrowheads="1"/>
          </p:cNvSpPr>
          <p:nvPr/>
        </p:nvSpPr>
        <p:spPr bwMode="auto">
          <a:xfrm>
            <a:off x="1001713" y="3495675"/>
            <a:ext cx="395287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8492" name="Oval 45"/>
          <p:cNvSpPr>
            <a:spLocks noChangeArrowheads="1"/>
          </p:cNvSpPr>
          <p:nvPr/>
        </p:nvSpPr>
        <p:spPr bwMode="auto">
          <a:xfrm>
            <a:off x="547688" y="3495675"/>
            <a:ext cx="449262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8493" name="Oval 46"/>
          <p:cNvSpPr>
            <a:spLocks noChangeArrowheads="1"/>
          </p:cNvSpPr>
          <p:nvPr/>
        </p:nvSpPr>
        <p:spPr bwMode="auto">
          <a:xfrm>
            <a:off x="268288" y="3495675"/>
            <a:ext cx="395287" cy="252413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8494" name="Oval 47"/>
          <p:cNvSpPr>
            <a:spLocks noChangeArrowheads="1"/>
          </p:cNvSpPr>
          <p:nvPr/>
        </p:nvSpPr>
        <p:spPr bwMode="auto">
          <a:xfrm>
            <a:off x="446088" y="3387725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8495" name="Oval 48"/>
          <p:cNvSpPr>
            <a:spLocks noChangeArrowheads="1"/>
          </p:cNvSpPr>
          <p:nvPr/>
        </p:nvSpPr>
        <p:spPr bwMode="auto">
          <a:xfrm>
            <a:off x="792163" y="3387725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89" name="Text Box 26"/>
          <p:cNvSpPr txBox="1">
            <a:spLocks noChangeArrowheads="1"/>
          </p:cNvSpPr>
          <p:nvPr/>
        </p:nvSpPr>
        <p:spPr bwMode="auto">
          <a:xfrm>
            <a:off x="309563" y="4197350"/>
            <a:ext cx="1166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 (</a:t>
            </a:r>
            <a:r>
              <a:rPr lang="en-US" altLang="ja-JP">
                <a:latin typeface="Symbol" pitchFamily="18" charset="2"/>
              </a:rPr>
              <a:t>p</a:t>
            </a:r>
            <a:r>
              <a:rPr lang="en-US" altLang="ja-JP" baseline="30000"/>
              <a:t>-</a:t>
            </a:r>
            <a:r>
              <a:rPr lang="en-US" altLang="ja-JP"/>
              <a:t>)</a:t>
            </a:r>
            <a:r>
              <a:rPr lang="en-US" altLang="ja-JP" baseline="30000"/>
              <a:t>2 </a:t>
            </a:r>
            <a:r>
              <a:rPr lang="en-US" altLang="ja-JP"/>
              <a:t>(</a:t>
            </a:r>
            <a:r>
              <a:rPr lang="en-US" altLang="ja-JP">
                <a:latin typeface="Symbol" pitchFamily="18" charset="2"/>
              </a:rPr>
              <a:t>s</a:t>
            </a:r>
            <a:r>
              <a:rPr lang="en-US" altLang="ja-JP" baseline="30000"/>
              <a:t>+</a:t>
            </a:r>
            <a:r>
              <a:rPr lang="en-US" altLang="ja-JP"/>
              <a:t>)</a:t>
            </a:r>
            <a:r>
              <a:rPr lang="en-US" altLang="ja-JP" baseline="30000"/>
              <a:t>2</a:t>
            </a:r>
            <a:endParaRPr lang="en-US" altLang="ja-JP"/>
          </a:p>
        </p:txBody>
      </p:sp>
      <p:sp>
        <p:nvSpPr>
          <p:cNvPr id="27667" name="Text Box 4"/>
          <p:cNvSpPr txBox="1">
            <a:spLocks noChangeArrowheads="1"/>
          </p:cNvSpPr>
          <p:nvPr/>
        </p:nvSpPr>
        <p:spPr bwMode="auto">
          <a:xfrm>
            <a:off x="250825" y="5363924"/>
            <a:ext cx="2933560" cy="3693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0000FF"/>
                </a:solidFill>
              </a:rPr>
              <a:t>Contents of Today’s </a:t>
            </a:r>
            <a:r>
              <a:rPr lang="en-US" altLang="ja-JP" dirty="0">
                <a:solidFill>
                  <a:srgbClr val="0000FF"/>
                </a:solidFill>
              </a:rPr>
              <a:t>report 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76" name="Oval 49"/>
          <p:cNvSpPr>
            <a:spLocks noChangeArrowheads="1"/>
          </p:cNvSpPr>
          <p:nvPr/>
        </p:nvSpPr>
        <p:spPr bwMode="auto">
          <a:xfrm>
            <a:off x="3636963" y="3287713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7" name="Oval 50"/>
          <p:cNvSpPr>
            <a:spLocks noChangeArrowheads="1"/>
          </p:cNvSpPr>
          <p:nvPr/>
        </p:nvSpPr>
        <p:spPr bwMode="auto">
          <a:xfrm>
            <a:off x="3205163" y="338931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8" name="Oval 51"/>
          <p:cNvSpPr>
            <a:spLocks noChangeArrowheads="1"/>
          </p:cNvSpPr>
          <p:nvPr/>
        </p:nvSpPr>
        <p:spPr bwMode="auto">
          <a:xfrm>
            <a:off x="3736975" y="339566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6" name="Text Box 52"/>
          <p:cNvSpPr txBox="1">
            <a:spLocks noChangeArrowheads="1"/>
          </p:cNvSpPr>
          <p:nvPr/>
        </p:nvSpPr>
        <p:spPr bwMode="auto">
          <a:xfrm>
            <a:off x="3692525" y="3460750"/>
            <a:ext cx="520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baseline="30000"/>
              <a:t>8</a:t>
            </a:r>
            <a:r>
              <a:rPr lang="en-US" altLang="ja-JP" sz="1600"/>
              <a:t>He</a:t>
            </a:r>
            <a:endParaRPr lang="en-US" altLang="ja-JP" sz="1600" baseline="30000"/>
          </a:p>
        </p:txBody>
      </p:sp>
      <p:sp>
        <p:nvSpPr>
          <p:cNvPr id="2" name="Oval 49"/>
          <p:cNvSpPr>
            <a:spLocks noChangeArrowheads="1"/>
          </p:cNvSpPr>
          <p:nvPr/>
        </p:nvSpPr>
        <p:spPr bwMode="auto">
          <a:xfrm>
            <a:off x="4500563" y="3287713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" name="Oval 51"/>
          <p:cNvSpPr>
            <a:spLocks noChangeArrowheads="1"/>
          </p:cNvSpPr>
          <p:nvPr/>
        </p:nvSpPr>
        <p:spPr bwMode="auto">
          <a:xfrm>
            <a:off x="4600575" y="338931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" name="Text Box 52"/>
          <p:cNvSpPr txBox="1">
            <a:spLocks noChangeArrowheads="1"/>
          </p:cNvSpPr>
          <p:nvPr/>
        </p:nvSpPr>
        <p:spPr bwMode="auto">
          <a:xfrm>
            <a:off x="4556125" y="3460750"/>
            <a:ext cx="520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baseline="30000"/>
              <a:t>6</a:t>
            </a:r>
            <a:r>
              <a:rPr lang="en-US" altLang="ja-JP" sz="1600"/>
              <a:t>He</a:t>
            </a:r>
            <a:endParaRPr lang="en-US" altLang="ja-JP" sz="1600" baseline="30000"/>
          </a:p>
        </p:txBody>
      </p:sp>
      <p:sp>
        <p:nvSpPr>
          <p:cNvPr id="5" name="Oval 49"/>
          <p:cNvSpPr>
            <a:spLocks noChangeArrowheads="1"/>
          </p:cNvSpPr>
          <p:nvPr/>
        </p:nvSpPr>
        <p:spPr bwMode="auto">
          <a:xfrm>
            <a:off x="5148263" y="3287713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" name="Oval 51"/>
          <p:cNvSpPr>
            <a:spLocks noChangeArrowheads="1"/>
          </p:cNvSpPr>
          <p:nvPr/>
        </p:nvSpPr>
        <p:spPr bwMode="auto">
          <a:xfrm>
            <a:off x="5248275" y="338931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" name="Text Box 52"/>
          <p:cNvSpPr txBox="1">
            <a:spLocks noChangeArrowheads="1"/>
          </p:cNvSpPr>
          <p:nvPr/>
        </p:nvSpPr>
        <p:spPr bwMode="auto">
          <a:xfrm>
            <a:off x="5203825" y="3460750"/>
            <a:ext cx="520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baseline="30000"/>
              <a:t>6</a:t>
            </a:r>
            <a:r>
              <a:rPr lang="en-US" altLang="ja-JP" sz="1600"/>
              <a:t>He</a:t>
            </a:r>
            <a:endParaRPr lang="en-US" altLang="ja-JP" sz="1600" baseline="30000"/>
          </a:p>
        </p:txBody>
      </p:sp>
      <p:sp>
        <p:nvSpPr>
          <p:cNvPr id="66" name="Oval 36"/>
          <p:cNvSpPr>
            <a:spLocks noChangeArrowheads="1"/>
          </p:cNvSpPr>
          <p:nvPr/>
        </p:nvSpPr>
        <p:spPr bwMode="auto">
          <a:xfrm>
            <a:off x="6156325" y="3611563"/>
            <a:ext cx="323850" cy="42545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7" name="Oval 36"/>
          <p:cNvSpPr>
            <a:spLocks noChangeArrowheads="1"/>
          </p:cNvSpPr>
          <p:nvPr/>
        </p:nvSpPr>
        <p:spPr bwMode="auto">
          <a:xfrm>
            <a:off x="6754813" y="3611563"/>
            <a:ext cx="323850" cy="42545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8" name="Oval 36"/>
          <p:cNvSpPr>
            <a:spLocks noChangeArrowheads="1"/>
          </p:cNvSpPr>
          <p:nvPr/>
        </p:nvSpPr>
        <p:spPr bwMode="auto">
          <a:xfrm>
            <a:off x="6754813" y="3182938"/>
            <a:ext cx="323850" cy="42545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9" name="Oval 36"/>
          <p:cNvSpPr>
            <a:spLocks noChangeArrowheads="1"/>
          </p:cNvSpPr>
          <p:nvPr/>
        </p:nvSpPr>
        <p:spPr bwMode="auto">
          <a:xfrm>
            <a:off x="6157913" y="3182938"/>
            <a:ext cx="323850" cy="42545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6913563" y="3503613"/>
            <a:ext cx="395287" cy="252412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6373813" y="3503613"/>
            <a:ext cx="503237" cy="252412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2" name="Oval 39"/>
          <p:cNvSpPr>
            <a:spLocks noChangeArrowheads="1"/>
          </p:cNvSpPr>
          <p:nvPr/>
        </p:nvSpPr>
        <p:spPr bwMode="auto">
          <a:xfrm>
            <a:off x="5940425" y="3503613"/>
            <a:ext cx="395288" cy="252412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3" name="Oval 40"/>
          <p:cNvSpPr>
            <a:spLocks noChangeArrowheads="1"/>
          </p:cNvSpPr>
          <p:nvPr/>
        </p:nvSpPr>
        <p:spPr bwMode="auto">
          <a:xfrm>
            <a:off x="6110288" y="339566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4" name="Oval 41"/>
          <p:cNvSpPr>
            <a:spLocks noChangeArrowheads="1"/>
          </p:cNvSpPr>
          <p:nvPr/>
        </p:nvSpPr>
        <p:spPr bwMode="auto">
          <a:xfrm>
            <a:off x="6704013" y="3395663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0" name="Oval 49"/>
          <p:cNvSpPr>
            <a:spLocks noChangeArrowheads="1"/>
          </p:cNvSpPr>
          <p:nvPr/>
        </p:nvSpPr>
        <p:spPr bwMode="auto">
          <a:xfrm>
            <a:off x="7458075" y="3317875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1" name="Oval 49"/>
          <p:cNvSpPr>
            <a:spLocks noChangeArrowheads="1"/>
          </p:cNvSpPr>
          <p:nvPr/>
        </p:nvSpPr>
        <p:spPr bwMode="auto">
          <a:xfrm>
            <a:off x="8101013" y="3313113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2" name="Oval 50"/>
          <p:cNvSpPr>
            <a:spLocks noChangeArrowheads="1"/>
          </p:cNvSpPr>
          <p:nvPr/>
        </p:nvSpPr>
        <p:spPr bwMode="auto">
          <a:xfrm>
            <a:off x="7580313" y="3416300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3" name="Oval 51"/>
          <p:cNvSpPr>
            <a:spLocks noChangeArrowheads="1"/>
          </p:cNvSpPr>
          <p:nvPr/>
        </p:nvSpPr>
        <p:spPr bwMode="auto">
          <a:xfrm>
            <a:off x="8201025" y="3416300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4" name="Text Box 52"/>
          <p:cNvSpPr txBox="1">
            <a:spLocks noChangeArrowheads="1"/>
          </p:cNvSpPr>
          <p:nvPr/>
        </p:nvSpPr>
        <p:spPr bwMode="auto">
          <a:xfrm>
            <a:off x="8177213" y="3443288"/>
            <a:ext cx="520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baseline="30000"/>
              <a:t>7</a:t>
            </a:r>
            <a:r>
              <a:rPr lang="en-US" altLang="ja-JP" sz="1600"/>
              <a:t>He</a:t>
            </a:r>
          </a:p>
        </p:txBody>
      </p:sp>
      <p:sp>
        <p:nvSpPr>
          <p:cNvPr id="65" name="Text Box 52"/>
          <p:cNvSpPr txBox="1">
            <a:spLocks noChangeArrowheads="1"/>
          </p:cNvSpPr>
          <p:nvPr/>
        </p:nvSpPr>
        <p:spPr bwMode="auto">
          <a:xfrm>
            <a:off x="7580313" y="3455988"/>
            <a:ext cx="520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baseline="30000"/>
              <a:t>5</a:t>
            </a:r>
            <a:r>
              <a:rPr lang="en-US" altLang="ja-JP" sz="1600"/>
              <a:t>He</a:t>
            </a:r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>
            <a:off x="1619250" y="3614738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496888" y="3908425"/>
            <a:ext cx="646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G.S.</a:t>
            </a:r>
            <a:endParaRPr lang="ja-JP" altLang="en-US"/>
          </a:p>
        </p:txBody>
      </p:sp>
      <p:sp>
        <p:nvSpPr>
          <p:cNvPr id="27700" name="AutoShape 52"/>
          <p:cNvSpPr>
            <a:spLocks/>
          </p:cNvSpPr>
          <p:nvPr/>
        </p:nvSpPr>
        <p:spPr bwMode="auto">
          <a:xfrm rot="-5400000">
            <a:off x="5794375" y="1458913"/>
            <a:ext cx="365125" cy="5400675"/>
          </a:xfrm>
          <a:prstGeom prst="leftBrace">
            <a:avLst>
              <a:gd name="adj1" fmla="val 123261"/>
              <a:gd name="adj2" fmla="val 4967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4932363" y="4413250"/>
            <a:ext cx="305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Excited 0</a:t>
            </a:r>
            <a:r>
              <a:rPr lang="en-US" altLang="ja-JP" baseline="30000" dirty="0"/>
              <a:t>+</a:t>
            </a:r>
            <a:r>
              <a:rPr lang="ja-JP" altLang="en-US" dirty="0"/>
              <a:t> </a:t>
            </a:r>
            <a:r>
              <a:rPr lang="en-US" altLang="ja-JP" dirty="0"/>
              <a:t>states</a:t>
            </a:r>
            <a:r>
              <a:rPr lang="ja-JP" altLang="en-US" dirty="0"/>
              <a:t> </a:t>
            </a:r>
            <a:r>
              <a:rPr lang="en-US" altLang="ja-JP" dirty="0"/>
              <a:t>(Unbound)</a:t>
            </a: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3203848" y="4797152"/>
            <a:ext cx="61734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Are there characteristic features in </a:t>
            </a:r>
            <a:r>
              <a:rPr lang="en-US" altLang="ja-JP" dirty="0" err="1" smtClean="0">
                <a:solidFill>
                  <a:srgbClr val="0000FF"/>
                </a:solidFill>
              </a:rPr>
              <a:t>Isoscalar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</a:t>
            </a:r>
            <a:r>
              <a:rPr lang="en-US" altLang="ja-JP" dirty="0" err="1" smtClean="0">
                <a:solidFill>
                  <a:srgbClr val="FF0000"/>
                </a:solidFill>
              </a:rPr>
              <a:t>Isovector</a:t>
            </a:r>
            <a:r>
              <a:rPr lang="en-US" altLang="ja-JP" dirty="0" smtClean="0"/>
              <a:t> ?</a:t>
            </a:r>
            <a:endParaRPr lang="en-US" altLang="ja-JP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523254"/>
              </p:ext>
            </p:extLst>
          </p:nvPr>
        </p:nvGraphicFramePr>
        <p:xfrm>
          <a:off x="323850" y="1206500"/>
          <a:ext cx="617061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数式" r:id="rId4" imgW="3568680" imgH="431640" progId="Equation.3">
                  <p:embed/>
                </p:oleObj>
              </mc:Choice>
              <mc:Fallback>
                <p:oleObj name="数式" r:id="rId4" imgW="356868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206500"/>
                        <a:ext cx="617061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366944" y="220578"/>
            <a:ext cx="4381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 smtClean="0"/>
              <a:t>12</a:t>
            </a:r>
            <a:r>
              <a:rPr kumimoji="1" lang="en-US" altLang="ja-JP" sz="2000" dirty="0" smtClean="0"/>
              <a:t>C=3α</a:t>
            </a:r>
            <a:r>
              <a:rPr lang="en-US" altLang="ja-JP" sz="2000" dirty="0" smtClean="0"/>
              <a:t>,  </a:t>
            </a:r>
            <a:r>
              <a:rPr kumimoji="1" lang="en-US" altLang="ja-JP" sz="2000" baseline="30000" dirty="0" smtClean="0"/>
              <a:t>16</a:t>
            </a:r>
            <a:r>
              <a:rPr kumimoji="1" lang="en-US" altLang="ja-JP" sz="2000" dirty="0" smtClean="0"/>
              <a:t>O=α+</a:t>
            </a:r>
            <a:r>
              <a:rPr kumimoji="1" lang="en-US" altLang="ja-JP" sz="2000" baseline="30000" dirty="0" smtClean="0"/>
              <a:t>12</a:t>
            </a:r>
            <a:r>
              <a:rPr kumimoji="1" lang="en-US" altLang="ja-JP" sz="2000" dirty="0" smtClean="0"/>
              <a:t>C</a:t>
            </a:r>
            <a:r>
              <a:rPr lang="en-US" altLang="ja-JP" sz="2000" dirty="0" smtClean="0"/>
              <a:t>, </a:t>
            </a:r>
            <a:r>
              <a:rPr kumimoji="1" lang="en-US" altLang="ja-JP" sz="2000" dirty="0" smtClean="0"/>
              <a:t>4α,   T. Yamada et al.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32240" y="1268760"/>
            <a:ext cx="1786066" cy="707886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クラスター相対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運動の励起</a:t>
            </a:r>
            <a:endParaRPr kumimoji="1" lang="en-US" altLang="ja-JP" sz="2000" dirty="0" smtClean="0"/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1763688" y="4283804"/>
            <a:ext cx="11208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err="1" smtClean="0">
                <a:solidFill>
                  <a:srgbClr val="FF0000"/>
                </a:solidFill>
              </a:rPr>
              <a:t>Isovector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3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4" grpId="0"/>
      <p:bldP spid="18440" grpId="0" animBg="1"/>
      <p:bldP spid="18441" grpId="0"/>
      <p:bldP spid="18489" grpId="0" animBg="1"/>
      <p:bldP spid="18490" grpId="0" animBg="1"/>
      <p:bldP spid="18491" grpId="0" animBg="1"/>
      <p:bldP spid="18492" grpId="0" animBg="1"/>
      <p:bldP spid="18493" grpId="0" animBg="1"/>
      <p:bldP spid="18494" grpId="0" animBg="1"/>
      <p:bldP spid="18495" grpId="0" animBg="1"/>
      <p:bldP spid="3089" grpId="0"/>
      <p:bldP spid="27667" grpId="0" animBg="1"/>
      <p:bldP spid="76" grpId="0" animBg="1"/>
      <p:bldP spid="77" grpId="0" animBg="1"/>
      <p:bldP spid="78" grpId="0" animBg="1"/>
      <p:bldP spid="86" grpId="0"/>
      <p:bldP spid="2" grpId="0" animBg="1"/>
      <p:bldP spid="3" grpId="0" animBg="1"/>
      <p:bldP spid="4" grpId="0"/>
      <p:bldP spid="5" grpId="0" animBg="1"/>
      <p:bldP spid="6" grpId="0" animBg="1"/>
      <p:bldP spid="7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27698" grpId="0" animBg="1"/>
      <p:bldP spid="27699" grpId="0"/>
      <p:bldP spid="27700" grpId="0" animBg="1"/>
      <p:bldP spid="27701" grpId="0"/>
      <p:bldP spid="27703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76"/>
          <p:cNvSpPr>
            <a:spLocks noChangeArrowheads="1"/>
          </p:cNvSpPr>
          <p:nvPr/>
        </p:nvSpPr>
        <p:spPr bwMode="auto">
          <a:xfrm>
            <a:off x="7264400" y="1466850"/>
            <a:ext cx="808038" cy="81915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2159967" y="5013325"/>
            <a:ext cx="1331913" cy="133191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2323480" y="5168900"/>
            <a:ext cx="1008062" cy="1008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7653" name="Text Box 28"/>
          <p:cNvSpPr txBox="1">
            <a:spLocks noChangeArrowheads="1"/>
          </p:cNvSpPr>
          <p:nvPr/>
        </p:nvSpPr>
        <p:spPr bwMode="auto">
          <a:xfrm>
            <a:off x="214313" y="142875"/>
            <a:ext cx="4554901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solidFill>
                  <a:srgbClr val="0000FF"/>
                </a:solidFill>
              </a:rPr>
              <a:t>Generalized Two-center Cluster model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27654" name="Text Box 29"/>
          <p:cNvSpPr txBox="1">
            <a:spLocks noChangeArrowheads="1"/>
          </p:cNvSpPr>
          <p:nvPr/>
        </p:nvSpPr>
        <p:spPr bwMode="auto">
          <a:xfrm>
            <a:off x="468313" y="2566988"/>
            <a:ext cx="5686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u="sng" dirty="0" smtClean="0">
                <a:solidFill>
                  <a:srgbClr val="0000FF"/>
                </a:solidFill>
              </a:rPr>
              <a:t>Unified model of covalent, atomic, ionic configurations</a:t>
            </a:r>
            <a:endParaRPr lang="ja-JP" altLang="en-US" u="sng" dirty="0">
              <a:solidFill>
                <a:srgbClr val="0000FF"/>
              </a:solidFill>
            </a:endParaRPr>
          </a:p>
        </p:txBody>
      </p:sp>
      <p:sp>
        <p:nvSpPr>
          <p:cNvPr id="27655" name="Oval 32"/>
          <p:cNvSpPr>
            <a:spLocks noChangeArrowheads="1"/>
          </p:cNvSpPr>
          <p:nvPr/>
        </p:nvSpPr>
        <p:spPr bwMode="auto">
          <a:xfrm>
            <a:off x="1762125" y="3471863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56" name="Oval 33"/>
          <p:cNvSpPr>
            <a:spLocks noChangeArrowheads="1"/>
          </p:cNvSpPr>
          <p:nvPr/>
        </p:nvSpPr>
        <p:spPr bwMode="auto">
          <a:xfrm>
            <a:off x="2314575" y="3481388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57" name="Oval 34"/>
          <p:cNvSpPr>
            <a:spLocks noChangeArrowheads="1"/>
          </p:cNvSpPr>
          <p:nvPr/>
        </p:nvSpPr>
        <p:spPr bwMode="auto">
          <a:xfrm>
            <a:off x="1906588" y="3273425"/>
            <a:ext cx="246062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58" name="Oval 35"/>
          <p:cNvSpPr>
            <a:spLocks noChangeArrowheads="1"/>
          </p:cNvSpPr>
          <p:nvPr/>
        </p:nvSpPr>
        <p:spPr bwMode="auto">
          <a:xfrm>
            <a:off x="1906588" y="3768725"/>
            <a:ext cx="246062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59" name="Oval 36"/>
          <p:cNvSpPr>
            <a:spLocks noChangeArrowheads="1"/>
          </p:cNvSpPr>
          <p:nvPr/>
        </p:nvSpPr>
        <p:spPr bwMode="auto">
          <a:xfrm>
            <a:off x="2462213" y="3273425"/>
            <a:ext cx="246062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60" name="Oval 37"/>
          <p:cNvSpPr>
            <a:spLocks noChangeArrowheads="1"/>
          </p:cNvSpPr>
          <p:nvPr/>
        </p:nvSpPr>
        <p:spPr bwMode="auto">
          <a:xfrm>
            <a:off x="2462213" y="3768725"/>
            <a:ext cx="246062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61" name="Oval 38"/>
          <p:cNvSpPr>
            <a:spLocks noChangeArrowheads="1"/>
          </p:cNvSpPr>
          <p:nvPr/>
        </p:nvSpPr>
        <p:spPr bwMode="auto">
          <a:xfrm>
            <a:off x="1979613" y="3213100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62" name="Oval 39"/>
          <p:cNvSpPr>
            <a:spLocks noChangeArrowheads="1"/>
          </p:cNvSpPr>
          <p:nvPr/>
        </p:nvSpPr>
        <p:spPr bwMode="auto">
          <a:xfrm>
            <a:off x="2511425" y="3213100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63" name="Text Box 40"/>
          <p:cNvSpPr txBox="1">
            <a:spLocks noChangeArrowheads="1"/>
          </p:cNvSpPr>
          <p:nvPr/>
        </p:nvSpPr>
        <p:spPr bwMode="auto">
          <a:xfrm>
            <a:off x="2843213" y="3165475"/>
            <a:ext cx="8636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6600"/>
              <a:t>+</a:t>
            </a:r>
          </a:p>
        </p:txBody>
      </p:sp>
      <p:sp>
        <p:nvSpPr>
          <p:cNvPr id="27664" name="Text Box 41"/>
          <p:cNvSpPr txBox="1">
            <a:spLocks noChangeArrowheads="1"/>
          </p:cNvSpPr>
          <p:nvPr/>
        </p:nvSpPr>
        <p:spPr bwMode="auto">
          <a:xfrm>
            <a:off x="4897438" y="3165475"/>
            <a:ext cx="8636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6600"/>
              <a:t>+</a:t>
            </a:r>
          </a:p>
        </p:txBody>
      </p:sp>
      <p:sp>
        <p:nvSpPr>
          <p:cNvPr id="27665" name="Text Box 42"/>
          <p:cNvSpPr txBox="1">
            <a:spLocks noChangeArrowheads="1"/>
          </p:cNvSpPr>
          <p:nvPr/>
        </p:nvSpPr>
        <p:spPr bwMode="auto">
          <a:xfrm>
            <a:off x="7164388" y="2709863"/>
            <a:ext cx="8985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8000"/>
              <a:t>...</a:t>
            </a:r>
          </a:p>
        </p:txBody>
      </p:sp>
      <p:sp>
        <p:nvSpPr>
          <p:cNvPr id="27666" name="Oval 43"/>
          <p:cNvSpPr>
            <a:spLocks noChangeArrowheads="1"/>
          </p:cNvSpPr>
          <p:nvPr/>
        </p:nvSpPr>
        <p:spPr bwMode="auto">
          <a:xfrm>
            <a:off x="3875088" y="3455988"/>
            <a:ext cx="517525" cy="546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67" name="Oval 44"/>
          <p:cNvSpPr>
            <a:spLocks noChangeArrowheads="1"/>
          </p:cNvSpPr>
          <p:nvPr/>
        </p:nvSpPr>
        <p:spPr bwMode="auto">
          <a:xfrm>
            <a:off x="4379913" y="3465513"/>
            <a:ext cx="517525" cy="546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68" name="Oval 45"/>
          <p:cNvSpPr>
            <a:spLocks noChangeArrowheads="1"/>
          </p:cNvSpPr>
          <p:nvPr/>
        </p:nvSpPr>
        <p:spPr bwMode="auto">
          <a:xfrm>
            <a:off x="4019550" y="3241675"/>
            <a:ext cx="241300" cy="511175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69" name="Oval 46"/>
          <p:cNvSpPr>
            <a:spLocks noChangeArrowheads="1"/>
          </p:cNvSpPr>
          <p:nvPr/>
        </p:nvSpPr>
        <p:spPr bwMode="auto">
          <a:xfrm>
            <a:off x="4019550" y="3752850"/>
            <a:ext cx="241300" cy="511175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0" name="Oval 47"/>
          <p:cNvSpPr>
            <a:spLocks noChangeArrowheads="1"/>
          </p:cNvSpPr>
          <p:nvPr/>
        </p:nvSpPr>
        <p:spPr bwMode="auto">
          <a:xfrm>
            <a:off x="4478338" y="3562350"/>
            <a:ext cx="320675" cy="339725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1" name="Oval 48"/>
          <p:cNvSpPr>
            <a:spLocks noChangeArrowheads="1"/>
          </p:cNvSpPr>
          <p:nvPr/>
        </p:nvSpPr>
        <p:spPr bwMode="auto">
          <a:xfrm>
            <a:off x="4092575" y="3192463"/>
            <a:ext cx="120650" cy="1285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2" name="Oval 49"/>
          <p:cNvSpPr>
            <a:spLocks noChangeArrowheads="1"/>
          </p:cNvSpPr>
          <p:nvPr/>
        </p:nvSpPr>
        <p:spPr bwMode="auto">
          <a:xfrm>
            <a:off x="4575175" y="3800475"/>
            <a:ext cx="120650" cy="1285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3" name="Oval 50"/>
          <p:cNvSpPr>
            <a:spLocks noChangeArrowheads="1"/>
          </p:cNvSpPr>
          <p:nvPr/>
        </p:nvSpPr>
        <p:spPr bwMode="auto">
          <a:xfrm>
            <a:off x="5905500" y="3471863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4" name="Oval 51"/>
          <p:cNvSpPr>
            <a:spLocks noChangeArrowheads="1"/>
          </p:cNvSpPr>
          <p:nvPr/>
        </p:nvSpPr>
        <p:spPr bwMode="auto">
          <a:xfrm>
            <a:off x="6400800" y="3481388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5" name="Oval 52"/>
          <p:cNvSpPr>
            <a:spLocks noChangeArrowheads="1"/>
          </p:cNvSpPr>
          <p:nvPr/>
        </p:nvSpPr>
        <p:spPr bwMode="auto">
          <a:xfrm>
            <a:off x="6537325" y="3201988"/>
            <a:ext cx="246063" cy="495300"/>
          </a:xfrm>
          <a:prstGeom prst="ellipse">
            <a:avLst/>
          </a:prstGeom>
          <a:solidFill>
            <a:srgbClr val="CCFFCC"/>
          </a:solidFill>
          <a:ln w="222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6" name="Oval 53"/>
          <p:cNvSpPr>
            <a:spLocks noChangeArrowheads="1"/>
          </p:cNvSpPr>
          <p:nvPr/>
        </p:nvSpPr>
        <p:spPr bwMode="auto">
          <a:xfrm>
            <a:off x="6537325" y="3768725"/>
            <a:ext cx="246063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7" name="Oval 54"/>
          <p:cNvSpPr>
            <a:spLocks noChangeArrowheads="1"/>
          </p:cNvSpPr>
          <p:nvPr/>
        </p:nvSpPr>
        <p:spPr bwMode="auto">
          <a:xfrm rot="5400000">
            <a:off x="6790531" y="3501232"/>
            <a:ext cx="246063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8" name="Oval 55"/>
          <p:cNvSpPr>
            <a:spLocks noChangeArrowheads="1"/>
          </p:cNvSpPr>
          <p:nvPr/>
        </p:nvSpPr>
        <p:spPr bwMode="auto">
          <a:xfrm rot="5400000">
            <a:off x="6287293" y="3501232"/>
            <a:ext cx="246063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79" name="Text Box 65"/>
          <p:cNvSpPr txBox="1">
            <a:spLocks noChangeArrowheads="1"/>
          </p:cNvSpPr>
          <p:nvPr/>
        </p:nvSpPr>
        <p:spPr bwMode="auto">
          <a:xfrm>
            <a:off x="1331913" y="3517900"/>
            <a:ext cx="509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FF3300"/>
                </a:solidFill>
              </a:rPr>
              <a:t>C1</a:t>
            </a:r>
          </a:p>
        </p:txBody>
      </p:sp>
      <p:sp>
        <p:nvSpPr>
          <p:cNvPr id="27680" name="Text Box 66"/>
          <p:cNvSpPr txBox="1">
            <a:spLocks noChangeArrowheads="1"/>
          </p:cNvSpPr>
          <p:nvPr/>
        </p:nvSpPr>
        <p:spPr bwMode="auto">
          <a:xfrm>
            <a:off x="3419475" y="3506788"/>
            <a:ext cx="50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FF3300"/>
                </a:solidFill>
              </a:rPr>
              <a:t>C2</a:t>
            </a:r>
          </a:p>
        </p:txBody>
      </p:sp>
      <p:sp>
        <p:nvSpPr>
          <p:cNvPr id="27681" name="Text Box 67"/>
          <p:cNvSpPr txBox="1">
            <a:spLocks noChangeArrowheads="1"/>
          </p:cNvSpPr>
          <p:nvPr/>
        </p:nvSpPr>
        <p:spPr bwMode="auto">
          <a:xfrm>
            <a:off x="5430838" y="3506788"/>
            <a:ext cx="509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FF3300"/>
                </a:solidFill>
              </a:rPr>
              <a:t>C3</a:t>
            </a:r>
          </a:p>
        </p:txBody>
      </p:sp>
      <p:sp>
        <p:nvSpPr>
          <p:cNvPr id="27682" name="Rectangle 69"/>
          <p:cNvSpPr>
            <a:spLocks noChangeArrowheads="1"/>
          </p:cNvSpPr>
          <p:nvPr/>
        </p:nvSpPr>
        <p:spPr bwMode="auto">
          <a:xfrm>
            <a:off x="539750" y="3398838"/>
            <a:ext cx="833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>
                <a:latin typeface="Symbol" pitchFamily="18" charset="2"/>
              </a:rPr>
              <a:t>Y =</a:t>
            </a:r>
          </a:p>
        </p:txBody>
      </p:sp>
      <p:sp>
        <p:nvSpPr>
          <p:cNvPr id="27683" name="Oval 70"/>
          <p:cNvSpPr>
            <a:spLocks noChangeArrowheads="1"/>
          </p:cNvSpPr>
          <p:nvPr/>
        </p:nvSpPr>
        <p:spPr bwMode="auto">
          <a:xfrm rot="5400000">
            <a:off x="966788" y="1322388"/>
            <a:ext cx="755650" cy="10795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84" name="Oval 71"/>
          <p:cNvSpPr>
            <a:spLocks noChangeArrowheads="1"/>
          </p:cNvSpPr>
          <p:nvPr/>
        </p:nvSpPr>
        <p:spPr bwMode="auto">
          <a:xfrm>
            <a:off x="996950" y="1603375"/>
            <a:ext cx="5286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85" name="Oval 72"/>
          <p:cNvSpPr>
            <a:spLocks noChangeArrowheads="1"/>
          </p:cNvSpPr>
          <p:nvPr/>
        </p:nvSpPr>
        <p:spPr bwMode="auto">
          <a:xfrm>
            <a:off x="1163638" y="1603375"/>
            <a:ext cx="52863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86" name="Oval 73"/>
          <p:cNvSpPr>
            <a:spLocks noChangeArrowheads="1"/>
          </p:cNvSpPr>
          <p:nvPr/>
        </p:nvSpPr>
        <p:spPr bwMode="auto">
          <a:xfrm>
            <a:off x="1373188" y="148431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87" name="Oval 74"/>
          <p:cNvSpPr>
            <a:spLocks noChangeArrowheads="1"/>
          </p:cNvSpPr>
          <p:nvPr/>
        </p:nvSpPr>
        <p:spPr bwMode="auto">
          <a:xfrm>
            <a:off x="1373188" y="211296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88" name="Oval 76"/>
          <p:cNvSpPr>
            <a:spLocks noChangeArrowheads="1"/>
          </p:cNvSpPr>
          <p:nvPr/>
        </p:nvSpPr>
        <p:spPr bwMode="auto">
          <a:xfrm>
            <a:off x="4421188" y="1457325"/>
            <a:ext cx="808037" cy="81915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89" name="Oval 77"/>
          <p:cNvSpPr>
            <a:spLocks noChangeArrowheads="1"/>
          </p:cNvSpPr>
          <p:nvPr/>
        </p:nvSpPr>
        <p:spPr bwMode="auto">
          <a:xfrm>
            <a:off x="4549775" y="1593850"/>
            <a:ext cx="5286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90" name="Oval 78"/>
          <p:cNvSpPr>
            <a:spLocks noChangeArrowheads="1"/>
          </p:cNvSpPr>
          <p:nvPr/>
        </p:nvSpPr>
        <p:spPr bwMode="auto">
          <a:xfrm>
            <a:off x="3617913" y="1593850"/>
            <a:ext cx="52863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91" name="Oval 79"/>
          <p:cNvSpPr>
            <a:spLocks noChangeArrowheads="1"/>
          </p:cNvSpPr>
          <p:nvPr/>
        </p:nvSpPr>
        <p:spPr bwMode="auto">
          <a:xfrm>
            <a:off x="4576763" y="154146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92" name="Oval 80"/>
          <p:cNvSpPr>
            <a:spLocks noChangeArrowheads="1"/>
          </p:cNvSpPr>
          <p:nvPr/>
        </p:nvSpPr>
        <p:spPr bwMode="auto">
          <a:xfrm>
            <a:off x="4576763" y="207168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693" name="Line 82"/>
          <p:cNvSpPr>
            <a:spLocks noChangeShapeType="1"/>
          </p:cNvSpPr>
          <p:nvPr/>
        </p:nvSpPr>
        <p:spPr bwMode="auto">
          <a:xfrm>
            <a:off x="2046288" y="1844675"/>
            <a:ext cx="14366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94" name="Text Box 83"/>
          <p:cNvSpPr txBox="1">
            <a:spLocks noChangeArrowheads="1"/>
          </p:cNvSpPr>
          <p:nvPr/>
        </p:nvSpPr>
        <p:spPr bwMode="auto">
          <a:xfrm>
            <a:off x="468313" y="4437063"/>
            <a:ext cx="49188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0Pi (</a:t>
            </a:r>
            <a:r>
              <a:rPr lang="en-US" altLang="ja-JP" dirty="0" err="1"/>
              <a:t>i</a:t>
            </a:r>
            <a:r>
              <a:rPr lang="en-US" altLang="ja-JP" dirty="0"/>
              <a:t>=</a:t>
            </a:r>
            <a:r>
              <a:rPr lang="en-US" altLang="ja-JP" dirty="0" err="1"/>
              <a:t>x,y,z</a:t>
            </a:r>
            <a:r>
              <a:rPr lang="en-US" altLang="ja-JP" dirty="0"/>
              <a:t>) </a:t>
            </a:r>
            <a:r>
              <a:rPr lang="en-US" altLang="ja-JP" dirty="0" smtClean="0"/>
              <a:t>Coupled channels of atomic orbits</a:t>
            </a:r>
            <a:endParaRPr lang="ja-JP" altLang="en-US" dirty="0"/>
          </a:p>
        </p:txBody>
      </p:sp>
      <p:sp>
        <p:nvSpPr>
          <p:cNvPr id="27695" name="Text Box 84"/>
          <p:cNvSpPr txBox="1">
            <a:spLocks noChangeArrowheads="1"/>
          </p:cNvSpPr>
          <p:nvPr/>
        </p:nvSpPr>
        <p:spPr bwMode="auto">
          <a:xfrm>
            <a:off x="785813" y="1125538"/>
            <a:ext cx="1095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Covalent</a:t>
            </a:r>
            <a:endParaRPr lang="ja-JP" altLang="en-US" dirty="0"/>
          </a:p>
        </p:txBody>
      </p:sp>
      <p:sp>
        <p:nvSpPr>
          <p:cNvPr id="27696" name="Text Box 85"/>
          <p:cNvSpPr txBox="1">
            <a:spLocks noChangeArrowheads="1"/>
          </p:cNvSpPr>
          <p:nvPr/>
        </p:nvSpPr>
        <p:spPr bwMode="auto">
          <a:xfrm>
            <a:off x="3717925" y="1090613"/>
            <a:ext cx="328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latin typeface="Symbol" pitchFamily="18" charset="2"/>
              </a:rPr>
              <a:t>a</a:t>
            </a:r>
          </a:p>
        </p:txBody>
      </p:sp>
      <p:sp>
        <p:nvSpPr>
          <p:cNvPr id="27697" name="Text Box 86"/>
          <p:cNvSpPr txBox="1">
            <a:spLocks noChangeArrowheads="1"/>
          </p:cNvSpPr>
          <p:nvPr/>
        </p:nvSpPr>
        <p:spPr bwMode="auto">
          <a:xfrm>
            <a:off x="4437063" y="1090613"/>
            <a:ext cx="56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/>
              <a:t>8</a:t>
            </a:r>
            <a:r>
              <a:rPr lang="en-US" altLang="ja-JP"/>
              <a:t>He</a:t>
            </a:r>
          </a:p>
        </p:txBody>
      </p:sp>
      <p:sp>
        <p:nvSpPr>
          <p:cNvPr id="27698" name="Text Box 87"/>
          <p:cNvSpPr txBox="1">
            <a:spLocks noChangeArrowheads="1"/>
          </p:cNvSpPr>
          <p:nvPr/>
        </p:nvSpPr>
        <p:spPr bwMode="auto">
          <a:xfrm>
            <a:off x="179512" y="5999163"/>
            <a:ext cx="1954381" cy="646331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0000FF"/>
                </a:solidFill>
              </a:rPr>
              <a:t>Resonance width</a:t>
            </a:r>
            <a:endParaRPr lang="ja-JP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ja-JP" dirty="0">
                <a:solidFill>
                  <a:srgbClr val="0000FF"/>
                </a:solidFill>
              </a:rPr>
              <a:t>PTP113 (05)</a:t>
            </a:r>
          </a:p>
        </p:txBody>
      </p:sp>
      <p:sp>
        <p:nvSpPr>
          <p:cNvPr id="27699" name="Oval 89"/>
          <p:cNvSpPr>
            <a:spLocks noChangeArrowheads="1"/>
          </p:cNvSpPr>
          <p:nvPr/>
        </p:nvSpPr>
        <p:spPr bwMode="auto">
          <a:xfrm>
            <a:off x="2463180" y="5395913"/>
            <a:ext cx="528637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00" name="Oval 90"/>
          <p:cNvSpPr>
            <a:spLocks noChangeArrowheads="1"/>
          </p:cNvSpPr>
          <p:nvPr/>
        </p:nvSpPr>
        <p:spPr bwMode="auto">
          <a:xfrm>
            <a:off x="2702892" y="5395913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01" name="Oval 91"/>
          <p:cNvSpPr>
            <a:spLocks noChangeArrowheads="1"/>
          </p:cNvSpPr>
          <p:nvPr/>
        </p:nvSpPr>
        <p:spPr bwMode="auto">
          <a:xfrm>
            <a:off x="2627784" y="5276850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02" name="Oval 92"/>
          <p:cNvSpPr>
            <a:spLocks noChangeArrowheads="1"/>
          </p:cNvSpPr>
          <p:nvPr/>
        </p:nvSpPr>
        <p:spPr bwMode="auto">
          <a:xfrm>
            <a:off x="2699792" y="5991696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03" name="Text Box 93"/>
          <p:cNvSpPr txBox="1">
            <a:spLocks noChangeArrowheads="1"/>
          </p:cNvSpPr>
          <p:nvPr/>
        </p:nvSpPr>
        <p:spPr bwMode="auto">
          <a:xfrm>
            <a:off x="3851275" y="6010275"/>
            <a:ext cx="2422458" cy="646331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altLang="ja-JP" dirty="0">
                <a:solidFill>
                  <a:srgbClr val="0000FF"/>
                </a:solidFill>
              </a:rPr>
              <a:t>+</a:t>
            </a:r>
            <a:r>
              <a:rPr lang="en-US" altLang="ja-JP" baseline="30000" dirty="0">
                <a:solidFill>
                  <a:srgbClr val="0000FF"/>
                </a:solidFill>
              </a:rPr>
              <a:t>8</a:t>
            </a:r>
            <a:r>
              <a:rPr lang="en-US" altLang="ja-JP" dirty="0">
                <a:solidFill>
                  <a:srgbClr val="0000FF"/>
                </a:solidFill>
              </a:rPr>
              <a:t>He </a:t>
            </a:r>
            <a:r>
              <a:rPr lang="en-US" altLang="ja-JP" dirty="0" smtClean="0">
                <a:solidFill>
                  <a:srgbClr val="0000FF"/>
                </a:solidFill>
              </a:rPr>
              <a:t>Cross sections</a:t>
            </a:r>
            <a:endParaRPr lang="ja-JP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ja-JP" dirty="0">
                <a:solidFill>
                  <a:srgbClr val="0000FF"/>
                </a:solidFill>
              </a:rPr>
              <a:t>PRC78(R) (08)</a:t>
            </a:r>
          </a:p>
        </p:txBody>
      </p:sp>
      <p:sp>
        <p:nvSpPr>
          <p:cNvPr id="27704" name="Text Box 94"/>
          <p:cNvSpPr txBox="1">
            <a:spLocks noChangeArrowheads="1"/>
          </p:cNvSpPr>
          <p:nvPr/>
        </p:nvSpPr>
        <p:spPr bwMode="auto">
          <a:xfrm>
            <a:off x="411163" y="685800"/>
            <a:ext cx="1692275" cy="36988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>
                <a:solidFill>
                  <a:srgbClr val="0000FF"/>
                </a:solidFill>
              </a:rPr>
              <a:t>12</a:t>
            </a:r>
            <a:r>
              <a:rPr lang="en-US" altLang="ja-JP">
                <a:solidFill>
                  <a:srgbClr val="0000FF"/>
                </a:solidFill>
              </a:rPr>
              <a:t>Be=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altLang="ja-JP">
                <a:solidFill>
                  <a:srgbClr val="0000FF"/>
                </a:solidFill>
              </a:rPr>
              <a:t>+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altLang="ja-JP">
                <a:solidFill>
                  <a:srgbClr val="0000FF"/>
                </a:solidFill>
              </a:rPr>
              <a:t>+4N </a:t>
            </a:r>
          </a:p>
        </p:txBody>
      </p:sp>
      <p:sp>
        <p:nvSpPr>
          <p:cNvPr id="27705" name="Rectangle 95"/>
          <p:cNvSpPr>
            <a:spLocks noChangeArrowheads="1"/>
          </p:cNvSpPr>
          <p:nvPr/>
        </p:nvSpPr>
        <p:spPr bwMode="auto">
          <a:xfrm>
            <a:off x="2339355" y="6375400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ｰ</a:t>
            </a:r>
            <a:r>
              <a:rPr lang="en-US" altLang="ja-JP"/>
              <a:t>i W(R)</a:t>
            </a:r>
          </a:p>
        </p:txBody>
      </p:sp>
      <p:sp>
        <p:nvSpPr>
          <p:cNvPr id="27706" name="Text Box 96"/>
          <p:cNvSpPr txBox="1">
            <a:spLocks noChangeArrowheads="1"/>
          </p:cNvSpPr>
          <p:nvPr/>
        </p:nvSpPr>
        <p:spPr bwMode="auto">
          <a:xfrm>
            <a:off x="5890145" y="4402138"/>
            <a:ext cx="2647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FF3300"/>
                </a:solidFill>
              </a:rPr>
              <a:t>S, </a:t>
            </a:r>
            <a:r>
              <a:rPr lang="en-US" altLang="ja-JP" sz="2000" dirty="0" err="1">
                <a:solidFill>
                  <a:srgbClr val="FF3300"/>
                </a:solidFill>
              </a:rPr>
              <a:t>Ci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/>
              <a:t>: </a:t>
            </a:r>
            <a:r>
              <a:rPr lang="en-US" altLang="ja-JP" dirty="0" err="1" smtClean="0"/>
              <a:t>Variational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p.r.m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27707" name="Oval 97"/>
          <p:cNvSpPr>
            <a:spLocks noChangeArrowheads="1"/>
          </p:cNvSpPr>
          <p:nvPr/>
        </p:nvSpPr>
        <p:spPr bwMode="auto">
          <a:xfrm>
            <a:off x="7237413" y="2695575"/>
            <a:ext cx="528637" cy="528638"/>
          </a:xfrm>
          <a:prstGeom prst="ellipse">
            <a:avLst/>
          </a:prstGeom>
          <a:solidFill>
            <a:srgbClr val="FF00FF">
              <a:alpha val="5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08" name="Oval 98"/>
          <p:cNvSpPr>
            <a:spLocks noChangeArrowheads="1"/>
          </p:cNvSpPr>
          <p:nvPr/>
        </p:nvSpPr>
        <p:spPr bwMode="auto">
          <a:xfrm>
            <a:off x="8005763" y="2705100"/>
            <a:ext cx="528637" cy="528638"/>
          </a:xfrm>
          <a:prstGeom prst="ellipse">
            <a:avLst/>
          </a:prstGeom>
          <a:solidFill>
            <a:srgbClr val="FF00FF">
              <a:alpha val="5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09" name="Line 99"/>
          <p:cNvSpPr>
            <a:spLocks noChangeShapeType="1"/>
          </p:cNvSpPr>
          <p:nvPr/>
        </p:nvSpPr>
        <p:spPr bwMode="auto">
          <a:xfrm>
            <a:off x="7453313" y="2970213"/>
            <a:ext cx="865187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710" name="Text Box 100"/>
          <p:cNvSpPr txBox="1">
            <a:spLocks noChangeArrowheads="1"/>
          </p:cNvSpPr>
          <p:nvPr/>
        </p:nvSpPr>
        <p:spPr bwMode="auto">
          <a:xfrm>
            <a:off x="7681913" y="29114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27711" name="Rectangle 101"/>
          <p:cNvSpPr>
            <a:spLocks noChangeArrowheads="1"/>
          </p:cNvSpPr>
          <p:nvPr/>
        </p:nvSpPr>
        <p:spPr bwMode="auto">
          <a:xfrm>
            <a:off x="323850" y="2422525"/>
            <a:ext cx="8496300" cy="2519363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12" name="Line 110"/>
          <p:cNvSpPr>
            <a:spLocks noChangeShapeType="1"/>
          </p:cNvSpPr>
          <p:nvPr/>
        </p:nvSpPr>
        <p:spPr bwMode="auto">
          <a:xfrm>
            <a:off x="3860800" y="1844675"/>
            <a:ext cx="936625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713" name="Text Box 113"/>
          <p:cNvSpPr txBox="1">
            <a:spLocks noChangeArrowheads="1"/>
          </p:cNvSpPr>
          <p:nvPr/>
        </p:nvSpPr>
        <p:spPr bwMode="auto">
          <a:xfrm>
            <a:off x="2123728" y="1346200"/>
            <a:ext cx="1300356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connection</a:t>
            </a:r>
            <a:endParaRPr lang="ja-JP" altLang="en-US" dirty="0"/>
          </a:p>
        </p:txBody>
      </p:sp>
      <p:sp>
        <p:nvSpPr>
          <p:cNvPr id="27714" name="Text Box 115"/>
          <p:cNvSpPr txBox="1">
            <a:spLocks noChangeArrowheads="1"/>
          </p:cNvSpPr>
          <p:nvPr/>
        </p:nvSpPr>
        <p:spPr bwMode="auto">
          <a:xfrm>
            <a:off x="466725" y="4941888"/>
            <a:ext cx="1608133" cy="369332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Absorbing BC</a:t>
            </a:r>
            <a:endParaRPr lang="ja-JP" altLang="en-US" dirty="0"/>
          </a:p>
        </p:txBody>
      </p:sp>
      <p:sp>
        <p:nvSpPr>
          <p:cNvPr id="27715" name="Text Box 116"/>
          <p:cNvSpPr txBox="1">
            <a:spLocks noChangeArrowheads="1"/>
          </p:cNvSpPr>
          <p:nvPr/>
        </p:nvSpPr>
        <p:spPr bwMode="auto">
          <a:xfrm>
            <a:off x="4067175" y="4941888"/>
            <a:ext cx="1608133" cy="369332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Scattering BC</a:t>
            </a:r>
            <a:endParaRPr lang="ja-JP" altLang="en-US" dirty="0"/>
          </a:p>
        </p:txBody>
      </p:sp>
      <p:sp>
        <p:nvSpPr>
          <p:cNvPr id="27716" name="Line 117"/>
          <p:cNvSpPr>
            <a:spLocks noChangeShapeType="1"/>
          </p:cNvSpPr>
          <p:nvPr/>
        </p:nvSpPr>
        <p:spPr bwMode="auto">
          <a:xfrm>
            <a:off x="1258888" y="5445125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717" name="Line 118"/>
          <p:cNvSpPr>
            <a:spLocks noChangeShapeType="1"/>
          </p:cNvSpPr>
          <p:nvPr/>
        </p:nvSpPr>
        <p:spPr bwMode="auto">
          <a:xfrm>
            <a:off x="4859338" y="5445125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718" name="Text Box 129"/>
          <p:cNvSpPr txBox="1">
            <a:spLocks noChangeArrowheads="1"/>
          </p:cNvSpPr>
          <p:nvPr/>
        </p:nvSpPr>
        <p:spPr bwMode="auto">
          <a:xfrm>
            <a:off x="7308304" y="4941888"/>
            <a:ext cx="1240532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Tr. density</a:t>
            </a:r>
            <a:endParaRPr lang="ja-JP" altLang="en-US" dirty="0"/>
          </a:p>
        </p:txBody>
      </p:sp>
      <p:sp>
        <p:nvSpPr>
          <p:cNvPr id="27719" name="Text Box 130"/>
          <p:cNvSpPr txBox="1">
            <a:spLocks noChangeArrowheads="1"/>
          </p:cNvSpPr>
          <p:nvPr/>
        </p:nvSpPr>
        <p:spPr bwMode="auto">
          <a:xfrm>
            <a:off x="6659563" y="5999163"/>
            <a:ext cx="2367956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 dirty="0">
                <a:solidFill>
                  <a:srgbClr val="0000FF"/>
                </a:solidFill>
              </a:rPr>
              <a:t>12</a:t>
            </a:r>
            <a:r>
              <a:rPr lang="en-US" altLang="ja-JP" dirty="0">
                <a:solidFill>
                  <a:srgbClr val="0000FF"/>
                </a:solidFill>
              </a:rPr>
              <a:t>Be(0</a:t>
            </a:r>
            <a:r>
              <a:rPr lang="en-US" altLang="ja-JP" baseline="-25000" dirty="0">
                <a:solidFill>
                  <a:srgbClr val="0000FF"/>
                </a:solidFill>
              </a:rPr>
              <a:t>1</a:t>
            </a:r>
            <a:r>
              <a:rPr lang="en-US" altLang="ja-JP" baseline="30000" dirty="0">
                <a:solidFill>
                  <a:srgbClr val="0000FF"/>
                </a:solidFill>
              </a:rPr>
              <a:t>+</a:t>
            </a:r>
            <a:r>
              <a:rPr lang="en-US" altLang="ja-JP" dirty="0">
                <a:solidFill>
                  <a:srgbClr val="0000FF"/>
                </a:solidFill>
              </a:rPr>
              <a:t>)</a:t>
            </a:r>
            <a:r>
              <a:rPr lang="en-US" altLang="ja-JP" dirty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altLang="ja-JP" dirty="0">
                <a:solidFill>
                  <a:srgbClr val="0000FF"/>
                </a:solidFill>
              </a:rPr>
              <a:t>→</a:t>
            </a:r>
            <a:r>
              <a:rPr lang="en-US" altLang="ja-JP" baseline="30000" dirty="0">
                <a:solidFill>
                  <a:srgbClr val="0000FF"/>
                </a:solidFill>
              </a:rPr>
              <a:t>12</a:t>
            </a:r>
            <a:r>
              <a:rPr lang="en-US" altLang="ja-JP" dirty="0">
                <a:solidFill>
                  <a:srgbClr val="0000FF"/>
                </a:solidFill>
              </a:rPr>
              <a:t>Be(0</a:t>
            </a:r>
            <a:r>
              <a:rPr lang="en-US" altLang="ja-JP" baseline="-25000" dirty="0">
                <a:solidFill>
                  <a:srgbClr val="0000FF"/>
                </a:solidFill>
              </a:rPr>
              <a:t>ex</a:t>
            </a:r>
            <a:r>
              <a:rPr lang="en-US" altLang="ja-JP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en-US" altLang="ja-JP" dirty="0" smtClean="0">
                <a:solidFill>
                  <a:srgbClr val="0000FF"/>
                </a:solidFill>
              </a:rPr>
              <a:t>Monopole transition</a:t>
            </a:r>
            <a:endParaRPr lang="en-US" altLang="ja-JP" dirty="0">
              <a:solidFill>
                <a:srgbClr val="0000FF"/>
              </a:solidFill>
            </a:endParaRPr>
          </a:p>
        </p:txBody>
      </p:sp>
      <p:sp>
        <p:nvSpPr>
          <p:cNvPr id="27720" name="Line 131"/>
          <p:cNvSpPr>
            <a:spLocks noChangeShapeType="1"/>
          </p:cNvSpPr>
          <p:nvPr/>
        </p:nvSpPr>
        <p:spPr bwMode="auto">
          <a:xfrm>
            <a:off x="8016875" y="5445125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721" name="Text Box 132"/>
          <p:cNvSpPr txBox="1">
            <a:spLocks noChangeArrowheads="1"/>
          </p:cNvSpPr>
          <p:nvPr/>
        </p:nvSpPr>
        <p:spPr bwMode="auto">
          <a:xfrm>
            <a:off x="6300788" y="5419725"/>
            <a:ext cx="170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/>
              <a:t>&lt;</a:t>
            </a:r>
            <a:r>
              <a:rPr lang="en-US" altLang="ja-JP" sz="2400">
                <a:latin typeface="Symbol" pitchFamily="18" charset="2"/>
              </a:rPr>
              <a:t>Y</a:t>
            </a:r>
            <a:r>
              <a:rPr lang="en-US" altLang="ja-JP" sz="2400" baseline="-25000"/>
              <a:t>f</a:t>
            </a:r>
            <a:r>
              <a:rPr lang="en-US" altLang="ja-JP" sz="2400"/>
              <a:t> | </a:t>
            </a:r>
            <a:r>
              <a:rPr lang="en-US" altLang="ja-JP" sz="2400">
                <a:latin typeface="Symbol" pitchFamily="18" charset="2"/>
              </a:rPr>
              <a:t>r</a:t>
            </a:r>
            <a:r>
              <a:rPr lang="en-US" altLang="ja-JP" sz="2400"/>
              <a:t>| </a:t>
            </a:r>
            <a:r>
              <a:rPr lang="en-US" altLang="ja-JP" sz="2400">
                <a:latin typeface="Symbol" pitchFamily="18" charset="2"/>
              </a:rPr>
              <a:t>Y</a:t>
            </a:r>
            <a:r>
              <a:rPr lang="en-US" altLang="ja-JP" sz="2400" baseline="-25000"/>
              <a:t>i</a:t>
            </a:r>
            <a:r>
              <a:rPr lang="en-US" altLang="ja-JP" sz="2400"/>
              <a:t>&gt;</a:t>
            </a:r>
          </a:p>
        </p:txBody>
      </p:sp>
      <p:sp>
        <p:nvSpPr>
          <p:cNvPr id="27722" name="Oval 73"/>
          <p:cNvSpPr>
            <a:spLocks noChangeArrowheads="1"/>
          </p:cNvSpPr>
          <p:nvPr/>
        </p:nvSpPr>
        <p:spPr bwMode="auto">
          <a:xfrm>
            <a:off x="1117600" y="150018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23" name="Oval 73"/>
          <p:cNvSpPr>
            <a:spLocks noChangeArrowheads="1"/>
          </p:cNvSpPr>
          <p:nvPr/>
        </p:nvSpPr>
        <p:spPr bwMode="auto">
          <a:xfrm>
            <a:off x="1117600" y="211296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24" name="Oval 79"/>
          <p:cNvSpPr>
            <a:spLocks noChangeArrowheads="1"/>
          </p:cNvSpPr>
          <p:nvPr/>
        </p:nvSpPr>
        <p:spPr bwMode="auto">
          <a:xfrm>
            <a:off x="4975225" y="1571625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25" name="Oval 79"/>
          <p:cNvSpPr>
            <a:spLocks noChangeArrowheads="1"/>
          </p:cNvSpPr>
          <p:nvPr/>
        </p:nvSpPr>
        <p:spPr bwMode="auto">
          <a:xfrm>
            <a:off x="4975225" y="211296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26" name="Oval 76"/>
          <p:cNvSpPr>
            <a:spLocks noChangeArrowheads="1"/>
          </p:cNvSpPr>
          <p:nvPr/>
        </p:nvSpPr>
        <p:spPr bwMode="auto">
          <a:xfrm>
            <a:off x="8193088" y="1466850"/>
            <a:ext cx="808037" cy="81915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27" name="Oval 77"/>
          <p:cNvSpPr>
            <a:spLocks noChangeArrowheads="1"/>
          </p:cNvSpPr>
          <p:nvPr/>
        </p:nvSpPr>
        <p:spPr bwMode="auto">
          <a:xfrm>
            <a:off x="8321675" y="1603375"/>
            <a:ext cx="5286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28" name="Oval 78"/>
          <p:cNvSpPr>
            <a:spLocks noChangeArrowheads="1"/>
          </p:cNvSpPr>
          <p:nvPr/>
        </p:nvSpPr>
        <p:spPr bwMode="auto">
          <a:xfrm>
            <a:off x="7389813" y="1603375"/>
            <a:ext cx="52863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29" name="Oval 79"/>
          <p:cNvSpPr>
            <a:spLocks noChangeArrowheads="1"/>
          </p:cNvSpPr>
          <p:nvPr/>
        </p:nvSpPr>
        <p:spPr bwMode="auto">
          <a:xfrm>
            <a:off x="8542338" y="150018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30" name="Oval 80"/>
          <p:cNvSpPr>
            <a:spLocks noChangeArrowheads="1"/>
          </p:cNvSpPr>
          <p:nvPr/>
        </p:nvSpPr>
        <p:spPr bwMode="auto">
          <a:xfrm>
            <a:off x="8348663" y="208121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31" name="Text Box 86"/>
          <p:cNvSpPr txBox="1">
            <a:spLocks noChangeArrowheads="1"/>
          </p:cNvSpPr>
          <p:nvPr/>
        </p:nvSpPr>
        <p:spPr bwMode="auto">
          <a:xfrm>
            <a:off x="8208963" y="1100138"/>
            <a:ext cx="56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/>
              <a:t>7</a:t>
            </a:r>
            <a:r>
              <a:rPr lang="en-US" altLang="ja-JP"/>
              <a:t>He</a:t>
            </a:r>
          </a:p>
        </p:txBody>
      </p:sp>
      <p:sp>
        <p:nvSpPr>
          <p:cNvPr id="27732" name="Line 110"/>
          <p:cNvSpPr>
            <a:spLocks noChangeShapeType="1"/>
          </p:cNvSpPr>
          <p:nvPr/>
        </p:nvSpPr>
        <p:spPr bwMode="auto">
          <a:xfrm>
            <a:off x="7632700" y="1854200"/>
            <a:ext cx="936625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733" name="Oval 79"/>
          <p:cNvSpPr>
            <a:spLocks noChangeArrowheads="1"/>
          </p:cNvSpPr>
          <p:nvPr/>
        </p:nvSpPr>
        <p:spPr bwMode="auto">
          <a:xfrm>
            <a:off x="7613650" y="150018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34" name="Oval 79"/>
          <p:cNvSpPr>
            <a:spLocks noChangeArrowheads="1"/>
          </p:cNvSpPr>
          <p:nvPr/>
        </p:nvSpPr>
        <p:spPr bwMode="auto">
          <a:xfrm>
            <a:off x="8747125" y="212248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35" name="Text Box 86"/>
          <p:cNvSpPr txBox="1">
            <a:spLocks noChangeArrowheads="1"/>
          </p:cNvSpPr>
          <p:nvPr/>
        </p:nvSpPr>
        <p:spPr bwMode="auto">
          <a:xfrm>
            <a:off x="7358063" y="1101725"/>
            <a:ext cx="636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/>
              <a:t>5</a:t>
            </a:r>
            <a:r>
              <a:rPr lang="en-US" altLang="ja-JP"/>
              <a:t>He</a:t>
            </a:r>
          </a:p>
        </p:txBody>
      </p:sp>
      <p:sp>
        <p:nvSpPr>
          <p:cNvPr id="27736" name="Oval 76"/>
          <p:cNvSpPr>
            <a:spLocks noChangeArrowheads="1"/>
          </p:cNvSpPr>
          <p:nvPr/>
        </p:nvSpPr>
        <p:spPr bwMode="auto">
          <a:xfrm>
            <a:off x="5407025" y="1466850"/>
            <a:ext cx="808038" cy="81915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37" name="Oval 76"/>
          <p:cNvSpPr>
            <a:spLocks noChangeArrowheads="1"/>
          </p:cNvSpPr>
          <p:nvPr/>
        </p:nvSpPr>
        <p:spPr bwMode="auto">
          <a:xfrm>
            <a:off x="6335713" y="1466850"/>
            <a:ext cx="808037" cy="81915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38" name="Oval 77"/>
          <p:cNvSpPr>
            <a:spLocks noChangeArrowheads="1"/>
          </p:cNvSpPr>
          <p:nvPr/>
        </p:nvSpPr>
        <p:spPr bwMode="auto">
          <a:xfrm>
            <a:off x="6464300" y="1603375"/>
            <a:ext cx="5286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39" name="Oval 78"/>
          <p:cNvSpPr>
            <a:spLocks noChangeArrowheads="1"/>
          </p:cNvSpPr>
          <p:nvPr/>
        </p:nvSpPr>
        <p:spPr bwMode="auto">
          <a:xfrm>
            <a:off x="5532438" y="1603375"/>
            <a:ext cx="52863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40" name="Oval 79"/>
          <p:cNvSpPr>
            <a:spLocks noChangeArrowheads="1"/>
          </p:cNvSpPr>
          <p:nvPr/>
        </p:nvSpPr>
        <p:spPr bwMode="auto">
          <a:xfrm>
            <a:off x="6684963" y="150018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41" name="Oval 80"/>
          <p:cNvSpPr>
            <a:spLocks noChangeArrowheads="1"/>
          </p:cNvSpPr>
          <p:nvPr/>
        </p:nvSpPr>
        <p:spPr bwMode="auto">
          <a:xfrm>
            <a:off x="6805613" y="214153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42" name="Text Box 86"/>
          <p:cNvSpPr txBox="1">
            <a:spLocks noChangeArrowheads="1"/>
          </p:cNvSpPr>
          <p:nvPr/>
        </p:nvSpPr>
        <p:spPr bwMode="auto">
          <a:xfrm>
            <a:off x="6351588" y="1100138"/>
            <a:ext cx="56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/>
              <a:t>6</a:t>
            </a:r>
            <a:r>
              <a:rPr lang="en-US" altLang="ja-JP"/>
              <a:t>He</a:t>
            </a:r>
          </a:p>
        </p:txBody>
      </p:sp>
      <p:sp>
        <p:nvSpPr>
          <p:cNvPr id="27743" name="Line 110"/>
          <p:cNvSpPr>
            <a:spLocks noChangeShapeType="1"/>
          </p:cNvSpPr>
          <p:nvPr/>
        </p:nvSpPr>
        <p:spPr bwMode="auto">
          <a:xfrm>
            <a:off x="5775325" y="1854200"/>
            <a:ext cx="936625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744" name="Oval 79"/>
          <p:cNvSpPr>
            <a:spLocks noChangeArrowheads="1"/>
          </p:cNvSpPr>
          <p:nvPr/>
        </p:nvSpPr>
        <p:spPr bwMode="auto">
          <a:xfrm>
            <a:off x="5756275" y="150018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45" name="Oval 79"/>
          <p:cNvSpPr>
            <a:spLocks noChangeArrowheads="1"/>
          </p:cNvSpPr>
          <p:nvPr/>
        </p:nvSpPr>
        <p:spPr bwMode="auto">
          <a:xfrm>
            <a:off x="5621338" y="2141538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46" name="Text Box 86"/>
          <p:cNvSpPr txBox="1">
            <a:spLocks noChangeArrowheads="1"/>
          </p:cNvSpPr>
          <p:nvPr/>
        </p:nvSpPr>
        <p:spPr bwMode="auto">
          <a:xfrm>
            <a:off x="5500688" y="1101725"/>
            <a:ext cx="636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/>
              <a:t>6</a:t>
            </a:r>
            <a:r>
              <a:rPr lang="en-US" altLang="ja-JP"/>
              <a:t>He</a:t>
            </a:r>
          </a:p>
        </p:txBody>
      </p:sp>
      <p:sp>
        <p:nvSpPr>
          <p:cNvPr id="27747" name="Oval 38"/>
          <p:cNvSpPr>
            <a:spLocks noChangeArrowheads="1"/>
          </p:cNvSpPr>
          <p:nvPr/>
        </p:nvSpPr>
        <p:spPr bwMode="auto">
          <a:xfrm>
            <a:off x="1987550" y="4162425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48" name="Oval 39"/>
          <p:cNvSpPr>
            <a:spLocks noChangeArrowheads="1"/>
          </p:cNvSpPr>
          <p:nvPr/>
        </p:nvSpPr>
        <p:spPr bwMode="auto">
          <a:xfrm>
            <a:off x="2519363" y="4162425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49" name="Oval 38"/>
          <p:cNvSpPr>
            <a:spLocks noChangeArrowheads="1"/>
          </p:cNvSpPr>
          <p:nvPr/>
        </p:nvSpPr>
        <p:spPr bwMode="auto">
          <a:xfrm>
            <a:off x="4071938" y="4162425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50" name="Oval 39"/>
          <p:cNvSpPr>
            <a:spLocks noChangeArrowheads="1"/>
          </p:cNvSpPr>
          <p:nvPr/>
        </p:nvSpPr>
        <p:spPr bwMode="auto">
          <a:xfrm>
            <a:off x="4572000" y="3500438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51" name="Oval 38"/>
          <p:cNvSpPr>
            <a:spLocks noChangeArrowheads="1"/>
          </p:cNvSpPr>
          <p:nvPr/>
        </p:nvSpPr>
        <p:spPr bwMode="auto">
          <a:xfrm>
            <a:off x="6591300" y="3214688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52" name="Oval 39"/>
          <p:cNvSpPr>
            <a:spLocks noChangeArrowheads="1"/>
          </p:cNvSpPr>
          <p:nvPr/>
        </p:nvSpPr>
        <p:spPr bwMode="auto">
          <a:xfrm>
            <a:off x="6591300" y="4162425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53" name="Oval 38"/>
          <p:cNvSpPr>
            <a:spLocks noChangeArrowheads="1"/>
          </p:cNvSpPr>
          <p:nvPr/>
        </p:nvSpPr>
        <p:spPr bwMode="auto">
          <a:xfrm>
            <a:off x="6143625" y="3714750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754" name="Oval 39"/>
          <p:cNvSpPr>
            <a:spLocks noChangeArrowheads="1"/>
          </p:cNvSpPr>
          <p:nvPr/>
        </p:nvSpPr>
        <p:spPr bwMode="auto">
          <a:xfrm>
            <a:off x="7091363" y="3714750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40797" y="685800"/>
            <a:ext cx="1739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Ionic or atomic</a:t>
            </a:r>
            <a:endParaRPr kumimoji="1" lang="ja-JP" altLang="en-US" sz="2000" dirty="0"/>
          </a:p>
        </p:txBody>
      </p:sp>
      <p:sp>
        <p:nvSpPr>
          <p:cNvPr id="108" name="Oval 91"/>
          <p:cNvSpPr>
            <a:spLocks noChangeArrowheads="1"/>
          </p:cNvSpPr>
          <p:nvPr/>
        </p:nvSpPr>
        <p:spPr bwMode="auto">
          <a:xfrm>
            <a:off x="2915816" y="5229200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9" name="Oval 91"/>
          <p:cNvSpPr>
            <a:spLocks noChangeArrowheads="1"/>
          </p:cNvSpPr>
          <p:nvPr/>
        </p:nvSpPr>
        <p:spPr bwMode="auto">
          <a:xfrm>
            <a:off x="2928317" y="5991696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799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284163" y="214290"/>
            <a:ext cx="2757678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FF"/>
                </a:solidFill>
                <a:latin typeface="Calibri" pitchFamily="34" charset="0"/>
              </a:rPr>
              <a:t>Monopole </a:t>
            </a:r>
            <a:r>
              <a:rPr lang="en-US" altLang="ja-JP" sz="2400" dirty="0" smtClean="0">
                <a:solidFill>
                  <a:srgbClr val="0000FF"/>
                </a:solidFill>
                <a:latin typeface="Calibri" pitchFamily="34" charset="0"/>
              </a:rPr>
              <a:t>operators</a:t>
            </a:r>
            <a:endParaRPr lang="ja-JP" altLang="en-US" sz="2400" dirty="0">
              <a:solidFill>
                <a:srgbClr val="0000FF"/>
              </a:solidFill>
              <a:latin typeface="Calibri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143504" y="1643050"/>
          <a:ext cx="368141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数式" r:id="rId5" imgW="1396800" imgH="431640" progId="Equation.3">
                  <p:embed/>
                </p:oleObj>
              </mc:Choice>
              <mc:Fallback>
                <p:oleObj name="数式" r:id="rId5" imgW="13968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1643050"/>
                        <a:ext cx="3681413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01650" y="1643063"/>
          <a:ext cx="37465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数式" r:id="rId7" imgW="1422360" imgH="431640" progId="Equation.3">
                  <p:embed/>
                </p:oleObj>
              </mc:Choice>
              <mc:Fallback>
                <p:oleObj name="数式" r:id="rId7" imgW="14223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643063"/>
                        <a:ext cx="37465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57158" y="1000108"/>
            <a:ext cx="5849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FF"/>
                </a:solidFill>
              </a:rPr>
              <a:t>1. Neutrons and Protons monopole operators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7158" y="3214686"/>
            <a:ext cx="594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2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. </a:t>
            </a:r>
            <a:r>
              <a:rPr kumimoji="1" lang="en-US" altLang="ja-JP" sz="2400" dirty="0" err="1" smtClean="0">
                <a:solidFill>
                  <a:srgbClr val="0000FF"/>
                </a:solidFill>
              </a:rPr>
              <a:t>Iso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scalar</a:t>
            </a:r>
            <a:r>
              <a:rPr lang="en-US" altLang="ja-JP" sz="2400" dirty="0" smtClean="0">
                <a:solidFill>
                  <a:srgbClr val="0000FF"/>
                </a:solidFill>
              </a:rPr>
              <a:t> and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Isovector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 monopole operators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378099" y="3786190"/>
          <a:ext cx="522128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数式" r:id="rId9" imgW="1981080" imgH="431640" progId="Equation.3">
                  <p:embed/>
                </p:oleObj>
              </mc:Choice>
              <mc:Fallback>
                <p:oleObj name="数式" r:id="rId9" imgW="19810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99" y="3786190"/>
                        <a:ext cx="5221288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306661" y="5299096"/>
          <a:ext cx="562292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数式" r:id="rId11" imgW="2133360" imgH="431640" progId="Equation.3">
                  <p:embed/>
                </p:oleObj>
              </mc:Choice>
              <mc:Fallback>
                <p:oleObj name="数式" r:id="rId11" imgW="21333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61" y="5299096"/>
                        <a:ext cx="5622925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71173" y="4059234"/>
            <a:ext cx="1414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Isoscalar</a:t>
            </a:r>
            <a:r>
              <a:rPr lang="en-US" altLang="ja-JP" sz="2400" dirty="0" smtClean="0"/>
              <a:t>: 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57224" y="5610541"/>
            <a:ext cx="1482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FF0000"/>
                </a:solidFill>
              </a:rPr>
              <a:t>Isovector</a:t>
            </a:r>
            <a:r>
              <a:rPr lang="en-US" altLang="ja-JP" sz="2400" dirty="0" smtClean="0">
                <a:solidFill>
                  <a:srgbClr val="FF0000"/>
                </a:solidFill>
              </a:rPr>
              <a:t>: 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70"/>
          <p:cNvSpPr>
            <a:spLocks noChangeArrowheads="1"/>
          </p:cNvSpPr>
          <p:nvPr/>
        </p:nvSpPr>
        <p:spPr bwMode="auto">
          <a:xfrm rot="5400000">
            <a:off x="5112000" y="2635251"/>
            <a:ext cx="857250" cy="1004589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284163" y="357188"/>
            <a:ext cx="7969874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FF"/>
                </a:solidFill>
                <a:latin typeface="Calibri" pitchFamily="34" charset="0"/>
              </a:rPr>
              <a:t>Monopole </a:t>
            </a:r>
            <a:r>
              <a:rPr lang="en-US" altLang="ja-JP" sz="2400" dirty="0" smtClean="0">
                <a:solidFill>
                  <a:srgbClr val="0000FF"/>
                </a:solidFill>
                <a:latin typeface="Calibri" pitchFamily="34" charset="0"/>
              </a:rPr>
              <a:t>transition in </a:t>
            </a:r>
            <a:r>
              <a:rPr lang="en-US" altLang="ja-JP" sz="2400" baseline="30000" dirty="0">
                <a:solidFill>
                  <a:srgbClr val="0000FF"/>
                </a:solidFill>
                <a:latin typeface="Calibri" pitchFamily="34" charset="0"/>
              </a:rPr>
              <a:t>12</a:t>
            </a:r>
            <a:r>
              <a:rPr lang="en-US" altLang="ja-JP" sz="2400" dirty="0">
                <a:solidFill>
                  <a:srgbClr val="0000FF"/>
                </a:solidFill>
                <a:latin typeface="Calibri" pitchFamily="34" charset="0"/>
              </a:rPr>
              <a:t>Be</a:t>
            </a:r>
            <a:r>
              <a:rPr lang="ja-JP" altLang="en-US" sz="2400" dirty="0">
                <a:solidFill>
                  <a:srgbClr val="0000FF"/>
                </a:solidFill>
                <a:latin typeface="Calibri" pitchFamily="34" charset="0"/>
              </a:rPr>
              <a:t>： </a:t>
            </a:r>
            <a:r>
              <a:rPr lang="en-US" altLang="ja-JP" sz="2400" dirty="0" err="1" smtClean="0">
                <a:solidFill>
                  <a:srgbClr val="0000FF"/>
                </a:solidFill>
                <a:latin typeface="Calibri" pitchFamily="34" charset="0"/>
              </a:rPr>
              <a:t>Isoscalar</a:t>
            </a:r>
            <a:r>
              <a:rPr lang="en-US" altLang="ja-JP" sz="2400" dirty="0" smtClean="0">
                <a:solidFill>
                  <a:srgbClr val="0000FF"/>
                </a:solidFill>
                <a:latin typeface="Calibri" pitchFamily="34" charset="0"/>
              </a:rPr>
              <a:t>  </a:t>
            </a:r>
            <a:r>
              <a:rPr lang="en-US" altLang="ja-JP" sz="2400" dirty="0" err="1" smtClean="0">
                <a:solidFill>
                  <a:srgbClr val="0000FF"/>
                </a:solidFill>
                <a:latin typeface="Calibri" pitchFamily="34" charset="0"/>
              </a:rPr>
              <a:t>vs</a:t>
            </a:r>
            <a:r>
              <a:rPr lang="en-US" altLang="ja-JP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FF"/>
                </a:solidFill>
                <a:latin typeface="Calibri" pitchFamily="34" charset="0"/>
              </a:rPr>
              <a:t>Isovector</a:t>
            </a:r>
            <a:r>
              <a:rPr lang="en-US" altLang="ja-JP" sz="2400" dirty="0" smtClean="0">
                <a:solidFill>
                  <a:srgbClr val="0000FF"/>
                </a:solidFill>
                <a:latin typeface="Calibri" pitchFamily="34" charset="0"/>
              </a:rPr>
              <a:t> excitations</a:t>
            </a:r>
            <a:endParaRPr lang="ja-JP" altLang="en-US" sz="2400" dirty="0">
              <a:solidFill>
                <a:srgbClr val="0000FF"/>
              </a:solidFill>
              <a:latin typeface="Calibri" pitchFamily="34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003038"/>
              </p:ext>
            </p:extLst>
          </p:nvPr>
        </p:nvGraphicFramePr>
        <p:xfrm>
          <a:off x="707380" y="2564904"/>
          <a:ext cx="395763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数式" r:id="rId5" imgW="1498320" imgH="431640" progId="Equation.3">
                  <p:embed/>
                </p:oleObj>
              </mc:Choice>
              <mc:Fallback>
                <p:oleObj name="数式" r:id="rId5" imgW="14983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80" y="2564904"/>
                        <a:ext cx="3957638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770002"/>
              </p:ext>
            </p:extLst>
          </p:nvPr>
        </p:nvGraphicFramePr>
        <p:xfrm>
          <a:off x="683568" y="4959821"/>
          <a:ext cx="4294187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数式" r:id="rId7" imgW="1625400" imgH="431640" progId="Equation.3">
                  <p:embed/>
                </p:oleObj>
              </mc:Choice>
              <mc:Fallback>
                <p:oleObj name="数式" r:id="rId7" imgW="1625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959821"/>
                        <a:ext cx="4294187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20547" y="908720"/>
            <a:ext cx="7284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There is a possibility 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to identify the excitation degrees of </a:t>
            </a:r>
          </a:p>
          <a:p>
            <a:r>
              <a:rPr kumimoji="1" lang="en-US" altLang="ja-JP" sz="2400" smtClean="0">
                <a:solidFill>
                  <a:srgbClr val="0000FF"/>
                </a:solidFill>
              </a:rPr>
              <a:t>freedom </a:t>
            </a:r>
            <a:r>
              <a:rPr lang="en-US" altLang="ja-JP" sz="2400" smtClean="0">
                <a:solidFill>
                  <a:srgbClr val="0000FF"/>
                </a:solidFill>
              </a:rPr>
              <a:t>in</a:t>
            </a:r>
            <a:r>
              <a:rPr kumimoji="1" lang="en-US" altLang="ja-JP" sz="2400" smtClean="0">
                <a:solidFill>
                  <a:srgbClr val="0000FF"/>
                </a:solidFill>
              </a:rPr>
              <a:t> 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the </a:t>
            </a:r>
            <a:r>
              <a:rPr kumimoji="1" lang="en-US" altLang="ja-JP" sz="2400" smtClean="0">
                <a:solidFill>
                  <a:srgbClr val="0000FF"/>
                </a:solidFill>
              </a:rPr>
              <a:t>excitation by monopole 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fields</a:t>
            </a:r>
            <a:r>
              <a:rPr kumimoji="1" lang="en-US" altLang="ja-JP" sz="2400" dirty="0" smtClean="0"/>
              <a:t>. </a:t>
            </a:r>
            <a:endParaRPr kumimoji="1" lang="ja-JP" altLang="en-US" sz="2400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82575" y="1978992"/>
            <a:ext cx="79191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/>
              <a:t>1. </a:t>
            </a:r>
            <a:r>
              <a:rPr lang="en-US" altLang="ja-JP" sz="2000" dirty="0" err="1" smtClean="0"/>
              <a:t>Isoscalar</a:t>
            </a:r>
            <a:r>
              <a:rPr lang="en-US" altLang="ja-JP" sz="2000" dirty="0" smtClean="0"/>
              <a:t> monopole transition </a:t>
            </a:r>
            <a:r>
              <a:rPr lang="ja-JP" altLang="en-US" sz="2000" dirty="0" smtClean="0"/>
              <a:t>→ </a:t>
            </a:r>
            <a:r>
              <a:rPr lang="en-US" altLang="ja-JP" sz="2000" dirty="0" smtClean="0">
                <a:solidFill>
                  <a:srgbClr val="FF0000"/>
                </a:solidFill>
              </a:rPr>
              <a:t>responsible to a cluster excitation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1520" y="4325034"/>
            <a:ext cx="77171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/>
              <a:t>2</a:t>
            </a:r>
            <a:r>
              <a:rPr lang="en-US" altLang="ja-JP" sz="2000" dirty="0" smtClean="0"/>
              <a:t>. </a:t>
            </a:r>
            <a:r>
              <a:rPr lang="en-US" altLang="ja-JP" sz="2000" dirty="0" err="1" smtClean="0"/>
              <a:t>Isovector</a:t>
            </a:r>
            <a:r>
              <a:rPr lang="en-US" altLang="ja-JP" sz="2000" dirty="0" smtClean="0"/>
              <a:t> monopole transition </a:t>
            </a:r>
            <a:r>
              <a:rPr lang="ja-JP" altLang="en-US" sz="2000" dirty="0" smtClean="0"/>
              <a:t>→ </a:t>
            </a:r>
            <a:r>
              <a:rPr lang="en-US" altLang="ja-JP" sz="2000" dirty="0" smtClean="0">
                <a:solidFill>
                  <a:srgbClr val="FF0000"/>
                </a:solidFill>
              </a:rPr>
              <a:t>sensitive to neutron excitations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16" name="Oval 49"/>
          <p:cNvSpPr>
            <a:spLocks noChangeArrowheads="1"/>
          </p:cNvSpPr>
          <p:nvPr/>
        </p:nvSpPr>
        <p:spPr bwMode="auto">
          <a:xfrm>
            <a:off x="7956748" y="2853308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7" name="Oval 50"/>
          <p:cNvSpPr>
            <a:spLocks noChangeArrowheads="1"/>
          </p:cNvSpPr>
          <p:nvPr/>
        </p:nvSpPr>
        <p:spPr bwMode="auto">
          <a:xfrm>
            <a:off x="7308304" y="2956495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8" name="Oval 51"/>
          <p:cNvSpPr>
            <a:spLocks noChangeArrowheads="1"/>
          </p:cNvSpPr>
          <p:nvPr/>
        </p:nvSpPr>
        <p:spPr bwMode="auto">
          <a:xfrm>
            <a:off x="8056760" y="2956495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6" name="Oval 47"/>
          <p:cNvSpPr>
            <a:spLocks noChangeArrowheads="1"/>
          </p:cNvSpPr>
          <p:nvPr/>
        </p:nvSpPr>
        <p:spPr bwMode="auto">
          <a:xfrm>
            <a:off x="5148064" y="2924945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7" name="Oval 48"/>
          <p:cNvSpPr>
            <a:spLocks noChangeArrowheads="1"/>
          </p:cNvSpPr>
          <p:nvPr/>
        </p:nvSpPr>
        <p:spPr bwMode="auto">
          <a:xfrm>
            <a:off x="5508104" y="2924945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8" name="Oval 73"/>
          <p:cNvSpPr>
            <a:spLocks noChangeArrowheads="1"/>
          </p:cNvSpPr>
          <p:nvPr/>
        </p:nvSpPr>
        <p:spPr bwMode="auto">
          <a:xfrm>
            <a:off x="5550520" y="2812034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9" name="Oval 74"/>
          <p:cNvSpPr>
            <a:spLocks noChangeArrowheads="1"/>
          </p:cNvSpPr>
          <p:nvPr/>
        </p:nvSpPr>
        <p:spPr bwMode="auto">
          <a:xfrm>
            <a:off x="5550520" y="335699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0" name="Oval 73"/>
          <p:cNvSpPr>
            <a:spLocks noChangeArrowheads="1"/>
          </p:cNvSpPr>
          <p:nvPr/>
        </p:nvSpPr>
        <p:spPr bwMode="auto">
          <a:xfrm>
            <a:off x="5407645" y="2812034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1" name="Oval 73"/>
          <p:cNvSpPr>
            <a:spLocks noChangeArrowheads="1"/>
          </p:cNvSpPr>
          <p:nvPr/>
        </p:nvSpPr>
        <p:spPr bwMode="auto">
          <a:xfrm>
            <a:off x="5407645" y="335699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3" name="Oval 73"/>
          <p:cNvSpPr>
            <a:spLocks noChangeArrowheads="1"/>
          </p:cNvSpPr>
          <p:nvPr/>
        </p:nvSpPr>
        <p:spPr bwMode="auto">
          <a:xfrm>
            <a:off x="8430840" y="2967360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4" name="Oval 74"/>
          <p:cNvSpPr>
            <a:spLocks noChangeArrowheads="1"/>
          </p:cNvSpPr>
          <p:nvPr/>
        </p:nvSpPr>
        <p:spPr bwMode="auto">
          <a:xfrm>
            <a:off x="8100392" y="3327400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5" name="Oval 73"/>
          <p:cNvSpPr>
            <a:spLocks noChangeArrowheads="1"/>
          </p:cNvSpPr>
          <p:nvPr/>
        </p:nvSpPr>
        <p:spPr bwMode="auto">
          <a:xfrm>
            <a:off x="8071941" y="2895352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6" name="Oval 73"/>
          <p:cNvSpPr>
            <a:spLocks noChangeArrowheads="1"/>
          </p:cNvSpPr>
          <p:nvPr/>
        </p:nvSpPr>
        <p:spPr bwMode="auto">
          <a:xfrm>
            <a:off x="8430840" y="3284984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7" name="Oval 70"/>
          <p:cNvSpPr>
            <a:spLocks noChangeArrowheads="1"/>
          </p:cNvSpPr>
          <p:nvPr/>
        </p:nvSpPr>
        <p:spPr bwMode="auto">
          <a:xfrm rot="5400000">
            <a:off x="5153248" y="5018360"/>
            <a:ext cx="857250" cy="1004589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8" name="Oval 47"/>
          <p:cNvSpPr>
            <a:spLocks noChangeArrowheads="1"/>
          </p:cNvSpPr>
          <p:nvPr/>
        </p:nvSpPr>
        <p:spPr bwMode="auto">
          <a:xfrm>
            <a:off x="5189312" y="5308054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9" name="Oval 48"/>
          <p:cNvSpPr>
            <a:spLocks noChangeArrowheads="1"/>
          </p:cNvSpPr>
          <p:nvPr/>
        </p:nvSpPr>
        <p:spPr bwMode="auto">
          <a:xfrm>
            <a:off x="5549352" y="5308054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0" name="Oval 73"/>
          <p:cNvSpPr>
            <a:spLocks noChangeArrowheads="1"/>
          </p:cNvSpPr>
          <p:nvPr/>
        </p:nvSpPr>
        <p:spPr bwMode="auto">
          <a:xfrm>
            <a:off x="5591768" y="519514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1" name="Oval 74"/>
          <p:cNvSpPr>
            <a:spLocks noChangeArrowheads="1"/>
          </p:cNvSpPr>
          <p:nvPr/>
        </p:nvSpPr>
        <p:spPr bwMode="auto">
          <a:xfrm>
            <a:off x="5591768" y="5740102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2" name="Oval 73"/>
          <p:cNvSpPr>
            <a:spLocks noChangeArrowheads="1"/>
          </p:cNvSpPr>
          <p:nvPr/>
        </p:nvSpPr>
        <p:spPr bwMode="auto">
          <a:xfrm>
            <a:off x="5448893" y="519514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3" name="Oval 73"/>
          <p:cNvSpPr>
            <a:spLocks noChangeArrowheads="1"/>
          </p:cNvSpPr>
          <p:nvPr/>
        </p:nvSpPr>
        <p:spPr bwMode="auto">
          <a:xfrm>
            <a:off x="5448893" y="5740102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4" name="右矢印 43"/>
          <p:cNvSpPr/>
          <p:nvPr/>
        </p:nvSpPr>
        <p:spPr>
          <a:xfrm>
            <a:off x="6300192" y="2924945"/>
            <a:ext cx="720080" cy="45325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右矢印 44"/>
          <p:cNvSpPr/>
          <p:nvPr/>
        </p:nvSpPr>
        <p:spPr>
          <a:xfrm>
            <a:off x="6300192" y="5280001"/>
            <a:ext cx="720080" cy="45325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Oval 70"/>
          <p:cNvSpPr>
            <a:spLocks noChangeArrowheads="1"/>
          </p:cNvSpPr>
          <p:nvPr/>
        </p:nvSpPr>
        <p:spPr bwMode="auto">
          <a:xfrm rot="5400000">
            <a:off x="7346068" y="5050941"/>
            <a:ext cx="936104" cy="1004589"/>
          </a:xfrm>
          <a:prstGeom prst="ellipse">
            <a:avLst/>
          </a:prstGeom>
          <a:solidFill>
            <a:srgbClr val="FFC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7" name="Oval 47"/>
          <p:cNvSpPr>
            <a:spLocks noChangeArrowheads="1"/>
          </p:cNvSpPr>
          <p:nvPr/>
        </p:nvSpPr>
        <p:spPr bwMode="auto">
          <a:xfrm>
            <a:off x="7421560" y="5301209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8" name="Oval 48"/>
          <p:cNvSpPr>
            <a:spLocks noChangeArrowheads="1"/>
          </p:cNvSpPr>
          <p:nvPr/>
        </p:nvSpPr>
        <p:spPr bwMode="auto">
          <a:xfrm>
            <a:off x="7781600" y="5301209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9" name="Oval 73"/>
          <p:cNvSpPr>
            <a:spLocks noChangeArrowheads="1"/>
          </p:cNvSpPr>
          <p:nvPr/>
        </p:nvSpPr>
        <p:spPr bwMode="auto">
          <a:xfrm>
            <a:off x="7854776" y="5157192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0" name="Oval 74"/>
          <p:cNvSpPr>
            <a:spLocks noChangeArrowheads="1"/>
          </p:cNvSpPr>
          <p:nvPr/>
        </p:nvSpPr>
        <p:spPr bwMode="auto">
          <a:xfrm>
            <a:off x="7854776" y="5805264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1" name="Oval 73"/>
          <p:cNvSpPr>
            <a:spLocks noChangeArrowheads="1"/>
          </p:cNvSpPr>
          <p:nvPr/>
        </p:nvSpPr>
        <p:spPr bwMode="auto">
          <a:xfrm>
            <a:off x="7596336" y="5157192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2" name="Oval 73"/>
          <p:cNvSpPr>
            <a:spLocks noChangeArrowheads="1"/>
          </p:cNvSpPr>
          <p:nvPr/>
        </p:nvSpPr>
        <p:spPr bwMode="auto">
          <a:xfrm>
            <a:off x="7596336" y="5805264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7524204" y="3573016"/>
            <a:ext cx="756394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7380312" y="36450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Enhanced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092280" y="6300028"/>
            <a:ext cx="1589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MO excitations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3779912" y="5877272"/>
            <a:ext cx="462241" cy="0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843808" y="6381328"/>
            <a:ext cx="2332498" cy="36933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α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α</a:t>
            </a:r>
            <a:r>
              <a:rPr lang="ja-JP" altLang="en-US" dirty="0" smtClean="0"/>
              <a:t> </a:t>
            </a:r>
            <a:r>
              <a:rPr lang="en-US" altLang="ja-JP" dirty="0" smtClean="0"/>
              <a:t>part is vanished !</a:t>
            </a:r>
            <a:endParaRPr kumimoji="1" lang="ja-JP" altLang="en-US" dirty="0"/>
          </a:p>
        </p:txBody>
      </p:sp>
      <p:cxnSp>
        <p:nvCxnSpPr>
          <p:cNvPr id="61" name="直線矢印コネクタ 60"/>
          <p:cNvCxnSpPr>
            <a:endCxn id="59" idx="0"/>
          </p:cNvCxnSpPr>
          <p:nvPr/>
        </p:nvCxnSpPr>
        <p:spPr>
          <a:xfrm>
            <a:off x="4010057" y="5877272"/>
            <a:ext cx="0" cy="504056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38783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33" grpId="0" animBg="1"/>
      <p:bldP spid="34" grpId="0" animBg="1"/>
      <p:bldP spid="35" grpId="0" animBg="1"/>
      <p:bldP spid="3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/>
      <p:bldP spid="56" grpId="0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994154"/>
            <a:ext cx="5043513" cy="543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36019" y="3881568"/>
            <a:ext cx="396581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42844" y="285728"/>
            <a:ext cx="5214184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0000FF"/>
                </a:solidFill>
              </a:rPr>
              <a:t>Isoscalar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 </a:t>
            </a:r>
            <a:r>
              <a:rPr kumimoji="1" lang="en-US" altLang="ja-JP" sz="2400" dirty="0" err="1" smtClean="0">
                <a:solidFill>
                  <a:srgbClr val="0000FF"/>
                </a:solidFill>
              </a:rPr>
              <a:t>vs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 </a:t>
            </a:r>
            <a:r>
              <a:rPr kumimoji="1" lang="en-US" altLang="ja-JP" sz="2400" dirty="0" err="1" smtClean="0">
                <a:solidFill>
                  <a:srgbClr val="0000FF"/>
                </a:solidFill>
              </a:rPr>
              <a:t>Isovector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 excitations in </a:t>
            </a:r>
            <a:r>
              <a:rPr kumimoji="1" lang="en-US" altLang="ja-JP" sz="2400" baseline="30000" dirty="0" smtClean="0">
                <a:solidFill>
                  <a:srgbClr val="0000FF"/>
                </a:solidFill>
              </a:rPr>
              <a:t>12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Be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74635"/>
              </p:ext>
            </p:extLst>
          </p:nvPr>
        </p:nvGraphicFramePr>
        <p:xfrm>
          <a:off x="6054104" y="2876922"/>
          <a:ext cx="204628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数式" r:id="rId7" imgW="774360" imgH="457200" progId="Equation.3">
                  <p:embed/>
                </p:oleObj>
              </mc:Choice>
              <mc:Fallback>
                <p:oleObj name="数式" r:id="rId7" imgW="7743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104" y="2876922"/>
                        <a:ext cx="2046288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6084168" y="4823992"/>
            <a:ext cx="1440160" cy="3703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524328" y="4463992"/>
            <a:ext cx="1440160" cy="3703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524328" y="5543992"/>
            <a:ext cx="1440160" cy="3703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40650" y="1312892"/>
            <a:ext cx="3867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>
                <a:solidFill>
                  <a:srgbClr val="FF0000"/>
                </a:solidFill>
              </a:rPr>
              <a:t>Isoscalar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⇒ 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Cluster excitation (0</a:t>
            </a:r>
            <a:r>
              <a:rPr kumimoji="1" lang="en-US" altLang="ja-JP" sz="2000" baseline="-25000" dirty="0" smtClean="0">
                <a:solidFill>
                  <a:srgbClr val="FF0000"/>
                </a:solidFill>
              </a:rPr>
              <a:t>3</a:t>
            </a:r>
            <a:r>
              <a:rPr kumimoji="1" lang="en-US" altLang="ja-JP" sz="2000" baseline="30000" dirty="0" smtClean="0">
                <a:solidFill>
                  <a:srgbClr val="FF0000"/>
                </a:solidFill>
              </a:rPr>
              <a:t>+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58276" y="2001034"/>
            <a:ext cx="3559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err="1" smtClean="0">
                <a:solidFill>
                  <a:srgbClr val="0000FF"/>
                </a:solidFill>
              </a:rPr>
              <a:t>Isovector</a:t>
            </a:r>
            <a:r>
              <a:rPr lang="en-US" altLang="ja-JP" sz="2000" dirty="0" smtClean="0">
                <a:solidFill>
                  <a:srgbClr val="0000FF"/>
                </a:solidFill>
              </a:rPr>
              <a:t> </a:t>
            </a:r>
            <a:r>
              <a:rPr lang="ja-JP" altLang="en-US" sz="2000" dirty="0">
                <a:solidFill>
                  <a:srgbClr val="0000FF"/>
                </a:solidFill>
              </a:rPr>
              <a:t>⇒ </a:t>
            </a:r>
            <a:r>
              <a:rPr lang="en-US" altLang="ja-JP" sz="2000" dirty="0" smtClean="0">
                <a:solidFill>
                  <a:srgbClr val="0000FF"/>
                </a:solidFill>
              </a:rPr>
              <a:t>Neutron excitations</a:t>
            </a:r>
          </a:p>
          <a:p>
            <a:r>
              <a:rPr lang="en-US" altLang="ja-JP" sz="2000" dirty="0">
                <a:solidFill>
                  <a:srgbClr val="0000FF"/>
                </a:solidFill>
              </a:rPr>
              <a:t> </a:t>
            </a:r>
            <a:r>
              <a:rPr lang="en-US" altLang="ja-JP" sz="2000" dirty="0" smtClean="0">
                <a:solidFill>
                  <a:srgbClr val="0000FF"/>
                </a:solidFill>
              </a:rPr>
              <a:t>                      </a:t>
            </a:r>
            <a:r>
              <a:rPr lang="en-US" altLang="ja-JP" sz="2000" dirty="0">
                <a:solidFill>
                  <a:srgbClr val="0000FF"/>
                </a:solidFill>
              </a:rPr>
              <a:t>(</a:t>
            </a:r>
            <a:r>
              <a:rPr lang="en-US" altLang="ja-JP" sz="2000" dirty="0" smtClean="0">
                <a:solidFill>
                  <a:srgbClr val="0000FF"/>
                </a:solidFill>
              </a:rPr>
              <a:t>0</a:t>
            </a:r>
            <a:r>
              <a:rPr lang="en-US" altLang="ja-JP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000" dirty="0" smtClean="0">
                <a:solidFill>
                  <a:srgbClr val="0000FF"/>
                </a:solidFill>
              </a:rPr>
              <a:t>, 0</a:t>
            </a:r>
            <a:r>
              <a:rPr lang="en-US" altLang="ja-JP" sz="2000" baseline="-25000" dirty="0" smtClean="0">
                <a:solidFill>
                  <a:srgbClr val="0000FF"/>
                </a:solidFill>
              </a:rPr>
              <a:t>5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000" dirty="0" smtClean="0">
                <a:solidFill>
                  <a:srgbClr val="0000FF"/>
                </a:solidFill>
              </a:rPr>
              <a:t>)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8064" y="764704"/>
            <a:ext cx="366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There </a:t>
            </a:r>
            <a:r>
              <a:rPr lang="en-US" altLang="ja-JP" sz="2000" dirty="0" smtClean="0"/>
              <a:t>are clear enhancements in </a:t>
            </a:r>
            <a:endParaRPr kumimoji="1" lang="ja-JP" altLang="en-US" sz="2000" dirty="0"/>
          </a:p>
        </p:txBody>
      </p:sp>
      <p:sp>
        <p:nvSpPr>
          <p:cNvPr id="11" name="左中かっこ 10"/>
          <p:cNvSpPr/>
          <p:nvPr/>
        </p:nvSpPr>
        <p:spPr>
          <a:xfrm>
            <a:off x="5079009" y="1312892"/>
            <a:ext cx="179267" cy="118000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3598" y="6381328"/>
            <a:ext cx="6918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Monopole strength are comparable to a single particle strength !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なし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今すぐ回答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812</Words>
  <Application>Microsoft Office PowerPoint</Application>
  <PresentationFormat>画面に合わせる (4:3)</PresentationFormat>
  <Paragraphs>183</Paragraphs>
  <Slides>12</Slides>
  <Notes>12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Office テーマ</vt:lpstr>
      <vt:lpstr>数式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itom</dc:creator>
  <cp:lastModifiedBy>Windows ユーザー</cp:lastModifiedBy>
  <cp:revision>27</cp:revision>
  <dcterms:created xsi:type="dcterms:W3CDTF">2013-07-22T06:38:07Z</dcterms:created>
  <dcterms:modified xsi:type="dcterms:W3CDTF">2013-07-27T07:15:56Z</dcterms:modified>
</cp:coreProperties>
</file>