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75" r:id="rId2"/>
    <p:sldId id="497" r:id="rId3"/>
    <p:sldId id="498" r:id="rId4"/>
    <p:sldId id="504" r:id="rId5"/>
    <p:sldId id="500" r:id="rId6"/>
    <p:sldId id="505" r:id="rId7"/>
    <p:sldId id="501" r:id="rId8"/>
    <p:sldId id="478" r:id="rId9"/>
    <p:sldId id="480" r:id="rId10"/>
    <p:sldId id="481" r:id="rId11"/>
    <p:sldId id="483" r:id="rId12"/>
    <p:sldId id="484" r:id="rId13"/>
    <p:sldId id="485" r:id="rId14"/>
    <p:sldId id="486" r:id="rId15"/>
    <p:sldId id="507" r:id="rId16"/>
    <p:sldId id="508" r:id="rId17"/>
    <p:sldId id="489" r:id="rId18"/>
    <p:sldId id="509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722" autoAdjust="0"/>
  </p:normalViewPr>
  <p:slideViewPr>
    <p:cSldViewPr>
      <p:cViewPr varScale="1">
        <p:scale>
          <a:sx n="103" d="100"/>
          <a:sy n="103" d="100"/>
        </p:scale>
        <p:origin x="104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7BD25-5EE6-4C90-B9A8-394A7CEB7D9E}" type="datetimeFigureOut">
              <a:rPr kumimoji="1" lang="ja-JP" altLang="en-US" smtClean="0"/>
              <a:pPr/>
              <a:t>2013/7/27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E3848-ED39-42E3-88FA-FC9CE9BA1E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04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77D25-772E-46C7-935F-EB599E8ED4F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67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16D59-DD13-453F-A062-0453277AE782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937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1917700"/>
            <a:ext cx="1763713" cy="2735263"/>
          </a:xfrm>
          <a:prstGeom prst="rect">
            <a:avLst/>
          </a:prstGeom>
          <a:solidFill>
            <a:srgbClr val="9CB66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749425" y="1917700"/>
            <a:ext cx="7394575" cy="2735263"/>
          </a:xfrm>
          <a:prstGeom prst="rect">
            <a:avLst/>
          </a:prstGeom>
          <a:solidFill>
            <a:srgbClr val="2365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1663" y="2014538"/>
            <a:ext cx="6948487" cy="11525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3250" y="3238500"/>
            <a:ext cx="6946900" cy="576263"/>
          </a:xfrm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pic>
        <p:nvPicPr>
          <p:cNvPr id="12315" name="Picture 27" descr="logomark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771800" cy="73955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404813"/>
            <a:ext cx="2195513" cy="56880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9388" y="404813"/>
            <a:ext cx="6437312" cy="56880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341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44624"/>
            <a:ext cx="7561262" cy="504056"/>
          </a:xfrm>
        </p:spPr>
        <p:txBody>
          <a:bodyPr/>
          <a:lstStyle>
            <a:lvl1pPr>
              <a:defRPr sz="24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FB5440-D72A-4E45-9DB2-D86819C7A6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547663"/>
            <a:ext cx="9144000" cy="73025"/>
          </a:xfrm>
          <a:prstGeom prst="rect">
            <a:avLst/>
          </a:prstGeom>
          <a:solidFill>
            <a:srgbClr val="9CB66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548680"/>
          </a:xfrm>
          <a:prstGeom prst="rect">
            <a:avLst/>
          </a:prstGeom>
          <a:solidFill>
            <a:srgbClr val="2365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624"/>
            <a:ext cx="7561262" cy="65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36712"/>
            <a:ext cx="878522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44450"/>
            <a:ext cx="80168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2CFB5440-D72A-4E45-9DB2-D86819C7A6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6453336"/>
            <a:ext cx="9144000" cy="40783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264025" y="-282575"/>
            <a:ext cx="311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ja-JP" altLang="ja-JP"/>
          </a:p>
        </p:txBody>
      </p:sp>
      <p:pic>
        <p:nvPicPr>
          <p:cNvPr id="11281" name="Picture 17" descr="logomark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1" y="6432426"/>
            <a:ext cx="2715221" cy="45295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Franklin Gothic Dem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4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17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7.png"/><Relationship Id="rId5" Type="http://schemas.openxmlformats.org/officeDocument/2006/relationships/image" Target="../media/image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71663" y="2348880"/>
            <a:ext cx="6948487" cy="1152525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反対称化分子動力学による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Drip-line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核の研究に向けて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93330" y="3572817"/>
            <a:ext cx="6155134" cy="576263"/>
          </a:xfrm>
        </p:spPr>
        <p:txBody>
          <a:bodyPr/>
          <a:lstStyle/>
          <a:p>
            <a:pPr algn="r"/>
            <a:r>
              <a:rPr kumimoji="1" lang="en-US" altLang="ja-JP" dirty="0" smtClean="0"/>
              <a:t>M. Kimura (Hokkaido Univ.)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69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016" y="133182"/>
            <a:ext cx="8748464" cy="415498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3000" dirty="0" smtClean="0"/>
              <a:t>コアの変形共存</a:t>
            </a:r>
            <a:endParaRPr kumimoji="1" lang="ja-JP" altLang="en-US" sz="3000" dirty="0"/>
          </a:p>
        </p:txBody>
      </p:sp>
      <p:grpSp>
        <p:nvGrpSpPr>
          <p:cNvPr id="3" name="グループ化 33"/>
          <p:cNvGrpSpPr/>
          <p:nvPr/>
        </p:nvGrpSpPr>
        <p:grpSpPr>
          <a:xfrm>
            <a:off x="0" y="851736"/>
            <a:ext cx="9144000" cy="6105656"/>
            <a:chOff x="0" y="764704"/>
            <a:chExt cx="9144000" cy="6105656"/>
          </a:xfrm>
        </p:grpSpPr>
        <p:pic>
          <p:nvPicPr>
            <p:cNvPr id="32" name="図 31" descr="Mg31surfac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68760"/>
              <a:ext cx="9144000" cy="5601600"/>
            </a:xfrm>
            <a:prstGeom prst="rect">
              <a:avLst/>
            </a:prstGeom>
          </p:spPr>
        </p:pic>
        <p:sp>
          <p:nvSpPr>
            <p:cNvPr id="33" name="コンテンツ プレースホルダ 2"/>
            <p:cNvSpPr txBox="1">
              <a:spLocks/>
            </p:cNvSpPr>
            <p:nvPr/>
          </p:nvSpPr>
          <p:spPr>
            <a:xfrm>
              <a:off x="158824" y="764704"/>
              <a:ext cx="8229600" cy="43204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lumMod val="75000"/>
                    <a:lumOff val="25000"/>
                  </a:schemeClr>
                </a:buClr>
                <a:buSzPct val="95000"/>
                <a:buFont typeface="Wingdings 2"/>
                <a:buNone/>
                <a:tabLst/>
                <a:defRPr/>
              </a:pPr>
              <a:r>
                <a:rPr kumimoji="1" lang="en-US" altLang="ja-JP" sz="2000" b="1" u="sng" strike="noStrike" kern="1200" cap="none" spc="0" normalizeH="0" baseline="0" noProof="0" dirty="0" smtClean="0">
                  <a:ln>
                    <a:noFill/>
                  </a:ln>
                  <a:solidFill>
                    <a:srgbClr val="004DE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1.  Energy variation</a:t>
              </a:r>
              <a:r>
                <a:rPr kumimoji="1" lang="en-US" altLang="ja-JP" sz="2000" b="1" u="sng" strike="noStrike" kern="1200" cap="none" spc="0" normalizeH="0" noProof="0" dirty="0" smtClean="0">
                  <a:ln>
                    <a:noFill/>
                  </a:ln>
                  <a:solidFill>
                    <a:srgbClr val="004DE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with the constraint on the </a:t>
              </a:r>
              <a:r>
                <a:rPr kumimoji="1" lang="en-US" altLang="ja-JP" sz="2000" b="1" u="sng" strike="noStrike" kern="1200" cap="none" spc="0" normalizeH="0" noProof="0" dirty="0" err="1" smtClean="0">
                  <a:ln>
                    <a:noFill/>
                  </a:ln>
                  <a:solidFill>
                    <a:srgbClr val="004DE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Quadrupole</a:t>
              </a:r>
              <a:r>
                <a:rPr kumimoji="1" lang="en-US" altLang="ja-JP" sz="2000" b="1" u="sng" strike="noStrike" kern="1200" cap="none" spc="0" normalizeH="0" noProof="0" dirty="0" smtClean="0">
                  <a:ln>
                    <a:noFill/>
                  </a:ln>
                  <a:solidFill>
                    <a:srgbClr val="004DE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deformation </a:t>
              </a:r>
              <a:r>
                <a:rPr kumimoji="1" lang="en-US" altLang="ja-JP" sz="2000" b="1" u="sng" strike="noStrike" kern="1200" cap="none" spc="0" normalizeH="0" noProof="0" dirty="0" smtClean="0">
                  <a:ln>
                    <a:noFill/>
                  </a:ln>
                  <a:solidFill>
                    <a:srgbClr val="004DE6"/>
                  </a:solidFill>
                  <a:effectLst/>
                  <a:uLnTx/>
                  <a:uFillTx/>
                  <a:latin typeface="Symbol" pitchFamily="18" charset="2"/>
                </a:rPr>
                <a:t>b</a:t>
              </a:r>
              <a:endParaRPr kumimoji="1" lang="en-US" altLang="ja-JP" sz="2000" b="1" u="sng" strike="noStrike" kern="1200" cap="none" spc="0" normalizeH="0" baseline="0" noProof="0" dirty="0" smtClean="0">
                <a:ln>
                  <a:noFill/>
                </a:ln>
                <a:solidFill>
                  <a:srgbClr val="004DE6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</p:grpSp>
      <p:grpSp>
        <p:nvGrpSpPr>
          <p:cNvPr id="4" name="グループ化 34"/>
          <p:cNvGrpSpPr/>
          <p:nvPr/>
        </p:nvGrpSpPr>
        <p:grpSpPr>
          <a:xfrm>
            <a:off x="321108" y="4092096"/>
            <a:ext cx="8571372" cy="2516788"/>
            <a:chOff x="179512" y="4005064"/>
            <a:chExt cx="8571372" cy="2516788"/>
          </a:xfrm>
        </p:grpSpPr>
        <p:sp>
          <p:nvSpPr>
            <p:cNvPr id="36" name="コンテンツ プレースホルダ 2"/>
            <p:cNvSpPr txBox="1">
              <a:spLocks/>
            </p:cNvSpPr>
            <p:nvPr/>
          </p:nvSpPr>
          <p:spPr>
            <a:xfrm>
              <a:off x="467544" y="4005064"/>
              <a:ext cx="8229600" cy="43204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lumMod val="75000"/>
                    <a:lumOff val="25000"/>
                  </a:schemeClr>
                </a:buClr>
                <a:buSzPct val="95000"/>
                <a:buFont typeface="Wingdings 2"/>
                <a:buNone/>
                <a:tabLst/>
                <a:defRPr/>
              </a:pPr>
              <a:r>
                <a:rPr kumimoji="1" lang="en-US" altLang="ja-JP" sz="2000" b="1" u="sng" strike="noStrike" kern="1200" cap="none" spc="0" normalizeH="0" baseline="0" noProof="0" dirty="0" smtClean="0">
                  <a:ln>
                    <a:noFill/>
                  </a:ln>
                  <a:solidFill>
                    <a:srgbClr val="004DE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Single particle energy and wave function</a:t>
              </a:r>
              <a:endParaRPr kumimoji="1" lang="en-US" altLang="ja-JP" sz="2000" b="1" u="sng" strike="noStrike" kern="1200" cap="none" spc="0" normalizeH="0" baseline="0" noProof="0" dirty="0" smtClean="0">
                <a:ln>
                  <a:noFill/>
                </a:ln>
                <a:solidFill>
                  <a:srgbClr val="004DE6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79512" y="5805264"/>
              <a:ext cx="3876328" cy="716588"/>
              <a:chOff x="975" y="3702"/>
              <a:chExt cx="2986" cy="552"/>
            </a:xfrm>
          </p:grpSpPr>
          <p:pic>
            <p:nvPicPr>
              <p:cNvPr id="43" name="Picture 2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75" y="3702"/>
                <a:ext cx="1668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" name="Picture 2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797" y="3737"/>
                <a:ext cx="1164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6" name="グループ化 26"/>
            <p:cNvGrpSpPr/>
            <p:nvPr/>
          </p:nvGrpSpPr>
          <p:grpSpPr>
            <a:xfrm>
              <a:off x="251520" y="4694859"/>
              <a:ext cx="8499364" cy="750365"/>
              <a:chOff x="251520" y="4365104"/>
              <a:chExt cx="8499364" cy="750365"/>
            </a:xfrm>
          </p:grpSpPr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4365104"/>
                <a:ext cx="5184576" cy="713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6366" y="4490275"/>
                <a:ext cx="3414518" cy="625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9" name="テキスト ボックス 38"/>
            <p:cNvSpPr txBox="1"/>
            <p:nvPr/>
          </p:nvSpPr>
          <p:spPr>
            <a:xfrm>
              <a:off x="323528" y="4437112"/>
              <a:ext cx="6408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Construct single particle Hamiltonian from </a:t>
              </a:r>
              <a:r>
                <a:rPr kumimoji="1" lang="en-US" altLang="ja-JP" dirty="0" err="1" smtClean="0">
                  <a:latin typeface="Times New Roman" pitchFamily="18" charset="0"/>
                  <a:cs typeface="Times New Roman" pitchFamily="18" charset="0"/>
                </a:rPr>
                <a:t>variational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 results</a:t>
              </a: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95536" y="5445224"/>
              <a:ext cx="6408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altLang="ja-JP" dirty="0" err="1" smtClean="0">
                  <a:latin typeface="Times New Roman" pitchFamily="18" charset="0"/>
                  <a:cs typeface="Times New Roman" pitchFamily="18" charset="0"/>
                </a:rPr>
                <a:t>diagonalize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 it.</a:t>
              </a:r>
              <a:endParaRPr kumimoji="1" lang="en-US" altLang="ja-JP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図 24" descr="Mg31surfac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355792"/>
            <a:ext cx="9144000" cy="5601600"/>
          </a:xfrm>
          <a:prstGeom prst="rect">
            <a:avLst/>
          </a:prstGeom>
        </p:spPr>
      </p:pic>
      <p:grpSp>
        <p:nvGrpSpPr>
          <p:cNvPr id="7" name="グループ化 27"/>
          <p:cNvGrpSpPr/>
          <p:nvPr/>
        </p:nvGrpSpPr>
        <p:grpSpPr>
          <a:xfrm>
            <a:off x="0" y="851736"/>
            <a:ext cx="9144000" cy="6105656"/>
            <a:chOff x="0" y="764704"/>
            <a:chExt cx="9144000" cy="6105656"/>
          </a:xfrm>
        </p:grpSpPr>
        <p:sp>
          <p:nvSpPr>
            <p:cNvPr id="48" name="コンテンツ プレースホルダ 2"/>
            <p:cNvSpPr txBox="1">
              <a:spLocks/>
            </p:cNvSpPr>
            <p:nvPr/>
          </p:nvSpPr>
          <p:spPr>
            <a:xfrm>
              <a:off x="158824" y="764704"/>
              <a:ext cx="8229600" cy="43204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lumMod val="75000"/>
                    <a:lumOff val="25000"/>
                  </a:schemeClr>
                </a:buClr>
                <a:buSzPct val="95000"/>
                <a:buFont typeface="Wingdings 2"/>
                <a:buNone/>
                <a:tabLst/>
                <a:defRPr/>
              </a:pPr>
              <a:r>
                <a:rPr kumimoji="1" lang="en-US" altLang="ja-JP" sz="2000" b="1" u="sng" strike="noStrike" kern="1200" cap="none" spc="0" normalizeH="0" baseline="0" noProof="0" dirty="0" smtClean="0">
                  <a:ln>
                    <a:noFill/>
                  </a:ln>
                  <a:solidFill>
                    <a:srgbClr val="004DE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2. Angular momentum projection</a:t>
              </a:r>
            </a:p>
          </p:txBody>
        </p:sp>
        <p:pic>
          <p:nvPicPr>
            <p:cNvPr id="27" name="図 26" descr="Mg31surfac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268760"/>
              <a:ext cx="9144000" cy="5601600"/>
            </a:xfrm>
            <a:prstGeom prst="rect">
              <a:avLst/>
            </a:prstGeom>
          </p:spPr>
        </p:pic>
      </p:grpSp>
      <p:grpSp>
        <p:nvGrpSpPr>
          <p:cNvPr id="8" name="グループ化 58"/>
          <p:cNvGrpSpPr/>
          <p:nvPr/>
        </p:nvGrpSpPr>
        <p:grpSpPr>
          <a:xfrm>
            <a:off x="107504" y="851736"/>
            <a:ext cx="8916793" cy="5976256"/>
            <a:chOff x="191711" y="764704"/>
            <a:chExt cx="8916793" cy="5976256"/>
          </a:xfrm>
        </p:grpSpPr>
        <p:pic>
          <p:nvPicPr>
            <p:cNvPr id="56" name="図 55" descr="名称未設定-1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00567" y="1267944"/>
              <a:ext cx="4507937" cy="5473016"/>
            </a:xfrm>
            <a:prstGeom prst="rect">
              <a:avLst/>
            </a:prstGeom>
          </p:spPr>
        </p:pic>
        <p:sp>
          <p:nvSpPr>
            <p:cNvPr id="58" name="正方形/長方形 57"/>
            <p:cNvSpPr/>
            <p:nvPr/>
          </p:nvSpPr>
          <p:spPr>
            <a:xfrm>
              <a:off x="191711" y="764704"/>
              <a:ext cx="726060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74320" lvl="0" indent="-274320">
                <a:spcBef>
                  <a:spcPct val="200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95000"/>
                <a:defRPr/>
              </a:pPr>
              <a:r>
                <a:rPr lang="en-US" altLang="ja-JP" sz="2000" b="1" u="sng" dirty="0" smtClean="0">
                  <a:solidFill>
                    <a:srgbClr val="004DE6"/>
                  </a:solidFill>
                  <a:latin typeface="Times New Roman" pitchFamily="18" charset="0"/>
                  <a:cs typeface="Times New Roman" pitchFamily="18" charset="0"/>
                </a:rPr>
                <a:t>3. GCM</a:t>
              </a:r>
              <a:endParaRPr lang="en-US" altLang="ja-JP" sz="2000" b="1" dirty="0" smtClean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グループ化 30"/>
          <p:cNvGrpSpPr/>
          <p:nvPr/>
        </p:nvGrpSpPr>
        <p:grpSpPr>
          <a:xfrm>
            <a:off x="4516360" y="1346500"/>
            <a:ext cx="4507937" cy="5481492"/>
            <a:chOff x="4516360" y="1259468"/>
            <a:chExt cx="4507937" cy="5481492"/>
          </a:xfrm>
        </p:grpSpPr>
        <p:pic>
          <p:nvPicPr>
            <p:cNvPr id="57" name="図 56" descr="名称未設定-1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16360" y="1267944"/>
              <a:ext cx="4507937" cy="5473016"/>
            </a:xfrm>
            <a:prstGeom prst="rect">
              <a:avLst/>
            </a:prstGeom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5190308" y="1259468"/>
              <a:ext cx="3414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G. </a:t>
              </a:r>
              <a:r>
                <a:rPr kumimoji="1" lang="en-US" altLang="ja-JP" dirty="0" err="1" smtClean="0"/>
                <a:t>Neyens</a:t>
              </a:r>
              <a:r>
                <a:rPr kumimoji="1" lang="en-US" altLang="ja-JP" dirty="0" smtClean="0"/>
                <a:t>, PRC</a:t>
              </a:r>
              <a:r>
                <a:rPr kumimoji="1" lang="en-US" altLang="ja-JP" b="1" dirty="0" smtClean="0"/>
                <a:t>84</a:t>
              </a:r>
              <a:r>
                <a:rPr kumimoji="1" lang="en-US" altLang="ja-JP" dirty="0" smtClean="0"/>
                <a:t>, 064301 (2011)</a:t>
              </a:r>
              <a:endParaRPr kumimoji="1" lang="ja-JP" altLang="en-US" dirty="0"/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4499992" y="580618"/>
            <a:ext cx="4675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M. Kimura, </a:t>
            </a:r>
            <a:r>
              <a:rPr lang="en-US" altLang="ja-JP" sz="2000" dirty="0" err="1" smtClean="0"/>
              <a:t>Phys.Rev</a:t>
            </a:r>
            <a:r>
              <a:rPr lang="en-US" altLang="ja-JP" sz="2000" dirty="0" smtClean="0"/>
              <a:t>. C 75, 041302 (2007)</a:t>
            </a:r>
            <a:endParaRPr kumimoji="1" lang="ja-JP" altLang="en-US" sz="20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108417" y="677009"/>
            <a:ext cx="4680520" cy="6186309"/>
            <a:chOff x="108417" y="677009"/>
            <a:chExt cx="4680520" cy="61863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108417" y="677009"/>
                  <a:ext cx="4680520" cy="6186309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altLang="ja-JP" dirty="0" smtClean="0">
                      <a:solidFill>
                        <a:srgbClr val="002060"/>
                      </a:solidFill>
                    </a:rPr>
                    <a:t> Coexistence of many particle-hole</a:t>
                  </a:r>
                  <a:br>
                    <a:rPr lang="en-US" altLang="ja-JP" dirty="0" smtClean="0">
                      <a:solidFill>
                        <a:srgbClr val="002060"/>
                      </a:solidFill>
                    </a:rPr>
                  </a:br>
                  <a:r>
                    <a:rPr lang="en-US" altLang="ja-JP" dirty="0" smtClean="0">
                      <a:solidFill>
                        <a:srgbClr val="002060"/>
                      </a:solidFill>
                    </a:rPr>
                    <a:t>   states at very small excitation </a:t>
                  </a:r>
                  <a:br>
                    <a:rPr lang="en-US" altLang="ja-JP" dirty="0" smtClean="0">
                      <a:solidFill>
                        <a:srgbClr val="002060"/>
                      </a:solidFill>
                    </a:rPr>
                  </a:br>
                  <a:r>
                    <a:rPr lang="en-US" altLang="ja-JP" dirty="0" smtClean="0">
                      <a:solidFill>
                        <a:srgbClr val="002060"/>
                      </a:solidFill>
                    </a:rPr>
                    <a:t>  energy has been predicted by AMD</a:t>
                  </a:r>
                </a:p>
                <a:p>
                  <a:endParaRPr lang="en-US" altLang="ja-JP" dirty="0" smtClean="0">
                    <a:solidFill>
                      <a:srgbClr val="002060"/>
                    </a:solidFill>
                  </a:endParaRP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altLang="ja-JP" dirty="0" smtClean="0">
                      <a:solidFill>
                        <a:srgbClr val="002060"/>
                      </a:solidFill>
                    </a:rPr>
                    <a:t> Coexistence of many particle-hole</a:t>
                  </a:r>
                  <a:br>
                    <a:rPr lang="en-US" altLang="ja-JP" dirty="0" smtClean="0">
                      <a:solidFill>
                        <a:srgbClr val="002060"/>
                      </a:solidFill>
                    </a:rPr>
                  </a:br>
                  <a:r>
                    <a:rPr lang="en-US" altLang="ja-JP" dirty="0" smtClean="0">
                      <a:solidFill>
                        <a:srgbClr val="002060"/>
                      </a:solidFill>
                    </a:rPr>
                    <a:t>   states with different deformations</a:t>
                  </a:r>
                </a:p>
                <a:p>
                  <a:r>
                    <a:rPr lang="en-US" altLang="ja-JP" dirty="0" smtClean="0">
                      <a:solidFill>
                        <a:srgbClr val="002060"/>
                      </a:solidFill>
                    </a:rPr>
                    <a:t>   (shape coexisting phenomena) is</a:t>
                  </a:r>
                  <a:br>
                    <a:rPr lang="en-US" altLang="ja-JP" dirty="0" smtClean="0">
                      <a:solidFill>
                        <a:srgbClr val="002060"/>
                      </a:solidFill>
                    </a:rPr>
                  </a:br>
                  <a:r>
                    <a:rPr lang="en-US" altLang="ja-JP" dirty="0" smtClean="0">
                      <a:solidFill>
                        <a:srgbClr val="002060"/>
                      </a:solidFill>
                    </a:rPr>
                    <a:t>   now establishing</a:t>
                  </a:r>
                </a:p>
                <a:p>
                  <a:endParaRPr lang="en-US" altLang="ja-JP" dirty="0" smtClean="0">
                    <a:solidFill>
                      <a:srgbClr val="00206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sSubSup>
                        <m:sSubSupPr>
                          <m:ctrlPr>
                            <a:rPr lang="en-US" altLang="ja-JP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ja-JP" dirty="0" smtClean="0">
                      <a:solidFill>
                        <a:srgbClr val="00206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3/</m:t>
                      </m:r>
                      <m:sSubSup>
                        <m:sSubSupPr>
                          <m:ctrlPr>
                            <a:rPr lang="en-US" altLang="ja-JP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ja-JP" dirty="0" smtClean="0">
                      <a:solidFill>
                        <a:srgbClr val="002060"/>
                      </a:solidFill>
                    </a:rPr>
                    <a:t> (2p3h):  </a:t>
                  </a:r>
                  <a:r>
                    <a:rPr lang="en-US" altLang="ja-JP" baseline="30000" dirty="0" smtClean="0">
                      <a:solidFill>
                        <a:srgbClr val="002060"/>
                      </a:solidFill>
                    </a:rPr>
                    <a:t>30</a:t>
                  </a:r>
                  <a:r>
                    <a:rPr lang="en-US" altLang="ja-JP" dirty="0" smtClean="0">
                      <a:solidFill>
                        <a:srgbClr val="002060"/>
                      </a:solidFill>
                    </a:rPr>
                    <a:t>Mg*(2p4h)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altLang="ja-JP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a14:m>
                  <a:endParaRPr lang="en-US" altLang="ja-JP" dirty="0" smtClean="0">
                    <a:solidFill>
                      <a:srgbClr val="00206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ja-JP" dirty="0" smtClean="0">
                    <a:solidFill>
                      <a:srgbClr val="00206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ja-JP" dirty="0" smtClean="0">
                    <a:solidFill>
                      <a:srgbClr val="00206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ja-JP" dirty="0">
                    <a:solidFill>
                      <a:srgbClr val="00206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ja-JP" dirty="0" smtClean="0">
                    <a:solidFill>
                      <a:srgbClr val="00206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ja-JP" dirty="0" smtClean="0">
                    <a:solidFill>
                      <a:srgbClr val="00206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ja-JP" dirty="0">
                    <a:solidFill>
                      <a:srgbClr val="00206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altLang="ja-JP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a14:m>
                  <a:r>
                    <a:rPr lang="en-US" altLang="ja-JP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en-US" altLang="ja-JP" dirty="0" smtClean="0">
                      <a:solidFill>
                        <a:srgbClr val="002060"/>
                      </a:solidFill>
                    </a:rPr>
                    <a:t>(1p2h</a:t>
                  </a:r>
                  <a:r>
                    <a:rPr lang="en-US" altLang="ja-JP" dirty="0">
                      <a:solidFill>
                        <a:srgbClr val="002060"/>
                      </a:solidFill>
                    </a:rPr>
                    <a:t>):  </a:t>
                  </a:r>
                  <a:r>
                    <a:rPr lang="en-US" altLang="ja-JP" baseline="30000" dirty="0" smtClean="0">
                      <a:solidFill>
                        <a:srgbClr val="002060"/>
                      </a:solidFill>
                    </a:rPr>
                    <a:t>30</a:t>
                  </a:r>
                  <a:r>
                    <a:rPr lang="en-US" altLang="ja-JP" dirty="0" smtClean="0">
                      <a:solidFill>
                        <a:srgbClr val="002060"/>
                      </a:solidFill>
                    </a:rPr>
                    <a:t>Mg(0p2h</a:t>
                  </a:r>
                  <a:r>
                    <a:rPr lang="en-US" altLang="ja-JP" dirty="0">
                      <a:solidFill>
                        <a:srgbClr val="002060"/>
                      </a:solidFill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altLang="ja-JP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a14:m>
                  <a:endParaRPr lang="en-US" altLang="ja-JP" dirty="0" smtClean="0">
                    <a:solidFill>
                      <a:srgbClr val="002060"/>
                    </a:solidFill>
                  </a:endParaRPr>
                </a:p>
                <a:p>
                  <a:endParaRPr lang="en-US" altLang="ja-JP" dirty="0" smtClean="0">
                    <a:solidFill>
                      <a:srgbClr val="002060"/>
                    </a:solidFill>
                  </a:endParaRPr>
                </a:p>
                <a:p>
                  <a:endParaRPr lang="en-US" altLang="ja-JP" dirty="0">
                    <a:solidFill>
                      <a:srgbClr val="002060"/>
                    </a:solidFill>
                  </a:endParaRPr>
                </a:p>
                <a:p>
                  <a:endParaRPr lang="en-US" altLang="ja-JP" dirty="0">
                    <a:solidFill>
                      <a:srgbClr val="00206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ja-JP" dirty="0" smtClean="0">
                    <a:solidFill>
                      <a:srgbClr val="002060"/>
                    </a:solidFill>
                  </a:endParaRPr>
                </a:p>
                <a:p>
                  <a:endParaRPr kumimoji="1" lang="ja-JP" alt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テキスト ボックス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17" y="677009"/>
                  <a:ext cx="4680520" cy="618630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517" t="-196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895"/>
            <a:stretch/>
          </p:blipFill>
          <p:spPr>
            <a:xfrm>
              <a:off x="843022" y="3533732"/>
              <a:ext cx="2666484" cy="1300681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71"/>
            <a:stretch/>
          </p:blipFill>
          <p:spPr>
            <a:xfrm>
              <a:off x="889170" y="5600260"/>
              <a:ext cx="2666484" cy="109473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56751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350" y="2957230"/>
            <a:ext cx="107542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AMD + RGM (core + 1n, 2n system)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179512" y="1013014"/>
            <a:ext cx="8382000" cy="576064"/>
          </a:xfrm>
        </p:spPr>
        <p:txBody>
          <a:bodyPr/>
          <a:lstStyle/>
          <a:p>
            <a:r>
              <a:rPr kumimoji="1" lang="en-US" altLang="ja-JP" sz="2000" dirty="0" smtClean="0"/>
              <a:t>Solve core + 1n, 2n system (Coupled </a:t>
            </a:r>
            <a:r>
              <a:rPr kumimoji="1" lang="en-US" altLang="ja-JP" sz="2000" dirty="0" err="1" smtClean="0"/>
              <a:t>Channnel</a:t>
            </a:r>
            <a:r>
              <a:rPr kumimoji="1" lang="en-US" altLang="ja-JP" sz="2000" dirty="0" smtClean="0"/>
              <a:t> Core + n RGM)</a:t>
            </a:r>
            <a:endParaRPr kumimoji="1" lang="ja-JP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45062"/>
            <a:ext cx="5304606" cy="7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09158"/>
            <a:ext cx="1134750" cy="7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プレースホルダ 2"/>
          <p:cNvSpPr txBox="1">
            <a:spLocks/>
          </p:cNvSpPr>
          <p:nvPr/>
        </p:nvSpPr>
        <p:spPr bwMode="auto">
          <a:xfrm>
            <a:off x="1403648" y="2381166"/>
            <a:ext cx="77403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Wave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function of the core described AMD+GCM method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altLang="ja-JP" sz="2000" kern="0" baseline="0" dirty="0" smtClean="0"/>
              <a:t>  (</a:t>
            </a:r>
            <a:r>
              <a:rPr lang="en-US" altLang="ja-JP" sz="2000" kern="0" dirty="0" smtClean="0"/>
              <a:t>In the case of the </a:t>
            </a:r>
            <a:r>
              <a:rPr lang="en-US" altLang="ja-JP" sz="2000" kern="0" baseline="30000" dirty="0" smtClean="0"/>
              <a:t>30</a:t>
            </a:r>
            <a:r>
              <a:rPr lang="en-US" altLang="ja-JP" sz="2000" kern="0" dirty="0" smtClean="0"/>
              <a:t>Ne+n system, the core is </a:t>
            </a:r>
            <a:r>
              <a:rPr lang="en-US" altLang="ja-JP" sz="2000" kern="0" baseline="30000" dirty="0" smtClean="0"/>
              <a:t>30</a:t>
            </a:r>
            <a:r>
              <a:rPr lang="en-US" altLang="ja-JP" sz="2000" kern="0" dirty="0" smtClean="0"/>
              <a:t>Ne.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altLang="ja-JP" sz="2000" kern="0" dirty="0" smtClean="0"/>
              <a:t>                 is a linear combination of </a:t>
            </a:r>
            <a:r>
              <a:rPr lang="en-US" altLang="ja-JP" sz="2000" kern="0" dirty="0" err="1" smtClean="0"/>
              <a:t>J</a:t>
            </a:r>
            <a:r>
              <a:rPr lang="en-US" altLang="ja-JP" sz="2000" kern="0" baseline="30000" dirty="0" err="1" smtClean="0">
                <a:latin typeface="Symbol" pitchFamily="18" charset="2"/>
              </a:rPr>
              <a:t>p</a:t>
            </a:r>
            <a:r>
              <a:rPr lang="en-US" altLang="ja-JP" sz="2000" kern="0" dirty="0" smtClean="0"/>
              <a:t> projected Slater determinants)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493572"/>
            <a:ext cx="297198" cy="7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プレースホルダ 2"/>
          <p:cNvSpPr txBox="1">
            <a:spLocks/>
          </p:cNvSpPr>
          <p:nvPr/>
        </p:nvSpPr>
        <p:spPr bwMode="auto">
          <a:xfrm>
            <a:off x="1403648" y="3565580"/>
            <a:ext cx="7128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Valence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neutron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altLang="ja-JP" sz="2000" kern="0" baseline="0" dirty="0" smtClean="0"/>
              <a:t>  (</a:t>
            </a:r>
            <a:r>
              <a:rPr lang="en-US" altLang="ja-JP" sz="2000" kern="0" dirty="0" smtClean="0"/>
              <a:t>In the case of the Core+2n system, there are two        )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781604"/>
            <a:ext cx="297198" cy="7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469398"/>
            <a:ext cx="576064" cy="7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プレースホルダ 2"/>
          <p:cNvSpPr txBox="1">
            <a:spLocks/>
          </p:cNvSpPr>
          <p:nvPr/>
        </p:nvSpPr>
        <p:spPr bwMode="auto">
          <a:xfrm>
            <a:off x="1475656" y="4541406"/>
            <a:ext cx="71287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Coefficient of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each channels, and relative wave function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altLang="ja-JP" sz="2000" kern="0" dirty="0" smtClean="0"/>
              <a:t>  between the core and valence neutrons</a:t>
            </a:r>
            <a:endParaRPr kumimoji="1" lang="en-US" altLang="ja-JP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altLang="ja-JP" sz="2000" kern="0" baseline="0" dirty="0" smtClean="0"/>
              <a:t>  (</a:t>
            </a:r>
            <a:r>
              <a:rPr lang="en-US" altLang="ja-JP" sz="2000" kern="0" dirty="0" smtClean="0"/>
              <a:t>They are the unknown variables (functions) to be calculated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altLang="ja-JP" sz="2000" kern="0" dirty="0" smtClean="0"/>
              <a:t>    by this method)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69398"/>
            <a:ext cx="576064" cy="7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577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AMD + RGM (core + 1n, 2n system)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6984" y="620688"/>
            <a:ext cx="8583488" cy="2210862"/>
          </a:xfrm>
        </p:spPr>
        <p:txBody>
          <a:bodyPr/>
          <a:lstStyle/>
          <a:p>
            <a:r>
              <a:rPr kumimoji="1" lang="en-US" altLang="ja-JP" sz="2200" dirty="0" smtClean="0"/>
              <a:t>In the practical calculation, the RGC wave function is transformed to the GCM wave functions. </a:t>
            </a:r>
            <a:r>
              <a:rPr lang="en-US" altLang="ja-JP" sz="2200" dirty="0" smtClean="0"/>
              <a:t>(straightforward but CPU demanding )</a:t>
            </a:r>
            <a:endParaRPr kumimoji="1" lang="ja-JP" alt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1097285" cy="10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1097285" cy="10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プレースホルダ 2"/>
          <p:cNvSpPr txBox="1">
            <a:spLocks/>
          </p:cNvSpPr>
          <p:nvPr/>
        </p:nvSpPr>
        <p:spPr bwMode="auto">
          <a:xfrm>
            <a:off x="92968" y="1434162"/>
            <a:ext cx="8583488" cy="5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core is a linear combination</a:t>
            </a: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different shapes (AMD+GCM </a:t>
            </a:r>
            <a:r>
              <a:rPr kumimoji="1" lang="en-US" altLang="ja-JP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w.f</a:t>
            </a: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1" lang="ja-JP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テキスト プレースホルダ 2"/>
          <p:cNvSpPr txBox="1">
            <a:spLocks/>
          </p:cNvSpPr>
          <p:nvPr/>
        </p:nvSpPr>
        <p:spPr bwMode="auto">
          <a:xfrm>
            <a:off x="2987824" y="2150021"/>
            <a:ext cx="411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テキスト プレースホルダ 2"/>
          <p:cNvSpPr txBox="1">
            <a:spLocks/>
          </p:cNvSpPr>
          <p:nvPr/>
        </p:nvSpPr>
        <p:spPr bwMode="auto">
          <a:xfrm>
            <a:off x="4808984" y="2150021"/>
            <a:ext cx="13471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…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82" y="2078013"/>
            <a:ext cx="1134750" cy="7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プレースホルダ 2"/>
          <p:cNvSpPr txBox="1">
            <a:spLocks/>
          </p:cNvSpPr>
          <p:nvPr/>
        </p:nvSpPr>
        <p:spPr bwMode="auto">
          <a:xfrm>
            <a:off x="1259632" y="2150021"/>
            <a:ext cx="411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179512" y="2996952"/>
            <a:ext cx="8583488" cy="2808313"/>
            <a:chOff x="179512" y="3429000"/>
            <a:chExt cx="8583488" cy="2808313"/>
          </a:xfrm>
        </p:grpSpPr>
        <p:sp>
          <p:nvSpPr>
            <p:cNvPr id="4" name="テキスト プレースホルダ 2"/>
            <p:cNvSpPr txBox="1">
              <a:spLocks/>
            </p:cNvSpPr>
            <p:nvPr/>
          </p:nvSpPr>
          <p:spPr bwMode="auto">
            <a:xfrm>
              <a:off x="179512" y="3429000"/>
              <a:ext cx="8583488" cy="554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 basis wave functions of AMD+RCM</a:t>
              </a:r>
              <a:endPara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861048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660" y="3861048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861048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924" y="3861048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861048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188" y="3861048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3861048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157193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655" y="5157193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790" y="5157193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925" y="5157193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060" y="5157193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195" y="5157193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5157192"/>
              <a:ext cx="10801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テキスト プレースホルダ 2"/>
          <p:cNvSpPr txBox="1">
            <a:spLocks/>
          </p:cNvSpPr>
          <p:nvPr/>
        </p:nvSpPr>
        <p:spPr bwMode="auto">
          <a:xfrm>
            <a:off x="179512" y="5970666"/>
            <a:ext cx="8583488" cy="5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And, we </a:t>
            </a:r>
            <a:r>
              <a:rPr kumimoji="1" lang="en-US" altLang="ja-JP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diagonalize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 Hamiltonian for Core</a:t>
            </a: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n (2n) system</a:t>
            </a:r>
            <a:endParaRPr kumimoji="1" lang="ja-JP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59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AMD + RGM (core + 1n, 2n system): O isotopes</a:t>
            </a:r>
            <a:endParaRPr kumimoji="1" lang="ja-JP" altLang="en-US" dirty="0"/>
          </a:p>
        </p:txBody>
      </p:sp>
      <p:sp>
        <p:nvSpPr>
          <p:cNvPr id="5" name="テキスト プレースホルダ 2"/>
          <p:cNvSpPr txBox="1">
            <a:spLocks/>
          </p:cNvSpPr>
          <p:nvPr/>
        </p:nvSpPr>
        <p:spPr bwMode="auto">
          <a:xfrm>
            <a:off x="107504" y="980728"/>
            <a:ext cx="85834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AMD Results (Blue Symbols)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Correct description of neutron</a:t>
            </a:r>
            <a:b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drip-line (</a:t>
            </a:r>
            <a:r>
              <a:rPr lang="en-US" altLang="ja-JP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Gogny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D1S)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Underestimation of even-odd</a:t>
            </a:r>
            <a:r>
              <a:rPr lang="en-US" altLang="ja-JP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ja-JP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staggering </a:t>
            </a:r>
            <a:r>
              <a:rPr lang="en-US" altLang="ja-JP" sz="2000" kern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ja-JP" sz="2000" kern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(Pairing correlation is not enough?)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Underestimation of  </a:t>
            </a:r>
            <a:r>
              <a:rPr lang="en-US" altLang="ja-JP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en-US" altLang="ja-JP" sz="2000" kern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b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altLang="ja-JP" sz="2000" kern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(1s orbit)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endParaRPr lang="en-US" altLang="ja-JP" sz="20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US" altLang="ja-JP" sz="2000" b="1" kern="0" dirty="0" smtClean="0">
                <a:solidFill>
                  <a:schemeClr val="accent6">
                    <a:lumMod val="75000"/>
                  </a:schemeClr>
                </a:solidFill>
              </a:rPr>
              <a:t>AMD+RGM Results (Green Symbols)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/>
            </a:pP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Better staggering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( (1s</a:t>
            </a:r>
            <a:r>
              <a:rPr lang="en-US" altLang="ja-JP" sz="2000" kern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1/2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altLang="ja-JP" sz="2000" kern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(0d</a:t>
            </a:r>
            <a:r>
              <a:rPr lang="en-US" altLang="ja-JP" sz="2000" kern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3/2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altLang="ja-JP" sz="2000" kern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pairs )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/>
            </a:pP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of the last neutron(s)</a:t>
            </a:r>
            <a:b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orbital in </a:t>
            </a:r>
            <a:r>
              <a:rPr lang="en-US" altLang="ja-JP" sz="2000" kern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and </a:t>
            </a:r>
            <a:r>
              <a:rPr lang="en-US" altLang="ja-JP" sz="2000" kern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(1s orbit).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endParaRPr lang="en-US" altLang="ja-JP" sz="20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endParaRPr lang="en-US" altLang="ja-JP" sz="2000" kern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図 5" descr="os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611" y="1124744"/>
            <a:ext cx="4501877" cy="4613187"/>
          </a:xfrm>
          <a:prstGeom prst="rect">
            <a:avLst/>
          </a:prstGeom>
        </p:spPr>
      </p:pic>
      <p:pic>
        <p:nvPicPr>
          <p:cNvPr id="7" name="図 6" descr="os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611" y="1124744"/>
            <a:ext cx="4501877" cy="46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08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 2"/>
          <p:cNvSpPr txBox="1">
            <a:spLocks/>
          </p:cNvSpPr>
          <p:nvPr/>
        </p:nvSpPr>
        <p:spPr bwMode="auto">
          <a:xfrm>
            <a:off x="107504" y="980728"/>
            <a:ext cx="85834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AMD Results (Blue Symbols)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Overestimation for light isotopes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Monotonic increase of radii in the</a:t>
            </a:r>
            <a:b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calculation, while </a:t>
            </a:r>
            <a:r>
              <a:rPr lang="en-US" altLang="ja-JP" sz="2000" kern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and </a:t>
            </a:r>
            <a:r>
              <a:rPr lang="en-US" altLang="ja-JP" sz="2000" kern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b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show drastic increase in the</a:t>
            </a:r>
            <a:b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observation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endParaRPr lang="en-US" altLang="ja-JP" sz="20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US" altLang="ja-JP" sz="2000" b="1" kern="0" dirty="0" smtClean="0">
                <a:solidFill>
                  <a:schemeClr val="accent6">
                    <a:lumMod val="75000"/>
                  </a:schemeClr>
                </a:solidFill>
              </a:rPr>
              <a:t>AMD+RGM Results (Green Symbols)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/>
            </a:pP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Almost no effect for light isotopes</a:t>
            </a:r>
            <a:b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</a:t>
            </a:r>
            <a:r>
              <a:rPr lang="en-US" altLang="ja-JP" sz="2000" kern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5/2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dominance</a:t>
            </a:r>
            <a:endParaRPr lang="en-US" altLang="ja-JP" sz="2000" kern="0" baseline="-25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/>
            </a:pP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Slight increase in </a:t>
            </a:r>
            <a:r>
              <a:rPr lang="en-US" altLang="ja-JP" sz="2000" kern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and </a:t>
            </a:r>
            <a:r>
              <a:rPr lang="en-US" altLang="ja-JP" sz="2000" kern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b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(1s</a:t>
            </a:r>
            <a:r>
              <a:rPr lang="en-US" altLang="ja-JP" sz="2000" kern="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1/2</a:t>
            </a: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But not enough to explain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n-US" altLang="ja-JP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the observation.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endParaRPr lang="en-US" altLang="ja-JP" sz="20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endParaRPr lang="en-US" altLang="ja-JP" sz="2000" kern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AMD + RGM (core + 1n, 2n system): O isotopes</a:t>
            </a:r>
            <a:endParaRPr kumimoji="1" lang="ja-JP" altLang="en-US" dirty="0"/>
          </a:p>
        </p:txBody>
      </p:sp>
      <p:pic>
        <p:nvPicPr>
          <p:cNvPr id="5" name="図 4" descr="os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951131"/>
            <a:ext cx="4953358" cy="4998149"/>
          </a:xfrm>
          <a:prstGeom prst="rect">
            <a:avLst/>
          </a:prstGeom>
        </p:spPr>
      </p:pic>
      <p:pic>
        <p:nvPicPr>
          <p:cNvPr id="6" name="図 5" descr="os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951131"/>
            <a:ext cx="4953358" cy="499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26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3394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3600" dirty="0" smtClean="0"/>
              <a:t>1n Halo of  </a:t>
            </a:r>
            <a:r>
              <a:rPr lang="en-US" altLang="ja-JP" sz="3600" baseline="30000" dirty="0" smtClean="0"/>
              <a:t>31</a:t>
            </a:r>
            <a:r>
              <a:rPr lang="en-US" altLang="ja-JP" sz="3600" dirty="0" smtClean="0"/>
              <a:t>Ne(N=21)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496" y="764704"/>
            <a:ext cx="8640960" cy="4813995"/>
          </a:xfrm>
        </p:spPr>
        <p:txBody>
          <a:bodyPr>
            <a:normAutofit/>
          </a:bodyPr>
          <a:lstStyle/>
          <a:p>
            <a:r>
              <a:rPr kumimoji="1" lang="en-US" altLang="ja-JP" sz="2200" dirty="0" smtClean="0">
                <a:solidFill>
                  <a:srgbClr val="C00000"/>
                </a:solidFill>
              </a:rPr>
              <a:t>Coulomb breakup, and enhanced B(E1)</a:t>
            </a:r>
          </a:p>
          <a:p>
            <a:pPr>
              <a:buNone/>
            </a:pPr>
            <a:r>
              <a:rPr lang="en-US" altLang="ja-JP" sz="2400" b="1" dirty="0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en-US" altLang="ja-JP" sz="2000" dirty="0" smtClean="0"/>
              <a:t>Observed large cross section can be explained with </a:t>
            </a:r>
            <a:r>
              <a:rPr lang="en-US" altLang="ja-JP" sz="2000" i="1" dirty="0" smtClean="0"/>
              <a:t>l= </a:t>
            </a:r>
            <a:r>
              <a:rPr lang="en-US" altLang="ja-JP" sz="2000" dirty="0" smtClean="0"/>
              <a:t>1, 2</a:t>
            </a:r>
          </a:p>
          <a:p>
            <a:r>
              <a:rPr lang="en-US" altLang="ja-JP" sz="2200" dirty="0" smtClean="0">
                <a:solidFill>
                  <a:srgbClr val="C00000"/>
                </a:solidFill>
              </a:rPr>
              <a:t>Large Interaction cross section</a:t>
            </a:r>
          </a:p>
          <a:p>
            <a:pPr>
              <a:buNone/>
            </a:pPr>
            <a:r>
              <a:rPr kumimoji="1" lang="en-US" altLang="ja-JP" sz="1800" dirty="0" smtClean="0">
                <a:solidFill>
                  <a:srgbClr val="C00000"/>
                </a:solidFill>
              </a:rPr>
              <a:t>  </a:t>
            </a:r>
            <a:r>
              <a:rPr kumimoji="1"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M. Takechi, et. al., </a:t>
            </a:r>
            <a:r>
              <a:rPr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Nucl. Phys. A 834, (2010), 412</a:t>
            </a:r>
            <a:endParaRPr kumimoji="1" lang="ja-JP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25946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T. Nakamura, et. al., PRL103, 262501 (2009)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926520"/>
            <a:ext cx="3600400" cy="431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63324"/>
            <a:ext cx="4809929" cy="34413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260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/>
              <a:t>1n Halo of  </a:t>
            </a:r>
            <a:r>
              <a:rPr lang="en-US" altLang="ja-JP" baseline="30000" dirty="0"/>
              <a:t>31</a:t>
            </a:r>
            <a:r>
              <a:rPr lang="en-US" altLang="ja-JP" dirty="0"/>
              <a:t>Ne(N=21)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91"/>
          <a:stretch/>
        </p:blipFill>
        <p:spPr>
          <a:xfrm>
            <a:off x="179388" y="764704"/>
            <a:ext cx="3182283" cy="26855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1716559"/>
                  </p:ext>
                </p:extLst>
              </p:nvPr>
            </p:nvGraphicFramePr>
            <p:xfrm>
              <a:off x="4211960" y="881106"/>
              <a:ext cx="4320480" cy="251422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331825"/>
                    <a:gridCol w="1907887"/>
                    <a:gridCol w="1080768"/>
                  </a:tblGrid>
                  <a:tr h="339995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ja-JP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1500" b="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sSub>
                                      <m:sSubPr>
                                        <m:ctrlP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150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kumimoji="1" lang="en-US" altLang="ja-JP" sz="1500" b="0" i="1" baseline="300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r>
                            <a:rPr kumimoji="1" lang="en-US" altLang="ja-JP" sz="15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</a:t>
                          </a:r>
                          <a:r>
                            <a:rPr kumimoji="1" lang="en-US" altLang="ja-JP" sz="15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(AMD)</a:t>
                          </a:r>
                          <a:endParaRPr kumimoji="1" lang="ja-JP" altLang="en-US" sz="1500" b="0" i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20338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ja-JP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  <m:d>
                                      <m:d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ja-JP" sz="15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3/2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5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150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  <m:d>
                                      <m:dPr>
                                        <m:ctrlPr>
                                          <a:rPr lang="en-US" altLang="ja-JP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ja-JP" sz="15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150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50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150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altLang="ja-JP" sz="15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sSub>
                                      <m:sSubPr>
                                        <m:ctrlPr>
                                          <a:rPr lang="en-US" altLang="ja-JP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ja-JP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ja-JP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1500" i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rgbClr val="FF0000"/>
                              </a:solidFill>
                            </a:rPr>
                            <a:t>0.12</a:t>
                          </a:r>
                          <a:endParaRPr kumimoji="1" lang="ja-JP" altLang="en-US" sz="15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356028">
                    <a:tc>
                      <a:txBody>
                        <a:bodyPr/>
                        <a:lstStyle/>
                        <a:p>
                          <a:endParaRPr lang="ja-JP" altLang="en-US" sz="15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  <m:d>
                                      <m:dPr>
                                        <m:ctrlPr>
                                          <a:rPr lang="en-US" altLang="ja-JP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ja-JP" sz="15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150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altLang="ja-JP" sz="15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sSub>
                                      <m:sSubPr>
                                        <m:ctrlPr>
                                          <a:rPr lang="en-US" altLang="ja-JP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ja-JP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ja-JP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ja-JP" altLang="en-US" sz="15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1500" dirty="0" smtClean="0">
                              <a:solidFill>
                                <a:srgbClr val="FF0000"/>
                              </a:solidFill>
                            </a:rPr>
                            <a:t>0.31</a:t>
                          </a:r>
                          <a:endParaRPr lang="ja-JP" altLang="en-US" sz="15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316056">
                    <a:tc>
                      <a:txBody>
                        <a:bodyPr/>
                        <a:lstStyle/>
                        <a:p>
                          <a:pPr algn="l"/>
                          <a:endParaRPr kumimoji="1" lang="ja-JP" altLang="en-US" sz="150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  <m:d>
                                      <m:d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ja-JP" sz="15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15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sSub>
                                      <m:sSub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ja-JP" sz="15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  <m:r>
                                          <a:rPr lang="en-US" altLang="ja-JP" sz="15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150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0.24</a:t>
                          </a:r>
                          <a:endParaRPr kumimoji="1" lang="ja-JP" altLang="en-US" sz="15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316056">
                    <a:tc>
                      <a:txBody>
                        <a:bodyPr/>
                        <a:lstStyle/>
                        <a:p>
                          <a:pPr algn="l"/>
                          <a:endParaRPr kumimoji="1" lang="ja-JP" altLang="en-US" sz="150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  <m:d>
                                      <m:d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ja-JP" sz="15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15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sSub>
                                      <m:sSub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  <m: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150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0.21</a:t>
                          </a:r>
                          <a:endParaRPr lang="ja-JP" altLang="en-US" sz="15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500" i="1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  <m:d>
                                      <m:d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ja-JP" sz="15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5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sSub>
                                      <m:sSub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ja-JP" sz="15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ja-JP" sz="15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1500" i="1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0.36</a:t>
                          </a:r>
                          <a:endParaRPr kumimoji="1" lang="ja-JP" altLang="en-US" sz="15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500" i="1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  <m:d>
                                      <m:d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ja-JP" sz="15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5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sSub>
                                      <m:sSub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ja-JP" sz="15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ja-JP" sz="15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1500" i="1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0.11</a:t>
                          </a:r>
                          <a:endParaRPr kumimoji="1" lang="ja-JP" altLang="en-US" sz="15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1716559"/>
                  </p:ext>
                </p:extLst>
              </p:nvPr>
            </p:nvGraphicFramePr>
            <p:xfrm>
              <a:off x="4211960" y="881106"/>
              <a:ext cx="4320480" cy="251422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331825"/>
                    <a:gridCol w="1907887"/>
                    <a:gridCol w="1080768"/>
                  </a:tblGrid>
                  <a:tr h="35737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3"/>
                          <a:stretch>
                            <a:fillRect l="-457" t="-1695" r="-225114" b="-6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3"/>
                          <a:stretch>
                            <a:fillRect l="-70288" t="-1695" r="-57508" b="-6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kumimoji="1" lang="en-US" altLang="ja-JP" sz="1500" b="0" i="1" baseline="300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r>
                            <a:rPr kumimoji="1" lang="en-US" altLang="ja-JP" sz="15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</a:t>
                          </a:r>
                          <a:r>
                            <a:rPr kumimoji="1" lang="en-US" altLang="ja-JP" sz="15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(AMD)</a:t>
                          </a:r>
                          <a:endParaRPr kumimoji="1" lang="ja-JP" altLang="en-US" sz="1500" b="0" i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3"/>
                          <a:stretch>
                            <a:fillRect l="-457" t="-101695" r="-225114" b="-5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3"/>
                          <a:stretch>
                            <a:fillRect l="-70288" t="-101695" r="-57508" b="-5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rgbClr val="FF0000"/>
                              </a:solidFill>
                            </a:rPr>
                            <a:t>0.12</a:t>
                          </a:r>
                          <a:endParaRPr kumimoji="1" lang="ja-JP" altLang="en-US" sz="15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endParaRPr lang="ja-JP" altLang="en-US" sz="15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3"/>
                          <a:stretch>
                            <a:fillRect l="-70288" t="-201695" r="-57508" b="-4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1500" dirty="0" smtClean="0">
                              <a:solidFill>
                                <a:srgbClr val="FF0000"/>
                              </a:solidFill>
                            </a:rPr>
                            <a:t>0.31</a:t>
                          </a:r>
                          <a:endParaRPr lang="ja-JP" altLang="en-US" sz="15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pPr algn="l"/>
                          <a:endParaRPr kumimoji="1" lang="ja-JP" altLang="en-US" sz="150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3"/>
                          <a:stretch>
                            <a:fillRect l="-70288" t="-301695" r="-57508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0.24</a:t>
                          </a:r>
                          <a:endParaRPr kumimoji="1" lang="ja-JP" altLang="en-US" sz="15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pPr algn="l"/>
                          <a:endParaRPr kumimoji="1" lang="ja-JP" altLang="en-US" sz="150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3"/>
                          <a:stretch>
                            <a:fillRect l="-70288" t="-401695" r="-57508" b="-2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0.21</a:t>
                          </a:r>
                          <a:endParaRPr lang="ja-JP" altLang="en-US" sz="15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500" i="1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3"/>
                          <a:stretch>
                            <a:fillRect l="-70288" t="-501695" r="-57508" b="-1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0.36</a:t>
                          </a:r>
                          <a:endParaRPr kumimoji="1" lang="ja-JP" altLang="en-US" sz="15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500" i="1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3"/>
                          <a:stretch>
                            <a:fillRect l="-70288" t="-601695" r="-57508" b="-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0.11</a:t>
                          </a:r>
                          <a:endParaRPr kumimoji="1" lang="ja-JP" altLang="en-US" sz="15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3429000"/>
            <a:ext cx="35964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566346"/>
            <a:ext cx="2937371" cy="281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13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74714"/>
            <a:ext cx="5304606" cy="7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179388" y="620688"/>
            <a:ext cx="8785225" cy="5544616"/>
          </a:xfrm>
        </p:spPr>
        <p:txBody>
          <a:bodyPr/>
          <a:lstStyle/>
          <a:p>
            <a:pPr lvl="0"/>
            <a:endParaRPr lang="en-US" altLang="ja-JP" sz="1800" u="sng" kern="1200" dirty="0" smtClean="0">
              <a:solidFill>
                <a:schemeClr val="accent1">
                  <a:lumMod val="75000"/>
                </a:schemeClr>
              </a:solidFill>
              <a:latin typeface="Adobe Caslon Pro" pitchFamily="18" charset="0"/>
            </a:endParaRPr>
          </a:p>
          <a:p>
            <a:pPr lvl="0"/>
            <a:endParaRPr lang="en-US" altLang="ja-JP" sz="1800" u="sng" kern="1200" dirty="0" smtClean="0">
              <a:solidFill>
                <a:schemeClr val="accent1">
                  <a:lumMod val="75000"/>
                </a:schemeClr>
              </a:solidFill>
              <a:latin typeface="Adobe Caslon Pro" pitchFamily="18" charset="0"/>
            </a:endParaRPr>
          </a:p>
          <a:p>
            <a:pPr lvl="0"/>
            <a:r>
              <a:rPr lang="en-US" altLang="ja-JP" sz="1800" b="1" u="sng" kern="1200" dirty="0" smtClean="0">
                <a:solidFill>
                  <a:srgbClr val="006600"/>
                </a:solidFill>
                <a:latin typeface="Adobe Caslon Pro" pitchFamily="18" charset="0"/>
              </a:rPr>
              <a:t>Wave function of  </a:t>
            </a:r>
            <a:r>
              <a:rPr lang="en-US" altLang="ja-JP" sz="1800" b="1" u="sng" kern="1200" baseline="30000" dirty="0" smtClean="0">
                <a:solidFill>
                  <a:srgbClr val="006600"/>
                </a:solidFill>
                <a:latin typeface="Adobe Caslon Pro" pitchFamily="18" charset="0"/>
              </a:rPr>
              <a:t>30</a:t>
            </a:r>
            <a:r>
              <a:rPr lang="en-US" altLang="ja-JP" sz="1800" b="1" u="sng" kern="1200" dirty="0" smtClean="0">
                <a:solidFill>
                  <a:srgbClr val="006600"/>
                </a:solidFill>
                <a:latin typeface="Adobe Caslon Pro" pitchFamily="18" charset="0"/>
              </a:rPr>
              <a:t>Ne is AMD w.f.,  relative motion between 30Ne and n is solved</a:t>
            </a:r>
          </a:p>
          <a:p>
            <a:pPr lvl="0"/>
            <a:r>
              <a:rPr lang="en-US" altLang="ja-JP" sz="1800" b="1" u="sng" kern="1200" dirty="0" smtClean="0">
                <a:solidFill>
                  <a:srgbClr val="006600"/>
                </a:solidFill>
                <a:latin typeface="Adobe Caslon Pro" pitchFamily="18" charset="0"/>
              </a:rPr>
              <a:t>All states below 10MeV of </a:t>
            </a:r>
            <a:r>
              <a:rPr lang="en-US" altLang="ja-JP" sz="1800" b="1" u="sng" kern="1200" baseline="30000" dirty="0" smtClean="0">
                <a:solidFill>
                  <a:srgbClr val="006600"/>
                </a:solidFill>
                <a:latin typeface="Adobe Caslon Pro" pitchFamily="18" charset="0"/>
              </a:rPr>
              <a:t>30</a:t>
            </a:r>
            <a:r>
              <a:rPr lang="en-US" altLang="ja-JP" sz="1800" b="1" u="sng" kern="1200" dirty="0" smtClean="0">
                <a:solidFill>
                  <a:srgbClr val="006600"/>
                </a:solidFill>
                <a:latin typeface="Adobe Caslon Pro" pitchFamily="18" charset="0"/>
              </a:rPr>
              <a:t>Ne are included as the core wave function of  </a:t>
            </a:r>
            <a:r>
              <a:rPr lang="en-US" altLang="ja-JP" sz="1800" b="1" u="sng" kern="1200" baseline="30000" dirty="0" smtClean="0">
                <a:solidFill>
                  <a:srgbClr val="006600"/>
                </a:solidFill>
                <a:latin typeface="Adobe Caslon Pro" pitchFamily="18" charset="0"/>
              </a:rPr>
              <a:t>31</a:t>
            </a:r>
            <a:r>
              <a:rPr lang="en-US" altLang="ja-JP" sz="1800" b="1" u="sng" kern="1200" dirty="0" smtClean="0">
                <a:solidFill>
                  <a:srgbClr val="006600"/>
                </a:solidFill>
                <a:latin typeface="Adobe Caslon Pro" pitchFamily="18" charset="0"/>
              </a:rPr>
              <a:t>Ne</a:t>
            </a:r>
          </a:p>
          <a:p>
            <a:pPr>
              <a:buClr>
                <a:srgbClr val="92D050"/>
              </a:buClr>
              <a:buSzPct val="80000"/>
              <a:buFont typeface="Times New Roman" pitchFamily="18" charset="0"/>
              <a:buChar char="►"/>
            </a:pPr>
            <a:r>
              <a:rPr lang="en-US" altLang="ja-JP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AMD result shows particle (</a:t>
            </a:r>
            <a:r>
              <a:rPr lang="en-US" altLang="ja-JP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mbol" pitchFamily="18" charset="2"/>
              </a:rPr>
              <a:t>n</a:t>
            </a:r>
            <a:r>
              <a:rPr lang="en-US" altLang="ja-JP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p3/2) + rotor (</a:t>
            </a:r>
            <a:r>
              <a:rPr lang="en-US" altLang="ja-JP" sz="18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30</a:t>
            </a:r>
            <a:r>
              <a:rPr lang="en-US" altLang="ja-JP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Ne(</a:t>
            </a:r>
            <a:r>
              <a:rPr lang="en-US" altLang="ja-JP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g.s</a:t>
            </a:r>
            <a:r>
              <a:rPr lang="en-US" altLang="ja-JP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.)) nature</a:t>
            </a:r>
          </a:p>
          <a:p>
            <a:pPr>
              <a:buClr>
                <a:srgbClr val="92D050"/>
              </a:buClr>
              <a:buSzPct val="80000"/>
              <a:buFont typeface="Times New Roman" pitchFamily="18" charset="0"/>
              <a:buChar char="►"/>
            </a:pPr>
            <a:r>
              <a:rPr lang="en-US" altLang="ja-JP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AMD + RGM tends to weak coupling </a:t>
            </a:r>
          </a:p>
          <a:p>
            <a:pPr>
              <a:buClr>
                <a:srgbClr val="92D050"/>
              </a:buClr>
              <a:buSzPct val="80000"/>
            </a:pPr>
            <a:r>
              <a:rPr lang="en-US" altLang="ja-JP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between </a:t>
            </a:r>
            <a:r>
              <a:rPr lang="en-US" altLang="ja-JP" sz="1800" kern="1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30</a:t>
            </a:r>
            <a:r>
              <a:rPr lang="en-US" altLang="ja-JP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 and neutron</a:t>
            </a:r>
          </a:p>
          <a:p>
            <a:endParaRPr kumimoji="1" lang="ja-JP" alt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005" y="2312805"/>
            <a:ext cx="40206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AMD + RGM for </a:t>
            </a:r>
            <a:r>
              <a:rPr lang="en-US" altLang="ja-JP" baseline="30000" dirty="0" smtClean="0"/>
              <a:t>31</a:t>
            </a:r>
            <a:r>
              <a:rPr lang="en-US" altLang="ja-JP" dirty="0" smtClean="0"/>
              <a:t>Ne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3568" y="292494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=250 </a:t>
            </a:r>
            <a:r>
              <a:rPr kumimoji="1" lang="en-US" altLang="ja-JP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keV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1" lang="ja-JP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    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450keV</a:t>
            </a:r>
            <a:endParaRPr kumimoji="1" lang="ja-JP" alt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グループ化 15"/>
          <p:cNvGrpSpPr/>
          <p:nvPr/>
        </p:nvGrpSpPr>
        <p:grpSpPr>
          <a:xfrm>
            <a:off x="5116905" y="2132856"/>
            <a:ext cx="4024774" cy="4226590"/>
            <a:chOff x="5076056" y="2204864"/>
            <a:chExt cx="4024774" cy="422659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204864"/>
              <a:ext cx="4024774" cy="4226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6804248" y="5229200"/>
              <a:ext cx="1790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Talk by </a:t>
              </a:r>
              <a:r>
                <a:rPr lang="en-US" altLang="ja-JP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Minomo</a:t>
              </a:r>
              <a:r>
                <a:rPr lang="en-US" altLang="ja-JP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1" lang="ja-JP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179512" y="5805264"/>
            <a:ext cx="3650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K.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Mimono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, et al., PRC84, 034602 (2011)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9512" y="6114782"/>
            <a:ext cx="2949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K.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Mimono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, et al., in preparation.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表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1462956"/>
                  </p:ext>
                </p:extLst>
              </p:nvPr>
            </p:nvGraphicFramePr>
            <p:xfrm>
              <a:off x="157075" y="3291042"/>
              <a:ext cx="4782764" cy="251422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433230"/>
                    <a:gridCol w="1174767"/>
                    <a:gridCol w="1174767"/>
                  </a:tblGrid>
                  <a:tr h="33999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sSub>
                                      <m:sSubPr>
                                        <m:ctrlP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150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kumimoji="1" lang="en-US" altLang="ja-JP" sz="1500" b="0" i="1" baseline="300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r>
                            <a:rPr kumimoji="1" lang="en-US" altLang="ja-JP" sz="15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</a:t>
                          </a:r>
                          <a:r>
                            <a:rPr kumimoji="1" lang="en-US" altLang="ja-JP" sz="15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(AMD)</a:t>
                          </a:r>
                          <a:endParaRPr kumimoji="1" lang="ja-JP" altLang="en-US" sz="1500" b="0" i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5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kumimoji="1" lang="en-US" altLang="ja-JP" sz="1500" b="0" i="1" baseline="300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r>
                            <a:rPr kumimoji="1" lang="en-US" altLang="ja-JP" sz="15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</a:t>
                          </a:r>
                          <a:r>
                            <a:rPr kumimoji="1" lang="en-US" altLang="ja-JP" sz="15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(RGM)</a:t>
                          </a:r>
                          <a:endParaRPr kumimoji="1" lang="ja-JP" altLang="en-US" sz="1500" b="0" i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20338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  <m:d>
                                      <m:dPr>
                                        <m:ctrlPr>
                                          <a:rPr lang="en-US" altLang="ja-JP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ja-JP" sz="15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150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50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150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altLang="ja-JP" sz="15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sSub>
                                      <m:sSubPr>
                                        <m:ctrlPr>
                                          <a:rPr lang="en-US" altLang="ja-JP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ja-JP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ja-JP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1500" i="1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rgbClr val="FF0000"/>
                              </a:solidFill>
                            </a:rPr>
                            <a:t>0.12</a:t>
                          </a:r>
                          <a:endParaRPr kumimoji="1" lang="ja-JP" altLang="en-US" sz="15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rgbClr val="FF0000"/>
                              </a:solidFill>
                            </a:rPr>
                            <a:t>0.32</a:t>
                          </a:r>
                          <a:endParaRPr kumimoji="1" lang="ja-JP" altLang="en-US" sz="15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3560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  <m:d>
                                      <m:dPr>
                                        <m:ctrlPr>
                                          <a:rPr lang="en-US" altLang="ja-JP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ja-JP" sz="15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150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altLang="ja-JP" sz="15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sSub>
                                      <m:sSubPr>
                                        <m:ctrlPr>
                                          <a:rPr lang="en-US" altLang="ja-JP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ja-JP" sz="1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ja-JP" sz="15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ja-JP" altLang="en-US" sz="15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1500" dirty="0" smtClean="0">
                              <a:solidFill>
                                <a:srgbClr val="FF0000"/>
                              </a:solidFill>
                            </a:rPr>
                            <a:t>0.31</a:t>
                          </a:r>
                          <a:endParaRPr lang="ja-JP" altLang="en-US" sz="15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1500" dirty="0" smtClean="0">
                              <a:solidFill>
                                <a:srgbClr val="FF0000"/>
                              </a:solidFill>
                            </a:rPr>
                            <a:t>0.29</a:t>
                          </a:r>
                          <a:endParaRPr lang="ja-JP" altLang="en-US" sz="15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31605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  <m:d>
                                      <m:d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ja-JP" sz="15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15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sSub>
                                      <m:sSub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ja-JP" sz="15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  <m:r>
                                          <a:rPr lang="en-US" altLang="ja-JP" sz="15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150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0.24</a:t>
                          </a:r>
                          <a:endParaRPr kumimoji="1" lang="ja-JP" altLang="en-US" sz="15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0.19</a:t>
                          </a:r>
                          <a:endParaRPr kumimoji="1" lang="ja-JP" altLang="en-US" sz="15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31605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  <m:d>
                                      <m:d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ja-JP" sz="15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15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sSub>
                                      <m:sSub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  <m: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150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0.21</a:t>
                          </a:r>
                          <a:endParaRPr lang="ja-JP" altLang="en-US" sz="15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0.08</a:t>
                          </a:r>
                          <a:endParaRPr lang="ja-JP" altLang="en-US" sz="15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  <m:d>
                                      <m:d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ja-JP" sz="15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5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sSub>
                                      <m:sSub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ja-JP" sz="15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ja-JP" sz="15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1500" i="1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0.36</a:t>
                          </a:r>
                          <a:endParaRPr kumimoji="1" lang="ja-JP" altLang="en-US" sz="15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0.26</a:t>
                          </a:r>
                          <a:endParaRPr kumimoji="1" lang="ja-JP" altLang="en-US" sz="15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kumimoji="1" lang="en-US" altLang="ja-JP" sz="1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Ne</m:t>
                                    </m:r>
                                    <m:d>
                                      <m:d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ja-JP" sz="15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50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ja-JP" sz="15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altLang="ja-JP" sz="15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⊗</m:t>
                                    </m:r>
                                    <m:sSub>
                                      <m:sSubPr>
                                        <m:ctrlPr>
                                          <a:rPr lang="en-US" altLang="ja-JP" sz="15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ja-JP" sz="15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ja-JP" sz="15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kumimoji="1" lang="ja-JP" altLang="en-US" sz="1500" i="1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0.11</a:t>
                          </a:r>
                          <a:endParaRPr kumimoji="1" lang="ja-JP" altLang="en-US" sz="15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0.12</a:t>
                          </a:r>
                          <a:endParaRPr kumimoji="1" lang="ja-JP" altLang="en-US" sz="15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9" name="表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1462956"/>
                  </p:ext>
                </p:extLst>
              </p:nvPr>
            </p:nvGraphicFramePr>
            <p:xfrm>
              <a:off x="157075" y="3291042"/>
              <a:ext cx="4782764" cy="251422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433230"/>
                    <a:gridCol w="1174767"/>
                    <a:gridCol w="1174767"/>
                  </a:tblGrid>
                  <a:tr h="35737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6"/>
                          <a:stretch>
                            <a:fillRect l="-250" t="-1695" r="-97000" b="-6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kumimoji="1" lang="en-US" altLang="ja-JP" sz="1500" b="0" i="1" baseline="300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r>
                            <a:rPr kumimoji="1" lang="en-US" altLang="ja-JP" sz="15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</a:t>
                          </a:r>
                          <a:r>
                            <a:rPr kumimoji="1" lang="en-US" altLang="ja-JP" sz="15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(AMD)</a:t>
                          </a:r>
                          <a:endParaRPr kumimoji="1" lang="ja-JP" altLang="en-US" sz="1500" b="0" i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5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kumimoji="1" lang="en-US" altLang="ja-JP" sz="1500" b="0" i="1" baseline="300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r>
                            <a:rPr kumimoji="1" lang="en-US" altLang="ja-JP" sz="1500" b="0" i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</a:t>
                          </a:r>
                          <a:r>
                            <a:rPr kumimoji="1" lang="en-US" altLang="ja-JP" sz="15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(RGM)</a:t>
                          </a:r>
                          <a:endParaRPr kumimoji="1" lang="ja-JP" altLang="en-US" sz="1500" b="0" i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6"/>
                          <a:stretch>
                            <a:fillRect l="-250" t="-101695" r="-97000" b="-5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rgbClr val="FF0000"/>
                              </a:solidFill>
                            </a:rPr>
                            <a:t>0.12</a:t>
                          </a:r>
                          <a:endParaRPr kumimoji="1" lang="ja-JP" altLang="en-US" sz="15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rgbClr val="FF0000"/>
                              </a:solidFill>
                            </a:rPr>
                            <a:t>0.32</a:t>
                          </a:r>
                          <a:endParaRPr kumimoji="1" lang="ja-JP" altLang="en-US" sz="15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6"/>
                          <a:stretch>
                            <a:fillRect l="-250" t="-201695" r="-97000" b="-4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1500" dirty="0" smtClean="0">
                              <a:solidFill>
                                <a:srgbClr val="FF0000"/>
                              </a:solidFill>
                            </a:rPr>
                            <a:t>0.31</a:t>
                          </a:r>
                          <a:endParaRPr lang="ja-JP" altLang="en-US" sz="15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ja-JP" sz="1500" dirty="0" smtClean="0">
                              <a:solidFill>
                                <a:srgbClr val="FF0000"/>
                              </a:solidFill>
                            </a:rPr>
                            <a:t>0.29</a:t>
                          </a:r>
                          <a:endParaRPr lang="ja-JP" altLang="en-US" sz="15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6"/>
                          <a:stretch>
                            <a:fillRect l="-250" t="-301695" r="-97000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0.24</a:t>
                          </a:r>
                          <a:endParaRPr kumimoji="1" lang="ja-JP" altLang="en-US" sz="15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0.19</a:t>
                          </a:r>
                          <a:endParaRPr kumimoji="1" lang="ja-JP" altLang="en-US" sz="15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6"/>
                          <a:stretch>
                            <a:fillRect l="-250" t="-395000" r="-97000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0.21</a:t>
                          </a:r>
                          <a:endParaRPr lang="ja-JP" altLang="en-US" sz="15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0.08</a:t>
                          </a:r>
                          <a:endParaRPr lang="ja-JP" altLang="en-US" sz="15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6"/>
                          <a:stretch>
                            <a:fillRect l="-250" t="-503390" r="-97000" b="-1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0.36</a:t>
                          </a:r>
                          <a:endParaRPr kumimoji="1" lang="ja-JP" altLang="en-US" sz="15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0.26</a:t>
                          </a:r>
                          <a:endParaRPr kumimoji="1" lang="ja-JP" altLang="en-US" sz="15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35947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 anchorCtr="1">
                        <a:blipFill rotWithShape="0">
                          <a:blip r:embed="rId6"/>
                          <a:stretch>
                            <a:fillRect l="-250" t="-603390" r="-97000" b="-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0.11</a:t>
                          </a:r>
                          <a:endParaRPr kumimoji="1" lang="ja-JP" altLang="en-US" sz="15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500" dirty="0" smtClean="0">
                              <a:solidFill>
                                <a:schemeClr val="tx1"/>
                              </a:solidFill>
                            </a:rPr>
                            <a:t>0.12</a:t>
                          </a:r>
                          <a:endParaRPr kumimoji="1" lang="ja-JP" altLang="en-US" sz="15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0274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&amp; Plans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0070C0"/>
                </a:solidFill>
              </a:rPr>
              <a:t>反対称化分子動力学</a:t>
            </a:r>
            <a:r>
              <a:rPr lang="en-US" altLang="ja-JP" b="1" dirty="0">
                <a:solidFill>
                  <a:srgbClr val="0070C0"/>
                </a:solidFill>
              </a:rPr>
              <a:t>(AMD</a:t>
            </a:r>
            <a:r>
              <a:rPr lang="en-US" altLang="ja-JP" b="1" dirty="0" smtClean="0">
                <a:solidFill>
                  <a:srgbClr val="0070C0"/>
                </a:solidFill>
              </a:rPr>
              <a:t>)</a:t>
            </a:r>
            <a:r>
              <a:rPr lang="ja-JP" altLang="en-US" b="1" dirty="0" smtClean="0">
                <a:solidFill>
                  <a:srgbClr val="0070C0"/>
                </a:solidFill>
              </a:rPr>
              <a:t>による</a:t>
            </a:r>
            <a:r>
              <a:rPr lang="en-US" altLang="ja-JP" b="1" dirty="0" smtClean="0">
                <a:solidFill>
                  <a:srgbClr val="0070C0"/>
                </a:solidFill>
              </a:rPr>
              <a:t>drip-line</a:t>
            </a:r>
            <a:r>
              <a:rPr lang="ja-JP" altLang="en-US" b="1" dirty="0" smtClean="0">
                <a:solidFill>
                  <a:srgbClr val="0070C0"/>
                </a:solidFill>
              </a:rPr>
              <a:t>近傍核の研究</a:t>
            </a:r>
            <a:endParaRPr lang="en-US" altLang="ja-JP" b="1" dirty="0" smtClean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rgbClr val="002060"/>
                </a:solidFill>
              </a:rPr>
              <a:t>変形共存 </a:t>
            </a:r>
            <a:r>
              <a:rPr lang="en-US" altLang="ja-JP" b="1" dirty="0">
                <a:solidFill>
                  <a:srgbClr val="002060"/>
                </a:solidFill>
              </a:rPr>
              <a:t>+ 1n, 2n-halo (</a:t>
            </a:r>
            <a:r>
              <a:rPr lang="en-US" altLang="ja-JP" b="1" baseline="30000" dirty="0">
                <a:solidFill>
                  <a:srgbClr val="002060"/>
                </a:solidFill>
              </a:rPr>
              <a:t>31</a:t>
            </a:r>
            <a:r>
              <a:rPr lang="en-US" altLang="ja-JP" b="1" dirty="0">
                <a:solidFill>
                  <a:srgbClr val="002060"/>
                </a:solidFill>
              </a:rPr>
              <a:t>Ne, </a:t>
            </a:r>
            <a:r>
              <a:rPr lang="en-US" altLang="ja-JP" b="1" baseline="30000" dirty="0">
                <a:solidFill>
                  <a:srgbClr val="002060"/>
                </a:solidFill>
              </a:rPr>
              <a:t>19</a:t>
            </a:r>
            <a:r>
              <a:rPr lang="en-US" altLang="ja-JP" b="1" dirty="0">
                <a:solidFill>
                  <a:srgbClr val="002060"/>
                </a:solidFill>
              </a:rPr>
              <a:t>B, 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>
                <a:solidFill>
                  <a:srgbClr val="002060"/>
                </a:solidFill>
              </a:rPr>
              <a:t>Drip-line</a:t>
            </a:r>
            <a:r>
              <a:rPr lang="ja-JP" altLang="en-US" b="1" dirty="0">
                <a:solidFill>
                  <a:srgbClr val="002060"/>
                </a:solidFill>
              </a:rPr>
              <a:t>を超えた領域の殻構造 </a:t>
            </a:r>
            <a:r>
              <a:rPr lang="en-US" altLang="ja-JP" b="1" dirty="0">
                <a:solidFill>
                  <a:srgbClr val="002060"/>
                </a:solidFill>
              </a:rPr>
              <a:t>(unbound Oxygen isotopes)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b="1" dirty="0" smtClean="0">
                <a:solidFill>
                  <a:srgbClr val="002060"/>
                </a:solidFill>
              </a:rPr>
              <a:t>過剰</a:t>
            </a:r>
            <a:r>
              <a:rPr lang="ja-JP" altLang="en-US" b="1" dirty="0">
                <a:solidFill>
                  <a:srgbClr val="002060"/>
                </a:solidFill>
              </a:rPr>
              <a:t>中性子による、クラスター構造</a:t>
            </a:r>
            <a:r>
              <a:rPr lang="ja-JP" altLang="en-US" b="1" dirty="0" smtClean="0">
                <a:solidFill>
                  <a:srgbClr val="002060"/>
                </a:solidFill>
              </a:rPr>
              <a:t>の発達</a:t>
            </a:r>
          </a:p>
          <a:p>
            <a:pPr marL="57150" indent="0"/>
            <a:r>
              <a:rPr lang="ja-JP" altLang="en-US" b="1" dirty="0" smtClean="0">
                <a:solidFill>
                  <a:srgbClr val="0070C0"/>
                </a:solidFill>
              </a:rPr>
              <a:t>コア核の変形共存研究</a:t>
            </a:r>
            <a:endParaRPr lang="en-US" altLang="ja-JP" b="1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err="1" smtClean="0">
                <a:solidFill>
                  <a:srgbClr val="002060"/>
                </a:solidFill>
              </a:rPr>
              <a:t>Mpmh</a:t>
            </a:r>
            <a:r>
              <a:rPr lang="ja-JP" altLang="en-US" b="1" dirty="0" smtClean="0">
                <a:solidFill>
                  <a:srgbClr val="002060"/>
                </a:solidFill>
              </a:rPr>
              <a:t>配位の共存 </a:t>
            </a:r>
            <a:r>
              <a:rPr lang="en-US" altLang="ja-JP" b="1" dirty="0" smtClean="0">
                <a:solidFill>
                  <a:srgbClr val="002060"/>
                </a:solidFill>
              </a:rPr>
              <a:t>(Island of Inversion)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>
                <a:solidFill>
                  <a:srgbClr val="002060"/>
                </a:solidFill>
              </a:rPr>
              <a:t>Island of Inversion</a:t>
            </a:r>
            <a:r>
              <a:rPr lang="ja-JP" altLang="en-US" b="1" dirty="0" smtClean="0">
                <a:solidFill>
                  <a:srgbClr val="002060"/>
                </a:solidFill>
              </a:rPr>
              <a:t>境界領域での</a:t>
            </a:r>
            <a:r>
              <a:rPr lang="en-US" altLang="ja-JP" b="1" dirty="0" smtClean="0">
                <a:solidFill>
                  <a:srgbClr val="002060"/>
                </a:solidFill>
              </a:rPr>
              <a:t>S-factor (</a:t>
            </a:r>
            <a:r>
              <a:rPr lang="en-US" altLang="ja-JP" b="1" baseline="30000" dirty="0" smtClean="0">
                <a:solidFill>
                  <a:srgbClr val="002060"/>
                </a:solidFill>
              </a:rPr>
              <a:t>31</a:t>
            </a:r>
            <a:r>
              <a:rPr lang="en-US" altLang="ja-JP" b="1" dirty="0" smtClean="0">
                <a:solidFill>
                  <a:srgbClr val="002060"/>
                </a:solidFill>
              </a:rPr>
              <a:t>Mg)</a:t>
            </a:r>
            <a:endParaRPr lang="en-US" altLang="ja-JP" dirty="0" smtClean="0"/>
          </a:p>
          <a:p>
            <a:pPr marL="57150" indent="0"/>
            <a:r>
              <a:rPr lang="en-US" altLang="ja-JP" b="1" dirty="0" smtClean="0">
                <a:solidFill>
                  <a:srgbClr val="0070C0"/>
                </a:solidFill>
              </a:rPr>
              <a:t>RGM(GCM)</a:t>
            </a:r>
            <a:r>
              <a:rPr lang="ja-JP" altLang="en-US" b="1" dirty="0" smtClean="0">
                <a:solidFill>
                  <a:srgbClr val="0070C0"/>
                </a:solidFill>
              </a:rPr>
              <a:t>による余剰核子の記述</a:t>
            </a:r>
            <a:endParaRPr lang="en-US" altLang="ja-JP" b="1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>
                <a:solidFill>
                  <a:srgbClr val="002060"/>
                </a:solidFill>
              </a:rPr>
              <a:t>Oxygen drip-line, Reaction cross section</a:t>
            </a:r>
            <a:r>
              <a:rPr lang="ja-JP" altLang="en-US" b="1" dirty="0" smtClean="0">
                <a:solidFill>
                  <a:srgbClr val="002060"/>
                </a:solidFill>
              </a:rPr>
              <a:t>を説明するまでには至らず</a:t>
            </a:r>
            <a:endParaRPr lang="en-US" altLang="ja-JP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baseline="30000" dirty="0" smtClean="0">
                <a:solidFill>
                  <a:srgbClr val="002060"/>
                </a:solidFill>
              </a:rPr>
              <a:t>31</a:t>
            </a:r>
            <a:r>
              <a:rPr lang="en-US" altLang="ja-JP" b="1" dirty="0" smtClean="0">
                <a:solidFill>
                  <a:srgbClr val="002060"/>
                </a:solidFill>
              </a:rPr>
              <a:t>Ne</a:t>
            </a:r>
            <a:r>
              <a:rPr lang="ja-JP" altLang="en-US" b="1" dirty="0" smtClean="0">
                <a:solidFill>
                  <a:srgbClr val="002060"/>
                </a:solidFill>
              </a:rPr>
              <a:t>の</a:t>
            </a:r>
            <a:r>
              <a:rPr lang="en-US" altLang="ja-JP" b="1" dirty="0" smtClean="0">
                <a:solidFill>
                  <a:srgbClr val="002060"/>
                </a:solidFill>
              </a:rPr>
              <a:t>1n-halo</a:t>
            </a:r>
            <a:r>
              <a:rPr lang="ja-JP" altLang="en-US" b="1" dirty="0" smtClean="0">
                <a:solidFill>
                  <a:srgbClr val="002060"/>
                </a:solidFill>
              </a:rPr>
              <a:t>構造 </a:t>
            </a:r>
            <a:r>
              <a:rPr lang="en-US" altLang="ja-JP" b="1" dirty="0" smtClean="0">
                <a:solidFill>
                  <a:srgbClr val="002060"/>
                </a:solidFill>
              </a:rPr>
              <a:t>“</a:t>
            </a:r>
            <a:r>
              <a:rPr lang="en-US" altLang="ja-JP" b="1" dirty="0" err="1" smtClean="0">
                <a:solidFill>
                  <a:srgbClr val="002060"/>
                </a:solidFill>
              </a:rPr>
              <a:t>particle+rotor</a:t>
            </a:r>
            <a:r>
              <a:rPr lang="en-US" altLang="ja-JP" b="1" dirty="0" smtClean="0">
                <a:solidFill>
                  <a:srgbClr val="002060"/>
                </a:solidFill>
              </a:rPr>
              <a:t>” </a:t>
            </a:r>
            <a:r>
              <a:rPr lang="ja-JP" altLang="en-US" b="1" dirty="0" smtClean="0">
                <a:solidFill>
                  <a:srgbClr val="002060"/>
                </a:solidFill>
              </a:rPr>
              <a:t>⇒ </a:t>
            </a:r>
            <a:r>
              <a:rPr lang="en-US" altLang="ja-JP" b="1" dirty="0" smtClean="0">
                <a:solidFill>
                  <a:srgbClr val="002060"/>
                </a:solidFill>
              </a:rPr>
              <a:t>“</a:t>
            </a:r>
            <a:r>
              <a:rPr lang="ja-JP" altLang="en-US" b="1" dirty="0" smtClean="0">
                <a:solidFill>
                  <a:srgbClr val="002060"/>
                </a:solidFill>
              </a:rPr>
              <a:t>変形した</a:t>
            </a:r>
            <a:r>
              <a:rPr lang="en-US" altLang="ja-JP" b="1" dirty="0" err="1" smtClean="0">
                <a:solidFill>
                  <a:srgbClr val="002060"/>
                </a:solidFill>
              </a:rPr>
              <a:t>core”+p</a:t>
            </a:r>
            <a:r>
              <a:rPr lang="ja-JP" altLang="en-US" b="1" dirty="0" smtClean="0">
                <a:solidFill>
                  <a:srgbClr val="002060"/>
                </a:solidFill>
              </a:rPr>
              <a:t>波</a:t>
            </a:r>
            <a:endParaRPr lang="en-US" altLang="ja-JP" b="1" dirty="0" smtClean="0">
              <a:solidFill>
                <a:srgbClr val="002060"/>
              </a:solidFill>
            </a:endParaRPr>
          </a:p>
          <a:p>
            <a:pPr marL="57150" indent="0"/>
            <a:r>
              <a:rPr lang="en-US" altLang="ja-JP" b="1" dirty="0" smtClean="0">
                <a:solidFill>
                  <a:srgbClr val="0070C0"/>
                </a:solidFill>
              </a:rPr>
              <a:t>Plans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baseline="30000" dirty="0" smtClean="0">
                <a:solidFill>
                  <a:srgbClr val="002060"/>
                </a:solidFill>
              </a:rPr>
              <a:t>19</a:t>
            </a:r>
            <a:r>
              <a:rPr lang="en-US" altLang="ja-JP" b="1" dirty="0" smtClean="0">
                <a:solidFill>
                  <a:srgbClr val="002060"/>
                </a:solidFill>
              </a:rPr>
              <a:t>B</a:t>
            </a:r>
            <a:r>
              <a:rPr lang="ja-JP" altLang="en-US" b="1" dirty="0" smtClean="0">
                <a:solidFill>
                  <a:srgbClr val="002060"/>
                </a:solidFill>
              </a:rPr>
              <a:t>の </a:t>
            </a:r>
            <a:r>
              <a:rPr lang="en-US" altLang="ja-JP" b="1" dirty="0" smtClean="0">
                <a:solidFill>
                  <a:srgbClr val="002060"/>
                </a:solidFill>
              </a:rPr>
              <a:t>s</a:t>
            </a:r>
            <a:r>
              <a:rPr lang="en-US" altLang="ja-JP" b="1" baseline="30000" dirty="0" smtClean="0">
                <a:solidFill>
                  <a:srgbClr val="002060"/>
                </a:solidFill>
              </a:rPr>
              <a:t>2 </a:t>
            </a:r>
            <a:r>
              <a:rPr lang="ja-JP" altLang="en-US" b="1" dirty="0" smtClean="0">
                <a:solidFill>
                  <a:srgbClr val="002060"/>
                </a:solidFill>
              </a:rPr>
              <a:t>配位</a:t>
            </a:r>
            <a:r>
              <a:rPr lang="en-US" altLang="ja-JP" b="1" dirty="0" smtClean="0">
                <a:solidFill>
                  <a:srgbClr val="002060"/>
                </a:solidFill>
              </a:rPr>
              <a:t>, Be, C </a:t>
            </a:r>
            <a:r>
              <a:rPr lang="ja-JP" altLang="en-US" b="1" dirty="0" smtClean="0">
                <a:solidFill>
                  <a:srgbClr val="002060"/>
                </a:solidFill>
              </a:rPr>
              <a:t>同位体との </a:t>
            </a:r>
            <a:r>
              <a:rPr lang="en-US" altLang="ja-JP" b="1" dirty="0" smtClean="0">
                <a:solidFill>
                  <a:srgbClr val="002060"/>
                </a:solidFill>
              </a:rPr>
              <a:t>S-factor</a:t>
            </a:r>
            <a:endParaRPr lang="en-US" altLang="ja-JP" b="1" baseline="300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>
                <a:solidFill>
                  <a:srgbClr val="002060"/>
                </a:solidFill>
              </a:rPr>
              <a:t>S-factor</a:t>
            </a:r>
            <a:r>
              <a:rPr lang="ja-JP" altLang="en-US" b="1" dirty="0" smtClean="0">
                <a:solidFill>
                  <a:srgbClr val="002060"/>
                </a:solidFill>
              </a:rPr>
              <a:t>による、</a:t>
            </a:r>
            <a:r>
              <a:rPr lang="en-US" altLang="ja-JP" b="1" dirty="0" smtClean="0">
                <a:solidFill>
                  <a:srgbClr val="002060"/>
                </a:solidFill>
              </a:rPr>
              <a:t>Island of Inversion</a:t>
            </a:r>
            <a:r>
              <a:rPr lang="ja-JP" altLang="en-US" b="1" dirty="0" smtClean="0">
                <a:solidFill>
                  <a:srgbClr val="002060"/>
                </a:solidFill>
              </a:rPr>
              <a:t>の境界探索</a:t>
            </a:r>
            <a:endParaRPr lang="en-US" altLang="ja-JP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 smtClean="0">
                <a:solidFill>
                  <a:srgbClr val="002060"/>
                </a:solidFill>
              </a:rPr>
              <a:t>AMD-RGM</a:t>
            </a:r>
            <a:r>
              <a:rPr lang="ja-JP" altLang="en-US" b="1" dirty="0" smtClean="0">
                <a:solidFill>
                  <a:srgbClr val="002060"/>
                </a:solidFill>
              </a:rPr>
              <a:t>による</a:t>
            </a:r>
            <a:r>
              <a:rPr lang="en-US" altLang="ja-JP" b="1" dirty="0" smtClean="0">
                <a:solidFill>
                  <a:srgbClr val="002060"/>
                </a:solidFill>
              </a:rPr>
              <a:t>halo</a:t>
            </a:r>
            <a:r>
              <a:rPr lang="ja-JP" altLang="en-US" b="1" dirty="0" smtClean="0">
                <a:solidFill>
                  <a:srgbClr val="002060"/>
                </a:solidFill>
              </a:rPr>
              <a:t>の記述</a:t>
            </a:r>
            <a:r>
              <a:rPr lang="en-US" altLang="ja-JP" b="1" dirty="0" smtClean="0">
                <a:solidFill>
                  <a:srgbClr val="002060"/>
                </a:solidFill>
              </a:rPr>
              <a:t>: 1n (</a:t>
            </a:r>
            <a:r>
              <a:rPr lang="en-US" altLang="ja-JP" b="1" baseline="30000" dirty="0" smtClean="0">
                <a:solidFill>
                  <a:srgbClr val="002060"/>
                </a:solidFill>
              </a:rPr>
              <a:t>37</a:t>
            </a:r>
            <a:r>
              <a:rPr lang="en-US" altLang="ja-JP" b="1" dirty="0" smtClean="0">
                <a:solidFill>
                  <a:srgbClr val="002060"/>
                </a:solidFill>
              </a:rPr>
              <a:t>Mg), 2n(</a:t>
            </a:r>
            <a:r>
              <a:rPr lang="en-US" altLang="ja-JP" b="1" baseline="30000" dirty="0" smtClean="0">
                <a:solidFill>
                  <a:srgbClr val="002060"/>
                </a:solidFill>
              </a:rPr>
              <a:t>22</a:t>
            </a:r>
            <a:r>
              <a:rPr lang="en-US" altLang="ja-JP" b="1" dirty="0" smtClean="0">
                <a:solidFill>
                  <a:srgbClr val="002060"/>
                </a:solidFill>
              </a:rPr>
              <a:t>C, </a:t>
            </a:r>
            <a:r>
              <a:rPr lang="en-US" altLang="ja-JP" b="1" baseline="30000" dirty="0" smtClean="0">
                <a:solidFill>
                  <a:srgbClr val="002060"/>
                </a:solidFill>
              </a:rPr>
              <a:t>31</a:t>
            </a:r>
            <a:r>
              <a:rPr lang="en-US" altLang="ja-JP" b="1" dirty="0" smtClean="0">
                <a:solidFill>
                  <a:srgbClr val="002060"/>
                </a:solidFill>
              </a:rPr>
              <a:t>F) </a:t>
            </a:r>
            <a:endParaRPr lang="en-US" altLang="ja-JP" b="1" dirty="0">
              <a:solidFill>
                <a:srgbClr val="002060"/>
              </a:solidFill>
            </a:endParaRPr>
          </a:p>
          <a:p>
            <a:pPr marL="57150" indent="0"/>
            <a:endParaRPr lang="en-US" altLang="ja-JP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altLang="ja-JP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82000" cy="49859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 smtClean="0"/>
              <a:t>Introduction: Drip-line</a:t>
            </a:r>
            <a:r>
              <a:rPr kumimoji="1" lang="ja-JP" altLang="en-US" dirty="0" err="1" smtClean="0"/>
              <a:t>への</a:t>
            </a:r>
            <a:r>
              <a:rPr lang="ja-JP" altLang="en-US" dirty="0" smtClean="0"/>
              <a:t>実験の進展</a:t>
            </a:r>
            <a:endParaRPr kumimoji="1" lang="ja-JP" altLang="en-US" dirty="0"/>
          </a:p>
        </p:txBody>
      </p:sp>
      <p:sp>
        <p:nvSpPr>
          <p:cNvPr id="4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51520" y="692696"/>
            <a:ext cx="8712968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sz="2000" b="1" dirty="0" smtClean="0">
                <a:solidFill>
                  <a:srgbClr val="0070C0"/>
                </a:solidFill>
              </a:rPr>
              <a:t>A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～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40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程度までの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drip-line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に</a:t>
            </a:r>
            <a:r>
              <a:rPr lang="ja-JP" altLang="en-US" sz="2000" b="1" dirty="0">
                <a:solidFill>
                  <a:srgbClr val="0070C0"/>
                </a:solidFill>
              </a:rPr>
              <a:t>実験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が到達しつつある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b="1" dirty="0" smtClean="0">
                <a:solidFill>
                  <a:srgbClr val="002060"/>
                </a:solidFill>
              </a:rPr>
              <a:t>Beam intensity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の大幅な向上</a:t>
            </a: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1600" b="1" dirty="0">
                <a:solidFill>
                  <a:srgbClr val="002060"/>
                </a:solidFill>
              </a:rPr>
              <a:t>豊富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な実験ツール       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– 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クーロン励起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, 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クーロン分解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 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⇒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  (</a:t>
            </a:r>
            <a:r>
              <a:rPr lang="en-US" altLang="ja-JP" sz="1600" b="1" dirty="0" err="1" smtClean="0">
                <a:solidFill>
                  <a:srgbClr val="002060"/>
                </a:solidFill>
              </a:rPr>
              <a:t>p,p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’), (p,2p) –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1600" b="1" dirty="0">
                <a:solidFill>
                  <a:srgbClr val="002060"/>
                </a:solidFill>
              </a:rPr>
              <a:t>豊富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な分光学的情報   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–  Ex, B(EM), Γ, S-factor, momentum-distribution, etc…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marL="57150" indent="0"/>
            <a:r>
              <a:rPr lang="en-US" altLang="ja-JP" sz="2000" b="1" dirty="0" smtClean="0">
                <a:solidFill>
                  <a:srgbClr val="0070C0"/>
                </a:solidFill>
              </a:rPr>
              <a:t>Drip-line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近傍での興味</a:t>
            </a:r>
            <a:endParaRPr lang="en-US" altLang="ja-JP" sz="20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1600" b="1" dirty="0">
                <a:solidFill>
                  <a:srgbClr val="002060"/>
                </a:solidFill>
              </a:rPr>
              <a:t>安定核と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は異なる極端な環境下での核子相関 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(di-neutron, 2n-BEC, 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b="1" dirty="0" smtClean="0">
                <a:solidFill>
                  <a:srgbClr val="002060"/>
                </a:solidFill>
              </a:rPr>
              <a:t>Shell order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の変化に伴う変形共存</a:t>
            </a: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1600" b="1" dirty="0" smtClean="0">
                <a:solidFill>
                  <a:srgbClr val="002060"/>
                </a:solidFill>
              </a:rPr>
              <a:t>弱束縛による特異な</a:t>
            </a:r>
            <a:r>
              <a:rPr lang="ja-JP" altLang="en-US" sz="1600" b="1" dirty="0">
                <a:solidFill>
                  <a:srgbClr val="002060"/>
                </a:solidFill>
              </a:rPr>
              <a:t>核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構造の出現</a:t>
            </a: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b="1" dirty="0" smtClean="0">
                <a:solidFill>
                  <a:srgbClr val="002060"/>
                </a:solidFill>
              </a:rPr>
              <a:t>Unbound nucleus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44824"/>
            <a:ext cx="8964488" cy="3251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1641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82000" cy="49859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 smtClean="0"/>
              <a:t>Introduction: Drip-line</a:t>
            </a:r>
            <a:r>
              <a:rPr kumimoji="1" lang="ja-JP" altLang="en-US" dirty="0" err="1" smtClean="0"/>
              <a:t>での</a:t>
            </a:r>
            <a:r>
              <a:rPr kumimoji="1" lang="ja-JP" altLang="en-US" dirty="0" smtClean="0"/>
              <a:t>興味</a:t>
            </a:r>
            <a:endParaRPr kumimoji="1" lang="ja-JP" altLang="en-US" dirty="0"/>
          </a:p>
        </p:txBody>
      </p:sp>
      <p:sp>
        <p:nvSpPr>
          <p:cNvPr id="4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51520" y="620688"/>
            <a:ext cx="8712968" cy="728530"/>
          </a:xfrm>
        </p:spPr>
        <p:txBody>
          <a:bodyPr>
            <a:noAutofit/>
          </a:bodyPr>
          <a:lstStyle/>
          <a:p>
            <a:pPr marL="57150" indent="0"/>
            <a:r>
              <a:rPr lang="en-US" altLang="ja-JP" sz="2000" b="1" dirty="0">
                <a:solidFill>
                  <a:srgbClr val="0070C0"/>
                </a:solidFill>
              </a:rPr>
              <a:t>Drip-line</a:t>
            </a:r>
            <a:r>
              <a:rPr lang="ja-JP" altLang="en-US" sz="2000" b="1" dirty="0">
                <a:solidFill>
                  <a:srgbClr val="0070C0"/>
                </a:solidFill>
              </a:rPr>
              <a:t>近傍での興味</a:t>
            </a:r>
            <a:endParaRPr lang="en-US" altLang="ja-JP" sz="20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1600" b="1" dirty="0">
                <a:solidFill>
                  <a:srgbClr val="002060"/>
                </a:solidFill>
              </a:rPr>
              <a:t>変形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共存 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+ 1n, 2n-halo (</a:t>
            </a:r>
            <a:r>
              <a:rPr lang="en-US" altLang="ja-JP" sz="1600" b="1" baseline="30000" dirty="0" smtClean="0">
                <a:solidFill>
                  <a:srgbClr val="002060"/>
                </a:solidFill>
              </a:rPr>
              <a:t>31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Ne, </a:t>
            </a:r>
            <a:r>
              <a:rPr lang="en-US" altLang="ja-JP" sz="1600" b="1" baseline="30000" dirty="0" smtClean="0">
                <a:solidFill>
                  <a:srgbClr val="002060"/>
                </a:solidFill>
              </a:rPr>
              <a:t>19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B, …)</a:t>
            </a:r>
            <a:endParaRPr lang="en-US" altLang="ja-JP" sz="1600" b="1" dirty="0">
              <a:solidFill>
                <a:srgbClr val="00206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268760"/>
            <a:ext cx="5940152" cy="2579201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35496" y="3913311"/>
            <a:ext cx="8784976" cy="2510610"/>
            <a:chOff x="35496" y="3913311"/>
            <a:chExt cx="8784976" cy="2510610"/>
          </a:xfrm>
        </p:grpSpPr>
        <p:sp>
          <p:nvSpPr>
            <p:cNvPr id="10" name="正方形/長方形 9"/>
            <p:cNvSpPr/>
            <p:nvPr/>
          </p:nvSpPr>
          <p:spPr>
            <a:xfrm>
              <a:off x="87867" y="3913311"/>
              <a:ext cx="31879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>
                  <a:solidFill>
                    <a:srgbClr val="333333"/>
                  </a:solidFill>
                  <a:latin typeface="+mj-lt"/>
                </a:rPr>
                <a:t>Y. </a:t>
              </a:r>
              <a:r>
                <a:rPr lang="en-US" altLang="ja-JP" sz="1400" dirty="0" err="1" smtClean="0">
                  <a:solidFill>
                    <a:srgbClr val="333333"/>
                  </a:solidFill>
                  <a:latin typeface="+mj-lt"/>
                </a:rPr>
                <a:t>Kanada-En’yo</a:t>
              </a:r>
              <a:r>
                <a:rPr lang="en-US" altLang="ja-JP" sz="1400" dirty="0" smtClean="0">
                  <a:solidFill>
                    <a:srgbClr val="333333"/>
                  </a:solidFill>
                  <a:latin typeface="+mj-lt"/>
                </a:rPr>
                <a:t>, PRC71</a:t>
              </a:r>
              <a:r>
                <a:rPr lang="en-US" altLang="ja-JP" sz="1400" dirty="0">
                  <a:solidFill>
                    <a:srgbClr val="333333"/>
                  </a:solidFill>
                  <a:latin typeface="+mj-lt"/>
                </a:rPr>
                <a:t>, 014303 (2005)</a:t>
              </a:r>
              <a:endParaRPr lang="ja-JP" altLang="en-US" sz="1400" dirty="0">
                <a:latin typeface="+mj-lt"/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55" t="3243" r="3818"/>
            <a:stretch/>
          </p:blipFill>
          <p:spPr>
            <a:xfrm>
              <a:off x="35496" y="4251482"/>
              <a:ext cx="3168352" cy="214871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0112" y="3913311"/>
              <a:ext cx="3240360" cy="2510610"/>
            </a:xfrm>
            <a:prstGeom prst="rect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3497801" y="4129335"/>
              <a:ext cx="14342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>
                  <a:solidFill>
                    <a:srgbClr val="333333"/>
                  </a:solidFill>
                  <a:latin typeface="+mj-lt"/>
                </a:rPr>
                <a:t>With </a:t>
              </a:r>
              <a:r>
                <a:rPr lang="en-US" altLang="ja-JP" sz="1400" dirty="0" err="1" smtClean="0">
                  <a:solidFill>
                    <a:srgbClr val="333333"/>
                  </a:solidFill>
                  <a:latin typeface="+mj-lt"/>
                </a:rPr>
                <a:t>Gogny</a:t>
              </a:r>
              <a:r>
                <a:rPr lang="en-US" altLang="ja-JP" sz="1400" dirty="0" smtClean="0">
                  <a:solidFill>
                    <a:srgbClr val="333333"/>
                  </a:solidFill>
                  <a:latin typeface="+mj-lt"/>
                </a:rPr>
                <a:t> D1S</a:t>
              </a:r>
              <a:endParaRPr lang="ja-JP" altLang="en-US" sz="1400" dirty="0">
                <a:latin typeface="+mj-lt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497801" y="4446240"/>
              <a:ext cx="13500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aseline="30000" dirty="0" smtClean="0">
                  <a:solidFill>
                    <a:srgbClr val="333333"/>
                  </a:solidFill>
                  <a:latin typeface="+mj-lt"/>
                </a:rPr>
                <a:t>17</a:t>
              </a:r>
              <a:r>
                <a:rPr lang="en-US" altLang="ja-JP" sz="1400" dirty="0" smtClean="0">
                  <a:solidFill>
                    <a:srgbClr val="333333"/>
                  </a:solidFill>
                  <a:latin typeface="+mj-lt"/>
                </a:rPr>
                <a:t>B: </a:t>
              </a:r>
              <a:r>
                <a:rPr lang="en-US" altLang="ja-JP" sz="1400" dirty="0" err="1" smtClean="0">
                  <a:solidFill>
                    <a:srgbClr val="333333"/>
                  </a:solidFill>
                  <a:latin typeface="+mj-lt"/>
                </a:rPr>
                <a:t>prolate</a:t>
              </a:r>
              <a:r>
                <a:rPr lang="en-US" altLang="ja-JP" sz="1400" dirty="0" smtClean="0">
                  <a:solidFill>
                    <a:srgbClr val="333333"/>
                  </a:solidFill>
                  <a:latin typeface="+mj-lt"/>
                </a:rPr>
                <a:t> 3/2</a:t>
              </a:r>
              <a:r>
                <a:rPr lang="en-US" altLang="ja-JP" sz="1400" baseline="30000" dirty="0" smtClean="0">
                  <a:solidFill>
                    <a:srgbClr val="333333"/>
                  </a:solidFill>
                  <a:latin typeface="+mj-lt"/>
                </a:rPr>
                <a:t>-</a:t>
              </a:r>
              <a:endParaRPr lang="ja-JP" altLang="en-US" sz="1400" baseline="30000" dirty="0">
                <a:latin typeface="+mj-lt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491880" y="4797152"/>
              <a:ext cx="214828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aseline="30000" dirty="0" smtClean="0">
                  <a:solidFill>
                    <a:srgbClr val="333333"/>
                  </a:solidFill>
                  <a:latin typeface="+mj-lt"/>
                </a:rPr>
                <a:t>19</a:t>
              </a:r>
              <a:r>
                <a:rPr lang="en-US" altLang="ja-JP" sz="1400" dirty="0" smtClean="0">
                  <a:solidFill>
                    <a:srgbClr val="333333"/>
                  </a:solidFill>
                  <a:latin typeface="+mj-lt"/>
                </a:rPr>
                <a:t>B: oblate 3/2</a:t>
              </a:r>
              <a:r>
                <a:rPr lang="en-US" altLang="ja-JP" sz="1400" baseline="30000" dirty="0" smtClean="0">
                  <a:solidFill>
                    <a:srgbClr val="333333"/>
                  </a:solidFill>
                  <a:latin typeface="+mj-lt"/>
                </a:rPr>
                <a:t>-</a:t>
              </a:r>
            </a:p>
            <a:p>
              <a:r>
                <a:rPr lang="en-US" altLang="ja-JP" sz="1400" baseline="30000" dirty="0">
                  <a:solidFill>
                    <a:srgbClr val="333333"/>
                  </a:solidFill>
                  <a:latin typeface="+mj-lt"/>
                </a:rPr>
                <a:t> </a:t>
              </a:r>
              <a:r>
                <a:rPr lang="en-US" altLang="ja-JP" sz="1400" baseline="30000" dirty="0" smtClean="0">
                  <a:solidFill>
                    <a:srgbClr val="333333"/>
                  </a:solidFill>
                  <a:latin typeface="+mj-lt"/>
                </a:rPr>
                <a:t>           </a:t>
              </a:r>
              <a:r>
                <a:rPr lang="en-US" altLang="ja-JP" sz="1400" dirty="0" smtClean="0">
                  <a:solidFill>
                    <a:srgbClr val="333333"/>
                  </a:solidFill>
                  <a:latin typeface="+mj-lt"/>
                </a:rPr>
                <a:t>(a few MeV unbound)</a:t>
              </a:r>
            </a:p>
            <a:p>
              <a:r>
                <a:rPr lang="en-US" altLang="ja-JP" sz="1400" baseline="30000" dirty="0">
                  <a:solidFill>
                    <a:srgbClr val="333333"/>
                  </a:solidFill>
                  <a:latin typeface="+mj-lt"/>
                </a:rPr>
                <a:t> </a:t>
              </a:r>
              <a:r>
                <a:rPr lang="en-US" altLang="ja-JP" sz="1400" baseline="30000" dirty="0" smtClean="0">
                  <a:solidFill>
                    <a:srgbClr val="333333"/>
                  </a:solidFill>
                  <a:latin typeface="+mj-lt"/>
                </a:rPr>
                <a:t>           </a:t>
              </a:r>
              <a:r>
                <a:rPr lang="en-US" altLang="ja-JP" sz="1400" dirty="0" err="1" smtClean="0">
                  <a:solidFill>
                    <a:srgbClr val="333333"/>
                  </a:solidFill>
                  <a:latin typeface="+mj-lt"/>
                </a:rPr>
                <a:t>prolate</a:t>
              </a:r>
              <a:r>
                <a:rPr lang="en-US" altLang="ja-JP" sz="1400" dirty="0" smtClean="0">
                  <a:solidFill>
                    <a:srgbClr val="333333"/>
                  </a:solidFill>
                  <a:latin typeface="+mj-lt"/>
                </a:rPr>
                <a:t> 3/2</a:t>
              </a:r>
              <a:r>
                <a:rPr lang="en-US" altLang="ja-JP" sz="1400" baseline="30000" dirty="0" smtClean="0">
                  <a:solidFill>
                    <a:srgbClr val="333333"/>
                  </a:solidFill>
                  <a:latin typeface="+mj-lt"/>
                </a:rPr>
                <a:t>-</a:t>
              </a:r>
            </a:p>
            <a:p>
              <a:r>
                <a:rPr lang="en-US" altLang="ja-JP" sz="1400" dirty="0">
                  <a:solidFill>
                    <a:srgbClr val="333333"/>
                  </a:solidFill>
                  <a:latin typeface="+mj-lt"/>
                </a:rPr>
                <a:t> </a:t>
              </a:r>
              <a:r>
                <a:rPr lang="en-US" altLang="ja-JP" sz="1400" dirty="0" smtClean="0">
                  <a:solidFill>
                    <a:srgbClr val="333333"/>
                  </a:solidFill>
                  <a:latin typeface="+mj-lt"/>
                </a:rPr>
                <a:t>        (E</a:t>
              </a:r>
              <a:r>
                <a:rPr lang="en-US" altLang="ja-JP" sz="1400" baseline="-25000" dirty="0" smtClean="0">
                  <a:solidFill>
                    <a:srgbClr val="333333"/>
                  </a:solidFill>
                  <a:latin typeface="+mj-lt"/>
                </a:rPr>
                <a:t>x </a:t>
              </a:r>
              <a:r>
                <a:rPr lang="ja-JP" altLang="en-US" sz="1400" dirty="0" smtClean="0">
                  <a:solidFill>
                    <a:srgbClr val="333333"/>
                  </a:solidFill>
                  <a:latin typeface="+mj-lt"/>
                </a:rPr>
                <a:t>～ </a:t>
              </a:r>
              <a:r>
                <a:rPr lang="en-US" altLang="ja-JP" sz="1400" dirty="0" smtClean="0">
                  <a:solidFill>
                    <a:srgbClr val="333333"/>
                  </a:solidFill>
                  <a:latin typeface="+mj-lt"/>
                </a:rPr>
                <a:t>4 MeV)</a:t>
              </a:r>
              <a:endParaRPr lang="ja-JP" altLang="en-US" sz="1400" dirty="0">
                <a:latin typeface="+mj-lt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 bwMode="auto">
            <a:xfrm>
              <a:off x="3275856" y="3933056"/>
              <a:ext cx="0" cy="23762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5991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82000" cy="49859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 smtClean="0"/>
              <a:t>Introduction: Drip-line</a:t>
            </a:r>
            <a:r>
              <a:rPr kumimoji="1" lang="ja-JP" altLang="en-US" dirty="0" err="1" smtClean="0"/>
              <a:t>での</a:t>
            </a:r>
            <a:r>
              <a:rPr kumimoji="1" lang="ja-JP" altLang="en-US" dirty="0" smtClean="0"/>
              <a:t>興味</a:t>
            </a:r>
            <a:endParaRPr kumimoji="1" lang="ja-JP" altLang="en-US" dirty="0"/>
          </a:p>
        </p:txBody>
      </p:sp>
      <p:sp>
        <p:nvSpPr>
          <p:cNvPr id="4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51520" y="620688"/>
            <a:ext cx="8712968" cy="728530"/>
          </a:xfrm>
        </p:spPr>
        <p:txBody>
          <a:bodyPr>
            <a:noAutofit/>
          </a:bodyPr>
          <a:lstStyle/>
          <a:p>
            <a:pPr marL="57150" indent="0"/>
            <a:r>
              <a:rPr lang="en-US" altLang="ja-JP" sz="2000" b="1" dirty="0">
                <a:solidFill>
                  <a:srgbClr val="0070C0"/>
                </a:solidFill>
              </a:rPr>
              <a:t>Drip-line</a:t>
            </a:r>
            <a:r>
              <a:rPr lang="ja-JP" altLang="en-US" sz="2000" b="1" dirty="0">
                <a:solidFill>
                  <a:srgbClr val="0070C0"/>
                </a:solidFill>
              </a:rPr>
              <a:t>近傍での興味</a:t>
            </a:r>
            <a:endParaRPr lang="en-US" altLang="ja-JP" sz="20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1600" b="1" dirty="0">
                <a:solidFill>
                  <a:srgbClr val="002060"/>
                </a:solidFill>
              </a:rPr>
              <a:t>変形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共存 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+ 1n, 2n-halo (</a:t>
            </a:r>
            <a:r>
              <a:rPr lang="en-US" altLang="ja-JP" sz="1600" b="1" baseline="30000" dirty="0" smtClean="0">
                <a:solidFill>
                  <a:srgbClr val="002060"/>
                </a:solidFill>
              </a:rPr>
              <a:t>31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Ne, </a:t>
            </a:r>
            <a:r>
              <a:rPr lang="en-US" altLang="ja-JP" sz="1600" b="1" baseline="30000" dirty="0" smtClean="0">
                <a:solidFill>
                  <a:srgbClr val="002060"/>
                </a:solidFill>
              </a:rPr>
              <a:t>19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B, …)</a:t>
            </a:r>
            <a:endParaRPr lang="en-US" altLang="ja-JP" sz="1600" b="1" dirty="0">
              <a:solidFill>
                <a:srgbClr val="00206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209839"/>
            <a:ext cx="5940152" cy="2579201"/>
          </a:xfrm>
          <a:prstGeom prst="rect">
            <a:avLst/>
          </a:prstGeom>
        </p:spPr>
      </p:pic>
      <p:grpSp>
        <p:nvGrpSpPr>
          <p:cNvPr id="73" name="グループ化 72"/>
          <p:cNvGrpSpPr/>
          <p:nvPr/>
        </p:nvGrpSpPr>
        <p:grpSpPr>
          <a:xfrm>
            <a:off x="237589" y="3579824"/>
            <a:ext cx="8654891" cy="2945520"/>
            <a:chOff x="237589" y="3579824"/>
            <a:chExt cx="8654891" cy="294552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579824"/>
              <a:ext cx="2736304" cy="287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グループ化 15"/>
            <p:cNvGrpSpPr/>
            <p:nvPr/>
          </p:nvGrpSpPr>
          <p:grpSpPr>
            <a:xfrm>
              <a:off x="237589" y="3861048"/>
              <a:ext cx="2500324" cy="2664296"/>
              <a:chOff x="237589" y="3789040"/>
              <a:chExt cx="2500324" cy="2664296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589" y="3789040"/>
                <a:ext cx="2500324" cy="2582420"/>
              </a:xfrm>
              <a:prstGeom prst="rect">
                <a:avLst/>
              </a:prstGeom>
            </p:spPr>
          </p:pic>
          <p:sp>
            <p:nvSpPr>
              <p:cNvPr id="6" name="円/楕円 5"/>
              <p:cNvSpPr/>
              <p:nvPr/>
            </p:nvSpPr>
            <p:spPr bwMode="auto">
              <a:xfrm>
                <a:off x="1012794" y="6047424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" name="円/楕円 11"/>
              <p:cNvSpPr/>
              <p:nvPr/>
            </p:nvSpPr>
            <p:spPr bwMode="auto">
              <a:xfrm>
                <a:off x="1259632" y="5902592"/>
                <a:ext cx="327213" cy="13465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" name="円/楕円 12"/>
              <p:cNvSpPr/>
              <p:nvPr/>
            </p:nvSpPr>
            <p:spPr bwMode="auto">
              <a:xfrm>
                <a:off x="683568" y="6285104"/>
                <a:ext cx="289826" cy="16823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 bwMode="auto">
              <a:xfrm>
                <a:off x="1714197" y="5953129"/>
                <a:ext cx="289826" cy="16823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5" name="円/楕円 14"/>
              <p:cNvSpPr/>
              <p:nvPr/>
            </p:nvSpPr>
            <p:spPr bwMode="auto">
              <a:xfrm>
                <a:off x="2273378" y="5794580"/>
                <a:ext cx="216024" cy="21602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pic>
          <p:nvPicPr>
            <p:cNvPr id="69" name="図 6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656" y="5160196"/>
              <a:ext cx="2517069" cy="634384"/>
            </a:xfrm>
            <a:prstGeom prst="rect">
              <a:avLst/>
            </a:prstGeom>
          </p:spPr>
        </p:pic>
        <p:sp>
          <p:nvSpPr>
            <p:cNvPr id="70" name="テキスト ボックス 69"/>
            <p:cNvSpPr txBox="1"/>
            <p:nvPr/>
          </p:nvSpPr>
          <p:spPr>
            <a:xfrm>
              <a:off x="611750" y="4018927"/>
              <a:ext cx="192392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" dirty="0" smtClean="0"/>
                <a:t>M. K and </a:t>
              </a:r>
              <a:r>
                <a:rPr kumimoji="1" lang="en-US" altLang="ja-JP" sz="800" dirty="0" err="1" smtClean="0"/>
                <a:t>H.Horiuchi</a:t>
              </a:r>
              <a:r>
                <a:rPr kumimoji="1" lang="en-US" altLang="ja-JP" sz="800" dirty="0" smtClean="0"/>
                <a:t> PTP111,841 (2004).</a:t>
              </a:r>
              <a:endParaRPr kumimoji="1" lang="ja-JP" altLang="en-US" sz="800" dirty="0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6718615" y="5728379"/>
              <a:ext cx="21018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/>
                <a:t>K. </a:t>
              </a:r>
              <a:r>
                <a:rPr kumimoji="1" lang="en-US" altLang="ja-JP" sz="900" dirty="0" err="1" smtClean="0"/>
                <a:t>Minomo</a:t>
              </a:r>
              <a:r>
                <a:rPr kumimoji="1" lang="en-US" altLang="ja-JP" sz="900" dirty="0" smtClean="0"/>
                <a:t> et al PRL</a:t>
              </a:r>
              <a:r>
                <a:rPr lang="en-US" altLang="ja-JP" sz="900" dirty="0"/>
                <a:t>108, 052503 (2012)</a:t>
              </a:r>
              <a:endParaRPr kumimoji="1" lang="ja-JP" altLang="en-US" sz="900" dirty="0"/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3319350" y="4437112"/>
              <a:ext cx="2323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400" dirty="0" smtClean="0">
                  <a:solidFill>
                    <a:srgbClr val="0070C0"/>
                  </a:solidFill>
                  <a:latin typeface="+mj-lt"/>
                </a:rPr>
                <a:t>異なった変形状態</a:t>
              </a:r>
              <a:r>
                <a:rPr lang="en-US" altLang="ja-JP" sz="1400" dirty="0" smtClean="0">
                  <a:solidFill>
                    <a:srgbClr val="0070C0"/>
                  </a:solidFill>
                  <a:latin typeface="+mj-lt"/>
                </a:rPr>
                <a:t>(</a:t>
              </a:r>
              <a:r>
                <a:rPr lang="en-US" altLang="ja-JP" sz="1400" dirty="0" err="1" smtClean="0">
                  <a:solidFill>
                    <a:srgbClr val="0070C0"/>
                  </a:solidFill>
                  <a:latin typeface="+mj-lt"/>
                </a:rPr>
                <a:t>ph</a:t>
              </a:r>
              <a:r>
                <a:rPr lang="en-US" altLang="ja-JP" sz="1400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ja-JP" altLang="en-US" sz="1400" dirty="0" smtClean="0">
                  <a:solidFill>
                    <a:srgbClr val="0070C0"/>
                  </a:solidFill>
                  <a:latin typeface="+mj-lt"/>
                </a:rPr>
                <a:t>配位</a:t>
              </a:r>
              <a:r>
                <a:rPr lang="en-US" altLang="ja-JP" sz="1400" dirty="0" smtClean="0">
                  <a:solidFill>
                    <a:srgbClr val="0070C0"/>
                  </a:solidFill>
                  <a:latin typeface="+mj-lt"/>
                </a:rPr>
                <a:t>)</a:t>
              </a:r>
            </a:p>
            <a:p>
              <a:pPr algn="ctr"/>
              <a:r>
                <a:rPr lang="ja-JP" altLang="en-US" sz="1400" dirty="0" smtClean="0">
                  <a:solidFill>
                    <a:srgbClr val="0070C0"/>
                  </a:solidFill>
                  <a:latin typeface="+mj-lt"/>
                </a:rPr>
                <a:t>と余剰中性子の結合</a:t>
              </a:r>
              <a:endParaRPr lang="ja-JP" altLang="en-US" sz="1400" dirty="0">
                <a:solidFill>
                  <a:srgbClr val="0070C0"/>
                </a:solidFill>
                <a:latin typeface="+mj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174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82000" cy="498598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/>
              <a:t>Introduction: Drip-line</a:t>
            </a:r>
            <a:r>
              <a:rPr lang="ja-JP" altLang="en-US" dirty="0" err="1"/>
              <a:t>での</a:t>
            </a:r>
            <a:r>
              <a:rPr lang="ja-JP" altLang="en-US" dirty="0"/>
              <a:t>興味</a:t>
            </a:r>
            <a:endParaRPr kumimoji="1" lang="ja-JP" altLang="en-US" dirty="0"/>
          </a:p>
        </p:txBody>
      </p:sp>
      <p:sp>
        <p:nvSpPr>
          <p:cNvPr id="4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51520" y="692696"/>
            <a:ext cx="8712968" cy="5832648"/>
          </a:xfrm>
        </p:spPr>
        <p:txBody>
          <a:bodyPr>
            <a:noAutofit/>
          </a:bodyPr>
          <a:lstStyle/>
          <a:p>
            <a:pPr marL="57150" indent="0"/>
            <a:r>
              <a:rPr lang="en-US" altLang="ja-JP" sz="2000" b="1" dirty="0">
                <a:solidFill>
                  <a:srgbClr val="0070C0"/>
                </a:solidFill>
              </a:rPr>
              <a:t>Drip-line</a:t>
            </a:r>
            <a:r>
              <a:rPr lang="ja-JP" altLang="en-US" sz="2000" b="1" dirty="0">
                <a:solidFill>
                  <a:srgbClr val="0070C0"/>
                </a:solidFill>
              </a:rPr>
              <a:t>近傍での興味</a:t>
            </a:r>
            <a:endParaRPr lang="en-US" altLang="ja-JP" sz="20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b="1" dirty="0" smtClean="0">
                <a:solidFill>
                  <a:srgbClr val="002060"/>
                </a:solidFill>
              </a:rPr>
              <a:t>Drip-line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を超えた領域</a:t>
            </a:r>
            <a:r>
              <a:rPr lang="ja-JP" altLang="en-US" sz="1600" b="1" dirty="0">
                <a:solidFill>
                  <a:srgbClr val="002060"/>
                </a:solidFill>
              </a:rPr>
              <a:t>で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の</a:t>
            </a:r>
            <a:r>
              <a:rPr lang="ja-JP" altLang="en-US" sz="1600" b="1" dirty="0">
                <a:solidFill>
                  <a:srgbClr val="002060"/>
                </a:solidFill>
              </a:rPr>
              <a:t>殻構造 </a:t>
            </a:r>
            <a:r>
              <a:rPr lang="en-US" altLang="ja-JP" sz="1600" b="1" dirty="0">
                <a:solidFill>
                  <a:srgbClr val="002060"/>
                </a:solidFill>
              </a:rPr>
              <a:t>(unbound Oxygen isotopes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1600" b="1" dirty="0" smtClean="0">
                <a:solidFill>
                  <a:srgbClr val="002060"/>
                </a:solidFill>
              </a:rPr>
              <a:t>過剰</a:t>
            </a:r>
            <a:r>
              <a:rPr lang="ja-JP" altLang="en-US" sz="1600" b="1" dirty="0">
                <a:solidFill>
                  <a:srgbClr val="002060"/>
                </a:solidFill>
              </a:rPr>
              <a:t>中性子に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よる、クラスター構造の発達</a:t>
            </a: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altLang="ja-JP" sz="1600" b="1" dirty="0" smtClean="0">
              <a:solidFill>
                <a:srgbClr val="00206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628800"/>
            <a:ext cx="6372200" cy="276679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585500" y="3241930"/>
            <a:ext cx="2009297" cy="431663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75115" y="4994592"/>
            <a:ext cx="40808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333333"/>
                </a:solidFill>
              </a:rPr>
              <a:t>Y. </a:t>
            </a:r>
            <a:r>
              <a:rPr lang="en-US" altLang="ja-JP" sz="1400" dirty="0" err="1" smtClean="0">
                <a:solidFill>
                  <a:srgbClr val="333333"/>
                </a:solidFill>
              </a:rPr>
              <a:t>Kanada-En’yo</a:t>
            </a:r>
            <a:r>
              <a:rPr lang="en-US" altLang="ja-JP" sz="1400" dirty="0" smtClean="0">
                <a:solidFill>
                  <a:srgbClr val="333333"/>
                </a:solidFill>
              </a:rPr>
              <a:t> and </a:t>
            </a:r>
            <a:r>
              <a:rPr lang="en-US" altLang="ja-JP" sz="1400" dirty="0" err="1" smtClean="0">
                <a:solidFill>
                  <a:srgbClr val="333333"/>
                </a:solidFill>
              </a:rPr>
              <a:t>H.Horiuchi</a:t>
            </a:r>
            <a:r>
              <a:rPr lang="en-US" altLang="ja-JP" sz="1400" dirty="0" smtClean="0">
                <a:solidFill>
                  <a:srgbClr val="333333"/>
                </a:solidFill>
              </a:rPr>
              <a:t>, PRC</a:t>
            </a:r>
            <a:r>
              <a:rPr lang="en-US" altLang="ja-JP" sz="1400" dirty="0" smtClean="0"/>
              <a:t>52</a:t>
            </a:r>
            <a:r>
              <a:rPr lang="en-US" altLang="ja-JP" sz="1400" dirty="0"/>
              <a:t>, 647 (1995)</a:t>
            </a:r>
            <a:r>
              <a:rPr lang="en-US" altLang="ja-JP" sz="1400" dirty="0" smtClean="0">
                <a:solidFill>
                  <a:srgbClr val="333333"/>
                </a:solidFill>
              </a:rPr>
              <a:t/>
            </a:r>
            <a:br>
              <a:rPr lang="en-US" altLang="ja-JP" sz="1400" dirty="0" smtClean="0">
                <a:solidFill>
                  <a:srgbClr val="333333"/>
                </a:solidFill>
              </a:rPr>
            </a:br>
            <a:endParaRPr lang="en-US" altLang="ja-JP" sz="1400" dirty="0" smtClean="0">
              <a:solidFill>
                <a:srgbClr val="333333"/>
              </a:solidFill>
            </a:endParaRPr>
          </a:p>
          <a:p>
            <a:r>
              <a:rPr lang="ja-JP" altLang="en-US" sz="1400" dirty="0">
                <a:solidFill>
                  <a:srgbClr val="333333"/>
                </a:solidFill>
              </a:rPr>
              <a:t>中性子数</a:t>
            </a:r>
            <a:r>
              <a:rPr lang="ja-JP" altLang="en-US" sz="1400" dirty="0" smtClean="0">
                <a:solidFill>
                  <a:srgbClr val="333333"/>
                </a:solidFill>
              </a:rPr>
              <a:t>の増加に伴うクラスターの発達</a:t>
            </a:r>
            <a:endParaRPr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09192" y="5331699"/>
            <a:ext cx="48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30000" dirty="0" smtClean="0">
                <a:solidFill>
                  <a:srgbClr val="FF0000"/>
                </a:solidFill>
              </a:rPr>
              <a:t>11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B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01280" y="533169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30000" dirty="0" smtClean="0">
                <a:solidFill>
                  <a:srgbClr val="FF0000"/>
                </a:solidFill>
              </a:rPr>
              <a:t>13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B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93368" y="533169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30000" dirty="0" smtClean="0">
                <a:solidFill>
                  <a:srgbClr val="FF0000"/>
                </a:solidFill>
              </a:rPr>
              <a:t>15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B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84180" y="533169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30000" dirty="0" smtClean="0">
                <a:solidFill>
                  <a:srgbClr val="FF0000"/>
                </a:solidFill>
              </a:rPr>
              <a:t>17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B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76268" y="533169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30000" dirty="0" smtClean="0">
                <a:solidFill>
                  <a:srgbClr val="FF0000"/>
                </a:solidFill>
              </a:rPr>
              <a:t>19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B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569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82000" cy="498598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/>
              <a:t>Introduction: Drip-line</a:t>
            </a:r>
            <a:r>
              <a:rPr lang="ja-JP" altLang="en-US" dirty="0" err="1"/>
              <a:t>での</a:t>
            </a:r>
            <a:r>
              <a:rPr lang="ja-JP" altLang="en-US" dirty="0"/>
              <a:t>興味</a:t>
            </a:r>
            <a:endParaRPr kumimoji="1" lang="ja-JP" altLang="en-US" dirty="0"/>
          </a:p>
        </p:txBody>
      </p:sp>
      <p:sp>
        <p:nvSpPr>
          <p:cNvPr id="4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51520" y="620688"/>
            <a:ext cx="8712968" cy="5832648"/>
          </a:xfrm>
        </p:spPr>
        <p:txBody>
          <a:bodyPr>
            <a:noAutofit/>
          </a:bodyPr>
          <a:lstStyle/>
          <a:p>
            <a:pPr marL="57150" indent="0"/>
            <a:r>
              <a:rPr lang="en-US" altLang="ja-JP" sz="2000" b="1" dirty="0">
                <a:solidFill>
                  <a:srgbClr val="0070C0"/>
                </a:solidFill>
              </a:rPr>
              <a:t>Drip-line</a:t>
            </a:r>
            <a:r>
              <a:rPr lang="ja-JP" altLang="en-US" sz="2000" b="1" dirty="0">
                <a:solidFill>
                  <a:srgbClr val="0070C0"/>
                </a:solidFill>
              </a:rPr>
              <a:t>近傍での興味</a:t>
            </a:r>
            <a:endParaRPr lang="en-US" altLang="ja-JP" sz="20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600" b="1" dirty="0" smtClean="0">
                <a:solidFill>
                  <a:srgbClr val="002060"/>
                </a:solidFill>
              </a:rPr>
              <a:t>Drip-line</a:t>
            </a:r>
            <a:r>
              <a:rPr lang="ja-JP" altLang="en-US" sz="1600" b="1" dirty="0" err="1" smtClean="0">
                <a:solidFill>
                  <a:srgbClr val="002060"/>
                </a:solidFill>
              </a:rPr>
              <a:t>での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殻構造 </a:t>
            </a:r>
            <a:r>
              <a:rPr lang="en-US" altLang="ja-JP" sz="1600" b="1" dirty="0" smtClean="0">
                <a:solidFill>
                  <a:srgbClr val="002060"/>
                </a:solidFill>
              </a:rPr>
              <a:t>(unbound Oxygen isotopes)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1600" b="1" dirty="0" smtClean="0">
                <a:solidFill>
                  <a:srgbClr val="002060"/>
                </a:solidFill>
              </a:rPr>
              <a:t>過剰</a:t>
            </a:r>
            <a:r>
              <a:rPr lang="ja-JP" altLang="en-US" sz="1600" b="1" dirty="0">
                <a:solidFill>
                  <a:srgbClr val="002060"/>
                </a:solidFill>
              </a:rPr>
              <a:t>中性子に</a:t>
            </a:r>
            <a:r>
              <a:rPr lang="ja-JP" altLang="en-US" sz="1600" b="1" dirty="0" smtClean="0">
                <a:solidFill>
                  <a:srgbClr val="002060"/>
                </a:solidFill>
              </a:rPr>
              <a:t>よる、クラスター構造の発達</a:t>
            </a: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altLang="ja-JP" sz="1600" b="1" dirty="0" smtClean="0">
              <a:solidFill>
                <a:srgbClr val="00206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454293"/>
            <a:ext cx="6372200" cy="276679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51520" y="6381328"/>
            <a:ext cx="26645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/>
              <a:t>M. K and </a:t>
            </a:r>
            <a:r>
              <a:rPr lang="en-US" altLang="ja-JP" sz="1050" dirty="0" err="1" smtClean="0"/>
              <a:t>N.Furutachi</a:t>
            </a:r>
            <a:r>
              <a:rPr lang="en-US" altLang="ja-JP" sz="1050" dirty="0" smtClean="0"/>
              <a:t> PRC83,044304 </a:t>
            </a:r>
            <a:r>
              <a:rPr lang="en-US" altLang="ja-JP" sz="1050" dirty="0"/>
              <a:t>(</a:t>
            </a:r>
            <a:r>
              <a:rPr lang="en-US" altLang="ja-JP" sz="1050" dirty="0" smtClean="0"/>
              <a:t>2011).</a:t>
            </a:r>
            <a:endParaRPr lang="ja-JP" altLang="en-US" sz="105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35496" y="4206008"/>
            <a:ext cx="8242087" cy="2175320"/>
            <a:chOff x="35496" y="4206008"/>
            <a:chExt cx="8242087" cy="217532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96" y="4206008"/>
              <a:ext cx="3140954" cy="2175320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9832" y="4284802"/>
              <a:ext cx="1833738" cy="1160422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4565009"/>
              <a:ext cx="2553455" cy="1392794"/>
            </a:xfrm>
            <a:prstGeom prst="rect">
              <a:avLst/>
            </a:prstGeom>
          </p:spPr>
        </p:pic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13" y="4565009"/>
            <a:ext cx="2553455" cy="139279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43" y="4565009"/>
            <a:ext cx="2553455" cy="1392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298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561262" cy="432048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Drip-line</a:t>
            </a:r>
            <a:r>
              <a:rPr kumimoji="1" lang="ja-JP" altLang="en-US" dirty="0" smtClean="0"/>
              <a:t>核の記述</a:t>
            </a:r>
            <a:endParaRPr kumimoji="1" lang="ja-JP" altLang="en-US" dirty="0"/>
          </a:p>
        </p:txBody>
      </p:sp>
      <p:sp>
        <p:nvSpPr>
          <p:cNvPr id="4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51520" y="692696"/>
            <a:ext cx="8712968" cy="5832648"/>
          </a:xfrm>
        </p:spPr>
        <p:txBody>
          <a:bodyPr>
            <a:noAutofit/>
          </a:bodyPr>
          <a:lstStyle/>
          <a:p>
            <a:pPr marL="57150" indent="0"/>
            <a:r>
              <a:rPr lang="ja-JP" altLang="en-US" sz="2000" b="1" dirty="0" smtClean="0">
                <a:solidFill>
                  <a:srgbClr val="0070C0"/>
                </a:solidFill>
              </a:rPr>
              <a:t>単純な構造を仮定できないコアに、余剰核子が付随した系を記述</a:t>
            </a: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1800" b="1" dirty="0">
                <a:solidFill>
                  <a:srgbClr val="002060"/>
                </a:solidFill>
              </a:rPr>
              <a:t>変形共存 </a:t>
            </a:r>
            <a:r>
              <a:rPr lang="en-US" altLang="ja-JP" sz="1800" b="1" dirty="0">
                <a:solidFill>
                  <a:srgbClr val="002060"/>
                </a:solidFill>
              </a:rPr>
              <a:t>+ 1n, 2n-halo (</a:t>
            </a:r>
            <a:r>
              <a:rPr lang="en-US" altLang="ja-JP" sz="1800" b="1" baseline="30000" dirty="0">
                <a:solidFill>
                  <a:srgbClr val="002060"/>
                </a:solidFill>
              </a:rPr>
              <a:t>31</a:t>
            </a:r>
            <a:r>
              <a:rPr lang="en-US" altLang="ja-JP" sz="1800" b="1" dirty="0">
                <a:solidFill>
                  <a:srgbClr val="002060"/>
                </a:solidFill>
              </a:rPr>
              <a:t>Ne, </a:t>
            </a:r>
            <a:r>
              <a:rPr lang="en-US" altLang="ja-JP" sz="1800" b="1" baseline="30000" dirty="0">
                <a:solidFill>
                  <a:srgbClr val="002060"/>
                </a:solidFill>
              </a:rPr>
              <a:t>19</a:t>
            </a:r>
            <a:r>
              <a:rPr lang="en-US" altLang="ja-JP" sz="1800" b="1" dirty="0">
                <a:solidFill>
                  <a:srgbClr val="002060"/>
                </a:solidFill>
              </a:rPr>
              <a:t>B, </a:t>
            </a:r>
            <a:r>
              <a:rPr lang="en-US" altLang="ja-JP" sz="1800" b="1" dirty="0" smtClean="0">
                <a:solidFill>
                  <a:srgbClr val="002060"/>
                </a:solidFill>
              </a:rPr>
              <a:t>…)</a:t>
            </a:r>
          </a:p>
          <a:p>
            <a:pPr marL="457200" lvl="1" indent="0">
              <a:buNone/>
            </a:pPr>
            <a:r>
              <a:rPr lang="en-US" altLang="ja-JP" sz="1800" b="1" dirty="0">
                <a:solidFill>
                  <a:srgbClr val="002060"/>
                </a:solidFill>
              </a:rPr>
              <a:t> </a:t>
            </a:r>
            <a:r>
              <a:rPr lang="en-US" altLang="ja-JP" sz="1800" b="1" dirty="0" smtClean="0">
                <a:solidFill>
                  <a:srgbClr val="002060"/>
                </a:solidFill>
              </a:rPr>
              <a:t>    </a:t>
            </a:r>
            <a:r>
              <a:rPr lang="ja-JP" altLang="en-US" sz="1800" b="1" dirty="0" smtClean="0">
                <a:solidFill>
                  <a:srgbClr val="002060"/>
                </a:solidFill>
              </a:rPr>
              <a:t>コアの変形共存と弱束縛中性子を同時に記述</a:t>
            </a:r>
            <a:endParaRPr lang="en-US" altLang="ja-JP" sz="18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altLang="ja-JP" sz="18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b="1" dirty="0" smtClean="0">
                <a:solidFill>
                  <a:srgbClr val="002060"/>
                </a:solidFill>
              </a:rPr>
              <a:t>Drip-line</a:t>
            </a:r>
            <a:r>
              <a:rPr lang="ja-JP" altLang="en-US" sz="1800" b="1" dirty="0" smtClean="0">
                <a:solidFill>
                  <a:srgbClr val="002060"/>
                </a:solidFill>
              </a:rPr>
              <a:t>を超えた領域の</a:t>
            </a:r>
            <a:r>
              <a:rPr lang="ja-JP" altLang="en-US" sz="1800" b="1" dirty="0">
                <a:solidFill>
                  <a:srgbClr val="002060"/>
                </a:solidFill>
              </a:rPr>
              <a:t>殻構造 </a:t>
            </a:r>
            <a:r>
              <a:rPr lang="en-US" altLang="ja-JP" sz="1800" b="1" dirty="0">
                <a:solidFill>
                  <a:srgbClr val="002060"/>
                </a:solidFill>
              </a:rPr>
              <a:t>(unbound Oxygen isotopes</a:t>
            </a:r>
            <a:r>
              <a:rPr lang="en-US" altLang="ja-JP" sz="1800" b="1" dirty="0" smtClean="0">
                <a:solidFill>
                  <a:srgbClr val="002060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altLang="ja-JP" sz="1800" b="1" dirty="0">
                <a:solidFill>
                  <a:srgbClr val="002060"/>
                </a:solidFill>
              </a:rPr>
              <a:t> </a:t>
            </a:r>
            <a:r>
              <a:rPr lang="en-US" altLang="ja-JP" sz="1800" b="1" dirty="0" smtClean="0">
                <a:solidFill>
                  <a:srgbClr val="002060"/>
                </a:solidFill>
              </a:rPr>
              <a:t>     </a:t>
            </a:r>
            <a:r>
              <a:rPr lang="ja-JP" altLang="en-US" sz="1800" b="1" dirty="0" smtClean="0">
                <a:solidFill>
                  <a:srgbClr val="002060"/>
                </a:solidFill>
              </a:rPr>
              <a:t>連続状態、共鳴状態の記述</a:t>
            </a:r>
            <a:endParaRPr lang="en-US" altLang="ja-JP" sz="18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altLang="ja-JP" sz="18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ja-JP" altLang="en-US" sz="1800" b="1" dirty="0">
                <a:solidFill>
                  <a:srgbClr val="002060"/>
                </a:solidFill>
              </a:rPr>
              <a:t>過剰中性子による、クラスター構造の</a:t>
            </a:r>
            <a:r>
              <a:rPr lang="ja-JP" altLang="en-US" sz="1800" b="1" dirty="0" smtClean="0">
                <a:solidFill>
                  <a:srgbClr val="002060"/>
                </a:solidFill>
              </a:rPr>
              <a:t>発達</a:t>
            </a:r>
            <a:endParaRPr lang="en-US" altLang="ja-JP" sz="18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altLang="ja-JP" sz="1800" b="1" dirty="0">
                <a:solidFill>
                  <a:srgbClr val="002060"/>
                </a:solidFill>
              </a:rPr>
              <a:t> </a:t>
            </a:r>
            <a:r>
              <a:rPr lang="en-US" altLang="ja-JP" sz="1800" b="1" dirty="0" smtClean="0">
                <a:solidFill>
                  <a:srgbClr val="002060"/>
                </a:solidFill>
              </a:rPr>
              <a:t>     Z±1 </a:t>
            </a:r>
            <a:r>
              <a:rPr lang="ja-JP" altLang="en-US" sz="1800" b="1" dirty="0" smtClean="0">
                <a:solidFill>
                  <a:srgbClr val="002060"/>
                </a:solidFill>
              </a:rPr>
              <a:t>の中性子過剰核への</a:t>
            </a:r>
            <a:r>
              <a:rPr lang="en-US" altLang="ja-JP" sz="1800" b="1" dirty="0" smtClean="0">
                <a:solidFill>
                  <a:srgbClr val="002060"/>
                </a:solidFill>
              </a:rPr>
              <a:t>1p-transfer, 1p-pickup</a:t>
            </a:r>
            <a:br>
              <a:rPr lang="en-US" altLang="ja-JP" sz="1800" b="1" dirty="0" smtClean="0">
                <a:solidFill>
                  <a:srgbClr val="002060"/>
                </a:solidFill>
              </a:rPr>
            </a:br>
            <a:r>
              <a:rPr lang="en-US" altLang="ja-JP" sz="1800" b="1" dirty="0" smtClean="0">
                <a:solidFill>
                  <a:srgbClr val="002060"/>
                </a:solidFill>
              </a:rPr>
              <a:t>      S-factor for transfer, pickup reactions</a:t>
            </a:r>
            <a:endParaRPr lang="en-US" altLang="ja-JP" sz="2000" b="1" dirty="0">
              <a:solidFill>
                <a:srgbClr val="002060"/>
              </a:solidFill>
            </a:endParaRPr>
          </a:p>
          <a:p>
            <a:pPr marL="57150" indent="0"/>
            <a:endParaRPr lang="en-US" altLang="ja-JP" sz="2000" b="1" dirty="0" smtClean="0">
              <a:solidFill>
                <a:srgbClr val="0070C0"/>
              </a:solidFill>
            </a:endParaRPr>
          </a:p>
          <a:p>
            <a:pPr marL="57150" indent="0"/>
            <a:r>
              <a:rPr lang="ja-JP" altLang="en-US" sz="2000" b="1" dirty="0" smtClean="0">
                <a:solidFill>
                  <a:srgbClr val="0070C0"/>
                </a:solidFill>
              </a:rPr>
              <a:t>そう</a:t>
            </a:r>
            <a:r>
              <a:rPr lang="ja-JP" altLang="en-US" sz="2000" b="1" dirty="0">
                <a:solidFill>
                  <a:srgbClr val="0070C0"/>
                </a:solidFill>
              </a:rPr>
              <a:t>した方法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の一つとして、反対称化分子動力学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(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AMD)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を使う</a:t>
            </a:r>
            <a:endParaRPr lang="en-US" altLang="ja-JP" sz="1600" b="1" dirty="0">
              <a:solidFill>
                <a:srgbClr val="002060"/>
              </a:solidFill>
            </a:endParaRPr>
          </a:p>
          <a:p>
            <a:pPr marL="57150" indent="0"/>
            <a:endParaRPr lang="en-US" altLang="ja-JP" sz="2000" b="1" dirty="0" smtClean="0">
              <a:solidFill>
                <a:srgbClr val="002060"/>
              </a:solidFill>
            </a:endParaRPr>
          </a:p>
          <a:p>
            <a:pPr marL="57150" indent="0"/>
            <a:endParaRPr lang="en-US" altLang="ja-JP" sz="20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600" b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altLang="ja-JP" sz="16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altLang="ja-JP" sz="1600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872" y="4509120"/>
            <a:ext cx="5304606" cy="7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73" y="5229200"/>
            <a:ext cx="1134750" cy="7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314" y="5677035"/>
            <a:ext cx="576064" cy="7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78"/>
          <a:stretch/>
        </p:blipFill>
        <p:spPr bwMode="auto">
          <a:xfrm>
            <a:off x="432621" y="5661248"/>
            <a:ext cx="537592" cy="7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570923" y="5332428"/>
            <a:ext cx="221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コア核</a:t>
            </a:r>
            <a:r>
              <a:rPr kumimoji="1" lang="en-US" altLang="ja-JP" dirty="0" smtClean="0"/>
              <a:t>: AMD</a:t>
            </a:r>
            <a:r>
              <a:rPr kumimoji="1" lang="ja-JP" altLang="en-US" dirty="0" smtClean="0"/>
              <a:t>で記述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79273" y="5744220"/>
            <a:ext cx="6474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各チャンネルの重みと</a:t>
            </a:r>
            <a:r>
              <a:rPr lang="en-US" altLang="ja-JP" dirty="0" smtClean="0"/>
              <a:t>, </a:t>
            </a:r>
            <a:r>
              <a:rPr lang="ja-JP" altLang="en-US" dirty="0" smtClean="0"/>
              <a:t>中性子の波動関数</a:t>
            </a:r>
            <a:r>
              <a:rPr lang="en-US" altLang="ja-JP" dirty="0" smtClean="0"/>
              <a:t>: RGM(GCM)</a:t>
            </a:r>
            <a:r>
              <a:rPr lang="ja-JP" altLang="en-US" dirty="0" smtClean="0"/>
              <a:t>を解く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2640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016" y="133182"/>
            <a:ext cx="8748464" cy="41549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3000" dirty="0" smtClean="0"/>
              <a:t>AMD Framework (</a:t>
            </a:r>
            <a:r>
              <a:rPr kumimoji="1" lang="ja-JP" altLang="en-US" sz="3000" dirty="0" smtClean="0"/>
              <a:t>コアの記述</a:t>
            </a:r>
            <a:r>
              <a:rPr kumimoji="1" lang="en-US" altLang="ja-JP" sz="3000" dirty="0" smtClean="0"/>
              <a:t>)</a:t>
            </a:r>
            <a:endParaRPr kumimoji="1" lang="ja-JP" altLang="en-US" sz="3000" dirty="0"/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323528" y="2253208"/>
            <a:ext cx="8568952" cy="8157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50000"/>
              <a:tabLst/>
              <a:defRPr/>
            </a:pPr>
            <a:r>
              <a:rPr kumimoji="1" lang="en-US" altLang="ja-JP" sz="2400" b="1" u="sng" strike="noStrike" kern="1200" cap="none" spc="0" normalizeH="0" baseline="0" noProof="0" dirty="0" smtClean="0">
                <a:ln>
                  <a:noFill/>
                </a:ln>
                <a:solidFill>
                  <a:srgbClr val="004DE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Variational </a:t>
            </a:r>
            <a:r>
              <a:rPr lang="en-US" altLang="ja-JP" sz="2400" b="1" u="sng" dirty="0" smtClean="0">
                <a:solidFill>
                  <a:srgbClr val="004DE6"/>
                </a:solidFill>
                <a:latin typeface="+mj-lt"/>
              </a:rPr>
              <a:t>wave function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1" lang="en-US" altLang="ja-JP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Variational calculation</a:t>
            </a: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after parity projection</a:t>
            </a:r>
            <a:endParaRPr kumimoji="1" lang="ja-JP" altLang="en-US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図 5" descr="AMD Formalism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3140968"/>
            <a:ext cx="7344816" cy="1152128"/>
          </a:xfrm>
          <a:prstGeom prst="rect">
            <a:avLst/>
          </a:prstGeom>
        </p:spPr>
      </p:pic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395536" y="836712"/>
            <a:ext cx="7776864" cy="57606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96875" marR="0" lvl="0" indent="-396875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Tx/>
              <a:buNone/>
              <a:tabLst/>
              <a:defRPr/>
            </a:pPr>
            <a:r>
              <a:rPr kumimoji="1" lang="en-US" altLang="ja-JP" sz="3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4DE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A-body Hamiltonian</a:t>
            </a:r>
            <a:r>
              <a:rPr kumimoji="1" lang="en-US" altLang="ja-JP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E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96875" marR="0" lvl="0" indent="-396875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Gogny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D1S effective interaction,    Exact removal of spurious </a:t>
            </a:r>
            <a:r>
              <a:rPr kumimoji="1" lang="en-US" altLang="ja-JP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c.o.m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1" lang="en-US" altLang="ja-JP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motion </a:t>
            </a:r>
            <a:endParaRPr kumimoji="1" lang="en-US" altLang="ja-JP" sz="2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2" descr="C:\Users\masaaki\Documents\presentation\material\AMD Formalism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518787"/>
            <a:ext cx="6766113" cy="830093"/>
          </a:xfrm>
          <a:prstGeom prst="rect">
            <a:avLst/>
          </a:prstGeom>
          <a:noFill/>
        </p:spPr>
      </p:pic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395536" y="4509120"/>
            <a:ext cx="8568952" cy="4320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1" lang="en-US" altLang="ja-JP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Single particle</a:t>
            </a:r>
            <a:r>
              <a:rPr kumimoji="1" lang="en-US" altLang="ja-JP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wave function is represented by a deformed Gaussian wave packet</a:t>
            </a:r>
          </a:p>
        </p:txBody>
      </p:sp>
      <p:pic>
        <p:nvPicPr>
          <p:cNvPr id="10" name="コンテンツ プレースホルダ 5" descr="AMD Formalism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39552" y="5026337"/>
            <a:ext cx="7290214" cy="106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31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016" y="133182"/>
            <a:ext cx="8748464" cy="41549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3000" dirty="0"/>
              <a:t>AMD Framework (</a:t>
            </a:r>
            <a:r>
              <a:rPr lang="ja-JP" altLang="en-US" sz="3000" dirty="0"/>
              <a:t>コアの記述</a:t>
            </a:r>
            <a:r>
              <a:rPr lang="en-US" altLang="ja-JP" sz="3000" dirty="0"/>
              <a:t>)</a:t>
            </a:r>
            <a:endParaRPr kumimoji="1" lang="ja-JP" altLang="en-US" sz="3000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179512" y="1988840"/>
            <a:ext cx="8229600" cy="4320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1" lang="en-US" altLang="ja-JP" sz="2000" b="1" u="sng" strike="noStrike" kern="1200" cap="none" spc="0" normalizeH="0" baseline="0" noProof="0" dirty="0" smtClean="0">
                <a:ln>
                  <a:noFill/>
                </a:ln>
                <a:solidFill>
                  <a:srgbClr val="004DE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 Angular momentum projection</a:t>
            </a:r>
          </a:p>
        </p:txBody>
      </p:sp>
      <p:pic>
        <p:nvPicPr>
          <p:cNvPr id="10" name="Picture 2" descr="C:\Documents and Settings\masaaki\My Documents\temp\equation\eq_page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96752"/>
            <a:ext cx="6873491" cy="720080"/>
          </a:xfrm>
          <a:prstGeom prst="rect">
            <a:avLst/>
          </a:prstGeom>
          <a:noFill/>
        </p:spPr>
      </p:pic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158824" y="764704"/>
            <a:ext cx="8229600" cy="4320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1" lang="en-US" altLang="ja-JP" sz="2000" b="1" u="sng" strike="noStrike" kern="1200" cap="none" spc="0" normalizeH="0" baseline="0" noProof="0" dirty="0" smtClean="0">
                <a:ln>
                  <a:noFill/>
                </a:ln>
                <a:solidFill>
                  <a:srgbClr val="004DE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  Energy variation</a:t>
            </a:r>
            <a:r>
              <a:rPr kumimoji="1" lang="en-US" altLang="ja-JP" sz="2000" b="1" u="sng" strike="noStrike" kern="1200" cap="none" spc="0" normalizeH="0" noProof="0" dirty="0" smtClean="0">
                <a:ln>
                  <a:noFill/>
                </a:ln>
                <a:solidFill>
                  <a:srgbClr val="004DE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with the constraint on the </a:t>
            </a:r>
            <a:r>
              <a:rPr kumimoji="1" lang="en-US" altLang="ja-JP" sz="2000" b="1" u="sng" strike="noStrike" kern="1200" cap="none" spc="0" normalizeH="0" noProof="0" dirty="0" err="1" smtClean="0">
                <a:ln>
                  <a:noFill/>
                </a:ln>
                <a:solidFill>
                  <a:srgbClr val="004DE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Quadrupole</a:t>
            </a:r>
            <a:r>
              <a:rPr kumimoji="1" lang="en-US" altLang="ja-JP" sz="2000" b="1" u="sng" strike="noStrike" kern="1200" cap="none" spc="0" normalizeH="0" noProof="0" dirty="0" smtClean="0">
                <a:ln>
                  <a:noFill/>
                </a:ln>
                <a:solidFill>
                  <a:srgbClr val="004DE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deformation </a:t>
            </a:r>
            <a:r>
              <a:rPr kumimoji="1" lang="en-US" altLang="ja-JP" sz="2000" b="1" u="sng" strike="noStrike" kern="1200" cap="none" spc="0" normalizeH="0" noProof="0" dirty="0" smtClean="0">
                <a:ln>
                  <a:noFill/>
                </a:ln>
                <a:solidFill>
                  <a:srgbClr val="004DE6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endParaRPr kumimoji="1" lang="en-US" altLang="ja-JP" sz="2000" b="1" u="sng" strike="noStrike" kern="1200" cap="none" spc="0" normalizeH="0" baseline="0" noProof="0" dirty="0" smtClean="0">
              <a:ln>
                <a:noFill/>
              </a:ln>
              <a:solidFill>
                <a:srgbClr val="004DE6"/>
              </a:solidFill>
              <a:effectLst/>
              <a:uLnTx/>
              <a:uFillTx/>
              <a:latin typeface="Symbol" pitchFamily="18" charset="2"/>
            </a:endParaRPr>
          </a:p>
        </p:txBody>
      </p:sp>
      <p:pic>
        <p:nvPicPr>
          <p:cNvPr id="12" name="Picture 2" descr="C:\Documents and Settings\masaaki\My Documents\temp\equation\eq_page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366581"/>
            <a:ext cx="3782224" cy="630371"/>
          </a:xfrm>
          <a:prstGeom prst="rect">
            <a:avLst/>
          </a:prstGeom>
          <a:noFill/>
        </p:spPr>
      </p:pic>
      <p:pic>
        <p:nvPicPr>
          <p:cNvPr id="13" name="Picture 2" descr="C:\Documents and Settings\masaaki\My Documents\temp\equation\eq_page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5301208"/>
            <a:ext cx="4968580" cy="648072"/>
          </a:xfrm>
          <a:prstGeom prst="rect">
            <a:avLst/>
          </a:prstGeom>
          <a:noFill/>
        </p:spPr>
      </p:pic>
      <p:pic>
        <p:nvPicPr>
          <p:cNvPr id="14" name="Picture 2" descr="C:\Documents and Settings\masaaki\My Documents\temp\equation\eq_page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4005064"/>
            <a:ext cx="2855810" cy="597728"/>
          </a:xfrm>
          <a:prstGeom prst="rect">
            <a:avLst/>
          </a:prstGeom>
          <a:noFill/>
        </p:spPr>
      </p:pic>
      <p:pic>
        <p:nvPicPr>
          <p:cNvPr id="15" name="Picture 2" descr="C:\Documents and Settings\masaaki\My Documents\temp\equation\eq_page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1" y="6021288"/>
            <a:ext cx="8434265" cy="382537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309660" y="471585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Solve Hill-Wheeler eq. to obtain </a:t>
            </a:r>
            <a:r>
              <a:rPr kumimoji="1" lang="en-US" altLang="ja-JP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eigen</a:t>
            </a:r>
            <a:r>
              <a:rPr lang="en-US" altLang="ja-JP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ja-JP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eigenfunction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9512" y="3183359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95000"/>
              <a:defRPr/>
            </a:pPr>
            <a:r>
              <a:rPr lang="en-US" altLang="ja-JP" sz="2000" b="1" u="sng" dirty="0" smtClean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3. GCM</a:t>
            </a:r>
            <a:endParaRPr lang="en-US" altLang="ja-JP" sz="2000" b="1" dirty="0" smtClean="0">
              <a:solidFill>
                <a:srgbClr val="004D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8" y="358521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Configuration mixing between the states with different deformation and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109032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14.1|55.1|14.5|25.1|15.8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9|27.6|15.6|54.9"/>
</p:tagLst>
</file>

<file path=ppt/theme/theme1.xml><?xml version="1.0" encoding="utf-8"?>
<a:theme xmlns:a="http://schemas.openxmlformats.org/drawingml/2006/main" name="Hokudai3">
  <a:themeElements>
    <a:clrScheme name="ppt1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2">
      <a:majorFont>
        <a:latin typeface="Times New Roman"/>
        <a:ea typeface="HG明朝B"/>
        <a:cs typeface=""/>
      </a:majorFont>
      <a:minorFont>
        <a:latin typeface="Times New Roman"/>
        <a:ea typeface="HG明朝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pt1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Hokudai3</Template>
  <TotalTime>1319</TotalTime>
  <Words>1150</Words>
  <Application>Microsoft Office PowerPoint</Application>
  <PresentationFormat>画面に合わせる (4:3)</PresentationFormat>
  <Paragraphs>247</Paragraphs>
  <Slides>18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9" baseType="lpstr">
      <vt:lpstr>Franklin Gothic Demi</vt:lpstr>
      <vt:lpstr>HG明朝B</vt:lpstr>
      <vt:lpstr>ＭＳ Ｐゴシック</vt:lpstr>
      <vt:lpstr>Adobe Caslon Pro</vt:lpstr>
      <vt:lpstr>Arial</vt:lpstr>
      <vt:lpstr>Calibri</vt:lpstr>
      <vt:lpstr>Cambria Math</vt:lpstr>
      <vt:lpstr>Symbol</vt:lpstr>
      <vt:lpstr>Times New Roman</vt:lpstr>
      <vt:lpstr>Wingdings 2</vt:lpstr>
      <vt:lpstr>Hokudai3</vt:lpstr>
      <vt:lpstr>反対称化分子動力学による Drip-line核の研究に向けて</vt:lpstr>
      <vt:lpstr>Introduction: Drip-lineへの実験の進展</vt:lpstr>
      <vt:lpstr>Introduction: Drip-lineでの興味</vt:lpstr>
      <vt:lpstr>Introduction: Drip-lineでの興味</vt:lpstr>
      <vt:lpstr>Introduction: Drip-lineでの興味</vt:lpstr>
      <vt:lpstr>Introduction: Drip-lineでの興味</vt:lpstr>
      <vt:lpstr>Drip-line核の記述</vt:lpstr>
      <vt:lpstr>AMD Framework (コアの記述)</vt:lpstr>
      <vt:lpstr>AMD Framework (コアの記述)</vt:lpstr>
      <vt:lpstr>コアの変形共存</vt:lpstr>
      <vt:lpstr>AMD + RGM (core + 1n, 2n system)</vt:lpstr>
      <vt:lpstr>AMD + RGM (core + 1n, 2n system)</vt:lpstr>
      <vt:lpstr>AMD + RGM (core + 1n, 2n system): O isotopes</vt:lpstr>
      <vt:lpstr>AMD + RGM (core + 1n, 2n system): O isotopes</vt:lpstr>
      <vt:lpstr>1n Halo of  31Ne(N=21)</vt:lpstr>
      <vt:lpstr>1n Halo of  31Ne(N=21)</vt:lpstr>
      <vt:lpstr>AMD + RGM for 31Ne</vt:lpstr>
      <vt:lpstr>Summary &amp; Plans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masaaki</dc:creator>
  <cp:lastModifiedBy>masaaki</cp:lastModifiedBy>
  <cp:revision>857</cp:revision>
  <dcterms:created xsi:type="dcterms:W3CDTF">2012-12-13T08:41:04Z</dcterms:created>
  <dcterms:modified xsi:type="dcterms:W3CDTF">2013-07-27T08:48:29Z</dcterms:modified>
</cp:coreProperties>
</file>