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0" r:id="rId1"/>
    <p:sldMasterId id="2147483967" r:id="rId2"/>
  </p:sldMasterIdLst>
  <p:notesMasterIdLst>
    <p:notesMasterId r:id="rId30"/>
  </p:notesMasterIdLst>
  <p:sldIdLst>
    <p:sldId id="256" r:id="rId3"/>
    <p:sldId id="257" r:id="rId4"/>
    <p:sldId id="260" r:id="rId5"/>
    <p:sldId id="273" r:id="rId6"/>
    <p:sldId id="285" r:id="rId7"/>
    <p:sldId id="262" r:id="rId8"/>
    <p:sldId id="259" r:id="rId9"/>
    <p:sldId id="264" r:id="rId10"/>
    <p:sldId id="279" r:id="rId11"/>
    <p:sldId id="265" r:id="rId12"/>
    <p:sldId id="266" r:id="rId13"/>
    <p:sldId id="275" r:id="rId14"/>
    <p:sldId id="270" r:id="rId15"/>
    <p:sldId id="277" r:id="rId16"/>
    <p:sldId id="268" r:id="rId17"/>
    <p:sldId id="271" r:id="rId18"/>
    <p:sldId id="272" r:id="rId19"/>
    <p:sldId id="283" r:id="rId20"/>
    <p:sldId id="274" r:id="rId21"/>
    <p:sldId id="284" r:id="rId22"/>
    <p:sldId id="263" r:id="rId23"/>
    <p:sldId id="267" r:id="rId24"/>
    <p:sldId id="276" r:id="rId25"/>
    <p:sldId id="278" r:id="rId26"/>
    <p:sldId id="26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F94C1-054E-4D98-83B5-41A0F98AF49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BEAB0B3-C50D-4BD6-99F3-EFB510C46D5E}">
      <dgm:prSet phldrT="[テキスト]" custT="1"/>
      <dgm:spPr/>
      <dgm:t>
        <a:bodyPr/>
        <a:lstStyle/>
        <a:p>
          <a:r>
            <a:rPr kumimoji="1" lang="en-US" altLang="ja-JP" sz="1800" dirty="0" smtClean="0"/>
            <a:t>Cutoff </a:t>
          </a:r>
          <a:r>
            <a:rPr kumimoji="1" lang="ja-JP" altLang="en-US" sz="1800" dirty="0" smtClean="0"/>
            <a:t>は、遠距離力の短距離の振る舞いを制限する外部パラメーターであり、近距離については不定性が大きい</a:t>
          </a:r>
          <a:endParaRPr kumimoji="1" lang="en-US" altLang="ja-JP" sz="1800" dirty="0" smtClean="0"/>
        </a:p>
        <a:p>
          <a:r>
            <a:rPr kumimoji="1" lang="ja-JP" altLang="en-US" sz="1800" dirty="0" smtClean="0"/>
            <a:t>→</a:t>
          </a:r>
          <a:r>
            <a:rPr kumimoji="1" lang="ja-JP" altLang="en-US" sz="1800" b="1" dirty="0" smtClean="0">
              <a:solidFill>
                <a:srgbClr val="FFFF00"/>
              </a:solidFill>
            </a:rPr>
            <a:t>では近距離を記述するにはどうするべきか？</a:t>
          </a:r>
          <a:endParaRPr kumimoji="1" lang="ja-JP" altLang="en-US" sz="1800" b="1" dirty="0">
            <a:solidFill>
              <a:srgbClr val="FFFF00"/>
            </a:solidFill>
          </a:endParaRPr>
        </a:p>
      </dgm:t>
    </dgm:pt>
    <dgm:pt modelId="{1565FD42-4D3A-4FD6-BD5C-63D453C15716}" type="parTrans" cxnId="{4F653C01-4C63-4060-BB0F-7F43B0F10953}">
      <dgm:prSet/>
      <dgm:spPr/>
      <dgm:t>
        <a:bodyPr/>
        <a:lstStyle/>
        <a:p>
          <a:endParaRPr kumimoji="1" lang="ja-JP" altLang="en-US"/>
        </a:p>
      </dgm:t>
    </dgm:pt>
    <dgm:pt modelId="{249942A5-2053-4BFD-806D-ED2F2D3C74D3}" type="sibTrans" cxnId="{4F653C01-4C63-4060-BB0F-7F43B0F10953}">
      <dgm:prSet/>
      <dgm:spPr/>
      <dgm:t>
        <a:bodyPr/>
        <a:lstStyle/>
        <a:p>
          <a:endParaRPr kumimoji="1" lang="ja-JP" altLang="en-US"/>
        </a:p>
      </dgm:t>
    </dgm:pt>
    <dgm:pt modelId="{52079B81-AC8D-457D-804B-0ACCC097761D}" type="pres">
      <dgm:prSet presAssocID="{6EDF94C1-054E-4D98-83B5-41A0F98AF4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5584466-9B60-43E8-908A-9DF8047540FB}" type="pres">
      <dgm:prSet presAssocID="{1BEAB0B3-C50D-4BD6-99F3-EFB510C46D5E}" presName="parentText" presStyleLbl="node1" presStyleIdx="0" presStyleCnt="1" custScaleY="115839" custLinFactNeighborY="-216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7C59ADE-19FD-410E-B457-1D701FD78031}" type="presOf" srcId="{1BEAB0B3-C50D-4BD6-99F3-EFB510C46D5E}" destId="{85584466-9B60-43E8-908A-9DF8047540FB}" srcOrd="0" destOrd="0" presId="urn:microsoft.com/office/officeart/2005/8/layout/vList2"/>
    <dgm:cxn modelId="{BA7D2728-5E8B-4602-BCF8-0A179316D0FC}" type="presOf" srcId="{6EDF94C1-054E-4D98-83B5-41A0F98AF49A}" destId="{52079B81-AC8D-457D-804B-0ACCC097761D}" srcOrd="0" destOrd="0" presId="urn:microsoft.com/office/officeart/2005/8/layout/vList2"/>
    <dgm:cxn modelId="{4F653C01-4C63-4060-BB0F-7F43B0F10953}" srcId="{6EDF94C1-054E-4D98-83B5-41A0F98AF49A}" destId="{1BEAB0B3-C50D-4BD6-99F3-EFB510C46D5E}" srcOrd="0" destOrd="0" parTransId="{1565FD42-4D3A-4FD6-BD5C-63D453C15716}" sibTransId="{249942A5-2053-4BFD-806D-ED2F2D3C74D3}"/>
    <dgm:cxn modelId="{E79D002F-8DCC-4C55-8F3D-37EE97495BBC}" type="presParOf" srcId="{52079B81-AC8D-457D-804B-0ACCC097761D}" destId="{85584466-9B60-43E8-908A-9DF8047540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AC61C-6871-4237-ACA1-0D13502AC640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D4B2E7E-5C1E-4F16-9574-D106963E9241}">
      <dgm:prSet phldrT="[テキスト]" custT="1"/>
      <dgm:spPr/>
      <dgm:t>
        <a:bodyPr/>
        <a:lstStyle/>
        <a:p>
          <a:r>
            <a:rPr kumimoji="1" lang="ja-JP" altLang="en-US" sz="2400" dirty="0" smtClean="0"/>
            <a:t>目的</a:t>
          </a:r>
          <a:endParaRPr kumimoji="1" lang="ja-JP" altLang="en-US" sz="2400" dirty="0"/>
        </a:p>
      </dgm:t>
    </dgm:pt>
    <dgm:pt modelId="{497D4101-A92C-4991-AAD9-0D02B111C5C9}" type="parTrans" cxnId="{BB61FCB5-1D7E-4651-84B6-86EC9BE4896C}">
      <dgm:prSet/>
      <dgm:spPr/>
      <dgm:t>
        <a:bodyPr/>
        <a:lstStyle/>
        <a:p>
          <a:endParaRPr kumimoji="1" lang="ja-JP" altLang="en-US"/>
        </a:p>
      </dgm:t>
    </dgm:pt>
    <dgm:pt modelId="{11C8E4F5-2BBC-4CF9-B458-65C8F0A82BD7}" type="sibTrans" cxnId="{BB61FCB5-1D7E-4651-84B6-86EC9BE4896C}">
      <dgm:prSet/>
      <dgm:spPr/>
      <dgm:t>
        <a:bodyPr/>
        <a:lstStyle/>
        <a:p>
          <a:endParaRPr kumimoji="1" lang="ja-JP" altLang="en-US"/>
        </a:p>
      </dgm:t>
    </dgm:pt>
    <dgm:pt modelId="{8685D420-A62F-4549-8C43-C0083B46A5F2}">
      <dgm:prSet custT="1"/>
      <dgm:spPr/>
      <dgm:t>
        <a:bodyPr/>
        <a:lstStyle/>
        <a:p>
          <a:r>
            <a:rPr kumimoji="1" lang="en-US" altLang="ja-JP" sz="1800" dirty="0" smtClean="0"/>
            <a:t>Binding energy,</a:t>
          </a:r>
          <a:r>
            <a:rPr lang="ja-JP" altLang="en-US" sz="1800" dirty="0" smtClean="0"/>
            <a:t> </a:t>
          </a:r>
          <a:r>
            <a:rPr lang="en-US" altLang="ja-JP" sz="1800" dirty="0" smtClean="0"/>
            <a:t>Binding energy</a:t>
          </a:r>
          <a:r>
            <a:rPr lang="ja-JP" altLang="en-US" sz="1800" dirty="0" smtClean="0"/>
            <a:t>のポテンシャルごとの内訳</a:t>
          </a:r>
          <a:r>
            <a:rPr lang="en-US" altLang="ja-JP" sz="1800" dirty="0" smtClean="0"/>
            <a:t>, C</a:t>
          </a:r>
          <a:r>
            <a:rPr kumimoji="1" lang="en-US" altLang="ja-JP" sz="1800" dirty="0" smtClean="0"/>
            <a:t>hannel Probability, </a:t>
          </a:r>
          <a:r>
            <a:rPr kumimoji="1" lang="ja-JP" altLang="en-US" sz="1800" dirty="0" smtClean="0"/>
            <a:t>波動関数をそれぞれ比較</a:t>
          </a:r>
          <a:r>
            <a:rPr lang="ja-JP" altLang="en-US" sz="1800" dirty="0" smtClean="0"/>
            <a:t>し、</a:t>
          </a:r>
          <a:r>
            <a:rPr lang="en-US" altLang="ja-JP" sz="1800" dirty="0" smtClean="0"/>
            <a:t>repulsive interaction</a:t>
          </a:r>
          <a:r>
            <a:rPr lang="ja-JP" altLang="en-US" sz="1800" dirty="0" smtClean="0"/>
            <a:t>の効果を考察する</a:t>
          </a:r>
          <a:endParaRPr kumimoji="1" lang="ja-JP" altLang="en-US" sz="1800" dirty="0"/>
        </a:p>
      </dgm:t>
    </dgm:pt>
    <dgm:pt modelId="{638E9309-E1D3-4091-B5C5-9263EC2FB373}" type="parTrans" cxnId="{EE1FBB00-DE3C-4A33-A729-DBBB9CC5269D}">
      <dgm:prSet/>
      <dgm:spPr/>
      <dgm:t>
        <a:bodyPr/>
        <a:lstStyle/>
        <a:p>
          <a:endParaRPr kumimoji="1" lang="ja-JP" altLang="en-US"/>
        </a:p>
      </dgm:t>
    </dgm:pt>
    <dgm:pt modelId="{E62C8FB4-A781-440D-A85C-0D96B1D0BAC9}" type="sibTrans" cxnId="{EE1FBB00-DE3C-4A33-A729-DBBB9CC5269D}">
      <dgm:prSet/>
      <dgm:spPr/>
      <dgm:t>
        <a:bodyPr/>
        <a:lstStyle/>
        <a:p>
          <a:endParaRPr kumimoji="1" lang="ja-JP" altLang="en-US"/>
        </a:p>
      </dgm:t>
    </dgm:pt>
    <dgm:pt modelId="{44C1C5C6-1757-4206-A8AE-1E55724EE845}" type="pres">
      <dgm:prSet presAssocID="{ABFAC61C-6871-4237-ACA1-0D13502AC6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311932F-B2E9-47E8-B828-593DCD4F7EF6}" type="pres">
      <dgm:prSet presAssocID="{2D4B2E7E-5C1E-4F16-9574-D106963E9241}" presName="parentLin" presStyleCnt="0"/>
      <dgm:spPr/>
    </dgm:pt>
    <dgm:pt modelId="{C5269DDE-903B-4777-BE2A-8E92C3367826}" type="pres">
      <dgm:prSet presAssocID="{2D4B2E7E-5C1E-4F16-9574-D106963E9241}" presName="parentLeftMargin" presStyleLbl="node1" presStyleIdx="0" presStyleCnt="1"/>
      <dgm:spPr/>
      <dgm:t>
        <a:bodyPr/>
        <a:lstStyle/>
        <a:p>
          <a:endParaRPr kumimoji="1" lang="ja-JP" altLang="en-US"/>
        </a:p>
      </dgm:t>
    </dgm:pt>
    <dgm:pt modelId="{DF6AD5D1-3437-44CE-9B28-E32B476F0844}" type="pres">
      <dgm:prSet presAssocID="{2D4B2E7E-5C1E-4F16-9574-D106963E9241}" presName="parentText" presStyleLbl="node1" presStyleIdx="0" presStyleCnt="1" custScaleX="28896" custScaleY="37139" custLinFactNeighborY="-3283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A6EB0B-8066-4F13-AEAA-E193AAD06442}" type="pres">
      <dgm:prSet presAssocID="{2D4B2E7E-5C1E-4F16-9574-D106963E9241}" presName="negativeSpace" presStyleCnt="0"/>
      <dgm:spPr/>
    </dgm:pt>
    <dgm:pt modelId="{8C640CFF-3DAF-44AA-8487-9E82D15B8774}" type="pres">
      <dgm:prSet presAssocID="{2D4B2E7E-5C1E-4F16-9574-D106963E9241}" presName="childText" presStyleLbl="conFgAcc1" presStyleIdx="0" presStyleCnt="1" custScaleY="7135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C61E32D-E9C3-414B-B7C0-35E1DB2D21DC}" type="presOf" srcId="{ABFAC61C-6871-4237-ACA1-0D13502AC640}" destId="{44C1C5C6-1757-4206-A8AE-1E55724EE845}" srcOrd="0" destOrd="0" presId="urn:microsoft.com/office/officeart/2005/8/layout/list1"/>
    <dgm:cxn modelId="{04A94BF2-17AB-43F6-9DC7-BC6AEB98344D}" type="presOf" srcId="{2D4B2E7E-5C1E-4F16-9574-D106963E9241}" destId="{C5269DDE-903B-4777-BE2A-8E92C3367826}" srcOrd="0" destOrd="0" presId="urn:microsoft.com/office/officeart/2005/8/layout/list1"/>
    <dgm:cxn modelId="{0BF4A376-EB52-4A8A-96AC-A7B5F8A15E57}" type="presOf" srcId="{8685D420-A62F-4549-8C43-C0083B46A5F2}" destId="{8C640CFF-3DAF-44AA-8487-9E82D15B8774}" srcOrd="0" destOrd="0" presId="urn:microsoft.com/office/officeart/2005/8/layout/list1"/>
    <dgm:cxn modelId="{BB61FCB5-1D7E-4651-84B6-86EC9BE4896C}" srcId="{ABFAC61C-6871-4237-ACA1-0D13502AC640}" destId="{2D4B2E7E-5C1E-4F16-9574-D106963E9241}" srcOrd="0" destOrd="0" parTransId="{497D4101-A92C-4991-AAD9-0D02B111C5C9}" sibTransId="{11C8E4F5-2BBC-4CF9-B458-65C8F0A82BD7}"/>
    <dgm:cxn modelId="{EE1FBB00-DE3C-4A33-A729-DBBB9CC5269D}" srcId="{2D4B2E7E-5C1E-4F16-9574-D106963E9241}" destId="{8685D420-A62F-4549-8C43-C0083B46A5F2}" srcOrd="0" destOrd="0" parTransId="{638E9309-E1D3-4091-B5C5-9263EC2FB373}" sibTransId="{E62C8FB4-A781-440D-A85C-0D96B1D0BAC9}"/>
    <dgm:cxn modelId="{A6C8080A-7DB9-4B29-997A-6F7AAB6AA4A6}" type="presOf" srcId="{2D4B2E7E-5C1E-4F16-9574-D106963E9241}" destId="{DF6AD5D1-3437-44CE-9B28-E32B476F0844}" srcOrd="1" destOrd="0" presId="urn:microsoft.com/office/officeart/2005/8/layout/list1"/>
    <dgm:cxn modelId="{ECC66562-ECD7-4E84-B344-55B85CE8BF03}" type="presParOf" srcId="{44C1C5C6-1757-4206-A8AE-1E55724EE845}" destId="{E311932F-B2E9-47E8-B828-593DCD4F7EF6}" srcOrd="0" destOrd="0" presId="urn:microsoft.com/office/officeart/2005/8/layout/list1"/>
    <dgm:cxn modelId="{82B92351-1DF4-44D8-B691-92F70D78A743}" type="presParOf" srcId="{E311932F-B2E9-47E8-B828-593DCD4F7EF6}" destId="{C5269DDE-903B-4777-BE2A-8E92C3367826}" srcOrd="0" destOrd="0" presId="urn:microsoft.com/office/officeart/2005/8/layout/list1"/>
    <dgm:cxn modelId="{70050A6C-3481-44C0-98EC-D7CAFDD80713}" type="presParOf" srcId="{E311932F-B2E9-47E8-B828-593DCD4F7EF6}" destId="{DF6AD5D1-3437-44CE-9B28-E32B476F0844}" srcOrd="1" destOrd="0" presId="urn:microsoft.com/office/officeart/2005/8/layout/list1"/>
    <dgm:cxn modelId="{B4265148-5BD5-4AD5-96D5-B9D6EA0AE453}" type="presParOf" srcId="{44C1C5C6-1757-4206-A8AE-1E55724EE845}" destId="{3EA6EB0B-8066-4F13-AEAA-E193AAD06442}" srcOrd="1" destOrd="0" presId="urn:microsoft.com/office/officeart/2005/8/layout/list1"/>
    <dgm:cxn modelId="{D8D9DE3E-5388-4CEC-88AF-14F79C799FB8}" type="presParOf" srcId="{44C1C5C6-1757-4206-A8AE-1E55724EE845}" destId="{8C640CFF-3DAF-44AA-8487-9E82D15B87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84466-9B60-43E8-908A-9DF8047540FB}">
      <dsp:nvSpPr>
        <dsp:cNvPr id="0" name=""/>
        <dsp:cNvSpPr/>
      </dsp:nvSpPr>
      <dsp:spPr>
        <a:xfrm>
          <a:off x="0" y="0"/>
          <a:ext cx="7588828" cy="19381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/>
            <a:t>Cutoff </a:t>
          </a:r>
          <a:r>
            <a:rPr kumimoji="1" lang="ja-JP" altLang="en-US" sz="1800" kern="1200" dirty="0" smtClean="0"/>
            <a:t>は、遠距離力の短距離の振る舞いを制限する外部パラメーターであり、近距離については不定性が大きい</a:t>
          </a:r>
          <a:endParaRPr kumimoji="1" lang="en-US" altLang="ja-JP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→</a:t>
          </a:r>
          <a:r>
            <a:rPr kumimoji="1" lang="ja-JP" altLang="en-US" sz="1800" b="1" kern="1200" dirty="0" smtClean="0">
              <a:solidFill>
                <a:srgbClr val="FFFF00"/>
              </a:solidFill>
            </a:rPr>
            <a:t>では近距離を記述するにはどうするべきか？</a:t>
          </a:r>
          <a:endParaRPr kumimoji="1" lang="ja-JP" altLang="en-US" sz="1800" b="1" kern="1200" dirty="0">
            <a:solidFill>
              <a:srgbClr val="FFFF00"/>
            </a:solidFill>
          </a:endParaRPr>
        </a:p>
      </dsp:txBody>
      <dsp:txXfrm>
        <a:off x="94610" y="94610"/>
        <a:ext cx="7399608" cy="1748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40CFF-3DAF-44AA-8487-9E82D15B8774}">
      <dsp:nvSpPr>
        <dsp:cNvPr id="0" name=""/>
        <dsp:cNvSpPr/>
      </dsp:nvSpPr>
      <dsp:spPr>
        <a:xfrm>
          <a:off x="0" y="702052"/>
          <a:ext cx="6674426" cy="19060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8010" tIns="562356" rIns="51801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800" kern="1200" dirty="0" smtClean="0"/>
            <a:t>Binding energy,</a:t>
          </a:r>
          <a:r>
            <a:rPr lang="ja-JP" altLang="en-US" sz="1800" kern="1200" dirty="0" smtClean="0"/>
            <a:t> </a:t>
          </a:r>
          <a:r>
            <a:rPr lang="en-US" altLang="ja-JP" sz="1800" kern="1200" dirty="0" smtClean="0"/>
            <a:t>Binding energy</a:t>
          </a:r>
          <a:r>
            <a:rPr lang="ja-JP" altLang="en-US" sz="1800" kern="1200" dirty="0" smtClean="0"/>
            <a:t>のポテンシャルごとの内訳</a:t>
          </a:r>
          <a:r>
            <a:rPr lang="en-US" altLang="ja-JP" sz="1800" kern="1200" dirty="0" smtClean="0"/>
            <a:t>, C</a:t>
          </a:r>
          <a:r>
            <a:rPr kumimoji="1" lang="en-US" altLang="ja-JP" sz="1800" kern="1200" dirty="0" smtClean="0"/>
            <a:t>hannel Probability, </a:t>
          </a:r>
          <a:r>
            <a:rPr kumimoji="1" lang="ja-JP" altLang="en-US" sz="1800" kern="1200" dirty="0" smtClean="0"/>
            <a:t>波動関数をそれぞれ比較</a:t>
          </a:r>
          <a:r>
            <a:rPr lang="ja-JP" altLang="en-US" sz="1800" kern="1200" dirty="0" smtClean="0"/>
            <a:t>し、</a:t>
          </a:r>
          <a:r>
            <a:rPr lang="en-US" altLang="ja-JP" sz="1800" kern="1200" dirty="0" smtClean="0"/>
            <a:t>repulsive interaction</a:t>
          </a:r>
          <a:r>
            <a:rPr lang="ja-JP" altLang="en-US" sz="1800" kern="1200" dirty="0" smtClean="0"/>
            <a:t>の効果を考察する</a:t>
          </a:r>
          <a:endParaRPr kumimoji="1" lang="ja-JP" altLang="en-US" sz="1800" kern="1200" dirty="0"/>
        </a:p>
      </dsp:txBody>
      <dsp:txXfrm>
        <a:off x="0" y="702052"/>
        <a:ext cx="6674426" cy="1906061"/>
      </dsp:txXfrm>
    </dsp:sp>
    <dsp:sp modelId="{DF6AD5D1-3437-44CE-9B28-E32B476F0844}">
      <dsp:nvSpPr>
        <dsp:cNvPr id="0" name=""/>
        <dsp:cNvSpPr/>
      </dsp:nvSpPr>
      <dsp:spPr>
        <a:xfrm>
          <a:off x="333721" y="324744"/>
          <a:ext cx="1350049" cy="7016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594" tIns="0" rIns="1765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/>
            <a:t>目的</a:t>
          </a:r>
          <a:endParaRPr kumimoji="1" lang="ja-JP" altLang="en-US" sz="2400" kern="1200" dirty="0"/>
        </a:p>
      </dsp:txBody>
      <dsp:txXfrm>
        <a:off x="367973" y="358996"/>
        <a:ext cx="1281545" cy="633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76885-5081-4FFD-A8A8-32BDC2C550D0}" type="datetimeFigureOut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27365-2D95-49DF-BA7A-2704E2EB84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6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7365-2D95-49DF-BA7A-2704E2EB84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492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7365-2D95-49DF-BA7A-2704E2EB8462}" type="slidenum">
              <a:rPr kumimoji="1" lang="ja-JP" altLang="en-US" smtClean="0">
                <a:solidFill>
                  <a:prstClr val="black"/>
                </a:solidFill>
              </a:rPr>
              <a:pPr/>
              <a:t>18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8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7365-2D95-49DF-BA7A-2704E2EB846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918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7365-2D95-49DF-BA7A-2704E2EB846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875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7365-2D95-49DF-BA7A-2704E2EB846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30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7365-2D95-49DF-BA7A-2704E2EB846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7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7365-2D95-49DF-BA7A-2704E2EB846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55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7365-2D95-49DF-BA7A-2704E2EB84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72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7365-2D95-49DF-BA7A-2704E2EB84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098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7365-2D95-49DF-BA7A-2704E2EB84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58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7365-2D95-49DF-BA7A-2704E2EB84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82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7365-2D95-49DF-BA7A-2704E2EB84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457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7365-2D95-49DF-BA7A-2704E2EB846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70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03D4-C40D-4338-BE71-46970C53496C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3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67E3-EBB6-4A64-832F-55A161EC8CE3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1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65BE-6A4C-49AE-A30B-01B4C62EF02B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83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B2FC-3B67-4C14-B99E-2ABB9CC21C74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7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119A-263E-499E-88D7-E2C094EC244F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92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70F0-45CD-409E-B342-4046EE79F506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8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2068-CB51-44FA-8B10-0D2F059AD096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26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B7F7-9AED-42EA-965D-A6F7CA027600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1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D2D7-B060-40CC-A6C8-4F33123E0EF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16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AA99-7613-4C37-839A-01FA570F415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CD08-720F-487F-91F8-83D0158A75F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4AB0-9F5C-4027-8422-2183AA4C13FC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56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3AF8-B744-4295-9F66-2D2FCF8005F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91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E999-18C3-45CE-AE97-B0F233744F5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10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7EF4-12B0-425E-BF23-B8743A42889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0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B80A-105C-4EBC-AD1F-2A18FC2692C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42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352A-4326-4C1D-B5C9-35B3D3B239A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1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8993-5949-4399-A983-FD03EEC9684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46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542A-CF1A-47C5-89A2-5D48DB5903C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09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B886-4639-4D36-A63E-9A0A83AB33F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0716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A852-E2F2-40EF-9C6C-E44CB417997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7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FDBB-36DD-46AF-91C5-C75A1BF5089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503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6FDD-B33D-4311-90B8-6C38F9ABC1B9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79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13F8-A430-4C68-AD9D-06D65A9F3CD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06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1A47-90A4-45A0-9534-4E45AAFB7E4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D626-0A79-4432-A564-411A391C188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2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8F9-126E-41F4-8340-11F927657A66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6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1705-3981-4E0B-B7F5-28FFA46440D1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4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4C51-3029-4E5E-8502-DDE3C8FFC2F7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3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7D0E-1F58-4F07-BEA1-80CF47B8750F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2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6DBA-24AB-44FA-8BC4-C63B08EE96A4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8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6BD-AA5F-42F9-BE6F-4A8D84DB81E5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1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90ED-9C03-4F54-80F9-E1014AC119CF}" type="datetime1">
              <a:rPr lang="en-US" altLang="ja-JP" smtClean="0"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3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FBA6-3BF2-45F8-B935-82DA5976472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7/26/2013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8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00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130.png"/><Relationship Id="rId4" Type="http://schemas.openxmlformats.org/officeDocument/2006/relationships/image" Target="../media/image210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0.png"/><Relationship Id="rId10" Type="http://schemas.openxmlformats.org/officeDocument/2006/relationships/image" Target="../media/image41.png"/><Relationship Id="rId4" Type="http://schemas.openxmlformats.org/officeDocument/2006/relationships/image" Target="../media/image38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1.png"/><Relationship Id="rId3" Type="http://schemas.openxmlformats.org/officeDocument/2006/relationships/image" Target="../media/image240.png"/><Relationship Id="rId7" Type="http://schemas.openxmlformats.org/officeDocument/2006/relationships/image" Target="../media/image450.png"/><Relationship Id="rId12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0.png"/><Relationship Id="rId4" Type="http://schemas.openxmlformats.org/officeDocument/2006/relationships/image" Target="../media/image53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1.png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42.png"/><Relationship Id="rId5" Type="http://schemas.openxmlformats.org/officeDocument/2006/relationships/image" Target="../media/image59.png"/><Relationship Id="rId10" Type="http://schemas.openxmlformats.org/officeDocument/2006/relationships/image" Target="../media/image240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16.png"/><Relationship Id="rId3" Type="http://schemas.openxmlformats.org/officeDocument/2006/relationships/image" Target="../media/image74.png"/><Relationship Id="rId7" Type="http://schemas.openxmlformats.org/officeDocument/2006/relationships/image" Target="../media/image670.png"/><Relationship Id="rId12" Type="http://schemas.openxmlformats.org/officeDocument/2006/relationships/image" Target="../media/image7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700.png"/><Relationship Id="rId5" Type="http://schemas.openxmlformats.org/officeDocument/2006/relationships/image" Target="../media/image76.png"/><Relationship Id="rId10" Type="http://schemas.openxmlformats.org/officeDocument/2006/relationships/image" Target="../media/image131.png"/><Relationship Id="rId4" Type="http://schemas.openxmlformats.org/officeDocument/2006/relationships/image" Target="../media/image75.png"/><Relationship Id="rId9" Type="http://schemas.openxmlformats.org/officeDocument/2006/relationships/image" Target="../media/image690.png"/><Relationship Id="rId1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5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11.png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2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5" Type="http://schemas.openxmlformats.org/officeDocument/2006/relationships/image" Target="../media/image15.png"/><Relationship Id="rId10" Type="http://schemas.openxmlformats.org/officeDocument/2006/relationships/image" Target="../media/image81.png"/><Relationship Id="rId4" Type="http://schemas.openxmlformats.org/officeDocument/2006/relationships/image" Target="../media/image771.png"/><Relationship Id="rId9" Type="http://schemas.openxmlformats.org/officeDocument/2006/relationships/image" Target="../media/image7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50.png"/><Relationship Id="rId7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83.png"/><Relationship Id="rId9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50.png"/><Relationship Id="rId7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771.png"/><Relationship Id="rId9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3" Type="http://schemas.openxmlformats.org/officeDocument/2006/relationships/image" Target="../media/image92.png"/><Relationship Id="rId12" Type="http://schemas.openxmlformats.org/officeDocument/2006/relationships/image" Target="../media/image7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31.png"/><Relationship Id="rId5" Type="http://schemas.openxmlformats.org/officeDocument/2006/relationships/image" Target="../media/image770.png"/><Relationship Id="rId15" Type="http://schemas.openxmlformats.org/officeDocument/2006/relationships/image" Target="../media/image94.png"/><Relationship Id="rId10" Type="http://schemas.openxmlformats.org/officeDocument/2006/relationships/image" Target="../media/image130.png"/><Relationship Id="rId4" Type="http://schemas.openxmlformats.org/officeDocument/2006/relationships/image" Target="../media/image760.png"/><Relationship Id="rId1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3" Type="http://schemas.openxmlformats.org/officeDocument/2006/relationships/image" Target="../media/image95.png"/><Relationship Id="rId12" Type="http://schemas.openxmlformats.org/officeDocument/2006/relationships/image" Target="../media/image7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31.png"/><Relationship Id="rId5" Type="http://schemas.openxmlformats.org/officeDocument/2006/relationships/image" Target="../media/image770.png"/><Relationship Id="rId15" Type="http://schemas.openxmlformats.org/officeDocument/2006/relationships/image" Target="../media/image94.png"/><Relationship Id="rId10" Type="http://schemas.openxmlformats.org/officeDocument/2006/relationships/image" Target="../media/image130.png"/><Relationship Id="rId4" Type="http://schemas.openxmlformats.org/officeDocument/2006/relationships/image" Target="../media/image790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0.png"/><Relationship Id="rId1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00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8.png"/><Relationship Id="rId5" Type="http://schemas.openxmlformats.org/officeDocument/2006/relationships/image" Target="../media/image131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60.png"/><Relationship Id="rId19" Type="http://schemas.openxmlformats.org/officeDocument/2006/relationships/image" Target="../media/image180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ctrTitle"/>
              </p:nvPr>
            </p:nvSpPr>
            <p:spPr>
              <a:xfrm>
                <a:off x="779318" y="2660651"/>
                <a:ext cx="6176184" cy="1234727"/>
              </a:xfrm>
            </p:spPr>
            <p:txBody>
              <a:bodyPr/>
              <a:lstStyle/>
              <a:p>
                <a:r>
                  <a:rPr lang="ja-JP" altLang="en-US" sz="3000" dirty="0" smtClean="0">
                    <a:solidFill>
                      <a:schemeClr val="tx2"/>
                    </a:solidFill>
                  </a:rPr>
                  <a:t>短距離斥力を含む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sz="3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3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sz="3000" dirty="0">
                    <a:solidFill>
                      <a:schemeClr val="tx2"/>
                    </a:solidFill>
                  </a:rPr>
                  <a:t>2</a:t>
                </a:r>
                <a:r>
                  <a:rPr lang="ja-JP" altLang="en-US" sz="3000" dirty="0">
                    <a:solidFill>
                      <a:schemeClr val="tx2"/>
                    </a:solidFill>
                  </a:rPr>
                  <a:t>体束縛状態</a:t>
                </a: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79318" y="2660651"/>
                <a:ext cx="6176184" cy="1234727"/>
              </a:xfrm>
              <a:blipFill rotWithShape="0">
                <a:blip r:embed="rId3"/>
                <a:stretch>
                  <a:fillRect r="-2270" b="-162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サブタイトル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79318" y="4050834"/>
                <a:ext cx="6177997" cy="1186184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700" dirty="0" smtClean="0"/>
                  <a:t>前田沙織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7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ja-JP" sz="17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ja-JP" sz="1700" dirty="0" smtClean="0"/>
                  <a:t>,</a:t>
                </a:r>
                <a:r>
                  <a:rPr lang="ja-JP" altLang="en-US" sz="1700" dirty="0" smtClean="0"/>
                  <a:t>　横田朗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7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ja-JP" sz="17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altLang="ja-JP" sz="1700" dirty="0" smtClean="0"/>
                  <a:t>,</a:t>
                </a:r>
                <a:r>
                  <a:rPr lang="ja-JP" altLang="en-US" sz="1700" dirty="0" smtClean="0"/>
                  <a:t>　肥山詠美子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7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ja-JP" sz="1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altLang="ja-JP" sz="1700" dirty="0" smtClean="0"/>
                  <a:t>,</a:t>
                </a:r>
                <a:r>
                  <a:rPr lang="ja-JP" altLang="en-US" sz="1700" dirty="0" smtClean="0"/>
                  <a:t>　岡眞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7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ja-JP" sz="17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kumimoji="1" lang="en-US" altLang="ja-JP" sz="1700" dirty="0" smtClean="0"/>
                  <a:t>,</a:t>
                </a:r>
                <a:r>
                  <a:rPr kumimoji="1" lang="ja-JP" altLang="en-US" sz="1700" dirty="0" smtClean="0"/>
                  <a:t>　</a:t>
                </a:r>
                <a:r>
                  <a:rPr lang="en-US" altLang="ja-JP" sz="1700" dirty="0"/>
                  <a:t> Y. R. Liu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7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ja-JP" sz="17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endParaRPr kumimoji="1" lang="en-US" altLang="ja-JP" sz="1700" dirty="0" smtClean="0"/>
              </a:p>
              <a:p>
                <a:r>
                  <a:rPr kumimoji="1" lang="ja-JP" altLang="en-US" sz="1700" dirty="0" smtClean="0"/>
                  <a:t>東工大理工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7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kumimoji="1" lang="en-US" altLang="ja-JP" sz="17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kumimoji="1" lang="ja-JP" altLang="en-US" sz="1700" dirty="0" smtClean="0"/>
                  <a:t>　理研仁科セ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7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ja-JP" sz="17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kumimoji="1" lang="ja-JP" altLang="en-US" sz="1700" dirty="0" smtClean="0"/>
                  <a:t>　山東大学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7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ja-JP" sz="17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endParaRPr kumimoji="1" lang="en-US" altLang="ja-JP" sz="1700" dirty="0" smtClean="0"/>
              </a:p>
            </p:txBody>
          </p:sp>
        </mc:Choice>
        <mc:Fallback xmlns="">
          <p:sp>
            <p:nvSpPr>
              <p:cNvPr id="3" name="サブ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79318" y="4050834"/>
                <a:ext cx="6177997" cy="1186184"/>
              </a:xfrm>
              <a:blipFill rotWithShape="0">
                <a:blip r:embed="rId4"/>
                <a:stretch>
                  <a:fillRect t="-3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5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05689" y="464127"/>
            <a:ext cx="2715493" cy="471055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Formulation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9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111828"/>
                <a:ext cx="7474528" cy="1319645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Interaction : OBEP + QCM repulsion</a:t>
                </a:r>
              </a:p>
              <a:p>
                <a:r>
                  <a:rPr lang="en-US" altLang="ja-JP" dirty="0" smtClean="0"/>
                  <a:t>Input:cutoff(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 smtClean="0"/>
                  <a:t>),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=0.6,0.5 [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𝑓𝑚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dirty="0" smtClean="0"/>
              </a:p>
              <a:p>
                <a:r>
                  <a:rPr lang="en-US" altLang="ja-JP" dirty="0" smtClean="0"/>
                  <a:t> </a:t>
                </a:r>
                <a:r>
                  <a:rPr kumimoji="1" lang="en-US" altLang="ja-JP" dirty="0" smtClean="0"/>
                  <a:t>Channel: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𝑐h𝑎𝑛𝑛𝑒𝑙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(7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𝑐h𝑎𝑛𝑛𝑒𝑙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10" name="コンテンツ プレースホルダー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111828"/>
                <a:ext cx="7474528" cy="1319645"/>
              </a:xfrm>
              <a:blipFill rotWithShape="0">
                <a:blip r:embed="rId3"/>
                <a:stretch>
                  <a:fillRect l="-163" t="-2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598545"/>
                  </p:ext>
                </p:extLst>
              </p:nvPr>
            </p:nvGraphicFramePr>
            <p:xfrm>
              <a:off x="602675" y="2379512"/>
              <a:ext cx="7450281" cy="1387185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899479"/>
                    <a:gridCol w="899479"/>
                    <a:gridCol w="1094164"/>
                    <a:gridCol w="899479"/>
                    <a:gridCol w="899479"/>
                    <a:gridCol w="899479"/>
                    <a:gridCol w="899479"/>
                    <a:gridCol w="959243"/>
                  </a:tblGrid>
                  <a:tr h="462395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400" dirty="0" smtClean="0"/>
                            <a:t>Channels</a:t>
                          </a:r>
                          <a:endParaRPr kumimoji="1" lang="ja-JP" altLang="en-US" sz="1400" b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1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4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5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6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7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</a:tr>
                  <a:tr h="4623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ja-JP" sz="1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</a:tr>
                  <a:tr h="4623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ja-JP" sz="1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598545"/>
                  </p:ext>
                </p:extLst>
              </p:nvPr>
            </p:nvGraphicFramePr>
            <p:xfrm>
              <a:off x="602675" y="2379512"/>
              <a:ext cx="7450281" cy="1387185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899479"/>
                    <a:gridCol w="899479"/>
                    <a:gridCol w="1094164"/>
                    <a:gridCol w="899479"/>
                    <a:gridCol w="899479"/>
                    <a:gridCol w="899479"/>
                    <a:gridCol w="899479"/>
                    <a:gridCol w="959243"/>
                  </a:tblGrid>
                  <a:tr h="462395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400" dirty="0" smtClean="0"/>
                            <a:t>Channels</a:t>
                          </a:r>
                          <a:endParaRPr kumimoji="1" lang="ja-JP" altLang="en-US" sz="1400" b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1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4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5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6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7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</a:tr>
                  <a:tr h="46239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676" t="-105263" r="-728378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00676" t="-105263" r="-628378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65922" t="-105263" r="-419553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321622" t="-105263" r="-407432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</a:tr>
                  <a:tr h="46239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676" t="-205263" r="-72837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00676" t="-205263" r="-62837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65922" t="-205263" r="-419553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321622" t="-205263" r="-40743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421622" t="-205263" r="-30743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521622" t="-205263" r="-20743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625850" t="-205263" r="-108844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675316" t="-205263" r="-1266" b="-263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459933962"/>
              </p:ext>
            </p:extLst>
          </p:nvPr>
        </p:nvGraphicFramePr>
        <p:xfrm>
          <a:off x="1066801" y="3475096"/>
          <a:ext cx="6674427" cy="331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4" y="1294479"/>
            <a:ext cx="4031213" cy="2810921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800" dirty="0" smtClean="0"/>
                  <a:t>Result of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(with 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  <a:blipFill rotWithShape="0">
                <a:blip r:embed="rId4"/>
                <a:stretch>
                  <a:fillRect l="-2059" t="-11688" b="-48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609599" y="965635"/>
            <a:ext cx="4741719" cy="395574"/>
          </a:xfrm>
        </p:spPr>
        <p:txBody>
          <a:bodyPr/>
          <a:lstStyle/>
          <a:p>
            <a:r>
              <a:rPr kumimoji="1" lang="en-US" altLang="ja-JP" dirty="0" smtClean="0"/>
              <a:t>Binding Energy, Probability</a:t>
            </a:r>
            <a:endParaRPr kumimoji="1" lang="ja-JP" altLang="en-US" dirty="0"/>
          </a:p>
        </p:txBody>
      </p:sp>
      <p:sp>
        <p:nvSpPr>
          <p:cNvPr id="32" name="スライド番号プレースホルダー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042" y="1294479"/>
            <a:ext cx="4029750" cy="2811552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1108366" y="3025967"/>
            <a:ext cx="149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束縛エネルギー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10918" y="3390291"/>
            <a:ext cx="171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Channel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毎の確率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1108366" y="4499265"/>
                <a:ext cx="661207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 smtClean="0"/>
                  <a:t>Repulsion </a:t>
                </a:r>
                <a:r>
                  <a:rPr kumimoji="1" lang="ja-JP" altLang="en-US" sz="1600" dirty="0" smtClean="0"/>
                  <a:t>により束縛エネルギーが小さくなっているが、一方で</a:t>
                </a:r>
                <a:r>
                  <a:rPr kumimoji="1" lang="en-US" altLang="ja-JP" sz="1600" dirty="0" smtClean="0"/>
                  <a:t>cutoff </a:t>
                </a:r>
                <a:r>
                  <a:rPr kumimoji="1" lang="ja-JP" altLang="en-US" sz="1600" dirty="0" smtClean="0"/>
                  <a:t>依存性が依然高い</a:t>
                </a:r>
                <a:endParaRPr kumimoji="1" lang="en-US" altLang="ja-JP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ja-JP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16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kumimoji="1" lang="ja-JP" altLang="en-US" sz="1600" dirty="0" smtClean="0"/>
                  <a:t>に強い</a:t>
                </a:r>
                <a:r>
                  <a:rPr kumimoji="1" lang="en-US" altLang="ja-JP" sz="1600" dirty="0" smtClean="0"/>
                  <a:t>repulsion</a:t>
                </a:r>
                <a:r>
                  <a:rPr kumimoji="1" lang="ja-JP" altLang="en-US" sz="1600" dirty="0"/>
                  <a:t> </a:t>
                </a:r>
                <a:r>
                  <a:rPr kumimoji="1" lang="ja-JP" altLang="en-US" sz="1600" dirty="0" smtClean="0"/>
                  <a:t>がかかっているため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ja-JP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16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kumimoji="1" lang="en-US" altLang="ja-JP" sz="1600" dirty="0" smtClean="0"/>
                  <a:t>channel </a:t>
                </a:r>
                <a:r>
                  <a:rPr kumimoji="1" lang="ja-JP" altLang="en-US" sz="1600" dirty="0"/>
                  <a:t>は</a:t>
                </a:r>
                <a:r>
                  <a:rPr kumimoji="1" lang="ja-JP" altLang="en-US" sz="1600" dirty="0" smtClean="0"/>
                  <a:t>弱くなり、代わりに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16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kumimoji="1" lang="en-US" altLang="ja-JP" sz="1600" dirty="0" smtClean="0"/>
                  <a:t>channel </a:t>
                </a:r>
                <a:r>
                  <a:rPr kumimoji="1" lang="ja-JP" altLang="en-US" sz="1600" dirty="0" smtClean="0"/>
                  <a:t>の効果が強くなる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6" y="4499265"/>
                <a:ext cx="6612079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369" t="-3955" b="-6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7765409" y="1908685"/>
                <a:ext cx="498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409" y="1908685"/>
                <a:ext cx="498764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7595758" y="2985048"/>
                <a:ext cx="498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758" y="2985048"/>
                <a:ext cx="498764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7999447" y="3356621"/>
                <a:ext cx="5505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l-GR" altLang="ja-JP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ja-JP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ja-JP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447" y="3356621"/>
                <a:ext cx="550535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6079852" y="3959048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852" y="3959048"/>
                <a:ext cx="1888806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968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813571" y="3959048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71" y="3959048"/>
                <a:ext cx="188880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971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6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800" dirty="0" smtClean="0"/>
                  <a:t>Result of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(with 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  <a:blipFill rotWithShape="0">
                <a:blip r:embed="rId2"/>
                <a:stretch>
                  <a:fillRect l="-2059" t="-11688" b="-48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609599" y="986417"/>
            <a:ext cx="5552210" cy="39557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ポテンシャルごとの期待値</a:t>
            </a:r>
            <a:endParaRPr kumimoji="1" lang="ja-JP" altLang="en-US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12</a:t>
            </a:fld>
            <a:endParaRPr lang="en-US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4" y="1433227"/>
            <a:ext cx="5327782" cy="3717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5777344" y="1818410"/>
                <a:ext cx="2483427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 smtClean="0"/>
                  <a:t>OBEP</a:t>
                </a:r>
                <a:r>
                  <a:rPr kumimoji="1" lang="ja-JP" altLang="en-US" sz="1600" dirty="0" smtClean="0"/>
                  <a:t>のみのときと同様、運動</a:t>
                </a:r>
                <a:r>
                  <a:rPr lang="ja-JP" altLang="en-US" sz="1600" dirty="0"/>
                  <a:t>エネルギー</a:t>
                </a:r>
                <a:r>
                  <a:rPr kumimoji="1" lang="ja-JP" altLang="en-US" sz="1600" dirty="0" smtClean="0"/>
                  <a:t>と同程度の引力を持つ</a:t>
                </a:r>
                <a14:m>
                  <m:oMath xmlns:m="http://schemas.openxmlformats.org/officeDocument/2006/math">
                    <m:r>
                      <a:rPr lang="en-US" altLang="ja-JP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ja-JP" altLang="en-US" sz="1600" dirty="0" smtClean="0"/>
                  <a:t>とテンソル力が大きい</a:t>
                </a:r>
                <a14:m>
                  <m:oMath xmlns:m="http://schemas.openxmlformats.org/officeDocument/2006/math"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ja-JP" altLang="en-US" sz="1600" dirty="0" smtClean="0"/>
                  <a:t>のポテンシャル部分によって束縛している。</a:t>
                </a:r>
                <a:endParaRPr kumimoji="1" lang="en-US" altLang="ja-JP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ja-JP" altLang="en-US" sz="1600" dirty="0" smtClean="0"/>
                  <a:t>一方、</a:t>
                </a:r>
                <a:r>
                  <a:rPr kumimoji="1" lang="en-US" altLang="ja-JP" sz="1600" dirty="0" smtClean="0"/>
                  <a:t>repulsion</a:t>
                </a:r>
                <a:r>
                  <a:rPr kumimoji="1" lang="ja-JP" altLang="en-US" sz="1600" dirty="0" smtClean="0"/>
                  <a:t>による効果は運動</a:t>
                </a:r>
                <a:r>
                  <a:rPr lang="ja-JP" altLang="en-US" sz="1600" dirty="0"/>
                  <a:t>エネルギー</a:t>
                </a:r>
                <a:r>
                  <a:rPr kumimoji="1" lang="ja-JP" altLang="en-US" sz="1600" dirty="0" smtClean="0"/>
                  <a:t>の半分以下の大きさであり、かなり弱い斥力となっている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344" y="1818410"/>
                <a:ext cx="2483427" cy="3293209"/>
              </a:xfrm>
              <a:prstGeom prst="rect">
                <a:avLst/>
              </a:prstGeom>
              <a:blipFill rotWithShape="0">
                <a:blip r:embed="rId4"/>
                <a:stretch>
                  <a:fillRect l="-983" t="-1294" b="-1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4031707" y="3659970"/>
                <a:ext cx="4292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07" y="3659970"/>
                <a:ext cx="42922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4683346" y="3362978"/>
                <a:ext cx="419346" cy="32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46" y="3362978"/>
                <a:ext cx="419346" cy="3269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3602487" y="4029768"/>
                <a:ext cx="4289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487" y="4029768"/>
                <a:ext cx="428964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4772568" y="2497796"/>
                <a:ext cx="629981" cy="323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ja-JP" sz="1400" b="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𝑄𝐶𝑀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E600DB"/>
                  </a:solidFill>
                </a:endParaRPr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568" y="2497796"/>
                <a:ext cx="629981" cy="3230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572121" y="4932279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21" y="4932279"/>
                <a:ext cx="1888806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968" t="-588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0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24" y="1391662"/>
            <a:ext cx="5327782" cy="3729447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9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965635"/>
                <a:ext cx="4741719" cy="395574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Wave function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=1.05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コンテンツ プレースホルダー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965635"/>
                <a:ext cx="4741719" cy="395574"/>
              </a:xfrm>
              <a:blipFill rotWithShape="0">
                <a:blip r:embed="rId3"/>
                <a:stretch>
                  <a:fillRect l="-257" t="-923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777344" y="1818410"/>
                <a:ext cx="2462647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16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160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ja-JP" sz="1600" dirty="0" smtClean="0"/>
                  <a:t>channel </a:t>
                </a:r>
                <a:r>
                  <a:rPr kumimoji="1" lang="ja-JP" altLang="en-US" sz="1600" dirty="0" smtClean="0"/>
                  <a:t>が、</a:t>
                </a:r>
                <a:r>
                  <a:rPr kumimoji="1" lang="en-US" altLang="ja-JP" sz="1600" dirty="0" smtClean="0"/>
                  <a:t>Binding </a:t>
                </a:r>
                <a:r>
                  <a:rPr kumimoji="1" lang="en-US" altLang="ja-JP" sz="1600" dirty="0"/>
                  <a:t>energy</a:t>
                </a:r>
                <a:r>
                  <a:rPr kumimoji="1" lang="ja-JP" altLang="en-US" sz="1600" dirty="0"/>
                  <a:t>が小さくなることで強く抑えられている</a:t>
                </a:r>
                <a:endParaRPr kumimoji="1" lang="en-US" altLang="ja-JP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ja-JP" altLang="en-US" sz="1600" dirty="0" smtClean="0"/>
                  <a:t>他の波動関数については値は小さくなっているが、</a:t>
                </a:r>
                <a:r>
                  <a:rPr kumimoji="1" lang="en-US" altLang="ja-JP" sz="1600" dirty="0" smtClean="0"/>
                  <a:t>threshold</a:t>
                </a:r>
                <a:r>
                  <a:rPr kumimoji="1" lang="ja-JP" altLang="en-US" sz="1600" dirty="0" err="1" smtClean="0"/>
                  <a:t>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16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160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1600" dirty="0" smtClean="0"/>
                  <a:t>に対して大きいため、外に広がる波動関数にはならない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344" y="1818410"/>
                <a:ext cx="2462647" cy="2800767"/>
              </a:xfrm>
              <a:prstGeom prst="rect">
                <a:avLst/>
              </a:prstGeom>
              <a:blipFill rotWithShape="0">
                <a:blip r:embed="rId4"/>
                <a:stretch>
                  <a:fillRect l="-990" t="-1522" b="-19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1298864" y="2610892"/>
                <a:ext cx="498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864" y="2610892"/>
                <a:ext cx="498764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631373" y="3685034"/>
                <a:ext cx="498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373" y="3685034"/>
                <a:ext cx="498764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2429923" y="4219066"/>
                <a:ext cx="5505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l-GR" altLang="ja-JP" sz="140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40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ja-JP" sz="140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ja-JP" sz="1400" b="1" i="1">
                          <a:solidFill>
                            <a:srgbClr val="E600DB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ja-JP" altLang="en-US" sz="1400" dirty="0">
                  <a:solidFill>
                    <a:srgbClr val="E600DB"/>
                  </a:solidFill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923" y="4219066"/>
                <a:ext cx="550535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タイトル 1"/>
              <p:cNvSpPr txBox="1">
                <a:spLocks/>
              </p:cNvSpPr>
              <p:nvPr/>
            </p:nvSpPr>
            <p:spPr>
              <a:xfrm>
                <a:off x="505689" y="464127"/>
                <a:ext cx="6217229" cy="471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kumimoji="1"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 kumimoji="1">
                    <a:solidFill>
                      <a:schemeClr val="tx2"/>
                    </a:solidFill>
                  </a:defRPr>
                </a:lvl2pPr>
                <a:lvl3pPr eaLnBrk="1" hangingPunct="1">
                  <a:defRPr kumimoji="1">
                    <a:solidFill>
                      <a:schemeClr val="tx2"/>
                    </a:solidFill>
                  </a:defRPr>
                </a:lvl3pPr>
                <a:lvl4pPr eaLnBrk="1" hangingPunct="1">
                  <a:defRPr kumimoji="1">
                    <a:solidFill>
                      <a:schemeClr val="tx2"/>
                    </a:solidFill>
                  </a:defRPr>
                </a:lvl4pPr>
                <a:lvl5pPr eaLnBrk="1" hangingPunct="1">
                  <a:defRPr kumimoji="1">
                    <a:solidFill>
                      <a:schemeClr val="tx2"/>
                    </a:solidFill>
                  </a:defRPr>
                </a:lvl5pPr>
                <a:lvl6pPr eaLnBrk="1" hangingPunct="1">
                  <a:defRPr kumimoji="1">
                    <a:solidFill>
                      <a:schemeClr val="tx2"/>
                    </a:solidFill>
                  </a:defRPr>
                </a:lvl6pPr>
                <a:lvl7pPr eaLnBrk="1" hangingPunct="1">
                  <a:defRPr kumimoji="1">
                    <a:solidFill>
                      <a:schemeClr val="tx2"/>
                    </a:solidFill>
                  </a:defRPr>
                </a:lvl7pPr>
                <a:lvl8pPr eaLnBrk="1" hangingPunct="1">
                  <a:defRPr kumimoji="1">
                    <a:solidFill>
                      <a:schemeClr val="tx2"/>
                    </a:solidFill>
                  </a:defRPr>
                </a:lvl8pPr>
                <a:lvl9pPr eaLnBrk="1" hangingPunct="1">
                  <a:defRPr kumimoji="1"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altLang="ja-JP" sz="2800" dirty="0" smtClean="0"/>
                  <a:t>Result of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ja-JP" altLang="en-US" sz="2000" dirty="0" smtClean="0"/>
                  <a:t> </a:t>
                </a:r>
                <a:r>
                  <a:rPr lang="en-US" altLang="ja-JP" sz="2000" dirty="0" smtClean="0"/>
                  <a:t>(with 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200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)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8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  <a:blipFill rotWithShape="0">
                <a:blip r:embed="rId8"/>
                <a:stretch>
                  <a:fillRect l="-2059" t="-11688" b="-48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572121" y="4932279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21" y="4932279"/>
                <a:ext cx="1888806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968" t="-588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3738994" y="2579276"/>
                <a:ext cx="171623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No repulsion</a:t>
                </a:r>
                <a:r>
                  <a:rPr kumimoji="1" lang="en-US" altLang="ja-JP" sz="1600" b="0" dirty="0" smtClean="0"/>
                  <a:t> B.E.: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83.78[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ja-JP" sz="1600" dirty="0" smtClean="0"/>
              </a:p>
              <a:p>
                <a:r>
                  <a:rPr kumimoji="1" lang="en-US" altLang="ja-JP" sz="1600" dirty="0" smtClean="0"/>
                  <a:t>+ Repulsion </a:t>
                </a:r>
                <a:r>
                  <a:rPr kumimoji="1" lang="en-US" altLang="ja-JP" sz="1600" dirty="0"/>
                  <a:t>B.E.:</a:t>
                </a:r>
                <a14:m>
                  <m:oMath xmlns:m="http://schemas.openxmlformats.org/officeDocument/2006/math">
                    <m:r>
                      <a:rPr kumimoji="1" lang="en-US" altLang="ja-JP" sz="160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kumimoji="1" lang="en-US" altLang="ja-JP" sz="1600" b="0" i="1" dirty="0" smtClean="0">
                        <a:latin typeface="Cambria Math" panose="02040503050406030204" pitchFamily="18" charset="0"/>
                      </a:rPr>
                      <m:t>.91</m:t>
                    </m:r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ja-JP" sz="1600" dirty="0"/>
              </a:p>
              <a:p>
                <a:endParaRPr kumimoji="1" lang="ja-JP" altLang="en-US" sz="16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94" y="2579276"/>
                <a:ext cx="1716233" cy="1323439"/>
              </a:xfrm>
              <a:prstGeom prst="rect">
                <a:avLst/>
              </a:prstGeom>
              <a:blipFill rotWithShape="0">
                <a:blip r:embed="rId10"/>
                <a:stretch>
                  <a:fillRect l="-1773" t="-1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572121" y="4963452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radius </a:t>
                </a:r>
                <a14:m>
                  <m:oMath xmlns:m="http://schemas.openxmlformats.org/officeDocument/2006/math">
                    <m:r>
                      <a:rPr kumimoji="1" lang="en-US" altLang="ja-JP" sz="140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21" y="4963452"/>
                <a:ext cx="1888806" cy="307777"/>
              </a:xfrm>
              <a:prstGeom prst="rect">
                <a:avLst/>
              </a:prstGeom>
              <a:blipFill rotWithShape="0">
                <a:blip r:embed="rId11"/>
                <a:stretch>
                  <a:fillRect t="-588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2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30" y="1294462"/>
            <a:ext cx="4032141" cy="2811568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800" dirty="0" smtClean="0"/>
                  <a:t>Result of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(with 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  <a:blipFill rotWithShape="0">
                <a:blip r:embed="rId3"/>
                <a:stretch>
                  <a:fillRect l="-2059" t="-11688" b="-48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コンテンツ プレースホルダー 9"/>
          <p:cNvSpPr>
            <a:spLocks noGrp="1"/>
          </p:cNvSpPr>
          <p:nvPr>
            <p:ph idx="1"/>
          </p:nvPr>
        </p:nvSpPr>
        <p:spPr>
          <a:xfrm>
            <a:off x="609599" y="965635"/>
            <a:ext cx="4741719" cy="395574"/>
          </a:xfrm>
        </p:spPr>
        <p:txBody>
          <a:bodyPr/>
          <a:lstStyle/>
          <a:p>
            <a:r>
              <a:rPr kumimoji="1" lang="en-US" altLang="ja-JP" dirty="0" smtClean="0"/>
              <a:t>Binding Energy, Probability</a:t>
            </a:r>
            <a:endParaRPr kumimoji="1" lang="ja-JP" altLang="en-US" dirty="0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14</a:t>
            </a:fld>
            <a:endParaRPr 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22667" y="3025804"/>
            <a:ext cx="149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束縛エネルギー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328" y="1298863"/>
            <a:ext cx="4023464" cy="2807166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5310918" y="3390291"/>
            <a:ext cx="171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Channel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毎の確率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078" y="464127"/>
            <a:ext cx="4627917" cy="3228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222667" y="4333009"/>
                <a:ext cx="6612079" cy="1652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1600" dirty="0" smtClean="0"/>
                  <a:t>と同様、</a:t>
                </a:r>
                <a:r>
                  <a:rPr kumimoji="1" lang="en-US" altLang="ja-JP" sz="1600" dirty="0" smtClean="0"/>
                  <a:t>repulsion</a:t>
                </a:r>
                <a:r>
                  <a:rPr kumimoji="1" lang="ja-JP" altLang="en-US" sz="1600" dirty="0" smtClean="0"/>
                  <a:t>により束縛エネルギーは弱くなる</a:t>
                </a:r>
                <a:endParaRPr kumimoji="1" lang="en-US" altLang="ja-JP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ja-JP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16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600" dirty="0" smtClean="0"/>
                  <a:t>channel </a:t>
                </a:r>
                <a:r>
                  <a:rPr kumimoji="1" lang="ja-JP" altLang="en-US" sz="1600" dirty="0"/>
                  <a:t>は</a:t>
                </a:r>
                <a:r>
                  <a:rPr kumimoji="1" lang="ja-JP" altLang="en-US" sz="1600" dirty="0" smtClean="0"/>
                  <a:t>弱くなり、対照的に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16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600" dirty="0" smtClean="0"/>
                  <a:t>channel </a:t>
                </a:r>
                <a:r>
                  <a:rPr kumimoji="1" lang="ja-JP" altLang="en-US" sz="1600" dirty="0" smtClean="0"/>
                  <a:t>の効果は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ja-JP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16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600" dirty="0" smtClean="0"/>
                  <a:t>を上回るほど強くなる</a:t>
                </a:r>
                <a:endParaRPr kumimoji="1" lang="en-US" altLang="ja-JP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16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600" dirty="0" smtClean="0"/>
                  <a:t>以外にも、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16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600" dirty="0" smtClean="0"/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ja-JP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1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ja-JP" sz="16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ja-JP" sz="16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600" dirty="0" smtClean="0"/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ja-JP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1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ja-JP" sz="16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  <m:e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ja-JP" altLang="en-US" sz="1600" i="1" smtClean="0">
                        <a:latin typeface="Cambria Math" panose="02040503050406030204" pitchFamily="18" charset="0"/>
                      </a:rPr>
                      <m:t>、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ja-JP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16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600" dirty="0" smtClean="0"/>
                  <a:t>も強くなっているが、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ja-JP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1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ja-JP" sz="16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ja-JP" sz="16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kumimoji="1" lang="en-US" altLang="ja-JP" sz="1600" dirty="0" smtClean="0"/>
                  <a:t>channel</a:t>
                </a:r>
                <a:r>
                  <a:rPr kumimoji="1" lang="ja-JP" altLang="en-US" sz="1600" dirty="0" smtClean="0"/>
                  <a:t>については最終的に他の</a:t>
                </a:r>
                <a:r>
                  <a:rPr kumimoji="1" lang="en-US" altLang="ja-JP" sz="1600" dirty="0" smtClean="0"/>
                  <a:t>channel</a:t>
                </a:r>
                <a:r>
                  <a:rPr kumimoji="1" lang="ja-JP" altLang="en-US" sz="1600" dirty="0" smtClean="0"/>
                  <a:t>の効果によって小さくなっている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667" y="4333009"/>
                <a:ext cx="6612079" cy="1652697"/>
              </a:xfrm>
              <a:prstGeom prst="rect">
                <a:avLst/>
              </a:prstGeom>
              <a:blipFill rotWithShape="0">
                <a:blip r:embed="rId6"/>
                <a:stretch>
                  <a:fillRect l="-369" t="-2583" b="-44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7391340" y="1628129"/>
                <a:ext cx="877043" cy="32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kumimoji="1"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1"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sPre>
                        </m:e>
                        <m:sub>
                          <m:r>
                            <a:rPr lang="en-US" altLang="ja-JP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340" y="1628129"/>
                <a:ext cx="877043" cy="326753"/>
              </a:xfrm>
              <a:prstGeom prst="rect">
                <a:avLst/>
              </a:prstGeom>
              <a:blipFill rotWithShape="0">
                <a:blip r:embed="rId7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7351538" y="2702446"/>
                <a:ext cx="789710" cy="323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kumimoji="1"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1"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sPre>
                        </m:e>
                        <m:sub>
                          <m:r>
                            <a:rPr lang="en-US" altLang="ja-JP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538" y="2702446"/>
                <a:ext cx="789710" cy="323358"/>
              </a:xfrm>
              <a:prstGeom prst="rect">
                <a:avLst/>
              </a:prstGeom>
              <a:blipFill rotWithShape="0">
                <a:blip r:embed="rId8"/>
                <a:stretch>
                  <a:fillRect r="-8462" b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5573708" y="1303957"/>
                <a:ext cx="782241" cy="323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1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kumimoji="1" lang="en-US" altLang="ja-JP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1" lang="en-US" altLang="ja-JP" sz="14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</m:sPre>
                        </m:e>
                        <m:sub>
                          <m:r>
                            <a:rPr lang="en-US" altLang="ja-JP" sz="1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708" y="1303957"/>
                <a:ext cx="782241" cy="323358"/>
              </a:xfrm>
              <a:prstGeom prst="rect">
                <a:avLst/>
              </a:prstGeom>
              <a:blipFill rotWithShape="0">
                <a:blip r:embed="rId9"/>
                <a:stretch>
                  <a:fillRect r="-13953" b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5682210" y="1985990"/>
                <a:ext cx="816194" cy="29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l-GR" altLang="ja-JP" sz="1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ja-JP" sz="1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ja-JP" sz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1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kumimoji="1" lang="en-US" altLang="ja-JP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1" lang="en-US" altLang="ja-JP" sz="12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kumimoji="1" lang="en-US" altLang="ja-JP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sPre>
                        </m:e>
                        <m:sub>
                          <m:r>
                            <a:rPr lang="en-US" altLang="ja-JP" sz="1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210" y="1985990"/>
                <a:ext cx="816194" cy="296813"/>
              </a:xfrm>
              <a:prstGeom prst="rect">
                <a:avLst/>
              </a:prstGeom>
              <a:blipFill rotWithShape="0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5150963" y="2698158"/>
                <a:ext cx="841669" cy="29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l-GR" altLang="ja-JP" sz="1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ja-JP" sz="1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ja-JP" sz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1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kumimoji="1" lang="en-US" altLang="ja-JP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1" lang="en-US" altLang="ja-JP" sz="12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en-US" altLang="ja-JP" sz="12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sPre>
                        </m:e>
                        <m:sub>
                          <m:r>
                            <a:rPr lang="en-US" altLang="ja-JP" sz="1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963" y="2698158"/>
                <a:ext cx="841669" cy="299697"/>
              </a:xfrm>
              <a:prstGeom prst="rect">
                <a:avLst/>
              </a:prstGeom>
              <a:blipFill rotWithShape="0">
                <a:blip r:embed="rId11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730603" y="2362443"/>
                <a:ext cx="877043" cy="323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1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kumimoji="1" lang="en-US" altLang="ja-JP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1" lang="en-US" altLang="ja-JP" sz="14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kumimoji="1" lang="en-US" altLang="ja-JP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sPre>
                        </m:e>
                        <m:sub>
                          <m:r>
                            <a:rPr lang="en-US" altLang="ja-JP" sz="1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603" y="2362443"/>
                <a:ext cx="877043" cy="323358"/>
              </a:xfrm>
              <a:prstGeom prst="rect">
                <a:avLst/>
              </a:prstGeom>
              <a:blipFill rotWithShape="0">
                <a:blip r:embed="rId12"/>
                <a:stretch>
                  <a:fillRect r="-4167" b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矢印コネクタ 39"/>
          <p:cNvCxnSpPr/>
          <p:nvPr/>
        </p:nvCxnSpPr>
        <p:spPr>
          <a:xfrm>
            <a:off x="5919916" y="1563320"/>
            <a:ext cx="105103" cy="21151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H="1">
            <a:off x="5908110" y="2216868"/>
            <a:ext cx="84522" cy="1149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>
            <a:off x="6090307" y="2610288"/>
            <a:ext cx="1" cy="42816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>
            <a:off x="5440471" y="2922793"/>
            <a:ext cx="16702" cy="15544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813571" y="3959048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71" y="3959048"/>
                <a:ext cx="1888806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971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079852" y="3959048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852" y="3959048"/>
                <a:ext cx="1888806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968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746585" y="3498732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85" y="3498732"/>
                <a:ext cx="1888806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971" t="-6000" b="-1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800" dirty="0" smtClean="0"/>
                  <a:t>Result of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(with 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  <a:blipFill rotWithShape="0">
                <a:blip r:embed="rId2"/>
                <a:stretch>
                  <a:fillRect l="-2059" t="-11688" b="-48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コンテンツ プレースホルダー 9"/>
          <p:cNvSpPr>
            <a:spLocks noGrp="1"/>
          </p:cNvSpPr>
          <p:nvPr>
            <p:ph idx="1"/>
          </p:nvPr>
        </p:nvSpPr>
        <p:spPr>
          <a:xfrm>
            <a:off x="609599" y="986417"/>
            <a:ext cx="5552210" cy="39557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ポテンシャルごとの期待値</a:t>
            </a:r>
            <a:endParaRPr kumimoji="1" lang="ja-JP" alt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15</a:t>
            </a:fld>
            <a:endParaRPr lang="en-US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2" y="1433225"/>
            <a:ext cx="5344929" cy="37291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5777344" y="1818410"/>
                <a:ext cx="248342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ja-JP" altLang="en-US" sz="1600" dirty="0" smtClean="0"/>
                  <a:t>基本的には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1600" dirty="0" smtClean="0"/>
                  <a:t>の場合と同様、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ja-JP" altLang="en-US" sz="1600" dirty="0" smtClean="0"/>
                  <a:t>の引力で束縛している</a:t>
                </a:r>
                <a:endParaRPr kumimoji="1" lang="en-US" altLang="ja-JP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 smtClean="0"/>
                  <a:t>Repulsive </a:t>
                </a:r>
                <a:r>
                  <a:rPr kumimoji="1" lang="en-US" altLang="ja-JP" sz="1600" dirty="0" smtClean="0"/>
                  <a:t>potential</a:t>
                </a:r>
                <a:r>
                  <a:rPr kumimoji="1" lang="ja-JP" altLang="en-US" sz="1600" dirty="0" smtClean="0"/>
                  <a:t>の期待値は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1600" dirty="0" smtClean="0"/>
                  <a:t>の場合と比較するとわずかに小さくなっている</a:t>
                </a:r>
                <a:endParaRPr kumimoji="1" lang="en-US" altLang="ja-JP" sz="1600" dirty="0" smtClean="0"/>
              </a:p>
            </p:txBody>
          </p:sp>
        </mc:Choice>
        <mc:Fallback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344" y="1818410"/>
                <a:ext cx="2483427" cy="2062103"/>
              </a:xfrm>
              <a:prstGeom prst="rect">
                <a:avLst/>
              </a:prstGeom>
              <a:blipFill rotWithShape="0">
                <a:blip r:embed="rId4"/>
                <a:stretch>
                  <a:fillRect l="-983" t="-885" b="-2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4048411" y="3399675"/>
                <a:ext cx="4292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411" y="3399675"/>
                <a:ext cx="42922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4914160" y="3553564"/>
                <a:ext cx="419346" cy="32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160" y="3553564"/>
                <a:ext cx="419346" cy="3269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3664832" y="3792950"/>
                <a:ext cx="4289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832" y="3792950"/>
                <a:ext cx="428964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4834913" y="2260978"/>
                <a:ext cx="629981" cy="323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ja-JP" sz="1400" b="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𝑄𝐶𝑀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E600DB"/>
                  </a:solidFill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13" y="2260978"/>
                <a:ext cx="629981" cy="3230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572121" y="4932279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21" y="4932279"/>
                <a:ext cx="1888806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968" t="-588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8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21" y="1395992"/>
            <a:ext cx="5335561" cy="3734893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9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965635"/>
                <a:ext cx="4741719" cy="395574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Wave function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=1.05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コンテンツ プレースホルダー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965635"/>
                <a:ext cx="4741719" cy="395574"/>
              </a:xfrm>
              <a:blipFill rotWithShape="0">
                <a:blip r:embed="rId3"/>
                <a:stretch>
                  <a:fillRect l="-257" t="-923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777344" y="1818410"/>
                <a:ext cx="2462647" cy="369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Pre>
                              <m:sPre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kumimoji="1" lang="en-US" altLang="ja-JP" sz="16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</m:sPre>
                          </m:e>
                          <m:sub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1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kumimoji="1"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ja-JP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ja-JP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ja-JP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Pre>
                              <m:sPrePr>
                                <m:ctrlPr>
                                  <a:rPr kumimoji="1" lang="en-US" altLang="ja-JP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kumimoji="1" lang="en-US" altLang="ja-JP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  <m:e>
                                <m:r>
                                  <a:rPr lang="en-US" altLang="ja-JP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sPre>
                          </m:e>
                          <m:sub>
                            <m:r>
                              <a:rPr lang="en-US" altLang="ja-JP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6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Pre>
                              <m:sPrePr>
                                <m:ctrlPr>
                                  <a:rPr kumimoji="1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kumimoji="1" lang="en-US" altLang="ja-JP" sz="16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  <m:e>
                                <m:r>
                                  <a:rPr kumimoji="1" lang="en-US" altLang="ja-JP" sz="160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sPre>
                          </m:e>
                          <m:sub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ja-JP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ja-JP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1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ja-JP" sz="16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1600" i="1" dirty="0" smtClean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sz="1600" dirty="0" smtClean="0"/>
                  <a:t>channel</a:t>
                </a:r>
                <a:r>
                  <a:rPr kumimoji="1" lang="ja-JP" altLang="en-US" sz="1600" dirty="0" smtClean="0"/>
                  <a:t>については波動関数が微小であるため省略する</a:t>
                </a:r>
                <a:endParaRPr kumimoji="1" lang="en-US" altLang="ja-JP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6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1600" i="1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ja-JP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1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ja-JP" sz="16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1600" i="1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1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1600" i="1" dirty="0" smtClean="0">
                    <a:latin typeface="Cambria Math" panose="02040503050406030204" pitchFamily="18" charset="0"/>
                  </a:rPr>
                  <a:t>の順で波動関数が強く、</a:t>
                </a:r>
                <a:r>
                  <a:rPr lang="en-US" altLang="ja-JP" sz="1600" dirty="0" smtClean="0">
                    <a:latin typeface="Cambria Math" panose="02040503050406030204" pitchFamily="18" charset="0"/>
                  </a:rPr>
                  <a:t>D</a:t>
                </a:r>
                <a:r>
                  <a:rPr lang="ja-JP" altLang="en-US" sz="1600" i="1" dirty="0" smtClean="0">
                    <a:latin typeface="Cambria Math" panose="02040503050406030204" pitchFamily="18" charset="0"/>
                  </a:rPr>
                  <a:t>波の効果はその</a:t>
                </a:r>
                <a:r>
                  <a:rPr lang="ja-JP" altLang="en-US" sz="1600" i="1" dirty="0">
                    <a:latin typeface="Cambria Math" panose="02040503050406030204" pitchFamily="18" charset="0"/>
                  </a:rPr>
                  <a:t>後</a:t>
                </a:r>
                <a:r>
                  <a:rPr lang="ja-JP" altLang="en-US" sz="1600" i="1" dirty="0" smtClean="0">
                    <a:latin typeface="Cambria Math" panose="02040503050406030204" pitchFamily="18" charset="0"/>
                  </a:rPr>
                  <a:t>に</a:t>
                </a:r>
                <a:r>
                  <a:rPr lang="ja-JP" altLang="en-US" sz="1600" i="1" dirty="0">
                    <a:latin typeface="Cambria Math" panose="02040503050406030204" pitchFamily="18" charset="0"/>
                  </a:rPr>
                  <a:t>入</a:t>
                </a:r>
                <a:r>
                  <a:rPr lang="ja-JP" altLang="en-US" sz="1600" i="1" dirty="0" smtClean="0">
                    <a:latin typeface="Cambria Math" panose="02040503050406030204" pitchFamily="18" charset="0"/>
                  </a:rPr>
                  <a:t>る</a:t>
                </a:r>
                <a:endParaRPr lang="en-US" altLang="ja-JP" sz="160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ja-JP" altLang="en-US" sz="1600" dirty="0" smtClean="0"/>
                  <a:t>と同様、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16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160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600" dirty="0" smtClean="0"/>
                  <a:t>channel</a:t>
                </a:r>
                <a:r>
                  <a:rPr kumimoji="1" lang="ja-JP" altLang="en-US" sz="1600" dirty="0" smtClean="0"/>
                  <a:t>が</a:t>
                </a:r>
                <a:r>
                  <a:rPr kumimoji="1" lang="en-US" altLang="ja-JP" sz="1600" dirty="0" smtClean="0"/>
                  <a:t>Binding energy</a:t>
                </a:r>
                <a:r>
                  <a:rPr kumimoji="1" lang="ja-JP" altLang="en-US" sz="1600" dirty="0" smtClean="0"/>
                  <a:t>が小さくなることで強く抑えられている</a:t>
                </a:r>
                <a:endParaRPr kumimoji="1" lang="en-US" altLang="ja-JP" sz="1600" dirty="0" smtClean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344" y="1818410"/>
                <a:ext cx="2462647" cy="3691203"/>
              </a:xfrm>
              <a:prstGeom prst="rect">
                <a:avLst/>
              </a:prstGeom>
              <a:blipFill rotWithShape="0">
                <a:blip r:embed="rId4"/>
                <a:stretch>
                  <a:fillRect l="-990" b="-13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419414" y="3031676"/>
                <a:ext cx="816194" cy="32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kumimoji="1"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Pre>
                            <m:sPrePr>
                              <m:ctrlPr>
                                <a:rPr kumimoji="1"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1"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sPre>
                        </m:e>
                        <m:sub>
                          <m:r>
                            <a:rPr lang="en-US" altLang="ja-JP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14" y="3031676"/>
                <a:ext cx="816194" cy="326753"/>
              </a:xfrm>
              <a:prstGeom prst="rect">
                <a:avLst/>
              </a:prstGeom>
              <a:blipFill rotWithShape="0">
                <a:blip r:embed="rId5"/>
                <a:stretch>
                  <a:fillRect r="-8209" b="-1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617476" y="3614308"/>
                <a:ext cx="816194" cy="29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20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l-GR" altLang="ja-JP" sz="120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20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ja-JP" sz="120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ja-JP" sz="1200">
                          <a:solidFill>
                            <a:srgbClr val="E600DB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1200" i="1">
                          <a:solidFill>
                            <a:srgbClr val="E600D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200" i="1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kumimoji="1" lang="en-US" altLang="ja-JP" sz="1200" i="1">
                                  <a:solidFill>
                                    <a:srgbClr val="E600D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1" lang="en-US" altLang="ja-JP" sz="1200" b="0" i="0" smtClean="0">
                                  <a:solidFill>
                                    <a:srgbClr val="E600DB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kumimoji="1" lang="en-US" altLang="ja-JP" sz="1200" b="0" i="1" smtClean="0">
                                  <a:solidFill>
                                    <a:srgbClr val="E600DB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sPre>
                        </m:e>
                        <m:sub>
                          <m:r>
                            <a:rPr lang="en-US" altLang="ja-JP" sz="120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200" i="1">
                          <a:solidFill>
                            <a:srgbClr val="E600D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E600DB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476" y="3614308"/>
                <a:ext cx="816194" cy="296813"/>
              </a:xfrm>
              <a:prstGeom prst="rect">
                <a:avLst/>
              </a:prstGeom>
              <a:blipFill rotWithShape="0">
                <a:blip r:embed="rId6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093485" y="4044823"/>
                <a:ext cx="789710" cy="323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1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kumimoji="1" lang="en-US" altLang="ja-JP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1" lang="en-US" altLang="ja-JP" sz="14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altLang="ja-JP" sz="14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sPre>
                        </m:e>
                        <m:sub>
                          <m:r>
                            <a:rPr lang="en-US" altLang="ja-JP" sz="1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485" y="4044823"/>
                <a:ext cx="789710" cy="323358"/>
              </a:xfrm>
              <a:prstGeom prst="rect">
                <a:avLst/>
              </a:prstGeom>
              <a:blipFill rotWithShape="0">
                <a:blip r:embed="rId7"/>
                <a:stretch>
                  <a:fillRect r="-9231" b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タイトル 1"/>
              <p:cNvSpPr txBox="1">
                <a:spLocks/>
              </p:cNvSpPr>
              <p:nvPr/>
            </p:nvSpPr>
            <p:spPr>
              <a:xfrm>
                <a:off x="505689" y="464127"/>
                <a:ext cx="6217229" cy="471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kumimoji="1"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 kumimoji="1">
                    <a:solidFill>
                      <a:schemeClr val="tx2"/>
                    </a:solidFill>
                  </a:defRPr>
                </a:lvl2pPr>
                <a:lvl3pPr eaLnBrk="1" hangingPunct="1">
                  <a:defRPr kumimoji="1">
                    <a:solidFill>
                      <a:schemeClr val="tx2"/>
                    </a:solidFill>
                  </a:defRPr>
                </a:lvl3pPr>
                <a:lvl4pPr eaLnBrk="1" hangingPunct="1">
                  <a:defRPr kumimoji="1">
                    <a:solidFill>
                      <a:schemeClr val="tx2"/>
                    </a:solidFill>
                  </a:defRPr>
                </a:lvl4pPr>
                <a:lvl5pPr eaLnBrk="1" hangingPunct="1">
                  <a:defRPr kumimoji="1">
                    <a:solidFill>
                      <a:schemeClr val="tx2"/>
                    </a:solidFill>
                  </a:defRPr>
                </a:lvl5pPr>
                <a:lvl6pPr eaLnBrk="1" hangingPunct="1">
                  <a:defRPr kumimoji="1">
                    <a:solidFill>
                      <a:schemeClr val="tx2"/>
                    </a:solidFill>
                  </a:defRPr>
                </a:lvl6pPr>
                <a:lvl7pPr eaLnBrk="1" hangingPunct="1">
                  <a:defRPr kumimoji="1">
                    <a:solidFill>
                      <a:schemeClr val="tx2"/>
                    </a:solidFill>
                  </a:defRPr>
                </a:lvl7pPr>
                <a:lvl8pPr eaLnBrk="1" hangingPunct="1">
                  <a:defRPr kumimoji="1">
                    <a:solidFill>
                      <a:schemeClr val="tx2"/>
                    </a:solidFill>
                  </a:defRPr>
                </a:lvl8pPr>
                <a:lvl9pPr eaLnBrk="1" hangingPunct="1">
                  <a:defRPr kumimoji="1"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altLang="ja-JP" sz="2800" dirty="0" smtClean="0"/>
                  <a:t>Result of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ja-JP" altLang="en-US" sz="2000" dirty="0" smtClean="0"/>
                  <a:t> </a:t>
                </a:r>
                <a:r>
                  <a:rPr lang="en-US" altLang="ja-JP" sz="2000" dirty="0" smtClean="0"/>
                  <a:t>(with 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200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)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8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  <a:blipFill rotWithShape="0">
                <a:blip r:embed="rId10"/>
                <a:stretch>
                  <a:fillRect l="-2059" t="-11688" b="-48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572121" y="4963452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 smtClean="0"/>
                  <a:t>radius </a:t>
                </a:r>
                <a14:m>
                  <m:oMath xmlns:m="http://schemas.openxmlformats.org/officeDocument/2006/math">
                    <m:r>
                      <a:rPr kumimoji="1" lang="en-US" altLang="ja-JP" sz="140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21" y="4963452"/>
                <a:ext cx="1888806" cy="307777"/>
              </a:xfrm>
              <a:prstGeom prst="rect">
                <a:avLst/>
              </a:prstGeom>
              <a:blipFill rotWithShape="0">
                <a:blip r:embed="rId11"/>
                <a:stretch>
                  <a:fillRect t="-588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3738994" y="2579276"/>
                <a:ext cx="171623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No repulsion</a:t>
                </a:r>
                <a:r>
                  <a:rPr kumimoji="1" lang="en-US" altLang="ja-JP" sz="1600" b="0" dirty="0" smtClean="0"/>
                  <a:t> B.E.:</a:t>
                </a:r>
                <a14:m>
                  <m:oMath xmlns:m="http://schemas.openxmlformats.org/officeDocument/2006/math"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7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3.51[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ja-JP" sz="1600" dirty="0" smtClean="0"/>
              </a:p>
              <a:p>
                <a:r>
                  <a:rPr kumimoji="1" lang="en-US" altLang="ja-JP" sz="1600" dirty="0" smtClean="0"/>
                  <a:t>+ Repulsion </a:t>
                </a:r>
                <a:r>
                  <a:rPr kumimoji="1" lang="en-US" altLang="ja-JP" sz="1600" dirty="0"/>
                  <a:t>B.E.:</a:t>
                </a:r>
                <a14:m>
                  <m:oMath xmlns:m="http://schemas.openxmlformats.org/officeDocument/2006/math">
                    <m:r>
                      <a:rPr kumimoji="1" lang="en-US" altLang="ja-JP" sz="1600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kumimoji="1" lang="en-US" altLang="ja-JP" sz="1600" b="0" i="1" dirty="0" smtClean="0">
                        <a:latin typeface="Cambria Math" panose="02040503050406030204" pitchFamily="18" charset="0"/>
                      </a:rPr>
                      <m:t>.53</m:t>
                    </m:r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ja-JP" sz="1600" dirty="0"/>
              </a:p>
              <a:p>
                <a:endParaRPr kumimoji="1" lang="ja-JP" altLang="en-US" sz="16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94" y="2579276"/>
                <a:ext cx="1716233" cy="1323439"/>
              </a:xfrm>
              <a:prstGeom prst="rect">
                <a:avLst/>
              </a:prstGeom>
              <a:blipFill rotWithShape="0">
                <a:blip r:embed="rId12"/>
                <a:stretch>
                  <a:fillRect l="-1773" t="-1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4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05689" y="464127"/>
            <a:ext cx="6217229" cy="471055"/>
          </a:xfrm>
        </p:spPr>
        <p:txBody>
          <a:bodyPr>
            <a:noAutofit/>
          </a:bodyPr>
          <a:lstStyle/>
          <a:p>
            <a:r>
              <a:rPr lang="ja-JP" altLang="en-US" sz="2800" dirty="0" smtClean="0"/>
              <a:t>まと</a:t>
            </a:r>
            <a:r>
              <a:rPr lang="ja-JP" altLang="en-US" sz="2800" dirty="0"/>
              <a:t>め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9"/>
              <p:cNvSpPr>
                <a:spLocks noGrp="1"/>
              </p:cNvSpPr>
              <p:nvPr>
                <p:ph idx="1"/>
              </p:nvPr>
            </p:nvSpPr>
            <p:spPr>
              <a:xfrm>
                <a:off x="609598" y="1111827"/>
                <a:ext cx="6778337" cy="502919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repulsive potential</a:t>
                </a:r>
                <a:r>
                  <a:rPr lang="ja-JP" altLang="en-US" dirty="0" smtClean="0"/>
                  <a:t>を入れた場合、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=1.0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ja-JP" altLang="en-US" dirty="0" smtClean="0"/>
                  <a:t>近傍で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en-US" dirty="0" smtClean="0"/>
                  <a:t>体系が束縛する</a:t>
                </a:r>
                <a:endParaRPr lang="en-US" altLang="ja-JP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en-US" dirty="0"/>
                  <a:t>体系における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ja-JP" altLang="en-US" dirty="0">
                    <a:solidFill>
                      <a:schemeClr val="tx1"/>
                    </a:solidFill>
                  </a:rPr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/>
                  <a:t> channel coupling</a:t>
                </a:r>
                <a:r>
                  <a:rPr lang="ja-JP" altLang="en-US" dirty="0"/>
                  <a:t>の重要性が</a:t>
                </a:r>
                <a:r>
                  <a:rPr lang="en-US" altLang="ja-JP" dirty="0"/>
                  <a:t>repulsive potential</a:t>
                </a:r>
                <a:r>
                  <a:rPr lang="ja-JP" altLang="en-US" dirty="0"/>
                  <a:t>によりさらに</a:t>
                </a:r>
                <a:r>
                  <a:rPr lang="ja-JP" altLang="en-US" dirty="0" smtClean="0"/>
                  <a:t>示された</a:t>
                </a:r>
              </a:p>
              <a:p>
                <a:r>
                  <a:rPr lang="ja-JP" altLang="en-US" dirty="0" smtClean="0"/>
                  <a:t>強い</a:t>
                </a:r>
                <a:r>
                  <a:rPr lang="en-US" altLang="ja-JP" dirty="0" smtClean="0"/>
                  <a:t>repulsion</a:t>
                </a:r>
                <a:r>
                  <a:rPr lang="ja-JP" altLang="en-US" dirty="0" smtClean="0"/>
                  <a:t>を入れた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ja-JP" altLang="en-US" dirty="0" smtClean="0"/>
                  <a:t>は波動関数が遠くまで広がっているが、他の</a:t>
                </a:r>
                <a:r>
                  <a:rPr lang="en-US" altLang="ja-JP" dirty="0" smtClean="0"/>
                  <a:t>channel</a:t>
                </a:r>
                <a:r>
                  <a:rPr lang="ja-JP" altLang="en-US" dirty="0" smtClean="0"/>
                  <a:t>については広がる効果が見られない。</a:t>
                </a:r>
                <a:endParaRPr kumimoji="1" lang="en-US" altLang="ja-JP" dirty="0"/>
              </a:p>
              <a:p>
                <a:endParaRPr lang="en-US" altLang="ja-JP" dirty="0" smtClean="0"/>
              </a:p>
              <a:p>
                <a:r>
                  <a:rPr lang="en-US" altLang="ja-JP" dirty="0" smtClean="0"/>
                  <a:t> QCM</a:t>
                </a:r>
                <a:r>
                  <a:rPr lang="ja-JP" altLang="en-US" dirty="0" smtClean="0"/>
                  <a:t>から得られる斥力が比較的弱いため、</a:t>
                </a:r>
                <a:r>
                  <a:rPr lang="en-US" altLang="ja-JP" dirty="0" smtClean="0"/>
                  <a:t>cutoff</a:t>
                </a:r>
                <a:r>
                  <a:rPr lang="ja-JP" altLang="en-US" dirty="0" smtClean="0"/>
                  <a:t>依存性はまだ強い。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10" name="コンテンツ プレースホルダー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8" y="1111827"/>
                <a:ext cx="6778337" cy="5029199"/>
              </a:xfrm>
              <a:blipFill rotWithShape="0">
                <a:blip r:embed="rId3"/>
                <a:stretch>
                  <a:fillRect l="-180" t="-1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91097" y="4312227"/>
            <a:ext cx="463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同じ方法による</a:t>
            </a:r>
            <a:r>
              <a:rPr lang="en-US" altLang="ja-JP"/>
              <a:t>NN</a:t>
            </a:r>
            <a:r>
              <a:rPr lang="ja-JP" altLang="en-US"/>
              <a:t>系の計算を行い、</a:t>
            </a:r>
            <a:r>
              <a:rPr lang="en-US" altLang="ja-JP"/>
              <a:t>cutoff</a:t>
            </a:r>
            <a:r>
              <a:rPr lang="ja-JP" altLang="en-US"/>
              <a:t>を決めるなどにより、模型の予言力を高める必要がある。</a:t>
            </a:r>
            <a:endParaRPr lang="en-US" altLang="ja-JP" dirty="0"/>
          </a:p>
        </p:txBody>
      </p:sp>
      <p:sp>
        <p:nvSpPr>
          <p:cNvPr id="5" name="右矢印 4"/>
          <p:cNvSpPr/>
          <p:nvPr/>
        </p:nvSpPr>
        <p:spPr>
          <a:xfrm>
            <a:off x="1506683" y="4343400"/>
            <a:ext cx="48837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3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RCNP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研究会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2013 7/27  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　前田沙織 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/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Tokyo Institute of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05689" y="464127"/>
            <a:ext cx="6217229" cy="471055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問題解決に向けて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9"/>
              <p:cNvSpPr>
                <a:spLocks noGrp="1"/>
              </p:cNvSpPr>
              <p:nvPr>
                <p:ph idx="1"/>
              </p:nvPr>
            </p:nvSpPr>
            <p:spPr>
              <a:xfrm>
                <a:off x="609598" y="1111828"/>
                <a:ext cx="5219701" cy="317961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NN binding energy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dirty="0" smtClean="0"/>
                  <a:t>Deuteron)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:~0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ja-JP" altLang="en-US" dirty="0" smtClean="0"/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sPre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:2.22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ja-JP" dirty="0"/>
              </a:p>
              <a:p>
                <a:r>
                  <a:rPr lang="en-US" altLang="ja-JP" dirty="0"/>
                  <a:t>Interaction : OBEP + QCM repulsion</a:t>
                </a:r>
              </a:p>
              <a:p>
                <a:r>
                  <a:rPr lang="en-US" altLang="ja-JP" dirty="0"/>
                  <a:t>Input:cutoff(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/>
                  <a:t>),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=0.6 [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𝑓𝑚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dirty="0"/>
              </a:p>
              <a:p>
                <a:r>
                  <a:rPr lang="en-US" altLang="ja-JP" dirty="0"/>
                  <a:t> Channel: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𝑐h𝑎𝑛𝑛𝑒𝑙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𝑐h𝑎𝑛𝑛𝑒𝑙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endParaRPr lang="en-US" altLang="ja-JP" dirty="0" smtClean="0"/>
              </a:p>
            </p:txBody>
          </p:sp>
        </mc:Choice>
        <mc:Fallback xmlns="">
          <p:sp>
            <p:nvSpPr>
              <p:cNvPr id="10" name="コンテンツ プレースホルダー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8" y="1111828"/>
                <a:ext cx="5219701" cy="3179618"/>
              </a:xfrm>
              <a:blipFill rotWithShape="0">
                <a:blip r:embed="rId3"/>
                <a:stretch>
                  <a:fillRect l="-234" t="-11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18</a:t>
            </a:fld>
            <a:endParaRPr lang="en-US" dirty="0">
              <a:solidFill>
                <a:srgbClr val="5FCBE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257300" y="4811614"/>
                <a:ext cx="6120245" cy="120032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altLang="ja-JP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ja-JP" altLang="en-US" dirty="0" smtClean="0">
                    <a:solidFill>
                      <a:prstClr val="black"/>
                    </a:solidFill>
                  </a:rPr>
                  <a:t>同様のモデルで</a:t>
                </a:r>
                <a:r>
                  <a:rPr lang="en-US" altLang="ja-JP" dirty="0" smtClean="0">
                    <a:solidFill>
                      <a:prstClr val="black"/>
                    </a:solidFill>
                  </a:rPr>
                  <a:t>NN</a:t>
                </a:r>
                <a:r>
                  <a:rPr lang="ja-JP" altLang="en-US" dirty="0" smtClean="0">
                    <a:solidFill>
                      <a:prstClr val="black"/>
                    </a:solidFill>
                  </a:rPr>
                  <a:t>を計算することにより実験値を再現するパラメーターを決定し、</a:t>
                </a:r>
                <a:r>
                  <a:rPr kumimoji="1" lang="ja-JP" altLang="en-US" dirty="0" smtClean="0">
                    <a:solidFill>
                      <a:prstClr val="black"/>
                    </a:solidFill>
                  </a:rPr>
                  <a:t>そのパラメーターを用いて再計算を行うことで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ja-JP" altLang="en-US" dirty="0" smtClean="0">
                    <a:solidFill>
                      <a:prstClr val="black"/>
                    </a:solidFill>
                  </a:rPr>
                  <a:t>の相互作用を考察する</a:t>
                </a:r>
                <a:endParaRPr lang="en-US" altLang="ja-JP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4811614"/>
                <a:ext cx="6120245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497" b="-7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/>
          <p:cNvGrpSpPr/>
          <p:nvPr/>
        </p:nvGrpSpPr>
        <p:grpSpPr>
          <a:xfrm>
            <a:off x="907389" y="4395907"/>
            <a:ext cx="1669558" cy="659963"/>
            <a:chOff x="333721" y="396671"/>
            <a:chExt cx="1730171" cy="701659"/>
          </a:xfrm>
          <a:scene3d>
            <a:camera prst="orthographicFront"/>
            <a:lightRig rig="flat" dir="t"/>
          </a:scene3d>
        </p:grpSpPr>
        <p:sp>
          <p:nvSpPr>
            <p:cNvPr id="12" name="角丸四角形 11"/>
            <p:cNvSpPr/>
            <p:nvPr/>
          </p:nvSpPr>
          <p:spPr>
            <a:xfrm>
              <a:off x="333721" y="396671"/>
              <a:ext cx="1730171" cy="70165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角丸四角形 4"/>
            <p:cNvSpPr/>
            <p:nvPr/>
          </p:nvSpPr>
          <p:spPr>
            <a:xfrm>
              <a:off x="367973" y="430923"/>
              <a:ext cx="1661667" cy="6331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594" tIns="0" rIns="176594" bIns="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400" dirty="0">
                  <a:solidFill>
                    <a:prstClr val="white"/>
                  </a:solidFill>
                </a:rPr>
                <a:t>目的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17618" y="3178926"/>
              <a:ext cx="2071815" cy="111252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986155"/>
                    <a:gridCol w="531114"/>
                    <a:gridCol w="554546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Channels</a:t>
                          </a:r>
                          <a:endParaRPr kumimoji="1" lang="ja-JP" altLang="en-US" sz="1400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1</a:t>
                          </a:r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2</a:t>
                          </a:r>
                          <a:endParaRPr kumimoji="1" lang="ja-JP" alt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ja-JP" sz="1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ja-JP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ja-JP" sz="1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1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ja-JP" sz="1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ja-JP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altLang="ja-JP" sz="1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kumimoji="1" lang="en-US" altLang="ja-JP" sz="14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17618" y="3178926"/>
              <a:ext cx="2071815" cy="111252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986155"/>
                    <a:gridCol w="531114"/>
                    <a:gridCol w="554546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/>
                            <a:t>Channels</a:t>
                          </a:r>
                          <a:endParaRPr kumimoji="1" lang="ja-JP" altLang="en-US" sz="1400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1</a:t>
                          </a:r>
                          <a:endParaRPr kumimoji="1" lang="ja-JP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2</a:t>
                          </a:r>
                          <a:endParaRPr kumimoji="1" lang="ja-JP" alt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17" t="-103279" r="-111728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85227" t="-103279" r="-105682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14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17" t="-203279" r="-111728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85227" t="-203279" r="-105682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75824" t="-203279" r="-2198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正方形/長方形 13"/>
          <p:cNvSpPr/>
          <p:nvPr/>
        </p:nvSpPr>
        <p:spPr>
          <a:xfrm>
            <a:off x="6244936" y="1007918"/>
            <a:ext cx="2254828" cy="3387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6244936" y="1007918"/>
            <a:ext cx="0" cy="328352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244936" y="1983346"/>
            <a:ext cx="225482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68082" y="618081"/>
            <a:ext cx="94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prstClr val="black"/>
                </a:solidFill>
              </a:rPr>
              <a:t>[MeV]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6372" y="1798680"/>
            <a:ext cx="33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prstClr val="black"/>
                </a:solidFill>
              </a:rPr>
              <a:t>0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6455037" y="1983346"/>
            <a:ext cx="8170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7470322" y="2522112"/>
            <a:ext cx="8170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6151645" y="1493779"/>
                <a:ext cx="1423787" cy="396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ja-JP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altLang="ja-JP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sPre>
                        </m:e>
                        <m:sub>
                          <m:r>
                            <a:rPr lang="en-US" altLang="ja-JP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ja-JP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kumimoji="1" lang="ja-JP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645" y="1493779"/>
                <a:ext cx="1423787" cy="3969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7161709" y="2584401"/>
                <a:ext cx="1431346" cy="952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ja-JP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altLang="ja-JP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sPre>
                        </m:e>
                        <m:sub>
                          <m:r>
                            <a:rPr lang="en-US" altLang="ja-JP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ja-JP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sPre>
                        </m:e>
                        <m:sub>
                          <m:r>
                            <a:rPr lang="en-US" altLang="ja-JP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ja-JP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2.2 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</a:endParaRPr>
              </a:p>
              <a:p>
                <a:endParaRPr kumimoji="1" lang="ja-JP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709" y="2584401"/>
                <a:ext cx="1431346" cy="9529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5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581399" y="2905991"/>
            <a:ext cx="1905001" cy="741218"/>
          </a:xfrm>
        </p:spPr>
        <p:txBody>
          <a:bodyPr/>
          <a:lstStyle/>
          <a:p>
            <a:r>
              <a:rPr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001" y="427612"/>
            <a:ext cx="1825931" cy="505133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9813" y="1131903"/>
            <a:ext cx="6447501" cy="3567302"/>
          </a:xfrm>
        </p:spPr>
        <p:txBody>
          <a:bodyPr>
            <a:normAutofit/>
          </a:bodyPr>
          <a:lstStyle/>
          <a:p>
            <a:r>
              <a:rPr lang="ja-JP" altLang="en-US" sz="1800" dirty="0" smtClean="0"/>
              <a:t>イントロダクション・先行研究</a:t>
            </a:r>
            <a:endParaRPr lang="en-US" altLang="ja-JP" sz="1800" dirty="0" smtClean="0"/>
          </a:p>
          <a:p>
            <a:r>
              <a:rPr lang="en-US" altLang="ja-JP" sz="1800" dirty="0" smtClean="0"/>
              <a:t>Quark Cluster Model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repulsion</a:t>
            </a:r>
          </a:p>
          <a:p>
            <a:r>
              <a:rPr lang="ja-JP" altLang="en-US" sz="1800" dirty="0" smtClean="0"/>
              <a:t>計算</a:t>
            </a:r>
            <a:r>
              <a:rPr lang="ja-JP" altLang="en-US" sz="1800" dirty="0"/>
              <a:t>結果、考察</a:t>
            </a:r>
            <a:endParaRPr lang="en-US" altLang="ja-JP" sz="1800" dirty="0"/>
          </a:p>
          <a:p>
            <a:r>
              <a:rPr lang="ja-JP" altLang="en-US" sz="1800" dirty="0" smtClean="0"/>
              <a:t>まとめ・展望</a:t>
            </a:r>
            <a:endParaRPr lang="ja-JP" altLang="en-US" sz="1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10" y="935182"/>
            <a:ext cx="6948984" cy="1835580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05689" y="464127"/>
            <a:ext cx="6217229" cy="471055"/>
          </a:xfrm>
        </p:spPr>
        <p:txBody>
          <a:bodyPr>
            <a:noAutofit/>
          </a:bodyPr>
          <a:lstStyle/>
          <a:p>
            <a:r>
              <a:rPr kumimoji="1" lang="en-US" altLang="ja-JP" sz="2800" dirty="0" err="1" smtClean="0"/>
              <a:t>YcN</a:t>
            </a:r>
            <a:r>
              <a:rPr kumimoji="1" lang="en-US" altLang="ja-JP" sz="2800" dirty="0" smtClean="0"/>
              <a:t> One Boson Exchange Potential</a:t>
            </a:r>
            <a:endParaRPr kumimoji="1"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6" y="2796043"/>
            <a:ext cx="8210550" cy="5905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1" y="3530224"/>
            <a:ext cx="7810500" cy="5048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" y="4132178"/>
            <a:ext cx="8964488" cy="84984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" y="5129011"/>
            <a:ext cx="8964488" cy="8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00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63" y="951979"/>
            <a:ext cx="3963704" cy="276384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112" y="3853521"/>
            <a:ext cx="4035299" cy="281593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982" y="963555"/>
            <a:ext cx="3950849" cy="2754884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35595" y="308610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457701" y="541965"/>
                <a:ext cx="25619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1600" dirty="0" smtClean="0"/>
                  <a:t>   common cutoff</a:t>
                </a:r>
                <a:endParaRPr lang="en-US" altLang="ja-JP" sz="16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1" y="541965"/>
                <a:ext cx="2561959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3956711"/>
                <a:ext cx="3785756" cy="227097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1600" dirty="0" smtClean="0"/>
                  <a:t>と同様の振る舞いを見せる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3956711"/>
                <a:ext cx="3785756" cy="2270970"/>
              </a:xfrm>
              <a:blipFill rotWithShape="0">
                <a:blip r:embed="rId7"/>
                <a:stretch>
                  <a:fillRect l="-161" t="-5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タイトル 1"/>
          <p:cNvSpPr txBox="1">
            <a:spLocks/>
          </p:cNvSpPr>
          <p:nvPr/>
        </p:nvSpPr>
        <p:spPr>
          <a:xfrm>
            <a:off x="505403" y="462530"/>
            <a:ext cx="3889952" cy="5051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800" smtClean="0"/>
              <a:t>先行研究の結果</a:t>
            </a:r>
            <a:endParaRPr lang="ja-JP" altLang="en-US" sz="2800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4200240" y="6041363"/>
            <a:ext cx="512638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7028" y="2357907"/>
            <a:ext cx="149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束縛エネルギー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386825" y="4635454"/>
                <a:ext cx="877043" cy="32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kumimoji="1"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1"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sPre>
                        </m:e>
                        <m:sub>
                          <m:r>
                            <a:rPr lang="en-US" altLang="ja-JP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825" y="4635454"/>
                <a:ext cx="877043" cy="326753"/>
              </a:xfrm>
              <a:prstGeom prst="rect">
                <a:avLst/>
              </a:prstGeom>
              <a:blipFill rotWithShape="0">
                <a:blip r:embed="rId8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7347023" y="5709771"/>
                <a:ext cx="789710" cy="323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kumimoji="1"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1"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sPre>
                        </m:e>
                        <m:sub>
                          <m:r>
                            <a:rPr lang="en-US" altLang="ja-JP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023" y="5709771"/>
                <a:ext cx="789710" cy="323358"/>
              </a:xfrm>
              <a:prstGeom prst="rect">
                <a:avLst/>
              </a:prstGeom>
              <a:blipFill rotWithShape="0">
                <a:blip r:embed="rId9"/>
                <a:stretch>
                  <a:fillRect r="-9231" b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5675776" y="3604495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76" y="3604495"/>
                <a:ext cx="1888806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968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5105403" y="2907385"/>
            <a:ext cx="2043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ポテンシャルの期待値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7663634" y="2752350"/>
                <a:ext cx="4292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634" y="2752350"/>
                <a:ext cx="429220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7931575" y="2425744"/>
                <a:ext cx="419346" cy="32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575" y="2425744"/>
                <a:ext cx="419346" cy="32694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7234670" y="2913122"/>
                <a:ext cx="4289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670" y="2913122"/>
                <a:ext cx="428964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505976" y="3546961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76" y="3546961"/>
                <a:ext cx="1888806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968" t="-6000" b="-1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5768123" y="6501929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123" y="6501929"/>
                <a:ext cx="1888806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968" t="-6000" b="-1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74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89" y="1299565"/>
            <a:ext cx="4016933" cy="280096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364" y="1291214"/>
            <a:ext cx="4034428" cy="2814815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800" dirty="0" smtClean="0"/>
                  <a:t>Result of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(with scaled cutoff </a:t>
                </a:r>
                <a14:m>
                  <m:oMath xmlns:m="http://schemas.openxmlformats.org/officeDocument/2006/math">
                    <m:r>
                      <a:rPr kumimoji="1" lang="ja-JP" altLang="en-US" sz="20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  <a:blipFill rotWithShape="0">
                <a:blip r:embed="rId4"/>
                <a:stretch>
                  <a:fillRect l="-2059" t="-11688" b="-48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コンテンツ プレースホルダー 9"/>
          <p:cNvSpPr>
            <a:spLocks noGrp="1"/>
          </p:cNvSpPr>
          <p:nvPr>
            <p:ph idx="1"/>
          </p:nvPr>
        </p:nvSpPr>
        <p:spPr>
          <a:xfrm>
            <a:off x="609599" y="965635"/>
            <a:ext cx="4741719" cy="395574"/>
          </a:xfrm>
        </p:spPr>
        <p:txBody>
          <a:bodyPr/>
          <a:lstStyle/>
          <a:p>
            <a:r>
              <a:rPr kumimoji="1" lang="en-US" altLang="ja-JP" dirty="0" smtClean="0"/>
              <a:t>Binding Energy, Probability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22</a:t>
            </a:fld>
            <a:endParaRPr 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83728" y="3108745"/>
            <a:ext cx="149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束縛エネルギー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10918" y="3390291"/>
            <a:ext cx="171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Channel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毎の確率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108367" y="4540828"/>
                <a:ext cx="6612079" cy="60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600" dirty="0" smtClean="0"/>
                  <a:t>Scaled cutoff: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𝑠𝑐𝑎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𝑚𝑒𝑠𝑜𝑛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ja-JP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𝐼𝑛𝑝𝑢𝑡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ja-JP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ja-JP" sz="160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600" dirty="0">
                    <a:ea typeface="Cambria Math" panose="02040503050406030204" pitchFamily="18" charset="0"/>
                  </a:rPr>
                  <a:t>Common cutoff</a:t>
                </a:r>
                <a:r>
                  <a:rPr kumimoji="1" lang="ja-JP" altLang="en-US" sz="1600" dirty="0"/>
                  <a:t>に比べて</a:t>
                </a:r>
                <a:r>
                  <a:rPr kumimoji="1" lang="ja-JP" altLang="en-US" sz="1600" dirty="0" smtClean="0"/>
                  <a:t>確率が</a:t>
                </a:r>
                <a:r>
                  <a:rPr kumimoji="1" lang="ja-JP" altLang="en-US" sz="1600" dirty="0"/>
                  <a:t>急激</a:t>
                </a:r>
                <a:r>
                  <a:rPr kumimoji="1" lang="ja-JP" altLang="en-US" sz="1600" dirty="0" smtClean="0"/>
                  <a:t>に</a:t>
                </a:r>
                <a:r>
                  <a:rPr kumimoji="1" lang="ja-JP" altLang="en-US" sz="1600" dirty="0"/>
                  <a:t>変</a:t>
                </a:r>
                <a:r>
                  <a:rPr kumimoji="1" lang="ja-JP" altLang="en-US" sz="1600" dirty="0" smtClean="0"/>
                  <a:t>わる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7" y="4540828"/>
                <a:ext cx="6612079" cy="602216"/>
              </a:xfrm>
              <a:prstGeom prst="rect">
                <a:avLst/>
              </a:prstGeom>
              <a:blipFill rotWithShape="0">
                <a:blip r:embed="rId5"/>
                <a:stretch>
                  <a:fillRect l="-369" t="-4040" b="-131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042668" y="3959048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cutoff parameter </a:t>
                </a:r>
                <a14:m>
                  <m:oMath xmlns:m="http://schemas.openxmlformats.org/officeDocument/2006/math">
                    <m:r>
                      <a:rPr lang="ja-JP" alt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68" y="3959048"/>
                <a:ext cx="1888806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968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813571" y="3959048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cutoff parameter </a:t>
                </a:r>
                <a14:m>
                  <m:oMath xmlns:m="http://schemas.openxmlformats.org/officeDocument/2006/math">
                    <m:r>
                      <a:rPr lang="ja-JP" alt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71" y="3959048"/>
                <a:ext cx="1888806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971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8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52" y="1433227"/>
            <a:ext cx="5348067" cy="3729149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800" dirty="0" smtClean="0"/>
                  <a:t>Result of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(with scaled cutoff </a:t>
                </a:r>
                <a14:m>
                  <m:oMath xmlns:m="http://schemas.openxmlformats.org/officeDocument/2006/math">
                    <m:r>
                      <a:rPr kumimoji="1" lang="ja-JP" altLang="en-US" sz="20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  <a:blipFill rotWithShape="0">
                <a:blip r:embed="rId3"/>
                <a:stretch>
                  <a:fillRect l="-2059" t="-11688" b="-48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コンテンツ プレースホルダー 9"/>
          <p:cNvSpPr>
            <a:spLocks noGrp="1"/>
          </p:cNvSpPr>
          <p:nvPr>
            <p:ph idx="1"/>
          </p:nvPr>
        </p:nvSpPr>
        <p:spPr>
          <a:xfrm>
            <a:off x="609599" y="986417"/>
            <a:ext cx="5552210" cy="39557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ポテンシャルごとの期待値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834913" y="3026607"/>
                <a:ext cx="4292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13" y="3026607"/>
                <a:ext cx="429220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4463357" y="3758686"/>
                <a:ext cx="419346" cy="32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357" y="3758686"/>
                <a:ext cx="419346" cy="3269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3614303" y="3993058"/>
                <a:ext cx="4289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03" y="3993058"/>
                <a:ext cx="428964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4834913" y="2260978"/>
                <a:ext cx="629981" cy="323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ja-JP" sz="1400" b="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𝑄𝐶𝑀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E600DB"/>
                  </a:solidFill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13" y="2260978"/>
                <a:ext cx="629981" cy="3230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777344" y="1818410"/>
                <a:ext cx="2462647" cy="233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ja-JP" altLang="en-US" sz="1600" i="1" smtClean="0">
                        <a:latin typeface="Cambria Math" panose="02040503050406030204" pitchFamily="18" charset="0"/>
                      </a:rPr>
                      <m:t>質量</m:t>
                    </m:r>
                  </m:oMath>
                </a14:m>
                <a:r>
                  <a:rPr kumimoji="1" lang="ja-JP" altLang="en-US" sz="1600" dirty="0" smtClean="0"/>
                  <a:t>の軽い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kumimoji="1" lang="ja-JP" altLang="en-US" sz="1600" dirty="0" smtClean="0"/>
                  <a:t>に対する</a:t>
                </a:r>
                <a:r>
                  <a:rPr kumimoji="1" lang="en-US" altLang="ja-JP" sz="1600" dirty="0" smtClean="0"/>
                  <a:t>cutoff</a:t>
                </a:r>
                <a:r>
                  <a:rPr kumimoji="1" lang="ja-JP" altLang="en-US" sz="1600" dirty="0" smtClean="0"/>
                  <a:t>が小さくなるため</a:t>
                </a:r>
                <a:r>
                  <a:rPr kumimoji="1" lang="ja-JP" altLang="en-US" sz="1600" dirty="0" smtClean="0">
                    <a:solidFill>
                      <a:schemeClr val="tx1"/>
                    </a:solidFill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kumimoji="1" lang="ja-JP" altLang="en-US" sz="1600" dirty="0" smtClean="0"/>
                  <a:t>が斥力となっている</a:t>
                </a:r>
                <a:endParaRPr kumimoji="1" lang="en-US" altLang="ja-JP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ja-JP" altLang="en-US" sz="1600" dirty="0" smtClean="0"/>
                  <a:t>より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ja-JP" altLang="en-US" sz="1600" dirty="0" smtClean="0"/>
                  <a:t>が重いため</a:t>
                </a:r>
                <a:r>
                  <a:rPr kumimoji="1" lang="en-US" altLang="ja-JP" sz="1600" dirty="0" smtClean="0"/>
                  <a:t>cutoff</a:t>
                </a:r>
                <a:r>
                  <a:rPr kumimoji="1" lang="ja-JP" altLang="en-US" sz="1600" dirty="0" smtClean="0"/>
                  <a:t>が大きくなり、</a:t>
                </a:r>
                <a14:m>
                  <m:oMath xmlns:m="http://schemas.openxmlformats.org/officeDocument/2006/math">
                    <m:r>
                      <a:rPr lang="ja-JP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ja-JP" altLang="en-US" sz="1600" dirty="0" smtClean="0"/>
                  <a:t>が大きいところで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ja-JP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kumimoji="1" lang="ja-JP" altLang="en-US" sz="1600" dirty="0" smtClean="0"/>
                  <a:t>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1600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ja-JP" altLang="en-US" sz="16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kumimoji="1" lang="ja-JP" altLang="en-US" sz="1600" dirty="0" smtClean="0"/>
                  <a:t>よりも大きくなっている</a:t>
                </a:r>
                <a:endParaRPr kumimoji="1" lang="en-US" altLang="ja-JP" sz="160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344" y="1818410"/>
                <a:ext cx="2462647" cy="2330253"/>
              </a:xfrm>
              <a:prstGeom prst="rect">
                <a:avLst/>
              </a:prstGeom>
              <a:blipFill rotWithShape="0">
                <a:blip r:embed="rId9"/>
                <a:stretch>
                  <a:fillRect l="-990" t="-783" b="-2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353902" y="4998142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cutoff parameter </a:t>
                </a:r>
                <a14:m>
                  <m:oMath xmlns:m="http://schemas.openxmlformats.org/officeDocument/2006/math">
                    <m:r>
                      <a:rPr lang="ja-JP" alt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02" y="4998142"/>
                <a:ext cx="1888806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968" t="-6000" b="-1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7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3" y="1288978"/>
            <a:ext cx="4032116" cy="2811551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800" dirty="0" smtClean="0"/>
                  <a:t>Result of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(with scaled cutoff </a:t>
                </a:r>
                <a14:m>
                  <m:oMath xmlns:m="http://schemas.openxmlformats.org/officeDocument/2006/math">
                    <m:r>
                      <a:rPr kumimoji="1" lang="ja-JP" altLang="en-US" sz="20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  <a:blipFill rotWithShape="0">
                <a:blip r:embed="rId3"/>
                <a:stretch>
                  <a:fillRect l="-2059" t="-11688" b="-48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コンテンツ プレースホルダー 9"/>
          <p:cNvSpPr>
            <a:spLocks noGrp="1"/>
          </p:cNvSpPr>
          <p:nvPr>
            <p:ph idx="1"/>
          </p:nvPr>
        </p:nvSpPr>
        <p:spPr>
          <a:xfrm>
            <a:off x="609599" y="965635"/>
            <a:ext cx="4741719" cy="395574"/>
          </a:xfrm>
        </p:spPr>
        <p:txBody>
          <a:bodyPr/>
          <a:lstStyle/>
          <a:p>
            <a:r>
              <a:rPr kumimoji="1" lang="en-US" altLang="ja-JP" dirty="0" smtClean="0"/>
              <a:t>Binding Energy, Probability</a:t>
            </a:r>
            <a:endParaRPr kumimoji="1"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24</a:t>
            </a:fld>
            <a:endParaRPr 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81104" y="3082514"/>
            <a:ext cx="149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束縛エネルギー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248" y="1291215"/>
            <a:ext cx="4026543" cy="280931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310918" y="3390291"/>
            <a:ext cx="171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Channel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毎の確率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042668" y="3959048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cutoff parameter </a:t>
                </a:r>
                <a14:m>
                  <m:oMath xmlns:m="http://schemas.openxmlformats.org/officeDocument/2006/math">
                    <m:r>
                      <a:rPr lang="ja-JP" alt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68" y="3959048"/>
                <a:ext cx="1888806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968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813571" y="3959048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cutoff parameter </a:t>
                </a:r>
                <a14:m>
                  <m:oMath xmlns:m="http://schemas.openxmlformats.org/officeDocument/2006/math">
                    <m:r>
                      <a:rPr lang="ja-JP" alt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71" y="3959048"/>
                <a:ext cx="1888806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971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222667" y="4333009"/>
                <a:ext cx="6612079" cy="857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1600" dirty="0" smtClean="0"/>
                  <a:t>と同様、</a:t>
                </a:r>
                <a:r>
                  <a:rPr kumimoji="1" lang="en-US" altLang="ja-JP" sz="1600" dirty="0" smtClean="0"/>
                  <a:t>repulsion</a:t>
                </a:r>
                <a:r>
                  <a:rPr kumimoji="1" lang="ja-JP" altLang="en-US" sz="1600" dirty="0" smtClean="0"/>
                  <a:t>により束縛エネルギーは弱くなる</a:t>
                </a:r>
                <a:endParaRPr kumimoji="1" lang="en-US" altLang="ja-JP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 smtClean="0"/>
                  <a:t>Common cutoff</a:t>
                </a:r>
                <a:r>
                  <a:rPr kumimoji="1" lang="ja-JP" altLang="en-US" sz="1600" dirty="0" smtClean="0"/>
                  <a:t>で見られた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16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600" dirty="0" smtClean="0"/>
                  <a:t>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ja-JP" sz="16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16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kumimoji="1" lang="en-US" altLang="ja-JP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kumimoji="1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kumimoji="1" lang="en-US" altLang="ja-JP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altLang="ja-JP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1600" dirty="0" smtClean="0"/>
                  <a:t>の確率の逆転は</a:t>
                </a:r>
                <a:r>
                  <a:rPr kumimoji="1" lang="en-US" altLang="ja-JP" sz="1600" dirty="0" smtClean="0"/>
                  <a:t>Scaled cutoff</a:t>
                </a:r>
                <a:r>
                  <a:rPr kumimoji="1" lang="ja-JP" altLang="en-US" sz="1600" dirty="0" smtClean="0"/>
                  <a:t>では見られない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667" y="4333009"/>
                <a:ext cx="6612079" cy="857414"/>
              </a:xfrm>
              <a:prstGeom prst="rect">
                <a:avLst/>
              </a:prstGeom>
              <a:blipFill rotWithShape="0">
                <a:blip r:embed="rId7"/>
                <a:stretch>
                  <a:fillRect l="-369" t="-5000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805022" y="1684519"/>
                <a:ext cx="877043" cy="32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kumimoji="1"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1"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sPre>
                        </m:e>
                        <m:sub>
                          <m:r>
                            <a:rPr lang="en-US" altLang="ja-JP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022" y="1684519"/>
                <a:ext cx="877043" cy="326753"/>
              </a:xfrm>
              <a:prstGeom prst="rect">
                <a:avLst/>
              </a:prstGeom>
              <a:blipFill rotWithShape="0">
                <a:blip r:embed="rId8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7765220" y="2758836"/>
                <a:ext cx="789710" cy="323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kumimoji="1" lang="en-US" altLang="ja-JP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kumimoji="1"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altLang="ja-JP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sPre>
                        </m:e>
                        <m:sub>
                          <m:r>
                            <a:rPr lang="en-US" altLang="ja-JP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220" y="2758836"/>
                <a:ext cx="789710" cy="323358"/>
              </a:xfrm>
              <a:prstGeom prst="rect">
                <a:avLst/>
              </a:prstGeom>
              <a:blipFill rotWithShape="0">
                <a:blip r:embed="rId9"/>
                <a:stretch>
                  <a:fillRect r="-9302" b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16" y="1434320"/>
            <a:ext cx="5346498" cy="3728055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800" dirty="0" smtClean="0"/>
                  <a:t>Result of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(with scaled cutoff </a:t>
                </a:r>
                <a14:m>
                  <m:oMath xmlns:m="http://schemas.openxmlformats.org/officeDocument/2006/math">
                    <m:r>
                      <a:rPr kumimoji="1" lang="ja-JP" altLang="en-US" sz="20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5689" y="464127"/>
                <a:ext cx="6217229" cy="471055"/>
              </a:xfrm>
              <a:blipFill rotWithShape="0">
                <a:blip r:embed="rId3"/>
                <a:stretch>
                  <a:fillRect l="-2059" t="-11688" b="-48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コンテンツ プレースホルダー 9"/>
          <p:cNvSpPr>
            <a:spLocks noGrp="1"/>
          </p:cNvSpPr>
          <p:nvPr>
            <p:ph idx="1"/>
          </p:nvPr>
        </p:nvSpPr>
        <p:spPr>
          <a:xfrm>
            <a:off x="609599" y="986417"/>
            <a:ext cx="5552210" cy="39557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ポテンシャルごとの期待値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834913" y="3026607"/>
                <a:ext cx="4292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13" y="3026607"/>
                <a:ext cx="429220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2955398" y="3666109"/>
                <a:ext cx="419346" cy="32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398" y="3666109"/>
                <a:ext cx="419346" cy="3269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4147865" y="3685281"/>
                <a:ext cx="4289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865" y="3685281"/>
                <a:ext cx="428964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4820076" y="2425595"/>
                <a:ext cx="629981" cy="323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ja-JP" sz="1400" b="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𝑄𝐶𝑀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E600DB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076" y="2425595"/>
                <a:ext cx="629981" cy="3230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353902" y="4998142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cutoff parameter </a:t>
                </a:r>
                <a14:m>
                  <m:oMath xmlns:m="http://schemas.openxmlformats.org/officeDocument/2006/math">
                    <m:r>
                      <a:rPr lang="ja-JP" alt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02" y="4998142"/>
                <a:ext cx="1888806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968" t="-6000" b="-1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777344" y="1818410"/>
                <a:ext cx="2462647" cy="585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ja-JP" altLang="en-US" sz="1600" i="1" smtClean="0">
                        <a:latin typeface="Cambria Math" panose="02040503050406030204" pitchFamily="18" charset="0"/>
                      </a:rPr>
                      <m:t>基本的</m:t>
                    </m:r>
                  </m:oMath>
                </a14:m>
                <a:r>
                  <a:rPr kumimoji="1" lang="ja-JP" altLang="en-US" sz="1600" dirty="0" smtClean="0"/>
                  <a:t>な振る舞いは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1600" dirty="0" smtClean="0"/>
                  <a:t>と同様</a:t>
                </a:r>
                <a:endParaRPr kumimoji="1" lang="en-US" altLang="ja-JP" sz="1600" dirty="0" smtClean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344" y="1818410"/>
                <a:ext cx="2462647" cy="585225"/>
              </a:xfrm>
              <a:prstGeom prst="rect">
                <a:avLst/>
              </a:prstGeom>
              <a:blipFill rotWithShape="0">
                <a:blip r:embed="rId9"/>
                <a:stretch>
                  <a:fillRect l="-990" t="-3125" b="-135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80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89" y="1287115"/>
            <a:ext cx="4029750" cy="2811551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05689" y="464127"/>
                <a:ext cx="7214756" cy="471055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800" dirty="0" smtClean="0"/>
                  <a:t>Result of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(with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5689" y="464127"/>
                <a:ext cx="7214756" cy="471055"/>
              </a:xfrm>
              <a:blipFill rotWithShape="0">
                <a:blip r:embed="rId4"/>
                <a:stretch>
                  <a:fillRect l="-1775" t="-11688" b="-48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609599" y="965635"/>
            <a:ext cx="4741719" cy="395574"/>
          </a:xfrm>
        </p:spPr>
        <p:txBody>
          <a:bodyPr/>
          <a:lstStyle/>
          <a:p>
            <a:r>
              <a:rPr kumimoji="1" lang="en-US" altLang="ja-JP" dirty="0" smtClean="0"/>
              <a:t>Probability,</a:t>
            </a:r>
            <a:r>
              <a:rPr lang="ja-JP" altLang="en-US" dirty="0"/>
              <a:t>ポテンシャルごとの期待値</a:t>
            </a:r>
            <a:endParaRPr kumimoji="1" lang="ja-JP" altLang="en-US" dirty="0"/>
          </a:p>
        </p:txBody>
      </p:sp>
      <p:sp>
        <p:nvSpPr>
          <p:cNvPr id="32" name="スライド番号プレースホルダー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1108366" y="4499265"/>
                <a:ext cx="6612079" cy="34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16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1600" i="1" smtClean="0">
                        <a:latin typeface="Cambria Math" panose="02040503050406030204" pitchFamily="18" charset="0"/>
                      </a:rPr>
                      <m:t>=0.6</m:t>
                    </m:r>
                    <m:r>
                      <a:rPr kumimoji="1" lang="ja-JP" altLang="en-US" sz="1600" i="1" smtClean="0">
                        <a:latin typeface="Cambria Math" panose="02040503050406030204" pitchFamily="18" charset="0"/>
                      </a:rPr>
                      <m:t>の</m:t>
                    </m:r>
                    <m:r>
                      <a:rPr kumimoji="1" lang="ja-JP" altLang="en-US" sz="1600" i="1" dirty="0" smtClean="0">
                        <a:latin typeface="Cambria Math" panose="02040503050406030204" pitchFamily="18" charset="0"/>
                      </a:rPr>
                      <m:t>ときと</m:t>
                    </m:r>
                    <m:r>
                      <a:rPr kumimoji="1" lang="ja-JP" altLang="en-US" sz="1600" i="1" dirty="0">
                        <a:latin typeface="Cambria Math" panose="02040503050406030204" pitchFamily="18" charset="0"/>
                      </a:rPr>
                      <m:t>ほぼ</m:t>
                    </m:r>
                    <m:r>
                      <a:rPr kumimoji="1" lang="ja-JP" altLang="en-US" sz="1600" i="1" dirty="0" smtClean="0">
                        <a:latin typeface="Cambria Math" panose="02040503050406030204" pitchFamily="18" charset="0"/>
                      </a:rPr>
                      <m:t>同様の</m:t>
                    </m:r>
                  </m:oMath>
                </a14:m>
                <a:r>
                  <a:rPr kumimoji="1" lang="ja-JP" altLang="en-US" sz="1600" dirty="0" smtClean="0"/>
                  <a:t>振る舞いを示す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6" y="4499265"/>
                <a:ext cx="6612079" cy="343748"/>
              </a:xfrm>
              <a:prstGeom prst="rect">
                <a:avLst/>
              </a:prstGeom>
              <a:blipFill rotWithShape="0">
                <a:blip r:embed="rId5"/>
                <a:stretch>
                  <a:fillRect l="-369" t="-3571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/>
          <p:cNvSpPr txBox="1"/>
          <p:nvPr/>
        </p:nvSpPr>
        <p:spPr>
          <a:xfrm>
            <a:off x="1040254" y="3286381"/>
            <a:ext cx="171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Channel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毎の確率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675" y="1288978"/>
            <a:ext cx="4032116" cy="2811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079852" y="3959048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852" y="3959048"/>
                <a:ext cx="1888806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968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813571" y="3959048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71" y="3959048"/>
                <a:ext cx="188880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971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7811464" y="3105130"/>
                <a:ext cx="4292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464" y="3105130"/>
                <a:ext cx="429220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8206451" y="2689120"/>
                <a:ext cx="419346" cy="32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451" y="2689120"/>
                <a:ext cx="419346" cy="32694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7587228" y="3320485"/>
                <a:ext cx="4289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228" y="3320485"/>
                <a:ext cx="428964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7978284" y="2057271"/>
                <a:ext cx="629981" cy="323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ja-JP" sz="1400" b="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𝑄𝐶𝑀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E600DB"/>
                  </a:solidFill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84" y="2057271"/>
                <a:ext cx="629981" cy="323037"/>
              </a:xfrm>
              <a:prstGeom prst="rect">
                <a:avLst/>
              </a:prstGeom>
              <a:blipFill rotWithShape="0">
                <a:blip r:embed="rId15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0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89" y="1290185"/>
            <a:ext cx="4029750" cy="2811551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05689" y="464127"/>
                <a:ext cx="7214756" cy="471055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800" dirty="0" smtClean="0"/>
                  <a:t>Result of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(with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5689" y="464127"/>
                <a:ext cx="7214756" cy="471055"/>
              </a:xfrm>
              <a:blipFill rotWithShape="0">
                <a:blip r:embed="rId4"/>
                <a:stretch>
                  <a:fillRect l="-1775" t="-11688" b="-480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609599" y="965635"/>
            <a:ext cx="4741719" cy="395574"/>
          </a:xfrm>
        </p:spPr>
        <p:txBody>
          <a:bodyPr/>
          <a:lstStyle/>
          <a:p>
            <a:r>
              <a:rPr kumimoji="1" lang="en-US" altLang="ja-JP" dirty="0" smtClean="0"/>
              <a:t>Probability,</a:t>
            </a:r>
            <a:r>
              <a:rPr lang="ja-JP" altLang="en-US" dirty="0"/>
              <a:t>ポテンシャルごとの期待値</a:t>
            </a:r>
            <a:endParaRPr kumimoji="1" lang="ja-JP" altLang="en-US" dirty="0"/>
          </a:p>
        </p:txBody>
      </p:sp>
      <p:sp>
        <p:nvSpPr>
          <p:cNvPr id="32" name="スライド番号プレースホルダー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1108366" y="4499265"/>
                <a:ext cx="6612079" cy="34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16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1600" i="1" smtClean="0">
                        <a:latin typeface="Cambria Math" panose="02040503050406030204" pitchFamily="18" charset="0"/>
                      </a:rPr>
                      <m:t>=0.6</m:t>
                    </m:r>
                    <m:r>
                      <a:rPr kumimoji="1" lang="ja-JP" altLang="en-US" sz="1600" i="1" smtClean="0">
                        <a:latin typeface="Cambria Math" panose="02040503050406030204" pitchFamily="18" charset="0"/>
                      </a:rPr>
                      <m:t>の</m:t>
                    </m:r>
                    <m:r>
                      <a:rPr kumimoji="1" lang="ja-JP" altLang="en-US" sz="1600" i="1" dirty="0" smtClean="0">
                        <a:latin typeface="Cambria Math" panose="02040503050406030204" pitchFamily="18" charset="0"/>
                      </a:rPr>
                      <m:t>ときと</m:t>
                    </m:r>
                    <m:r>
                      <a:rPr kumimoji="1" lang="ja-JP" altLang="en-US" sz="1600" i="1" dirty="0">
                        <a:latin typeface="Cambria Math" panose="02040503050406030204" pitchFamily="18" charset="0"/>
                      </a:rPr>
                      <m:t>ほぼ</m:t>
                    </m:r>
                    <m:r>
                      <a:rPr kumimoji="1" lang="ja-JP" altLang="en-US" sz="1600" i="1" dirty="0" smtClean="0">
                        <a:latin typeface="Cambria Math" panose="02040503050406030204" pitchFamily="18" charset="0"/>
                      </a:rPr>
                      <m:t>同様の</m:t>
                    </m:r>
                  </m:oMath>
                </a14:m>
                <a:r>
                  <a:rPr kumimoji="1" lang="ja-JP" altLang="en-US" sz="1600" dirty="0" smtClean="0"/>
                  <a:t>振る舞いを示す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6" y="4499265"/>
                <a:ext cx="6612079" cy="343748"/>
              </a:xfrm>
              <a:prstGeom prst="rect">
                <a:avLst/>
              </a:prstGeom>
              <a:blipFill rotWithShape="0">
                <a:blip r:embed="rId5"/>
                <a:stretch>
                  <a:fillRect l="-369" t="-3571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/>
          <p:cNvSpPr txBox="1"/>
          <p:nvPr/>
        </p:nvSpPr>
        <p:spPr>
          <a:xfrm>
            <a:off x="1040254" y="3390291"/>
            <a:ext cx="171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Channel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毎の確率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675" y="1295065"/>
            <a:ext cx="4032116" cy="2811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079852" y="3959048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852" y="3959048"/>
                <a:ext cx="1888806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968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813571" y="3959048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71" y="3959048"/>
                <a:ext cx="188880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971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7811464" y="3105130"/>
                <a:ext cx="4292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464" y="3105130"/>
                <a:ext cx="429220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8206451" y="2689120"/>
                <a:ext cx="419346" cy="32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451" y="2689120"/>
                <a:ext cx="419346" cy="32694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7587228" y="3320485"/>
                <a:ext cx="4289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228" y="3320485"/>
                <a:ext cx="428964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7978284" y="2057271"/>
                <a:ext cx="629981" cy="323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ja-JP" sz="1400" b="0" i="1" smtClean="0">
                              <a:solidFill>
                                <a:srgbClr val="E600DB"/>
                              </a:solidFill>
                              <a:latin typeface="Cambria Math" panose="02040503050406030204" pitchFamily="18" charset="0"/>
                            </a:rPr>
                            <m:t>𝑄𝐶𝑀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E600DB"/>
                  </a:solidFill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84" y="2057271"/>
                <a:ext cx="629981" cy="323037"/>
              </a:xfrm>
              <a:prstGeom prst="rect">
                <a:avLst/>
              </a:prstGeom>
              <a:blipFill rotWithShape="0">
                <a:blip r:embed="rId15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05400" y="982298"/>
            <a:ext cx="7682640" cy="10569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5403" y="462530"/>
            <a:ext cx="3889952" cy="505133"/>
          </a:xfrm>
        </p:spPr>
        <p:txBody>
          <a:bodyPr>
            <a:noAutofit/>
          </a:bodyPr>
          <a:lstStyle/>
          <a:p>
            <a:r>
              <a:rPr lang="ja-JP" altLang="en-US" sz="2800" dirty="0" smtClean="0"/>
              <a:t>イントロダクション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71501" y="1050086"/>
                <a:ext cx="7554191" cy="9475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𝑌𝑁</m:t>
                    </m:r>
                  </m:oMath>
                </a14:m>
                <a:r>
                  <a:rPr lang="ja-JP" altLang="en-US" sz="1400" dirty="0"/>
                  <a:t> </a:t>
                </a:r>
                <a:r>
                  <a:rPr lang="ja-JP" altLang="en-US" sz="1400" dirty="0" smtClean="0"/>
                  <a:t>相互</a:t>
                </a:r>
                <a:r>
                  <a:rPr lang="ja-JP" altLang="en-US" sz="1400" dirty="0"/>
                  <a:t>作用</a:t>
                </a:r>
                <a:r>
                  <a:rPr lang="ja-JP" altLang="en-US" sz="1400" dirty="0" smtClean="0"/>
                  <a:t>に</a:t>
                </a:r>
                <a:r>
                  <a:rPr lang="ja-JP" altLang="en-US" sz="1400" dirty="0"/>
                  <a:t>ついては実験データが集まりつつあるが、実験データがわずかなチャームバリオン</a:t>
                </a:r>
                <a:r>
                  <a:rPr lang="ja-JP" altLang="en-US" sz="1400" dirty="0" smtClean="0"/>
                  <a:t>は、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ja-JP" altLang="en-US" sz="1400" dirty="0" smtClean="0"/>
                  <a:t>２体</a:t>
                </a:r>
                <a:r>
                  <a:rPr lang="en-US" altLang="ja-JP" sz="1400" dirty="0" smtClean="0"/>
                  <a:t>Binding </a:t>
                </a:r>
                <a:r>
                  <a:rPr lang="en-US" altLang="ja-JP" sz="1400" dirty="0"/>
                  <a:t>Energy</a:t>
                </a:r>
                <a:r>
                  <a:rPr lang="ja-JP" altLang="en-US" sz="1400" dirty="0"/>
                  <a:t>も</a:t>
                </a:r>
                <a:r>
                  <a:rPr lang="ja-JP" altLang="en-US" sz="1400" dirty="0" smtClean="0"/>
                  <a:t>まだはっきりわかっていな</a:t>
                </a:r>
                <a:r>
                  <a:rPr lang="ja-JP" altLang="en-US" sz="1400" dirty="0"/>
                  <a:t>い</a:t>
                </a:r>
                <a:endParaRPr lang="en-US" altLang="ja-JP" sz="1400" dirty="0"/>
              </a:p>
              <a:p>
                <a:pPr marL="0" indent="0" algn="ctr">
                  <a:buNone/>
                </a:pPr>
                <a:r>
                  <a:rPr lang="ja-JP" altLang="en-US" sz="1600" b="1" dirty="0" smtClean="0"/>
                  <a:t>理論</a:t>
                </a:r>
                <a:r>
                  <a:rPr lang="ja-JP" altLang="en-US" sz="1600" b="1" dirty="0"/>
                  <a:t>計算方面でのアプローチをしたい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1" y="1050086"/>
                <a:ext cx="7554191" cy="947569"/>
              </a:xfrm>
              <a:blipFill rotWithShape="0"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6" name="右矢印 5"/>
          <p:cNvSpPr/>
          <p:nvPr/>
        </p:nvSpPr>
        <p:spPr>
          <a:xfrm>
            <a:off x="1981483" y="1671165"/>
            <a:ext cx="522143" cy="194829"/>
          </a:xfrm>
          <a:prstGeom prst="rightArrow">
            <a:avLst>
              <a:gd name="adj1" fmla="val 50000"/>
              <a:gd name="adj2" fmla="val 7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コンテンツ プレースホルダー 2"/>
              <p:cNvSpPr txBox="1">
                <a:spLocks/>
              </p:cNvSpPr>
              <p:nvPr/>
            </p:nvSpPr>
            <p:spPr>
              <a:xfrm>
                <a:off x="505400" y="2163206"/>
                <a:ext cx="5136864" cy="4243282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891" indent="-342891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32" indent="-28574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457189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1600" dirty="0" smtClean="0"/>
                  <a:t>方法（先行研究）</a:t>
                </a:r>
                <a:r>
                  <a:rPr lang="en-US" altLang="ja-JP" sz="1600" dirty="0" smtClean="0"/>
                  <a:t>:One </a:t>
                </a:r>
                <a:r>
                  <a:rPr lang="en-US" altLang="ja-JP" sz="1600" dirty="0"/>
                  <a:t>Boson Exchange Potential</a:t>
                </a:r>
              </a:p>
              <a:p>
                <a:pPr marL="0" indent="0">
                  <a:buNone/>
                </a:pPr>
                <a:r>
                  <a:rPr lang="en-US" altLang="ja-JP" sz="16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1200" dirty="0">
                    <a:solidFill>
                      <a:schemeClr val="tx2"/>
                    </a:solidFill>
                  </a:rPr>
                  <a:t>[</a:t>
                </a:r>
                <a:r>
                  <a:rPr lang="en-US" altLang="ja-JP" sz="1200" dirty="0" err="1">
                    <a:solidFill>
                      <a:schemeClr val="tx2"/>
                    </a:solidFill>
                  </a:rPr>
                  <a:t>Y.R.Liu</a:t>
                </a:r>
                <a:r>
                  <a:rPr lang="en-US" altLang="ja-JP" sz="1200" dirty="0">
                    <a:solidFill>
                      <a:schemeClr val="tx2"/>
                    </a:solidFill>
                  </a:rPr>
                  <a:t>, </a:t>
                </a:r>
                <a:r>
                  <a:rPr lang="en-US" altLang="ja-JP" sz="1200" dirty="0" err="1">
                    <a:solidFill>
                      <a:schemeClr val="tx2"/>
                    </a:solidFill>
                  </a:rPr>
                  <a:t>M.Oka</a:t>
                </a:r>
                <a:r>
                  <a:rPr lang="en-US" altLang="ja-JP" sz="1200" dirty="0">
                    <a:solidFill>
                      <a:schemeClr val="tx2"/>
                    </a:solidFill>
                  </a:rPr>
                  <a:t>, Phys. Rev. D 85, 014015 (2012)]</a:t>
                </a:r>
              </a:p>
              <a:p>
                <a:pPr marL="0" indent="0">
                  <a:buNone/>
                </a:pPr>
                <a:r>
                  <a:rPr lang="ja-JP" altLang="en-US" sz="1600" dirty="0" smtClean="0"/>
                  <a:t>ヘビークォークバリオンとメソンの有効ラグラジアンを用いて、</a:t>
                </a:r>
                <a14:m>
                  <m:oMath xmlns:m="http://schemas.openxmlformats.org/officeDocument/2006/math"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ja-JP" altLang="en-US" sz="1600" dirty="0" smtClean="0"/>
                  <a:t>中間子交換力を計算し、バリオンとメソンの結合頂点には</a:t>
                </a:r>
                <a:r>
                  <a:rPr lang="en-US" altLang="ja-JP" sz="1600" dirty="0" smtClean="0"/>
                  <a:t>form factor</a:t>
                </a:r>
                <a:r>
                  <a:rPr lang="ja-JP" altLang="en-US" sz="1600" dirty="0" smtClean="0"/>
                  <a:t>を入れてバリオン間力の短距離部分をカットする。ヘビーバリオンの</a:t>
                </a:r>
                <a:r>
                  <a:rPr lang="en-US" altLang="ja-JP" sz="1600" dirty="0" smtClean="0"/>
                  <a:t>channel</a:t>
                </a:r>
                <a:r>
                  <a:rPr lang="ja-JP" altLang="en-US" sz="1600" dirty="0" smtClean="0"/>
                  <a:t>結合を考慮して、</a:t>
                </a:r>
                <a:r>
                  <a:rPr lang="ja-JP" altLang="en-US" sz="1600" dirty="0" smtClean="0"/>
                  <a:t>変分法</a:t>
                </a:r>
                <a:r>
                  <a:rPr lang="en-US" altLang="ja-JP" sz="1600" dirty="0" smtClean="0"/>
                  <a:t>(GEM)</a:t>
                </a:r>
                <a:r>
                  <a:rPr lang="ja-JP" altLang="en-US" sz="1600" dirty="0" smtClean="0"/>
                  <a:t>を</a:t>
                </a:r>
                <a:r>
                  <a:rPr lang="ja-JP" altLang="en-US" sz="1600" dirty="0" smtClean="0"/>
                  <a:t>用いて２体散乱を解く。</a:t>
                </a:r>
                <a:endParaRPr lang="en-US" altLang="ja-JP" sz="1600" dirty="0" smtClean="0"/>
              </a:p>
              <a:p>
                <a:pPr marL="0" indent="0">
                  <a:buNone/>
                </a:pPr>
                <a:r>
                  <a:rPr lang="en-US" altLang="ja-JP" sz="1600" dirty="0"/>
                  <a:t>Input:cutoff(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 ,</m:t>
                    </m:r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ja-JP" sz="1600" dirty="0" smtClean="0"/>
                  <a:t>)</a:t>
                </a:r>
                <a:r>
                  <a:rPr lang="ja-JP" altLang="en-US" sz="1600" dirty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𝑐h𝑎𝑛𝑛𝑒𝑙</m:t>
                        </m:r>
                      </m:e>
                    </m:d>
                    <m:r>
                      <a:rPr lang="en-US" altLang="ja-JP" sz="1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1400" i="1">
                        <a:latin typeface="Cambria Math" panose="02040503050406030204" pitchFamily="18" charset="0"/>
                      </a:rPr>
                      <m:t>(7</m:t>
                    </m:r>
                    <m:r>
                      <a:rPr lang="en-US" altLang="ja-JP" sz="1400" i="1">
                        <a:latin typeface="Cambria Math" panose="02040503050406030204" pitchFamily="18" charset="0"/>
                      </a:rPr>
                      <m:t>𝑐h𝑎𝑛𝑛𝑒𝑙</m:t>
                    </m:r>
                    <m:r>
                      <a:rPr lang="en-US" altLang="ja-JP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1400" dirty="0" smtClean="0"/>
              </a:p>
              <a:p>
                <a:pPr marL="0" indent="0">
                  <a:buNone/>
                </a:pPr>
                <a:r>
                  <a:rPr lang="en-US" altLang="ja-JP" sz="1600" dirty="0" smtClean="0"/>
                  <a:t>Common cutoff: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r>
                  <a:rPr lang="ja-JP" altLang="en-US" sz="1600" dirty="0" smtClean="0"/>
                  <a:t>　全メソンに同じ</a:t>
                </a:r>
                <a:r>
                  <a:rPr lang="en-US" altLang="ja-JP" sz="1600" dirty="0" smtClean="0"/>
                  <a:t>cutoff</a:t>
                </a:r>
                <a:r>
                  <a:rPr lang="ja-JP" altLang="en-US" sz="1600" dirty="0" smtClean="0"/>
                  <a:t>を適用</a:t>
                </a:r>
                <a:endParaRPr lang="en-US" altLang="ja-JP" sz="1600" dirty="0" smtClean="0"/>
              </a:p>
              <a:p>
                <a:pPr marL="0" indent="0">
                  <a:buNone/>
                </a:pPr>
                <a:r>
                  <a:rPr lang="en-US" altLang="ja-JP" sz="1600" dirty="0" smtClean="0"/>
                  <a:t>Scaled cutoff: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𝑠𝑐𝑎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𝑚𝑒𝑠𝑜𝑛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en-US" altLang="ja-JP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ja-JP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ja-JP" sz="16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sz="1600" dirty="0" smtClean="0"/>
                  <a:t>メソンの質量に応じて別々の</a:t>
                </a:r>
                <a:r>
                  <a:rPr lang="en-US" altLang="ja-JP" sz="1600" dirty="0" smtClean="0"/>
                  <a:t>cutoff</a:t>
                </a:r>
                <a:r>
                  <a:rPr lang="ja-JP" altLang="en-US" sz="1600" dirty="0" smtClean="0"/>
                  <a:t>を適用</a:t>
                </a:r>
                <a:endParaRPr lang="en-US" altLang="ja-JP" sz="1600" dirty="0" smtClean="0"/>
              </a:p>
            </p:txBody>
          </p:sp>
        </mc:Choice>
        <mc:Fallback>
          <p:sp>
            <p:nvSpPr>
              <p:cNvPr id="8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00" y="2163206"/>
                <a:ext cx="5136864" cy="4243282"/>
              </a:xfrm>
              <a:prstGeom prst="rect">
                <a:avLst/>
              </a:prstGeom>
              <a:blipFill rotWithShape="0">
                <a:blip r:embed="rId4"/>
                <a:stretch>
                  <a:fillRect l="-1068" t="-12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4235595" y="308610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135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66" y="2712817"/>
            <a:ext cx="2861658" cy="3144059"/>
          </a:xfrm>
          <a:prstGeom prst="rect">
            <a:avLst/>
          </a:prstGeom>
        </p:spPr>
      </p:pic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609219" y="5228228"/>
                <a:ext cx="69619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19" y="5228228"/>
                <a:ext cx="696190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12727" r="-21053" b="-1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609219" y="2900664"/>
                <a:ext cx="696190" cy="3708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19" y="2900664"/>
                <a:ext cx="696190" cy="370871"/>
              </a:xfrm>
              <a:prstGeom prst="rect">
                <a:avLst/>
              </a:prstGeom>
              <a:blipFill rotWithShape="0">
                <a:blip r:embed="rId7"/>
                <a:stretch>
                  <a:fillRect r="-2632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円/楕円 8"/>
          <p:cNvSpPr/>
          <p:nvPr/>
        </p:nvSpPr>
        <p:spPr>
          <a:xfrm>
            <a:off x="7907483" y="4154092"/>
            <a:ext cx="259773" cy="25977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206474" y="3533158"/>
                <a:ext cx="2156306" cy="560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kumimoji="1"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474" y="3533158"/>
                <a:ext cx="2156306" cy="5608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/>
          <p:cNvCxnSpPr/>
          <p:nvPr/>
        </p:nvCxnSpPr>
        <p:spPr>
          <a:xfrm>
            <a:off x="7907483" y="3895400"/>
            <a:ext cx="129886" cy="250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6381220" y="4145973"/>
            <a:ext cx="259773" cy="25977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6559750" y="3945132"/>
            <a:ext cx="141245" cy="193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5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5403" y="462530"/>
            <a:ext cx="3889952" cy="505133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Channel Coupling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/>
              <p:cNvSpPr>
                <a:spLocks noGrp="1"/>
              </p:cNvSpPr>
              <p:nvPr>
                <p:ph idx="1"/>
              </p:nvPr>
            </p:nvSpPr>
            <p:spPr>
              <a:xfrm>
                <a:off x="609598" y="1111828"/>
                <a:ext cx="4492840" cy="34809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sz="1600" dirty="0" smtClean="0"/>
                  <a:t>チャームバリオンは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1600" dirty="0" smtClean="0"/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1600" dirty="0" smtClean="0"/>
                  <a:t>間の質量差が大きいが、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1600" dirty="0" err="1" smtClean="0"/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ja-JP" altLang="en-US" sz="1600" dirty="0" smtClean="0"/>
                  <a:t>間については差が小さい。</a:t>
                </a:r>
                <a:endParaRPr kumimoji="1" lang="en-US" altLang="ja-JP" sz="1600" dirty="0" smtClean="0"/>
              </a:p>
              <a:p>
                <a:pPr marL="0" indent="0">
                  <a:buNone/>
                </a:pPr>
                <a:endParaRPr kumimoji="1" lang="en-US" altLang="ja-JP" sz="1600" dirty="0" smtClean="0"/>
              </a:p>
              <a:p>
                <a:pPr marL="0" indent="0">
                  <a:buNone/>
                </a:pPr>
                <a:r>
                  <a:rPr kumimoji="1" lang="ja-JP" altLang="en-US" sz="1600" dirty="0" smtClean="0"/>
                  <a:t>よって、状態数が多く束縛しやすい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1600" dirty="0" smtClean="0"/>
                  <a:t>も考慮に入れた</a:t>
                </a:r>
                <a:r>
                  <a:rPr kumimoji="1" lang="en-US" altLang="ja-JP" sz="1600" dirty="0" smtClean="0"/>
                  <a:t>channel coupling</a:t>
                </a:r>
                <a:r>
                  <a:rPr kumimoji="1" lang="ja-JP" altLang="en-US" sz="1600" dirty="0" smtClean="0"/>
                  <a:t>を計算するのが望ましい。</a:t>
                </a:r>
                <a:endParaRPr kumimoji="1" lang="en-US" altLang="ja-JP" sz="1600" dirty="0" smtClean="0"/>
              </a:p>
              <a:p>
                <a:pPr marL="0" indent="0">
                  <a:buNone/>
                </a:pPr>
                <a:endParaRPr lang="en-US" altLang="ja-JP" sz="1600" dirty="0"/>
              </a:p>
              <a:p>
                <a:pPr marL="0" indent="0">
                  <a:buNone/>
                </a:pPr>
                <a:r>
                  <a:rPr kumimoji="1" lang="ja-JP" altLang="en-US" sz="1600" dirty="0" smtClean="0"/>
                  <a:t>全角運動量、パリティを変えない範囲の</a:t>
                </a:r>
                <a:r>
                  <a:rPr kumimoji="1" lang="en-US" altLang="ja-JP" sz="1600" dirty="0" smtClean="0"/>
                  <a:t>channel coupling</a:t>
                </a:r>
                <a:r>
                  <a:rPr kumimoji="1" lang="ja-JP" altLang="en-US" sz="1600" dirty="0" smtClean="0"/>
                  <a:t>は以下のようになる。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7" name="コンテンツ プレースホルダー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8" y="1111828"/>
                <a:ext cx="4492840" cy="3480954"/>
              </a:xfrm>
              <a:blipFill rotWithShape="0">
                <a:blip r:embed="rId3"/>
                <a:stretch>
                  <a:fillRect l="-678" t="-3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791299"/>
                  </p:ext>
                </p:extLst>
              </p:nvPr>
            </p:nvGraphicFramePr>
            <p:xfrm>
              <a:off x="609599" y="4654178"/>
              <a:ext cx="7450281" cy="1387185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899479"/>
                    <a:gridCol w="899479"/>
                    <a:gridCol w="1094164"/>
                    <a:gridCol w="899479"/>
                    <a:gridCol w="899479"/>
                    <a:gridCol w="899479"/>
                    <a:gridCol w="899479"/>
                    <a:gridCol w="959243"/>
                  </a:tblGrid>
                  <a:tr h="462395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400" dirty="0" smtClean="0"/>
                            <a:t>Channels</a:t>
                          </a:r>
                          <a:endParaRPr kumimoji="1" lang="ja-JP" altLang="en-US" sz="1400" b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1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4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5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6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7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</a:tr>
                  <a:tr h="4623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ja-JP" sz="1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</a:tr>
                  <a:tr h="4623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ja-JP" sz="1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14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1" lang="en-US" altLang="ja-JP" sz="140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Pre>
                                      <m:sPrePr>
                                        <m:ctrlPr>
                                          <a:rPr kumimoji="1" lang="en-US" altLang="ja-JP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/>
                                      <m:sup>
                                        <m:r>
                                          <a:rPr kumimoji="1"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  <m:e>
                                        <m:r>
                                          <a:rPr lang="en-US" altLang="ja-JP" sz="14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sPre>
                                  </m:e>
                                  <m:sub>
                                    <m:r>
                                      <a:rPr lang="en-US" altLang="ja-JP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791299"/>
                  </p:ext>
                </p:extLst>
              </p:nvPr>
            </p:nvGraphicFramePr>
            <p:xfrm>
              <a:off x="609599" y="4654178"/>
              <a:ext cx="7450281" cy="1387185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899479"/>
                    <a:gridCol w="899479"/>
                    <a:gridCol w="1094164"/>
                    <a:gridCol w="899479"/>
                    <a:gridCol w="899479"/>
                    <a:gridCol w="899479"/>
                    <a:gridCol w="899479"/>
                    <a:gridCol w="959243"/>
                  </a:tblGrid>
                  <a:tr h="462395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400" dirty="0" smtClean="0"/>
                            <a:t>Channels</a:t>
                          </a:r>
                          <a:endParaRPr kumimoji="1" lang="ja-JP" altLang="en-US" sz="1400" b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1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2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3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4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5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6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/>
                            <a:t>7</a:t>
                          </a:r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</a:tr>
                  <a:tr h="46239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676" t="-103896" r="-728378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00676" t="-103896" r="-628378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65922" t="-103896" r="-419553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321622" t="-103896" r="-407432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/>
                        </a:p>
                      </a:txBody>
                      <a:tcPr marL="68580" marR="68580" marT="34290" marB="34290"/>
                    </a:tc>
                  </a:tr>
                  <a:tr h="462395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676" t="-206579" r="-72837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00676" t="-206579" r="-62837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165922" t="-206579" r="-419553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321622" t="-206579" r="-40743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421622" t="-206579" r="-30743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521622" t="-206579" r="-20743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625850" t="-206579" r="-108844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>
                        <a:blipFill rotWithShape="0">
                          <a:blip r:embed="rId4"/>
                          <a:stretch>
                            <a:fillRect l="-675316" t="-206579" r="-1266" b="-263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6588594" y="1111828"/>
            <a:ext cx="415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accent1"/>
                </a:solidFill>
                <a:latin typeface="+mj-ea"/>
                <a:ea typeface="+mj-ea"/>
              </a:rPr>
              <a:t>12</a:t>
            </a:r>
          </a:p>
          <a:p>
            <a:endParaRPr lang="en-US" altLang="ja-JP" sz="12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endParaRPr kumimoji="1" lang="en-US" altLang="ja-JP" sz="1200" b="1" dirty="0" smtClean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en-US" altLang="ja-JP" sz="1200" b="1" dirty="0" smtClean="0">
                <a:solidFill>
                  <a:schemeClr val="accent1"/>
                </a:solidFill>
                <a:latin typeface="+mj-ea"/>
                <a:ea typeface="+mj-ea"/>
              </a:rPr>
              <a:t> 6</a:t>
            </a:r>
            <a:endParaRPr lang="en-US" altLang="ja-JP" sz="12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endParaRPr kumimoji="1" lang="en-US" altLang="ja-JP" sz="1200" b="1" dirty="0" smtClean="0">
              <a:solidFill>
                <a:schemeClr val="accent1"/>
              </a:solidFill>
              <a:latin typeface="+mj-ea"/>
              <a:ea typeface="+mj-ea"/>
            </a:endParaRPr>
          </a:p>
          <a:p>
            <a:endParaRPr lang="en-US" altLang="ja-JP" sz="1200" b="1" dirty="0" smtClean="0">
              <a:solidFill>
                <a:schemeClr val="accent1"/>
              </a:solidFill>
              <a:latin typeface="+mj-ea"/>
              <a:ea typeface="+mj-ea"/>
            </a:endParaRPr>
          </a:p>
          <a:p>
            <a:endParaRPr lang="en-US" altLang="ja-JP" sz="12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endParaRPr lang="en-US" altLang="ja-JP" sz="12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endParaRPr kumimoji="1" lang="en-US" altLang="ja-JP" sz="1200" b="1" dirty="0" smtClean="0">
              <a:solidFill>
                <a:schemeClr val="accent1"/>
              </a:solidFill>
              <a:latin typeface="+mj-ea"/>
              <a:ea typeface="+mj-ea"/>
            </a:endParaRPr>
          </a:p>
          <a:p>
            <a:endParaRPr kumimoji="1" lang="en-US" altLang="ja-JP" sz="1200" b="1" dirty="0" smtClean="0">
              <a:solidFill>
                <a:schemeClr val="accent1"/>
              </a:solidFill>
              <a:latin typeface="+mj-ea"/>
              <a:ea typeface="+mj-ea"/>
            </a:endParaRPr>
          </a:p>
          <a:p>
            <a:endParaRPr kumimoji="1" lang="en-US" altLang="ja-JP" sz="1200" b="1" dirty="0" smtClean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en-US" altLang="ja-JP" sz="1200" b="1" dirty="0" smtClean="0">
                <a:solidFill>
                  <a:schemeClr val="accent1"/>
                </a:solidFill>
                <a:latin typeface="+mj-ea"/>
                <a:ea typeface="+mj-ea"/>
              </a:rPr>
              <a:t> 2</a:t>
            </a:r>
            <a:endParaRPr lang="en-US" altLang="ja-JP" sz="1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588594" y="852055"/>
                <a:ext cx="18488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l-GR" altLang="ja-JP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2518</m:t>
                          </m:r>
                        </m:e>
                      </m:d>
                    </m:oMath>
                  </m:oMathPara>
                </a14:m>
                <a:endParaRPr kumimoji="1" lang="en-US" altLang="ja-JP" sz="1600" b="0" dirty="0" smtClean="0"/>
              </a:p>
              <a:p>
                <a:pPr algn="ctr"/>
                <a:r>
                  <a:rPr kumimoji="1" lang="en-US" altLang="ja-JP" sz="1200" dirty="0" smtClean="0"/>
                  <a:t>(</a:t>
                </a:r>
                <a:r>
                  <a:rPr kumimoji="1" lang="en-US" altLang="ja-JP" sz="1200" dirty="0" err="1" smtClean="0"/>
                  <a:t>c,u,u</a:t>
                </a:r>
                <a:r>
                  <a:rPr kumimoji="1" lang="en-US" altLang="ja-JP" sz="1200" dirty="0" smtClean="0"/>
                  <a:t>)(</a:t>
                </a:r>
                <a:r>
                  <a:rPr kumimoji="1" lang="en-US" altLang="ja-JP" sz="1200" dirty="0" err="1" smtClean="0"/>
                  <a:t>c,u,d</a:t>
                </a:r>
                <a:r>
                  <a:rPr kumimoji="1" lang="en-US" altLang="ja-JP" sz="1200" dirty="0" smtClean="0"/>
                  <a:t>)</a:t>
                </a:r>
              </a:p>
              <a:p>
                <a:pPr algn="ctr"/>
                <a:r>
                  <a:rPr kumimoji="1" lang="en-US" altLang="ja-JP" sz="1200" dirty="0" smtClean="0"/>
                  <a:t>(</a:t>
                </a:r>
                <a:r>
                  <a:rPr kumimoji="1" lang="en-US" altLang="ja-JP" sz="1200" dirty="0" err="1" smtClean="0"/>
                  <a:t>c,d,d</a:t>
                </a:r>
                <a:r>
                  <a:rPr kumimoji="1" lang="en-US" altLang="ja-JP" sz="1200" dirty="0" smtClean="0"/>
                  <a:t>)</a:t>
                </a:r>
                <a:endParaRPr kumimoji="1" lang="ja-JP" altLang="en-US" sz="12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594" y="852055"/>
                <a:ext cx="1848824" cy="707886"/>
              </a:xfrm>
              <a:prstGeom prst="rect">
                <a:avLst/>
              </a:prstGeom>
              <a:blipFill rotWithShape="0">
                <a:blip r:embed="rId5"/>
                <a:stretch>
                  <a:fillRect b="-6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6588594" y="1465771"/>
                <a:ext cx="1848824" cy="728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2454</m:t>
                          </m:r>
                        </m:e>
                      </m:d>
                    </m:oMath>
                  </m:oMathPara>
                </a14:m>
                <a:endParaRPr kumimoji="1" lang="en-US" altLang="ja-JP" sz="1600" b="0" dirty="0" smtClean="0"/>
              </a:p>
              <a:p>
                <a:pPr algn="ctr"/>
                <a:r>
                  <a:rPr kumimoji="1" lang="en-US" altLang="ja-JP" sz="1200" dirty="0" smtClean="0"/>
                  <a:t>(</a:t>
                </a:r>
                <a:r>
                  <a:rPr kumimoji="1" lang="en-US" altLang="ja-JP" sz="1200" dirty="0" err="1" smtClean="0"/>
                  <a:t>c,u,u</a:t>
                </a:r>
                <a:r>
                  <a:rPr kumimoji="1" lang="en-US" altLang="ja-JP" sz="1200" dirty="0" smtClean="0"/>
                  <a:t>)(</a:t>
                </a:r>
                <a:r>
                  <a:rPr kumimoji="1" lang="en-US" altLang="ja-JP" sz="1200" dirty="0" err="1" smtClean="0"/>
                  <a:t>c,u,d</a:t>
                </a:r>
                <a:r>
                  <a:rPr kumimoji="1" lang="en-US" altLang="ja-JP" sz="1200" dirty="0" smtClean="0"/>
                  <a:t>)</a:t>
                </a:r>
              </a:p>
              <a:p>
                <a:pPr algn="ctr"/>
                <a:r>
                  <a:rPr kumimoji="1" lang="en-US" altLang="ja-JP" sz="1200" dirty="0" smtClean="0"/>
                  <a:t>(</a:t>
                </a:r>
                <a:r>
                  <a:rPr kumimoji="1" lang="en-US" altLang="ja-JP" sz="1200" dirty="0" err="1" smtClean="0"/>
                  <a:t>c,d,d</a:t>
                </a:r>
                <a:r>
                  <a:rPr kumimoji="1" lang="en-US" altLang="ja-JP" sz="1200" dirty="0" smtClean="0"/>
                  <a:t>)</a:t>
                </a:r>
                <a:endParaRPr kumimoji="1" lang="ja-JP" altLang="en-US" sz="12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594" y="1465771"/>
                <a:ext cx="1848824" cy="728982"/>
              </a:xfrm>
              <a:prstGeom prst="rect">
                <a:avLst/>
              </a:prstGeom>
              <a:blipFill rotWithShape="0">
                <a:blip r:embed="rId6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6588594" y="2992585"/>
                <a:ext cx="1848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2286</m:t>
                          </m:r>
                        </m:e>
                      </m:d>
                    </m:oMath>
                  </m:oMathPara>
                </a14:m>
                <a:endParaRPr kumimoji="1" lang="en-US" altLang="ja-JP" sz="1600" b="0" dirty="0" smtClean="0"/>
              </a:p>
              <a:p>
                <a:pPr algn="ctr"/>
                <a:r>
                  <a:rPr kumimoji="1" lang="en-US" altLang="ja-JP" sz="1200" dirty="0" smtClean="0"/>
                  <a:t>(</a:t>
                </a:r>
                <a:r>
                  <a:rPr kumimoji="1" lang="en-US" altLang="ja-JP" sz="1200" dirty="0" err="1" smtClean="0"/>
                  <a:t>c,u,d</a:t>
                </a:r>
                <a:r>
                  <a:rPr kumimoji="1" lang="en-US" altLang="ja-JP" sz="1200" dirty="0" smtClean="0"/>
                  <a:t>)</a:t>
                </a: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594" y="2992585"/>
                <a:ext cx="1848824" cy="523220"/>
              </a:xfrm>
              <a:prstGeom prst="rect">
                <a:avLst/>
              </a:prstGeom>
              <a:blipFill rotWithShape="0">
                <a:blip r:embed="rId7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/>
          <p:cNvCxnSpPr/>
          <p:nvPr/>
        </p:nvCxnSpPr>
        <p:spPr>
          <a:xfrm>
            <a:off x="5476009" y="1215737"/>
            <a:ext cx="11541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472543" y="3238498"/>
            <a:ext cx="11541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472543" y="1762995"/>
            <a:ext cx="11541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6047509" y="1215737"/>
            <a:ext cx="0" cy="5507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6047509" y="1762995"/>
            <a:ext cx="0" cy="14755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4956465" y="1330688"/>
                <a:ext cx="1091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accent2"/>
                    </a:solidFill>
                  </a:rPr>
                  <a:t>64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kumimoji="1" lang="en-US" altLang="ja-JP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ja-JP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465" y="1330688"/>
                <a:ext cx="109104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469" t="-9836" b="-229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5232572" y="2274414"/>
                <a:ext cx="8149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accent4"/>
                    </a:solidFill>
                  </a:rPr>
                  <a:t>168</a:t>
                </a:r>
                <a:r>
                  <a:rPr kumimoji="1" lang="en-US" altLang="ja-JP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kumimoji="1" lang="en-US" altLang="ja-JP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ja-JP" alt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572" y="2274414"/>
                <a:ext cx="814938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5970" t="-5660" r="-746" b="-94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5402" y="462530"/>
            <a:ext cx="4727169" cy="505133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Gaussian Expansion Method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コンテンツ プレースホルダー 6"/>
              <p:cNvSpPr>
                <a:spLocks noGrp="1"/>
              </p:cNvSpPr>
              <p:nvPr>
                <p:ph idx="1"/>
              </p:nvPr>
            </p:nvSpPr>
            <p:spPr>
              <a:xfrm>
                <a:off x="609597" y="1111827"/>
                <a:ext cx="7838211" cy="49295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sz="1600" dirty="0" smtClean="0"/>
                  <a:t>ハミルトニアン</a:t>
                </a:r>
                <a:r>
                  <a:rPr lang="ja-JP" altLang="en-US" sz="1600" dirty="0"/>
                  <a:t>の行列要素と対角化</a:t>
                </a:r>
                <a:r>
                  <a:rPr lang="ja-JP" altLang="en-US" sz="1600" dirty="0" smtClean="0"/>
                  <a:t>、固有値</a:t>
                </a:r>
                <a:r>
                  <a:rPr lang="ja-JP" altLang="en-US" sz="1600" dirty="0"/>
                  <a:t>と</a:t>
                </a:r>
                <a:r>
                  <a:rPr lang="ja-JP" altLang="en-US" sz="1600" dirty="0" smtClean="0"/>
                  <a:t>波動関数導出の評価を、</a:t>
                </a:r>
                <a:r>
                  <a:rPr lang="en-US" altLang="ja-JP" sz="1600" dirty="0" smtClean="0"/>
                  <a:t>Gaussian</a:t>
                </a:r>
                <a:r>
                  <a:rPr lang="ja-JP" altLang="en-US" sz="1600" dirty="0" smtClean="0"/>
                  <a:t>の重ねあわせによる基底関数を用いた変分法で</a:t>
                </a:r>
                <a:r>
                  <a:rPr lang="ja-JP" altLang="en-US" sz="1600" dirty="0"/>
                  <a:t>計算</a:t>
                </a:r>
                <a:r>
                  <a:rPr lang="ja-JP" altLang="en-US" sz="1600" dirty="0" smtClean="0"/>
                  <a:t>を行う。</a:t>
                </a:r>
                <a:endParaRPr lang="en-US" altLang="ja-JP" sz="1600" dirty="0" smtClean="0"/>
              </a:p>
              <a:p>
                <a:pPr marL="0" indent="0">
                  <a:buNone/>
                </a:pPr>
                <a:endParaRPr lang="en-US" altLang="ja-JP" sz="1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sz="1600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𝑛𝑙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1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𝑛𝑙𝑚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b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sz="16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𝑛𝑙</m:t>
                          </m:r>
                        </m:sub>
                        <m:sup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ja-JP" sz="16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sSubSup>
                        <m:sSubSup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sz="16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𝑛𝑙</m:t>
                          </m:r>
                        </m:sub>
                        <m:sup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𝑛𝑙</m:t>
                          </m:r>
                        </m:sub>
                      </m:sSub>
                      <m:sSup>
                        <m:sSup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altLang="ja-JP" sz="1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𝑛𝑙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sSub>
                                    <m:sSub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ja-JP" altLang="en-US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‼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ja-JP" sz="1600" dirty="0" smtClean="0"/>
              </a:p>
              <a:p>
                <a:pPr marL="0" indent="0" algn="ctr">
                  <a:buNone/>
                </a:pPr>
                <a:endParaRPr lang="en-US" altLang="ja-JP" sz="1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𝑛𝑙𝑚</m:t>
                              </m:r>
                            </m:sub>
                            <m:sup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bSup>
                        </m:e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e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sz="1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𝑛𝑙𝑚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𝑛𝑙𝑚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nary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sz="1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sz="1600" dirty="0" smtClean="0"/>
              </a:p>
              <a:p>
                <a:pPr marL="0" indent="0" algn="ctr">
                  <a:buNone/>
                </a:pPr>
                <a:r>
                  <a:rPr lang="ja-JP" altLang="en-US" sz="1600" dirty="0" smtClean="0"/>
                  <a:t>任意パラメーター：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ja-JP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altLang="ja-JP" sz="1600" dirty="0"/>
              </a:p>
            </p:txBody>
          </p:sp>
        </mc:Choice>
        <mc:Fallback>
          <p:sp>
            <p:nvSpPr>
              <p:cNvPr id="7" name="コンテンツ プレースホルダー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7" y="1111827"/>
                <a:ext cx="7838211" cy="4929535"/>
              </a:xfrm>
              <a:blipFill rotWithShape="0">
                <a:blip r:embed="rId3"/>
                <a:stretch>
                  <a:fillRect l="-389" t="-865" b="-1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5517573" y="2774373"/>
            <a:ext cx="19223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300850" y="5628414"/>
            <a:ext cx="24972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5003073" y="505998"/>
            <a:ext cx="3271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chemeClr val="tx2"/>
                </a:solidFill>
              </a:rPr>
              <a:t>[</a:t>
            </a:r>
            <a:r>
              <a:rPr lang="en-US" altLang="ja-JP" sz="1200" dirty="0"/>
              <a:t>E. </a:t>
            </a:r>
            <a:r>
              <a:rPr lang="en-US" altLang="ja-JP" sz="1200" dirty="0" err="1"/>
              <a:t>Hiyama</a:t>
            </a:r>
            <a:r>
              <a:rPr lang="en-US" altLang="ja-JP" sz="1200" dirty="0"/>
              <a:t>, Y. Kino, and M. </a:t>
            </a:r>
            <a:r>
              <a:rPr lang="en-US" altLang="ja-JP" sz="1200" dirty="0" err="1"/>
              <a:t>Kamimura</a:t>
            </a:r>
            <a:r>
              <a:rPr lang="en-US" altLang="ja-JP" sz="1200" dirty="0"/>
              <a:t>, </a:t>
            </a:r>
            <a:endParaRPr lang="en-US" altLang="ja-JP" sz="1200" dirty="0" smtClean="0"/>
          </a:p>
          <a:p>
            <a:r>
              <a:rPr lang="en-US" altLang="ja-JP" sz="1200" dirty="0"/>
              <a:t> </a:t>
            </a:r>
            <a:r>
              <a:rPr lang="en-US" altLang="ja-JP" sz="1200" dirty="0" err="1" smtClean="0"/>
              <a:t>Prog</a:t>
            </a:r>
            <a:r>
              <a:rPr lang="en-US" altLang="ja-JP" sz="1200" dirty="0"/>
              <a:t>. Part. </a:t>
            </a:r>
            <a:r>
              <a:rPr lang="en-US" altLang="ja-JP" sz="1200" dirty="0" err="1"/>
              <a:t>Nucl</a:t>
            </a:r>
            <a:r>
              <a:rPr lang="en-US" altLang="ja-JP" sz="1200" dirty="0"/>
              <a:t>. Phys., </a:t>
            </a:r>
            <a:r>
              <a:rPr lang="en-US" altLang="ja-JP" sz="1200" dirty="0" smtClean="0"/>
              <a:t>51, </a:t>
            </a:r>
            <a:r>
              <a:rPr lang="en-US" altLang="ja-JP" sz="1200" dirty="0"/>
              <a:t>223-307, (2003</a:t>
            </a:r>
            <a:r>
              <a:rPr lang="en-US" altLang="ja-JP" sz="1200" dirty="0" smtClean="0"/>
              <a:t>)</a:t>
            </a:r>
            <a:r>
              <a:rPr lang="en-US" altLang="ja-JP" sz="1200" dirty="0" smtClean="0">
                <a:solidFill>
                  <a:schemeClr val="tx2"/>
                </a:solidFill>
              </a:rPr>
              <a:t>]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240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86" y="948206"/>
            <a:ext cx="3954707" cy="275757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180" y="965151"/>
            <a:ext cx="3958781" cy="2760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675776" y="3604495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76" y="3604495"/>
                <a:ext cx="1888806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968" t="-392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5105403" y="2907385"/>
            <a:ext cx="2043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ポテンシャルの期待値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7471465" y="2665684"/>
                <a:ext cx="4292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465" y="2665684"/>
                <a:ext cx="42922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7925636" y="2271557"/>
                <a:ext cx="419346" cy="32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636" y="2271557"/>
                <a:ext cx="419346" cy="3269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7114019" y="2831885"/>
                <a:ext cx="4289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ja-JP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19" y="2831885"/>
                <a:ext cx="428964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0927" y="3853522"/>
            <a:ext cx="4036035" cy="2815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505976" y="3546961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76" y="3546961"/>
                <a:ext cx="1888806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968" t="-6000" b="-1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5403" y="462530"/>
            <a:ext cx="3889952" cy="505133"/>
          </a:xfrm>
        </p:spPr>
        <p:txBody>
          <a:bodyPr>
            <a:noAutofit/>
          </a:bodyPr>
          <a:lstStyle/>
          <a:p>
            <a:r>
              <a:rPr lang="ja-JP" altLang="en-US" sz="2800" dirty="0" smtClean="0"/>
              <a:t>先行研究の結果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42786" y="3938154"/>
                <a:ext cx="4422732" cy="2379519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1600" dirty="0" smtClean="0"/>
                  <a:t>Cutoff</a:t>
                </a:r>
                <a:r>
                  <a:rPr lang="ja-JP" altLang="en-US" sz="1600" dirty="0" smtClean="0"/>
                  <a:t>が</a:t>
                </a:r>
                <a:r>
                  <a:rPr lang="en-US" altLang="ja-JP" sz="1600" dirty="0" smtClean="0">
                    <a:solidFill>
                      <a:srgbClr val="FF0000"/>
                    </a:solidFill>
                  </a:rPr>
                  <a:t>800MeV</a:t>
                </a:r>
                <a:r>
                  <a:rPr lang="ja-JP" altLang="en-US" sz="1600" dirty="0" smtClean="0"/>
                  <a:t>を</a:t>
                </a:r>
                <a:r>
                  <a:rPr lang="ja-JP" altLang="en-US" sz="1600" dirty="0"/>
                  <a:t>超</a:t>
                </a:r>
                <a:r>
                  <a:rPr lang="ja-JP" altLang="en-US" sz="1600" dirty="0" smtClean="0"/>
                  <a:t>えると緩く束縛し始める</a:t>
                </a:r>
                <a:endParaRPr lang="en-US" altLang="ja-JP" sz="1600" dirty="0" smtClean="0"/>
              </a:p>
              <a:p>
                <a:r>
                  <a:rPr lang="en-US" altLang="ja-JP" sz="1600" dirty="0" smtClean="0"/>
                  <a:t>Cutoff</a:t>
                </a:r>
                <a:r>
                  <a:rPr lang="ja-JP" altLang="en-US" sz="1600" dirty="0" smtClean="0"/>
                  <a:t>が大きいほど、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ja-JP" altLang="en-US" sz="1600" b="1" dirty="0" smtClean="0">
                    <a:solidFill>
                      <a:srgbClr val="FF0000"/>
                    </a:solidFill>
                  </a:rPr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ja-JP" altLang="en-US" sz="1600" b="1" dirty="0" smtClean="0">
                    <a:solidFill>
                      <a:srgbClr val="FF0000"/>
                    </a:solidFill>
                  </a:rPr>
                  <a:t>の</a:t>
                </a:r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channel coupling</a:t>
                </a:r>
                <a:r>
                  <a:rPr lang="ja-JP" altLang="en-US" sz="1600" b="1" dirty="0" smtClean="0">
                    <a:solidFill>
                      <a:srgbClr val="FF0000"/>
                    </a:solidFill>
                  </a:rPr>
                  <a:t>の効果が大きくなる</a:t>
                </a:r>
                <a:endParaRPr lang="en-US" altLang="ja-JP" sz="1600" b="1" dirty="0" smtClean="0">
                  <a:solidFill>
                    <a:srgbClr val="FF0000"/>
                  </a:solidFill>
                </a:endParaRPr>
              </a:p>
              <a:p>
                <a:r>
                  <a:rPr lang="ja-JP" altLang="en-US" sz="1600" dirty="0" smtClean="0"/>
                  <a:t>運動エネルギーと同程度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en-US" sz="1600" dirty="0" smtClean="0"/>
                  <a:t>ポテンシャルが強く、次いで</a:t>
                </a:r>
                <a14:m>
                  <m:oMath xmlns:m="http://schemas.openxmlformats.org/officeDocument/2006/math">
                    <m:r>
                      <a:rPr lang="ja-JP" altLang="en-US" sz="16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16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ja-JP" altLang="en-US" sz="1600" dirty="0" smtClean="0"/>
                  <a:t>も引力を持つ</a:t>
                </a:r>
                <a:endParaRPr lang="en-US" altLang="ja-JP" sz="1600" dirty="0" smtClean="0"/>
              </a:p>
              <a:p>
                <a:pPr marL="0" indent="0">
                  <a:buNone/>
                </a:pPr>
                <a:r>
                  <a:rPr lang="ja-JP" altLang="en-US" sz="1600" dirty="0"/>
                  <a:t>　</a:t>
                </a:r>
                <a:r>
                  <a:rPr lang="ja-JP" altLang="en-US" sz="1600" dirty="0" smtClean="0"/>
                  <a:t>　　　　</a:t>
                </a:r>
                <a:r>
                  <a:rPr lang="ja-JP" altLang="en-US" sz="1600" b="1" dirty="0" smtClean="0">
                    <a:solidFill>
                      <a:srgbClr val="FF0000"/>
                    </a:solidFill>
                  </a:rPr>
                  <a:t>テンソル力</a:t>
                </a:r>
                <a:r>
                  <a:rPr lang="ja-JP" altLang="en-US" sz="1600" dirty="0" smtClean="0"/>
                  <a:t>が大きく関連している</a:t>
                </a:r>
                <a:endParaRPr lang="ja-JP" altLang="en-US" sz="1600" dirty="0"/>
              </a:p>
            </p:txBody>
          </p:sp>
        </mc:Choice>
        <mc:Fallback xmlns="">
          <p:sp>
            <p:nvSpPr>
              <p:cNvPr id="22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786" y="3938154"/>
                <a:ext cx="4422732" cy="2379519"/>
              </a:xfrm>
              <a:blipFill rotWithShape="0">
                <a:blip r:embed="rId11"/>
                <a:stretch>
                  <a:fillRect l="-138" t="-1795" r="-19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右矢印 22"/>
          <p:cNvSpPr/>
          <p:nvPr/>
        </p:nvSpPr>
        <p:spPr>
          <a:xfrm>
            <a:off x="807028" y="5839694"/>
            <a:ext cx="439883" cy="187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4395355" y="541965"/>
                <a:ext cx="25619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1600" dirty="0" smtClean="0"/>
                  <a:t>   common cutoff</a:t>
                </a:r>
                <a:endParaRPr lang="en-US" altLang="ja-JP" sz="16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355" y="541965"/>
                <a:ext cx="2561959" cy="338554"/>
              </a:xfrm>
              <a:prstGeom prst="rect">
                <a:avLst/>
              </a:prstGeom>
              <a:blipFill rotWithShape="0">
                <a:blip r:embed="rId12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341858" y="4360940"/>
                <a:ext cx="498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858" y="4360940"/>
                <a:ext cx="498764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570904"/>
              </p:ext>
            </p:extLst>
          </p:nvPr>
        </p:nvGraphicFramePr>
        <p:xfrm>
          <a:off x="756154" y="2637432"/>
          <a:ext cx="7588828" cy="199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807028" y="2357907"/>
            <a:ext cx="149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束縛エネルギー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99189" y="5655509"/>
            <a:ext cx="171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Channel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毎の確率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7148945" y="5655509"/>
                <a:ext cx="498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945" y="5655509"/>
                <a:ext cx="498764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7899534" y="5964768"/>
                <a:ext cx="498764" cy="319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l-GR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534" y="5964768"/>
                <a:ext cx="498764" cy="31944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14538" y="6124491"/>
            <a:ext cx="512638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5768123" y="6501929"/>
                <a:ext cx="188880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Common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</m:oMath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123" y="6501929"/>
                <a:ext cx="1888806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968" t="-6000" b="-1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5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766455" y="3345866"/>
            <a:ext cx="2767062" cy="8936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05689" y="464127"/>
            <a:ext cx="6217229" cy="471055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Quark </a:t>
            </a:r>
            <a:r>
              <a:rPr lang="en-US" altLang="ja-JP" sz="2800" dirty="0"/>
              <a:t>Cluster Model repulsion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9"/>
              <p:cNvSpPr>
                <a:spLocks noGrp="1"/>
              </p:cNvSpPr>
              <p:nvPr>
                <p:ph idx="1"/>
              </p:nvPr>
            </p:nvSpPr>
            <p:spPr>
              <a:xfrm>
                <a:off x="609598" y="1116408"/>
                <a:ext cx="5062697" cy="4924955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1600" dirty="0" smtClean="0"/>
                  <a:t>Quark Cluster Model</a:t>
                </a:r>
              </a:p>
              <a:p>
                <a:pPr marL="0" indent="0">
                  <a:buNone/>
                </a:pPr>
                <a:r>
                  <a:rPr lang="ja-JP" altLang="en-US" sz="1400" dirty="0" smtClean="0"/>
                  <a:t>バリオンを</a:t>
                </a:r>
                <a:r>
                  <a:rPr lang="en-US" altLang="ja-JP" sz="1400" dirty="0" smtClean="0"/>
                  <a:t>3 quark cluster</a:t>
                </a:r>
                <a:r>
                  <a:rPr lang="ja-JP" altLang="en-US" sz="1400" dirty="0" smtClean="0"/>
                  <a:t>とみなして考えるモデル。</a:t>
                </a:r>
                <a:endParaRPr lang="en-US" altLang="ja-JP" sz="1400" dirty="0" smtClean="0"/>
              </a:p>
              <a:p>
                <a:pPr marL="0" indent="0">
                  <a:buNone/>
                </a:pPr>
                <a:r>
                  <a:rPr lang="en-US" altLang="ja-JP" sz="1400" dirty="0" smtClean="0"/>
                  <a:t>cluster</a:t>
                </a:r>
                <a:r>
                  <a:rPr lang="ja-JP" altLang="en-US" sz="1400" dirty="0"/>
                  <a:t>が重なるほど近距離であるとき</a:t>
                </a:r>
                <a:r>
                  <a:rPr lang="ja-JP" altLang="en-US" sz="1400" dirty="0" smtClean="0"/>
                  <a:t>に、</a:t>
                </a:r>
                <a:r>
                  <a:rPr lang="en-US" altLang="ja-JP" sz="1400" dirty="0" smtClean="0"/>
                  <a:t>6 quark</a:t>
                </a:r>
                <a:r>
                  <a:rPr lang="ja-JP" altLang="en-US" sz="1400" dirty="0" smtClean="0"/>
                  <a:t>状態となり</a:t>
                </a:r>
                <a:endParaRPr lang="en-US" altLang="ja-JP" sz="1400" dirty="0" smtClean="0"/>
              </a:p>
              <a:p>
                <a:pPr marL="0" indent="0">
                  <a:buNone/>
                </a:pPr>
                <a:r>
                  <a:rPr lang="en-US" altLang="ja-JP" sz="1400" dirty="0" smtClean="0"/>
                  <a:t>quark </a:t>
                </a:r>
                <a:r>
                  <a:rPr lang="en-US" altLang="ja-JP" sz="1400" dirty="0"/>
                  <a:t>exchange</a:t>
                </a:r>
                <a:r>
                  <a:rPr lang="ja-JP" altLang="en-US" sz="1400" dirty="0"/>
                  <a:t>が起こる。</a:t>
                </a:r>
                <a:endParaRPr lang="en-US" altLang="ja-JP" sz="1400" dirty="0"/>
              </a:p>
              <a:p>
                <a:pPr marL="0" indent="0">
                  <a:buNone/>
                </a:pPr>
                <a:r>
                  <a:rPr lang="en-US" altLang="ja-JP" sz="1400" dirty="0" smtClean="0"/>
                  <a:t>QCM</a:t>
                </a:r>
                <a:r>
                  <a:rPr lang="ja-JP" altLang="en-US" sz="1400" dirty="0" smtClean="0"/>
                  <a:t>で与えられるバリオン間短距離相互作用に対し</a:t>
                </a:r>
                <a:r>
                  <a:rPr lang="en-US" altLang="ja-JP" sz="1400" dirty="0" smtClean="0"/>
                  <a:t>Gaussian</a:t>
                </a:r>
                <a:r>
                  <a:rPr lang="ja-JP" altLang="en-US" sz="1400" dirty="0" err="1" smtClean="0"/>
                  <a:t>で近</a:t>
                </a:r>
                <a:r>
                  <a:rPr lang="ja-JP" altLang="en-US" sz="1400" dirty="0" smtClean="0"/>
                  <a:t>似を行い、相互作用レンジはバリオン中の</a:t>
                </a:r>
                <a:r>
                  <a:rPr lang="en-US" altLang="ja-JP" sz="1400" dirty="0" smtClean="0"/>
                  <a:t>quark</a:t>
                </a:r>
                <a:r>
                  <a:rPr lang="ja-JP" altLang="en-US" sz="1400" dirty="0" smtClean="0"/>
                  <a:t>波動関数の広がり</a:t>
                </a:r>
                <a:r>
                  <a:rPr lang="en-US" altLang="ja-JP" sz="1400" dirty="0" smtClean="0"/>
                  <a:t>b</a:t>
                </a:r>
                <a:r>
                  <a:rPr lang="ja-JP" altLang="en-US" sz="1400" dirty="0" smtClean="0"/>
                  <a:t>で与えられると仮定する。</a:t>
                </a:r>
                <a:endParaRPr lang="en-US" altLang="ja-JP" sz="1400" dirty="0" smtClean="0"/>
              </a:p>
              <a:p>
                <a:pPr marL="0" indent="0">
                  <a:buNone/>
                </a:pPr>
                <a:endParaRPr lang="en-US" altLang="ja-JP" sz="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𝑄𝐶𝑀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1200" dirty="0" smtClean="0">
                    <a:solidFill>
                      <a:schemeClr val="tx1"/>
                    </a:solidFill>
                  </a:rPr>
                  <a:t>バリオンの中の</a:t>
                </a:r>
                <a:r>
                  <a:rPr lang="en-US" altLang="ja-JP" sz="1200" dirty="0" smtClean="0">
                    <a:solidFill>
                      <a:schemeClr val="tx1"/>
                    </a:solidFill>
                  </a:rPr>
                  <a:t>quark</a:t>
                </a:r>
                <a:r>
                  <a:rPr lang="ja-JP" altLang="en-US" sz="1200" dirty="0" smtClean="0">
                    <a:solidFill>
                      <a:schemeClr val="tx1"/>
                    </a:solidFill>
                  </a:rPr>
                  <a:t>の閉じ込め半径</a:t>
                </a:r>
                <a:endParaRPr lang="en-US" altLang="ja-JP" sz="1200" dirty="0" smtClean="0"/>
              </a:p>
              <a:p>
                <a:pPr marL="0" indent="0">
                  <a:buNone/>
                </a:pPr>
                <a:endParaRPr lang="en-US" altLang="ja-JP" sz="300" dirty="0"/>
              </a:p>
              <a:p>
                <a:pPr marL="0" indent="0">
                  <a:buNone/>
                </a:pPr>
                <a:r>
                  <a:rPr lang="ja-JP" altLang="en-US" sz="1400" dirty="0" smtClean="0"/>
                  <a:t>モデルに</a:t>
                </a:r>
                <a:r>
                  <a:rPr lang="en-US" altLang="ja-JP" sz="1400" dirty="0"/>
                  <a:t>quark exchange</a:t>
                </a:r>
                <a:r>
                  <a:rPr lang="ja-JP" altLang="en-US" sz="1400" dirty="0" smtClean="0"/>
                  <a:t>を含むため、スピン、電荷、粒子を変える</a:t>
                </a:r>
                <a:r>
                  <a:rPr lang="en-US" altLang="ja-JP" sz="1600" b="1" dirty="0" smtClean="0"/>
                  <a:t>channel coupling</a:t>
                </a:r>
                <a:r>
                  <a:rPr lang="ja-JP" altLang="en-US" sz="1600" b="1" dirty="0"/>
                  <a:t> </a:t>
                </a:r>
                <a:r>
                  <a:rPr lang="ja-JP" altLang="en-US" sz="1600" b="1" dirty="0" smtClean="0"/>
                  <a:t>が重要となる</a:t>
                </a:r>
                <a:r>
                  <a:rPr lang="ja-JP" altLang="en-US" sz="1400" dirty="0" smtClean="0"/>
                  <a:t>。</a:t>
                </a:r>
                <a:endParaRPr lang="en-US" altLang="ja-JP" sz="1400" dirty="0" smtClean="0"/>
              </a:p>
              <a:p>
                <a:pPr marL="0" indent="0">
                  <a:buNone/>
                </a:pPr>
                <a:r>
                  <a:rPr lang="ja-JP" altLang="en-US" sz="1400" dirty="0" smtClean="0"/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b="0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1400" b="0" i="1" u="sng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1400" b="0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1400" u="sng" dirty="0" smtClean="0">
                    <a:solidFill>
                      <a:srgbClr val="0070C0"/>
                    </a:solidFill>
                  </a:rPr>
                  <a:t>channel coupling</a:t>
                </a:r>
                <a:r>
                  <a:rPr lang="ja-JP" altLang="en-US" sz="1400" u="sng" dirty="0">
                    <a:solidFill>
                      <a:srgbClr val="0070C0"/>
                    </a:solidFill>
                  </a:rPr>
                  <a:t> </a:t>
                </a:r>
                <a:r>
                  <a:rPr lang="ja-JP" altLang="en-US" sz="1400" u="sng" dirty="0" smtClean="0">
                    <a:solidFill>
                      <a:srgbClr val="0070C0"/>
                    </a:solidFill>
                  </a:rPr>
                  <a:t>行列</a:t>
                </a:r>
                <a:r>
                  <a:rPr lang="ja-JP" altLang="en-US" sz="1400" dirty="0" smtClean="0"/>
                  <a:t>）</a:t>
                </a:r>
                <a:endParaRPr lang="en-US" altLang="ja-JP" sz="1400" dirty="0" smtClean="0"/>
              </a:p>
            </p:txBody>
          </p:sp>
        </mc:Choice>
        <mc:Fallback xmlns="">
          <p:sp>
            <p:nvSpPr>
              <p:cNvPr id="10" name="コンテンツ プレースホルダー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8" y="1116408"/>
                <a:ext cx="5062697" cy="4924955"/>
              </a:xfrm>
              <a:blipFill rotWithShape="0">
                <a:blip r:embed="rId2"/>
                <a:stretch>
                  <a:fillRect l="-361" t="-495" r="-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4390345" y="917268"/>
            <a:ext cx="29200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solidFill>
                  <a:srgbClr val="002060"/>
                </a:solidFill>
              </a:rPr>
              <a:t>[</a:t>
            </a:r>
            <a:r>
              <a:rPr lang="en-US" altLang="ja-JP" sz="1050" dirty="0" err="1" smtClean="0">
                <a:solidFill>
                  <a:srgbClr val="002060"/>
                </a:solidFill>
              </a:rPr>
              <a:t>M.Oka</a:t>
            </a:r>
            <a:r>
              <a:rPr lang="en-US" altLang="ja-JP" sz="1050" dirty="0">
                <a:solidFill>
                  <a:srgbClr val="002060"/>
                </a:solidFill>
              </a:rPr>
              <a:t>, Nuclear Physics A 881 (2012) 6–13]</a:t>
            </a:r>
            <a:endParaRPr kumimoji="1" lang="ja-JP" altLang="en-US" sz="1050" dirty="0">
              <a:solidFill>
                <a:srgbClr val="00206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63" y="1347332"/>
            <a:ext cx="3002143" cy="157107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75" y="3107326"/>
            <a:ext cx="3391381" cy="2934037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 flipV="1">
            <a:off x="7865921" y="1849581"/>
            <a:ext cx="426027" cy="3429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128169" y="2275611"/>
            <a:ext cx="24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935195" y="1711032"/>
            <a:ext cx="2491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6660576" y="2192481"/>
            <a:ext cx="120534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05689" y="464127"/>
            <a:ext cx="6217229" cy="471055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Quark </a:t>
            </a:r>
            <a:r>
              <a:rPr lang="en-US" altLang="ja-JP" sz="2800" dirty="0"/>
              <a:t>Cluster Model repulsion</a:t>
            </a:r>
            <a:endParaRPr kumimoji="1" lang="ja-JP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コンテンツ プレースホルダー 9"/>
              <p:cNvSpPr>
                <a:spLocks noGrp="1"/>
              </p:cNvSpPr>
              <p:nvPr>
                <p:ph idx="1"/>
              </p:nvPr>
            </p:nvSpPr>
            <p:spPr>
              <a:xfrm>
                <a:off x="609598" y="1191447"/>
                <a:ext cx="7755083" cy="526699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𝑄𝐶𝑀</m:t>
                          </m:r>
                        </m:sub>
                      </m:sSub>
                      <m:d>
                        <m:dPr>
                          <m:ctrlP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altLang="ja-JP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ja-JP" sz="14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1600" dirty="0" smtClean="0"/>
                  <a:t>がわかればよい。</a:t>
                </a:r>
                <a:r>
                  <a:rPr kumimoji="1" lang="en-US" altLang="ja-JP" sz="1600" dirty="0" smtClean="0"/>
                  <a:t>6 quark</a:t>
                </a:r>
                <a:r>
                  <a:rPr kumimoji="1" lang="ja-JP" altLang="en-US" sz="1600" dirty="0" smtClean="0"/>
                  <a:t>状態の波動関数は同じ軌道であり、</a:t>
                </a:r>
                <a:endParaRPr kumimoji="1" lang="en-US" altLang="ja-JP" sz="1600" dirty="0" smtClean="0"/>
              </a:p>
              <a:p>
                <a:pPr marL="0" indent="0" algn="ctr">
                  <a:buNone/>
                </a:pPr>
                <a:r>
                  <a:rPr kumimoji="1" lang="en-US" altLang="ja-JP" sz="1600" dirty="0" smtClean="0"/>
                  <a:t>3 quark</a:t>
                </a:r>
                <a:r>
                  <a:rPr kumimoji="1" lang="ja-JP" altLang="en-US" sz="1600" dirty="0" smtClean="0"/>
                  <a:t>状態（バリオン）も同様であるため、求めたい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1600" dirty="0" smtClean="0"/>
                  <a:t>は</a:t>
                </a:r>
                <a:endParaRPr kumimoji="1" lang="en-US" altLang="ja-JP" sz="1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</m:t>
                              </m:r>
                              <m: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  <m:e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sSup>
                            <m:sSup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</m:t>
                              </m:r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</m:t>
                              </m:r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  <m:e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sSup>
                            <m:sSup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</m:t>
                              </m:r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ja-JP" sz="1600" dirty="0" smtClean="0"/>
              </a:p>
              <a:p>
                <a:pPr marL="0" indent="0" algn="ctr">
                  <a:buNone/>
                </a:pPr>
                <a:r>
                  <a:rPr lang="ja-JP" altLang="en-US" sz="1600" dirty="0"/>
                  <a:t>から</a:t>
                </a:r>
                <a:r>
                  <a:rPr lang="ja-JP" altLang="en-US" sz="1600" dirty="0" smtClean="0"/>
                  <a:t>導出できる。ここで</a:t>
                </a:r>
                <a:r>
                  <a:rPr lang="en-US" altLang="ja-JP" sz="1600" dirty="0" smtClean="0"/>
                  <a:t>quark exchange</a:t>
                </a:r>
                <a:r>
                  <a:rPr lang="ja-JP" altLang="en-US" sz="1600" dirty="0" smtClean="0"/>
                  <a:t>に関するハミルトニアン</a:t>
                </a:r>
                <a:r>
                  <a:rPr lang="en-US" altLang="ja-JP" sz="1600" dirty="0" smtClean="0"/>
                  <a:t>H</a:t>
                </a:r>
                <a:r>
                  <a:rPr lang="ja-JP" altLang="en-US" sz="1600" dirty="0" smtClean="0"/>
                  <a:t>は</a:t>
                </a:r>
                <a:endParaRPr lang="en-US" altLang="ja-JP" sz="1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𝑆𝐼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kumimoji="1" lang="en-US" altLang="ja-JP" sz="1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𝑆𝐼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1" lang="en-US" altLang="ja-JP" sz="1400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ja-JP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en-US" altLang="ja-JP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acc>
                            <m:accPr>
                              <m:chr m:val="⃗"/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num>
                        <m:den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sz="1400" dirty="0" smtClean="0"/>
              </a:p>
              <a:p>
                <a:pPr marL="0" indent="0" algn="ctr">
                  <a:buNone/>
                </a:pPr>
                <a:r>
                  <a:rPr lang="ja-JP" altLang="en-US" sz="1600" dirty="0" smtClean="0"/>
                  <a:t>となるが</a:t>
                </a:r>
                <a:r>
                  <a:rPr lang="ja-JP" altLang="en-US" sz="1600" dirty="0" smtClean="0"/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6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ja-JP" sz="16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𝑆𝐼</m:t>
                        </m:r>
                      </m:sub>
                    </m:sSub>
                  </m:oMath>
                </a14:m>
                <a:r>
                  <a:rPr kumimoji="1" lang="ja-JP" altLang="en-US" sz="1600" dirty="0" smtClean="0"/>
                  <a:t>の項は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(0</m:t>
                            </m:r>
                            <m: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  <m:e>
                        <m: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e>
                        <m:sSup>
                          <m:sSupPr>
                            <m:ctrlP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(0</m:t>
                            </m:r>
                            <m: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altLang="ja-JP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ja-JP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  <m:e>
                        <m: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e>
                        <m:sSup>
                          <m:sSupPr>
                            <m:ctrlP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ja-JP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ja-JP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1600" dirty="0" smtClean="0"/>
                  <a:t>となるので</a:t>
                </a:r>
                <a:endParaRPr kumimoji="1" lang="en-US" altLang="ja-JP" sz="16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𝑆𝐷</m:t>
                        </m:r>
                      </m:sub>
                    </m:sSub>
                  </m:oMath>
                </a14:m>
                <a:r>
                  <a:rPr kumimoji="1" lang="ja-JP" altLang="en-US" sz="1600" dirty="0" smtClean="0"/>
                  <a:t>を求めればよい</a:t>
                </a:r>
                <a:r>
                  <a:rPr kumimoji="1" lang="ja-JP" altLang="en-US" sz="1400" dirty="0" smtClean="0"/>
                  <a:t>。</a:t>
                </a:r>
                <a:endParaRPr kumimoji="1" lang="en-US" altLang="ja-JP" sz="1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1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ja-JP" altLang="en-US" sz="1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400" b="0" i="1" smtClean="0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𝑆𝑈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𝑆𝑈</m:t>
                          </m:r>
                          <m:sSub>
                            <m:sSub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1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𝑆𝑈</m:t>
                          </m:r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kumimoji="1" lang="en-US" altLang="ja-JP" sz="1400" dirty="0" smtClean="0"/>
              </a:p>
            </p:txBody>
          </p:sp>
        </mc:Choice>
        <mc:Fallback>
          <p:sp>
            <p:nvSpPr>
              <p:cNvPr id="10" name="コンテンツ プレースホルダー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8" y="1191447"/>
                <a:ext cx="7755083" cy="526699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2597727" y="2473037"/>
            <a:ext cx="3730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243446" y="5410201"/>
            <a:ext cx="64042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390345" y="917268"/>
            <a:ext cx="29200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solidFill>
                  <a:srgbClr val="002060"/>
                </a:solidFill>
              </a:rPr>
              <a:t>[</a:t>
            </a:r>
            <a:r>
              <a:rPr lang="en-US" altLang="ja-JP" sz="1050" dirty="0" err="1" smtClean="0">
                <a:solidFill>
                  <a:srgbClr val="002060"/>
                </a:solidFill>
              </a:rPr>
              <a:t>M.Oka</a:t>
            </a:r>
            <a:r>
              <a:rPr lang="en-US" altLang="ja-JP" sz="1050" dirty="0">
                <a:solidFill>
                  <a:srgbClr val="002060"/>
                </a:solidFill>
              </a:rPr>
              <a:t>, Nuclear Physics A 881 (2012) 6–13]</a:t>
            </a:r>
            <a:endParaRPr kumimoji="1" lang="ja-JP" altLang="en-US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RCNP</a:t>
            </a:r>
            <a:r>
              <a:rPr lang="ja-JP" altLang="en-US" smtClean="0"/>
              <a:t>研究会 </a:t>
            </a:r>
            <a:r>
              <a:rPr lang="en-US" altLang="ja-JP" smtClean="0"/>
              <a:t>2013 7/27  </a:t>
            </a:r>
            <a:r>
              <a:rPr lang="ja-JP" altLang="en-US" smtClean="0"/>
              <a:t>　前田沙織 </a:t>
            </a:r>
            <a:r>
              <a:rPr lang="en-US" altLang="ja-JP" smtClean="0"/>
              <a:t>/</a:t>
            </a:r>
            <a:r>
              <a:rPr lang="en-US" smtClean="0"/>
              <a:t>Tokyo Institute of Technology</a:t>
            </a:r>
            <a:endParaRPr 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05689" y="464127"/>
            <a:ext cx="6217229" cy="471055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Quark </a:t>
            </a:r>
            <a:r>
              <a:rPr lang="en-US" altLang="ja-JP" sz="2800" dirty="0"/>
              <a:t>Cluster Model repulsion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9"/>
              <p:cNvSpPr>
                <a:spLocks noGrp="1"/>
              </p:cNvSpPr>
              <p:nvPr>
                <p:ph idx="1"/>
              </p:nvPr>
            </p:nvSpPr>
            <p:spPr>
              <a:xfrm>
                <a:off x="609598" y="1116408"/>
                <a:ext cx="7755083" cy="529008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ja-JP" altLang="en-US" sz="1600" dirty="0" smtClean="0"/>
                  <a:t>実際には、</a:t>
                </a:r>
                <a:r>
                  <a:rPr lang="en-US" altLang="ja-JP" sz="1600" dirty="0"/>
                  <a:t> spin </a:t>
                </a:r>
                <a:r>
                  <a:rPr lang="en-US" altLang="ja-JP" sz="1600" dirty="0" smtClean="0"/>
                  <a:t>operator</a:t>
                </a:r>
                <a:r>
                  <a:rPr lang="ja-JP" altLang="en-US" sz="1600" dirty="0" err="1" smtClean="0"/>
                  <a:t>には</a:t>
                </a:r>
                <a:r>
                  <a:rPr lang="ja-JP" altLang="en-US" sz="1600" dirty="0" smtClean="0"/>
                  <a:t>質量項がかかる</a:t>
                </a:r>
                <a:endParaRPr lang="en-US" altLang="ja-JP" sz="1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acc>
                      <m:r>
                        <a:rPr lang="en-US" altLang="ja-JP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ja-JP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1600" dirty="0" smtClean="0"/>
              </a:p>
              <a:p>
                <a:pPr marL="0" indent="0" algn="ctr">
                  <a:buNone/>
                </a:pPr>
                <a:r>
                  <a:rPr lang="ja-JP" altLang="en-US" sz="1600" dirty="0" smtClean="0"/>
                  <a:t>よって</a:t>
                </a:r>
                <a:r>
                  <a:rPr lang="en-US" altLang="ja-JP" sz="1600" dirty="0" smtClean="0"/>
                  <a:t>Charm quark</a:t>
                </a:r>
                <a:r>
                  <a:rPr lang="ja-JP" altLang="en-US" sz="1600" dirty="0" smtClean="0"/>
                  <a:t>は重いため、</a:t>
                </a:r>
                <a:r>
                  <a:rPr lang="en-US" altLang="ja-JP" sz="1600" dirty="0" smtClean="0"/>
                  <a:t>spin operator</a:t>
                </a:r>
                <a:r>
                  <a:rPr lang="ja-JP" altLang="en-US" sz="1600" dirty="0" smtClean="0"/>
                  <a:t>は考えず無視することができる。</a:t>
                </a:r>
                <a:endParaRPr lang="en-US" altLang="ja-JP" sz="1600" dirty="0" smtClean="0"/>
              </a:p>
              <a:p>
                <a:pPr marL="0" indent="0" algn="ctr">
                  <a:buNone/>
                </a:pPr>
                <a:endParaRPr lang="en-US" altLang="ja-JP" sz="1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~300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~500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~1.5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kumimoji="1" lang="en-US" altLang="ja-JP" sz="1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~0</m:t>
                      </m:r>
                    </m:oMath>
                  </m:oMathPara>
                </a14:m>
                <a:endParaRPr kumimoji="1" lang="en-US" altLang="ja-JP" sz="1600" dirty="0" smtClean="0"/>
              </a:p>
              <a:p>
                <a:pPr marL="0" indent="0" algn="ctr">
                  <a:buNone/>
                </a:pPr>
                <a:r>
                  <a:rPr lang="ja-JP" altLang="en-US" sz="1600" dirty="0" smtClean="0"/>
                  <a:t>以上の</a:t>
                </a:r>
                <a:r>
                  <a:rPr lang="ja-JP" altLang="en-US" sz="1600" dirty="0"/>
                  <a:t>計算</a:t>
                </a:r>
                <a:r>
                  <a:rPr lang="ja-JP" altLang="en-US" sz="1600" dirty="0" smtClean="0"/>
                  <a:t>より、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1600" dirty="0" smtClean="0"/>
                  <a:t>系での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1600" dirty="0" smtClean="0"/>
                  <a:t>は以下のようになる。</a:t>
                </a:r>
                <a:endParaRPr kumimoji="1" lang="en-US" altLang="ja-JP" sz="1600" dirty="0" smtClean="0"/>
              </a:p>
            </p:txBody>
          </p:sp>
        </mc:Choice>
        <mc:Fallback xmlns="">
          <p:sp>
            <p:nvSpPr>
              <p:cNvPr id="10" name="コンテンツ プレースホルダー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8" y="1116408"/>
                <a:ext cx="7755083" cy="5290080"/>
              </a:xfrm>
              <a:blipFill rotWithShape="0">
                <a:blip r:embed="rId2"/>
                <a:stretch>
                  <a:fillRect t="-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2090535"/>
                  </p:ext>
                </p:extLst>
              </p:nvPr>
            </p:nvGraphicFramePr>
            <p:xfrm>
              <a:off x="976746" y="4036285"/>
              <a:ext cx="3740727" cy="9201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6909"/>
                    <a:gridCol w="1246909"/>
                    <a:gridCol w="1246909"/>
                  </a:tblGrid>
                  <a:tr h="4600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ja-JP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8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ja-JP" sz="1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ja-JP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ja-JP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i="1" smtClean="0"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kumimoji="1" lang="en-US" altLang="ja-JP" sz="16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ja-JP" sz="16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en-US" altLang="ja-JP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i="1" smtClean="0"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kumimoji="1" lang="en-US" altLang="ja-JP" sz="16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ja-JP" sz="16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kumimoji="1" lang="ja-JP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</a:endParaRPr>
                        </a:p>
                      </a:txBody>
                      <a:tcPr/>
                    </a:tc>
                  </a:tr>
                  <a:tr h="4600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ja-JP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  <m:r>
                                  <a:rPr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2090535"/>
                  </p:ext>
                </p:extLst>
              </p:nvPr>
            </p:nvGraphicFramePr>
            <p:xfrm>
              <a:off x="976746" y="4036285"/>
              <a:ext cx="3740727" cy="9201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6909"/>
                    <a:gridCol w="1246909"/>
                    <a:gridCol w="1246909"/>
                  </a:tblGrid>
                  <a:tr h="46008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88" t="-1316" r="-201951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980" t="-1316" r="-102941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1316" r="-2439" b="-102632"/>
                          </a:stretch>
                        </a:blipFill>
                      </a:tcPr>
                    </a:tc>
                  </a:tr>
                  <a:tr h="46008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88" t="-101316" r="-201951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980" t="-101316" r="-102941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101316" r="-2439" b="-263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4351074"/>
                  </p:ext>
                </p:extLst>
              </p:nvPr>
            </p:nvGraphicFramePr>
            <p:xfrm>
              <a:off x="973280" y="5002644"/>
              <a:ext cx="6996545" cy="972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9309"/>
                    <a:gridCol w="1399309"/>
                    <a:gridCol w="1399309"/>
                    <a:gridCol w="1399309"/>
                    <a:gridCol w="1399309"/>
                  </a:tblGrid>
                  <a:tr h="4860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ja-JP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8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ja-JP" sz="1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  <m:r>
                                  <a:rPr lang="en-US" altLang="ja-JP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ja-JP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altLang="ja-JP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kumimoji="1" lang="ja-JP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ja-JP" altLang="en-US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ja-JP" altLang="en-US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kumimoji="1" lang="ja-JP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ja-JP" altLang="en-US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kumimoji="1" lang="en-US" altLang="ja-JP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kumimoji="1" lang="en-US" altLang="ja-JP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kumimoji="1" lang="ja-JP" alt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</a:endParaRPr>
                        </a:p>
                      </a:txBody>
                      <a:tcPr/>
                    </a:tc>
                  </a:tr>
                  <a:tr h="48606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ja-JP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  <m:r>
                                  <a:rPr lang="en-US" altLang="ja-JP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166.67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−24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4351074"/>
                  </p:ext>
                </p:extLst>
              </p:nvPr>
            </p:nvGraphicFramePr>
            <p:xfrm>
              <a:off x="973280" y="5002644"/>
              <a:ext cx="6996545" cy="972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9309"/>
                    <a:gridCol w="1399309"/>
                    <a:gridCol w="1399309"/>
                    <a:gridCol w="1399309"/>
                    <a:gridCol w="1399309"/>
                  </a:tblGrid>
                  <a:tr h="48606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35" t="-1235" r="-401304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35" t="-1235" r="-301304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1310" t="-1235" r="-202620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0000" t="-1235" r="-101739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000" t="-1235" r="-1739" b="-101235"/>
                          </a:stretch>
                        </a:blipFill>
                      </a:tcPr>
                    </a:tc>
                  </a:tr>
                  <a:tr h="48606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35" t="-102500" r="-40130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35" t="-102500" r="-30130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1310" t="-102500" r="-202620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0000" t="-102500" r="-10173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000" t="-102500" r="-1739" b="-25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90345" y="917268"/>
            <a:ext cx="29200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solidFill>
                  <a:srgbClr val="002060"/>
                </a:solidFill>
              </a:rPr>
              <a:t>[</a:t>
            </a:r>
            <a:r>
              <a:rPr lang="en-US" altLang="ja-JP" sz="1050" dirty="0" err="1" smtClean="0">
                <a:solidFill>
                  <a:srgbClr val="002060"/>
                </a:solidFill>
              </a:rPr>
              <a:t>M.Oka</a:t>
            </a:r>
            <a:r>
              <a:rPr lang="en-US" altLang="ja-JP" sz="1050" dirty="0">
                <a:solidFill>
                  <a:srgbClr val="002060"/>
                </a:solidFill>
              </a:rPr>
              <a:t>, Nuclear Physics A 881 (2012) 6–13]</a:t>
            </a:r>
            <a:endParaRPr kumimoji="1" lang="ja-JP" altLang="en-US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12761</TotalTime>
  <Words>1037</Words>
  <Application>Microsoft Office PowerPoint</Application>
  <PresentationFormat>画面に合わせる (4:3)</PresentationFormat>
  <Paragraphs>416</Paragraphs>
  <Slides>27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6" baseType="lpstr">
      <vt:lpstr>ＭＳ Ｐゴシック</vt:lpstr>
      <vt:lpstr>メイリオ</vt:lpstr>
      <vt:lpstr>Arial</vt:lpstr>
      <vt:lpstr>Calibri</vt:lpstr>
      <vt:lpstr>Cambria Math</vt:lpstr>
      <vt:lpstr>Trebuchet MS</vt:lpstr>
      <vt:lpstr>Wingdings 3</vt:lpstr>
      <vt:lpstr>ファセット</vt:lpstr>
      <vt:lpstr>1_ファセット</vt:lpstr>
      <vt:lpstr>短距離斥力を含むY_c N2体束縛状態</vt:lpstr>
      <vt:lpstr>目次</vt:lpstr>
      <vt:lpstr>イントロダクション</vt:lpstr>
      <vt:lpstr>Channel Coupling</vt:lpstr>
      <vt:lpstr>Gaussian Expansion Method</vt:lpstr>
      <vt:lpstr>先行研究の結果</vt:lpstr>
      <vt:lpstr>Quark Cluster Model repulsion</vt:lpstr>
      <vt:lpstr>Quark Cluster Model repulsion</vt:lpstr>
      <vt:lpstr>Quark Cluster Model repulsion</vt:lpstr>
      <vt:lpstr>Formulation</vt:lpstr>
      <vt:lpstr>Result of J^P=0^+ (with common cutoff Λ_com)</vt:lpstr>
      <vt:lpstr>Result of J^P=0^+ (with common cutoff Λ_com)</vt:lpstr>
      <vt:lpstr>PowerPoint プレゼンテーション</vt:lpstr>
      <vt:lpstr>Result of J^P=1^+ (with common cutoff Λ_com)</vt:lpstr>
      <vt:lpstr>Result of J^P=1^+ (with common cutoff Λ_com)</vt:lpstr>
      <vt:lpstr>PowerPoint プレゼンテーション</vt:lpstr>
      <vt:lpstr>まとめ</vt:lpstr>
      <vt:lpstr>問題解決に向けて</vt:lpstr>
      <vt:lpstr>Back up</vt:lpstr>
      <vt:lpstr>YcN One Boson Exchange Potential</vt:lpstr>
      <vt:lpstr>PowerPoint プレゼンテーション</vt:lpstr>
      <vt:lpstr>Result of J^P=0^+ (with scaled cutoff α)</vt:lpstr>
      <vt:lpstr>Result of J^P=0^+ (with scaled cutoff α)</vt:lpstr>
      <vt:lpstr>Result of J^P=1^+ (with scaled cutoff α)</vt:lpstr>
      <vt:lpstr>Result of J^P=1^+ (with scaled cutoff α)</vt:lpstr>
      <vt:lpstr>Result of J^P=0^+ (with b=0.5, Λ_com)</vt:lpstr>
      <vt:lpstr>Result of J^P=1^+ (with b=0.5, Λ_com)</vt:lpstr>
    </vt:vector>
  </TitlesOfParts>
  <Company>東京工業大学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短距離斥力を含むY_c N2体束縛状態</dc:title>
  <dc:creator>S.Maeda</dc:creator>
  <cp:lastModifiedBy>S.Maeda</cp:lastModifiedBy>
  <cp:revision>240</cp:revision>
  <dcterms:created xsi:type="dcterms:W3CDTF">2013-03-08T06:28:23Z</dcterms:created>
  <dcterms:modified xsi:type="dcterms:W3CDTF">2013-07-27T05:04:14Z</dcterms:modified>
</cp:coreProperties>
</file>