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56" r:id="rId3"/>
    <p:sldId id="369" r:id="rId4"/>
    <p:sldId id="281" r:id="rId5"/>
    <p:sldId id="284" r:id="rId6"/>
    <p:sldId id="340" r:id="rId7"/>
    <p:sldId id="331" r:id="rId8"/>
    <p:sldId id="359" r:id="rId9"/>
    <p:sldId id="360" r:id="rId10"/>
    <p:sldId id="362" r:id="rId11"/>
    <p:sldId id="363" r:id="rId12"/>
    <p:sldId id="364" r:id="rId13"/>
    <p:sldId id="365" r:id="rId14"/>
    <p:sldId id="370" r:id="rId15"/>
    <p:sldId id="327" r:id="rId16"/>
    <p:sldId id="332" r:id="rId17"/>
    <p:sldId id="351" r:id="rId18"/>
    <p:sldId id="333" r:id="rId19"/>
    <p:sldId id="334" r:id="rId20"/>
    <p:sldId id="371" r:id="rId21"/>
    <p:sldId id="341" r:id="rId22"/>
    <p:sldId id="342" r:id="rId23"/>
    <p:sldId id="345" r:id="rId24"/>
    <p:sldId id="346" r:id="rId25"/>
    <p:sldId id="348" r:id="rId26"/>
    <p:sldId id="349" r:id="rId27"/>
    <p:sldId id="289" r:id="rId28"/>
    <p:sldId id="293" r:id="rId29"/>
    <p:sldId id="294" r:id="rId30"/>
    <p:sldId id="317" r:id="rId31"/>
    <p:sldId id="372" r:id="rId32"/>
    <p:sldId id="298" r:id="rId33"/>
    <p:sldId id="261" r:id="rId34"/>
    <p:sldId id="319" r:id="rId35"/>
    <p:sldId id="301" r:id="rId36"/>
    <p:sldId id="299" r:id="rId37"/>
    <p:sldId id="300" r:id="rId38"/>
    <p:sldId id="264" r:id="rId39"/>
    <p:sldId id="265" r:id="rId40"/>
    <p:sldId id="296" r:id="rId41"/>
    <p:sldId id="357" r:id="rId4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8FF"/>
    <a:srgbClr val="8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9390" autoAdjust="0"/>
  </p:normalViewPr>
  <p:slideViewPr>
    <p:cSldViewPr snapToGrid="0" snapToObjects="1">
      <p:cViewPr varScale="1">
        <p:scale>
          <a:sx n="89" d="100"/>
          <a:sy n="89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wmf"/><Relationship Id="rId2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3FAE-61B6-FB4A-B606-4D97513668FC}" type="datetimeFigureOut">
              <a:rPr kumimoji="1" lang="ja-JP" altLang="en-US" smtClean="0"/>
              <a:pPr/>
              <a:t>13/07/27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74C0-B131-2949-974E-116434C61D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43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2B3EF-4E21-4243-9B24-E366CB6B6636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E5BB7-E53E-3E4F-BA76-2E6D38987AD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7FF5F-E362-2947-B54C-A161B61F8378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344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FB23F-1694-914F-8833-ED0F1CFBC281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406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9D9D0-3273-4B89-8FA7-C6D31F5DA16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15FA0-25CF-2E4C-B51D-8A0498A52DD5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DFCD9-FFF5-E74E-9A8E-6D57FADA234E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B2C78-6CBA-C241-ACA1-D2E73B344073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C4F6F-DB34-BD44-A868-1DABFDEF1408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53324-9B67-5C46-8107-2B2D4F79F4B6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82C81-FCB2-374A-8B6F-2DBFA5C1716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89E3-980B-C846-82A6-E00CC41E8E88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DE069-B8B1-0E43-AD18-924B78BB9E96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304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838200" y="1348144"/>
            <a:ext cx="7772400" cy="1975104"/>
          </a:xfrm>
        </p:spPr>
        <p:txBody>
          <a:bodyPr/>
          <a:lstStyle>
            <a:lvl1pPr marR="9144" algn="ctr">
              <a:defRPr sz="4000" b="0" cap="all" spc="0" baseline="0">
                <a:effectLst>
                  <a:reflection blurRad="12700" stA="34000" endA="740" endPos="53000" dir="5400000" sy="-100000" algn="bl" rotWithShape="0"/>
                </a:effectLst>
                <a:latin typeface="メイリオ"/>
                <a:ea typeface="メイリオ"/>
                <a:cs typeface="メイリオ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3861331"/>
            <a:ext cx="7772400" cy="1508760"/>
          </a:xfrm>
        </p:spPr>
        <p:txBody>
          <a:bodyPr lIns="100584" tIns="4572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66953"/>
            <a:ext cx="7772400" cy="678129"/>
          </a:xfrm>
        </p:spPr>
        <p:txBody>
          <a:bodyPr/>
          <a:lstStyle>
            <a:lvl1pPr algn="ctr">
              <a:defRPr sz="3200" b="0" cap="none" baseline="0">
                <a:latin typeface="メイリオ"/>
                <a:ea typeface="メイリオ"/>
                <a:cs typeface="メイリオ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図形グループ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図形グループ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D77406B4-C1D1-BF44-A871-E606D734F27B}" type="datetimeFigureOut">
              <a:rPr lang="ja-JP" altLang="en-US" smtClean="0"/>
              <a:pPr/>
              <a:t>13/07/27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0EF847-E26F-4747-B320-23D7831DF27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oleObject" Target="../embeddings/oleObject9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4.png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image" Target="../media/image12.emf"/><Relationship Id="rId10" Type="http://schemas.openxmlformats.org/officeDocument/2006/relationships/image" Target="../media/image13.pn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5386" y="1887323"/>
            <a:ext cx="8868613" cy="1467754"/>
          </a:xfrm>
        </p:spPr>
        <p:txBody>
          <a:bodyPr/>
          <a:lstStyle/>
          <a:p>
            <a:r>
              <a:rPr lang="en-US" altLang="ja-JP" sz="3600" cap="none" dirty="0" smtClean="0"/>
              <a:t>Cluster-orbital shell model approach </a:t>
            </a:r>
            <a:br>
              <a:rPr lang="en-US" altLang="ja-JP" sz="3600" cap="none" dirty="0" smtClean="0"/>
            </a:br>
            <a:r>
              <a:rPr lang="ja-JP" altLang="en-US" sz="3600" cap="none" dirty="0" smtClean="0"/>
              <a:t>　</a:t>
            </a:r>
            <a:r>
              <a:rPr lang="en-US" altLang="ja-JP" sz="3600" cap="none" dirty="0" smtClean="0"/>
              <a:t>for unstable nuclei</a:t>
            </a:r>
            <a:endParaRPr lang="ja-JP" altLang="en-US" sz="36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2710" y="3814702"/>
            <a:ext cx="6635044" cy="15087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Hiroshi MASUI</a:t>
            </a:r>
          </a:p>
          <a:p>
            <a:r>
              <a:rPr lang="en-US" altLang="ja-JP" sz="2800" dirty="0" smtClean="0"/>
              <a:t>Kitami Institute of Technology</a:t>
            </a:r>
            <a:endParaRPr lang="ja-JP" altLang="en-US" sz="2800" dirty="0"/>
          </a:p>
        </p:txBody>
      </p:sp>
      <p:pic>
        <p:nvPicPr>
          <p:cNvPr id="4" name="図 3" descr="kit_log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2" y="4388556"/>
            <a:ext cx="1448153" cy="20795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7334" y="135478"/>
            <a:ext cx="8448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RCNP</a:t>
            </a:r>
            <a:r>
              <a:rPr lang="ja-JP" altLang="en-US" sz="1400" dirty="0" smtClean="0"/>
              <a:t>研究会「核子・ハイペロン多体系におけるクラスター現象」</a:t>
            </a:r>
            <a:r>
              <a:rPr lang="en-US" altLang="ja-JP" sz="1400" dirty="0" smtClean="0"/>
              <a:t>, KGU</a:t>
            </a:r>
            <a:r>
              <a:rPr lang="ja-JP" altLang="en-US" sz="1400" dirty="0" smtClean="0"/>
              <a:t>関内</a:t>
            </a:r>
            <a:r>
              <a:rPr lang="en-US" altLang="ja-JP" sz="1400" dirty="0" smtClean="0"/>
              <a:t>, 26-27 Sep. 2013,  </a:t>
            </a:r>
            <a:r>
              <a:rPr lang="ja-JP" altLang="en-US" sz="1400" dirty="0" smtClean="0"/>
              <a:t>横浜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762593" y="5398951"/>
            <a:ext cx="2100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Collaborators: </a:t>
            </a:r>
            <a:endParaRPr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954832" y="5398951"/>
            <a:ext cx="4078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K. Kato		Hokkaido Univ.</a:t>
            </a:r>
          </a:p>
          <a:p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K. Ikeda		RIKEN</a:t>
            </a:r>
            <a:endParaRPr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ja-JP" dirty="0"/>
              <a:t>Dynamics of the core</a:t>
            </a:r>
          </a:p>
        </p:txBody>
      </p:sp>
      <p:pic>
        <p:nvPicPr>
          <p:cNvPr id="54275" name="Picture 3" descr="Energy_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6900"/>
            <a:ext cx="3767653" cy="18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Three-body-fo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6138"/>
            <a:ext cx="33274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Energy_core_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5" y="2730500"/>
            <a:ext cx="44196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743200" y="1919288"/>
            <a:ext cx="5978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T. Ando, K. Ikeda, and A. Tohsaki-Suzuki, PTP64 (1980).</a:t>
            </a:r>
            <a:endParaRPr lang="en-US" altLang="ja-JP" sz="2400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04800" y="5105400"/>
            <a:ext cx="278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Additional 3-body force</a:t>
            </a:r>
            <a:endParaRPr lang="en-US" altLang="ja-JP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13278" y="1349998"/>
            <a:ext cx="788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Energy of </a:t>
            </a:r>
            <a:r>
              <a:rPr lang="en-US" altLang="ja-JP" sz="2400" baseline="30000" dirty="0"/>
              <a:t>16</a:t>
            </a:r>
            <a:r>
              <a:rPr lang="en-US" altLang="ja-JP" sz="2400" dirty="0"/>
              <a:t>O-core for the  </a:t>
            </a:r>
            <a:r>
              <a:rPr lang="en-US" altLang="ja-JP" sz="2400" dirty="0" err="1"/>
              <a:t>h.o</a:t>
            </a:r>
            <a:r>
              <a:rPr lang="en-US" altLang="ja-JP" sz="2400" dirty="0"/>
              <a:t>. w.f. with effective NN-int..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523038" y="3260725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Volkov No.2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85800" y="5486400"/>
            <a:ext cx="2959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</a:rPr>
              <a:t>Energy and </a:t>
            </a:r>
            <a:r>
              <a:rPr lang="en-US" altLang="ja-JP" sz="2000" dirty="0" err="1">
                <a:solidFill>
                  <a:srgbClr val="FFFF00"/>
                </a:solidFill>
              </a:rPr>
              <a:t>R</a:t>
            </a:r>
            <a:r>
              <a:rPr lang="en-US" altLang="ja-JP" sz="2000" baseline="-25000" dirty="0" err="1">
                <a:solidFill>
                  <a:srgbClr val="FFFF00"/>
                </a:solidFill>
              </a:rPr>
              <a:t>rms</a:t>
            </a:r>
            <a:r>
              <a:rPr lang="en-US" altLang="ja-JP" sz="2000" dirty="0">
                <a:solidFill>
                  <a:srgbClr val="FFFF00"/>
                </a:solidFill>
              </a:rPr>
              <a:t> of </a:t>
            </a:r>
            <a:r>
              <a:rPr lang="en-US" altLang="ja-JP" sz="2000" baseline="30000" dirty="0">
                <a:solidFill>
                  <a:srgbClr val="FFFF00"/>
                </a:solidFill>
              </a:rPr>
              <a:t>16</a:t>
            </a:r>
            <a:r>
              <a:rPr lang="en-US" altLang="ja-JP" sz="2000" dirty="0">
                <a:solidFill>
                  <a:srgbClr val="FFFF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1414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434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6477000" y="1600200"/>
            <a:ext cx="1066800" cy="1066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8458200" y="16002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6391110" y="1514290"/>
            <a:ext cx="1295400" cy="12954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844046" y="2964294"/>
            <a:ext cx="2401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smtClean="0">
                <a:ea typeface="Osaka" charset="0"/>
                <a:cs typeface="Osaka" charset="0"/>
              </a:rPr>
              <a:t>Change </a:t>
            </a:r>
            <a:r>
              <a:rPr lang="en-US" altLang="ja-JP" i="1" dirty="0">
                <a:ea typeface="Osaka" charset="0"/>
                <a:cs typeface="Osaka" charset="0"/>
              </a:rPr>
              <a:t>the core size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441325" y="150813"/>
            <a:ext cx="340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Core-N Hamiltonian:</a:t>
            </a:r>
          </a:p>
        </p:txBody>
      </p:sp>
      <p:pic>
        <p:nvPicPr>
          <p:cNvPr id="155658" name="Picture 10" descr="Core-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0900"/>
            <a:ext cx="5334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9" name="Picture 11" descr="1-b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8"/>
            <a:ext cx="6530975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0" name="Line 12"/>
          <p:cNvSpPr>
            <a:spLocks noChangeShapeType="1"/>
          </p:cNvSpPr>
          <p:nvPr/>
        </p:nvSpPr>
        <p:spPr bwMode="auto">
          <a:xfrm flipV="1">
            <a:off x="7029450" y="1720850"/>
            <a:ext cx="1503363" cy="428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288925" y="1538288"/>
            <a:ext cx="3557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Microscopic core-N potential:</a:t>
            </a:r>
            <a:r>
              <a:rPr lang="en-US" altLang="ja-JP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14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152400"/>
            <a:ext cx="7054850" cy="755650"/>
          </a:xfrm>
        </p:spPr>
        <p:txBody>
          <a:bodyPr/>
          <a:lstStyle/>
          <a:p>
            <a:r>
              <a:rPr lang="en-US" altLang="ja-JP" sz="3600"/>
              <a:t>Dynamics of the core</a:t>
            </a:r>
          </a:p>
        </p:txBody>
      </p:sp>
      <p:pic>
        <p:nvPicPr>
          <p:cNvPr id="180227" name="Picture 3" descr="Energy_core_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851025"/>
            <a:ext cx="280828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078530" y="1143000"/>
            <a:ext cx="230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Energy of </a:t>
            </a:r>
            <a:r>
              <a:rPr lang="en-US" altLang="ja-JP" sz="2000" baseline="30000" dirty="0"/>
              <a:t>16</a:t>
            </a:r>
            <a:r>
              <a:rPr lang="en-US" altLang="ja-JP" sz="2000" dirty="0"/>
              <a:t>O-core</a:t>
            </a:r>
          </a:p>
        </p:txBody>
      </p:sp>
      <p:pic>
        <p:nvPicPr>
          <p:cNvPr id="1802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20900"/>
            <a:ext cx="25971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79700"/>
            <a:ext cx="23987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4932363" y="11430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Core-N part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624139" y="5712767"/>
            <a:ext cx="838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Optimum value of </a:t>
            </a:r>
            <a:r>
              <a:rPr lang="en-US" altLang="ja-JP" sz="2400" i="1" dirty="0">
                <a:solidFill>
                  <a:srgbClr val="FFFF00"/>
                </a:solidFill>
              </a:rPr>
              <a:t>b</a:t>
            </a:r>
            <a:r>
              <a:rPr lang="en-US" altLang="ja-JP" sz="2400" dirty="0">
                <a:solidFill>
                  <a:srgbClr val="FFFF00"/>
                </a:solidFill>
              </a:rPr>
              <a:t> is different in isotopes and isotones</a:t>
            </a:r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4419600" y="1331913"/>
            <a:ext cx="0" cy="30241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02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37449"/>
              </p:ext>
            </p:extLst>
          </p:nvPr>
        </p:nvGraphicFramePr>
        <p:xfrm>
          <a:off x="1219200" y="4724400"/>
          <a:ext cx="6940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数式" r:id="rId7" imgW="1993900" imgH="215900" progId="Equation.3">
                  <p:embed/>
                </p:oleObj>
              </mc:Choice>
              <mc:Fallback>
                <p:oleObj name="数式" r:id="rId7" imgW="1993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6940550" cy="752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8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eo-CO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6" y="762000"/>
            <a:ext cx="8382000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24216" y="284288"/>
            <a:ext cx="2781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FFFF00"/>
                </a:solidFill>
              </a:rPr>
              <a:t>R</a:t>
            </a:r>
            <a:r>
              <a:rPr lang="en-US" altLang="ja-JP" sz="2400" baseline="-25000" dirty="0" err="1">
                <a:solidFill>
                  <a:srgbClr val="FFFF00"/>
                </a:solidFill>
              </a:rPr>
              <a:t>rms</a:t>
            </a:r>
            <a:r>
              <a:rPr lang="en-US" altLang="ja-JP" sz="2400" dirty="0">
                <a:solidFill>
                  <a:srgbClr val="FFFF00"/>
                </a:solidFill>
              </a:rPr>
              <a:t> are improved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8000" y="304800"/>
            <a:ext cx="521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Inclusion of the dynamics of the core: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185934" y="990600"/>
            <a:ext cx="34290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23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we have done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Core-size and total system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Continuum shell model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M-scheme </a:t>
            </a:r>
          </a:p>
          <a:p>
            <a:pPr marL="582930" indent="-514350">
              <a:buFont typeface="+mj-lt"/>
              <a:buAutoNum type="arabicPeriod"/>
            </a:pPr>
            <a:endParaRPr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Coupled-channel model</a:t>
            </a:r>
            <a:endParaRPr kumimoji="1" lang="ja-JP" altLang="en-US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09706" y="3530190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647182" y="2455463"/>
            <a:ext cx="5886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PRC73,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2006) 034318.</a:t>
            </a:r>
            <a:r>
              <a:rPr lang="ja-JP" altLang="en-US" sz="1800" dirty="0"/>
              <a:t>　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647182" y="4681414"/>
            <a:ext cx="554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dirty="0" smtClean="0"/>
              <a:t>EPJA42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2009) 535.</a:t>
            </a:r>
            <a:r>
              <a:rPr lang="ja-JP" altLang="en-US" sz="1800" dirty="0"/>
              <a:t>　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647182" y="5775563"/>
            <a:ext cx="530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NPA895,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2012) 1.</a:t>
            </a:r>
            <a:r>
              <a:rPr lang="ja-JP" altLang="en-US" sz="1800" dirty="0"/>
              <a:t>　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56352" y="2868060"/>
            <a:ext cx="7958990" cy="107164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9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78" name="Rectangle 42"/>
          <p:cNvSpPr>
            <a:spLocks noChangeArrowheads="1"/>
          </p:cNvSpPr>
          <p:nvPr/>
        </p:nvSpPr>
        <p:spPr bwMode="auto">
          <a:xfrm>
            <a:off x="3171825" y="657225"/>
            <a:ext cx="2743200" cy="914400"/>
          </a:xfrm>
          <a:prstGeom prst="rect">
            <a:avLst/>
          </a:prstGeom>
          <a:solidFill>
            <a:srgbClr val="000000">
              <a:alpha val="7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66675"/>
            <a:ext cx="9158288" cy="542925"/>
          </a:xfrm>
        </p:spPr>
        <p:txBody>
          <a:bodyPr/>
          <a:lstStyle/>
          <a:p>
            <a:r>
              <a:rPr lang="en-US" altLang="ja-JP" sz="2400" i="1" dirty="0">
                <a:solidFill>
                  <a:srgbClr val="FFFF00"/>
                </a:solidFill>
              </a:rPr>
              <a:t>Wave function to describe the weakly bound systems</a:t>
            </a:r>
            <a:endParaRPr lang="en-US" altLang="ja-JP" sz="2400" dirty="0">
              <a:solidFill>
                <a:srgbClr val="FFFF00"/>
              </a:solidFill>
            </a:endParaRP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3098800" y="593725"/>
          <a:ext cx="27432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" name="数式" r:id="rId4" imgW="1066800" imgH="355600" progId="Equation.3">
                  <p:embed/>
                </p:oleObj>
              </mc:Choice>
              <mc:Fallback>
                <p:oleObj name="数式" r:id="rId4" imgW="1066800" imgH="3556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93725"/>
                        <a:ext cx="2743200" cy="909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76" name="Line 40"/>
          <p:cNvSpPr>
            <a:spLocks noChangeShapeType="1"/>
          </p:cNvSpPr>
          <p:nvPr/>
        </p:nvSpPr>
        <p:spPr bwMode="auto">
          <a:xfrm>
            <a:off x="4376738" y="1828800"/>
            <a:ext cx="0" cy="49911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3579" name="AutoShape 43"/>
          <p:cNvSpPr>
            <a:spLocks noChangeArrowheads="1"/>
          </p:cNvSpPr>
          <p:nvPr/>
        </p:nvSpPr>
        <p:spPr bwMode="auto">
          <a:xfrm rot="16200000" flipH="1">
            <a:off x="2133600" y="838200"/>
            <a:ext cx="5334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3580" name="AutoShape 44"/>
          <p:cNvSpPr>
            <a:spLocks noChangeArrowheads="1"/>
          </p:cNvSpPr>
          <p:nvPr/>
        </p:nvSpPr>
        <p:spPr bwMode="auto">
          <a:xfrm rot="-16200000">
            <a:off x="6172200" y="833438"/>
            <a:ext cx="5334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3613" name="Group 77"/>
          <p:cNvGrpSpPr>
            <a:grpSpLocks/>
          </p:cNvGrpSpPr>
          <p:nvPr/>
        </p:nvGrpSpPr>
        <p:grpSpPr bwMode="auto">
          <a:xfrm>
            <a:off x="135469" y="1676400"/>
            <a:ext cx="4110038" cy="1600200"/>
            <a:chOff x="48" y="1056"/>
            <a:chExt cx="2589" cy="1008"/>
          </a:xfrm>
        </p:grpSpPr>
        <p:sp>
          <p:nvSpPr>
            <p:cNvPr id="193544" name="Text Box 8"/>
            <p:cNvSpPr txBox="1">
              <a:spLocks noChangeArrowheads="1"/>
            </p:cNvSpPr>
            <p:nvPr/>
          </p:nvSpPr>
          <p:spPr bwMode="auto">
            <a:xfrm>
              <a:off x="288" y="1056"/>
              <a:ext cx="19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u="sng"/>
                <a:t>Shell-model-like approach</a:t>
              </a:r>
              <a:endParaRPr lang="en-US" altLang="ja-JP" sz="1600" u="sng"/>
            </a:p>
          </p:txBody>
        </p:sp>
        <p:grpSp>
          <p:nvGrpSpPr>
            <p:cNvPr id="193608" name="Group 72"/>
            <p:cNvGrpSpPr>
              <a:grpSpLocks/>
            </p:cNvGrpSpPr>
            <p:nvPr/>
          </p:nvGrpSpPr>
          <p:grpSpPr bwMode="auto">
            <a:xfrm>
              <a:off x="48" y="1381"/>
              <a:ext cx="2589" cy="683"/>
              <a:chOff x="48" y="1381"/>
              <a:chExt cx="2589" cy="683"/>
            </a:xfrm>
          </p:grpSpPr>
          <p:sp>
            <p:nvSpPr>
              <p:cNvPr id="193583" name="AutoShape 47"/>
              <p:cNvSpPr>
                <a:spLocks noChangeArrowheads="1"/>
              </p:cNvSpPr>
              <p:nvPr/>
            </p:nvSpPr>
            <p:spPr bwMode="auto">
              <a:xfrm>
                <a:off x="93" y="1419"/>
                <a:ext cx="2544" cy="645"/>
              </a:xfrm>
              <a:prstGeom prst="roundRect">
                <a:avLst>
                  <a:gd name="adj" fmla="val 9306"/>
                </a:avLst>
              </a:prstGeom>
              <a:solidFill>
                <a:schemeClr val="tx1">
                  <a:alpha val="7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3582" name="AutoShape 46"/>
              <p:cNvSpPr>
                <a:spLocks noChangeArrowheads="1"/>
              </p:cNvSpPr>
              <p:nvPr/>
            </p:nvSpPr>
            <p:spPr bwMode="auto">
              <a:xfrm>
                <a:off x="48" y="1381"/>
                <a:ext cx="2544" cy="645"/>
              </a:xfrm>
              <a:prstGeom prst="roundRect">
                <a:avLst>
                  <a:gd name="adj" fmla="val 930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aphicFrame>
            <p:nvGraphicFramePr>
              <p:cNvPr id="193541" name="Object 5"/>
              <p:cNvGraphicFramePr>
                <a:graphicFrameLocks noChangeAspect="1"/>
              </p:cNvGraphicFramePr>
              <p:nvPr/>
            </p:nvGraphicFramePr>
            <p:xfrm>
              <a:off x="288" y="1626"/>
              <a:ext cx="2160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642" name="数式" r:id="rId6" imgW="1981200" imgH="279400" progId="Equation.3">
                      <p:embed/>
                    </p:oleObj>
                  </mc:Choice>
                  <mc:Fallback>
                    <p:oleObj name="数式" r:id="rId6" imgW="1981200" imgH="279400" progId="Equation.3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626"/>
                            <a:ext cx="2160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3581" name="Text Box 45"/>
              <p:cNvSpPr txBox="1">
                <a:spLocks noChangeArrowheads="1"/>
              </p:cNvSpPr>
              <p:nvPr/>
            </p:nvSpPr>
            <p:spPr bwMode="auto">
              <a:xfrm>
                <a:off x="116" y="1381"/>
                <a:ext cx="10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/>
                  <a:t>Basis function:</a:t>
                </a:r>
              </a:p>
            </p:txBody>
          </p:sp>
        </p:grpSp>
      </p:grpSp>
      <p:grpSp>
        <p:nvGrpSpPr>
          <p:cNvPr id="193614" name="Group 78"/>
          <p:cNvGrpSpPr>
            <a:grpSpLocks/>
          </p:cNvGrpSpPr>
          <p:nvPr/>
        </p:nvGrpSpPr>
        <p:grpSpPr bwMode="auto">
          <a:xfrm>
            <a:off x="4557713" y="1708150"/>
            <a:ext cx="4510087" cy="1568450"/>
            <a:chOff x="2871" y="1076"/>
            <a:chExt cx="2841" cy="988"/>
          </a:xfrm>
        </p:grpSpPr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3408" y="1076"/>
              <a:ext cx="16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u="sng"/>
                <a:t>Our COSM approach</a:t>
              </a:r>
            </a:p>
          </p:txBody>
        </p:sp>
        <p:grpSp>
          <p:nvGrpSpPr>
            <p:cNvPr id="193609" name="Group 73"/>
            <p:cNvGrpSpPr>
              <a:grpSpLocks/>
            </p:cNvGrpSpPr>
            <p:nvPr/>
          </p:nvGrpSpPr>
          <p:grpSpPr bwMode="auto">
            <a:xfrm>
              <a:off x="2871" y="1374"/>
              <a:ext cx="2841" cy="690"/>
              <a:chOff x="2871" y="1371"/>
              <a:chExt cx="2841" cy="690"/>
            </a:xfrm>
          </p:grpSpPr>
          <p:sp>
            <p:nvSpPr>
              <p:cNvPr id="193589" name="AutoShape 53"/>
              <p:cNvSpPr>
                <a:spLocks noChangeArrowheads="1"/>
              </p:cNvSpPr>
              <p:nvPr/>
            </p:nvSpPr>
            <p:spPr bwMode="auto">
              <a:xfrm>
                <a:off x="2907" y="1416"/>
                <a:ext cx="2805" cy="645"/>
              </a:xfrm>
              <a:prstGeom prst="roundRect">
                <a:avLst>
                  <a:gd name="adj" fmla="val 9306"/>
                </a:avLst>
              </a:prstGeom>
              <a:solidFill>
                <a:schemeClr val="tx1">
                  <a:alpha val="7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3586" name="AutoShape 50"/>
              <p:cNvSpPr>
                <a:spLocks noChangeArrowheads="1"/>
              </p:cNvSpPr>
              <p:nvPr/>
            </p:nvSpPr>
            <p:spPr bwMode="auto">
              <a:xfrm>
                <a:off x="2871" y="1371"/>
                <a:ext cx="2805" cy="645"/>
              </a:xfrm>
              <a:prstGeom prst="roundRect">
                <a:avLst>
                  <a:gd name="adj" fmla="val 930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aphicFrame>
            <p:nvGraphicFramePr>
              <p:cNvPr id="193567" name="Object 31"/>
              <p:cNvGraphicFramePr>
                <a:graphicFrameLocks noChangeAspect="1"/>
              </p:cNvGraphicFramePr>
              <p:nvPr/>
            </p:nvGraphicFramePr>
            <p:xfrm>
              <a:off x="3176" y="1615"/>
              <a:ext cx="2400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643" name="数式" r:id="rId8" imgW="2286000" imgH="292100" progId="Equation.3">
                      <p:embed/>
                    </p:oleObj>
                  </mc:Choice>
                  <mc:Fallback>
                    <p:oleObj name="数式" r:id="rId8" imgW="2286000" imgH="292100" progId="Equation.3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6" y="1615"/>
                            <a:ext cx="2400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3587" name="Text Box 51"/>
              <p:cNvSpPr txBox="1">
                <a:spLocks noChangeArrowheads="1"/>
              </p:cNvSpPr>
              <p:nvPr/>
            </p:nvSpPr>
            <p:spPr bwMode="auto">
              <a:xfrm>
                <a:off x="2988" y="1392"/>
                <a:ext cx="10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800"/>
                  <a:t>Basis function:</a:t>
                </a:r>
              </a:p>
            </p:txBody>
          </p:sp>
        </p:grpSp>
      </p:grpSp>
      <p:grpSp>
        <p:nvGrpSpPr>
          <p:cNvPr id="193612" name="Group 76"/>
          <p:cNvGrpSpPr>
            <a:grpSpLocks/>
          </p:cNvGrpSpPr>
          <p:nvPr/>
        </p:nvGrpSpPr>
        <p:grpSpPr bwMode="auto">
          <a:xfrm>
            <a:off x="152400" y="3368675"/>
            <a:ext cx="3676650" cy="3336925"/>
            <a:chOff x="96" y="2122"/>
            <a:chExt cx="2316" cy="2102"/>
          </a:xfrm>
        </p:grpSpPr>
        <p:graphicFrame>
          <p:nvGraphicFramePr>
            <p:cNvPr id="193545" name="Object 9"/>
            <p:cNvGraphicFramePr>
              <a:graphicFrameLocks noChangeAspect="1"/>
            </p:cNvGraphicFramePr>
            <p:nvPr/>
          </p:nvGraphicFramePr>
          <p:xfrm>
            <a:off x="432" y="2410"/>
            <a:ext cx="1980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4" name="数式" r:id="rId10" imgW="2159000" imgH="355600" progId="Equation.3">
                    <p:embed/>
                  </p:oleObj>
                </mc:Choice>
                <mc:Fallback>
                  <p:oleObj name="数式" r:id="rId10" imgW="2159000" imgH="355600" progId="Equation.3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10"/>
                          <a:ext cx="1980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3564" name="Picture 28" descr="fig0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665"/>
              <a:ext cx="1824" cy="1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590" name="Text Box 54"/>
            <p:cNvSpPr txBox="1">
              <a:spLocks noChangeArrowheads="1"/>
            </p:cNvSpPr>
            <p:nvPr/>
          </p:nvSpPr>
          <p:spPr bwMode="auto">
            <a:xfrm>
              <a:off x="96" y="2122"/>
              <a:ext cx="15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i="1"/>
                <a:t>Completeness relation:</a:t>
              </a:r>
            </a:p>
          </p:txBody>
        </p:sp>
      </p:grpSp>
      <p:grpSp>
        <p:nvGrpSpPr>
          <p:cNvPr id="193610" name="Group 74"/>
          <p:cNvGrpSpPr>
            <a:grpSpLocks/>
          </p:cNvGrpSpPr>
          <p:nvPr/>
        </p:nvGrpSpPr>
        <p:grpSpPr bwMode="auto">
          <a:xfrm>
            <a:off x="321737" y="3445937"/>
            <a:ext cx="3810000" cy="3276600"/>
            <a:chOff x="96" y="2112"/>
            <a:chExt cx="2400" cy="2064"/>
          </a:xfrm>
        </p:grpSpPr>
        <p:sp>
          <p:nvSpPr>
            <p:cNvPr id="193602" name="Rectangle 66"/>
            <p:cNvSpPr>
              <a:spLocks noChangeArrowheads="1"/>
            </p:cNvSpPr>
            <p:nvPr/>
          </p:nvSpPr>
          <p:spPr bwMode="auto">
            <a:xfrm>
              <a:off x="96" y="2112"/>
              <a:ext cx="2400" cy="2064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80000"/>
                  </a:schemeClr>
                </a:gs>
                <a:gs pos="50000">
                  <a:schemeClr val="bg2"/>
                </a:gs>
                <a:gs pos="100000">
                  <a:schemeClr val="bg1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592" name="Text Box 56"/>
            <p:cNvSpPr txBox="1">
              <a:spLocks noChangeArrowheads="1"/>
            </p:cNvSpPr>
            <p:nvPr/>
          </p:nvSpPr>
          <p:spPr bwMode="auto">
            <a:xfrm>
              <a:off x="384" y="2832"/>
              <a:ext cx="1964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 dirty="0"/>
                <a:t>Continuum shell model</a:t>
              </a:r>
            </a:p>
            <a:p>
              <a:pPr>
                <a:buFontTx/>
                <a:buChar char="•"/>
              </a:pPr>
              <a:r>
                <a:rPr lang="en-US" altLang="ja-JP" sz="2000" dirty="0"/>
                <a:t>Gamow shell model</a:t>
              </a:r>
            </a:p>
          </p:txBody>
        </p:sp>
      </p:grpSp>
      <p:grpSp>
        <p:nvGrpSpPr>
          <p:cNvPr id="193611" name="Group 75"/>
          <p:cNvGrpSpPr>
            <a:grpSpLocks/>
          </p:cNvGrpSpPr>
          <p:nvPr/>
        </p:nvGrpSpPr>
        <p:grpSpPr bwMode="auto">
          <a:xfrm>
            <a:off x="4648200" y="3352800"/>
            <a:ext cx="4284663" cy="2876550"/>
            <a:chOff x="2917" y="2124"/>
            <a:chExt cx="2699" cy="1812"/>
          </a:xfrm>
        </p:grpSpPr>
        <p:graphicFrame>
          <p:nvGraphicFramePr>
            <p:cNvPr id="193565" name="Object 29"/>
            <p:cNvGraphicFramePr>
              <a:graphicFrameLocks noChangeAspect="1"/>
            </p:cNvGraphicFramePr>
            <p:nvPr/>
          </p:nvGraphicFramePr>
          <p:xfrm>
            <a:off x="3418" y="2400"/>
            <a:ext cx="219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5" name="数式" r:id="rId13" imgW="2324100" imgH="457200" progId="Equation.3">
                    <p:embed/>
                  </p:oleObj>
                </mc:Choice>
                <mc:Fallback>
                  <p:oleObj name="数式" r:id="rId13" imgW="2324100" imgH="457200" progId="Equation.3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8" y="2400"/>
                          <a:ext cx="219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3603" name="Group 67"/>
            <p:cNvGrpSpPr>
              <a:grpSpLocks/>
            </p:cNvGrpSpPr>
            <p:nvPr/>
          </p:nvGrpSpPr>
          <p:grpSpPr bwMode="auto">
            <a:xfrm>
              <a:off x="3072" y="2928"/>
              <a:ext cx="1296" cy="1008"/>
              <a:chOff x="3360" y="2928"/>
              <a:chExt cx="1968" cy="1152"/>
            </a:xfrm>
          </p:grpSpPr>
          <p:sp>
            <p:nvSpPr>
              <p:cNvPr id="193572" name="Line 36"/>
              <p:cNvSpPr>
                <a:spLocks noChangeShapeType="1"/>
              </p:cNvSpPr>
              <p:nvPr/>
            </p:nvSpPr>
            <p:spPr bwMode="auto">
              <a:xfrm>
                <a:off x="3360" y="3840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3573" name="Line 37"/>
              <p:cNvSpPr>
                <a:spLocks noChangeShapeType="1"/>
              </p:cNvSpPr>
              <p:nvPr/>
            </p:nvSpPr>
            <p:spPr bwMode="auto">
              <a:xfrm rot="-10800000">
                <a:off x="3552" y="2928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3575" name="Freeform 39"/>
              <p:cNvSpPr>
                <a:spLocks/>
              </p:cNvSpPr>
              <p:nvPr/>
            </p:nvSpPr>
            <p:spPr bwMode="auto">
              <a:xfrm>
                <a:off x="3552" y="3110"/>
                <a:ext cx="1508" cy="723"/>
              </a:xfrm>
              <a:custGeom>
                <a:avLst/>
                <a:gdLst>
                  <a:gd name="T0" fmla="*/ 0 w 1508"/>
                  <a:gd name="T1" fmla="*/ 16 h 723"/>
                  <a:gd name="T2" fmla="*/ 240 w 1508"/>
                  <a:gd name="T3" fmla="*/ 16 h 723"/>
                  <a:gd name="T4" fmla="*/ 384 w 1508"/>
                  <a:gd name="T5" fmla="*/ 112 h 723"/>
                  <a:gd name="T6" fmla="*/ 528 w 1508"/>
                  <a:gd name="T7" fmla="*/ 352 h 723"/>
                  <a:gd name="T8" fmla="*/ 672 w 1508"/>
                  <a:gd name="T9" fmla="*/ 544 h 723"/>
                  <a:gd name="T10" fmla="*/ 912 w 1508"/>
                  <a:gd name="T11" fmla="*/ 640 h 723"/>
                  <a:gd name="T12" fmla="*/ 1200 w 1508"/>
                  <a:gd name="T13" fmla="*/ 688 h 723"/>
                  <a:gd name="T14" fmla="*/ 1508 w 1508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8" h="723">
                    <a:moveTo>
                      <a:pt x="0" y="16"/>
                    </a:moveTo>
                    <a:cubicBezTo>
                      <a:pt x="88" y="8"/>
                      <a:pt x="176" y="0"/>
                      <a:pt x="240" y="16"/>
                    </a:cubicBezTo>
                    <a:cubicBezTo>
                      <a:pt x="304" y="32"/>
                      <a:pt x="336" y="56"/>
                      <a:pt x="384" y="112"/>
                    </a:cubicBezTo>
                    <a:cubicBezTo>
                      <a:pt x="432" y="168"/>
                      <a:pt x="480" y="280"/>
                      <a:pt x="528" y="352"/>
                    </a:cubicBezTo>
                    <a:cubicBezTo>
                      <a:pt x="576" y="424"/>
                      <a:pt x="608" y="496"/>
                      <a:pt x="672" y="544"/>
                    </a:cubicBezTo>
                    <a:cubicBezTo>
                      <a:pt x="736" y="592"/>
                      <a:pt x="824" y="616"/>
                      <a:pt x="912" y="640"/>
                    </a:cubicBezTo>
                    <a:cubicBezTo>
                      <a:pt x="1000" y="664"/>
                      <a:pt x="1101" y="674"/>
                      <a:pt x="1200" y="688"/>
                    </a:cubicBezTo>
                    <a:cubicBezTo>
                      <a:pt x="1299" y="702"/>
                      <a:pt x="1403" y="712"/>
                      <a:pt x="1508" y="723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93604" name="Text Box 68"/>
            <p:cNvSpPr txBox="1">
              <a:spLocks noChangeArrowheads="1"/>
            </p:cNvSpPr>
            <p:nvPr/>
          </p:nvSpPr>
          <p:spPr bwMode="auto">
            <a:xfrm>
              <a:off x="2917" y="2124"/>
              <a:ext cx="24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i="1">
                  <a:solidFill>
                    <a:srgbClr val="FF0000"/>
                  </a:solidFill>
                </a:rPr>
                <a:t>Linear combination of Gaussian:</a:t>
              </a:r>
            </a:p>
          </p:txBody>
        </p:sp>
        <p:sp>
          <p:nvSpPr>
            <p:cNvPr id="193606" name="Line 70"/>
            <p:cNvSpPr>
              <a:spLocks noChangeShapeType="1"/>
            </p:cNvSpPr>
            <p:nvPr/>
          </p:nvSpPr>
          <p:spPr bwMode="auto">
            <a:xfrm flipH="1">
              <a:off x="3936" y="2976"/>
              <a:ext cx="288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607" name="Text Box 71"/>
            <p:cNvSpPr txBox="1">
              <a:spLocks noChangeArrowheads="1"/>
            </p:cNvSpPr>
            <p:nvPr/>
          </p:nvSpPr>
          <p:spPr bwMode="auto">
            <a:xfrm>
              <a:off x="4195" y="3225"/>
              <a:ext cx="13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0000"/>
                  </a:solidFill>
                </a:rPr>
                <a:t>Long tail of halo w.f.</a:t>
              </a:r>
            </a:p>
          </p:txBody>
        </p:sp>
      </p:grpSp>
      <p:grpSp>
        <p:nvGrpSpPr>
          <p:cNvPr id="193620" name="Group 84"/>
          <p:cNvGrpSpPr>
            <a:grpSpLocks/>
          </p:cNvGrpSpPr>
          <p:nvPr/>
        </p:nvGrpSpPr>
        <p:grpSpPr bwMode="auto">
          <a:xfrm>
            <a:off x="4648200" y="3352800"/>
            <a:ext cx="4343400" cy="3276600"/>
            <a:chOff x="2928" y="2112"/>
            <a:chExt cx="2736" cy="2064"/>
          </a:xfrm>
        </p:grpSpPr>
        <p:sp>
          <p:nvSpPr>
            <p:cNvPr id="193619" name="Rectangle 83"/>
            <p:cNvSpPr>
              <a:spLocks noChangeArrowheads="1"/>
            </p:cNvSpPr>
            <p:nvPr/>
          </p:nvSpPr>
          <p:spPr bwMode="auto">
            <a:xfrm>
              <a:off x="2928" y="2112"/>
              <a:ext cx="2736" cy="2064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80000"/>
                  </a:schemeClr>
                </a:gs>
                <a:gs pos="50000">
                  <a:schemeClr val="bg2"/>
                </a:gs>
                <a:gs pos="100000">
                  <a:schemeClr val="bg1"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616" name="Text Box 80"/>
            <p:cNvSpPr txBox="1">
              <a:spLocks noChangeArrowheads="1"/>
            </p:cNvSpPr>
            <p:nvPr/>
          </p:nvSpPr>
          <p:spPr bwMode="auto">
            <a:xfrm>
              <a:off x="3129" y="2928"/>
              <a:ext cx="234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Cluster-orbital shell model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52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6" grpId="0" animBg="1"/>
      <p:bldP spid="193579" grpId="0" animBg="1"/>
      <p:bldP spid="1935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1365250" y="1817688"/>
            <a:ext cx="6554788" cy="823912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1295400" y="1768475"/>
          <a:ext cx="6553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0" name="数式" r:id="rId4" imgW="2171700" imgH="266700" progId="Equation.3">
                  <p:embed/>
                </p:oleObj>
              </mc:Choice>
              <mc:Fallback>
                <p:oleObj name="数式" r:id="rId4" imgW="2171700" imgH="2667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68475"/>
                        <a:ext cx="6553200" cy="806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3200400" y="3225800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Shell model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140450" y="3205163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87A1FF"/>
                </a:solidFill>
              </a:rPr>
              <a:t>COSM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457200" y="4114800"/>
            <a:ext cx="48458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Preparation of </a:t>
            </a:r>
            <a:r>
              <a:rPr lang="en-US" altLang="ja-JP" sz="1800" dirty="0" err="1"/>
              <a:t>s.p</a:t>
            </a:r>
            <a:r>
              <a:rPr lang="en-US" altLang="ja-JP" sz="1800" dirty="0"/>
              <a:t>. completeness relation</a:t>
            </a:r>
            <a:r>
              <a:rPr lang="en-US" altLang="ja-JP" sz="1800" i="1" dirty="0"/>
              <a:t>:</a:t>
            </a:r>
          </a:p>
          <a:p>
            <a:r>
              <a:rPr lang="en-US" altLang="ja-JP" sz="1800" dirty="0"/>
              <a:t>     </a:t>
            </a:r>
            <a:r>
              <a:rPr lang="en-US" altLang="ja-JP" sz="1800" i="1" dirty="0" err="1"/>
              <a:t>Diagonalize</a:t>
            </a:r>
            <a:r>
              <a:rPr lang="en-US" altLang="ja-JP" sz="1800" i="1" dirty="0"/>
              <a:t> the </a:t>
            </a:r>
            <a:r>
              <a:rPr lang="en-US" altLang="ja-JP" sz="1800" i="1" dirty="0" err="1"/>
              <a:t>s.p</a:t>
            </a:r>
            <a:r>
              <a:rPr lang="en-US" altLang="ja-JP" sz="1800" i="1" dirty="0"/>
              <a:t>. Hamiltonian </a:t>
            </a:r>
          </a:p>
          <a:p>
            <a:r>
              <a:rPr lang="en-US" altLang="ja-JP" sz="1800" i="1" dirty="0"/>
              <a:t>     by using </a:t>
            </a:r>
            <a:r>
              <a:rPr lang="en-US" altLang="ja-JP" sz="1800" i="1" dirty="0">
                <a:solidFill>
                  <a:srgbClr val="FFFF00"/>
                </a:solidFill>
              </a:rPr>
              <a:t>complex scaling method (CSM</a:t>
            </a:r>
            <a:r>
              <a:rPr lang="en-US" altLang="ja-JP" sz="1800" i="1" dirty="0">
                <a:solidFill>
                  <a:srgbClr val="0000FF"/>
                </a:solidFill>
              </a:rPr>
              <a:t>)</a:t>
            </a:r>
            <a:endParaRPr lang="en-US" altLang="ja-JP" sz="1800" i="1" dirty="0"/>
          </a:p>
        </p:txBody>
      </p:sp>
      <p:graphicFrame>
        <p:nvGraphicFramePr>
          <p:cNvPr id="229393" name="Object 17"/>
          <p:cNvGraphicFramePr>
            <a:graphicFrameLocks noChangeAspect="1"/>
          </p:cNvGraphicFramePr>
          <p:nvPr/>
        </p:nvGraphicFramePr>
        <p:xfrm>
          <a:off x="1752600" y="5181600"/>
          <a:ext cx="2438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1" name="数式" r:id="rId6" imgW="1295400" imgH="203200" progId="Equation.3">
                  <p:embed/>
                </p:oleObj>
              </mc:Choice>
              <mc:Fallback>
                <p:oleObj name="数式" r:id="rId6" imgW="1295400" imgH="203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2438400" cy="382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866775" y="5195888"/>
            <a:ext cx="831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</a:rPr>
              <a:t>CSM: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1241425" y="5716588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/>
              <a:t>Resonant poles</a:t>
            </a: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1241425" y="6113463"/>
            <a:ext cx="340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/>
              <a:t>No explicit path for continua</a:t>
            </a: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152400" y="1279525"/>
            <a:ext cx="598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i="1"/>
              <a:t>Comparison between the COSM w.f. and GSM w.f..</a:t>
            </a:r>
          </a:p>
        </p:txBody>
      </p:sp>
      <p:sp>
        <p:nvSpPr>
          <p:cNvPr id="229400" name="AutoShape 24"/>
          <p:cNvSpPr>
            <a:spLocks/>
          </p:cNvSpPr>
          <p:nvPr/>
        </p:nvSpPr>
        <p:spPr bwMode="auto">
          <a:xfrm rot="-5400000">
            <a:off x="3681413" y="1584325"/>
            <a:ext cx="457200" cy="2819400"/>
          </a:xfrm>
          <a:prstGeom prst="leftBrace">
            <a:avLst>
              <a:gd name="adj1" fmla="val 51389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01" name="AutoShape 25"/>
          <p:cNvSpPr>
            <a:spLocks/>
          </p:cNvSpPr>
          <p:nvPr/>
        </p:nvSpPr>
        <p:spPr bwMode="auto">
          <a:xfrm rot="-5400000">
            <a:off x="6324600" y="2008188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29415" name="Group 39"/>
          <p:cNvGrpSpPr>
            <a:grpSpLocks/>
          </p:cNvGrpSpPr>
          <p:nvPr/>
        </p:nvGrpSpPr>
        <p:grpSpPr bwMode="auto">
          <a:xfrm>
            <a:off x="5681613" y="4491648"/>
            <a:ext cx="2057400" cy="1743075"/>
            <a:chOff x="180" y="2667"/>
            <a:chExt cx="1296" cy="1098"/>
          </a:xfrm>
        </p:grpSpPr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864" y="268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/>
                <a:t>Re. E</a:t>
              </a:r>
            </a:p>
          </p:txBody>
        </p:sp>
        <p:sp>
          <p:nvSpPr>
            <p:cNvPr id="229403" name="Text Box 27"/>
            <p:cNvSpPr txBox="1">
              <a:spLocks noChangeArrowheads="1"/>
            </p:cNvSpPr>
            <p:nvPr/>
          </p:nvSpPr>
          <p:spPr bwMode="auto">
            <a:xfrm rot="-27000000">
              <a:off x="89" y="322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/>
                <a:t>Imag. E</a:t>
              </a:r>
            </a:p>
          </p:txBody>
        </p:sp>
        <p:sp>
          <p:nvSpPr>
            <p:cNvPr id="229406" name="Text Box 30"/>
            <p:cNvSpPr txBox="1">
              <a:spLocks noChangeArrowheads="1"/>
            </p:cNvSpPr>
            <p:nvPr/>
          </p:nvSpPr>
          <p:spPr bwMode="auto">
            <a:xfrm>
              <a:off x="816" y="2941"/>
              <a:ext cx="2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Symbol" charset="0"/>
                  <a:sym typeface="Symbol" charset="0"/>
                </a:rPr>
                <a:t></a:t>
              </a:r>
              <a:endParaRPr lang="en-US" altLang="ja-JP" sz="2800"/>
            </a:p>
          </p:txBody>
        </p:sp>
        <p:grpSp>
          <p:nvGrpSpPr>
            <p:cNvPr id="229412" name="Group 36"/>
            <p:cNvGrpSpPr>
              <a:grpSpLocks/>
            </p:cNvGrpSpPr>
            <p:nvPr/>
          </p:nvGrpSpPr>
          <p:grpSpPr bwMode="auto">
            <a:xfrm>
              <a:off x="180" y="2667"/>
              <a:ext cx="1296" cy="1098"/>
              <a:chOff x="192" y="2208"/>
              <a:chExt cx="2228" cy="1887"/>
            </a:xfrm>
          </p:grpSpPr>
          <p:sp>
            <p:nvSpPr>
              <p:cNvPr id="229381" name="Line 5"/>
              <p:cNvSpPr>
                <a:spLocks noChangeShapeType="1"/>
              </p:cNvSpPr>
              <p:nvPr/>
            </p:nvSpPr>
            <p:spPr bwMode="auto">
              <a:xfrm>
                <a:off x="192" y="2592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2" name="Line 6"/>
              <p:cNvSpPr>
                <a:spLocks noChangeShapeType="1"/>
              </p:cNvSpPr>
              <p:nvPr/>
            </p:nvSpPr>
            <p:spPr bwMode="auto">
              <a:xfrm>
                <a:off x="912" y="2208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3" name="Oval 7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5" name="Oval 9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6" name="Oval 10"/>
              <p:cNvSpPr>
                <a:spLocks noChangeArrowheads="1"/>
              </p:cNvSpPr>
              <p:nvPr/>
            </p:nvSpPr>
            <p:spPr bwMode="auto">
              <a:xfrm>
                <a:off x="1008" y="26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7" name="Oval 11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8" name="Oval 12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89" name="Oval 13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90" name="Oval 14"/>
              <p:cNvSpPr>
                <a:spLocks noChangeArrowheads="1"/>
              </p:cNvSpPr>
              <p:nvPr/>
            </p:nvSpPr>
            <p:spPr bwMode="auto">
              <a:xfrm>
                <a:off x="1920" y="36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91" name="Oval 15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392" name="Oval 16"/>
              <p:cNvSpPr>
                <a:spLocks noChangeArrowheads="1"/>
              </p:cNvSpPr>
              <p:nvPr/>
            </p:nvSpPr>
            <p:spPr bwMode="auto">
              <a:xfrm>
                <a:off x="1824" y="288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404" name="Line 28"/>
              <p:cNvSpPr>
                <a:spLocks noChangeShapeType="1"/>
              </p:cNvSpPr>
              <p:nvPr/>
            </p:nvSpPr>
            <p:spPr bwMode="auto">
              <a:xfrm>
                <a:off x="902" y="2587"/>
                <a:ext cx="1518" cy="1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405" name="Freeform 29"/>
              <p:cNvSpPr>
                <a:spLocks/>
              </p:cNvSpPr>
              <p:nvPr/>
            </p:nvSpPr>
            <p:spPr bwMode="auto">
              <a:xfrm>
                <a:off x="1248" y="2592"/>
                <a:ext cx="112" cy="336"/>
              </a:xfrm>
              <a:custGeom>
                <a:avLst/>
                <a:gdLst>
                  <a:gd name="T0" fmla="*/ 96 w 112"/>
                  <a:gd name="T1" fmla="*/ 0 h 336"/>
                  <a:gd name="T2" fmla="*/ 96 w 112"/>
                  <a:gd name="T3" fmla="*/ 192 h 336"/>
                  <a:gd name="T4" fmla="*/ 0 w 112"/>
                  <a:gd name="T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336">
                    <a:moveTo>
                      <a:pt x="96" y="0"/>
                    </a:moveTo>
                    <a:cubicBezTo>
                      <a:pt x="104" y="68"/>
                      <a:pt x="112" y="136"/>
                      <a:pt x="96" y="192"/>
                    </a:cubicBezTo>
                    <a:cubicBezTo>
                      <a:pt x="80" y="248"/>
                      <a:pt x="40" y="292"/>
                      <a:pt x="0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9407" name="Oval 31"/>
              <p:cNvSpPr>
                <a:spLocks noChangeArrowheads="1"/>
              </p:cNvSpPr>
              <p:nvPr/>
            </p:nvSpPr>
            <p:spPr bwMode="auto">
              <a:xfrm>
                <a:off x="2064" y="321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29409" name="Text Box 33"/>
          <p:cNvSpPr txBox="1">
            <a:spLocks noChangeArrowheads="1"/>
          </p:cNvSpPr>
          <p:nvPr/>
        </p:nvSpPr>
        <p:spPr bwMode="auto">
          <a:xfrm>
            <a:off x="2819400" y="34893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</a:rPr>
              <a:t>(Products of </a:t>
            </a:r>
            <a:r>
              <a:rPr lang="en-US" altLang="ja-JP" sz="2000" i="1" dirty="0" err="1">
                <a:solidFill>
                  <a:srgbClr val="FF0000"/>
                </a:solidFill>
              </a:rPr>
              <a:t>s.p.w.f</a:t>
            </a:r>
            <a:r>
              <a:rPr lang="en-US" altLang="ja-JP" sz="2000" i="1" dirty="0">
                <a:solidFill>
                  <a:srgbClr val="FF0000"/>
                </a:solidFill>
              </a:rPr>
              <a:t>.)</a:t>
            </a:r>
            <a:endParaRPr lang="en-US" altLang="ja-JP" sz="2000" i="1" dirty="0"/>
          </a:p>
        </p:txBody>
      </p:sp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5748338" y="3489325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i="1" dirty="0">
                <a:solidFill>
                  <a:srgbClr val="87A1FF"/>
                </a:solidFill>
              </a:rPr>
              <a:t>(Gaussian w.f.)</a:t>
            </a:r>
          </a:p>
        </p:txBody>
      </p:sp>
      <p:sp>
        <p:nvSpPr>
          <p:cNvPr id="229416" name="AutoShape 40"/>
          <p:cNvSpPr>
            <a:spLocks noChangeArrowheads="1"/>
          </p:cNvSpPr>
          <p:nvPr/>
        </p:nvSpPr>
        <p:spPr bwMode="auto">
          <a:xfrm>
            <a:off x="457200" y="3886200"/>
            <a:ext cx="8153400" cy="2895600"/>
          </a:xfrm>
          <a:prstGeom prst="roundRect">
            <a:avLst>
              <a:gd name="adj" fmla="val 73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3346450" y="776288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229419" name="Text Box 43"/>
          <p:cNvSpPr txBox="1">
            <a:spLocks noChangeArrowheads="1"/>
          </p:cNvSpPr>
          <p:nvPr/>
        </p:nvSpPr>
        <p:spPr bwMode="auto">
          <a:xfrm>
            <a:off x="1620838" y="150813"/>
            <a:ext cx="6075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Check the component of the continua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112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533400" y="3505200"/>
            <a:ext cx="830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343400" y="4572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3588" y="268288"/>
            <a:ext cx="76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Im.k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848600" y="28956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Re. k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229100" y="295275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229100" y="2514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229100" y="207645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229100" y="1638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229100" y="120015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4229100" y="762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495800" y="762000"/>
            <a:ext cx="533400" cy="2438400"/>
          </a:xfrm>
          <a:prstGeom prst="rightBrace">
            <a:avLst>
              <a:gd name="adj1" fmla="val 3809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181600" y="17526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Bound states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343400" y="3352800"/>
            <a:ext cx="4267200" cy="304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4219575" y="41148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4219575" y="46482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08" name="AutoShape 20"/>
          <p:cNvSpPr>
            <a:spLocks/>
          </p:cNvSpPr>
          <p:nvPr/>
        </p:nvSpPr>
        <p:spPr bwMode="auto">
          <a:xfrm flipH="1">
            <a:off x="3657600" y="3962400"/>
            <a:ext cx="533400" cy="1066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914400" y="4078288"/>
            <a:ext cx="255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Anti-bound states</a:t>
            </a:r>
          </a:p>
          <a:p>
            <a:pPr algn="ctr"/>
            <a:r>
              <a:rPr lang="en-US" altLang="ja-JP"/>
              <a:t>(Virtual states)</a:t>
            </a:r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65532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7467600" y="586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2313" name="AutoShape 25"/>
          <p:cNvSpPr>
            <a:spLocks/>
          </p:cNvSpPr>
          <p:nvPr/>
        </p:nvSpPr>
        <p:spPr bwMode="auto">
          <a:xfrm rot="-13573131">
            <a:off x="5970588" y="3949700"/>
            <a:ext cx="609600" cy="3124200"/>
          </a:xfrm>
          <a:prstGeom prst="rightBrace">
            <a:avLst>
              <a:gd name="adj1" fmla="val 4270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419600" y="594360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Resonant states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28600" y="5943600"/>
            <a:ext cx="382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Complex momentum plane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28600" y="777875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Gamow Shell Model</a:t>
            </a:r>
          </a:p>
        </p:txBody>
      </p:sp>
    </p:spTree>
    <p:extLst>
      <p:ext uri="{BB962C8B-B14F-4D97-AF65-F5344CB8AC3E}">
        <p14:creationId xmlns:p14="http://schemas.microsoft.com/office/powerpoint/2010/main" val="10441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3" descr="6He_COSM_CSM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9138"/>
            <a:ext cx="8763000" cy="37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5291992" y="5836444"/>
            <a:ext cx="3623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[26] G. Hagen et al., PRC71 (2005)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617788" y="1322388"/>
            <a:ext cx="732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 </a:t>
            </a:r>
            <a:r>
              <a:rPr lang="en-US" altLang="ja-JP" dirty="0" err="1">
                <a:latin typeface="Symbol" charset="0"/>
                <a:sym typeface="Symbol" charset="0"/>
              </a:rPr>
              <a:t></a:t>
            </a:r>
            <a:r>
              <a:rPr lang="en-US" altLang="ja-JP" dirty="0"/>
              <a:t> 5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4267200" y="12954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L=1 (p</a:t>
            </a:r>
            <a:r>
              <a:rPr lang="en-US" altLang="ja-JP" baseline="-25000"/>
              <a:t>3/2</a:t>
            </a:r>
            <a:r>
              <a:rPr lang="en-US" altLang="ja-JP"/>
              <a:t>, p</a:t>
            </a:r>
            <a:r>
              <a:rPr lang="en-US" altLang="ja-JP" baseline="-25000"/>
              <a:t>1/2</a:t>
            </a:r>
            <a:r>
              <a:rPr lang="en-US" altLang="ja-JP"/>
              <a:t>)</a:t>
            </a:r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6853238" y="1323975"/>
            <a:ext cx="206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L=1 (p</a:t>
            </a:r>
            <a:r>
              <a:rPr lang="en-US" altLang="ja-JP" baseline="-25000"/>
              <a:t>3/2</a:t>
            </a:r>
            <a:r>
              <a:rPr lang="en-US" altLang="ja-JP"/>
              <a:t>, p</a:t>
            </a:r>
            <a:r>
              <a:rPr lang="en-US" altLang="ja-JP" baseline="-25000"/>
              <a:t>1/2</a:t>
            </a:r>
            <a:r>
              <a:rPr lang="en-US" altLang="ja-JP"/>
              <a:t>)</a:t>
            </a:r>
          </a:p>
        </p:txBody>
      </p:sp>
      <p:sp>
        <p:nvSpPr>
          <p:cNvPr id="233488" name="AutoShape 16"/>
          <p:cNvSpPr>
            <a:spLocks/>
          </p:cNvSpPr>
          <p:nvPr/>
        </p:nvSpPr>
        <p:spPr bwMode="auto">
          <a:xfrm rot="-16200000">
            <a:off x="2857500" y="1008589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9" name="Rectangle 27"/>
          <p:cNvSpPr>
            <a:spLocks noChangeArrowheads="1"/>
          </p:cNvSpPr>
          <p:nvPr/>
        </p:nvSpPr>
        <p:spPr bwMode="auto">
          <a:xfrm>
            <a:off x="1752600" y="2038350"/>
            <a:ext cx="2209800" cy="36766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89" name="AutoShape 17"/>
          <p:cNvSpPr>
            <a:spLocks/>
          </p:cNvSpPr>
          <p:nvPr/>
        </p:nvSpPr>
        <p:spPr bwMode="auto">
          <a:xfrm rot="-16200000">
            <a:off x="5143500" y="100118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0" name="AutoShape 18"/>
          <p:cNvSpPr>
            <a:spLocks/>
          </p:cNvSpPr>
          <p:nvPr/>
        </p:nvSpPr>
        <p:spPr bwMode="auto">
          <a:xfrm rot="-16200000">
            <a:off x="7581900" y="103399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1584325" y="200025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Comparison between COSM and GSM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3254375" y="700088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H. M, K. Kato and K. Ikeda, PRC75, (2007) 034316.</a:t>
            </a:r>
            <a:r>
              <a:rPr lang="ja-JP" altLang="en-US" sz="1800"/>
              <a:t>　</a:t>
            </a:r>
          </a:p>
        </p:txBody>
      </p:sp>
      <p:sp>
        <p:nvSpPr>
          <p:cNvPr id="233494" name="AutoShape 22"/>
          <p:cNvSpPr>
            <a:spLocks noChangeArrowheads="1"/>
          </p:cNvSpPr>
          <p:nvPr/>
        </p:nvSpPr>
        <p:spPr bwMode="auto">
          <a:xfrm>
            <a:off x="1752600" y="3810000"/>
            <a:ext cx="7010400" cy="1981200"/>
          </a:xfrm>
          <a:prstGeom prst="roundRect">
            <a:avLst>
              <a:gd name="adj" fmla="val 8894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380999" y="914400"/>
            <a:ext cx="1752599" cy="6096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304800" y="868363"/>
            <a:ext cx="1748796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aseline="30000" dirty="0">
                <a:solidFill>
                  <a:schemeClr val="bg1"/>
                </a:solidFill>
              </a:rPr>
              <a:t>6</a:t>
            </a:r>
            <a:r>
              <a:rPr lang="en-US" altLang="ja-JP" sz="3200" dirty="0">
                <a:solidFill>
                  <a:schemeClr val="bg1"/>
                </a:solidFill>
              </a:rPr>
              <a:t>He (0</a:t>
            </a:r>
            <a:r>
              <a:rPr lang="en-US" altLang="ja-JP" sz="3200" baseline="30000" dirty="0">
                <a:solidFill>
                  <a:schemeClr val="bg1"/>
                </a:solidFill>
              </a:rPr>
              <a:t>+</a:t>
            </a:r>
            <a:r>
              <a:rPr lang="en-US" altLang="ja-JP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009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32" y="3200400"/>
            <a:ext cx="43561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6629400" y="6154738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/>
              <a:t>(p</a:t>
            </a:r>
            <a:r>
              <a:rPr lang="en-US" altLang="ja-JP" sz="3200" baseline="-25000"/>
              <a:t>1/2</a:t>
            </a:r>
            <a:r>
              <a:rPr lang="en-US" altLang="ja-JP" sz="3200"/>
              <a:t>)</a:t>
            </a:r>
            <a:r>
              <a:rPr lang="en-US" altLang="ja-JP" sz="3200" baseline="30000"/>
              <a:t>2</a:t>
            </a:r>
            <a:endParaRPr lang="en-US" altLang="ja-JP" sz="3200"/>
          </a:p>
        </p:txBody>
      </p:sp>
      <p:pic>
        <p:nvPicPr>
          <p:cNvPr id="239625" name="Picture 9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5950"/>
            <a:ext cx="44069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1924050" y="6188075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/>
              <a:t>(p</a:t>
            </a:r>
            <a:r>
              <a:rPr lang="en-US" altLang="ja-JP" sz="3200" baseline="-25000"/>
              <a:t>3/2</a:t>
            </a:r>
            <a:r>
              <a:rPr lang="en-US" altLang="ja-JP" sz="3200"/>
              <a:t>)</a:t>
            </a:r>
            <a:r>
              <a:rPr lang="en-US" altLang="ja-JP" sz="3200" baseline="30000"/>
              <a:t>2</a:t>
            </a:r>
            <a:endParaRPr lang="en-US" altLang="ja-JP" sz="3200"/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533400" y="167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Poles: (0p</a:t>
            </a:r>
            <a:r>
              <a:rPr lang="en-US" altLang="ja-JP" baseline="-25000"/>
              <a:t>3/2</a:t>
            </a:r>
            <a:r>
              <a:rPr lang="en-US" altLang="ja-JP"/>
              <a:t>)</a:t>
            </a:r>
            <a:r>
              <a:rPr lang="en-US" altLang="ja-JP" baseline="30000"/>
              <a:t>2     </a:t>
            </a:r>
            <a:r>
              <a:rPr lang="en-US" altLang="ja-JP">
                <a:latin typeface="Symbol" charset="0"/>
                <a:sym typeface="Symbol" charset="0"/>
              </a:rPr>
              <a:t></a:t>
            </a:r>
            <a:r>
              <a:rPr lang="en-US" altLang="ja-JP"/>
              <a:t>   1.2</a:t>
            </a: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5353050" y="1684338"/>
            <a:ext cx="367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Poles: (0p</a:t>
            </a:r>
            <a:r>
              <a:rPr lang="en-US" altLang="ja-JP" baseline="-25000"/>
              <a:t>1/2</a:t>
            </a:r>
            <a:r>
              <a:rPr lang="en-US" altLang="ja-JP"/>
              <a:t>)</a:t>
            </a:r>
            <a:r>
              <a:rPr lang="en-US" altLang="ja-JP" baseline="30000"/>
              <a:t>2       </a:t>
            </a:r>
            <a:r>
              <a:rPr lang="en-US" altLang="ja-JP">
                <a:latin typeface="Symbol" charset="0"/>
                <a:sym typeface="Symbol" charset="0"/>
              </a:rPr>
              <a:t></a:t>
            </a:r>
            <a:r>
              <a:rPr lang="en-US" altLang="ja-JP" baseline="30000"/>
              <a:t> </a:t>
            </a:r>
            <a:r>
              <a:rPr lang="en-US" altLang="ja-JP"/>
              <a:t>1.45</a:t>
            </a: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5133975" y="1171575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Total: C[(p</a:t>
            </a:r>
            <a:r>
              <a:rPr lang="en-US" altLang="ja-JP" baseline="-25000">
                <a:solidFill>
                  <a:srgbClr val="FF0000"/>
                </a:solidFill>
              </a:rPr>
              <a:t>1/2</a:t>
            </a:r>
            <a:r>
              <a:rPr lang="en-US" altLang="ja-JP">
                <a:solidFill>
                  <a:srgbClr val="FF0000"/>
                </a:solidFill>
              </a:rPr>
              <a:t>)</a:t>
            </a:r>
            <a:r>
              <a:rPr lang="en-US" altLang="ja-JP" baseline="30000">
                <a:solidFill>
                  <a:srgbClr val="FF0000"/>
                </a:solidFill>
              </a:rPr>
              <a:t>2</a:t>
            </a:r>
            <a:r>
              <a:rPr lang="en-US" altLang="ja-JP">
                <a:solidFill>
                  <a:srgbClr val="FF0000"/>
                </a:solidFill>
              </a:rPr>
              <a:t>]     </a:t>
            </a:r>
            <a:r>
              <a:rPr lang="en-US" altLang="ja-JP">
                <a:solidFill>
                  <a:srgbClr val="FF0000"/>
                </a:solidFill>
                <a:latin typeface="Symbol" charset="0"/>
                <a:sym typeface="Symbol" charset="0"/>
              </a:rPr>
              <a:t></a:t>
            </a:r>
            <a:r>
              <a:rPr lang="en-US" altLang="ja-JP">
                <a:solidFill>
                  <a:srgbClr val="FF0000"/>
                </a:solidFill>
              </a:rPr>
              <a:t>    0.04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304800" y="1219200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A8A8FF"/>
                </a:solidFill>
              </a:rPr>
              <a:t>Total: C[(p</a:t>
            </a:r>
            <a:r>
              <a:rPr lang="en-US" altLang="ja-JP" baseline="-25000" dirty="0">
                <a:solidFill>
                  <a:srgbClr val="A8A8FF"/>
                </a:solidFill>
              </a:rPr>
              <a:t>3/2</a:t>
            </a:r>
            <a:r>
              <a:rPr lang="en-US" altLang="ja-JP" dirty="0">
                <a:solidFill>
                  <a:srgbClr val="A8A8FF"/>
                </a:solidFill>
              </a:rPr>
              <a:t>)</a:t>
            </a:r>
            <a:r>
              <a:rPr lang="en-US" altLang="ja-JP" baseline="30000" dirty="0">
                <a:solidFill>
                  <a:srgbClr val="A8A8FF"/>
                </a:solidFill>
              </a:rPr>
              <a:t>2</a:t>
            </a:r>
            <a:r>
              <a:rPr lang="en-US" altLang="ja-JP" dirty="0">
                <a:solidFill>
                  <a:srgbClr val="A8A8FF"/>
                </a:solidFill>
              </a:rPr>
              <a:t>]</a:t>
            </a:r>
            <a:r>
              <a:rPr lang="ja-JP" altLang="en-US" dirty="0">
                <a:solidFill>
                  <a:srgbClr val="A8A8FF"/>
                </a:solidFill>
              </a:rPr>
              <a:t>　</a:t>
            </a:r>
            <a:r>
              <a:rPr lang="en-US" altLang="ja-JP" dirty="0" err="1">
                <a:solidFill>
                  <a:srgbClr val="A8A8FF"/>
                </a:solidFill>
                <a:latin typeface="Symbol" charset="0"/>
                <a:sym typeface="Symbol" charset="0"/>
              </a:rPr>
              <a:t></a:t>
            </a:r>
            <a:r>
              <a:rPr lang="en-US" altLang="ja-JP" dirty="0">
                <a:solidFill>
                  <a:srgbClr val="A8A8FF"/>
                </a:solidFill>
              </a:rPr>
              <a:t>   0.9</a:t>
            </a:r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533400" y="2146300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Pole-Cont.        </a:t>
            </a:r>
            <a:r>
              <a:rPr lang="en-US" altLang="ja-JP">
                <a:latin typeface="Symbol" charset="0"/>
                <a:sym typeface="Symbol" charset="0"/>
              </a:rPr>
              <a:t></a:t>
            </a:r>
            <a:r>
              <a:rPr lang="en-US" altLang="ja-JP"/>
              <a:t> −0.2</a:t>
            </a:r>
          </a:p>
        </p:txBody>
      </p:sp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533400" y="2547938"/>
            <a:ext cx="320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Cont.-Cont.      &lt;  −0.1</a:t>
            </a:r>
          </a:p>
        </p:txBody>
      </p:sp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5343525" y="2603500"/>
            <a:ext cx="363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Cont.-Cont.         </a:t>
            </a:r>
            <a:r>
              <a:rPr lang="en-US" altLang="ja-JP">
                <a:latin typeface="Symbol" charset="0"/>
                <a:sym typeface="Symbol" charset="0"/>
              </a:rPr>
              <a:t></a:t>
            </a:r>
            <a:r>
              <a:rPr lang="en-US" altLang="ja-JP" baseline="30000"/>
              <a:t> </a:t>
            </a:r>
            <a:r>
              <a:rPr lang="en-US" altLang="ja-JP"/>
              <a:t>1.25 </a:t>
            </a:r>
          </a:p>
        </p:txBody>
      </p:sp>
      <p:sp>
        <p:nvSpPr>
          <p:cNvPr id="239645" name="Text Box 29"/>
          <p:cNvSpPr txBox="1">
            <a:spLocks noChangeArrowheads="1"/>
          </p:cNvSpPr>
          <p:nvPr/>
        </p:nvSpPr>
        <p:spPr bwMode="auto">
          <a:xfrm>
            <a:off x="5343525" y="2146300"/>
            <a:ext cx="365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Pole-Cont.          </a:t>
            </a:r>
            <a:r>
              <a:rPr lang="en-US" altLang="ja-JP">
                <a:latin typeface="Symbol" charset="0"/>
                <a:sym typeface="Symbol" charset="0"/>
              </a:rPr>
              <a:t></a:t>
            </a:r>
            <a:r>
              <a:rPr lang="en-US" altLang="ja-JP"/>
              <a:t> −2.66</a:t>
            </a:r>
          </a:p>
        </p:txBody>
      </p:sp>
      <p:sp>
        <p:nvSpPr>
          <p:cNvPr id="239646" name="Text Box 30"/>
          <p:cNvSpPr txBox="1">
            <a:spLocks noChangeArrowheads="1"/>
          </p:cNvSpPr>
          <p:nvPr/>
        </p:nvSpPr>
        <p:spPr bwMode="auto">
          <a:xfrm>
            <a:off x="839788" y="76200"/>
            <a:ext cx="754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/>
              <a:t>Large cancellation occurs in the p</a:t>
            </a:r>
            <a:r>
              <a:rPr lang="en-US" altLang="ja-JP" sz="3200" baseline="-25000"/>
              <a:t>1/2 </a:t>
            </a:r>
            <a:r>
              <a:rPr lang="en-US" altLang="ja-JP" sz="3200"/>
              <a:t>case</a:t>
            </a:r>
          </a:p>
        </p:txBody>
      </p:sp>
      <p:sp>
        <p:nvSpPr>
          <p:cNvPr id="239647" name="AutoShape 31"/>
          <p:cNvSpPr>
            <a:spLocks noChangeArrowheads="1"/>
          </p:cNvSpPr>
          <p:nvPr/>
        </p:nvSpPr>
        <p:spPr bwMode="auto">
          <a:xfrm>
            <a:off x="381000" y="3733800"/>
            <a:ext cx="4038600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9649" name="AutoShape 33"/>
          <p:cNvSpPr>
            <a:spLocks noChangeArrowheads="1"/>
          </p:cNvSpPr>
          <p:nvPr/>
        </p:nvSpPr>
        <p:spPr bwMode="auto">
          <a:xfrm>
            <a:off x="4838832" y="3962400"/>
            <a:ext cx="4038600" cy="4572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2109788" y="419100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Total</a:t>
            </a:r>
          </a:p>
        </p:txBody>
      </p: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6515232" y="4419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239661" name="Text Box 45"/>
          <p:cNvSpPr txBox="1">
            <a:spLocks noChangeArrowheads="1"/>
          </p:cNvSpPr>
          <p:nvPr/>
        </p:nvSpPr>
        <p:spPr bwMode="auto">
          <a:xfrm>
            <a:off x="152400" y="698500"/>
            <a:ext cx="17716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/>
              <a:t>For </a:t>
            </a:r>
            <a:r>
              <a:rPr lang="en-US" altLang="ja-JP" dirty="0" smtClean="0"/>
              <a:t>L </a:t>
            </a:r>
            <a:r>
              <a:rPr lang="en-US" altLang="ja-JP" dirty="0">
                <a:latin typeface="Symbol" charset="0"/>
                <a:sym typeface="Symbol" charset="0"/>
              </a:rPr>
              <a:t></a:t>
            </a:r>
            <a:r>
              <a:rPr lang="en-US" altLang="ja-JP" dirty="0"/>
              <a:t> 5 case</a:t>
            </a:r>
          </a:p>
        </p:txBody>
      </p:sp>
    </p:spTree>
    <p:extLst>
      <p:ext uri="{BB962C8B-B14F-4D97-AF65-F5344CB8AC3E}">
        <p14:creationId xmlns:p14="http://schemas.microsoft.com/office/powerpoint/2010/main" val="152628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we have done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Core-size and total system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Continuum shell model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M-scheme </a:t>
            </a:r>
          </a:p>
          <a:p>
            <a:pPr marL="582930" indent="-514350">
              <a:buFont typeface="+mj-lt"/>
              <a:buAutoNum type="arabicPeriod"/>
            </a:pPr>
            <a:endParaRPr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Coupled-channel model</a:t>
            </a:r>
            <a:endParaRPr kumimoji="1" lang="ja-JP" altLang="en-US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09706" y="3530190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647182" y="2455463"/>
            <a:ext cx="5886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PRC73,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2006) 034318.</a:t>
            </a:r>
            <a:r>
              <a:rPr lang="ja-JP" altLang="en-US" sz="1800" dirty="0"/>
              <a:t>　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647182" y="4681414"/>
            <a:ext cx="554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dirty="0" smtClean="0"/>
              <a:t>EPJA42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2009) 535.</a:t>
            </a:r>
            <a:r>
              <a:rPr lang="ja-JP" altLang="en-US" sz="1800" dirty="0"/>
              <a:t>　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647182" y="5775563"/>
            <a:ext cx="530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NPA895,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2012) 1.</a:t>
            </a:r>
            <a:r>
              <a:rPr lang="ja-JP" altLang="en-US" sz="18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0985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we have done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Core-size and total system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Continuum shell model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M-scheme </a:t>
            </a:r>
          </a:p>
          <a:p>
            <a:pPr marL="582930" indent="-514350">
              <a:buFont typeface="+mj-lt"/>
              <a:buAutoNum type="arabicPeriod"/>
            </a:pPr>
            <a:endParaRPr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Coupled-channel model</a:t>
            </a:r>
            <a:endParaRPr kumimoji="1" lang="ja-JP" altLang="en-US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09706" y="3530190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647182" y="2455463"/>
            <a:ext cx="5886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PRC73,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2006) 034318.</a:t>
            </a:r>
            <a:r>
              <a:rPr lang="ja-JP" altLang="en-US" sz="1800" dirty="0"/>
              <a:t>　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647182" y="4681414"/>
            <a:ext cx="554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dirty="0" smtClean="0"/>
              <a:t>EPJA42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2009) 535.</a:t>
            </a:r>
            <a:r>
              <a:rPr lang="ja-JP" altLang="en-US" sz="1800" dirty="0"/>
              <a:t>　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647182" y="5775563"/>
            <a:ext cx="530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NPA895,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2012) 1.</a:t>
            </a:r>
            <a:r>
              <a:rPr lang="ja-JP" altLang="en-US" sz="1800" dirty="0"/>
              <a:t>　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56352" y="3882633"/>
            <a:ext cx="7958990" cy="122667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9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0201" y="512763"/>
            <a:ext cx="81535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To reproduce the drip-line at </a:t>
            </a:r>
            <a:r>
              <a:rPr lang="en-US" altLang="ja-JP" baseline="30000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24</a:t>
            </a:r>
            <a:r>
              <a:rPr lang="en-US" altLang="ja-JP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O</a:t>
            </a:r>
            <a:endParaRPr lang="ja-JP" altLang="en-US" dirty="0">
              <a:solidFill>
                <a:schemeClr val="tx2">
                  <a:satMod val="20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843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ab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initio calc. + Realistic force</a:t>
            </a:r>
            <a:endParaRPr lang="ja-JP" altLang="en-US" dirty="0" smtClean="0">
              <a:latin typeface="メイリオ" pitchFamily="50" charset="-128"/>
              <a:ea typeface="メイリオ" pitchFamily="50" charset="-128"/>
            </a:endParaRPr>
          </a:p>
          <a:p>
            <a:pPr eaLnBrk="1" hangingPunct="1"/>
            <a:endParaRPr lang="ja-JP" altLang="en-US" dirty="0" smtClean="0">
              <a:latin typeface="メイリオ" pitchFamily="50" charset="-128"/>
              <a:ea typeface="メイリオ" pitchFamily="50" charset="-128"/>
            </a:endParaRPr>
          </a:p>
          <a:p>
            <a:pPr eaLnBrk="1" hangingPunct="1"/>
            <a:endParaRPr lang="ja-JP" altLang="en-US" dirty="0" smtClean="0">
              <a:latin typeface="メイリオ" pitchFamily="50" charset="-128"/>
              <a:ea typeface="メイリオ" pitchFamily="50" charset="-128"/>
            </a:endParaRPr>
          </a:p>
          <a:p>
            <a:pPr eaLnBrk="1" hangingPunct="1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Effect of the thee-body interaction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altLang="ja-JP" dirty="0" smtClean="0"/>
          </a:p>
          <a:p>
            <a:pPr lvl="1" eaLnBrk="1" hangingPunct="1"/>
            <a:endParaRPr lang="ja-JP" altLang="en-US" dirty="0" smtClean="0"/>
          </a:p>
          <a:p>
            <a:pPr lvl="1" eaLnBrk="1" hangingPunct="1"/>
            <a:endParaRPr lang="en-US" altLang="ja-JP" dirty="0" smtClean="0"/>
          </a:p>
        </p:txBody>
      </p:sp>
      <p:sp>
        <p:nvSpPr>
          <p:cNvPr id="18435" name="テキスト ボックス 4"/>
          <p:cNvSpPr txBox="1">
            <a:spLocks noChangeArrowheads="1"/>
          </p:cNvSpPr>
          <p:nvPr/>
        </p:nvSpPr>
        <p:spPr bwMode="auto">
          <a:xfrm>
            <a:off x="2119313" y="4065588"/>
            <a:ext cx="6100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メイリオ" pitchFamily="50" charset="-128"/>
                <a:ea typeface="メイリオ" pitchFamily="50" charset="-128"/>
              </a:rPr>
              <a:t>T. Otsuka et al, Phys. Rev. Lett. 105, 032501 (2010)</a:t>
            </a: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8436" name="テキスト ボックス 5"/>
          <p:cNvSpPr txBox="1">
            <a:spLocks noChangeArrowheads="1"/>
          </p:cNvSpPr>
          <p:nvPr/>
        </p:nvSpPr>
        <p:spPr bwMode="auto">
          <a:xfrm>
            <a:off x="2105025" y="2508250"/>
            <a:ext cx="6072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G. Hagen et al., Phys. Rev.  C 80, 021306(R) (2009)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20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mtClean="0">
                <a:latin typeface="メイリオ" pitchFamily="50" charset="-128"/>
                <a:ea typeface="メイリオ" pitchFamily="50" charset="-128"/>
              </a:rPr>
              <a:t>Ab initio calc. + Realistic force</a:t>
            </a:r>
            <a:endParaRPr lang="ja-JP" altLang="en-US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458" name="テキスト ボックス 2"/>
          <p:cNvSpPr txBox="1">
            <a:spLocks noChangeArrowheads="1"/>
          </p:cNvSpPr>
          <p:nvPr/>
        </p:nvSpPr>
        <p:spPr bwMode="auto">
          <a:xfrm>
            <a:off x="2819400" y="1255713"/>
            <a:ext cx="6072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メイリオ" pitchFamily="50" charset="-128"/>
                <a:ea typeface="メイリオ" pitchFamily="50" charset="-128"/>
              </a:rPr>
              <a:t>G. Hagen et al., Phys. Rev.  C 80, 021306(R) (2009)</a:t>
            </a: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9459" name="図 4" descr="Hagen_PRC80_0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2617788"/>
            <a:ext cx="37560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テキスト ボックス 2"/>
          <p:cNvSpPr txBox="1">
            <a:spLocks noChangeArrowheads="1"/>
          </p:cNvSpPr>
          <p:nvPr/>
        </p:nvSpPr>
        <p:spPr bwMode="auto">
          <a:xfrm>
            <a:off x="1682750" y="2006600"/>
            <a:ext cx="578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メイリオ" pitchFamily="50" charset="-128"/>
                <a:ea typeface="メイリオ" pitchFamily="50" charset="-128"/>
              </a:rPr>
              <a:t>Coupled-cluster (2-body) + N3LO int.</a:t>
            </a:r>
          </a:p>
        </p:txBody>
      </p:sp>
      <p:sp>
        <p:nvSpPr>
          <p:cNvPr id="19463" name="テキスト ボックス 2"/>
          <p:cNvSpPr txBox="1">
            <a:spLocks noChangeArrowheads="1"/>
          </p:cNvSpPr>
          <p:nvPr/>
        </p:nvSpPr>
        <p:spPr bwMode="auto">
          <a:xfrm>
            <a:off x="5014913" y="3286125"/>
            <a:ext cx="363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FF00"/>
                </a:solidFill>
                <a:latin typeface="Symbol" pitchFamily="18" charset="2"/>
                <a:ea typeface="メイリオ" pitchFamily="50" charset="-128"/>
              </a:rPr>
              <a:t>L</a:t>
            </a:r>
            <a:r>
              <a:rPr lang="en-US" altLang="ja-JP" sz="240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-dependence: </a:t>
            </a:r>
          </a:p>
          <a:p>
            <a:r>
              <a:rPr lang="en-US" altLang="ja-JP" sz="240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lack of many-body int. </a:t>
            </a:r>
          </a:p>
        </p:txBody>
      </p:sp>
    </p:spTree>
    <p:extLst>
      <p:ext uri="{BB962C8B-B14F-4D97-AF65-F5344CB8AC3E}">
        <p14:creationId xmlns:p14="http://schemas.microsoft.com/office/powerpoint/2010/main" val="395882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mtClean="0">
                <a:latin typeface="メイリオ" pitchFamily="50" charset="-128"/>
                <a:ea typeface="メイリオ" pitchFamily="50" charset="-128"/>
              </a:rPr>
              <a:t>How about the radius?</a:t>
            </a:r>
          </a:p>
        </p:txBody>
      </p:sp>
      <p:pic>
        <p:nvPicPr>
          <p:cNvPr id="22530" name="図 5" descr="Hagen_PRC80_0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2770188"/>
            <a:ext cx="4864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テキスト ボックス 5"/>
          <p:cNvSpPr txBox="1">
            <a:spLocks noChangeArrowheads="1"/>
          </p:cNvSpPr>
          <p:nvPr/>
        </p:nvSpPr>
        <p:spPr bwMode="auto">
          <a:xfrm>
            <a:off x="6138863" y="2770188"/>
            <a:ext cx="185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メイリオ" pitchFamily="50" charset="-128"/>
                <a:ea typeface="メイリオ" pitchFamily="50" charset="-128"/>
              </a:rPr>
              <a:t>h</a:t>
            </a:r>
            <a:r>
              <a:rPr lang="en-US" altLang="ja-JP" sz="2000" dirty="0">
                <a:latin typeface="Symbol" charset="2"/>
                <a:ea typeface="メイリオ" pitchFamily="50" charset="-128"/>
                <a:cs typeface="Symbol" charset="2"/>
              </a:rPr>
              <a:t>w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</a:rPr>
              <a:t> ~ 27 </a:t>
            </a:r>
            <a:r>
              <a:rPr lang="en-US" altLang="ja-JP" sz="2000" dirty="0" err="1">
                <a:latin typeface="メイリオ" pitchFamily="50" charset="-128"/>
                <a:ea typeface="メイリオ" pitchFamily="50" charset="-128"/>
              </a:rPr>
              <a:t>MeV</a:t>
            </a:r>
            <a:endParaRPr lang="en-US" altLang="ja-JP" sz="2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532" name="テキスト ボックス 5"/>
          <p:cNvSpPr txBox="1">
            <a:spLocks noChangeArrowheads="1"/>
          </p:cNvSpPr>
          <p:nvPr/>
        </p:nvSpPr>
        <p:spPr bwMode="auto">
          <a:xfrm>
            <a:off x="6181725" y="3360738"/>
            <a:ext cx="191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b ~ 1.24 (fm)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756275" y="4865688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Very small radius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570663" y="3957638"/>
            <a:ext cx="693737" cy="65405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/>
              </a:gs>
              <a:gs pos="5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2535" name="テキスト ボックス 2"/>
          <p:cNvSpPr txBox="1">
            <a:spLocks noChangeArrowheads="1"/>
          </p:cNvSpPr>
          <p:nvPr/>
        </p:nvSpPr>
        <p:spPr bwMode="auto">
          <a:xfrm>
            <a:off x="2719388" y="1374775"/>
            <a:ext cx="6072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メイリオ" pitchFamily="50" charset="-128"/>
                <a:ea typeface="メイリオ" pitchFamily="50" charset="-128"/>
              </a:rPr>
              <a:t>G. Hagen et al., Phys. Rev.  C 80, 021306(R) (2009)</a:t>
            </a: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536" name="テキスト ボックス 2"/>
          <p:cNvSpPr txBox="1">
            <a:spLocks noChangeArrowheads="1"/>
          </p:cNvSpPr>
          <p:nvPr/>
        </p:nvSpPr>
        <p:spPr bwMode="auto">
          <a:xfrm>
            <a:off x="2092325" y="2100263"/>
            <a:ext cx="484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メイリオ" pitchFamily="50" charset="-128"/>
                <a:ea typeface="メイリオ" pitchFamily="50" charset="-128"/>
              </a:rPr>
              <a:t>Coupled-cluster (2-body) + N3LO int.</a:t>
            </a:r>
          </a:p>
        </p:txBody>
      </p:sp>
    </p:spTree>
    <p:extLst>
      <p:ext uri="{BB962C8B-B14F-4D97-AF65-F5344CB8AC3E}">
        <p14:creationId xmlns:p14="http://schemas.microsoft.com/office/powerpoint/2010/main" val="154293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Our approaches</a:t>
            </a:r>
            <a:endParaRPr lang="ja-JP" altLang="en-US" dirty="0">
              <a:solidFill>
                <a:schemeClr val="tx2">
                  <a:satMod val="20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3554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Role of many valence neutrons</a:t>
            </a:r>
          </a:p>
          <a:p>
            <a:pPr eaLnBrk="1" hangingPunct="1">
              <a:buNone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	</a:t>
            </a:r>
            <a:r>
              <a:rPr lang="en-US" altLang="ja-JP" baseline="30000" dirty="0" smtClean="0">
                <a:latin typeface="メイリオ" pitchFamily="50" charset="-128"/>
                <a:ea typeface="メイリオ" pitchFamily="50" charset="-128"/>
              </a:rPr>
              <a:t>16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O+Xn model </a:t>
            </a:r>
          </a:p>
          <a:p>
            <a:pPr eaLnBrk="1" hangingPunct="1">
              <a:buNone/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	</a:t>
            </a:r>
            <a:r>
              <a:rPr lang="en-US" altLang="ja-JP" dirty="0" err="1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m</a:t>
            </a:r>
            <a:r>
              <a:rPr lang="en-US" altLang="ja-JP" dirty="0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-scheme COSM + Gaussian basis</a:t>
            </a:r>
          </a:p>
          <a:p>
            <a:pPr eaLnBrk="1" hangingPunct="1"/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eaLnBrk="1" hangingPunct="1"/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Role of last one- or two-neutrons</a:t>
            </a:r>
          </a:p>
          <a:p>
            <a:pPr eaLnBrk="1" hangingPunct="1">
              <a:buNone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	“Core” +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n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or “Core”+2n model</a:t>
            </a:r>
            <a:endParaRPr lang="ja-JP" altLang="en-US" dirty="0" smtClean="0">
              <a:latin typeface="メイリオ" pitchFamily="50" charset="-128"/>
              <a:ea typeface="メイリオ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	</a:t>
            </a:r>
            <a:r>
              <a:rPr lang="en-US" altLang="ja-JP" sz="2800" dirty="0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A simplified model approach</a:t>
            </a:r>
          </a:p>
        </p:txBody>
      </p:sp>
    </p:spTree>
    <p:extLst>
      <p:ext uri="{BB962C8B-B14F-4D97-AF65-F5344CB8AC3E}">
        <p14:creationId xmlns:p14="http://schemas.microsoft.com/office/powerpoint/2010/main" val="158084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34"/>
          <p:cNvGrpSpPr/>
          <p:nvPr/>
        </p:nvGrpSpPr>
        <p:grpSpPr>
          <a:xfrm>
            <a:off x="6362412" y="999908"/>
            <a:ext cx="2523084" cy="2102570"/>
            <a:chOff x="7138015" y="2892426"/>
            <a:chExt cx="1828800" cy="1524000"/>
          </a:xfrm>
        </p:grpSpPr>
        <p:sp>
          <p:nvSpPr>
            <p:cNvPr id="3" name="Oval 15"/>
            <p:cNvSpPr>
              <a:spLocks noChangeArrowheads="1"/>
            </p:cNvSpPr>
            <p:nvPr/>
          </p:nvSpPr>
          <p:spPr bwMode="auto">
            <a:xfrm>
              <a:off x="7519015" y="3578226"/>
              <a:ext cx="838200" cy="8382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8738215" y="3578226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7519015" y="2930526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8128615" y="2892426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8522628" y="3159126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7138015" y="3387726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6200000" flipV="1">
              <a:off x="7280524" y="3390109"/>
              <a:ext cx="973261" cy="2938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5400000" flipH="1" flipV="1">
              <a:off x="7554291" y="3366498"/>
              <a:ext cx="1016922" cy="297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5400000" flipH="1" flipV="1">
              <a:off x="7884650" y="3302842"/>
              <a:ext cx="750221" cy="6913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7914062" y="3685321"/>
              <a:ext cx="922052" cy="338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rot="10800000">
              <a:off x="7254322" y="3509235"/>
              <a:ext cx="659740" cy="514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402806" y="373920"/>
            <a:ext cx="282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>
                <a:latin typeface="メイリオ"/>
                <a:ea typeface="メイリオ"/>
                <a:cs typeface="メイリオ"/>
              </a:rPr>
              <a:t>Wave function</a:t>
            </a:r>
            <a:r>
              <a:rPr lang="en-US" altLang="ja-JP" sz="2800" u="sng" dirty="0" smtClean="0">
                <a:latin typeface="メイリオ"/>
                <a:ea typeface="メイリオ"/>
                <a:cs typeface="メイリオ"/>
              </a:rPr>
              <a:t>:</a:t>
            </a:r>
            <a:endParaRPr kumimoji="1" lang="ja-JP" altLang="en-US" sz="2800" u="sng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241117"/>
              </p:ext>
            </p:extLst>
          </p:nvPr>
        </p:nvGraphicFramePr>
        <p:xfrm>
          <a:off x="988000" y="1185851"/>
          <a:ext cx="5143022" cy="8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7" name="数式" r:id="rId3" imgW="2171700" imgH="355600" progId="Equation.3">
                  <p:embed/>
                </p:oleObj>
              </mc:Choice>
              <mc:Fallback>
                <p:oleObj name="数式" r:id="rId3" imgW="2171700" imgH="3556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00" y="1185851"/>
                        <a:ext cx="5143022" cy="8419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72677"/>
              </p:ext>
            </p:extLst>
          </p:nvPr>
        </p:nvGraphicFramePr>
        <p:xfrm>
          <a:off x="967987" y="2817226"/>
          <a:ext cx="4945273" cy="55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8" name="数式" r:id="rId5" imgW="2247900" imgH="241300" progId="Equation.3">
                  <p:embed/>
                </p:oleObj>
              </mc:Choice>
              <mc:Fallback>
                <p:oleObj name="数式" r:id="rId5" imgW="2247900" imgH="2413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987" y="2817226"/>
                        <a:ext cx="4945273" cy="559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03789"/>
              </p:ext>
            </p:extLst>
          </p:nvPr>
        </p:nvGraphicFramePr>
        <p:xfrm>
          <a:off x="1016552" y="4435475"/>
          <a:ext cx="1702257" cy="53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9" name="数式" r:id="rId7" imgW="685800" imgH="215900" progId="Equation.3">
                  <p:embed/>
                </p:oleObj>
              </mc:Choice>
              <mc:Fallback>
                <p:oleObj name="数式" r:id="rId7" imgW="685800" imgH="2159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552" y="4435475"/>
                        <a:ext cx="1702257" cy="5366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45230" y="2280063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Radial part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11837" y="3484972"/>
            <a:ext cx="428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Product of Gaussian with polynomial</a:t>
            </a:r>
            <a:endParaRPr kumimoji="1" lang="ja-JP" altLang="en-US" dirty="0">
              <a:solidFill>
                <a:srgbClr val="FFFF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2669" y="3947716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Spin-</a:t>
            </a:r>
            <a:r>
              <a:rPr kumimoji="1" lang="en-US" altLang="ja-JP" sz="2000" dirty="0" err="1" smtClean="0">
                <a:latin typeface="メイリオ"/>
                <a:ea typeface="メイリオ"/>
                <a:cs typeface="メイリオ"/>
              </a:rPr>
              <a:t>isospin</a:t>
            </a:r>
            <a:r>
              <a:rPr kumimoji="1" lang="en-US" altLang="ja-JP" sz="2000" dirty="0" smtClean="0">
                <a:latin typeface="メイリオ"/>
                <a:ea typeface="メイリオ"/>
                <a:cs typeface="メイリオ"/>
              </a:rPr>
              <a:t> part</a:t>
            </a:r>
            <a:endParaRPr kumimoji="1" lang="ja-JP" altLang="en-US" sz="2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36409" y="5173104"/>
            <a:ext cx="296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Total M and M</a:t>
            </a:r>
            <a:r>
              <a:rPr kumimoji="1" lang="en-US" altLang="ja-JP" baseline="-25000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T </a:t>
            </a:r>
            <a:r>
              <a:rPr lang="en-US" altLang="ja-JP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 are fixed</a:t>
            </a:r>
            <a:endParaRPr kumimoji="1" lang="ja-JP" altLang="en-US" baseline="-25000" dirty="0">
              <a:solidFill>
                <a:srgbClr val="FFFF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80058" y="3250087"/>
            <a:ext cx="2351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Coordinat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e system</a:t>
            </a:r>
          </a:p>
          <a:p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is defined from the</a:t>
            </a:r>
          </a:p>
          <a:p>
            <a:r>
              <a:rPr lang="en-US" altLang="ja-JP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c</a:t>
            </a:r>
            <a:r>
              <a:rPr kumimoji="1" lang="en-US" altLang="ja-JP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enter of mass of </a:t>
            </a:r>
          </a:p>
          <a:p>
            <a:r>
              <a:rPr lang="en-US" altLang="ja-JP" dirty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t</a:t>
            </a:r>
            <a:r>
              <a:rPr kumimoji="1" lang="en-US" altLang="ja-JP" dirty="0" smtClean="0">
                <a:solidFill>
                  <a:srgbClr val="FFFF00"/>
                </a:solidFill>
                <a:latin typeface="メイリオ"/>
                <a:ea typeface="メイリオ"/>
                <a:cs typeface="メイリオ"/>
              </a:rPr>
              <a:t>he core nucleus</a:t>
            </a:r>
            <a:endParaRPr kumimoji="1" lang="ja-JP" altLang="en-US" dirty="0">
              <a:solidFill>
                <a:srgbClr val="FFFF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3377" y="6152774"/>
            <a:ext cx="823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We check the expectation value of the total J as &lt;J</a:t>
            </a:r>
            <a:r>
              <a:rPr kumimoji="1" lang="en-US" altLang="ja-JP" sz="2400" baseline="30000" dirty="0" smtClean="0">
                <a:latin typeface="メイリオ"/>
                <a:ea typeface="メイリオ"/>
                <a:cs typeface="メイリオ"/>
              </a:rPr>
              <a:t>2</a:t>
            </a:r>
            <a:r>
              <a:rPr kumimoji="1" lang="en-US" altLang="ja-JP" sz="2400" dirty="0" smtClean="0">
                <a:latin typeface="メイリオ"/>
                <a:ea typeface="メイリオ"/>
                <a:cs typeface="メイリオ"/>
              </a:rPr>
              <a:t>&gt; 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015241"/>
              </p:ext>
            </p:extLst>
          </p:nvPr>
        </p:nvGraphicFramePr>
        <p:xfrm>
          <a:off x="4577716" y="4828202"/>
          <a:ext cx="3106612" cy="49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0" name="数式" r:id="rId9" imgW="1358900" imgH="215900" progId="Equation.3">
                  <p:embed/>
                </p:oleObj>
              </mc:Choice>
              <mc:Fallback>
                <p:oleObj name="数式" r:id="rId9" imgW="1358900" imgH="2159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716" y="4828202"/>
                        <a:ext cx="3106612" cy="4935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254542"/>
              </p:ext>
            </p:extLst>
          </p:nvPr>
        </p:nvGraphicFramePr>
        <p:xfrm>
          <a:off x="4586938" y="5449888"/>
          <a:ext cx="36290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1" name="数式" r:id="rId11" imgW="1587500" imgH="215900" progId="Equation.3">
                  <p:embed/>
                </p:oleObj>
              </mc:Choice>
              <mc:Fallback>
                <p:oleObj name="数式" r:id="rId11" imgW="1587500" imgH="2159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938" y="5449888"/>
                        <a:ext cx="3629025" cy="493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左中かっこ 28"/>
          <p:cNvSpPr/>
          <p:nvPr/>
        </p:nvSpPr>
        <p:spPr>
          <a:xfrm>
            <a:off x="4246582" y="4656647"/>
            <a:ext cx="376238" cy="1421422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0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62" y="1226599"/>
            <a:ext cx="6062832" cy="406880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2706460" y="212962"/>
            <a:ext cx="415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Expectation value of J</a:t>
            </a:r>
            <a:r>
              <a:rPr kumimoji="1" lang="en-US" altLang="ja-JP" sz="2800" baseline="30000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2800" baseline="30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5601" y="4135746"/>
            <a:ext cx="85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J=0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95191" y="3671227"/>
            <a:ext cx="124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J=1/2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6503" y="1450856"/>
            <a:ext cx="124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J=5/2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70621" y="2839416"/>
            <a:ext cx="124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/>
                <a:ea typeface="メイリオ"/>
                <a:cs typeface="メイリオ"/>
              </a:rPr>
              <a:t>J=3/2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79693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90602"/>
              </p:ext>
            </p:extLst>
          </p:nvPr>
        </p:nvGraphicFramePr>
        <p:xfrm>
          <a:off x="1411198" y="3453424"/>
          <a:ext cx="2450161" cy="48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3" name="数式" r:id="rId3" imgW="1206500" imgH="241300" progId="Equation.3">
                  <p:embed/>
                </p:oleObj>
              </mc:Choice>
              <mc:Fallback>
                <p:oleObj name="数式" r:id="rId3" imgW="1206500" imgH="241300" progId="Equation.3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198" y="3453424"/>
                        <a:ext cx="2450161" cy="4889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080595"/>
              </p:ext>
            </p:extLst>
          </p:nvPr>
        </p:nvGraphicFramePr>
        <p:xfrm>
          <a:off x="1383990" y="1148166"/>
          <a:ext cx="3332017" cy="79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数式" r:id="rId5" imgW="1905000" imgH="457200" progId="Equation.3">
                  <p:embed/>
                </p:oleObj>
              </mc:Choice>
              <mc:Fallback>
                <p:oleObj name="数式" r:id="rId5" imgW="1905000" imgH="457200" progId="Equation.3">
                  <p:embed/>
                  <p:pic>
                    <p:nvPicPr>
                      <p:cNvPr id="0" name="Picture 9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990" y="1148166"/>
                        <a:ext cx="3332017" cy="79622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00658"/>
              </p:ext>
            </p:extLst>
          </p:nvPr>
        </p:nvGraphicFramePr>
        <p:xfrm>
          <a:off x="1355304" y="2724386"/>
          <a:ext cx="2024114" cy="52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5" name="数式" r:id="rId7" imgW="927100" imgH="241300" progId="Equation.3">
                  <p:embed/>
                </p:oleObj>
              </mc:Choice>
              <mc:Fallback>
                <p:oleObj name="数式" r:id="rId7" imgW="927100" imgH="241300" progId="Equation.3">
                  <p:embed/>
                  <p:pic>
                    <p:nvPicPr>
                      <p:cNvPr id="0" name="Picture 9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304" y="2724386"/>
                        <a:ext cx="2024114" cy="52563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532790"/>
              </p:ext>
            </p:extLst>
          </p:nvPr>
        </p:nvGraphicFramePr>
        <p:xfrm>
          <a:off x="7396855" y="2519405"/>
          <a:ext cx="1493141" cy="75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数式" r:id="rId9" imgW="762000" imgH="393700" progId="Equation.3">
                  <p:embed/>
                </p:oleObj>
              </mc:Choice>
              <mc:Fallback>
                <p:oleObj name="数式" r:id="rId9" imgW="762000" imgH="393700" progId="Equation.3">
                  <p:embed/>
                  <p:pic>
                    <p:nvPicPr>
                      <p:cNvPr id="0" name="Picture 9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855" y="2519405"/>
                        <a:ext cx="1493141" cy="7574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26729"/>
              </p:ext>
            </p:extLst>
          </p:nvPr>
        </p:nvGraphicFramePr>
        <p:xfrm>
          <a:off x="7410257" y="3491098"/>
          <a:ext cx="1285505" cy="70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数式" r:id="rId11" imgW="698500" imgH="393700" progId="Equation.3">
                  <p:embed/>
                </p:oleObj>
              </mc:Choice>
              <mc:Fallback>
                <p:oleObj name="数式" r:id="rId11" imgW="698500" imgH="393700" progId="Equation.3">
                  <p:embed/>
                  <p:pic>
                    <p:nvPicPr>
                      <p:cNvPr id="0" name="Picture 9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257" y="3491098"/>
                        <a:ext cx="1285505" cy="70883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56"/>
          <p:cNvSpPr>
            <a:spLocks/>
          </p:cNvSpPr>
          <p:nvPr/>
        </p:nvSpPr>
        <p:spPr bwMode="auto">
          <a:xfrm rot="16200000">
            <a:off x="1091974" y="5105844"/>
            <a:ext cx="1500188" cy="1736725"/>
          </a:xfrm>
          <a:prstGeom prst="leftBracket">
            <a:avLst>
              <a:gd name="adj" fmla="val 45069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57"/>
          <p:cNvSpPr>
            <a:spLocks/>
          </p:cNvSpPr>
          <p:nvPr/>
        </p:nvSpPr>
        <p:spPr bwMode="auto">
          <a:xfrm flipV="1">
            <a:off x="1240405" y="6286151"/>
            <a:ext cx="1184275" cy="149225"/>
          </a:xfrm>
          <a:custGeom>
            <a:avLst/>
            <a:gdLst>
              <a:gd name="T0" fmla="*/ 0 w 816"/>
              <a:gd name="T1" fmla="*/ 0 h 1"/>
              <a:gd name="T2" fmla="*/ 1184275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Freeform 58"/>
          <p:cNvSpPr>
            <a:spLocks/>
          </p:cNvSpPr>
          <p:nvPr/>
        </p:nvSpPr>
        <p:spPr bwMode="auto">
          <a:xfrm flipV="1">
            <a:off x="1172142" y="6109938"/>
            <a:ext cx="1350963" cy="127000"/>
          </a:xfrm>
          <a:custGeom>
            <a:avLst/>
            <a:gdLst>
              <a:gd name="T0" fmla="*/ 0 w 816"/>
              <a:gd name="T1" fmla="*/ 0 h 1"/>
              <a:gd name="T2" fmla="*/ 1350963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Freeform 59"/>
          <p:cNvSpPr>
            <a:spLocks/>
          </p:cNvSpPr>
          <p:nvPr/>
        </p:nvSpPr>
        <p:spPr bwMode="auto">
          <a:xfrm flipV="1">
            <a:off x="737167" y="5116163"/>
            <a:ext cx="2209800" cy="107950"/>
          </a:xfrm>
          <a:custGeom>
            <a:avLst/>
            <a:gdLst>
              <a:gd name="T0" fmla="*/ 0 w 816"/>
              <a:gd name="T1" fmla="*/ 0 h 1"/>
              <a:gd name="T2" fmla="*/ 2209800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Oval 60"/>
          <p:cNvSpPr>
            <a:spLocks noChangeArrowheads="1"/>
          </p:cNvSpPr>
          <p:nvPr/>
        </p:nvSpPr>
        <p:spPr bwMode="auto">
          <a:xfrm>
            <a:off x="1921442" y="6370288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Freeform 61"/>
          <p:cNvSpPr>
            <a:spLocks/>
          </p:cNvSpPr>
          <p:nvPr/>
        </p:nvSpPr>
        <p:spPr bwMode="auto">
          <a:xfrm flipV="1">
            <a:off x="1095942" y="5967063"/>
            <a:ext cx="1506538" cy="82550"/>
          </a:xfrm>
          <a:custGeom>
            <a:avLst/>
            <a:gdLst>
              <a:gd name="T0" fmla="*/ 0 w 816"/>
              <a:gd name="T1" fmla="*/ 0 h 1"/>
              <a:gd name="T2" fmla="*/ 1506538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" name="Freeform 62"/>
          <p:cNvSpPr>
            <a:spLocks/>
          </p:cNvSpPr>
          <p:nvPr/>
        </p:nvSpPr>
        <p:spPr bwMode="auto">
          <a:xfrm flipV="1">
            <a:off x="1008630" y="5576538"/>
            <a:ext cx="1657350" cy="122238"/>
          </a:xfrm>
          <a:custGeom>
            <a:avLst/>
            <a:gdLst>
              <a:gd name="T0" fmla="*/ 0 w 816"/>
              <a:gd name="T1" fmla="*/ 0 h 1"/>
              <a:gd name="T2" fmla="*/ 1657350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Freeform 63"/>
          <p:cNvSpPr>
            <a:spLocks/>
          </p:cNvSpPr>
          <p:nvPr/>
        </p:nvSpPr>
        <p:spPr bwMode="auto">
          <a:xfrm flipV="1">
            <a:off x="987992" y="5382863"/>
            <a:ext cx="1722438" cy="90488"/>
          </a:xfrm>
          <a:custGeom>
            <a:avLst/>
            <a:gdLst>
              <a:gd name="T0" fmla="*/ 0 w 816"/>
              <a:gd name="T1" fmla="*/ 0 h 1"/>
              <a:gd name="T2" fmla="*/ 1722438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2078605" y="6370288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Oval 67"/>
          <p:cNvSpPr>
            <a:spLocks noChangeArrowheads="1"/>
          </p:cNvSpPr>
          <p:nvPr/>
        </p:nvSpPr>
        <p:spPr bwMode="auto">
          <a:xfrm>
            <a:off x="1916680" y="6170263"/>
            <a:ext cx="112712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Oval 68"/>
          <p:cNvSpPr>
            <a:spLocks noChangeArrowheads="1"/>
          </p:cNvSpPr>
          <p:nvPr/>
        </p:nvSpPr>
        <p:spPr bwMode="auto">
          <a:xfrm>
            <a:off x="2073842" y="6170263"/>
            <a:ext cx="114300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Oval 69"/>
          <p:cNvSpPr>
            <a:spLocks noChangeArrowheads="1"/>
          </p:cNvSpPr>
          <p:nvPr/>
        </p:nvSpPr>
        <p:spPr bwMode="auto">
          <a:xfrm>
            <a:off x="2226242" y="6173438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Oval 70"/>
          <p:cNvSpPr>
            <a:spLocks noChangeArrowheads="1"/>
          </p:cNvSpPr>
          <p:nvPr/>
        </p:nvSpPr>
        <p:spPr bwMode="auto">
          <a:xfrm>
            <a:off x="2384992" y="6173438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" name="Oval 71"/>
          <p:cNvSpPr>
            <a:spLocks noChangeArrowheads="1"/>
          </p:cNvSpPr>
          <p:nvPr/>
        </p:nvSpPr>
        <p:spPr bwMode="auto">
          <a:xfrm>
            <a:off x="1916680" y="5979230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8" name="Oval 72"/>
          <p:cNvSpPr>
            <a:spLocks noChangeArrowheads="1"/>
          </p:cNvSpPr>
          <p:nvPr/>
        </p:nvSpPr>
        <p:spPr bwMode="auto">
          <a:xfrm>
            <a:off x="2073842" y="5990876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Oval 75"/>
          <p:cNvSpPr>
            <a:spLocks noChangeArrowheads="1"/>
          </p:cNvSpPr>
          <p:nvPr/>
        </p:nvSpPr>
        <p:spPr bwMode="auto">
          <a:xfrm>
            <a:off x="1546792" y="6370288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Oval 76"/>
          <p:cNvSpPr>
            <a:spLocks noChangeArrowheads="1"/>
          </p:cNvSpPr>
          <p:nvPr/>
        </p:nvSpPr>
        <p:spPr bwMode="auto">
          <a:xfrm>
            <a:off x="1703955" y="6370288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" name="Oval 77"/>
          <p:cNvSpPr>
            <a:spLocks noChangeArrowheads="1"/>
          </p:cNvSpPr>
          <p:nvPr/>
        </p:nvSpPr>
        <p:spPr bwMode="auto">
          <a:xfrm>
            <a:off x="1546792" y="6175026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Oval 78"/>
          <p:cNvSpPr>
            <a:spLocks noChangeArrowheads="1"/>
          </p:cNvSpPr>
          <p:nvPr/>
        </p:nvSpPr>
        <p:spPr bwMode="auto">
          <a:xfrm>
            <a:off x="1703955" y="6175026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Oval 79"/>
          <p:cNvSpPr>
            <a:spLocks noChangeArrowheads="1"/>
          </p:cNvSpPr>
          <p:nvPr/>
        </p:nvSpPr>
        <p:spPr bwMode="auto">
          <a:xfrm>
            <a:off x="1230880" y="6173438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Oval 80"/>
          <p:cNvSpPr>
            <a:spLocks noChangeArrowheads="1"/>
          </p:cNvSpPr>
          <p:nvPr/>
        </p:nvSpPr>
        <p:spPr bwMode="auto">
          <a:xfrm>
            <a:off x="1388042" y="6173438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Oval 81"/>
          <p:cNvSpPr>
            <a:spLocks noChangeArrowheads="1"/>
          </p:cNvSpPr>
          <p:nvPr/>
        </p:nvSpPr>
        <p:spPr bwMode="auto">
          <a:xfrm>
            <a:off x="1540442" y="5990876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Oval 82"/>
          <p:cNvSpPr>
            <a:spLocks noChangeArrowheads="1"/>
          </p:cNvSpPr>
          <p:nvPr/>
        </p:nvSpPr>
        <p:spPr bwMode="auto">
          <a:xfrm>
            <a:off x="1699192" y="5979230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1070467" y="4662743"/>
            <a:ext cx="1600201" cy="76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0"/>
              </a:cxn>
              <a:cxn ang="0">
                <a:pos x="288" y="96"/>
              </a:cxn>
              <a:cxn ang="0">
                <a:pos x="480" y="0"/>
              </a:cxn>
              <a:cxn ang="0">
                <a:pos x="624" y="96"/>
              </a:cxn>
              <a:cxn ang="0">
                <a:pos x="816" y="0"/>
              </a:cxn>
              <a:cxn ang="0">
                <a:pos x="960" y="96"/>
              </a:cxn>
              <a:cxn ang="0">
                <a:pos x="1104" y="0"/>
              </a:cxn>
              <a:cxn ang="0">
                <a:pos x="1248" y="96"/>
              </a:cxn>
            </a:cxnLst>
            <a:rect l="0" t="0" r="r" b="b"/>
            <a:pathLst>
              <a:path w="1248" h="96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32" y="96"/>
                  <a:pt x="288" y="96"/>
                </a:cubicBezTo>
                <a:cubicBezTo>
                  <a:pt x="344" y="96"/>
                  <a:pt x="424" y="0"/>
                  <a:pt x="480" y="0"/>
                </a:cubicBezTo>
                <a:cubicBezTo>
                  <a:pt x="536" y="0"/>
                  <a:pt x="568" y="96"/>
                  <a:pt x="624" y="96"/>
                </a:cubicBezTo>
                <a:cubicBezTo>
                  <a:pt x="680" y="96"/>
                  <a:pt x="760" y="0"/>
                  <a:pt x="816" y="0"/>
                </a:cubicBezTo>
                <a:cubicBezTo>
                  <a:pt x="872" y="0"/>
                  <a:pt x="912" y="96"/>
                  <a:pt x="960" y="96"/>
                </a:cubicBezTo>
                <a:cubicBezTo>
                  <a:pt x="1008" y="96"/>
                  <a:pt x="1056" y="0"/>
                  <a:pt x="1104" y="0"/>
                </a:cubicBezTo>
                <a:cubicBezTo>
                  <a:pt x="1152" y="0"/>
                  <a:pt x="1200" y="48"/>
                  <a:pt x="124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Freeform 133"/>
          <p:cNvSpPr>
            <a:spLocks/>
          </p:cNvSpPr>
          <p:nvPr/>
        </p:nvSpPr>
        <p:spPr bwMode="auto">
          <a:xfrm>
            <a:off x="1070467" y="4815143"/>
            <a:ext cx="1600201" cy="76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0"/>
              </a:cxn>
              <a:cxn ang="0">
                <a:pos x="288" y="96"/>
              </a:cxn>
              <a:cxn ang="0">
                <a:pos x="480" y="0"/>
              </a:cxn>
              <a:cxn ang="0">
                <a:pos x="624" y="96"/>
              </a:cxn>
              <a:cxn ang="0">
                <a:pos x="816" y="0"/>
              </a:cxn>
              <a:cxn ang="0">
                <a:pos x="960" y="96"/>
              </a:cxn>
              <a:cxn ang="0">
                <a:pos x="1104" y="0"/>
              </a:cxn>
              <a:cxn ang="0">
                <a:pos x="1248" y="96"/>
              </a:cxn>
            </a:cxnLst>
            <a:rect l="0" t="0" r="r" b="b"/>
            <a:pathLst>
              <a:path w="1248" h="96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32" y="96"/>
                  <a:pt x="288" y="96"/>
                </a:cubicBezTo>
                <a:cubicBezTo>
                  <a:pt x="344" y="96"/>
                  <a:pt x="424" y="0"/>
                  <a:pt x="480" y="0"/>
                </a:cubicBezTo>
                <a:cubicBezTo>
                  <a:pt x="536" y="0"/>
                  <a:pt x="568" y="96"/>
                  <a:pt x="624" y="96"/>
                </a:cubicBezTo>
                <a:cubicBezTo>
                  <a:pt x="680" y="96"/>
                  <a:pt x="760" y="0"/>
                  <a:pt x="816" y="0"/>
                </a:cubicBezTo>
                <a:cubicBezTo>
                  <a:pt x="872" y="0"/>
                  <a:pt x="912" y="96"/>
                  <a:pt x="960" y="96"/>
                </a:cubicBezTo>
                <a:cubicBezTo>
                  <a:pt x="1008" y="96"/>
                  <a:pt x="1056" y="0"/>
                  <a:pt x="1104" y="0"/>
                </a:cubicBezTo>
                <a:cubicBezTo>
                  <a:pt x="1152" y="0"/>
                  <a:pt x="1200" y="48"/>
                  <a:pt x="124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Freeform 134"/>
          <p:cNvSpPr>
            <a:spLocks/>
          </p:cNvSpPr>
          <p:nvPr/>
        </p:nvSpPr>
        <p:spPr bwMode="auto">
          <a:xfrm>
            <a:off x="1070467" y="4967543"/>
            <a:ext cx="1600201" cy="76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0"/>
              </a:cxn>
              <a:cxn ang="0">
                <a:pos x="288" y="96"/>
              </a:cxn>
              <a:cxn ang="0">
                <a:pos x="480" y="0"/>
              </a:cxn>
              <a:cxn ang="0">
                <a:pos x="624" y="96"/>
              </a:cxn>
              <a:cxn ang="0">
                <a:pos x="816" y="0"/>
              </a:cxn>
              <a:cxn ang="0">
                <a:pos x="960" y="96"/>
              </a:cxn>
              <a:cxn ang="0">
                <a:pos x="1104" y="0"/>
              </a:cxn>
              <a:cxn ang="0">
                <a:pos x="1248" y="96"/>
              </a:cxn>
            </a:cxnLst>
            <a:rect l="0" t="0" r="r" b="b"/>
            <a:pathLst>
              <a:path w="1248" h="96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32" y="96"/>
                  <a:pt x="288" y="96"/>
                </a:cubicBezTo>
                <a:cubicBezTo>
                  <a:pt x="344" y="96"/>
                  <a:pt x="424" y="0"/>
                  <a:pt x="480" y="0"/>
                </a:cubicBezTo>
                <a:cubicBezTo>
                  <a:pt x="536" y="0"/>
                  <a:pt x="568" y="96"/>
                  <a:pt x="624" y="96"/>
                </a:cubicBezTo>
                <a:cubicBezTo>
                  <a:pt x="680" y="96"/>
                  <a:pt x="760" y="0"/>
                  <a:pt x="816" y="0"/>
                </a:cubicBezTo>
                <a:cubicBezTo>
                  <a:pt x="872" y="0"/>
                  <a:pt x="912" y="96"/>
                  <a:pt x="960" y="96"/>
                </a:cubicBezTo>
                <a:cubicBezTo>
                  <a:pt x="1008" y="96"/>
                  <a:pt x="1056" y="0"/>
                  <a:pt x="1104" y="0"/>
                </a:cubicBezTo>
                <a:cubicBezTo>
                  <a:pt x="1152" y="0"/>
                  <a:pt x="1200" y="48"/>
                  <a:pt x="124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2119" y="39958"/>
            <a:ext cx="623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To treat the Pauli-forbidden states (PFS)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7241" y="62216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+mj-ea"/>
                <a:ea typeface="+mj-ea"/>
              </a:rPr>
              <a:t>Basis function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8064" y="2004159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+mj-ea"/>
                <a:ea typeface="+mj-ea"/>
              </a:rPr>
              <a:t>Conditions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9842" y="2844485"/>
            <a:ext cx="162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(Normalized)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93537" y="3494884"/>
            <a:ext cx="202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Orthogonalized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左中かっこ 4"/>
          <p:cNvSpPr/>
          <p:nvPr/>
        </p:nvSpPr>
        <p:spPr>
          <a:xfrm>
            <a:off x="929066" y="2610508"/>
            <a:ext cx="376238" cy="1421422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73276" y="1389530"/>
            <a:ext cx="188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(r</a:t>
            </a:r>
            <a:r>
              <a:rPr kumimoji="1" lang="en-US" altLang="ja-JP" baseline="30000" dirty="0" smtClean="0"/>
              <a:t>2k</a:t>
            </a:r>
            <a:r>
              <a:rPr kumimoji="1" lang="en-US" altLang="ja-JP" dirty="0" smtClean="0"/>
              <a:t> x Gaussian)</a:t>
            </a:r>
            <a:endParaRPr kumimoji="1" lang="ja-JP" altLang="en-US" dirty="0"/>
          </a:p>
        </p:txBody>
      </p:sp>
      <p:sp>
        <p:nvSpPr>
          <p:cNvPr id="67" name="左中かっこ 66"/>
          <p:cNvSpPr/>
          <p:nvPr/>
        </p:nvSpPr>
        <p:spPr>
          <a:xfrm>
            <a:off x="7004093" y="2425722"/>
            <a:ext cx="376238" cy="1812020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245412" y="3033059"/>
            <a:ext cx="514506" cy="6125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59583" y="2015798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Solve them</a:t>
            </a:r>
            <a:endParaRPr kumimoji="1" lang="ja-JP" altLang="en-US" dirty="0"/>
          </a:p>
        </p:txBody>
      </p:sp>
      <p:sp>
        <p:nvSpPr>
          <p:cNvPr id="68" name="左中かっこ 67"/>
          <p:cNvSpPr/>
          <p:nvPr/>
        </p:nvSpPr>
        <p:spPr>
          <a:xfrm flipH="1">
            <a:off x="2710430" y="5916170"/>
            <a:ext cx="304236" cy="723763"/>
          </a:xfrm>
          <a:prstGeom prst="leftBrace">
            <a:avLst>
              <a:gd name="adj1" fmla="val 21995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6723" y="6048587"/>
            <a:ext cx="433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Pauli Forbidden states (PFS)</a:t>
            </a:r>
            <a:endParaRPr kumimoji="1" lang="ja-JP" altLang="en-US" sz="2400" dirty="0"/>
          </a:p>
        </p:txBody>
      </p:sp>
      <p:sp>
        <p:nvSpPr>
          <p:cNvPr id="69" name="左中かっこ 68"/>
          <p:cNvSpPr/>
          <p:nvPr/>
        </p:nvSpPr>
        <p:spPr>
          <a:xfrm flipH="1">
            <a:off x="3014665" y="4474205"/>
            <a:ext cx="315718" cy="1441965"/>
          </a:xfrm>
          <a:prstGeom prst="leftBrace">
            <a:avLst>
              <a:gd name="adj1" fmla="val 21995"/>
              <a:gd name="adj2" fmla="val 50000"/>
            </a:avLst>
          </a:prstGeom>
          <a:ln>
            <a:solidFill>
              <a:srgbClr val="FFFF0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501385" y="4917668"/>
            <a:ext cx="560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Gauss. with poly. (orthogonal to PFS)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09" y="774700"/>
            <a:ext cx="85613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187059" y="3477194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 dirty="0">
                <a:solidFill>
                  <a:srgbClr val="0000FF"/>
                </a:solidFill>
              </a:rPr>
              <a:t>B=H=0.25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63259" y="103822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/>
              <a:t>B=H=0.07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291290" y="3478120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 dirty="0">
                <a:solidFill>
                  <a:srgbClr val="FF0000"/>
                </a:solidFill>
              </a:rPr>
              <a:t>B=H=0.07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H="1">
            <a:off x="5158858" y="2133600"/>
            <a:ext cx="689769" cy="134359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V="1">
            <a:off x="2644259" y="141922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1912471" y="2465294"/>
            <a:ext cx="731788" cy="1012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40" name="Oval 9"/>
          <p:cNvSpPr>
            <a:spLocks noChangeArrowheads="1"/>
          </p:cNvSpPr>
          <p:nvPr/>
        </p:nvSpPr>
        <p:spPr bwMode="auto">
          <a:xfrm>
            <a:off x="6843197" y="3581400"/>
            <a:ext cx="1600200" cy="2286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ja-JP" altLang="en-US" sz="2400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3419475" y="188913"/>
            <a:ext cx="312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800">
                <a:latin typeface="メイリオ" pitchFamily="50" charset="-128"/>
                <a:ea typeface="メイリオ" pitchFamily="50" charset="-128"/>
              </a:rPr>
              <a:t>S</a:t>
            </a:r>
            <a:r>
              <a:rPr lang="en-US" altLang="ja-JP" sz="2800" baseline="-25000">
                <a:latin typeface="メイリオ" pitchFamily="50" charset="-128"/>
                <a:ea typeface="メイリオ" pitchFamily="50" charset="-128"/>
              </a:rPr>
              <a:t>n</a:t>
            </a:r>
            <a:r>
              <a:rPr lang="en-US" altLang="ja-JP" sz="2800">
                <a:latin typeface="メイリオ" pitchFamily="50" charset="-128"/>
                <a:ea typeface="メイリオ" pitchFamily="50" charset="-128"/>
              </a:rPr>
              <a:t> for O-isotopes</a:t>
            </a:r>
          </a:p>
        </p:txBody>
      </p:sp>
      <p:sp>
        <p:nvSpPr>
          <p:cNvPr id="44042" name="Freeform 18"/>
          <p:cNvSpPr>
            <a:spLocks/>
          </p:cNvSpPr>
          <p:nvPr/>
        </p:nvSpPr>
        <p:spPr bwMode="auto">
          <a:xfrm>
            <a:off x="1325047" y="2133600"/>
            <a:ext cx="7272337" cy="3382963"/>
          </a:xfrm>
          <a:custGeom>
            <a:avLst/>
            <a:gdLst>
              <a:gd name="T0" fmla="*/ 0 w 4581"/>
              <a:gd name="T1" fmla="*/ 2147483647 h 2131"/>
              <a:gd name="T2" fmla="*/ 2147483647 w 4581"/>
              <a:gd name="T3" fmla="*/ 0 h 2131"/>
              <a:gd name="T4" fmla="*/ 2147483647 w 4581"/>
              <a:gd name="T5" fmla="*/ 2147483647 h 2131"/>
              <a:gd name="T6" fmla="*/ 2147483647 w 4581"/>
              <a:gd name="T7" fmla="*/ 2147483647 h 2131"/>
              <a:gd name="T8" fmla="*/ 2147483647 w 4581"/>
              <a:gd name="T9" fmla="*/ 2147483647 h 2131"/>
              <a:gd name="T10" fmla="*/ 2147483647 w 4581"/>
              <a:gd name="T11" fmla="*/ 2147483647 h 2131"/>
              <a:gd name="T12" fmla="*/ 2147483647 w 4581"/>
              <a:gd name="T13" fmla="*/ 2147483647 h 2131"/>
              <a:gd name="T14" fmla="*/ 2147483647 w 4581"/>
              <a:gd name="T15" fmla="*/ 2147483647 h 2131"/>
              <a:gd name="T16" fmla="*/ 2147483647 w 4581"/>
              <a:gd name="T17" fmla="*/ 2147483647 h 2131"/>
              <a:gd name="T18" fmla="*/ 2147483647 w 4581"/>
              <a:gd name="T19" fmla="*/ 2147483647 h 2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81"/>
              <a:gd name="T31" fmla="*/ 0 h 2131"/>
              <a:gd name="T32" fmla="*/ 4581 w 4581"/>
              <a:gd name="T33" fmla="*/ 2131 h 2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81" h="2131">
                <a:moveTo>
                  <a:pt x="0" y="498"/>
                </a:moveTo>
                <a:lnTo>
                  <a:pt x="499" y="0"/>
                </a:lnTo>
                <a:lnTo>
                  <a:pt x="1043" y="498"/>
                </a:lnTo>
                <a:lnTo>
                  <a:pt x="1542" y="136"/>
                </a:lnTo>
                <a:lnTo>
                  <a:pt x="2041" y="498"/>
                </a:lnTo>
                <a:lnTo>
                  <a:pt x="2540" y="272"/>
                </a:lnTo>
                <a:lnTo>
                  <a:pt x="3085" y="589"/>
                </a:lnTo>
                <a:lnTo>
                  <a:pt x="3584" y="544"/>
                </a:lnTo>
                <a:lnTo>
                  <a:pt x="4082" y="2131"/>
                </a:lnTo>
                <a:lnTo>
                  <a:pt x="4581" y="208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43" name="Freeform 19"/>
          <p:cNvSpPr>
            <a:spLocks/>
          </p:cNvSpPr>
          <p:nvPr/>
        </p:nvSpPr>
        <p:spPr bwMode="auto">
          <a:xfrm>
            <a:off x="1353622" y="1173163"/>
            <a:ext cx="7256462" cy="3036887"/>
          </a:xfrm>
          <a:custGeom>
            <a:avLst/>
            <a:gdLst>
              <a:gd name="T0" fmla="*/ 0 w 4571"/>
              <a:gd name="T1" fmla="*/ 2147483647 h 1913"/>
              <a:gd name="T2" fmla="*/ 2147483647 w 4571"/>
              <a:gd name="T3" fmla="*/ 0 h 1913"/>
              <a:gd name="T4" fmla="*/ 2147483647 w 4571"/>
              <a:gd name="T5" fmla="*/ 2147483647 h 1913"/>
              <a:gd name="T6" fmla="*/ 2147483647 w 4571"/>
              <a:gd name="T7" fmla="*/ 2147483647 h 1913"/>
              <a:gd name="T8" fmla="*/ 2147483647 w 4571"/>
              <a:gd name="T9" fmla="*/ 2147483647 h 1913"/>
              <a:gd name="T10" fmla="*/ 2147483647 w 4571"/>
              <a:gd name="T11" fmla="*/ 2147483647 h 1913"/>
              <a:gd name="T12" fmla="*/ 2147483647 w 4571"/>
              <a:gd name="T13" fmla="*/ 2147483647 h 1913"/>
              <a:gd name="T14" fmla="*/ 2147483647 w 4571"/>
              <a:gd name="T15" fmla="*/ 2147483647 h 1913"/>
              <a:gd name="T16" fmla="*/ 2147483647 w 4571"/>
              <a:gd name="T17" fmla="*/ 2147483647 h 1913"/>
              <a:gd name="T18" fmla="*/ 2147483647 w 4571"/>
              <a:gd name="T19" fmla="*/ 2147483647 h 19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71"/>
              <a:gd name="T31" fmla="*/ 0 h 1913"/>
              <a:gd name="T32" fmla="*/ 4571 w 4571"/>
              <a:gd name="T33" fmla="*/ 1913 h 19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71" h="1913">
                <a:moveTo>
                  <a:pt x="0" y="1049"/>
                </a:moveTo>
                <a:lnTo>
                  <a:pt x="483" y="0"/>
                </a:lnTo>
                <a:lnTo>
                  <a:pt x="1013" y="891"/>
                </a:lnTo>
                <a:lnTo>
                  <a:pt x="1533" y="176"/>
                </a:lnTo>
                <a:lnTo>
                  <a:pt x="2025" y="836"/>
                </a:lnTo>
                <a:lnTo>
                  <a:pt x="2546" y="74"/>
                </a:lnTo>
                <a:lnTo>
                  <a:pt x="3047" y="817"/>
                </a:lnTo>
                <a:lnTo>
                  <a:pt x="3568" y="130"/>
                </a:lnTo>
                <a:lnTo>
                  <a:pt x="4069" y="1913"/>
                </a:lnTo>
                <a:lnTo>
                  <a:pt x="4571" y="122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18138" y="3934394"/>
            <a:ext cx="1634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 dirty="0" smtClean="0">
                <a:solidFill>
                  <a:srgbClr val="000000"/>
                </a:solidFill>
              </a:rPr>
              <a:t>Attraction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20597" y="3477593"/>
            <a:ext cx="389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400" dirty="0">
                <a:solidFill>
                  <a:srgbClr val="00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47651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 descr="COSM_O-i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40" y="382699"/>
            <a:ext cx="8320088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rc 6"/>
          <p:cNvSpPr>
            <a:spLocks/>
          </p:cNvSpPr>
          <p:nvPr/>
        </p:nvSpPr>
        <p:spPr bwMode="auto">
          <a:xfrm>
            <a:off x="7156478" y="2470262"/>
            <a:ext cx="381000" cy="860425"/>
          </a:xfrm>
          <a:custGeom>
            <a:avLst/>
            <a:gdLst>
              <a:gd name="T0" fmla="*/ 829524825 w 41347"/>
              <a:gd name="T1" fmla="*/ 2147483647 h 43200"/>
              <a:gd name="T2" fmla="*/ 0 w 41347"/>
              <a:gd name="T3" fmla="*/ 2147483647 h 43200"/>
              <a:gd name="T4" fmla="*/ 2147483647 w 41347"/>
              <a:gd name="T5" fmla="*/ 2147483647 h 43200"/>
              <a:gd name="T6" fmla="*/ 0 60000 65536"/>
              <a:gd name="T7" fmla="*/ 0 60000 65536"/>
              <a:gd name="T8" fmla="*/ 0 60000 65536"/>
              <a:gd name="T9" fmla="*/ 0 w 41347"/>
              <a:gd name="T10" fmla="*/ 0 h 43200"/>
              <a:gd name="T11" fmla="*/ 41347 w 4134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347" h="43200" fill="none" extrusionOk="0">
                <a:moveTo>
                  <a:pt x="147" y="12522"/>
                </a:moveTo>
                <a:cubicBezTo>
                  <a:pt x="3683" y="4886"/>
                  <a:pt x="11332" y="-1"/>
                  <a:pt x="19747" y="0"/>
                </a:cubicBezTo>
                <a:cubicBezTo>
                  <a:pt x="31676" y="0"/>
                  <a:pt x="41347" y="9670"/>
                  <a:pt x="41347" y="21600"/>
                </a:cubicBezTo>
                <a:cubicBezTo>
                  <a:pt x="41347" y="33529"/>
                  <a:pt x="31676" y="43200"/>
                  <a:pt x="19747" y="43200"/>
                </a:cubicBezTo>
                <a:cubicBezTo>
                  <a:pt x="11203" y="43200"/>
                  <a:pt x="3462" y="38164"/>
                  <a:pt x="0" y="30353"/>
                </a:cubicBezTo>
              </a:path>
              <a:path w="41347" h="43200" stroke="0" extrusionOk="0">
                <a:moveTo>
                  <a:pt x="147" y="12522"/>
                </a:moveTo>
                <a:cubicBezTo>
                  <a:pt x="3683" y="4886"/>
                  <a:pt x="11332" y="-1"/>
                  <a:pt x="19747" y="0"/>
                </a:cubicBezTo>
                <a:cubicBezTo>
                  <a:pt x="31676" y="0"/>
                  <a:pt x="41347" y="9670"/>
                  <a:pt x="41347" y="21600"/>
                </a:cubicBezTo>
                <a:cubicBezTo>
                  <a:pt x="41347" y="33529"/>
                  <a:pt x="31676" y="43200"/>
                  <a:pt x="19747" y="43200"/>
                </a:cubicBezTo>
                <a:cubicBezTo>
                  <a:pt x="11203" y="43200"/>
                  <a:pt x="3462" y="38164"/>
                  <a:pt x="0" y="30353"/>
                </a:cubicBezTo>
                <a:lnTo>
                  <a:pt x="19747" y="21600"/>
                </a:lnTo>
                <a:close/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1" name="Arc 7"/>
          <p:cNvSpPr>
            <a:spLocks/>
          </p:cNvSpPr>
          <p:nvPr/>
        </p:nvSpPr>
        <p:spPr bwMode="auto">
          <a:xfrm>
            <a:off x="4419628" y="4081574"/>
            <a:ext cx="381000" cy="860425"/>
          </a:xfrm>
          <a:custGeom>
            <a:avLst/>
            <a:gdLst>
              <a:gd name="T0" fmla="*/ 829524825 w 41347"/>
              <a:gd name="T1" fmla="*/ 2147483647 h 43200"/>
              <a:gd name="T2" fmla="*/ 0 w 41347"/>
              <a:gd name="T3" fmla="*/ 2147483647 h 43200"/>
              <a:gd name="T4" fmla="*/ 2147483647 w 41347"/>
              <a:gd name="T5" fmla="*/ 2147483647 h 43200"/>
              <a:gd name="T6" fmla="*/ 0 60000 65536"/>
              <a:gd name="T7" fmla="*/ 0 60000 65536"/>
              <a:gd name="T8" fmla="*/ 0 60000 65536"/>
              <a:gd name="T9" fmla="*/ 0 w 41347"/>
              <a:gd name="T10" fmla="*/ 0 h 43200"/>
              <a:gd name="T11" fmla="*/ 41347 w 4134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347" h="43200" fill="none" extrusionOk="0">
                <a:moveTo>
                  <a:pt x="147" y="12522"/>
                </a:moveTo>
                <a:cubicBezTo>
                  <a:pt x="3683" y="4886"/>
                  <a:pt x="11332" y="-1"/>
                  <a:pt x="19747" y="0"/>
                </a:cubicBezTo>
                <a:cubicBezTo>
                  <a:pt x="31676" y="0"/>
                  <a:pt x="41347" y="9670"/>
                  <a:pt x="41347" y="21600"/>
                </a:cubicBezTo>
                <a:cubicBezTo>
                  <a:pt x="41347" y="33529"/>
                  <a:pt x="31676" y="43200"/>
                  <a:pt x="19747" y="43200"/>
                </a:cubicBezTo>
                <a:cubicBezTo>
                  <a:pt x="11203" y="43200"/>
                  <a:pt x="3462" y="38164"/>
                  <a:pt x="0" y="30353"/>
                </a:cubicBezTo>
              </a:path>
              <a:path w="41347" h="43200" stroke="0" extrusionOk="0">
                <a:moveTo>
                  <a:pt x="147" y="12522"/>
                </a:moveTo>
                <a:cubicBezTo>
                  <a:pt x="3683" y="4886"/>
                  <a:pt x="11332" y="-1"/>
                  <a:pt x="19747" y="0"/>
                </a:cubicBezTo>
                <a:cubicBezTo>
                  <a:pt x="31676" y="0"/>
                  <a:pt x="41347" y="9670"/>
                  <a:pt x="41347" y="21600"/>
                </a:cubicBezTo>
                <a:cubicBezTo>
                  <a:pt x="41347" y="33529"/>
                  <a:pt x="31676" y="43200"/>
                  <a:pt x="19747" y="43200"/>
                </a:cubicBezTo>
                <a:cubicBezTo>
                  <a:pt x="11203" y="43200"/>
                  <a:pt x="3462" y="38164"/>
                  <a:pt x="0" y="30353"/>
                </a:cubicBezTo>
                <a:lnTo>
                  <a:pt x="19747" y="2160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2" name="Line 10"/>
          <p:cNvSpPr>
            <a:spLocks noChangeShapeType="1"/>
          </p:cNvSpPr>
          <p:nvPr/>
        </p:nvSpPr>
        <p:spPr bwMode="auto">
          <a:xfrm>
            <a:off x="5572153" y="598599"/>
            <a:ext cx="0" cy="5543550"/>
          </a:xfrm>
          <a:prstGeom prst="line">
            <a:avLst/>
          </a:prstGeom>
          <a:noFill/>
          <a:ln w="2857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2971880" y="444143"/>
            <a:ext cx="4726374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Change the core</a:t>
            </a:r>
            <a:r>
              <a:rPr lang="en-US" altLang="ja-JP" sz="2400" dirty="0" smtClean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size with A</a:t>
            </a:r>
            <a:r>
              <a:rPr lang="en-US" altLang="ja-JP" sz="2400" baseline="30000" dirty="0" smtClean="0">
                <a:solidFill>
                  <a:srgbClr val="0000FF"/>
                </a:solidFill>
                <a:latin typeface="+mj-ea"/>
                <a:ea typeface="+mj-ea"/>
              </a:rPr>
              <a:t>1/6</a:t>
            </a:r>
            <a:endParaRPr lang="ja-JP" altLang="en-US" sz="2400" baseline="300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45064" name="Oval 12"/>
          <p:cNvSpPr>
            <a:spLocks noChangeArrowheads="1"/>
          </p:cNvSpPr>
          <p:nvPr/>
        </p:nvSpPr>
        <p:spPr bwMode="auto">
          <a:xfrm>
            <a:off x="1638505" y="2552217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5" name="Oval 13"/>
          <p:cNvSpPr>
            <a:spLocks noChangeArrowheads="1"/>
          </p:cNvSpPr>
          <p:nvPr/>
        </p:nvSpPr>
        <p:spPr bwMode="auto">
          <a:xfrm>
            <a:off x="1998867" y="2552217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6" name="Rectangle 14"/>
          <p:cNvSpPr>
            <a:spLocks noChangeArrowheads="1"/>
          </p:cNvSpPr>
          <p:nvPr/>
        </p:nvSpPr>
        <p:spPr bwMode="auto">
          <a:xfrm>
            <a:off x="1638505" y="1975955"/>
            <a:ext cx="2174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1997280" y="1975955"/>
            <a:ext cx="21748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ja-JP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2454833" y="1865006"/>
            <a:ext cx="179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+mj-ea"/>
                <a:ea typeface="+mj-ea"/>
              </a:rPr>
              <a:t>B=H=0.07</a:t>
            </a:r>
            <a:endParaRPr lang="en-US" altLang="ja-JP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2459772" y="2385575"/>
            <a:ext cx="179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+mj-ea"/>
                <a:ea typeface="+mj-ea"/>
              </a:rPr>
              <a:t>B=H=0.25</a:t>
            </a:r>
            <a:endParaRPr lang="en-US" altLang="ja-JP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5070" name="Text Box 19"/>
          <p:cNvSpPr txBox="1">
            <a:spLocks noChangeArrowheads="1"/>
          </p:cNvSpPr>
          <p:nvPr/>
        </p:nvSpPr>
        <p:spPr bwMode="auto">
          <a:xfrm>
            <a:off x="2803577" y="4950275"/>
            <a:ext cx="1997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000" i="1" dirty="0">
                <a:solidFill>
                  <a:srgbClr val="FF0000"/>
                </a:solidFill>
                <a:latin typeface="+mj-ea"/>
                <a:ea typeface="+mj-ea"/>
              </a:rPr>
              <a:t>b: 1.723 (</a:t>
            </a:r>
            <a:r>
              <a:rPr lang="en-US" altLang="ja-JP" sz="2000" i="1" dirty="0" err="1">
                <a:solidFill>
                  <a:srgbClr val="FF0000"/>
                </a:solidFill>
                <a:latin typeface="+mj-ea"/>
                <a:ea typeface="+mj-ea"/>
              </a:rPr>
              <a:t>fm</a:t>
            </a:r>
            <a:r>
              <a:rPr lang="en-US" altLang="ja-JP" sz="2000" i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45071" name="Text Box 20"/>
          <p:cNvSpPr txBox="1">
            <a:spLocks noChangeArrowheads="1"/>
          </p:cNvSpPr>
          <p:nvPr/>
        </p:nvSpPr>
        <p:spPr bwMode="auto">
          <a:xfrm>
            <a:off x="6372253" y="2097199"/>
            <a:ext cx="12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FF"/>
                </a:solidFill>
                <a:latin typeface="+mj-ea"/>
                <a:ea typeface="+mj-ea"/>
              </a:rPr>
              <a:t>b~A</a:t>
            </a:r>
            <a:r>
              <a:rPr lang="en-US" altLang="ja-JP" sz="2400" i="1" baseline="30000">
                <a:solidFill>
                  <a:srgbClr val="0000FF"/>
                </a:solidFill>
                <a:latin typeface="+mj-ea"/>
                <a:ea typeface="+mj-ea"/>
              </a:rPr>
              <a:t>1/6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80358" y="1024416"/>
            <a:ext cx="180249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  <a:latin typeface="+mj-ea"/>
                <a:ea typeface="+mj-ea"/>
              </a:rPr>
              <a:t>Fixed-core</a:t>
            </a:r>
            <a:endParaRPr kumimoji="1" lang="ja-JP" altLang="en-US" sz="2400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95855" y="1023775"/>
            <a:ext cx="253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FF"/>
                </a:solidFill>
                <a:latin typeface="+mj-ea"/>
                <a:ea typeface="+mj-ea"/>
              </a:rPr>
              <a:t>Expanded-core</a:t>
            </a:r>
            <a:endParaRPr kumimoji="1" lang="ja-JP" altLang="en-US" sz="2400" i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854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we have done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Core-size and total system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Continuum shell model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M-scheme </a:t>
            </a:r>
          </a:p>
          <a:p>
            <a:pPr marL="582930" indent="-514350">
              <a:buFont typeface="+mj-lt"/>
              <a:buAutoNum type="arabicPeriod"/>
            </a:pPr>
            <a:endParaRPr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Coupled-channel model</a:t>
            </a:r>
            <a:endParaRPr kumimoji="1" lang="ja-JP" altLang="en-US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09706" y="3530190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647182" y="2455463"/>
            <a:ext cx="5886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PRC73,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2006) 034318.</a:t>
            </a:r>
            <a:r>
              <a:rPr lang="ja-JP" altLang="en-US" sz="1800" dirty="0"/>
              <a:t>　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647182" y="4681414"/>
            <a:ext cx="554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dirty="0" smtClean="0"/>
              <a:t>EPJA42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2009) 535.</a:t>
            </a:r>
            <a:r>
              <a:rPr lang="ja-JP" altLang="en-US" sz="1800" dirty="0"/>
              <a:t>　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647182" y="5775563"/>
            <a:ext cx="530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NPA895,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2012) 1.</a:t>
            </a:r>
            <a:r>
              <a:rPr lang="ja-JP" altLang="en-US" sz="1800" dirty="0"/>
              <a:t>　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56352" y="1655195"/>
            <a:ext cx="7958990" cy="122667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4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fig0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682338"/>
            <a:ext cx="8267251" cy="51646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30508" y="83451"/>
            <a:ext cx="7185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メイリオ"/>
                <a:ea typeface="メイリオ"/>
                <a:cs typeface="メイリオ"/>
              </a:rPr>
              <a:t>Comparison with other approaches</a:t>
            </a:r>
            <a:endParaRPr kumimoji="1" lang="ja-JP" altLang="en-US" sz="3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401169" y="6401892"/>
            <a:ext cx="412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[3] G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. Hagen et al.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, PRC 80 (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2009)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401169" y="6133782"/>
            <a:ext cx="4702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[2] B.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Ab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-Ibrahim et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al.,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JPSJ 78 (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2009)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82434" y="5872751"/>
            <a:ext cx="368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[1] H.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Nakada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, NPA764 (2006)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6840" y="2398885"/>
            <a:ext cx="93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□: </a:t>
            </a:r>
            <a:r>
              <a:rPr kumimoji="1"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[2]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7637" y="2020351"/>
            <a:ext cx="93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■: </a:t>
            </a:r>
            <a:r>
              <a:rPr kumimoji="1"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[1]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20521" y="2795823"/>
            <a:ext cx="93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▲: </a:t>
            </a:r>
            <a:r>
              <a:rPr kumimoji="1"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[3]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7637" y="141214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○: fixed-</a:t>
            </a:r>
            <a:r>
              <a:rPr lang="en-US" altLang="ja-JP" dirty="0" err="1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b</a:t>
            </a:r>
            <a:endParaRPr kumimoji="1" lang="ja-JP" altLang="en-US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88434" y="1024407"/>
            <a:ext cx="301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●: </a:t>
            </a:r>
            <a:r>
              <a:rPr lang="en-US" altLang="ja-JP" dirty="0" err="1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-COSM with b〜A</a:t>
            </a:r>
            <a:r>
              <a:rPr lang="en-US" altLang="ja-JP" baseline="300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1/6</a:t>
            </a:r>
            <a:endParaRPr kumimoji="1" lang="ja-JP" altLang="en-US" baseline="300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4810955" y="3553178"/>
            <a:ext cx="3613378" cy="1484489"/>
            <a:chOff x="4810955" y="3553178"/>
            <a:chExt cx="3613378" cy="1484489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604000" y="4515556"/>
              <a:ext cx="1820333" cy="0"/>
            </a:xfrm>
            <a:prstGeom prst="line">
              <a:avLst/>
            </a:prstGeom>
            <a:ln w="28575" cmpd="sng">
              <a:solidFill>
                <a:srgbClr val="66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902222" y="3553178"/>
              <a:ext cx="522111" cy="0"/>
            </a:xfrm>
            <a:prstGeom prst="line">
              <a:avLst/>
            </a:prstGeom>
            <a:ln w="28575" cmpd="sng">
              <a:solidFill>
                <a:srgbClr val="66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8215889" y="3581400"/>
              <a:ext cx="0" cy="863600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835638" y="3817323"/>
              <a:ext cx="126413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660066"/>
                  </a:solidFill>
                  <a:latin typeface="+mj-ea"/>
                  <a:ea typeface="+mj-ea"/>
                </a:rPr>
                <a:t>0.25fm</a:t>
              </a:r>
              <a:endParaRPr kumimoji="1" lang="ja-JP" altLang="en-US" sz="2400" dirty="0">
                <a:solidFill>
                  <a:srgbClr val="660066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810955" y="4668335"/>
              <a:ext cx="2926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  <a:latin typeface="+mj-ea"/>
                  <a:ea typeface="+mj-ea"/>
                </a:rPr>
                <a:t>C.C.M. (Hagen et al [3])</a:t>
              </a:r>
              <a:endParaRPr kumimoji="1" lang="ja-JP" altLang="en-US" dirty="0">
                <a:solidFill>
                  <a:srgbClr val="660066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6257814" y="1626254"/>
            <a:ext cx="2234253" cy="1145821"/>
            <a:chOff x="6257814" y="1626254"/>
            <a:chExt cx="2234253" cy="1145821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6671734" y="2772075"/>
              <a:ext cx="1820333" cy="0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969956" y="1626254"/>
              <a:ext cx="522111" cy="0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8283623" y="1626254"/>
              <a:ext cx="0" cy="1075265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923529" y="2062684"/>
              <a:ext cx="1264138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00FF"/>
                  </a:solidFill>
                  <a:latin typeface="+mj-ea"/>
                  <a:ea typeface="+mj-ea"/>
                </a:rPr>
                <a:t>0.31fm</a:t>
              </a:r>
              <a:endParaRPr kumimoji="1" lang="ja-JP" altLang="en-US" sz="2400" dirty="0">
                <a:solidFill>
                  <a:srgbClr val="0000FF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257814" y="1697036"/>
              <a:ext cx="1099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+mj-ea"/>
                  <a:ea typeface="+mj-ea"/>
                </a:rPr>
                <a:t>Exp. [4]</a:t>
              </a:r>
              <a:endParaRPr kumimoji="1" lang="ja-JP" altLang="en-US" dirty="0">
                <a:solidFill>
                  <a:srgbClr val="0000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9906000" y="33335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36667" y="309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2332166" y="1054422"/>
            <a:ext cx="5990068" cy="3168122"/>
            <a:chOff x="2332166" y="1054422"/>
            <a:chExt cx="5990068" cy="3168122"/>
          </a:xfrm>
        </p:grpSpPr>
        <p:sp>
          <p:nvSpPr>
            <p:cNvPr id="9" name="円/楕円 8"/>
            <p:cNvSpPr/>
            <p:nvPr/>
          </p:nvSpPr>
          <p:spPr>
            <a:xfrm>
              <a:off x="6215529" y="1209073"/>
              <a:ext cx="2106705" cy="2053912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332166" y="2824046"/>
              <a:ext cx="3925696" cy="139849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772308" y="2239854"/>
              <a:ext cx="1293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Fixed-b</a:t>
              </a:r>
              <a:endParaRPr kumimoji="1" lang="ja-JP" altLang="en-US" sz="24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270041" y="1054422"/>
              <a:ext cx="1235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00FF"/>
                  </a:solidFill>
                  <a:latin typeface="メイリオ"/>
                  <a:cs typeface="メイリオ"/>
                </a:rPr>
                <a:t>b〜A</a:t>
              </a:r>
              <a:r>
                <a:rPr lang="en-US" altLang="ja-JP" sz="2400" baseline="30000" dirty="0">
                  <a:solidFill>
                    <a:srgbClr val="0000FF"/>
                  </a:solidFill>
                  <a:latin typeface="メイリオ"/>
                  <a:cs typeface="メイリオ"/>
                </a:rPr>
                <a:t>1/6</a:t>
              </a:r>
              <a:endParaRPr lang="ja-JP" altLang="en-US" sz="2400" baseline="30000" dirty="0">
                <a:solidFill>
                  <a:srgbClr val="0000FF"/>
                </a:solidFill>
                <a:latin typeface="メイリオ"/>
                <a:cs typeface="メイリオ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4919967" y="5861120"/>
            <a:ext cx="414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[4] A. Ozawa et al, NPA693 (2001)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2877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we have done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Core-size and total system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Continuum shell model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M-scheme </a:t>
            </a:r>
          </a:p>
          <a:p>
            <a:pPr marL="582930" indent="-514350">
              <a:buFont typeface="+mj-lt"/>
              <a:buAutoNum type="arabicPeriod"/>
            </a:pPr>
            <a:endParaRPr lang="en-US" altLang="ja-JP" dirty="0"/>
          </a:p>
          <a:p>
            <a:pPr marL="582930" indent="-514350">
              <a:buFont typeface="+mj-lt"/>
              <a:buAutoNum type="arabicPeriod"/>
            </a:pPr>
            <a:r>
              <a:rPr kumimoji="1" lang="en-US" altLang="ja-JP" dirty="0" smtClean="0"/>
              <a:t>Coupled-channel model</a:t>
            </a:r>
            <a:endParaRPr kumimoji="1" lang="ja-JP" altLang="en-US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09706" y="3530190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PRC75, (2007) 034316.</a:t>
            </a:r>
            <a:r>
              <a:rPr lang="ja-JP" altLang="en-US" sz="1800" dirty="0"/>
              <a:t>　</a:t>
            </a: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647182" y="2455463"/>
            <a:ext cx="5886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PRC73,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2006) 034318.</a:t>
            </a:r>
            <a:r>
              <a:rPr lang="ja-JP" altLang="en-US" sz="1800" dirty="0"/>
              <a:t>　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647182" y="4681414"/>
            <a:ext cx="554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dirty="0" smtClean="0"/>
              <a:t>EPJA42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2009) 535.</a:t>
            </a:r>
            <a:r>
              <a:rPr lang="ja-JP" altLang="en-US" sz="1800" dirty="0"/>
              <a:t>　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647182" y="5775563"/>
            <a:ext cx="5300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H. M, K. Kato and K. Ikeda, </a:t>
            </a:r>
            <a:r>
              <a:rPr lang="en-US" altLang="ja-JP" sz="1800" dirty="0" smtClean="0"/>
              <a:t>NPA895, </a:t>
            </a:r>
            <a:r>
              <a:rPr lang="en-US" altLang="ja-JP" sz="1800" dirty="0"/>
              <a:t>(</a:t>
            </a:r>
            <a:r>
              <a:rPr lang="en-US" altLang="ja-JP" sz="1800" dirty="0" smtClean="0"/>
              <a:t>2012) 1.</a:t>
            </a:r>
            <a:r>
              <a:rPr lang="ja-JP" altLang="en-US" sz="1800" dirty="0"/>
              <a:t>　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56352" y="5064564"/>
            <a:ext cx="7958990" cy="122667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9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609219" y="2592429"/>
            <a:ext cx="3673475" cy="936625"/>
            <a:chOff x="3560" y="1465"/>
            <a:chExt cx="1392" cy="1013"/>
          </a:xfrm>
        </p:grpSpPr>
        <p:sp>
          <p:nvSpPr>
            <p:cNvPr id="47193" name="AutoShape 56"/>
            <p:cNvSpPr>
              <a:spLocks/>
            </p:cNvSpPr>
            <p:nvPr/>
          </p:nvSpPr>
          <p:spPr bwMode="auto">
            <a:xfrm rot="-5400000">
              <a:off x="3783" y="1459"/>
              <a:ext cx="945" cy="1094"/>
            </a:xfrm>
            <a:prstGeom prst="leftBracket">
              <a:avLst>
                <a:gd name="adj" fmla="val 4506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4" name="Freeform 57"/>
            <p:cNvSpPr>
              <a:spLocks/>
            </p:cNvSpPr>
            <p:nvPr/>
          </p:nvSpPr>
          <p:spPr bwMode="auto">
            <a:xfrm flipV="1">
              <a:off x="3877" y="2202"/>
              <a:ext cx="746" cy="94"/>
            </a:xfrm>
            <a:custGeom>
              <a:avLst/>
              <a:gdLst>
                <a:gd name="T0" fmla="*/ 0 w 816"/>
                <a:gd name="T1" fmla="*/ 0 h 1"/>
                <a:gd name="T2" fmla="*/ 746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5" name="Freeform 58"/>
            <p:cNvSpPr>
              <a:spLocks/>
            </p:cNvSpPr>
            <p:nvPr/>
          </p:nvSpPr>
          <p:spPr bwMode="auto">
            <a:xfrm flipV="1">
              <a:off x="3834" y="2091"/>
              <a:ext cx="851" cy="80"/>
            </a:xfrm>
            <a:custGeom>
              <a:avLst/>
              <a:gdLst>
                <a:gd name="T0" fmla="*/ 0 w 816"/>
                <a:gd name="T1" fmla="*/ 0 h 1"/>
                <a:gd name="T2" fmla="*/ 851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6" name="Freeform 59"/>
            <p:cNvSpPr>
              <a:spLocks/>
            </p:cNvSpPr>
            <p:nvPr/>
          </p:nvSpPr>
          <p:spPr bwMode="auto">
            <a:xfrm flipV="1">
              <a:off x="3560" y="1465"/>
              <a:ext cx="1392" cy="68"/>
            </a:xfrm>
            <a:custGeom>
              <a:avLst/>
              <a:gdLst>
                <a:gd name="T0" fmla="*/ 0 w 816"/>
                <a:gd name="T1" fmla="*/ 0 h 1"/>
                <a:gd name="T2" fmla="*/ 1392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7" name="Freeform 61"/>
            <p:cNvSpPr>
              <a:spLocks/>
            </p:cNvSpPr>
            <p:nvPr/>
          </p:nvSpPr>
          <p:spPr bwMode="auto">
            <a:xfrm flipV="1">
              <a:off x="3786" y="2001"/>
              <a:ext cx="949" cy="52"/>
            </a:xfrm>
            <a:custGeom>
              <a:avLst/>
              <a:gdLst>
                <a:gd name="T0" fmla="*/ 0 w 816"/>
                <a:gd name="T1" fmla="*/ 0 h 1"/>
                <a:gd name="T2" fmla="*/ 949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8" name="Freeform 62"/>
            <p:cNvSpPr>
              <a:spLocks/>
            </p:cNvSpPr>
            <p:nvPr/>
          </p:nvSpPr>
          <p:spPr bwMode="auto">
            <a:xfrm flipV="1">
              <a:off x="3731" y="1755"/>
              <a:ext cx="1044" cy="77"/>
            </a:xfrm>
            <a:custGeom>
              <a:avLst/>
              <a:gdLst>
                <a:gd name="T0" fmla="*/ 0 w 816"/>
                <a:gd name="T1" fmla="*/ 0 h 1"/>
                <a:gd name="T2" fmla="*/ 1044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99" name="Freeform 63"/>
            <p:cNvSpPr>
              <a:spLocks/>
            </p:cNvSpPr>
            <p:nvPr/>
          </p:nvSpPr>
          <p:spPr bwMode="auto">
            <a:xfrm flipV="1">
              <a:off x="3718" y="1633"/>
              <a:ext cx="1085" cy="57"/>
            </a:xfrm>
            <a:custGeom>
              <a:avLst/>
              <a:gdLst>
                <a:gd name="T0" fmla="*/ 0 w 816"/>
                <a:gd name="T1" fmla="*/ 0 h 1"/>
                <a:gd name="T2" fmla="*/ 1085 w 816"/>
                <a:gd name="T3" fmla="*/ 0 h 1"/>
                <a:gd name="T4" fmla="*/ 0 60000 65536"/>
                <a:gd name="T5" fmla="*/ 0 60000 65536"/>
                <a:gd name="T6" fmla="*/ 0 w 816"/>
                <a:gd name="T7" fmla="*/ 0 h 1"/>
                <a:gd name="T8" fmla="*/ 816 w 8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6" h="1">
                  <a:moveTo>
                    <a:pt x="0" y="0"/>
                  </a:moveTo>
                  <a:cubicBezTo>
                    <a:pt x="340" y="0"/>
                    <a:pt x="680" y="0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7131" name="Oval 60"/>
          <p:cNvSpPr>
            <a:spLocks noChangeArrowheads="1"/>
          </p:cNvSpPr>
          <p:nvPr/>
        </p:nvSpPr>
        <p:spPr bwMode="auto">
          <a:xfrm>
            <a:off x="2453894" y="3311567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2" name="Oval 66"/>
          <p:cNvSpPr>
            <a:spLocks noChangeArrowheads="1"/>
          </p:cNvSpPr>
          <p:nvPr/>
        </p:nvSpPr>
        <p:spPr bwMode="auto">
          <a:xfrm>
            <a:off x="2611056" y="3311567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3" name="Oval 67"/>
          <p:cNvSpPr>
            <a:spLocks noChangeArrowheads="1"/>
          </p:cNvSpPr>
          <p:nvPr/>
        </p:nvSpPr>
        <p:spPr bwMode="auto">
          <a:xfrm>
            <a:off x="2449131" y="3182979"/>
            <a:ext cx="112713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4" name="Oval 68"/>
          <p:cNvSpPr>
            <a:spLocks noChangeArrowheads="1"/>
          </p:cNvSpPr>
          <p:nvPr/>
        </p:nvSpPr>
        <p:spPr bwMode="auto">
          <a:xfrm>
            <a:off x="2606294" y="3182979"/>
            <a:ext cx="114300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5" name="Oval 69"/>
          <p:cNvSpPr>
            <a:spLocks noChangeArrowheads="1"/>
          </p:cNvSpPr>
          <p:nvPr/>
        </p:nvSpPr>
        <p:spPr bwMode="auto">
          <a:xfrm>
            <a:off x="2758694" y="3186154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6" name="Oval 70"/>
          <p:cNvSpPr>
            <a:spLocks noChangeArrowheads="1"/>
          </p:cNvSpPr>
          <p:nvPr/>
        </p:nvSpPr>
        <p:spPr bwMode="auto">
          <a:xfrm>
            <a:off x="2917444" y="3181392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7" name="Oval 71"/>
          <p:cNvSpPr>
            <a:spLocks noChangeArrowheads="1"/>
          </p:cNvSpPr>
          <p:nvPr/>
        </p:nvSpPr>
        <p:spPr bwMode="auto">
          <a:xfrm>
            <a:off x="2449131" y="3060742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8" name="Oval 72"/>
          <p:cNvSpPr>
            <a:spLocks noChangeArrowheads="1"/>
          </p:cNvSpPr>
          <p:nvPr/>
        </p:nvSpPr>
        <p:spPr bwMode="auto">
          <a:xfrm>
            <a:off x="2606294" y="3060742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39" name="Oval 75"/>
          <p:cNvSpPr>
            <a:spLocks noChangeArrowheads="1"/>
          </p:cNvSpPr>
          <p:nvPr/>
        </p:nvSpPr>
        <p:spPr bwMode="auto">
          <a:xfrm>
            <a:off x="2079244" y="3311567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0" name="Oval 76"/>
          <p:cNvSpPr>
            <a:spLocks noChangeArrowheads="1"/>
          </p:cNvSpPr>
          <p:nvPr/>
        </p:nvSpPr>
        <p:spPr bwMode="auto">
          <a:xfrm>
            <a:off x="2236406" y="3311567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1" name="Oval 77"/>
          <p:cNvSpPr>
            <a:spLocks noChangeArrowheads="1"/>
          </p:cNvSpPr>
          <p:nvPr/>
        </p:nvSpPr>
        <p:spPr bwMode="auto">
          <a:xfrm>
            <a:off x="2079244" y="3187742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2" name="Oval 78"/>
          <p:cNvSpPr>
            <a:spLocks noChangeArrowheads="1"/>
          </p:cNvSpPr>
          <p:nvPr/>
        </p:nvSpPr>
        <p:spPr bwMode="auto">
          <a:xfrm>
            <a:off x="2236406" y="3187742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3" name="Oval 79"/>
          <p:cNvSpPr>
            <a:spLocks noChangeArrowheads="1"/>
          </p:cNvSpPr>
          <p:nvPr/>
        </p:nvSpPr>
        <p:spPr bwMode="auto">
          <a:xfrm>
            <a:off x="1763331" y="3181392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4" name="Oval 80"/>
          <p:cNvSpPr>
            <a:spLocks noChangeArrowheads="1"/>
          </p:cNvSpPr>
          <p:nvPr/>
        </p:nvSpPr>
        <p:spPr bwMode="auto">
          <a:xfrm>
            <a:off x="1920494" y="3186154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5" name="Oval 81"/>
          <p:cNvSpPr>
            <a:spLocks noChangeArrowheads="1"/>
          </p:cNvSpPr>
          <p:nvPr/>
        </p:nvSpPr>
        <p:spPr bwMode="auto">
          <a:xfrm>
            <a:off x="2072894" y="3060742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46" name="Oval 82"/>
          <p:cNvSpPr>
            <a:spLocks noChangeArrowheads="1"/>
          </p:cNvSpPr>
          <p:nvPr/>
        </p:nvSpPr>
        <p:spPr bwMode="auto">
          <a:xfrm>
            <a:off x="2231644" y="3060742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83409"/>
              </p:ext>
            </p:extLst>
          </p:nvPr>
        </p:nvGraphicFramePr>
        <p:xfrm>
          <a:off x="2704200" y="1866840"/>
          <a:ext cx="12239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数式" r:id="rId3" imgW="520560" imgH="203040" progId="Equation.3">
                  <p:embed/>
                </p:oleObj>
              </mc:Choice>
              <mc:Fallback>
                <p:oleObj name="数式" r:id="rId3" imgW="520560" imgH="203040" progId="Equation.3">
                  <p:embed/>
                  <p:pic>
                    <p:nvPicPr>
                      <p:cNvPr id="0" name="Picture 9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200" y="1866840"/>
                        <a:ext cx="1223962" cy="477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1" name="Text Box 113"/>
          <p:cNvSpPr txBox="1">
            <a:spLocks noChangeArrowheads="1"/>
          </p:cNvSpPr>
          <p:nvPr/>
        </p:nvSpPr>
        <p:spPr bwMode="auto">
          <a:xfrm>
            <a:off x="1544306" y="3927929"/>
            <a:ext cx="2269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Radius : </a:t>
            </a:r>
            <a:r>
              <a:rPr lang="en-US" altLang="ja-JP" sz="2400" dirty="0">
                <a:solidFill>
                  <a:srgbClr val="FFFF00"/>
                </a:solidFill>
                <a:latin typeface="+mj-ea"/>
                <a:ea typeface="+mj-ea"/>
              </a:rPr>
              <a:t>large</a:t>
            </a:r>
          </a:p>
        </p:txBody>
      </p:sp>
      <p:sp>
        <p:nvSpPr>
          <p:cNvPr id="47152" name="Text Box 114"/>
          <p:cNvSpPr txBox="1">
            <a:spLocks noChangeArrowheads="1"/>
          </p:cNvSpPr>
          <p:nvPr/>
        </p:nvSpPr>
        <p:spPr bwMode="auto">
          <a:xfrm>
            <a:off x="661218" y="1887477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0p-0h</a:t>
            </a:r>
          </a:p>
        </p:txBody>
      </p:sp>
      <p:sp>
        <p:nvSpPr>
          <p:cNvPr id="96" name="Rectangle 10"/>
          <p:cNvSpPr>
            <a:spLocks/>
          </p:cNvSpPr>
          <p:nvPr/>
        </p:nvSpPr>
        <p:spPr bwMode="auto">
          <a:xfrm>
            <a:off x="763953" y="55080"/>
            <a:ext cx="80077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en-US" altLang="ja-JP" sz="4000" dirty="0" smtClean="0">
                <a:solidFill>
                  <a:srgbClr val="C1EEFF"/>
                </a:solidFill>
                <a:latin typeface="メイリオ" pitchFamily="50" charset="-128"/>
                <a:ea typeface="メイリオ" pitchFamily="50" charset="-128"/>
                <a:cs typeface="ヒラギノ丸ゴ Pro W4"/>
              </a:rPr>
              <a:t>Inclusion of the core excitation</a:t>
            </a:r>
            <a:endParaRPr lang="ja-JP" altLang="en-US" sz="4000" dirty="0">
              <a:solidFill>
                <a:srgbClr val="C1EEFF"/>
              </a:solidFill>
              <a:latin typeface="メイリオ" pitchFamily="50" charset="-128"/>
              <a:ea typeface="メイリオ" pitchFamily="50" charset="-128"/>
              <a:cs typeface="ヒラギノ丸ゴ Pro W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755" y="839474"/>
            <a:ext cx="530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ea"/>
                <a:ea typeface="+mj-ea"/>
              </a:rPr>
              <a:t>a coupled-channel picture for </a:t>
            </a:r>
            <a:r>
              <a:rPr kumimoji="1" lang="en-US" altLang="ja-JP" sz="2400" baseline="30000" dirty="0" smtClean="0">
                <a:latin typeface="+mj-ea"/>
                <a:ea typeface="+mj-ea"/>
              </a:rPr>
              <a:t>16</a:t>
            </a:r>
            <a:r>
              <a:rPr kumimoji="1" lang="en-US" altLang="ja-JP" sz="2400" dirty="0" smtClean="0">
                <a:latin typeface="+mj-ea"/>
                <a:ea typeface="+mj-ea"/>
              </a:rPr>
              <a:t>O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348366" y="1665076"/>
            <a:ext cx="4110234" cy="501363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34000"/>
              </p:ext>
            </p:extLst>
          </p:nvPr>
        </p:nvGraphicFramePr>
        <p:xfrm>
          <a:off x="1673685" y="5074297"/>
          <a:ext cx="15636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3" name="数式" r:id="rId5" imgW="723900" imgH="228600" progId="Equation.3">
                  <p:embed/>
                </p:oleObj>
              </mc:Choice>
              <mc:Fallback>
                <p:oleObj name="数式" r:id="rId5" imgW="723900" imgH="228600" progId="Equation.3">
                  <p:embed/>
                  <p:pic>
                    <p:nvPicPr>
                      <p:cNvPr id="0" name="Picture 9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85" y="5074297"/>
                        <a:ext cx="1563688" cy="492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167951" y="5881408"/>
            <a:ext cx="24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“Mean-field-like“ core</a:t>
            </a:r>
            <a:endParaRPr kumimoji="1" lang="ja-JP" altLang="en-US" i="1" dirty="0"/>
          </a:p>
        </p:txBody>
      </p:sp>
      <p:sp>
        <p:nvSpPr>
          <p:cNvPr id="66" name="AutoShape 56"/>
          <p:cNvSpPr>
            <a:spLocks/>
          </p:cNvSpPr>
          <p:nvPr/>
        </p:nvSpPr>
        <p:spPr bwMode="auto">
          <a:xfrm rot="16200000">
            <a:off x="5897815" y="2413835"/>
            <a:ext cx="1500188" cy="1736725"/>
          </a:xfrm>
          <a:prstGeom prst="leftBracket">
            <a:avLst>
              <a:gd name="adj" fmla="val 45069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Freeform 57"/>
          <p:cNvSpPr>
            <a:spLocks/>
          </p:cNvSpPr>
          <p:nvPr/>
        </p:nvSpPr>
        <p:spPr bwMode="auto">
          <a:xfrm flipV="1">
            <a:off x="6046246" y="3594142"/>
            <a:ext cx="1184275" cy="149225"/>
          </a:xfrm>
          <a:custGeom>
            <a:avLst/>
            <a:gdLst>
              <a:gd name="T0" fmla="*/ 0 w 816"/>
              <a:gd name="T1" fmla="*/ 0 h 1"/>
              <a:gd name="T2" fmla="*/ 1184275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8" name="Freeform 58"/>
          <p:cNvSpPr>
            <a:spLocks/>
          </p:cNvSpPr>
          <p:nvPr/>
        </p:nvSpPr>
        <p:spPr bwMode="auto">
          <a:xfrm flipV="1">
            <a:off x="5977983" y="3417929"/>
            <a:ext cx="1350963" cy="127000"/>
          </a:xfrm>
          <a:custGeom>
            <a:avLst/>
            <a:gdLst>
              <a:gd name="T0" fmla="*/ 0 w 816"/>
              <a:gd name="T1" fmla="*/ 0 h 1"/>
              <a:gd name="T2" fmla="*/ 1350963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Freeform 59"/>
          <p:cNvSpPr>
            <a:spLocks/>
          </p:cNvSpPr>
          <p:nvPr/>
        </p:nvSpPr>
        <p:spPr bwMode="auto">
          <a:xfrm flipV="1">
            <a:off x="5543008" y="2424154"/>
            <a:ext cx="2209800" cy="107950"/>
          </a:xfrm>
          <a:custGeom>
            <a:avLst/>
            <a:gdLst>
              <a:gd name="T0" fmla="*/ 0 w 816"/>
              <a:gd name="T1" fmla="*/ 0 h 1"/>
              <a:gd name="T2" fmla="*/ 2209800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6727283" y="3678279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 flipV="1">
            <a:off x="5901783" y="3275054"/>
            <a:ext cx="1506538" cy="82550"/>
          </a:xfrm>
          <a:custGeom>
            <a:avLst/>
            <a:gdLst>
              <a:gd name="T0" fmla="*/ 0 w 816"/>
              <a:gd name="T1" fmla="*/ 0 h 1"/>
              <a:gd name="T2" fmla="*/ 1506538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 flipV="1">
            <a:off x="5814471" y="2884529"/>
            <a:ext cx="1657350" cy="122238"/>
          </a:xfrm>
          <a:custGeom>
            <a:avLst/>
            <a:gdLst>
              <a:gd name="T0" fmla="*/ 0 w 816"/>
              <a:gd name="T1" fmla="*/ 0 h 1"/>
              <a:gd name="T2" fmla="*/ 1657350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Freeform 63"/>
          <p:cNvSpPr>
            <a:spLocks/>
          </p:cNvSpPr>
          <p:nvPr/>
        </p:nvSpPr>
        <p:spPr bwMode="auto">
          <a:xfrm flipV="1">
            <a:off x="5793833" y="2690854"/>
            <a:ext cx="1722438" cy="90488"/>
          </a:xfrm>
          <a:custGeom>
            <a:avLst/>
            <a:gdLst>
              <a:gd name="T0" fmla="*/ 0 w 816"/>
              <a:gd name="T1" fmla="*/ 0 h 1"/>
              <a:gd name="T2" fmla="*/ 1722438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Oval 66"/>
          <p:cNvSpPr>
            <a:spLocks noChangeArrowheads="1"/>
          </p:cNvSpPr>
          <p:nvPr/>
        </p:nvSpPr>
        <p:spPr bwMode="auto">
          <a:xfrm>
            <a:off x="6884446" y="3678279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Oval 67"/>
          <p:cNvSpPr>
            <a:spLocks noChangeArrowheads="1"/>
          </p:cNvSpPr>
          <p:nvPr/>
        </p:nvSpPr>
        <p:spPr bwMode="auto">
          <a:xfrm>
            <a:off x="6722521" y="3478254"/>
            <a:ext cx="112712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Oval 68"/>
          <p:cNvSpPr>
            <a:spLocks noChangeArrowheads="1"/>
          </p:cNvSpPr>
          <p:nvPr/>
        </p:nvSpPr>
        <p:spPr bwMode="auto">
          <a:xfrm>
            <a:off x="6879683" y="3478254"/>
            <a:ext cx="114300" cy="11588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Oval 69"/>
          <p:cNvSpPr>
            <a:spLocks noChangeArrowheads="1"/>
          </p:cNvSpPr>
          <p:nvPr/>
        </p:nvSpPr>
        <p:spPr bwMode="auto">
          <a:xfrm>
            <a:off x="7032083" y="3481429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Oval 70"/>
          <p:cNvSpPr>
            <a:spLocks noChangeArrowheads="1"/>
          </p:cNvSpPr>
          <p:nvPr/>
        </p:nvSpPr>
        <p:spPr bwMode="auto">
          <a:xfrm>
            <a:off x="7190833" y="3481429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Oval 71"/>
          <p:cNvSpPr>
            <a:spLocks noChangeArrowheads="1"/>
          </p:cNvSpPr>
          <p:nvPr/>
        </p:nvSpPr>
        <p:spPr bwMode="auto">
          <a:xfrm>
            <a:off x="6722521" y="2736892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Oval 72"/>
          <p:cNvSpPr>
            <a:spLocks noChangeArrowheads="1"/>
          </p:cNvSpPr>
          <p:nvPr/>
        </p:nvSpPr>
        <p:spPr bwMode="auto">
          <a:xfrm>
            <a:off x="6879683" y="3298867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1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6352633" y="3678279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Oval 76"/>
          <p:cNvSpPr>
            <a:spLocks noChangeArrowheads="1"/>
          </p:cNvSpPr>
          <p:nvPr/>
        </p:nvSpPr>
        <p:spPr bwMode="auto">
          <a:xfrm>
            <a:off x="6509796" y="3678279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Oval 77"/>
          <p:cNvSpPr>
            <a:spLocks noChangeArrowheads="1"/>
          </p:cNvSpPr>
          <p:nvPr/>
        </p:nvSpPr>
        <p:spPr bwMode="auto">
          <a:xfrm>
            <a:off x="6352633" y="3483017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Oval 78"/>
          <p:cNvSpPr>
            <a:spLocks noChangeArrowheads="1"/>
          </p:cNvSpPr>
          <p:nvPr/>
        </p:nvSpPr>
        <p:spPr bwMode="auto">
          <a:xfrm>
            <a:off x="6509796" y="3483017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Oval 79"/>
          <p:cNvSpPr>
            <a:spLocks noChangeArrowheads="1"/>
          </p:cNvSpPr>
          <p:nvPr/>
        </p:nvSpPr>
        <p:spPr bwMode="auto">
          <a:xfrm>
            <a:off x="6036721" y="3481429"/>
            <a:ext cx="112712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Oval 80"/>
          <p:cNvSpPr>
            <a:spLocks noChangeArrowheads="1"/>
          </p:cNvSpPr>
          <p:nvPr/>
        </p:nvSpPr>
        <p:spPr bwMode="auto">
          <a:xfrm>
            <a:off x="6193883" y="3481429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7" name="Oval 81"/>
          <p:cNvSpPr>
            <a:spLocks noChangeArrowheads="1"/>
          </p:cNvSpPr>
          <p:nvPr/>
        </p:nvSpPr>
        <p:spPr bwMode="auto">
          <a:xfrm>
            <a:off x="6346283" y="3298867"/>
            <a:ext cx="114300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Oval 82"/>
          <p:cNvSpPr>
            <a:spLocks noChangeArrowheads="1"/>
          </p:cNvSpPr>
          <p:nvPr/>
        </p:nvSpPr>
        <p:spPr bwMode="auto">
          <a:xfrm>
            <a:off x="6505033" y="2736892"/>
            <a:ext cx="112713" cy="11747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4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Text Box 108"/>
          <p:cNvSpPr txBox="1">
            <a:spLocks noChangeArrowheads="1"/>
          </p:cNvSpPr>
          <p:nvPr/>
        </p:nvSpPr>
        <p:spPr bwMode="auto">
          <a:xfrm>
            <a:off x="5230057" y="1936279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2p-2h ex.</a:t>
            </a:r>
          </a:p>
        </p:txBody>
      </p:sp>
      <p:sp>
        <p:nvSpPr>
          <p:cNvPr id="90" name="Text Box 109"/>
          <p:cNvSpPr txBox="1">
            <a:spLocks noChangeArrowheads="1"/>
          </p:cNvSpPr>
          <p:nvPr/>
        </p:nvSpPr>
        <p:spPr bwMode="auto">
          <a:xfrm>
            <a:off x="5599452" y="3968098"/>
            <a:ext cx="2304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Radius : </a:t>
            </a:r>
            <a:r>
              <a:rPr lang="en-US" altLang="ja-JP" sz="2400" dirty="0">
                <a:solidFill>
                  <a:srgbClr val="FF6600"/>
                </a:solidFill>
                <a:latin typeface="+mj-ea"/>
                <a:ea typeface="+mj-ea"/>
              </a:rPr>
              <a:t>small</a:t>
            </a:r>
          </a:p>
        </p:txBody>
      </p:sp>
      <p:sp>
        <p:nvSpPr>
          <p:cNvPr id="91" name="Oval 111"/>
          <p:cNvSpPr>
            <a:spLocks noChangeArrowheads="1"/>
          </p:cNvSpPr>
          <p:nvPr/>
        </p:nvSpPr>
        <p:spPr bwMode="auto">
          <a:xfrm>
            <a:off x="6335171" y="2592429"/>
            <a:ext cx="719137" cy="36036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3283"/>
              </p:ext>
            </p:extLst>
          </p:nvPr>
        </p:nvGraphicFramePr>
        <p:xfrm>
          <a:off x="6950420" y="1906397"/>
          <a:ext cx="12811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4" name="数式" r:id="rId7" imgW="533400" imgH="139700" progId="Equation.3">
                  <p:embed/>
                </p:oleObj>
              </mc:Choice>
              <mc:Fallback>
                <p:oleObj name="数式" r:id="rId7" imgW="533400" imgH="139700" progId="Equation.3">
                  <p:embed/>
                  <p:pic>
                    <p:nvPicPr>
                      <p:cNvPr id="0" name="Picture 9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420" y="1906397"/>
                        <a:ext cx="1281113" cy="328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角丸四角形 92"/>
          <p:cNvSpPr/>
          <p:nvPr/>
        </p:nvSpPr>
        <p:spPr>
          <a:xfrm>
            <a:off x="4852030" y="1741710"/>
            <a:ext cx="3766556" cy="49369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68921"/>
              </p:ext>
            </p:extLst>
          </p:nvPr>
        </p:nvGraphicFramePr>
        <p:xfrm>
          <a:off x="5322001" y="4579173"/>
          <a:ext cx="2770261" cy="54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5" name="数式" r:id="rId9" imgW="1282700" imgH="241300" progId="Equation.3">
                  <p:embed/>
                </p:oleObj>
              </mc:Choice>
              <mc:Fallback>
                <p:oleObj name="数式" r:id="rId9" imgW="1282700" imgH="241300" progId="Equation.3">
                  <p:embed/>
                  <p:pic>
                    <p:nvPicPr>
                      <p:cNvPr id="0" name="Picture 9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01" y="4579173"/>
                        <a:ext cx="2770261" cy="547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668464"/>
              </p:ext>
            </p:extLst>
          </p:nvPr>
        </p:nvGraphicFramePr>
        <p:xfrm>
          <a:off x="5232907" y="5851525"/>
          <a:ext cx="30162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6" name="数式" r:id="rId11" imgW="1384300" imgH="241300" progId="Equation.3">
                  <p:embed/>
                </p:oleObj>
              </mc:Choice>
              <mc:Fallback>
                <p:oleObj name="数式" r:id="rId11" imgW="1384300" imgH="241300" progId="Equation.3">
                  <p:embed/>
                  <p:pic>
                    <p:nvPicPr>
                      <p:cNvPr id="0" name="Picture 9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907" y="5851525"/>
                        <a:ext cx="3016250" cy="5476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上矢印 96"/>
          <p:cNvSpPr/>
          <p:nvPr/>
        </p:nvSpPr>
        <p:spPr>
          <a:xfrm>
            <a:off x="6460583" y="5244353"/>
            <a:ext cx="571500" cy="49305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上矢印 97"/>
          <p:cNvSpPr/>
          <p:nvPr/>
        </p:nvSpPr>
        <p:spPr>
          <a:xfrm>
            <a:off x="6556952" y="2931688"/>
            <a:ext cx="200025" cy="34217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87279" y="1126447"/>
            <a:ext cx="231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(Submitted to NPA)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99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/>
          </p:cNvSpPr>
          <p:nvPr/>
        </p:nvSpPr>
        <p:spPr bwMode="auto">
          <a:xfrm>
            <a:off x="782227" y="36808"/>
            <a:ext cx="80077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en-US" altLang="ja-JP" sz="4000" dirty="0" smtClean="0">
                <a:solidFill>
                  <a:srgbClr val="C1EEFF"/>
                </a:solidFill>
                <a:latin typeface="メイリオ" pitchFamily="50" charset="-128"/>
                <a:ea typeface="メイリオ" pitchFamily="50" charset="-128"/>
                <a:cs typeface="ヒラギノ丸ゴ Pro W4"/>
              </a:rPr>
              <a:t>Inclusion of the core excitation</a:t>
            </a:r>
            <a:endParaRPr lang="ja-JP" altLang="en-US" sz="4000" dirty="0">
              <a:solidFill>
                <a:srgbClr val="C1EEFF"/>
              </a:solidFill>
              <a:latin typeface="メイリオ" pitchFamily="50" charset="-128"/>
              <a:ea typeface="メイリオ" pitchFamily="50" charset="-128"/>
              <a:cs typeface="ヒラギノ丸ゴ Pro W4"/>
            </a:endParaRPr>
          </a:p>
        </p:txBody>
      </p:sp>
      <p:pic>
        <p:nvPicPr>
          <p:cNvPr id="46082" name="Picture 12" descr="Li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45" y="1660525"/>
            <a:ext cx="38893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3" descr="TOSM_9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35" y="2155825"/>
            <a:ext cx="41052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14"/>
          <p:cNvSpPr txBox="1">
            <a:spLocks noChangeArrowheads="1"/>
          </p:cNvSpPr>
          <p:nvPr/>
        </p:nvSpPr>
        <p:spPr bwMode="auto">
          <a:xfrm>
            <a:off x="1639888" y="1080559"/>
            <a:ext cx="1830387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TOSM in </a:t>
            </a:r>
            <a:r>
              <a:rPr lang="en-US" altLang="ja-JP" sz="2400" baseline="30000"/>
              <a:t>9</a:t>
            </a:r>
            <a:r>
              <a:rPr lang="en-US" altLang="ja-JP" sz="2400"/>
              <a:t>Li</a:t>
            </a:r>
          </a:p>
        </p:txBody>
      </p:sp>
      <p:sp>
        <p:nvSpPr>
          <p:cNvPr id="46085" name="Text Box 15"/>
          <p:cNvSpPr txBox="1">
            <a:spLocks noChangeArrowheads="1"/>
          </p:cNvSpPr>
          <p:nvPr/>
        </p:nvSpPr>
        <p:spPr bwMode="auto">
          <a:xfrm>
            <a:off x="3987800" y="1193272"/>
            <a:ext cx="489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T. </a:t>
            </a:r>
            <a:r>
              <a:rPr lang="en-US" altLang="ja-JP" sz="1600" dirty="0" err="1"/>
              <a:t>Myo</a:t>
            </a:r>
            <a:r>
              <a:rPr lang="en-US" altLang="ja-JP" sz="1600" dirty="0"/>
              <a:t>, K. Kato, H. Toki and K. Ikeda, PRC76(2007)</a:t>
            </a:r>
            <a:endParaRPr lang="ja-JP" altLang="en-US" sz="1600" dirty="0"/>
          </a:p>
        </p:txBody>
      </p:sp>
      <p:sp>
        <p:nvSpPr>
          <p:cNvPr id="46086" name="Text Box 16"/>
          <p:cNvSpPr txBox="1">
            <a:spLocks noChangeArrowheads="1"/>
          </p:cNvSpPr>
          <p:nvPr/>
        </p:nvSpPr>
        <p:spPr bwMode="auto">
          <a:xfrm>
            <a:off x="4493404" y="5425778"/>
            <a:ext cx="4530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2</a:t>
            </a:r>
            <a:r>
              <a:rPr lang="en-US" altLang="ja-JP" sz="2400" dirty="0" smtClean="0">
                <a:solidFill>
                  <a:srgbClr val="FFFF00"/>
                </a:solidFill>
              </a:rPr>
              <a:t>. Some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config</a:t>
            </a:r>
            <a:r>
              <a:rPr lang="en-US" altLang="ja-JP" sz="2400" dirty="0" smtClean="0">
                <a:solidFill>
                  <a:srgbClr val="FFFF00"/>
                </a:solidFill>
              </a:rPr>
              <a:t>. are suppressed</a:t>
            </a:r>
          </a:p>
          <a:p>
            <a:r>
              <a:rPr lang="en-US" altLang="ja-JP" sz="2400" dirty="0" smtClean="0">
                <a:solidFill>
                  <a:srgbClr val="FFFF00"/>
                </a:solidFill>
              </a:rPr>
              <a:t>    due to the Pauli-blocking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6087" name="Text Box 17"/>
          <p:cNvSpPr txBox="1">
            <a:spLocks noChangeArrowheads="1"/>
          </p:cNvSpPr>
          <p:nvPr/>
        </p:nvSpPr>
        <p:spPr bwMode="auto">
          <a:xfrm>
            <a:off x="4436254" y="4733280"/>
            <a:ext cx="4199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1</a:t>
            </a:r>
            <a:r>
              <a:rPr lang="en-US" altLang="ja-JP" sz="2400" dirty="0" smtClean="0">
                <a:solidFill>
                  <a:srgbClr val="FFFF00"/>
                </a:solidFill>
              </a:rPr>
              <a:t>. Different size for each orbit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2"/>
          <p:cNvSpPr>
            <a:spLocks/>
          </p:cNvSpPr>
          <p:nvPr/>
        </p:nvSpPr>
        <p:spPr bwMode="auto">
          <a:xfrm flipV="1">
            <a:off x="1323465" y="123563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Freeform 62"/>
          <p:cNvSpPr>
            <a:spLocks/>
          </p:cNvSpPr>
          <p:nvPr/>
        </p:nvSpPr>
        <p:spPr bwMode="auto">
          <a:xfrm flipV="1">
            <a:off x="1323465" y="166743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Oval 82"/>
          <p:cNvSpPr>
            <a:spLocks noChangeArrowheads="1"/>
          </p:cNvSpPr>
          <p:nvPr/>
        </p:nvSpPr>
        <p:spPr bwMode="auto">
          <a:xfrm>
            <a:off x="1683827" y="1276909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Text Box 147"/>
          <p:cNvSpPr txBox="1">
            <a:spLocks noChangeArrowheads="1"/>
          </p:cNvSpPr>
          <p:nvPr/>
        </p:nvSpPr>
        <p:spPr bwMode="auto">
          <a:xfrm>
            <a:off x="569399" y="1671916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8" name="Text Box 148"/>
          <p:cNvSpPr txBox="1">
            <a:spLocks noChangeArrowheads="1"/>
          </p:cNvSpPr>
          <p:nvPr/>
        </p:nvSpPr>
        <p:spPr bwMode="auto">
          <a:xfrm>
            <a:off x="569399" y="112105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9" name="Text Box 149"/>
          <p:cNvSpPr txBox="1">
            <a:spLocks noChangeArrowheads="1"/>
          </p:cNvSpPr>
          <p:nvPr/>
        </p:nvSpPr>
        <p:spPr bwMode="auto">
          <a:xfrm>
            <a:off x="572574" y="616228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20" name="Freeform 62"/>
          <p:cNvSpPr>
            <a:spLocks/>
          </p:cNvSpPr>
          <p:nvPr/>
        </p:nvSpPr>
        <p:spPr bwMode="auto">
          <a:xfrm flipV="1">
            <a:off x="1323465" y="730809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Line 172"/>
          <p:cNvSpPr>
            <a:spLocks noChangeShapeType="1"/>
          </p:cNvSpPr>
          <p:nvPr/>
        </p:nvSpPr>
        <p:spPr bwMode="auto">
          <a:xfrm>
            <a:off x="1996565" y="730809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Oval 82"/>
          <p:cNvSpPr>
            <a:spLocks noChangeArrowheads="1"/>
          </p:cNvSpPr>
          <p:nvPr/>
        </p:nvSpPr>
        <p:spPr bwMode="auto">
          <a:xfrm>
            <a:off x="2034665" y="1276909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Oval 82"/>
          <p:cNvSpPr>
            <a:spLocks noChangeArrowheads="1"/>
          </p:cNvSpPr>
          <p:nvPr/>
        </p:nvSpPr>
        <p:spPr bwMode="auto">
          <a:xfrm>
            <a:off x="2704301" y="172986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Oval 82"/>
          <p:cNvSpPr>
            <a:spLocks noChangeArrowheads="1"/>
          </p:cNvSpPr>
          <p:nvPr/>
        </p:nvSpPr>
        <p:spPr bwMode="auto">
          <a:xfrm>
            <a:off x="3015442" y="173796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Oval 82"/>
          <p:cNvSpPr>
            <a:spLocks noChangeArrowheads="1"/>
          </p:cNvSpPr>
          <p:nvPr/>
        </p:nvSpPr>
        <p:spPr bwMode="auto">
          <a:xfrm>
            <a:off x="3326583" y="174606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Oval 82"/>
          <p:cNvSpPr>
            <a:spLocks noChangeArrowheads="1"/>
          </p:cNvSpPr>
          <p:nvPr/>
        </p:nvSpPr>
        <p:spPr bwMode="auto">
          <a:xfrm>
            <a:off x="3622783" y="175416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Freeform 62"/>
          <p:cNvSpPr>
            <a:spLocks/>
          </p:cNvSpPr>
          <p:nvPr/>
        </p:nvSpPr>
        <p:spPr bwMode="auto">
          <a:xfrm flipV="1">
            <a:off x="5185291" y="1264260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Freeform 62"/>
          <p:cNvSpPr>
            <a:spLocks/>
          </p:cNvSpPr>
          <p:nvPr/>
        </p:nvSpPr>
        <p:spPr bwMode="auto">
          <a:xfrm flipV="1">
            <a:off x="5185291" y="1696060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Oval 82"/>
          <p:cNvSpPr>
            <a:spLocks noChangeArrowheads="1"/>
          </p:cNvSpPr>
          <p:nvPr/>
        </p:nvSpPr>
        <p:spPr bwMode="auto">
          <a:xfrm>
            <a:off x="5545653" y="827423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Freeform 62"/>
          <p:cNvSpPr>
            <a:spLocks/>
          </p:cNvSpPr>
          <p:nvPr/>
        </p:nvSpPr>
        <p:spPr bwMode="auto">
          <a:xfrm flipV="1">
            <a:off x="5185291" y="759435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Line 172"/>
          <p:cNvSpPr>
            <a:spLocks noChangeShapeType="1"/>
          </p:cNvSpPr>
          <p:nvPr/>
        </p:nvSpPr>
        <p:spPr bwMode="auto">
          <a:xfrm>
            <a:off x="5858391" y="759435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Oval 82"/>
          <p:cNvSpPr>
            <a:spLocks noChangeArrowheads="1"/>
          </p:cNvSpPr>
          <p:nvPr/>
        </p:nvSpPr>
        <p:spPr bwMode="auto">
          <a:xfrm>
            <a:off x="5896491" y="827423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Oval 82"/>
          <p:cNvSpPr>
            <a:spLocks noChangeArrowheads="1"/>
          </p:cNvSpPr>
          <p:nvPr/>
        </p:nvSpPr>
        <p:spPr bwMode="auto">
          <a:xfrm>
            <a:off x="5932394" y="176749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Oval 82"/>
          <p:cNvSpPr>
            <a:spLocks noChangeArrowheads="1"/>
          </p:cNvSpPr>
          <p:nvPr/>
        </p:nvSpPr>
        <p:spPr bwMode="auto">
          <a:xfrm>
            <a:off x="6234204" y="177048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" name="Oval 82"/>
          <p:cNvSpPr>
            <a:spLocks noChangeArrowheads="1"/>
          </p:cNvSpPr>
          <p:nvPr/>
        </p:nvSpPr>
        <p:spPr bwMode="auto">
          <a:xfrm>
            <a:off x="6566127" y="175849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Oval 82"/>
          <p:cNvSpPr>
            <a:spLocks noChangeArrowheads="1"/>
          </p:cNvSpPr>
          <p:nvPr/>
        </p:nvSpPr>
        <p:spPr bwMode="auto">
          <a:xfrm>
            <a:off x="6877268" y="176659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Oval 82"/>
          <p:cNvSpPr>
            <a:spLocks noChangeArrowheads="1"/>
          </p:cNvSpPr>
          <p:nvPr/>
        </p:nvSpPr>
        <p:spPr bwMode="auto">
          <a:xfrm>
            <a:off x="7188409" y="177469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Oval 82"/>
          <p:cNvSpPr>
            <a:spLocks noChangeArrowheads="1"/>
          </p:cNvSpPr>
          <p:nvPr/>
        </p:nvSpPr>
        <p:spPr bwMode="auto">
          <a:xfrm>
            <a:off x="7499550" y="178279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Oval 82"/>
          <p:cNvSpPr>
            <a:spLocks noChangeArrowheads="1"/>
          </p:cNvSpPr>
          <p:nvPr/>
        </p:nvSpPr>
        <p:spPr bwMode="auto">
          <a:xfrm>
            <a:off x="2079470" y="1722622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2390611" y="1730722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Text Box 151"/>
          <p:cNvSpPr txBox="1">
            <a:spLocks noChangeArrowheads="1"/>
          </p:cNvSpPr>
          <p:nvPr/>
        </p:nvSpPr>
        <p:spPr bwMode="auto">
          <a:xfrm>
            <a:off x="394675" y="3772928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74" name="Text Box 152"/>
          <p:cNvSpPr txBox="1">
            <a:spLocks noChangeArrowheads="1"/>
          </p:cNvSpPr>
          <p:nvPr/>
        </p:nvSpPr>
        <p:spPr bwMode="auto">
          <a:xfrm>
            <a:off x="394675" y="3222065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75" name="Text Box 153"/>
          <p:cNvSpPr txBox="1">
            <a:spLocks noChangeArrowheads="1"/>
          </p:cNvSpPr>
          <p:nvPr/>
        </p:nvSpPr>
        <p:spPr bwMode="auto">
          <a:xfrm>
            <a:off x="397850" y="2717240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76" name="Freeform 62"/>
          <p:cNvSpPr>
            <a:spLocks/>
          </p:cNvSpPr>
          <p:nvPr/>
        </p:nvSpPr>
        <p:spPr bwMode="auto">
          <a:xfrm flipV="1">
            <a:off x="1198617" y="3321705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62"/>
          <p:cNvSpPr>
            <a:spLocks/>
          </p:cNvSpPr>
          <p:nvPr/>
        </p:nvSpPr>
        <p:spPr bwMode="auto">
          <a:xfrm flipV="1">
            <a:off x="1198617" y="3753505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Freeform 62"/>
          <p:cNvSpPr>
            <a:spLocks/>
          </p:cNvSpPr>
          <p:nvPr/>
        </p:nvSpPr>
        <p:spPr bwMode="auto">
          <a:xfrm flipV="1">
            <a:off x="1198617" y="2816880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Line 173"/>
          <p:cNvSpPr>
            <a:spLocks noChangeShapeType="1"/>
          </p:cNvSpPr>
          <p:nvPr/>
        </p:nvSpPr>
        <p:spPr bwMode="auto">
          <a:xfrm>
            <a:off x="1305909" y="2816880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Oval 82"/>
          <p:cNvSpPr>
            <a:spLocks noChangeArrowheads="1"/>
          </p:cNvSpPr>
          <p:nvPr/>
        </p:nvSpPr>
        <p:spPr bwMode="auto">
          <a:xfrm>
            <a:off x="1467280" y="382195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Oval 82"/>
          <p:cNvSpPr>
            <a:spLocks noChangeArrowheads="1"/>
          </p:cNvSpPr>
          <p:nvPr/>
        </p:nvSpPr>
        <p:spPr bwMode="auto">
          <a:xfrm>
            <a:off x="1769090" y="382494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2083845" y="382387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2394986" y="383197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>
            <a:off x="2706127" y="384007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Oval 82"/>
          <p:cNvSpPr>
            <a:spLocks noChangeArrowheads="1"/>
          </p:cNvSpPr>
          <p:nvPr/>
        </p:nvSpPr>
        <p:spPr bwMode="auto">
          <a:xfrm>
            <a:off x="3017268" y="384817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Oval 82"/>
          <p:cNvSpPr>
            <a:spLocks noChangeArrowheads="1"/>
          </p:cNvSpPr>
          <p:nvPr/>
        </p:nvSpPr>
        <p:spPr bwMode="auto">
          <a:xfrm>
            <a:off x="2347032" y="127690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" name="Oval 82"/>
          <p:cNvSpPr>
            <a:spLocks noChangeArrowheads="1"/>
          </p:cNvSpPr>
          <p:nvPr/>
        </p:nvSpPr>
        <p:spPr bwMode="auto">
          <a:xfrm>
            <a:off x="6206601" y="82880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Oval 82"/>
          <p:cNvSpPr>
            <a:spLocks noChangeArrowheads="1"/>
          </p:cNvSpPr>
          <p:nvPr/>
        </p:nvSpPr>
        <p:spPr bwMode="auto">
          <a:xfrm>
            <a:off x="2053208" y="79818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" name="Oval 82"/>
          <p:cNvSpPr>
            <a:spLocks noChangeArrowheads="1"/>
          </p:cNvSpPr>
          <p:nvPr/>
        </p:nvSpPr>
        <p:spPr bwMode="auto">
          <a:xfrm>
            <a:off x="2364349" y="80628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Oval 82"/>
          <p:cNvSpPr>
            <a:spLocks noChangeArrowheads="1"/>
          </p:cNvSpPr>
          <p:nvPr/>
        </p:nvSpPr>
        <p:spPr bwMode="auto">
          <a:xfrm>
            <a:off x="2675490" y="81438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" name="Oval 82"/>
          <p:cNvSpPr>
            <a:spLocks noChangeArrowheads="1"/>
          </p:cNvSpPr>
          <p:nvPr/>
        </p:nvSpPr>
        <p:spPr bwMode="auto">
          <a:xfrm>
            <a:off x="2971690" y="82248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" name="Oval 82"/>
          <p:cNvSpPr>
            <a:spLocks noChangeArrowheads="1"/>
          </p:cNvSpPr>
          <p:nvPr/>
        </p:nvSpPr>
        <p:spPr bwMode="auto">
          <a:xfrm>
            <a:off x="1451948" y="28802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1763089" y="28883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9" name="Oval 82"/>
          <p:cNvSpPr>
            <a:spLocks noChangeArrowheads="1"/>
          </p:cNvSpPr>
          <p:nvPr/>
        </p:nvSpPr>
        <p:spPr bwMode="auto">
          <a:xfrm>
            <a:off x="2074230" y="28964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0" name="Oval 82"/>
          <p:cNvSpPr>
            <a:spLocks noChangeArrowheads="1"/>
          </p:cNvSpPr>
          <p:nvPr/>
        </p:nvSpPr>
        <p:spPr bwMode="auto">
          <a:xfrm>
            <a:off x="2370430" y="29045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5" name="Oval 82"/>
          <p:cNvSpPr>
            <a:spLocks noChangeArrowheads="1"/>
          </p:cNvSpPr>
          <p:nvPr/>
        </p:nvSpPr>
        <p:spPr bwMode="auto">
          <a:xfrm>
            <a:off x="1466889" y="3385042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" name="Oval 82"/>
          <p:cNvSpPr>
            <a:spLocks noChangeArrowheads="1"/>
          </p:cNvSpPr>
          <p:nvPr/>
        </p:nvSpPr>
        <p:spPr bwMode="auto">
          <a:xfrm>
            <a:off x="1763089" y="3393142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Oval 82"/>
          <p:cNvSpPr>
            <a:spLocks noChangeArrowheads="1"/>
          </p:cNvSpPr>
          <p:nvPr/>
        </p:nvSpPr>
        <p:spPr bwMode="auto">
          <a:xfrm>
            <a:off x="5914006" y="131677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8" name="Oval 82"/>
          <p:cNvSpPr>
            <a:spLocks noChangeArrowheads="1"/>
          </p:cNvSpPr>
          <p:nvPr/>
        </p:nvSpPr>
        <p:spPr bwMode="auto">
          <a:xfrm>
            <a:off x="6210206" y="132487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62"/>
          <p:cNvSpPr>
            <a:spLocks/>
          </p:cNvSpPr>
          <p:nvPr/>
        </p:nvSpPr>
        <p:spPr bwMode="auto">
          <a:xfrm flipV="1">
            <a:off x="3757387" y="3354857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Freeform 62"/>
          <p:cNvSpPr>
            <a:spLocks/>
          </p:cNvSpPr>
          <p:nvPr/>
        </p:nvSpPr>
        <p:spPr bwMode="auto">
          <a:xfrm flipV="1">
            <a:off x="3757387" y="3786657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7" name="Freeform 62"/>
          <p:cNvSpPr>
            <a:spLocks/>
          </p:cNvSpPr>
          <p:nvPr/>
        </p:nvSpPr>
        <p:spPr bwMode="auto">
          <a:xfrm flipV="1">
            <a:off x="3757387" y="2850032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8" name="Line 173"/>
          <p:cNvSpPr>
            <a:spLocks noChangeShapeType="1"/>
          </p:cNvSpPr>
          <p:nvPr/>
        </p:nvSpPr>
        <p:spPr bwMode="auto">
          <a:xfrm>
            <a:off x="3864679" y="2850032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9" name="Oval 82"/>
          <p:cNvSpPr>
            <a:spLocks noChangeArrowheads="1"/>
          </p:cNvSpPr>
          <p:nvPr/>
        </p:nvSpPr>
        <p:spPr bwMode="auto">
          <a:xfrm>
            <a:off x="4001661" y="3416767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0" name="Oval 82"/>
          <p:cNvSpPr>
            <a:spLocks noChangeArrowheads="1"/>
          </p:cNvSpPr>
          <p:nvPr/>
        </p:nvSpPr>
        <p:spPr bwMode="auto">
          <a:xfrm>
            <a:off x="4303471" y="3419757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1" name="Oval 82"/>
          <p:cNvSpPr>
            <a:spLocks noChangeArrowheads="1"/>
          </p:cNvSpPr>
          <p:nvPr/>
        </p:nvSpPr>
        <p:spPr bwMode="auto">
          <a:xfrm>
            <a:off x="4642615" y="38570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2" name="Oval 82"/>
          <p:cNvSpPr>
            <a:spLocks noChangeArrowheads="1"/>
          </p:cNvSpPr>
          <p:nvPr/>
        </p:nvSpPr>
        <p:spPr bwMode="auto">
          <a:xfrm>
            <a:off x="4953756" y="38651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" name="Oval 82"/>
          <p:cNvSpPr>
            <a:spLocks noChangeArrowheads="1"/>
          </p:cNvSpPr>
          <p:nvPr/>
        </p:nvSpPr>
        <p:spPr bwMode="auto">
          <a:xfrm>
            <a:off x="5264897" y="38732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4" name="Oval 82"/>
          <p:cNvSpPr>
            <a:spLocks noChangeArrowheads="1"/>
          </p:cNvSpPr>
          <p:nvPr/>
        </p:nvSpPr>
        <p:spPr bwMode="auto">
          <a:xfrm>
            <a:off x="5576038" y="38813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5" name="Oval 82"/>
          <p:cNvSpPr>
            <a:spLocks noChangeArrowheads="1"/>
          </p:cNvSpPr>
          <p:nvPr/>
        </p:nvSpPr>
        <p:spPr bwMode="auto">
          <a:xfrm>
            <a:off x="4010718" y="29133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6" name="Oval 82"/>
          <p:cNvSpPr>
            <a:spLocks noChangeArrowheads="1"/>
          </p:cNvSpPr>
          <p:nvPr/>
        </p:nvSpPr>
        <p:spPr bwMode="auto">
          <a:xfrm>
            <a:off x="4321859" y="29214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7" name="Oval 82"/>
          <p:cNvSpPr>
            <a:spLocks noChangeArrowheads="1"/>
          </p:cNvSpPr>
          <p:nvPr/>
        </p:nvSpPr>
        <p:spPr bwMode="auto">
          <a:xfrm>
            <a:off x="4633000" y="29295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8" name="Oval 82"/>
          <p:cNvSpPr>
            <a:spLocks noChangeArrowheads="1"/>
          </p:cNvSpPr>
          <p:nvPr/>
        </p:nvSpPr>
        <p:spPr bwMode="auto">
          <a:xfrm>
            <a:off x="4929200" y="29376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9" name="Oval 82"/>
          <p:cNvSpPr>
            <a:spLocks noChangeArrowheads="1"/>
          </p:cNvSpPr>
          <p:nvPr/>
        </p:nvSpPr>
        <p:spPr bwMode="auto">
          <a:xfrm>
            <a:off x="4025659" y="38514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0" name="Oval 82"/>
          <p:cNvSpPr>
            <a:spLocks noChangeArrowheads="1"/>
          </p:cNvSpPr>
          <p:nvPr/>
        </p:nvSpPr>
        <p:spPr bwMode="auto">
          <a:xfrm>
            <a:off x="4321859" y="38595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 flipV="1">
            <a:off x="6574783" y="3354857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2" name="Freeform 62"/>
          <p:cNvSpPr>
            <a:spLocks/>
          </p:cNvSpPr>
          <p:nvPr/>
        </p:nvSpPr>
        <p:spPr bwMode="auto">
          <a:xfrm flipV="1">
            <a:off x="6574783" y="3786657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" name="Freeform 62"/>
          <p:cNvSpPr>
            <a:spLocks/>
          </p:cNvSpPr>
          <p:nvPr/>
        </p:nvSpPr>
        <p:spPr bwMode="auto">
          <a:xfrm flipV="1">
            <a:off x="6574783" y="2850032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4" name="Line 173"/>
          <p:cNvSpPr>
            <a:spLocks noChangeShapeType="1"/>
          </p:cNvSpPr>
          <p:nvPr/>
        </p:nvSpPr>
        <p:spPr bwMode="auto">
          <a:xfrm>
            <a:off x="6682075" y="2850032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5" name="Oval 82"/>
          <p:cNvSpPr>
            <a:spLocks noChangeArrowheads="1"/>
          </p:cNvSpPr>
          <p:nvPr/>
        </p:nvSpPr>
        <p:spPr bwMode="auto">
          <a:xfrm>
            <a:off x="6835955" y="290026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6" name="Oval 82"/>
          <p:cNvSpPr>
            <a:spLocks noChangeArrowheads="1"/>
          </p:cNvSpPr>
          <p:nvPr/>
        </p:nvSpPr>
        <p:spPr bwMode="auto">
          <a:xfrm>
            <a:off x="7137765" y="290325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7" name="Oval 82"/>
          <p:cNvSpPr>
            <a:spLocks noChangeArrowheads="1"/>
          </p:cNvSpPr>
          <p:nvPr/>
        </p:nvSpPr>
        <p:spPr bwMode="auto">
          <a:xfrm>
            <a:off x="7460011" y="38570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8" name="Oval 82"/>
          <p:cNvSpPr>
            <a:spLocks noChangeArrowheads="1"/>
          </p:cNvSpPr>
          <p:nvPr/>
        </p:nvSpPr>
        <p:spPr bwMode="auto">
          <a:xfrm>
            <a:off x="7771152" y="38651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9" name="Oval 82"/>
          <p:cNvSpPr>
            <a:spLocks noChangeArrowheads="1"/>
          </p:cNvSpPr>
          <p:nvPr/>
        </p:nvSpPr>
        <p:spPr bwMode="auto">
          <a:xfrm>
            <a:off x="8082293" y="38732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0" name="Oval 82"/>
          <p:cNvSpPr>
            <a:spLocks noChangeArrowheads="1"/>
          </p:cNvSpPr>
          <p:nvPr/>
        </p:nvSpPr>
        <p:spPr bwMode="auto">
          <a:xfrm>
            <a:off x="8393434" y="38813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1" name="Oval 82"/>
          <p:cNvSpPr>
            <a:spLocks noChangeArrowheads="1"/>
          </p:cNvSpPr>
          <p:nvPr/>
        </p:nvSpPr>
        <p:spPr bwMode="auto">
          <a:xfrm>
            <a:off x="6845012" y="386638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2" name="Oval 82"/>
          <p:cNvSpPr>
            <a:spLocks noChangeArrowheads="1"/>
          </p:cNvSpPr>
          <p:nvPr/>
        </p:nvSpPr>
        <p:spPr bwMode="auto">
          <a:xfrm>
            <a:off x="7156153" y="387448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" name="Oval 82"/>
          <p:cNvSpPr>
            <a:spLocks noChangeArrowheads="1"/>
          </p:cNvSpPr>
          <p:nvPr/>
        </p:nvSpPr>
        <p:spPr bwMode="auto">
          <a:xfrm>
            <a:off x="7450396" y="29295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" name="Oval 82"/>
          <p:cNvSpPr>
            <a:spLocks noChangeArrowheads="1"/>
          </p:cNvSpPr>
          <p:nvPr/>
        </p:nvSpPr>
        <p:spPr bwMode="auto">
          <a:xfrm>
            <a:off x="7746596" y="293766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5" name="Oval 82"/>
          <p:cNvSpPr>
            <a:spLocks noChangeArrowheads="1"/>
          </p:cNvSpPr>
          <p:nvPr/>
        </p:nvSpPr>
        <p:spPr bwMode="auto">
          <a:xfrm>
            <a:off x="6843055" y="341819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6" name="Oval 82"/>
          <p:cNvSpPr>
            <a:spLocks noChangeArrowheads="1"/>
          </p:cNvSpPr>
          <p:nvPr/>
        </p:nvSpPr>
        <p:spPr bwMode="auto">
          <a:xfrm>
            <a:off x="7139255" y="342629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151086" y="28222"/>
            <a:ext cx="282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[2p2h excitations]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273525" y="4611511"/>
            <a:ext cx="282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XpXh</a:t>
            </a:r>
            <a:r>
              <a:rPr kumimoji="1" lang="en-US" altLang="ja-JP" sz="2400" dirty="0" smtClean="0"/>
              <a:t> excitations]</a:t>
            </a:r>
            <a:endParaRPr kumimoji="1" lang="ja-JP" altLang="en-US" sz="2400" dirty="0"/>
          </a:p>
        </p:txBody>
      </p:sp>
      <p:sp>
        <p:nvSpPr>
          <p:cNvPr id="170" name="Freeform 62"/>
          <p:cNvSpPr>
            <a:spLocks/>
          </p:cNvSpPr>
          <p:nvPr/>
        </p:nvSpPr>
        <p:spPr bwMode="auto">
          <a:xfrm flipV="1">
            <a:off x="1098792" y="5818923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1" name="Freeform 62"/>
          <p:cNvSpPr>
            <a:spLocks/>
          </p:cNvSpPr>
          <p:nvPr/>
        </p:nvSpPr>
        <p:spPr bwMode="auto">
          <a:xfrm flipV="1">
            <a:off x="1098792" y="6250723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2" name="Oval 82"/>
          <p:cNvSpPr>
            <a:spLocks noChangeArrowheads="1"/>
          </p:cNvSpPr>
          <p:nvPr/>
        </p:nvSpPr>
        <p:spPr bwMode="auto">
          <a:xfrm>
            <a:off x="1459154" y="5860198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344726" y="625520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74" name="Text Box 148"/>
          <p:cNvSpPr txBox="1">
            <a:spLocks noChangeArrowheads="1"/>
          </p:cNvSpPr>
          <p:nvPr/>
        </p:nvSpPr>
        <p:spPr bwMode="auto">
          <a:xfrm>
            <a:off x="344726" y="5704342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75" name="Text Box 149"/>
          <p:cNvSpPr txBox="1">
            <a:spLocks noChangeArrowheads="1"/>
          </p:cNvSpPr>
          <p:nvPr/>
        </p:nvSpPr>
        <p:spPr bwMode="auto">
          <a:xfrm>
            <a:off x="347901" y="5199517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176" name="Freeform 62"/>
          <p:cNvSpPr>
            <a:spLocks/>
          </p:cNvSpPr>
          <p:nvPr/>
        </p:nvSpPr>
        <p:spPr bwMode="auto">
          <a:xfrm flipV="1">
            <a:off x="1098792" y="5314098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7" name="Line 172"/>
          <p:cNvSpPr>
            <a:spLocks noChangeShapeType="1"/>
          </p:cNvSpPr>
          <p:nvPr/>
        </p:nvSpPr>
        <p:spPr bwMode="auto">
          <a:xfrm>
            <a:off x="1771892" y="531409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8" name="Oval 82"/>
          <p:cNvSpPr>
            <a:spLocks noChangeArrowheads="1"/>
          </p:cNvSpPr>
          <p:nvPr/>
        </p:nvSpPr>
        <p:spPr bwMode="auto">
          <a:xfrm>
            <a:off x="1809992" y="586019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9" name="Oval 82"/>
          <p:cNvSpPr>
            <a:spLocks noChangeArrowheads="1"/>
          </p:cNvSpPr>
          <p:nvPr/>
        </p:nvSpPr>
        <p:spPr bwMode="auto">
          <a:xfrm>
            <a:off x="2479628" y="63131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0" name="Oval 82"/>
          <p:cNvSpPr>
            <a:spLocks noChangeArrowheads="1"/>
          </p:cNvSpPr>
          <p:nvPr/>
        </p:nvSpPr>
        <p:spPr bwMode="auto">
          <a:xfrm>
            <a:off x="2790769" y="63212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1" name="Oval 82"/>
          <p:cNvSpPr>
            <a:spLocks noChangeArrowheads="1"/>
          </p:cNvSpPr>
          <p:nvPr/>
        </p:nvSpPr>
        <p:spPr bwMode="auto">
          <a:xfrm>
            <a:off x="3101910" y="63293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2" name="Oval 82"/>
          <p:cNvSpPr>
            <a:spLocks noChangeArrowheads="1"/>
          </p:cNvSpPr>
          <p:nvPr/>
        </p:nvSpPr>
        <p:spPr bwMode="auto">
          <a:xfrm>
            <a:off x="3398110" y="63374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5" name="Oval 82"/>
          <p:cNvSpPr>
            <a:spLocks noChangeArrowheads="1"/>
          </p:cNvSpPr>
          <p:nvPr/>
        </p:nvSpPr>
        <p:spPr bwMode="auto">
          <a:xfrm>
            <a:off x="2122359" y="5860198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" name="Oval 82"/>
          <p:cNvSpPr>
            <a:spLocks noChangeArrowheads="1"/>
          </p:cNvSpPr>
          <p:nvPr/>
        </p:nvSpPr>
        <p:spPr bwMode="auto">
          <a:xfrm>
            <a:off x="1828535" y="538147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" name="Oval 82"/>
          <p:cNvSpPr>
            <a:spLocks noChangeArrowheads="1"/>
          </p:cNvSpPr>
          <p:nvPr/>
        </p:nvSpPr>
        <p:spPr bwMode="auto">
          <a:xfrm>
            <a:off x="2139676" y="538957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8" name="Oval 82"/>
          <p:cNvSpPr>
            <a:spLocks noChangeArrowheads="1"/>
          </p:cNvSpPr>
          <p:nvPr/>
        </p:nvSpPr>
        <p:spPr bwMode="auto">
          <a:xfrm>
            <a:off x="2450817" y="539767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9" name="Oval 82"/>
          <p:cNvSpPr>
            <a:spLocks noChangeArrowheads="1"/>
          </p:cNvSpPr>
          <p:nvPr/>
        </p:nvSpPr>
        <p:spPr bwMode="auto">
          <a:xfrm>
            <a:off x="2747017" y="5405774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0" name="Oval 82"/>
          <p:cNvSpPr>
            <a:spLocks noChangeArrowheads="1"/>
          </p:cNvSpPr>
          <p:nvPr/>
        </p:nvSpPr>
        <p:spPr bwMode="auto">
          <a:xfrm>
            <a:off x="1870555" y="632380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1" name="Oval 82"/>
          <p:cNvSpPr>
            <a:spLocks noChangeArrowheads="1"/>
          </p:cNvSpPr>
          <p:nvPr/>
        </p:nvSpPr>
        <p:spPr bwMode="auto">
          <a:xfrm>
            <a:off x="2172365" y="632679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" name="Freeform 62"/>
          <p:cNvSpPr>
            <a:spLocks/>
          </p:cNvSpPr>
          <p:nvPr/>
        </p:nvSpPr>
        <p:spPr bwMode="auto">
          <a:xfrm flipV="1">
            <a:off x="4111472" y="5800913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3" name="Freeform 62"/>
          <p:cNvSpPr>
            <a:spLocks/>
          </p:cNvSpPr>
          <p:nvPr/>
        </p:nvSpPr>
        <p:spPr bwMode="auto">
          <a:xfrm flipV="1">
            <a:off x="4111472" y="6232713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" name="Freeform 62"/>
          <p:cNvSpPr>
            <a:spLocks/>
          </p:cNvSpPr>
          <p:nvPr/>
        </p:nvSpPr>
        <p:spPr bwMode="auto">
          <a:xfrm flipV="1">
            <a:off x="4111472" y="5296088"/>
            <a:ext cx="2228004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5" name="Line 173"/>
          <p:cNvSpPr>
            <a:spLocks noChangeShapeType="1"/>
          </p:cNvSpPr>
          <p:nvPr/>
        </p:nvSpPr>
        <p:spPr bwMode="auto">
          <a:xfrm>
            <a:off x="4218764" y="529608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6" name="Oval 82"/>
          <p:cNvSpPr>
            <a:spLocks noChangeArrowheads="1"/>
          </p:cNvSpPr>
          <p:nvPr/>
        </p:nvSpPr>
        <p:spPr bwMode="auto">
          <a:xfrm>
            <a:off x="4355746" y="5862823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7" name="Oval 82"/>
          <p:cNvSpPr>
            <a:spLocks noChangeArrowheads="1"/>
          </p:cNvSpPr>
          <p:nvPr/>
        </p:nvSpPr>
        <p:spPr bwMode="auto">
          <a:xfrm>
            <a:off x="4657556" y="5865813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8" name="Oval 82"/>
          <p:cNvSpPr>
            <a:spLocks noChangeArrowheads="1"/>
          </p:cNvSpPr>
          <p:nvPr/>
        </p:nvSpPr>
        <p:spPr bwMode="auto">
          <a:xfrm>
            <a:off x="4996700" y="63030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9" name="Oval 82"/>
          <p:cNvSpPr>
            <a:spLocks noChangeArrowheads="1"/>
          </p:cNvSpPr>
          <p:nvPr/>
        </p:nvSpPr>
        <p:spPr bwMode="auto">
          <a:xfrm>
            <a:off x="5307841" y="63111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0" name="Oval 82"/>
          <p:cNvSpPr>
            <a:spLocks noChangeArrowheads="1"/>
          </p:cNvSpPr>
          <p:nvPr/>
        </p:nvSpPr>
        <p:spPr bwMode="auto">
          <a:xfrm>
            <a:off x="5618982" y="63192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1" name="Oval 82"/>
          <p:cNvSpPr>
            <a:spLocks noChangeArrowheads="1"/>
          </p:cNvSpPr>
          <p:nvPr/>
        </p:nvSpPr>
        <p:spPr bwMode="auto">
          <a:xfrm>
            <a:off x="5930123" y="6327383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2" name="Oval 82"/>
          <p:cNvSpPr>
            <a:spLocks noChangeArrowheads="1"/>
          </p:cNvSpPr>
          <p:nvPr/>
        </p:nvSpPr>
        <p:spPr bwMode="auto">
          <a:xfrm>
            <a:off x="4364803" y="535942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3" name="Oval 82"/>
          <p:cNvSpPr>
            <a:spLocks noChangeArrowheads="1"/>
          </p:cNvSpPr>
          <p:nvPr/>
        </p:nvSpPr>
        <p:spPr bwMode="auto">
          <a:xfrm>
            <a:off x="4675944" y="536752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" name="Oval 82"/>
          <p:cNvSpPr>
            <a:spLocks noChangeArrowheads="1"/>
          </p:cNvSpPr>
          <p:nvPr/>
        </p:nvSpPr>
        <p:spPr bwMode="auto">
          <a:xfrm>
            <a:off x="4987085" y="537562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" name="Oval 82"/>
          <p:cNvSpPr>
            <a:spLocks noChangeArrowheads="1"/>
          </p:cNvSpPr>
          <p:nvPr/>
        </p:nvSpPr>
        <p:spPr bwMode="auto">
          <a:xfrm>
            <a:off x="5283285" y="5383725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0" name="Oval 82"/>
          <p:cNvSpPr>
            <a:spLocks noChangeArrowheads="1"/>
          </p:cNvSpPr>
          <p:nvPr/>
        </p:nvSpPr>
        <p:spPr bwMode="auto">
          <a:xfrm>
            <a:off x="4379241" y="6303539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1" name="Oval 82"/>
          <p:cNvSpPr>
            <a:spLocks noChangeArrowheads="1"/>
          </p:cNvSpPr>
          <p:nvPr/>
        </p:nvSpPr>
        <p:spPr bwMode="auto">
          <a:xfrm>
            <a:off x="4681051" y="6306529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6912376" y="5413194"/>
            <a:ext cx="834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…</a:t>
            </a:r>
            <a:endParaRPr kumimoji="1" lang="ja-JP" altLang="en-US" sz="5400" dirty="0"/>
          </a:p>
        </p:txBody>
      </p:sp>
      <p:sp>
        <p:nvSpPr>
          <p:cNvPr id="213" name="角丸四角形 212"/>
          <p:cNvSpPr/>
          <p:nvPr/>
        </p:nvSpPr>
        <p:spPr>
          <a:xfrm>
            <a:off x="207530" y="465666"/>
            <a:ext cx="4228155" cy="196144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6" name="図形グループ 215"/>
          <p:cNvGrpSpPr/>
          <p:nvPr/>
        </p:nvGrpSpPr>
        <p:grpSpPr>
          <a:xfrm>
            <a:off x="268111" y="522111"/>
            <a:ext cx="8678333" cy="6166556"/>
            <a:chOff x="268111" y="522111"/>
            <a:chExt cx="8678333" cy="6166556"/>
          </a:xfrm>
        </p:grpSpPr>
        <p:sp>
          <p:nvSpPr>
            <p:cNvPr id="214" name="フリーフォーム 213"/>
            <p:cNvSpPr/>
            <p:nvPr/>
          </p:nvSpPr>
          <p:spPr>
            <a:xfrm>
              <a:off x="268111" y="522111"/>
              <a:ext cx="8678333" cy="6166556"/>
            </a:xfrm>
            <a:custGeom>
              <a:avLst/>
              <a:gdLst>
                <a:gd name="connsiteX0" fmla="*/ 0 w 8678333"/>
                <a:gd name="connsiteY0" fmla="*/ 2102556 h 6166556"/>
                <a:gd name="connsiteX1" fmla="*/ 4656667 w 8678333"/>
                <a:gd name="connsiteY1" fmla="*/ 2102556 h 6166556"/>
                <a:gd name="connsiteX2" fmla="*/ 4684889 w 8678333"/>
                <a:gd name="connsiteY2" fmla="*/ 0 h 6166556"/>
                <a:gd name="connsiteX3" fmla="*/ 8636000 w 8678333"/>
                <a:gd name="connsiteY3" fmla="*/ 70556 h 6166556"/>
                <a:gd name="connsiteX4" fmla="*/ 8678333 w 8678333"/>
                <a:gd name="connsiteY4" fmla="*/ 6166556 h 6166556"/>
                <a:gd name="connsiteX5" fmla="*/ 28222 w 8678333"/>
                <a:gd name="connsiteY5" fmla="*/ 6152445 h 6166556"/>
                <a:gd name="connsiteX6" fmla="*/ 0 w 8678333"/>
                <a:gd name="connsiteY6" fmla="*/ 2102556 h 616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8333" h="6166556">
                  <a:moveTo>
                    <a:pt x="0" y="2102556"/>
                  </a:moveTo>
                  <a:lnTo>
                    <a:pt x="4656667" y="2102556"/>
                  </a:lnTo>
                  <a:lnTo>
                    <a:pt x="4684889" y="0"/>
                  </a:lnTo>
                  <a:lnTo>
                    <a:pt x="8636000" y="70556"/>
                  </a:lnTo>
                  <a:lnTo>
                    <a:pt x="8678333" y="6166556"/>
                  </a:lnTo>
                  <a:lnTo>
                    <a:pt x="28222" y="6152445"/>
                  </a:lnTo>
                  <a:cubicBezTo>
                    <a:pt x="32926" y="4802482"/>
                    <a:pt x="37629" y="3452519"/>
                    <a:pt x="0" y="2102556"/>
                  </a:cubicBezTo>
                  <a:close/>
                </a:path>
              </a:pathLst>
            </a:custGeom>
            <a:solidFill>
              <a:srgbClr val="0000FF">
                <a:alpha val="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1935481" y="4198157"/>
              <a:ext cx="5908589" cy="5847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rPr>
                <a:t>Renormalized to 1ch and 2ch</a:t>
              </a:r>
              <a:endParaRPr kumimoji="1" lang="ja-JP" altLang="en-US" sz="3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10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5288"/>
            <a:ext cx="7772400" cy="678129"/>
          </a:xfrm>
        </p:spPr>
        <p:txBody>
          <a:bodyPr/>
          <a:lstStyle/>
          <a:p>
            <a:r>
              <a:rPr kumimoji="1" lang="en-US" altLang="ja-JP" dirty="0" smtClean="0"/>
              <a:t>A coupled-channel approach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213386" y="2746254"/>
            <a:ext cx="1432684" cy="1432684"/>
          </a:xfrm>
          <a:prstGeom prst="ellipse">
            <a:avLst/>
          </a:prstGeom>
          <a:gradFill flip="none" rotWithShape="1">
            <a:gsLst>
              <a:gs pos="76000">
                <a:srgbClr val="FF0066"/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06513"/>
              </p:ext>
            </p:extLst>
          </p:nvPr>
        </p:nvGraphicFramePr>
        <p:xfrm>
          <a:off x="2246405" y="844292"/>
          <a:ext cx="4657681" cy="99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0" name="数式" r:id="rId3" imgW="2667000" imgH="571500" progId="Equation.3">
                  <p:embed/>
                </p:oleObj>
              </mc:Choice>
              <mc:Fallback>
                <p:oleObj name="数式" r:id="rId3" imgW="2667000" imgH="571500" progId="Equation.3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405" y="844292"/>
                        <a:ext cx="4657681" cy="99744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665881" y="2160649"/>
            <a:ext cx="5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1</a:t>
            </a:r>
            <a:r>
              <a:rPr kumimoji="1" lang="en-US" altLang="ja-JP" u="sng" dirty="0" smtClean="0"/>
              <a:t>ch</a:t>
            </a:r>
            <a:endParaRPr kumimoji="1" lang="ja-JP" altLang="en-US" u="sng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7971" y="3149708"/>
            <a:ext cx="19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 </a:t>
            </a:r>
            <a:r>
              <a:rPr kumimoji="1" lang="en-US" altLang="ja-JP" dirty="0" smtClean="0"/>
              <a:t>= 1.1A</a:t>
            </a:r>
            <a:r>
              <a:rPr kumimoji="1" lang="en-US" altLang="ja-JP" baseline="30000" dirty="0" smtClean="0"/>
              <a:t>1/6</a:t>
            </a:r>
            <a:r>
              <a:rPr kumimoji="1" lang="en-US" altLang="ja-JP" dirty="0" smtClean="0"/>
              <a:t> (fm)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13410" y="464964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Coupling term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94880" y="496887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Energy difference </a:t>
            </a:r>
            <a:r>
              <a:rPr lang="en-US" altLang="ja-JP" dirty="0" smtClean="0"/>
              <a:t>of the core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00869" y="4983644"/>
            <a:ext cx="309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ΔE = </a:t>
            </a:r>
            <a:r>
              <a:rPr lang="en-US" altLang="ja-JP" dirty="0" smtClean="0"/>
              <a:t>2.5</a:t>
            </a:r>
            <a:r>
              <a:rPr kumimoji="1" lang="en-US" altLang="ja-JP" dirty="0" smtClean="0"/>
              <a:t>, 5, 7.5, 10 (MeV)</a:t>
            </a:r>
            <a:endParaRPr kumimoji="1" lang="ja-JP" altLang="en-US" dirty="0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12340" y="5281334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Fit: E, </a:t>
            </a:r>
            <a:r>
              <a:rPr lang="en-US" altLang="ja-JP" dirty="0" err="1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R</a:t>
            </a:r>
            <a:r>
              <a:rPr lang="en-US" altLang="ja-JP" baseline="-25000" dirty="0" err="1" smtClean="0">
                <a:solidFill>
                  <a:srgbClr val="FFFF00"/>
                </a:solidFill>
                <a:latin typeface="メイリオ" pitchFamily="50" charset="-128"/>
                <a:ea typeface="メイリオ" pitchFamily="50" charset="-128"/>
              </a:rPr>
              <a:t>rms</a:t>
            </a:r>
            <a:endParaRPr lang="en-US" altLang="ja-JP" baseline="-25000" dirty="0">
              <a:solidFill>
                <a:srgbClr val="FFFF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4118" y="928436"/>
            <a:ext cx="1745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Hamiltonian: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1315" y="2448700"/>
            <a:ext cx="92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(0p0h)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78123" y="3496056"/>
            <a:ext cx="187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1s</a:t>
            </a:r>
            <a:r>
              <a:rPr kumimoji="1" lang="en-US" altLang="ja-JP" baseline="-25000" dirty="0" smtClean="0">
                <a:solidFill>
                  <a:srgbClr val="3366FF"/>
                </a:solidFill>
              </a:rPr>
              <a:t>1/2</a:t>
            </a:r>
            <a:r>
              <a:rPr kumimoji="1" lang="en-US" altLang="ja-JP" dirty="0" smtClean="0">
                <a:solidFill>
                  <a:srgbClr val="3366FF"/>
                </a:solidFill>
              </a:rPr>
              <a:t> is allowed</a:t>
            </a:r>
            <a:endParaRPr kumimoji="1" lang="ja-JP" altLang="en-US" baseline="-25000" dirty="0">
              <a:solidFill>
                <a:srgbClr val="3366FF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995411" y="5846680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16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011286" y="629118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17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 (</a:t>
            </a:r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16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O+n)</a:t>
            </a:r>
          </a:p>
        </p:txBody>
      </p:sp>
      <p:sp>
        <p:nvSpPr>
          <p:cNvPr id="47" name="AutoShape 33"/>
          <p:cNvSpPr>
            <a:spLocks/>
          </p:cNvSpPr>
          <p:nvPr/>
        </p:nvSpPr>
        <p:spPr bwMode="auto">
          <a:xfrm>
            <a:off x="762048" y="5775242"/>
            <a:ext cx="319088" cy="887413"/>
          </a:xfrm>
          <a:prstGeom prst="leftBrace">
            <a:avLst>
              <a:gd name="adj1" fmla="val 341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225848" y="5833980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18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</a:t>
            </a: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3241723" y="627848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19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 (</a:t>
            </a:r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18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O+n)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5370561" y="5835567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20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386436" y="6280067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21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 (</a:t>
            </a:r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20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O+n)</a:t>
            </a: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7443836" y="5851442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22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</a:t>
            </a: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7459711" y="6295942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23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 (</a:t>
            </a:r>
            <a:r>
              <a:rPr lang="en-US" altLang="ja-JP" baseline="30000">
                <a:latin typeface="メイリオ" pitchFamily="50" charset="-128"/>
                <a:ea typeface="メイリオ" pitchFamily="50" charset="-128"/>
              </a:rPr>
              <a:t>22</a:t>
            </a:r>
            <a:r>
              <a:rPr lang="en-US" altLang="ja-JP">
                <a:latin typeface="メイリオ" pitchFamily="50" charset="-128"/>
                <a:ea typeface="メイリオ" pitchFamily="50" charset="-128"/>
              </a:rPr>
              <a:t>O+n)</a:t>
            </a:r>
          </a:p>
        </p:txBody>
      </p:sp>
      <p:sp>
        <p:nvSpPr>
          <p:cNvPr id="54" name="AutoShape 33"/>
          <p:cNvSpPr>
            <a:spLocks/>
          </p:cNvSpPr>
          <p:nvPr/>
        </p:nvSpPr>
        <p:spPr bwMode="auto">
          <a:xfrm>
            <a:off x="2906760" y="5833980"/>
            <a:ext cx="319088" cy="887413"/>
          </a:xfrm>
          <a:prstGeom prst="leftBrace">
            <a:avLst>
              <a:gd name="adj1" fmla="val 341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AutoShape 33"/>
          <p:cNvSpPr>
            <a:spLocks/>
          </p:cNvSpPr>
          <p:nvPr/>
        </p:nvSpPr>
        <p:spPr bwMode="auto">
          <a:xfrm>
            <a:off x="5145135" y="5769685"/>
            <a:ext cx="319088" cy="887413"/>
          </a:xfrm>
          <a:prstGeom prst="leftBrace">
            <a:avLst>
              <a:gd name="adj1" fmla="val 341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AutoShape 33"/>
          <p:cNvSpPr>
            <a:spLocks/>
          </p:cNvSpPr>
          <p:nvPr/>
        </p:nvSpPr>
        <p:spPr bwMode="auto">
          <a:xfrm>
            <a:off x="7233304" y="5742746"/>
            <a:ext cx="319088" cy="887413"/>
          </a:xfrm>
          <a:prstGeom prst="leftBrace">
            <a:avLst>
              <a:gd name="adj1" fmla="val 341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661662" y="5650666"/>
            <a:ext cx="1932640" cy="1126762"/>
          </a:xfrm>
          <a:prstGeom prst="roundRect">
            <a:avLst>
              <a:gd name="adj" fmla="val 10343"/>
            </a:avLst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834567" y="2213879"/>
            <a:ext cx="386765" cy="386765"/>
          </a:xfrm>
          <a:prstGeom prst="ellipse">
            <a:avLst/>
          </a:prstGeom>
          <a:gradFill flip="none" rotWithShape="1">
            <a:gsLst>
              <a:gs pos="76000">
                <a:srgbClr val="0000FF"/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512340" y="2100176"/>
            <a:ext cx="4326075" cy="2338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 flipH="1">
            <a:off x="1961925" y="2439827"/>
            <a:ext cx="1089586" cy="1016389"/>
          </a:xfrm>
          <a:prstGeom prst="line">
            <a:avLst/>
          </a:prstGeom>
          <a:ln w="28575" cmpd="sng">
            <a:prstDash val="sys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5592719" y="3046976"/>
            <a:ext cx="897268" cy="89726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80000">
                <a:srgbClr val="FF006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07545" y="2190715"/>
            <a:ext cx="5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2</a:t>
            </a:r>
            <a:r>
              <a:rPr kumimoji="1" lang="en-US" altLang="ja-JP" u="sng" dirty="0" smtClean="0"/>
              <a:t>ch</a:t>
            </a:r>
            <a:endParaRPr kumimoji="1" lang="ja-JP" altLang="en-US" u="sng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704464" y="3108265"/>
            <a:ext cx="217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 </a:t>
            </a:r>
            <a:r>
              <a:rPr kumimoji="1" lang="en-US" altLang="ja-JP" dirty="0" smtClean="0"/>
              <a:t>= 1.5(</a:t>
            </a:r>
            <a:r>
              <a:rPr kumimoji="1" lang="en-US" altLang="ja-JP" dirty="0" err="1" smtClean="0"/>
              <a:t>fm</a:t>
            </a:r>
            <a:r>
              <a:rPr kumimoji="1" lang="en-US" altLang="ja-JP" dirty="0" smtClean="0"/>
              <a:t>) : fixed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224727" y="2485980"/>
            <a:ext cx="92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smtClean="0"/>
              <a:t>2p2h)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746797" y="3437757"/>
            <a:ext cx="209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1s</a:t>
            </a:r>
            <a:r>
              <a:rPr kumimoji="1" lang="en-US" altLang="ja-JP" baseline="-25000" dirty="0" smtClean="0">
                <a:solidFill>
                  <a:srgbClr val="FFFF00"/>
                </a:solidFill>
              </a:rPr>
              <a:t>1/2</a:t>
            </a:r>
            <a:r>
              <a:rPr kumimoji="1" lang="en-US" altLang="ja-JP" dirty="0" smtClean="0">
                <a:solidFill>
                  <a:srgbClr val="FFFF00"/>
                </a:solidFill>
              </a:rPr>
              <a:t> is forbidden</a:t>
            </a:r>
            <a:endParaRPr kumimoji="1" lang="ja-JP" altLang="en-US" baseline="-25000" dirty="0">
              <a:solidFill>
                <a:srgbClr val="FFFF00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6622156" y="2460283"/>
            <a:ext cx="386765" cy="386765"/>
          </a:xfrm>
          <a:prstGeom prst="ellipse">
            <a:avLst/>
          </a:prstGeom>
          <a:gradFill flip="none" rotWithShape="1">
            <a:gsLst>
              <a:gs pos="76000">
                <a:srgbClr val="0000FF"/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4989599" y="2085746"/>
            <a:ext cx="3987762" cy="2338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6056067" y="2685462"/>
            <a:ext cx="775396" cy="792135"/>
          </a:xfrm>
          <a:prstGeom prst="line">
            <a:avLst/>
          </a:prstGeom>
          <a:ln w="28575" cmpd="sng">
            <a:prstDash val="sys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915149" y="464334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Δ</a:t>
            </a:r>
            <a:r>
              <a:rPr kumimoji="1" lang="en-US" altLang="ja-JP" baseline="-25000" dirty="0" smtClean="0"/>
              <a:t>12</a:t>
            </a:r>
            <a:r>
              <a:rPr kumimoji="1"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smtClean="0"/>
              <a:t>Δ</a:t>
            </a:r>
            <a:r>
              <a:rPr lang="en-US" altLang="ja-JP" baseline="-25000" dirty="0" smtClean="0"/>
              <a:t>21 </a:t>
            </a:r>
            <a:r>
              <a:rPr lang="en-US" altLang="ja-JP" dirty="0" smtClean="0"/>
              <a:t>= </a:t>
            </a:r>
            <a:r>
              <a:rPr lang="en-US" altLang="ja-JP" dirty="0" smtClean="0">
                <a:latin typeface="Symbol" charset="2"/>
                <a:cs typeface="Symbol" charset="2"/>
              </a:rPr>
              <a:t>-</a:t>
            </a:r>
            <a:r>
              <a:rPr lang="en-US" altLang="ja-JP" dirty="0" smtClean="0"/>
              <a:t>2MeV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8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3" name="Freeform 62"/>
          <p:cNvSpPr>
            <a:spLocks/>
          </p:cNvSpPr>
          <p:nvPr/>
        </p:nvSpPr>
        <p:spPr bwMode="auto">
          <a:xfrm flipV="1">
            <a:off x="5876557" y="2136126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54" name="Freeform 62"/>
          <p:cNvSpPr>
            <a:spLocks/>
          </p:cNvSpPr>
          <p:nvPr/>
        </p:nvSpPr>
        <p:spPr bwMode="auto">
          <a:xfrm flipV="1">
            <a:off x="5876557" y="2567926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55" name="Oval 82"/>
          <p:cNvSpPr>
            <a:spLocks noChangeArrowheads="1"/>
          </p:cNvSpPr>
          <p:nvPr/>
        </p:nvSpPr>
        <p:spPr bwMode="auto">
          <a:xfrm>
            <a:off x="6236919" y="2177401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56" name="Text Box 147"/>
          <p:cNvSpPr txBox="1">
            <a:spLocks noChangeArrowheads="1"/>
          </p:cNvSpPr>
          <p:nvPr/>
        </p:nvSpPr>
        <p:spPr bwMode="auto">
          <a:xfrm>
            <a:off x="4868494" y="2542526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47157" name="Text Box 148"/>
          <p:cNvSpPr txBox="1">
            <a:spLocks noChangeArrowheads="1"/>
          </p:cNvSpPr>
          <p:nvPr/>
        </p:nvSpPr>
        <p:spPr bwMode="auto">
          <a:xfrm>
            <a:off x="4868494" y="199166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47158" name="Text Box 149"/>
          <p:cNvSpPr txBox="1">
            <a:spLocks noChangeArrowheads="1"/>
          </p:cNvSpPr>
          <p:nvPr/>
        </p:nvSpPr>
        <p:spPr bwMode="auto">
          <a:xfrm>
            <a:off x="4871669" y="1486838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47159" name="Freeform 62"/>
          <p:cNvSpPr>
            <a:spLocks/>
          </p:cNvSpPr>
          <p:nvPr/>
        </p:nvSpPr>
        <p:spPr bwMode="auto">
          <a:xfrm flipV="1">
            <a:off x="5876557" y="1631301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6" name="Line 172"/>
          <p:cNvSpPr>
            <a:spLocks noChangeShapeType="1"/>
          </p:cNvSpPr>
          <p:nvPr/>
        </p:nvSpPr>
        <p:spPr bwMode="auto">
          <a:xfrm>
            <a:off x="6549657" y="1631301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9" name="Line 176"/>
          <p:cNvSpPr>
            <a:spLocks noChangeShapeType="1"/>
          </p:cNvSpPr>
          <p:nvPr/>
        </p:nvSpPr>
        <p:spPr bwMode="auto">
          <a:xfrm>
            <a:off x="5640619" y="926354"/>
            <a:ext cx="1473125" cy="1419318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70" name="Oval 177"/>
          <p:cNvSpPr>
            <a:spLocks noChangeArrowheads="1"/>
          </p:cNvSpPr>
          <p:nvPr/>
        </p:nvSpPr>
        <p:spPr bwMode="auto">
          <a:xfrm>
            <a:off x="6084093" y="743604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73" name="Oval 82"/>
          <p:cNvSpPr>
            <a:spLocks noChangeArrowheads="1"/>
          </p:cNvSpPr>
          <p:nvPr/>
        </p:nvSpPr>
        <p:spPr bwMode="auto">
          <a:xfrm>
            <a:off x="6587757" y="217740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86" name="Oval 82"/>
          <p:cNvSpPr>
            <a:spLocks noChangeArrowheads="1"/>
          </p:cNvSpPr>
          <p:nvPr/>
        </p:nvSpPr>
        <p:spPr bwMode="auto">
          <a:xfrm>
            <a:off x="4978632" y="501147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5316" y="3117201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16</a:t>
            </a:r>
            <a:r>
              <a:rPr kumimoji="1" lang="en-US" altLang="ja-JP" dirty="0" smtClean="0"/>
              <a:t>O-core (2p2h)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91450" y="254698"/>
            <a:ext cx="173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latin typeface="+mj-ea"/>
                <a:ea typeface="+mj-ea"/>
              </a:rPr>
              <a:t>17</a:t>
            </a:r>
            <a:r>
              <a:rPr kumimoji="1" lang="en-US" altLang="ja-JP" sz="2400" dirty="0" smtClean="0">
                <a:latin typeface="+mj-ea"/>
                <a:ea typeface="+mj-ea"/>
              </a:rPr>
              <a:t>O (5/2</a:t>
            </a:r>
            <a:r>
              <a:rPr kumimoji="1" lang="en-US" altLang="ja-JP" sz="2400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sz="2400" dirty="0" smtClean="0">
                <a:latin typeface="+mj-ea"/>
                <a:ea typeface="+mj-ea"/>
              </a:rPr>
              <a:t>) 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42" name="Line 176"/>
          <p:cNvSpPr>
            <a:spLocks noChangeShapeType="1"/>
          </p:cNvSpPr>
          <p:nvPr/>
        </p:nvSpPr>
        <p:spPr bwMode="auto">
          <a:xfrm flipH="1">
            <a:off x="3257464" y="910759"/>
            <a:ext cx="1443916" cy="1460313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Oval 177"/>
          <p:cNvSpPr>
            <a:spLocks noChangeArrowheads="1"/>
          </p:cNvSpPr>
          <p:nvPr/>
        </p:nvSpPr>
        <p:spPr bwMode="auto">
          <a:xfrm>
            <a:off x="3412610" y="830592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" name="Text Box 151"/>
          <p:cNvSpPr txBox="1">
            <a:spLocks noChangeArrowheads="1"/>
          </p:cNvSpPr>
          <p:nvPr/>
        </p:nvSpPr>
        <p:spPr bwMode="auto">
          <a:xfrm>
            <a:off x="934974" y="5909517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52" name="Text Box 152"/>
          <p:cNvSpPr txBox="1">
            <a:spLocks noChangeArrowheads="1"/>
          </p:cNvSpPr>
          <p:nvPr/>
        </p:nvSpPr>
        <p:spPr bwMode="auto">
          <a:xfrm>
            <a:off x="934974" y="5358654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53" name="Text Box 153"/>
          <p:cNvSpPr txBox="1">
            <a:spLocks noChangeArrowheads="1"/>
          </p:cNvSpPr>
          <p:nvPr/>
        </p:nvSpPr>
        <p:spPr bwMode="auto">
          <a:xfrm>
            <a:off x="938149" y="4853829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54" name="Freeform 62"/>
          <p:cNvSpPr>
            <a:spLocks/>
          </p:cNvSpPr>
          <p:nvPr/>
        </p:nvSpPr>
        <p:spPr bwMode="auto">
          <a:xfrm flipV="1">
            <a:off x="2031937" y="5503117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2"/>
          <p:cNvSpPr>
            <a:spLocks/>
          </p:cNvSpPr>
          <p:nvPr/>
        </p:nvSpPr>
        <p:spPr bwMode="auto">
          <a:xfrm flipV="1">
            <a:off x="2031937" y="5934917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Freeform 62"/>
          <p:cNvSpPr>
            <a:spLocks/>
          </p:cNvSpPr>
          <p:nvPr/>
        </p:nvSpPr>
        <p:spPr bwMode="auto">
          <a:xfrm flipV="1">
            <a:off x="2031937" y="4998292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Line 173"/>
          <p:cNvSpPr>
            <a:spLocks noChangeShapeType="1"/>
          </p:cNvSpPr>
          <p:nvPr/>
        </p:nvSpPr>
        <p:spPr bwMode="auto">
          <a:xfrm>
            <a:off x="2608199" y="4998292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Line 176"/>
          <p:cNvSpPr>
            <a:spLocks noChangeShapeType="1"/>
          </p:cNvSpPr>
          <p:nvPr/>
        </p:nvSpPr>
        <p:spPr bwMode="auto">
          <a:xfrm>
            <a:off x="5806852" y="4320988"/>
            <a:ext cx="1962559" cy="1419319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Oval 177"/>
          <p:cNvSpPr>
            <a:spLocks noChangeArrowheads="1"/>
          </p:cNvSpPr>
          <p:nvPr/>
        </p:nvSpPr>
        <p:spPr bwMode="auto">
          <a:xfrm>
            <a:off x="6588124" y="4108357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Oval 82"/>
          <p:cNvSpPr>
            <a:spLocks noChangeArrowheads="1"/>
          </p:cNvSpPr>
          <p:nvPr/>
        </p:nvSpPr>
        <p:spPr bwMode="auto">
          <a:xfrm>
            <a:off x="5144865" y="389578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95537" y="6438154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18</a:t>
            </a:r>
            <a:r>
              <a:rPr kumimoji="1" lang="en-US" altLang="ja-JP" dirty="0" smtClean="0"/>
              <a:t>O-core (0p0h)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7683" y="3649333"/>
            <a:ext cx="173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latin typeface="+mj-ea"/>
                <a:ea typeface="+mj-ea"/>
              </a:rPr>
              <a:t>19</a:t>
            </a:r>
            <a:r>
              <a:rPr kumimoji="1" lang="en-US" altLang="ja-JP" sz="2400" dirty="0" smtClean="0">
                <a:latin typeface="+mj-ea"/>
                <a:ea typeface="+mj-ea"/>
              </a:rPr>
              <a:t>O (5/2</a:t>
            </a:r>
            <a:r>
              <a:rPr kumimoji="1" lang="en-US" altLang="ja-JP" sz="2400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sz="2400" dirty="0" smtClean="0">
                <a:latin typeface="+mj-ea"/>
                <a:ea typeface="+mj-ea"/>
              </a:rPr>
              <a:t>) 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6" name="Line 176"/>
          <p:cNvSpPr>
            <a:spLocks noChangeShapeType="1"/>
          </p:cNvSpPr>
          <p:nvPr/>
        </p:nvSpPr>
        <p:spPr bwMode="auto">
          <a:xfrm flipH="1">
            <a:off x="3725673" y="4305394"/>
            <a:ext cx="1141939" cy="1434913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Oval 177"/>
          <p:cNvSpPr>
            <a:spLocks noChangeArrowheads="1"/>
          </p:cNvSpPr>
          <p:nvPr/>
        </p:nvSpPr>
        <p:spPr bwMode="auto">
          <a:xfrm>
            <a:off x="3578843" y="4225227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Oval 82"/>
          <p:cNvSpPr>
            <a:spLocks noChangeArrowheads="1"/>
          </p:cNvSpPr>
          <p:nvPr/>
        </p:nvSpPr>
        <p:spPr bwMode="auto">
          <a:xfrm>
            <a:off x="2664983" y="6003364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Oval 82"/>
          <p:cNvSpPr>
            <a:spLocks noChangeArrowheads="1"/>
          </p:cNvSpPr>
          <p:nvPr/>
        </p:nvSpPr>
        <p:spPr bwMode="auto">
          <a:xfrm>
            <a:off x="2966793" y="6006354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Oval 82"/>
          <p:cNvSpPr>
            <a:spLocks noChangeArrowheads="1"/>
          </p:cNvSpPr>
          <p:nvPr/>
        </p:nvSpPr>
        <p:spPr bwMode="auto">
          <a:xfrm>
            <a:off x="6601251" y="26331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Oval 82"/>
          <p:cNvSpPr>
            <a:spLocks noChangeArrowheads="1"/>
          </p:cNvSpPr>
          <p:nvPr/>
        </p:nvSpPr>
        <p:spPr bwMode="auto">
          <a:xfrm>
            <a:off x="6912392" y="26412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Oval 82"/>
          <p:cNvSpPr>
            <a:spLocks noChangeArrowheads="1"/>
          </p:cNvSpPr>
          <p:nvPr/>
        </p:nvSpPr>
        <p:spPr bwMode="auto">
          <a:xfrm>
            <a:off x="7215443" y="26412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Oval 82"/>
          <p:cNvSpPr>
            <a:spLocks noChangeArrowheads="1"/>
          </p:cNvSpPr>
          <p:nvPr/>
        </p:nvSpPr>
        <p:spPr bwMode="auto">
          <a:xfrm>
            <a:off x="7526584" y="26493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Oval 82"/>
          <p:cNvSpPr>
            <a:spLocks noChangeArrowheads="1"/>
          </p:cNvSpPr>
          <p:nvPr/>
        </p:nvSpPr>
        <p:spPr bwMode="auto">
          <a:xfrm>
            <a:off x="7837725" y="26574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Oval 82"/>
          <p:cNvSpPr>
            <a:spLocks noChangeArrowheads="1"/>
          </p:cNvSpPr>
          <p:nvPr/>
        </p:nvSpPr>
        <p:spPr bwMode="auto">
          <a:xfrm>
            <a:off x="8148866" y="2665556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Oval 82"/>
          <p:cNvSpPr>
            <a:spLocks noChangeArrowheads="1"/>
          </p:cNvSpPr>
          <p:nvPr/>
        </p:nvSpPr>
        <p:spPr bwMode="auto">
          <a:xfrm>
            <a:off x="3281548" y="600528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Oval 82"/>
          <p:cNvSpPr>
            <a:spLocks noChangeArrowheads="1"/>
          </p:cNvSpPr>
          <p:nvPr/>
        </p:nvSpPr>
        <p:spPr bwMode="auto">
          <a:xfrm>
            <a:off x="3592689" y="601338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0" name="Oval 82"/>
          <p:cNvSpPr>
            <a:spLocks noChangeArrowheads="1"/>
          </p:cNvSpPr>
          <p:nvPr/>
        </p:nvSpPr>
        <p:spPr bwMode="auto">
          <a:xfrm>
            <a:off x="3903830" y="602148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Oval 82"/>
          <p:cNvSpPr>
            <a:spLocks noChangeArrowheads="1"/>
          </p:cNvSpPr>
          <p:nvPr/>
        </p:nvSpPr>
        <p:spPr bwMode="auto">
          <a:xfrm>
            <a:off x="4214971" y="602958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Text Box 151"/>
          <p:cNvSpPr txBox="1">
            <a:spLocks noChangeArrowheads="1"/>
          </p:cNvSpPr>
          <p:nvPr/>
        </p:nvSpPr>
        <p:spPr bwMode="auto">
          <a:xfrm>
            <a:off x="902945" y="2561572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09" name="Text Box 152"/>
          <p:cNvSpPr txBox="1">
            <a:spLocks noChangeArrowheads="1"/>
          </p:cNvSpPr>
          <p:nvPr/>
        </p:nvSpPr>
        <p:spPr bwMode="auto">
          <a:xfrm>
            <a:off x="902945" y="2010709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10" name="Text Box 153"/>
          <p:cNvSpPr txBox="1">
            <a:spLocks noChangeArrowheads="1"/>
          </p:cNvSpPr>
          <p:nvPr/>
        </p:nvSpPr>
        <p:spPr bwMode="auto">
          <a:xfrm>
            <a:off x="906120" y="1505884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111" name="Freeform 62"/>
          <p:cNvSpPr>
            <a:spLocks/>
          </p:cNvSpPr>
          <p:nvPr/>
        </p:nvSpPr>
        <p:spPr bwMode="auto">
          <a:xfrm flipV="1">
            <a:off x="1999908" y="2155172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2" name="Freeform 62"/>
          <p:cNvSpPr>
            <a:spLocks/>
          </p:cNvSpPr>
          <p:nvPr/>
        </p:nvSpPr>
        <p:spPr bwMode="auto">
          <a:xfrm flipV="1">
            <a:off x="1999908" y="2586972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3" name="Freeform 62"/>
          <p:cNvSpPr>
            <a:spLocks/>
          </p:cNvSpPr>
          <p:nvPr/>
        </p:nvSpPr>
        <p:spPr bwMode="auto">
          <a:xfrm flipV="1">
            <a:off x="1999908" y="1650347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4" name="Line 173"/>
          <p:cNvSpPr>
            <a:spLocks noChangeShapeType="1"/>
          </p:cNvSpPr>
          <p:nvPr/>
        </p:nvSpPr>
        <p:spPr bwMode="auto">
          <a:xfrm>
            <a:off x="2576170" y="1650347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863508" y="3090209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16</a:t>
            </a:r>
            <a:r>
              <a:rPr kumimoji="1" lang="en-US" altLang="ja-JP" dirty="0" smtClean="0"/>
              <a:t>O-core (0p0h)</a:t>
            </a:r>
            <a:endParaRPr kumimoji="1" lang="ja-JP" altLang="en-US" dirty="0"/>
          </a:p>
        </p:txBody>
      </p:sp>
      <p:sp>
        <p:nvSpPr>
          <p:cNvPr id="116" name="Oval 82"/>
          <p:cNvSpPr>
            <a:spLocks noChangeArrowheads="1"/>
          </p:cNvSpPr>
          <p:nvPr/>
        </p:nvSpPr>
        <p:spPr bwMode="auto">
          <a:xfrm>
            <a:off x="2645554" y="26485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Oval 82"/>
          <p:cNvSpPr>
            <a:spLocks noChangeArrowheads="1"/>
          </p:cNvSpPr>
          <p:nvPr/>
        </p:nvSpPr>
        <p:spPr bwMode="auto">
          <a:xfrm>
            <a:off x="2956695" y="26566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8" name="Oval 82"/>
          <p:cNvSpPr>
            <a:spLocks noChangeArrowheads="1"/>
          </p:cNvSpPr>
          <p:nvPr/>
        </p:nvSpPr>
        <p:spPr bwMode="auto">
          <a:xfrm>
            <a:off x="3259746" y="26566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9" name="Oval 82"/>
          <p:cNvSpPr>
            <a:spLocks noChangeArrowheads="1"/>
          </p:cNvSpPr>
          <p:nvPr/>
        </p:nvSpPr>
        <p:spPr bwMode="auto">
          <a:xfrm>
            <a:off x="3570887" y="26647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Oval 82"/>
          <p:cNvSpPr>
            <a:spLocks noChangeArrowheads="1"/>
          </p:cNvSpPr>
          <p:nvPr/>
        </p:nvSpPr>
        <p:spPr bwMode="auto">
          <a:xfrm>
            <a:off x="3882028" y="26728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Oval 82"/>
          <p:cNvSpPr>
            <a:spLocks noChangeArrowheads="1"/>
          </p:cNvSpPr>
          <p:nvPr/>
        </p:nvSpPr>
        <p:spPr bwMode="auto">
          <a:xfrm>
            <a:off x="4193169" y="2680920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Freeform 62"/>
          <p:cNvSpPr>
            <a:spLocks/>
          </p:cNvSpPr>
          <p:nvPr/>
        </p:nvSpPr>
        <p:spPr bwMode="auto">
          <a:xfrm flipV="1">
            <a:off x="6205906" y="553869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Freeform 62"/>
          <p:cNvSpPr>
            <a:spLocks/>
          </p:cNvSpPr>
          <p:nvPr/>
        </p:nvSpPr>
        <p:spPr bwMode="auto">
          <a:xfrm flipV="1">
            <a:off x="6205906" y="597049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4" name="Oval 82"/>
          <p:cNvSpPr>
            <a:spLocks noChangeArrowheads="1"/>
          </p:cNvSpPr>
          <p:nvPr/>
        </p:nvSpPr>
        <p:spPr bwMode="auto">
          <a:xfrm>
            <a:off x="6566268" y="5579969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Text Box 147"/>
          <p:cNvSpPr txBox="1">
            <a:spLocks noChangeArrowheads="1"/>
          </p:cNvSpPr>
          <p:nvPr/>
        </p:nvSpPr>
        <p:spPr bwMode="auto">
          <a:xfrm>
            <a:off x="5197843" y="5945094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26" name="Text Box 148"/>
          <p:cNvSpPr txBox="1">
            <a:spLocks noChangeArrowheads="1"/>
          </p:cNvSpPr>
          <p:nvPr/>
        </p:nvSpPr>
        <p:spPr bwMode="auto">
          <a:xfrm>
            <a:off x="5197843" y="5394231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27" name="Text Box 149"/>
          <p:cNvSpPr txBox="1">
            <a:spLocks noChangeArrowheads="1"/>
          </p:cNvSpPr>
          <p:nvPr/>
        </p:nvSpPr>
        <p:spPr bwMode="auto">
          <a:xfrm>
            <a:off x="5201018" y="4889406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128" name="Freeform 62"/>
          <p:cNvSpPr>
            <a:spLocks/>
          </p:cNvSpPr>
          <p:nvPr/>
        </p:nvSpPr>
        <p:spPr bwMode="auto">
          <a:xfrm flipV="1">
            <a:off x="6205906" y="5033869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Line 172"/>
          <p:cNvSpPr>
            <a:spLocks noChangeShapeType="1"/>
          </p:cNvSpPr>
          <p:nvPr/>
        </p:nvSpPr>
        <p:spPr bwMode="auto">
          <a:xfrm>
            <a:off x="6879006" y="5033869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6917106" y="5579969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684665" y="6519769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18</a:t>
            </a:r>
            <a:r>
              <a:rPr kumimoji="1" lang="en-US" altLang="ja-JP" dirty="0" smtClean="0"/>
              <a:t>O-core (2p2h)</a:t>
            </a:r>
            <a:endParaRPr kumimoji="1" lang="ja-JP" altLang="en-US" dirty="0"/>
          </a:p>
        </p:txBody>
      </p:sp>
      <p:sp>
        <p:nvSpPr>
          <p:cNvPr id="132" name="Oval 82"/>
          <p:cNvSpPr>
            <a:spLocks noChangeArrowheads="1"/>
          </p:cNvSpPr>
          <p:nvPr/>
        </p:nvSpPr>
        <p:spPr bwMode="auto">
          <a:xfrm>
            <a:off x="6953009" y="604193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3" name="Oval 82"/>
          <p:cNvSpPr>
            <a:spLocks noChangeArrowheads="1"/>
          </p:cNvSpPr>
          <p:nvPr/>
        </p:nvSpPr>
        <p:spPr bwMode="auto">
          <a:xfrm>
            <a:off x="7254819" y="604492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4" name="Oval 82"/>
          <p:cNvSpPr>
            <a:spLocks noChangeArrowheads="1"/>
          </p:cNvSpPr>
          <p:nvPr/>
        </p:nvSpPr>
        <p:spPr bwMode="auto">
          <a:xfrm>
            <a:off x="7586742" y="60329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Oval 82"/>
          <p:cNvSpPr>
            <a:spLocks noChangeArrowheads="1"/>
          </p:cNvSpPr>
          <p:nvPr/>
        </p:nvSpPr>
        <p:spPr bwMode="auto">
          <a:xfrm>
            <a:off x="7897883" y="60410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Oval 82"/>
          <p:cNvSpPr>
            <a:spLocks noChangeArrowheads="1"/>
          </p:cNvSpPr>
          <p:nvPr/>
        </p:nvSpPr>
        <p:spPr bwMode="auto">
          <a:xfrm>
            <a:off x="8209024" y="60491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7" name="Oval 82"/>
          <p:cNvSpPr>
            <a:spLocks noChangeArrowheads="1"/>
          </p:cNvSpPr>
          <p:nvPr/>
        </p:nvSpPr>
        <p:spPr bwMode="auto">
          <a:xfrm>
            <a:off x="8520165" y="605722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25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0" name="Text Box 151"/>
          <p:cNvSpPr txBox="1">
            <a:spLocks noChangeArrowheads="1"/>
          </p:cNvSpPr>
          <p:nvPr/>
        </p:nvSpPr>
        <p:spPr bwMode="auto">
          <a:xfrm>
            <a:off x="962077" y="2261484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47161" name="Text Box 152"/>
          <p:cNvSpPr txBox="1">
            <a:spLocks noChangeArrowheads="1"/>
          </p:cNvSpPr>
          <p:nvPr/>
        </p:nvSpPr>
        <p:spPr bwMode="auto">
          <a:xfrm>
            <a:off x="962077" y="1710621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47162" name="Text Box 153"/>
          <p:cNvSpPr txBox="1">
            <a:spLocks noChangeArrowheads="1"/>
          </p:cNvSpPr>
          <p:nvPr/>
        </p:nvSpPr>
        <p:spPr bwMode="auto">
          <a:xfrm>
            <a:off x="965252" y="1205796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47163" name="Freeform 62"/>
          <p:cNvSpPr>
            <a:spLocks/>
          </p:cNvSpPr>
          <p:nvPr/>
        </p:nvSpPr>
        <p:spPr bwMode="auto">
          <a:xfrm flipV="1">
            <a:off x="2059040" y="185508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4" name="Freeform 62"/>
          <p:cNvSpPr>
            <a:spLocks/>
          </p:cNvSpPr>
          <p:nvPr/>
        </p:nvSpPr>
        <p:spPr bwMode="auto">
          <a:xfrm flipV="1">
            <a:off x="2059040" y="228688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5" name="Freeform 62"/>
          <p:cNvSpPr>
            <a:spLocks/>
          </p:cNvSpPr>
          <p:nvPr/>
        </p:nvSpPr>
        <p:spPr bwMode="auto">
          <a:xfrm flipV="1">
            <a:off x="2059040" y="1350259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7" name="Line 173"/>
          <p:cNvSpPr>
            <a:spLocks noChangeShapeType="1"/>
          </p:cNvSpPr>
          <p:nvPr/>
        </p:nvSpPr>
        <p:spPr bwMode="auto">
          <a:xfrm>
            <a:off x="2635302" y="1350259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69" name="Line 176"/>
          <p:cNvSpPr>
            <a:spLocks noChangeShapeType="1"/>
          </p:cNvSpPr>
          <p:nvPr/>
        </p:nvSpPr>
        <p:spPr bwMode="auto">
          <a:xfrm>
            <a:off x="5640620" y="926353"/>
            <a:ext cx="2383116" cy="1419319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70" name="Oval 177"/>
          <p:cNvSpPr>
            <a:spLocks noChangeArrowheads="1"/>
          </p:cNvSpPr>
          <p:nvPr/>
        </p:nvSpPr>
        <p:spPr bwMode="auto">
          <a:xfrm>
            <a:off x="6314989" y="729174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186" name="Oval 82"/>
          <p:cNvSpPr>
            <a:spLocks noChangeArrowheads="1"/>
          </p:cNvSpPr>
          <p:nvPr/>
        </p:nvSpPr>
        <p:spPr bwMode="auto">
          <a:xfrm>
            <a:off x="5036356" y="501147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922640" y="2790121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20</a:t>
            </a:r>
            <a:r>
              <a:rPr kumimoji="1" lang="en-US" altLang="ja-JP" dirty="0" smtClean="0"/>
              <a:t>O-core (0p0h)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91450" y="254698"/>
            <a:ext cx="173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latin typeface="+mj-ea"/>
                <a:ea typeface="+mj-ea"/>
              </a:rPr>
              <a:t>21</a:t>
            </a:r>
            <a:r>
              <a:rPr kumimoji="1" lang="en-US" altLang="ja-JP" sz="2400" dirty="0" smtClean="0">
                <a:latin typeface="+mj-ea"/>
                <a:ea typeface="+mj-ea"/>
              </a:rPr>
              <a:t>O (5/2</a:t>
            </a:r>
            <a:r>
              <a:rPr kumimoji="1" lang="en-US" altLang="ja-JP" sz="2400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sz="2400" dirty="0" smtClean="0">
                <a:latin typeface="+mj-ea"/>
                <a:ea typeface="+mj-ea"/>
              </a:rPr>
              <a:t>) 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42" name="Line 176"/>
          <p:cNvSpPr>
            <a:spLocks noChangeShapeType="1"/>
          </p:cNvSpPr>
          <p:nvPr/>
        </p:nvSpPr>
        <p:spPr bwMode="auto">
          <a:xfrm flipH="1">
            <a:off x="4079080" y="926353"/>
            <a:ext cx="788532" cy="1444719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Oval 177"/>
          <p:cNvSpPr>
            <a:spLocks noChangeArrowheads="1"/>
          </p:cNvSpPr>
          <p:nvPr/>
        </p:nvSpPr>
        <p:spPr bwMode="auto">
          <a:xfrm>
            <a:off x="3412610" y="830592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Freeform 62"/>
          <p:cNvSpPr>
            <a:spLocks/>
          </p:cNvSpPr>
          <p:nvPr/>
        </p:nvSpPr>
        <p:spPr bwMode="auto">
          <a:xfrm flipV="1">
            <a:off x="5892179" y="5231373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Freeform 62"/>
          <p:cNvSpPr>
            <a:spLocks/>
          </p:cNvSpPr>
          <p:nvPr/>
        </p:nvSpPr>
        <p:spPr bwMode="auto">
          <a:xfrm flipV="1">
            <a:off x="5892179" y="5663173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Oval 82"/>
          <p:cNvSpPr>
            <a:spLocks noChangeArrowheads="1"/>
          </p:cNvSpPr>
          <p:nvPr/>
        </p:nvSpPr>
        <p:spPr bwMode="auto">
          <a:xfrm>
            <a:off x="6252541" y="5272648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" name="Text Box 147"/>
          <p:cNvSpPr txBox="1">
            <a:spLocks noChangeArrowheads="1"/>
          </p:cNvSpPr>
          <p:nvPr/>
        </p:nvSpPr>
        <p:spPr bwMode="auto">
          <a:xfrm>
            <a:off x="4884116" y="5637773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48" name="Text Box 148"/>
          <p:cNvSpPr txBox="1">
            <a:spLocks noChangeArrowheads="1"/>
          </p:cNvSpPr>
          <p:nvPr/>
        </p:nvSpPr>
        <p:spPr bwMode="auto">
          <a:xfrm>
            <a:off x="4884116" y="508691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49" name="Text Box 149"/>
          <p:cNvSpPr txBox="1">
            <a:spLocks noChangeArrowheads="1"/>
          </p:cNvSpPr>
          <p:nvPr/>
        </p:nvSpPr>
        <p:spPr bwMode="auto">
          <a:xfrm>
            <a:off x="4887291" y="4582085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50" name="Freeform 62"/>
          <p:cNvSpPr>
            <a:spLocks/>
          </p:cNvSpPr>
          <p:nvPr/>
        </p:nvSpPr>
        <p:spPr bwMode="auto">
          <a:xfrm flipV="1">
            <a:off x="5892179" y="4726548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Line 172"/>
          <p:cNvSpPr>
            <a:spLocks noChangeShapeType="1"/>
          </p:cNvSpPr>
          <p:nvPr/>
        </p:nvSpPr>
        <p:spPr bwMode="auto">
          <a:xfrm>
            <a:off x="6565279" y="472654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Line 176"/>
          <p:cNvSpPr>
            <a:spLocks noChangeShapeType="1"/>
          </p:cNvSpPr>
          <p:nvPr/>
        </p:nvSpPr>
        <p:spPr bwMode="auto">
          <a:xfrm flipH="1">
            <a:off x="3412611" y="4184707"/>
            <a:ext cx="1666414" cy="1105672"/>
          </a:xfrm>
          <a:prstGeom prst="line">
            <a:avLst/>
          </a:prstGeom>
          <a:noFill/>
          <a:ln w="57150" cmpd="sng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Oval 177"/>
          <p:cNvSpPr>
            <a:spLocks noChangeArrowheads="1"/>
          </p:cNvSpPr>
          <p:nvPr/>
        </p:nvSpPr>
        <p:spPr bwMode="auto">
          <a:xfrm>
            <a:off x="3790948" y="4030849"/>
            <a:ext cx="576263" cy="576262"/>
          </a:xfrm>
          <a:prstGeom prst="ellips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Oval 82"/>
          <p:cNvSpPr>
            <a:spLocks noChangeArrowheads="1"/>
          </p:cNvSpPr>
          <p:nvPr/>
        </p:nvSpPr>
        <p:spPr bwMode="auto">
          <a:xfrm>
            <a:off x="6603379" y="527264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Oval 82"/>
          <p:cNvSpPr>
            <a:spLocks noChangeArrowheads="1"/>
          </p:cNvSpPr>
          <p:nvPr/>
        </p:nvSpPr>
        <p:spPr bwMode="auto">
          <a:xfrm>
            <a:off x="5144865" y="389578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592299" y="6197507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22</a:t>
            </a:r>
            <a:r>
              <a:rPr kumimoji="1" lang="en-US" altLang="ja-JP" dirty="0" smtClean="0"/>
              <a:t>O-core (2p2h)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7683" y="3649333"/>
            <a:ext cx="173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latin typeface="+mj-ea"/>
                <a:ea typeface="+mj-ea"/>
              </a:rPr>
              <a:t>23</a:t>
            </a:r>
            <a:r>
              <a:rPr kumimoji="1" lang="en-US" altLang="ja-JP" sz="2400" dirty="0" smtClean="0">
                <a:latin typeface="+mj-ea"/>
                <a:ea typeface="+mj-ea"/>
              </a:rPr>
              <a:t>O (1/2</a:t>
            </a:r>
            <a:r>
              <a:rPr kumimoji="1" lang="en-US" altLang="ja-JP" sz="2400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sz="2400" dirty="0" smtClean="0">
                <a:latin typeface="+mj-ea"/>
                <a:ea typeface="+mj-ea"/>
              </a:rPr>
              <a:t>) 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6" name="Line 176"/>
          <p:cNvSpPr>
            <a:spLocks noChangeShapeType="1"/>
          </p:cNvSpPr>
          <p:nvPr/>
        </p:nvSpPr>
        <p:spPr bwMode="auto">
          <a:xfrm>
            <a:off x="5640620" y="4184707"/>
            <a:ext cx="1438266" cy="1069788"/>
          </a:xfrm>
          <a:prstGeom prst="line">
            <a:avLst/>
          </a:prstGeom>
          <a:ln w="38100" cmpd="sng"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Oval 82"/>
          <p:cNvSpPr>
            <a:spLocks noChangeArrowheads="1"/>
          </p:cNvSpPr>
          <p:nvPr/>
        </p:nvSpPr>
        <p:spPr bwMode="auto">
          <a:xfrm>
            <a:off x="2739166" y="238241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Oval 82"/>
          <p:cNvSpPr>
            <a:spLocks noChangeArrowheads="1"/>
          </p:cNvSpPr>
          <p:nvPr/>
        </p:nvSpPr>
        <p:spPr bwMode="auto">
          <a:xfrm>
            <a:off x="3040976" y="2385402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Oval 82"/>
          <p:cNvSpPr>
            <a:spLocks noChangeArrowheads="1"/>
          </p:cNvSpPr>
          <p:nvPr/>
        </p:nvSpPr>
        <p:spPr bwMode="auto">
          <a:xfrm>
            <a:off x="3362355" y="2375315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Oval 82"/>
          <p:cNvSpPr>
            <a:spLocks noChangeArrowheads="1"/>
          </p:cNvSpPr>
          <p:nvPr/>
        </p:nvSpPr>
        <p:spPr bwMode="auto">
          <a:xfrm>
            <a:off x="3664165" y="2378305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Oval 82"/>
          <p:cNvSpPr>
            <a:spLocks noChangeArrowheads="1"/>
          </p:cNvSpPr>
          <p:nvPr/>
        </p:nvSpPr>
        <p:spPr bwMode="auto">
          <a:xfrm>
            <a:off x="6622181" y="5745350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Oval 82"/>
          <p:cNvSpPr>
            <a:spLocks noChangeArrowheads="1"/>
          </p:cNvSpPr>
          <p:nvPr/>
        </p:nvSpPr>
        <p:spPr bwMode="auto">
          <a:xfrm>
            <a:off x="6914281" y="5745350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7203206" y="5746938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7492131" y="5748525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>
            <a:off x="7781056" y="5750113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5" name="Oval 82"/>
          <p:cNvSpPr>
            <a:spLocks noChangeArrowheads="1"/>
          </p:cNvSpPr>
          <p:nvPr/>
        </p:nvSpPr>
        <p:spPr bwMode="auto">
          <a:xfrm>
            <a:off x="8069981" y="5751700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55237" y="4030849"/>
            <a:ext cx="244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+mj-ea"/>
                <a:ea typeface="+mj-ea"/>
              </a:rPr>
              <a:t>Pauli-forbidden</a:t>
            </a:r>
            <a:endParaRPr kumimoji="1" lang="ja-JP" altLang="en-US" sz="24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34472" y="3289679"/>
            <a:ext cx="8904941" cy="339463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Oval 82"/>
          <p:cNvSpPr>
            <a:spLocks noChangeArrowheads="1"/>
          </p:cNvSpPr>
          <p:nvPr/>
        </p:nvSpPr>
        <p:spPr bwMode="auto">
          <a:xfrm>
            <a:off x="3968957" y="238024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Oval 82"/>
          <p:cNvSpPr>
            <a:spLocks noChangeArrowheads="1"/>
          </p:cNvSpPr>
          <p:nvPr/>
        </p:nvSpPr>
        <p:spPr bwMode="auto">
          <a:xfrm>
            <a:off x="4280098" y="238834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0" name="Oval 82"/>
          <p:cNvSpPr>
            <a:spLocks noChangeArrowheads="1"/>
          </p:cNvSpPr>
          <p:nvPr/>
        </p:nvSpPr>
        <p:spPr bwMode="auto">
          <a:xfrm>
            <a:off x="6931799" y="5290379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Freeform 62"/>
          <p:cNvSpPr>
            <a:spLocks/>
          </p:cNvSpPr>
          <p:nvPr/>
        </p:nvSpPr>
        <p:spPr bwMode="auto">
          <a:xfrm flipV="1">
            <a:off x="5888376" y="1882301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Freeform 62"/>
          <p:cNvSpPr>
            <a:spLocks/>
          </p:cNvSpPr>
          <p:nvPr/>
        </p:nvSpPr>
        <p:spPr bwMode="auto">
          <a:xfrm flipV="1">
            <a:off x="5888376" y="2314101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" name="Oval 82"/>
          <p:cNvSpPr>
            <a:spLocks noChangeArrowheads="1"/>
          </p:cNvSpPr>
          <p:nvPr/>
        </p:nvSpPr>
        <p:spPr bwMode="auto">
          <a:xfrm>
            <a:off x="6248738" y="1923576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65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4880313" y="2288701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04" name="Text Box 148"/>
          <p:cNvSpPr txBox="1">
            <a:spLocks noChangeArrowheads="1"/>
          </p:cNvSpPr>
          <p:nvPr/>
        </p:nvSpPr>
        <p:spPr bwMode="auto">
          <a:xfrm>
            <a:off x="4880313" y="1737838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05" name="Text Box 149"/>
          <p:cNvSpPr txBox="1">
            <a:spLocks noChangeArrowheads="1"/>
          </p:cNvSpPr>
          <p:nvPr/>
        </p:nvSpPr>
        <p:spPr bwMode="auto">
          <a:xfrm>
            <a:off x="4883488" y="1233013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106" name="Freeform 62"/>
          <p:cNvSpPr>
            <a:spLocks/>
          </p:cNvSpPr>
          <p:nvPr/>
        </p:nvSpPr>
        <p:spPr bwMode="auto">
          <a:xfrm flipV="1">
            <a:off x="5888376" y="1377476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" name="Line 172"/>
          <p:cNvSpPr>
            <a:spLocks noChangeShapeType="1"/>
          </p:cNvSpPr>
          <p:nvPr/>
        </p:nvSpPr>
        <p:spPr bwMode="auto">
          <a:xfrm>
            <a:off x="6561476" y="1377476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6599576" y="1923576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367135" y="2863376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20</a:t>
            </a:r>
            <a:r>
              <a:rPr kumimoji="1" lang="en-US" altLang="ja-JP" dirty="0" smtClean="0"/>
              <a:t>O-core (2p2h)</a:t>
            </a:r>
            <a:endParaRPr kumimoji="1" lang="ja-JP" altLang="en-US" dirty="0"/>
          </a:p>
        </p:txBody>
      </p:sp>
      <p:sp>
        <p:nvSpPr>
          <p:cNvPr id="110" name="Oval 82"/>
          <p:cNvSpPr>
            <a:spLocks noChangeArrowheads="1"/>
          </p:cNvSpPr>
          <p:nvPr/>
        </p:nvSpPr>
        <p:spPr bwMode="auto">
          <a:xfrm>
            <a:off x="6638808" y="238254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1" name="Oval 82"/>
          <p:cNvSpPr>
            <a:spLocks noChangeArrowheads="1"/>
          </p:cNvSpPr>
          <p:nvPr/>
        </p:nvSpPr>
        <p:spPr bwMode="auto">
          <a:xfrm>
            <a:off x="6940618" y="2385538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2" name="Oval 82"/>
          <p:cNvSpPr>
            <a:spLocks noChangeArrowheads="1"/>
          </p:cNvSpPr>
          <p:nvPr/>
        </p:nvSpPr>
        <p:spPr bwMode="auto">
          <a:xfrm>
            <a:off x="7261997" y="237545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3" name="Oval 82"/>
          <p:cNvSpPr>
            <a:spLocks noChangeArrowheads="1"/>
          </p:cNvSpPr>
          <p:nvPr/>
        </p:nvSpPr>
        <p:spPr bwMode="auto">
          <a:xfrm>
            <a:off x="7563807" y="2378441"/>
            <a:ext cx="277812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4" name="Oval 82"/>
          <p:cNvSpPr>
            <a:spLocks noChangeArrowheads="1"/>
          </p:cNvSpPr>
          <p:nvPr/>
        </p:nvSpPr>
        <p:spPr bwMode="auto">
          <a:xfrm>
            <a:off x="7891810" y="23919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5" name="Oval 82"/>
          <p:cNvSpPr>
            <a:spLocks noChangeArrowheads="1"/>
          </p:cNvSpPr>
          <p:nvPr/>
        </p:nvSpPr>
        <p:spPr bwMode="auto">
          <a:xfrm>
            <a:off x="8202951" y="2400017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" name="Text Box 151"/>
          <p:cNvSpPr txBox="1">
            <a:spLocks noChangeArrowheads="1"/>
          </p:cNvSpPr>
          <p:nvPr/>
        </p:nvSpPr>
        <p:spPr bwMode="auto">
          <a:xfrm>
            <a:off x="1019453" y="5695694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5/2</a:t>
            </a:r>
          </a:p>
        </p:txBody>
      </p:sp>
      <p:sp>
        <p:nvSpPr>
          <p:cNvPr id="117" name="Text Box 152"/>
          <p:cNvSpPr txBox="1">
            <a:spLocks noChangeArrowheads="1"/>
          </p:cNvSpPr>
          <p:nvPr/>
        </p:nvSpPr>
        <p:spPr bwMode="auto">
          <a:xfrm>
            <a:off x="1019453" y="5144831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1s</a:t>
            </a:r>
            <a:r>
              <a:rPr lang="en-US" altLang="ja-JP" baseline="-25000"/>
              <a:t>1/2</a:t>
            </a:r>
          </a:p>
        </p:txBody>
      </p:sp>
      <p:sp>
        <p:nvSpPr>
          <p:cNvPr id="118" name="Text Box 153"/>
          <p:cNvSpPr txBox="1">
            <a:spLocks noChangeArrowheads="1"/>
          </p:cNvSpPr>
          <p:nvPr/>
        </p:nvSpPr>
        <p:spPr bwMode="auto">
          <a:xfrm>
            <a:off x="1022628" y="4640006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0d</a:t>
            </a:r>
            <a:r>
              <a:rPr lang="en-US" altLang="ja-JP" baseline="-25000"/>
              <a:t>3/2</a:t>
            </a:r>
          </a:p>
        </p:txBody>
      </p:sp>
      <p:sp>
        <p:nvSpPr>
          <p:cNvPr id="119" name="Freeform 62"/>
          <p:cNvSpPr>
            <a:spLocks/>
          </p:cNvSpPr>
          <p:nvPr/>
        </p:nvSpPr>
        <p:spPr bwMode="auto">
          <a:xfrm flipV="1">
            <a:off x="2116416" y="528929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" name="Freeform 62"/>
          <p:cNvSpPr>
            <a:spLocks/>
          </p:cNvSpPr>
          <p:nvPr/>
        </p:nvSpPr>
        <p:spPr bwMode="auto">
          <a:xfrm flipV="1">
            <a:off x="2116416" y="5721094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1" name="Freeform 62"/>
          <p:cNvSpPr>
            <a:spLocks/>
          </p:cNvSpPr>
          <p:nvPr/>
        </p:nvSpPr>
        <p:spPr bwMode="auto">
          <a:xfrm flipV="1">
            <a:off x="2116416" y="4784469"/>
            <a:ext cx="2592387" cy="215900"/>
          </a:xfrm>
          <a:custGeom>
            <a:avLst/>
            <a:gdLst>
              <a:gd name="T0" fmla="*/ 0 w 816"/>
              <a:gd name="T1" fmla="*/ 0 h 1"/>
              <a:gd name="T2" fmla="*/ 2592387 w 816"/>
              <a:gd name="T3" fmla="*/ 0 h 1"/>
              <a:gd name="T4" fmla="*/ 0 60000 65536"/>
              <a:gd name="T5" fmla="*/ 0 60000 65536"/>
              <a:gd name="T6" fmla="*/ 0 w 816"/>
              <a:gd name="T7" fmla="*/ 0 h 1"/>
              <a:gd name="T8" fmla="*/ 816 w 81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6" h="1">
                <a:moveTo>
                  <a:pt x="0" y="0"/>
                </a:moveTo>
                <a:cubicBezTo>
                  <a:pt x="340" y="0"/>
                  <a:pt x="680" y="0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" name="Line 173"/>
          <p:cNvSpPr>
            <a:spLocks noChangeShapeType="1"/>
          </p:cNvSpPr>
          <p:nvPr/>
        </p:nvSpPr>
        <p:spPr bwMode="auto">
          <a:xfrm>
            <a:off x="2692678" y="4784469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770842" y="6224331"/>
            <a:ext cx="189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22</a:t>
            </a:r>
            <a:r>
              <a:rPr kumimoji="1" lang="en-US" altLang="ja-JP" dirty="0" smtClean="0"/>
              <a:t>O-core (0p0h)</a:t>
            </a:r>
            <a:endParaRPr kumimoji="1" lang="ja-JP" altLang="en-US" dirty="0"/>
          </a:p>
        </p:txBody>
      </p:sp>
      <p:sp>
        <p:nvSpPr>
          <p:cNvPr id="124" name="Oval 82"/>
          <p:cNvSpPr>
            <a:spLocks noChangeArrowheads="1"/>
          </p:cNvSpPr>
          <p:nvPr/>
        </p:nvSpPr>
        <p:spPr bwMode="auto">
          <a:xfrm>
            <a:off x="2813500" y="5803271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Oval 82"/>
          <p:cNvSpPr>
            <a:spLocks noChangeArrowheads="1"/>
          </p:cNvSpPr>
          <p:nvPr/>
        </p:nvSpPr>
        <p:spPr bwMode="auto">
          <a:xfrm>
            <a:off x="3105600" y="5803271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Oval 82"/>
          <p:cNvSpPr>
            <a:spLocks noChangeArrowheads="1"/>
          </p:cNvSpPr>
          <p:nvPr/>
        </p:nvSpPr>
        <p:spPr bwMode="auto">
          <a:xfrm>
            <a:off x="3394525" y="5804859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Oval 82"/>
          <p:cNvSpPr>
            <a:spLocks noChangeArrowheads="1"/>
          </p:cNvSpPr>
          <p:nvPr/>
        </p:nvSpPr>
        <p:spPr bwMode="auto">
          <a:xfrm>
            <a:off x="3683450" y="5806446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8" name="Oval 82"/>
          <p:cNvSpPr>
            <a:spLocks noChangeArrowheads="1"/>
          </p:cNvSpPr>
          <p:nvPr/>
        </p:nvSpPr>
        <p:spPr bwMode="auto">
          <a:xfrm>
            <a:off x="3972375" y="5808034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9" name="Oval 82"/>
          <p:cNvSpPr>
            <a:spLocks noChangeArrowheads="1"/>
          </p:cNvSpPr>
          <p:nvPr/>
        </p:nvSpPr>
        <p:spPr bwMode="auto">
          <a:xfrm>
            <a:off x="4261300" y="5809621"/>
            <a:ext cx="277813" cy="288925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7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2788230" y="535263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1" name="Oval 82"/>
          <p:cNvSpPr>
            <a:spLocks noChangeArrowheads="1"/>
          </p:cNvSpPr>
          <p:nvPr/>
        </p:nvSpPr>
        <p:spPr bwMode="auto">
          <a:xfrm>
            <a:off x="3099371" y="5360731"/>
            <a:ext cx="27781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2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97" y="930968"/>
            <a:ext cx="7134877" cy="5257809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2815205" y="1342809"/>
            <a:ext cx="695522" cy="713979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86876" y="930670"/>
            <a:ext cx="8175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Fitted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59" y="166458"/>
            <a:ext cx="806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Results for a coupled-channel </a:t>
            </a:r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ore+n</a:t>
            </a:r>
            <a:r>
              <a:rPr kumimoji="1" lang="en-US" altLang="ja-JP" sz="2400" dirty="0" smtClean="0"/>
              <a:t> model approach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6876" y="2187173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16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6172" y="2339573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18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4574" y="1885560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</a:rPr>
              <a:t>20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34466" y="4251608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</a:rPr>
              <a:t>22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5205" y="4251607"/>
            <a:ext cx="39696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</a:rPr>
              <a:t>S</a:t>
            </a:r>
            <a:r>
              <a:rPr kumimoji="1" lang="en-US" altLang="ja-JP" sz="2400" baseline="-25000" dirty="0" err="1" smtClean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are almost reproduced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6260" y="973869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Sn</a:t>
            </a:r>
            <a:r>
              <a:rPr lang="en-US" altLang="ja-JP" dirty="0" smtClean="0"/>
              <a:t> (MeV)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23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0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09" y="870056"/>
            <a:ext cx="7131223" cy="4907218"/>
          </a:xfrm>
          <a:prstGeom prst="rect">
            <a:avLst/>
          </a:prstGeom>
        </p:spPr>
      </p:pic>
      <p:grpSp>
        <p:nvGrpSpPr>
          <p:cNvPr id="23" name="図形グループ 22"/>
          <p:cNvGrpSpPr/>
          <p:nvPr/>
        </p:nvGrpSpPr>
        <p:grpSpPr>
          <a:xfrm>
            <a:off x="7479874" y="2146864"/>
            <a:ext cx="233000" cy="1123950"/>
            <a:chOff x="1824400" y="2076450"/>
            <a:chExt cx="233000" cy="1123950"/>
          </a:xfrm>
        </p:grpSpPr>
        <p:sp>
          <p:nvSpPr>
            <p:cNvPr id="12" name="正方形/長方形 11"/>
            <p:cNvSpPr/>
            <p:nvPr/>
          </p:nvSpPr>
          <p:spPr>
            <a:xfrm>
              <a:off x="1878257" y="2574531"/>
              <a:ext cx="133017" cy="1343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図形グループ 20"/>
            <p:cNvGrpSpPr/>
            <p:nvPr/>
          </p:nvGrpSpPr>
          <p:grpSpPr>
            <a:xfrm>
              <a:off x="1824400" y="2076450"/>
              <a:ext cx="233000" cy="1123950"/>
              <a:chOff x="3512447" y="1736250"/>
              <a:chExt cx="141038" cy="270350"/>
            </a:xfrm>
          </p:grpSpPr>
          <p:cxnSp>
            <p:nvCxnSpPr>
              <p:cNvPr id="6" name="直線コネクタ 5"/>
              <p:cNvCxnSpPr/>
              <p:nvPr/>
            </p:nvCxnSpPr>
            <p:spPr>
              <a:xfrm>
                <a:off x="3585306" y="1736250"/>
                <a:ext cx="0" cy="2703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3512447" y="2006600"/>
                <a:ext cx="13635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517126" y="1736250"/>
                <a:ext cx="13635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テキスト ボックス 8"/>
          <p:cNvSpPr txBox="1"/>
          <p:nvPr/>
        </p:nvSpPr>
        <p:spPr>
          <a:xfrm>
            <a:off x="457359" y="166458"/>
            <a:ext cx="806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Results for a coupled-channel </a:t>
            </a:r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ore+n</a:t>
            </a:r>
            <a:r>
              <a:rPr kumimoji="1" lang="en-US" altLang="ja-JP" sz="2400" dirty="0" smtClean="0"/>
              <a:t> model approach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026" y="989346"/>
            <a:ext cx="109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</a:t>
            </a:r>
            <a:r>
              <a:rPr kumimoji="1" lang="en-US" altLang="ja-JP" baseline="-25000" dirty="0" err="1" smtClean="0"/>
              <a:t>rms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fm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071" y="2132222"/>
            <a:ext cx="37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R. </a:t>
            </a:r>
            <a:r>
              <a:rPr lang="en-US" altLang="ja-JP" dirty="0" err="1" smtClean="0">
                <a:solidFill>
                  <a:srgbClr val="FF0000"/>
                </a:solidFill>
              </a:rPr>
              <a:t>Kanungo</a:t>
            </a:r>
            <a:r>
              <a:rPr lang="en-US" altLang="ja-JP" dirty="0" smtClean="0">
                <a:solidFill>
                  <a:srgbClr val="FF0000"/>
                </a:solidFill>
              </a:rPr>
              <a:t> et al. PRC84 (2011)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60631" y="1433949"/>
            <a:ext cx="359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Ozawa et al. </a:t>
            </a:r>
            <a:r>
              <a:rPr lang="en-US" altLang="ja-JP" smtClean="0">
                <a:solidFill>
                  <a:schemeClr val="bg1"/>
                </a:solidFill>
              </a:rPr>
              <a:t>NPA693 </a:t>
            </a:r>
            <a:r>
              <a:rPr lang="en-US" altLang="ja-JP" dirty="0" smtClean="0">
                <a:solidFill>
                  <a:schemeClr val="bg1"/>
                </a:solidFill>
              </a:rPr>
              <a:t>(2001)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815205" y="4356283"/>
            <a:ext cx="695522" cy="713979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68748" y="3893319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16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7108" y="4482440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18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1126" y="4266376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</a:rPr>
              <a:t>20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09614" y="3743995"/>
            <a:ext cx="10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</a:rPr>
              <a:t>22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O+n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1269" y="2791196"/>
            <a:ext cx="231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Mean-field-like core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62914" y="4621283"/>
            <a:ext cx="130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Fixed core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36602" y="3160528"/>
            <a:ext cx="384200" cy="4576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6762914" y="4002192"/>
            <a:ext cx="534480" cy="5945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8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047" y="73967"/>
            <a:ext cx="8309491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chemeClr val="tx2">
                    <a:satMod val="200000"/>
                  </a:schemeClr>
                </a:solidFill>
                <a:latin typeface="メイリオ"/>
                <a:ea typeface="メイリオ"/>
                <a:cs typeface="メイリオ"/>
              </a:rPr>
              <a:t>Matter radius of nuclei near the drip-lines</a:t>
            </a:r>
            <a:endParaRPr lang="ja-JP" altLang="en-US" sz="3200" dirty="0">
              <a:solidFill>
                <a:schemeClr val="tx2">
                  <a:satMod val="20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386" name="コンテンツ プレースホルダ 2"/>
          <p:cNvSpPr>
            <a:spLocks noGrp="1"/>
          </p:cNvSpPr>
          <p:nvPr>
            <p:ph idx="1"/>
          </p:nvPr>
        </p:nvSpPr>
        <p:spPr>
          <a:xfrm>
            <a:off x="1008500" y="5799044"/>
            <a:ext cx="7772400" cy="8475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An “abrupt” change of the radius due to the weakly bound neutron or proton</a:t>
            </a:r>
            <a:endParaRPr lang="ja-JP" altLang="en-US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480" y="807868"/>
            <a:ext cx="5955293" cy="46466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771856" y="5112775"/>
            <a:ext cx="18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A. Ozawa 2001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7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8183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2">
                    <a:satMod val="200000"/>
                  </a:schemeClr>
                </a:solidFill>
                <a:latin typeface="+mn-ea"/>
                <a:ea typeface="+mn-ea"/>
                <a:cs typeface="メイリオ"/>
              </a:rPr>
              <a:t>Summary</a:t>
            </a:r>
            <a:endParaRPr lang="ja-JP" altLang="en-US" sz="4000" dirty="0">
              <a:solidFill>
                <a:schemeClr val="tx2">
                  <a:satMod val="200000"/>
                </a:schemeClr>
              </a:solidFill>
              <a:latin typeface="+mn-ea"/>
              <a:ea typeface="+mn-ea"/>
              <a:cs typeface="メイリオ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45981" y="1671307"/>
            <a:ext cx="605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+mn-ea"/>
              </a:rPr>
              <a:t>M-scheme COSM approach</a:t>
            </a:r>
            <a:endParaRPr kumimoji="1" lang="ja-JP" altLang="en-US" sz="20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553" y="1170317"/>
            <a:ext cx="300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latin typeface="+mn-ea"/>
              </a:rPr>
              <a:t>Oxygen isotopes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7730" y="3133786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err="1" smtClean="0">
                <a:latin typeface="+mn-ea"/>
              </a:rPr>
              <a:t>Rrms</a:t>
            </a:r>
            <a:r>
              <a:rPr lang="en-US" altLang="ja-JP" sz="2400" dirty="0" smtClean="0">
                <a:latin typeface="+mn-ea"/>
              </a:rPr>
              <a:t>  </a:t>
            </a:r>
            <a:r>
              <a:rPr lang="en-US" altLang="ja-JP" sz="2400" baseline="30000" dirty="0" smtClean="0">
                <a:latin typeface="+mn-ea"/>
              </a:rPr>
              <a:t>23</a:t>
            </a:r>
            <a:r>
              <a:rPr lang="en-US" altLang="ja-JP" sz="2400" dirty="0" smtClean="0">
                <a:latin typeface="+mn-ea"/>
              </a:rPr>
              <a:t>O and </a:t>
            </a:r>
            <a:r>
              <a:rPr lang="en-US" altLang="ja-JP" sz="2400" baseline="30000" dirty="0" smtClean="0">
                <a:latin typeface="+mn-ea"/>
              </a:rPr>
              <a:t>24</a:t>
            </a:r>
            <a:r>
              <a:rPr lang="en-US" altLang="ja-JP" sz="2400" dirty="0" smtClean="0">
                <a:latin typeface="+mn-ea"/>
              </a:rPr>
              <a:t>O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1943" y="4572562"/>
            <a:ext cx="64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[An attempt to reproduce the </a:t>
            </a:r>
            <a:r>
              <a:rPr lang="en-US" altLang="ja-JP" sz="2000" dirty="0" err="1" smtClean="0">
                <a:latin typeface="+mn-ea"/>
              </a:rPr>
              <a:t>Rrms</a:t>
            </a:r>
            <a:r>
              <a:rPr lang="en-US" altLang="ja-JP" sz="2000" dirty="0" smtClean="0">
                <a:latin typeface="+mn-ea"/>
              </a:rPr>
              <a:t>]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4826" y="2110906"/>
            <a:ext cx="305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Many valence nucleons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3490" y="2564514"/>
            <a:ext cx="593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Semi-microscopic int., OCM, resonance (CSM)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6453" y="3709611"/>
            <a:ext cx="722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>
                <a:latin typeface="+mn-ea"/>
              </a:rPr>
              <a:t>16</a:t>
            </a:r>
            <a:r>
              <a:rPr kumimoji="1" lang="en-US" altLang="ja-JP" sz="2000" dirty="0" smtClean="0">
                <a:latin typeface="+mn-ea"/>
              </a:rPr>
              <a:t>O(fixed size) +</a:t>
            </a:r>
            <a:r>
              <a:rPr kumimoji="1" lang="en-US" altLang="ja-JP" sz="2000" dirty="0" err="1" smtClean="0">
                <a:latin typeface="+mn-ea"/>
              </a:rPr>
              <a:t>Xn</a:t>
            </a:r>
            <a:r>
              <a:rPr kumimoji="1" lang="en-US" altLang="ja-JP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: failed to reproduce the experiment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4826" y="4142906"/>
            <a:ext cx="4712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latin typeface="+mn-ea"/>
              </a:rPr>
              <a:t>Modification of the core is important</a:t>
            </a:r>
            <a:endParaRPr kumimoji="1" lang="ja-JP" altLang="en-US" sz="20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4826" y="5707533"/>
            <a:ext cx="388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(</a:t>
            </a:r>
            <a:r>
              <a:rPr lang="en-US" altLang="ja-JP" sz="2000" dirty="0" smtClean="0">
                <a:solidFill>
                  <a:srgbClr val="FF6600"/>
                </a:solidFill>
                <a:latin typeface="+mn-ea"/>
              </a:rPr>
              <a:t>Shrunk core</a:t>
            </a:r>
            <a:r>
              <a:rPr lang="en-US" altLang="ja-JP" sz="2000" dirty="0" smtClean="0">
                <a:latin typeface="+mn-ea"/>
              </a:rPr>
              <a:t>) + (</a:t>
            </a:r>
            <a:r>
              <a:rPr lang="en-US" altLang="ja-JP" sz="2000" dirty="0" smtClean="0">
                <a:solidFill>
                  <a:srgbClr val="000090"/>
                </a:solidFill>
                <a:latin typeface="+mn-ea"/>
              </a:rPr>
              <a:t>Broad core</a:t>
            </a:r>
            <a:r>
              <a:rPr lang="en-US" altLang="ja-JP" sz="2000" dirty="0" smtClean="0">
                <a:latin typeface="+mn-ea"/>
              </a:rPr>
              <a:t>) 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45981" y="5224043"/>
            <a:ext cx="3221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+mn-ea"/>
              </a:rPr>
              <a:t>Coupled-channel picture</a:t>
            </a:r>
            <a:endParaRPr kumimoji="1" lang="ja-JP" altLang="en-US" sz="2000" u="sng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5603" y="6076865"/>
            <a:ext cx="228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n-ea"/>
              </a:rPr>
              <a:t>i</a:t>
            </a:r>
            <a:r>
              <a:rPr kumimoji="1" lang="en-US" altLang="ja-JP" sz="2000" dirty="0" smtClean="0">
                <a:latin typeface="+mn-ea"/>
              </a:rPr>
              <a:t>s a possible way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755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we </a:t>
            </a:r>
            <a:r>
              <a:rPr lang="en-US" altLang="ja-JP" dirty="0" smtClean="0"/>
              <a:t>want</a:t>
            </a:r>
            <a:r>
              <a:rPr kumimoji="1" lang="en-US" altLang="ja-JP" dirty="0" smtClean="0"/>
              <a:t> to do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Systematics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More precise core-configuration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Coupled-channel and deformed core</a:t>
            </a:r>
          </a:p>
          <a:p>
            <a:pPr marL="58293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82930" indent="-514350">
              <a:buFont typeface="+mj-lt"/>
              <a:buAutoNum type="arabicPeriod"/>
            </a:pPr>
            <a:r>
              <a:rPr lang="en-US" altLang="ja-JP" dirty="0" smtClean="0"/>
              <a:t>GSM-like treatment</a:t>
            </a:r>
            <a:endParaRPr kumimoji="1"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2179" y="2340104"/>
            <a:ext cx="193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Core + XN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4682" y="3434252"/>
            <a:ext cx="3957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0p0h,  2p2h, 4p4h,….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64682" y="4556939"/>
            <a:ext cx="44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Valence-core competition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4682" y="5761419"/>
            <a:ext cx="327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S.P. basis function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19063"/>
            <a:ext cx="8098118" cy="572845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11694" y="2811922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j-ea"/>
                <a:ea typeface="+mj-ea"/>
              </a:rPr>
              <a:t>He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46243" y="346933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j-ea"/>
                <a:ea typeface="+mj-ea"/>
              </a:rPr>
              <a:t>He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8346" y="1538023"/>
            <a:ext cx="82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lang="en-US" altLang="ja-JP" sz="2400" dirty="0">
                <a:solidFill>
                  <a:schemeClr val="bg1"/>
                </a:solidFill>
                <a:latin typeface="+mj-ea"/>
                <a:ea typeface="+mj-ea"/>
              </a:rPr>
              <a:t>B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j-ea"/>
                <a:ea typeface="+mj-ea"/>
              </a:rPr>
              <a:t>e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5809" y="1687371"/>
            <a:ext cx="67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FF0000"/>
                </a:solidFill>
                <a:latin typeface="+mj-ea"/>
                <a:ea typeface="+mj-ea"/>
              </a:rPr>
              <a:t>23</a:t>
            </a:r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78721" y="4417337"/>
            <a:ext cx="103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C-</a:t>
            </a:r>
            <a:r>
              <a:rPr lang="en-US" altLang="ja-JP" sz="2400" dirty="0" err="1" smtClean="0">
                <a:solidFill>
                  <a:srgbClr val="0000FF"/>
                </a:solidFill>
                <a:latin typeface="+mj-ea"/>
                <a:ea typeface="+mj-ea"/>
              </a:rPr>
              <a:t>iso</a:t>
            </a:r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kumimoji="1" lang="ja-JP" altLang="en-US" sz="1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2752" y="2745441"/>
            <a:ext cx="101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+mj-ea"/>
                <a:ea typeface="+mj-ea"/>
              </a:rPr>
              <a:t>F</a:t>
            </a:r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-</a:t>
            </a:r>
            <a:r>
              <a:rPr lang="en-US" altLang="ja-JP" sz="2400" dirty="0" err="1" smtClean="0">
                <a:solidFill>
                  <a:srgbClr val="0000FF"/>
                </a:solidFill>
                <a:latin typeface="+mj-ea"/>
                <a:ea typeface="+mj-ea"/>
              </a:rPr>
              <a:t>iso</a:t>
            </a:r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kumimoji="1" lang="ja-JP" altLang="en-US" sz="1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90199" y="3402847"/>
            <a:ext cx="107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O-</a:t>
            </a:r>
            <a:r>
              <a:rPr lang="en-US" altLang="ja-JP" sz="2400" dirty="0" err="1" smtClean="0">
                <a:solidFill>
                  <a:srgbClr val="FF0000"/>
                </a:solidFill>
                <a:latin typeface="+mj-ea"/>
                <a:ea typeface="+mj-ea"/>
              </a:rPr>
              <a:t>iso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9823" y="1183280"/>
            <a:ext cx="68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chemeClr val="bg1"/>
                </a:solidFill>
                <a:latin typeface="+mj-ea"/>
                <a:ea typeface="+mj-ea"/>
              </a:rPr>
              <a:t>11</a:t>
            </a:r>
            <a:r>
              <a:rPr lang="en-US" altLang="ja-JP" sz="2400" dirty="0" smtClean="0">
                <a:solidFill>
                  <a:schemeClr val="bg1"/>
                </a:solidFill>
                <a:latin typeface="+mj-ea"/>
                <a:ea typeface="+mj-ea"/>
              </a:rPr>
              <a:t>Li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9470" y="2030067"/>
            <a:ext cx="67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FF0000"/>
                </a:solidFill>
                <a:latin typeface="+mj-ea"/>
                <a:ea typeface="+mj-ea"/>
              </a:rPr>
              <a:t>24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9412" y="789678"/>
            <a:ext cx="64648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  <a:latin typeface="+mj-ea"/>
                <a:ea typeface="+mj-ea"/>
              </a:rPr>
              <a:t>19</a:t>
            </a:r>
            <a:r>
              <a:rPr lang="en-US" altLang="ja-JP" sz="2400" dirty="0">
                <a:solidFill>
                  <a:srgbClr val="0000FF"/>
                </a:solidFill>
                <a:latin typeface="+mj-ea"/>
                <a:ea typeface="+mj-ea"/>
              </a:rPr>
              <a:t>C</a:t>
            </a:r>
            <a:endParaRPr kumimoji="1" lang="ja-JP" altLang="en-US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03035" y="223494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srgbClr val="0000FF"/>
                </a:solidFill>
                <a:latin typeface="+mj-ea"/>
                <a:ea typeface="+mj-ea"/>
              </a:rPr>
              <a:t>26</a:t>
            </a:r>
            <a:r>
              <a:rPr lang="en-US" altLang="ja-JP" sz="2400" dirty="0" smtClean="0">
                <a:solidFill>
                  <a:srgbClr val="0000FF"/>
                </a:solidFill>
                <a:latin typeface="+mj-ea"/>
                <a:ea typeface="+mj-ea"/>
              </a:rPr>
              <a:t>F</a:t>
            </a:r>
            <a:endParaRPr kumimoji="1" lang="ja-JP" altLang="en-US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49412" y="183492"/>
            <a:ext cx="616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ea"/>
                <a:ea typeface="+mj-ea"/>
              </a:rPr>
              <a:t>Relation for the </a:t>
            </a:r>
            <a:r>
              <a:rPr lang="en-US" altLang="ja-JP" sz="2800" dirty="0" err="1" smtClean="0">
                <a:latin typeface="+mj-ea"/>
                <a:ea typeface="+mj-ea"/>
              </a:rPr>
              <a:t>S</a:t>
            </a:r>
            <a:r>
              <a:rPr lang="en-US" altLang="ja-JP" sz="2800" baseline="-25000" dirty="0" err="1" smtClean="0">
                <a:latin typeface="+mj-ea"/>
                <a:ea typeface="+mj-ea"/>
              </a:rPr>
              <a:t>n</a:t>
            </a:r>
            <a:r>
              <a:rPr lang="en-US" altLang="ja-JP" sz="2800" dirty="0" smtClean="0">
                <a:latin typeface="+mj-ea"/>
                <a:ea typeface="+mj-ea"/>
              </a:rPr>
              <a:t> and (</a:t>
            </a:r>
            <a:r>
              <a:rPr lang="en-US" altLang="ja-JP" sz="2800" dirty="0" err="1" smtClean="0">
                <a:latin typeface="+mj-ea"/>
                <a:ea typeface="+mj-ea"/>
              </a:rPr>
              <a:t>R</a:t>
            </a:r>
            <a:r>
              <a:rPr lang="en-US" altLang="ja-JP" sz="2800" baseline="-25000" dirty="0" err="1" smtClean="0">
                <a:latin typeface="+mj-ea"/>
                <a:ea typeface="+mj-ea"/>
              </a:rPr>
              <a:t>rms</a:t>
            </a:r>
            <a:r>
              <a:rPr lang="en-US" altLang="ja-JP" sz="2800" dirty="0" smtClean="0">
                <a:latin typeface="+mj-ea"/>
                <a:ea typeface="+mj-ea"/>
              </a:rPr>
              <a:t>/A</a:t>
            </a:r>
            <a:r>
              <a:rPr lang="en-US" altLang="ja-JP" sz="2800" baseline="30000" dirty="0" smtClean="0">
                <a:latin typeface="+mj-ea"/>
                <a:ea typeface="+mj-ea"/>
              </a:rPr>
              <a:t>1/3</a:t>
            </a:r>
            <a:r>
              <a:rPr lang="en-US" altLang="ja-JP" sz="2800" dirty="0" smtClean="0">
                <a:latin typeface="+mj-ea"/>
                <a:ea typeface="+mj-ea"/>
              </a:rPr>
              <a:t>)</a:t>
            </a:r>
            <a:endParaRPr kumimoji="1" lang="ja-JP" altLang="en-US" sz="2800" baseline="30000" dirty="0">
              <a:latin typeface="+mj-ea"/>
              <a:ea typeface="+mj-e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22706" y="1374588"/>
            <a:ext cx="2166470" cy="143733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4724" y="1239203"/>
            <a:ext cx="1928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Large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S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n</a:t>
            </a:r>
            <a:endParaRPr lang="en-US" altLang="ja-JP" sz="2800" baseline="-25000" dirty="0">
              <a:solidFill>
                <a:srgbClr val="FF0000"/>
              </a:solidFill>
            </a:endParaRP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Large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ja-JP" sz="2800" baseline="-25000" dirty="0" err="1" smtClean="0">
                <a:solidFill>
                  <a:srgbClr val="FF0000"/>
                </a:solidFill>
              </a:rPr>
              <a:t>rms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/>
          <p:cNvSpPr>
            <a:spLocks noChangeArrowheads="1"/>
          </p:cNvSpPr>
          <p:nvPr/>
        </p:nvSpPr>
        <p:spPr bwMode="auto">
          <a:xfrm>
            <a:off x="5048250" y="1743075"/>
            <a:ext cx="3960813" cy="4970463"/>
          </a:xfrm>
          <a:prstGeom prst="roundRect">
            <a:avLst>
              <a:gd name="adj" fmla="val 8241"/>
            </a:avLst>
          </a:prstGeom>
          <a:solidFill>
            <a:schemeClr val="tx1">
              <a:alpha val="9490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625475" y="1787525"/>
            <a:ext cx="3209925" cy="4589463"/>
          </a:xfrm>
          <a:prstGeom prst="roundRect">
            <a:avLst>
              <a:gd name="adj" fmla="val 8241"/>
            </a:avLst>
          </a:prstGeom>
          <a:solidFill>
            <a:srgbClr val="FFFFFF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altLang="ja-JP"/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547688" y="209550"/>
            <a:ext cx="796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ea typeface="Osaka"/>
                <a:cs typeface="Osaka"/>
              </a:rPr>
              <a:t>Difference from typical halo nuclei: </a:t>
            </a:r>
            <a:r>
              <a:rPr lang="en-US" altLang="ja-JP" sz="2800" baseline="30000" dirty="0">
                <a:ea typeface="Osaka"/>
                <a:cs typeface="Osaka"/>
              </a:rPr>
              <a:t>6</a:t>
            </a:r>
            <a:r>
              <a:rPr lang="en-US" altLang="ja-JP" sz="2800" dirty="0">
                <a:ea typeface="Osaka"/>
                <a:cs typeface="Osaka"/>
              </a:rPr>
              <a:t>He, </a:t>
            </a:r>
            <a:r>
              <a:rPr lang="en-US" altLang="ja-JP" sz="2800" baseline="30000" dirty="0">
                <a:ea typeface="Osaka"/>
                <a:cs typeface="Osaka"/>
              </a:rPr>
              <a:t>11</a:t>
            </a:r>
            <a:r>
              <a:rPr lang="en-US" altLang="ja-JP" sz="2800" dirty="0">
                <a:ea typeface="Osaka"/>
                <a:cs typeface="Osaka"/>
              </a:rPr>
              <a:t>Be, </a:t>
            </a:r>
            <a:r>
              <a:rPr lang="en-US" altLang="ja-JP" sz="2800" baseline="30000" dirty="0">
                <a:ea typeface="Osaka"/>
                <a:cs typeface="Osaka"/>
              </a:rPr>
              <a:t>11</a:t>
            </a:r>
            <a:r>
              <a:rPr lang="en-US" altLang="ja-JP" sz="2800" dirty="0">
                <a:ea typeface="Osaka"/>
                <a:cs typeface="Osaka"/>
              </a:rPr>
              <a:t>Li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5940425" y="6019800"/>
            <a:ext cx="1578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ea typeface="Osaka"/>
                <a:cs typeface="Osaka"/>
              </a:rPr>
              <a:t>Core + </a:t>
            </a:r>
            <a:r>
              <a:rPr lang="en-US" altLang="ja-JP" sz="2400" dirty="0" err="1" smtClean="0">
                <a:solidFill>
                  <a:srgbClr val="0000FF"/>
                </a:solidFill>
                <a:ea typeface="Osaka"/>
                <a:cs typeface="Osaka"/>
              </a:rPr>
              <a:t>Xn</a:t>
            </a:r>
            <a:endParaRPr lang="en-US" altLang="ja-JP" sz="2400" dirty="0">
              <a:solidFill>
                <a:srgbClr val="0000FF"/>
              </a:solidFill>
              <a:ea typeface="Osaka"/>
              <a:cs typeface="Osaka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1114425" y="5876925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Core+n (+2n) 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858838" y="981075"/>
            <a:ext cx="767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i="1">
                <a:solidFill>
                  <a:srgbClr val="FFFF00"/>
                </a:solidFill>
                <a:ea typeface="Osaka"/>
                <a:cs typeface="Osaka"/>
              </a:rPr>
              <a:t>Large S</a:t>
            </a:r>
            <a:r>
              <a:rPr lang="en-US" altLang="ja-JP" sz="2400" i="1" baseline="-25000">
                <a:solidFill>
                  <a:srgbClr val="FFFF00"/>
                </a:solidFill>
                <a:ea typeface="Osaka"/>
                <a:cs typeface="Osaka"/>
              </a:rPr>
              <a:t>n </a:t>
            </a:r>
            <a:r>
              <a:rPr lang="en-US" altLang="ja-JP" sz="2400" i="1">
                <a:solidFill>
                  <a:srgbClr val="FFFF00"/>
                </a:solidFill>
                <a:ea typeface="Osaka"/>
                <a:cs typeface="Osaka"/>
              </a:rPr>
              <a:t>values of </a:t>
            </a:r>
            <a:r>
              <a:rPr lang="en-US" altLang="ja-JP" sz="2400" i="1" baseline="30000">
                <a:solidFill>
                  <a:srgbClr val="FFFF00"/>
                </a:solidFill>
                <a:ea typeface="Osaka"/>
                <a:cs typeface="Osaka"/>
              </a:rPr>
              <a:t>23</a:t>
            </a:r>
            <a:r>
              <a:rPr lang="en-US" altLang="ja-JP" sz="2400" i="1">
                <a:solidFill>
                  <a:srgbClr val="FFFF00"/>
                </a:solidFill>
                <a:ea typeface="Osaka"/>
                <a:cs typeface="Osaka"/>
              </a:rPr>
              <a:t>O and </a:t>
            </a:r>
            <a:r>
              <a:rPr lang="en-US" altLang="ja-JP" sz="2400" i="1" baseline="30000">
                <a:solidFill>
                  <a:srgbClr val="FFFF00"/>
                </a:solidFill>
                <a:ea typeface="Osaka"/>
                <a:cs typeface="Osaka"/>
              </a:rPr>
              <a:t>24</a:t>
            </a:r>
            <a:r>
              <a:rPr lang="en-US" altLang="ja-JP" sz="2400" i="1">
                <a:solidFill>
                  <a:srgbClr val="FFFF00"/>
                </a:solidFill>
                <a:ea typeface="Osaka"/>
                <a:cs typeface="Osaka"/>
              </a:rPr>
              <a:t>O ( 2.7MeV and 3.7MeV )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289050" y="2492375"/>
            <a:ext cx="2289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>
                <a:solidFill>
                  <a:schemeClr val="bg1"/>
                </a:solidFill>
                <a:ea typeface="Osaka"/>
                <a:cs typeface="Osaka"/>
              </a:rPr>
              <a:t>6</a:t>
            </a:r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He :  0.98MeV</a:t>
            </a:r>
            <a:b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</a:br>
            <a:r>
              <a:rPr lang="en-US" altLang="ja-JP" sz="2400" baseline="30000">
                <a:solidFill>
                  <a:schemeClr val="bg1"/>
                </a:solidFill>
                <a:ea typeface="Osaka"/>
                <a:cs typeface="Osaka"/>
              </a:rPr>
              <a:t>11</a:t>
            </a:r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Li :   0.38MeV</a:t>
            </a:r>
          </a:p>
          <a:p>
            <a:r>
              <a:rPr lang="en-US" altLang="ja-JP" sz="2400" baseline="30000">
                <a:solidFill>
                  <a:schemeClr val="bg1"/>
                </a:solidFill>
                <a:ea typeface="Osaka"/>
                <a:cs typeface="Osaka"/>
              </a:rPr>
              <a:t>11</a:t>
            </a:r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Be:  0.50MeV</a:t>
            </a:r>
          </a:p>
        </p:txBody>
      </p:sp>
      <p:sp>
        <p:nvSpPr>
          <p:cNvPr id="17416" name="AutoShape 13"/>
          <p:cNvSpPr>
            <a:spLocks noChangeArrowheads="1"/>
          </p:cNvSpPr>
          <p:nvPr/>
        </p:nvSpPr>
        <p:spPr bwMode="auto">
          <a:xfrm rot="5400000">
            <a:off x="4141788" y="3930650"/>
            <a:ext cx="649288" cy="2160587"/>
          </a:xfrm>
          <a:prstGeom prst="upDownArrow">
            <a:avLst>
              <a:gd name="adj1" fmla="val 50000"/>
              <a:gd name="adj2" fmla="val 99829"/>
            </a:avLst>
          </a:prstGeom>
          <a:solidFill>
            <a:srgbClr val="0000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6516688" y="2636838"/>
            <a:ext cx="194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>
                <a:solidFill>
                  <a:schemeClr val="bg1"/>
                </a:solidFill>
                <a:ea typeface="Osaka"/>
                <a:cs typeface="Osaka"/>
              </a:rPr>
              <a:t>23</a:t>
            </a:r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O : 2.7MeV</a:t>
            </a:r>
            <a:b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</a:br>
            <a:r>
              <a:rPr lang="en-US" altLang="ja-JP" sz="2400" baseline="30000">
                <a:solidFill>
                  <a:schemeClr val="bg1"/>
                </a:solidFill>
                <a:ea typeface="Osaka"/>
                <a:cs typeface="Osaka"/>
              </a:rPr>
              <a:t>24</a:t>
            </a:r>
            <a:r>
              <a:rPr lang="en-US" altLang="ja-JP" sz="2400">
                <a:solidFill>
                  <a:schemeClr val="bg1"/>
                </a:solidFill>
                <a:ea typeface="Osaka"/>
                <a:cs typeface="Osaka"/>
              </a:rPr>
              <a:t>O : 3.7MeV</a:t>
            </a: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1685925" y="4606925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28925" y="4302125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1838325" y="3921125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6618288" y="40973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7685088" y="4221163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7151688" y="44021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6084888" y="44021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7227888" y="50117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6008688" y="50117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6618288" y="53165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>
            <a:off x="723900" y="1857375"/>
            <a:ext cx="285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Weakly-bound neutrons</a:t>
            </a: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6999288" y="3716338"/>
            <a:ext cx="228600" cy="2286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0" name="Text Box 27"/>
          <p:cNvSpPr txBox="1">
            <a:spLocks noChangeArrowheads="1"/>
          </p:cNvSpPr>
          <p:nvPr/>
        </p:nvSpPr>
        <p:spPr bwMode="auto">
          <a:xfrm>
            <a:off x="5567363" y="1843088"/>
            <a:ext cx="297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</a:rPr>
              <a:t>Strongly-bound neutrons</a:t>
            </a:r>
          </a:p>
        </p:txBody>
      </p:sp>
      <p:sp>
        <p:nvSpPr>
          <p:cNvPr id="17431" name="Oval 32"/>
          <p:cNvSpPr>
            <a:spLocks noChangeArrowheads="1"/>
          </p:cNvSpPr>
          <p:nvPr/>
        </p:nvSpPr>
        <p:spPr bwMode="auto">
          <a:xfrm>
            <a:off x="6443663" y="4538663"/>
            <a:ext cx="531812" cy="531812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2400">
              <a:solidFill>
                <a:schemeClr val="bg1"/>
              </a:solidFill>
              <a:latin typeface="Times New Roman" pitchFamily="18" charset="0"/>
              <a:ea typeface="Osaka"/>
              <a:cs typeface="Osaka"/>
            </a:endParaRPr>
          </a:p>
        </p:txBody>
      </p:sp>
      <p:sp>
        <p:nvSpPr>
          <p:cNvPr id="17432" name="Text Box 33"/>
          <p:cNvSpPr txBox="1">
            <a:spLocks noChangeArrowheads="1"/>
          </p:cNvSpPr>
          <p:nvPr/>
        </p:nvSpPr>
        <p:spPr bwMode="auto">
          <a:xfrm>
            <a:off x="7305675" y="5419725"/>
            <a:ext cx="6080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rPr>
              <a:t>22</a:t>
            </a:r>
            <a:r>
              <a:rPr lang="en-US" altLang="ja-JP" sz="24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rPr>
              <a:t>O</a:t>
            </a:r>
          </a:p>
        </p:txBody>
      </p:sp>
      <p:sp>
        <p:nvSpPr>
          <p:cNvPr id="17433" name="Text Box 34"/>
          <p:cNvSpPr txBox="1">
            <a:spLocks noChangeArrowheads="1"/>
          </p:cNvSpPr>
          <p:nvPr/>
        </p:nvSpPr>
        <p:spPr bwMode="auto">
          <a:xfrm>
            <a:off x="639763" y="2349500"/>
            <a:ext cx="509587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</a:rPr>
              <a:t>S</a:t>
            </a:r>
            <a:r>
              <a:rPr lang="en-US" altLang="ja-JP" sz="2400" baseline="-250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7434" name="Text Box 35"/>
          <p:cNvSpPr txBox="1">
            <a:spLocks noChangeArrowheads="1"/>
          </p:cNvSpPr>
          <p:nvPr/>
        </p:nvSpPr>
        <p:spPr bwMode="auto">
          <a:xfrm>
            <a:off x="5364163" y="2492375"/>
            <a:ext cx="509587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</a:rPr>
              <a:t>S</a:t>
            </a:r>
            <a:r>
              <a:rPr lang="en-US" altLang="ja-JP" sz="2400" baseline="-250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7435" name="Oval 36"/>
          <p:cNvSpPr>
            <a:spLocks noChangeArrowheads="1"/>
          </p:cNvSpPr>
          <p:nvPr/>
        </p:nvSpPr>
        <p:spPr bwMode="auto">
          <a:xfrm>
            <a:off x="5773738" y="3887788"/>
            <a:ext cx="1925637" cy="1785937"/>
          </a:xfrm>
          <a:prstGeom prst="ellipse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942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24" name="AutoShape 40"/>
          <p:cNvSpPr>
            <a:spLocks noChangeArrowheads="1"/>
          </p:cNvSpPr>
          <p:nvPr/>
        </p:nvSpPr>
        <p:spPr bwMode="auto">
          <a:xfrm>
            <a:off x="2819400" y="2590800"/>
            <a:ext cx="4000500" cy="838200"/>
          </a:xfrm>
          <a:prstGeom prst="roundRect">
            <a:avLst>
              <a:gd name="adj" fmla="val 14394"/>
            </a:avLst>
          </a:prstGeom>
          <a:solidFill>
            <a:schemeClr val="tx1"/>
          </a:solidFill>
          <a:ln w="19050">
            <a:solidFill>
              <a:srgbClr val="0000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altLang="ja-JP" sz="3200"/>
              <a:t>2. Basis function</a:t>
            </a:r>
            <a:endParaRPr lang="en-US" altLang="ja-JP"/>
          </a:p>
        </p:txBody>
      </p:sp>
      <p:grpSp>
        <p:nvGrpSpPr>
          <p:cNvPr id="195622" name="Group 38"/>
          <p:cNvGrpSpPr>
            <a:grpSpLocks/>
          </p:cNvGrpSpPr>
          <p:nvPr/>
        </p:nvGrpSpPr>
        <p:grpSpPr bwMode="auto">
          <a:xfrm>
            <a:off x="2493963" y="1662113"/>
            <a:ext cx="5049837" cy="700087"/>
            <a:chOff x="1244" y="528"/>
            <a:chExt cx="3181" cy="441"/>
          </a:xfrm>
        </p:grpSpPr>
        <p:sp>
          <p:nvSpPr>
            <p:cNvPr id="195621" name="Rectangle 37"/>
            <p:cNvSpPr>
              <a:spLocks noChangeArrowheads="1"/>
            </p:cNvSpPr>
            <p:nvPr/>
          </p:nvSpPr>
          <p:spPr bwMode="auto">
            <a:xfrm>
              <a:off x="1296" y="576"/>
              <a:ext cx="3129" cy="393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95589" name="Object 5"/>
            <p:cNvGraphicFramePr>
              <a:graphicFrameLocks noChangeAspect="1"/>
            </p:cNvGraphicFramePr>
            <p:nvPr/>
          </p:nvGraphicFramePr>
          <p:xfrm>
            <a:off x="1244" y="528"/>
            <a:ext cx="3124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34" name="数式" r:id="rId4" imgW="2413000" imgH="304800" progId="Equation.3">
                    <p:embed/>
                  </p:oleObj>
                </mc:Choice>
                <mc:Fallback>
                  <p:oleObj name="数式" r:id="rId4" imgW="2413000" imgH="304800" progId="Equation.3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528"/>
                          <a:ext cx="3124" cy="39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5601" name="Oval 17"/>
          <p:cNvSpPr>
            <a:spLocks noChangeArrowheads="1"/>
          </p:cNvSpPr>
          <p:nvPr/>
        </p:nvSpPr>
        <p:spPr bwMode="auto">
          <a:xfrm>
            <a:off x="7224889" y="3502533"/>
            <a:ext cx="869244" cy="869442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2" name="Oval 18"/>
          <p:cNvSpPr>
            <a:spLocks noChangeArrowheads="1"/>
          </p:cNvSpPr>
          <p:nvPr/>
        </p:nvSpPr>
        <p:spPr bwMode="auto">
          <a:xfrm>
            <a:off x="7969956" y="2819400"/>
            <a:ext cx="186267" cy="186309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3" name="Oval 19"/>
          <p:cNvSpPr>
            <a:spLocks noChangeArrowheads="1"/>
          </p:cNvSpPr>
          <p:nvPr/>
        </p:nvSpPr>
        <p:spPr bwMode="auto">
          <a:xfrm>
            <a:off x="8652933" y="3378327"/>
            <a:ext cx="186267" cy="186309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4" name="Oval 20"/>
          <p:cNvSpPr>
            <a:spLocks noChangeArrowheads="1"/>
          </p:cNvSpPr>
          <p:nvPr/>
        </p:nvSpPr>
        <p:spPr bwMode="auto">
          <a:xfrm>
            <a:off x="8528756" y="3937254"/>
            <a:ext cx="186267" cy="186309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5" name="Oval 21"/>
          <p:cNvSpPr>
            <a:spLocks noChangeArrowheads="1"/>
          </p:cNvSpPr>
          <p:nvPr/>
        </p:nvSpPr>
        <p:spPr bwMode="auto">
          <a:xfrm>
            <a:off x="7162800" y="2819400"/>
            <a:ext cx="186267" cy="186309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 flipV="1">
            <a:off x="7659511" y="3498652"/>
            <a:ext cx="1085262" cy="4217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7" name="Line 23"/>
          <p:cNvSpPr>
            <a:spLocks noChangeShapeType="1"/>
          </p:cNvSpPr>
          <p:nvPr/>
        </p:nvSpPr>
        <p:spPr bwMode="auto">
          <a:xfrm>
            <a:off x="7659511" y="3937254"/>
            <a:ext cx="993422" cy="1022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8" name="Line 24"/>
          <p:cNvSpPr>
            <a:spLocks noChangeShapeType="1"/>
          </p:cNvSpPr>
          <p:nvPr/>
        </p:nvSpPr>
        <p:spPr bwMode="auto">
          <a:xfrm flipV="1">
            <a:off x="7659511" y="2943606"/>
            <a:ext cx="372533" cy="9807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09" name="Line 25"/>
          <p:cNvSpPr>
            <a:spLocks noChangeShapeType="1"/>
          </p:cNvSpPr>
          <p:nvPr/>
        </p:nvSpPr>
        <p:spPr bwMode="auto">
          <a:xfrm flipH="1" flipV="1">
            <a:off x="7254640" y="2915142"/>
            <a:ext cx="404871" cy="1009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42" name="Rectangle 58"/>
          <p:cNvSpPr>
            <a:spLocks noChangeArrowheads="1"/>
          </p:cNvSpPr>
          <p:nvPr/>
        </p:nvSpPr>
        <p:spPr bwMode="auto">
          <a:xfrm>
            <a:off x="603250" y="842963"/>
            <a:ext cx="2216150" cy="681037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95617" name="Object 33"/>
          <p:cNvGraphicFramePr>
            <a:graphicFrameLocks noChangeAspect="1"/>
          </p:cNvGraphicFramePr>
          <p:nvPr/>
        </p:nvGraphicFramePr>
        <p:xfrm>
          <a:off x="546100" y="749300"/>
          <a:ext cx="21828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5" name="数式" r:id="rId6" imgW="1054100" imgH="355600" progId="Equation.3">
                  <p:embed/>
                </p:oleObj>
              </mc:Choice>
              <mc:Fallback>
                <p:oleObj name="数式" r:id="rId6" imgW="1054100" imgH="35560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749300"/>
                        <a:ext cx="2182813" cy="711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9" name="Text Box 35"/>
          <p:cNvSpPr txBox="1">
            <a:spLocks noChangeArrowheads="1"/>
          </p:cNvSpPr>
          <p:nvPr/>
        </p:nvSpPr>
        <p:spPr bwMode="auto">
          <a:xfrm>
            <a:off x="4362450" y="1035050"/>
            <a:ext cx="14720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Radial part:</a:t>
            </a:r>
          </a:p>
          <a:p>
            <a:r>
              <a:rPr lang="en-US" altLang="ja-JP" sz="1800" dirty="0">
                <a:solidFill>
                  <a:srgbClr val="FFFF00"/>
                </a:solidFill>
              </a:rPr>
              <a:t>Gaussian</a:t>
            </a:r>
          </a:p>
        </p:txBody>
      </p:sp>
      <p:sp>
        <p:nvSpPr>
          <p:cNvPr id="195620" name="Text Box 36"/>
          <p:cNvSpPr txBox="1">
            <a:spLocks noChangeArrowheads="1"/>
          </p:cNvSpPr>
          <p:nvPr/>
        </p:nvSpPr>
        <p:spPr bwMode="auto">
          <a:xfrm>
            <a:off x="6215063" y="1035050"/>
            <a:ext cx="2969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Angular momentum part:</a:t>
            </a:r>
          </a:p>
          <a:p>
            <a:r>
              <a:rPr lang="en-US" altLang="ja-JP" sz="1800" dirty="0">
                <a:solidFill>
                  <a:srgbClr val="FFFF00"/>
                </a:solidFill>
              </a:rPr>
              <a:t>Z-component</a:t>
            </a:r>
          </a:p>
        </p:txBody>
      </p:sp>
      <p:sp>
        <p:nvSpPr>
          <p:cNvPr id="195623" name="Text Box 39"/>
          <p:cNvSpPr txBox="1">
            <a:spLocks noChangeArrowheads="1"/>
          </p:cNvSpPr>
          <p:nvPr/>
        </p:nvSpPr>
        <p:spPr bwMode="auto">
          <a:xfrm>
            <a:off x="444500" y="1660525"/>
            <a:ext cx="18176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i="1" dirty="0"/>
              <a:t>“</a:t>
            </a:r>
            <a:r>
              <a:rPr lang="en-US" altLang="ja-JP" sz="2000" i="1" dirty="0">
                <a:solidFill>
                  <a:srgbClr val="FFFF00"/>
                </a:solidFill>
              </a:rPr>
              <a:t>M-Scheme</a:t>
            </a:r>
            <a:r>
              <a:rPr lang="ja-JP" altLang="en-US" sz="2000" i="1" dirty="0"/>
              <a:t>”</a:t>
            </a:r>
            <a:endParaRPr lang="en-US" altLang="ja-JP" sz="2000" i="1" dirty="0"/>
          </a:p>
          <a:p>
            <a:r>
              <a:rPr lang="en-US" altLang="ja-JP" sz="2000" i="1" dirty="0"/>
              <a:t>Basis function</a:t>
            </a:r>
            <a:endParaRPr lang="en-US" altLang="ja-JP" dirty="0"/>
          </a:p>
        </p:txBody>
      </p:sp>
      <p:graphicFrame>
        <p:nvGraphicFramePr>
          <p:cNvPr id="195599" name="Object 15"/>
          <p:cNvGraphicFramePr>
            <a:graphicFrameLocks noChangeAspect="1"/>
          </p:cNvGraphicFramePr>
          <p:nvPr/>
        </p:nvGraphicFramePr>
        <p:xfrm>
          <a:off x="2913063" y="2617788"/>
          <a:ext cx="37544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6" name="数式" r:id="rId8" imgW="2324100" imgH="457200" progId="Equation.3">
                  <p:embed/>
                </p:oleObj>
              </mc:Choice>
              <mc:Fallback>
                <p:oleObj name="数式" r:id="rId8" imgW="2324100" imgH="457200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617788"/>
                        <a:ext cx="3754438" cy="739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611" name="Picture 27" descr="fig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41" y="4849813"/>
            <a:ext cx="24384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5612" name="Object 28"/>
          <p:cNvGraphicFramePr>
            <a:graphicFrameLocks noChangeAspect="1"/>
          </p:cNvGraphicFramePr>
          <p:nvPr/>
        </p:nvGraphicFramePr>
        <p:xfrm>
          <a:off x="7014641" y="4929188"/>
          <a:ext cx="13954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7" name="数式" r:id="rId11" imgW="711200" imgH="228600" progId="Equation.3">
                  <p:embed/>
                </p:oleObj>
              </mc:Choice>
              <mc:Fallback>
                <p:oleObj name="数式" r:id="rId11" imgW="711200" imgH="228600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41" y="4929188"/>
                        <a:ext cx="1395412" cy="430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3" name="Object 29"/>
          <p:cNvGraphicFramePr>
            <a:graphicFrameLocks noChangeAspect="1"/>
          </p:cNvGraphicFramePr>
          <p:nvPr/>
        </p:nvGraphicFramePr>
        <p:xfrm>
          <a:off x="6366941" y="5002213"/>
          <a:ext cx="3810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8" name="数式" r:id="rId13" imgW="215900" imgH="203200" progId="Equation.3">
                  <p:embed/>
                </p:oleObj>
              </mc:Choice>
              <mc:Fallback>
                <p:oleObj name="数式" r:id="rId13" imgW="215900" imgH="20320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41" y="5002213"/>
                        <a:ext cx="3810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4" name="Object 30"/>
          <p:cNvGraphicFramePr>
            <a:graphicFrameLocks noChangeAspect="1"/>
          </p:cNvGraphicFramePr>
          <p:nvPr/>
        </p:nvGraphicFramePr>
        <p:xfrm>
          <a:off x="6976541" y="5840413"/>
          <a:ext cx="3810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9" name="数式" r:id="rId15" imgW="215900" imgH="203200" progId="Equation.3">
                  <p:embed/>
                </p:oleObj>
              </mc:Choice>
              <mc:Fallback>
                <p:oleObj name="数式" r:id="rId15" imgW="215900" imgH="20320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541" y="5840413"/>
                        <a:ext cx="3810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29" name="AutoShape 45"/>
          <p:cNvSpPr>
            <a:spLocks noChangeArrowheads="1"/>
          </p:cNvSpPr>
          <p:nvPr/>
        </p:nvSpPr>
        <p:spPr bwMode="auto">
          <a:xfrm>
            <a:off x="5833541" y="4572000"/>
            <a:ext cx="3124200" cy="2133600"/>
          </a:xfrm>
          <a:prstGeom prst="roundRect">
            <a:avLst>
              <a:gd name="adj" fmla="val 10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5652" name="Group 68"/>
          <p:cNvGrpSpPr>
            <a:grpSpLocks/>
          </p:cNvGrpSpPr>
          <p:nvPr/>
        </p:nvGrpSpPr>
        <p:grpSpPr bwMode="auto">
          <a:xfrm>
            <a:off x="510661" y="4800600"/>
            <a:ext cx="3976687" cy="1862138"/>
            <a:chOff x="87" y="3024"/>
            <a:chExt cx="2505" cy="1173"/>
          </a:xfrm>
        </p:grpSpPr>
        <p:sp>
          <p:nvSpPr>
            <p:cNvPr id="195636" name="Rectangle 52"/>
            <p:cNvSpPr>
              <a:spLocks noChangeArrowheads="1"/>
            </p:cNvSpPr>
            <p:nvPr/>
          </p:nvSpPr>
          <p:spPr bwMode="auto">
            <a:xfrm>
              <a:off x="144" y="3093"/>
              <a:ext cx="2448" cy="1104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35" name="Rectangle 51"/>
            <p:cNvSpPr>
              <a:spLocks noChangeArrowheads="1"/>
            </p:cNvSpPr>
            <p:nvPr/>
          </p:nvSpPr>
          <p:spPr bwMode="auto">
            <a:xfrm>
              <a:off x="87" y="3024"/>
              <a:ext cx="2448" cy="11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615" name="Text Box 31"/>
            <p:cNvSpPr txBox="1">
              <a:spLocks noChangeArrowheads="1"/>
            </p:cNvSpPr>
            <p:nvPr/>
          </p:nvSpPr>
          <p:spPr bwMode="auto">
            <a:xfrm>
              <a:off x="135" y="3072"/>
              <a:ext cx="10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u="sng" dirty="0">
                  <a:solidFill>
                    <a:schemeClr val="bg1"/>
                  </a:solidFill>
                </a:rPr>
                <a:t>Shell-model</a:t>
              </a:r>
            </a:p>
          </p:txBody>
        </p:sp>
        <p:graphicFrame>
          <p:nvGraphicFramePr>
            <p:cNvPr id="195616" name="Object 32"/>
            <p:cNvGraphicFramePr>
              <a:graphicFrameLocks noChangeAspect="1"/>
            </p:cNvGraphicFramePr>
            <p:nvPr/>
          </p:nvGraphicFramePr>
          <p:xfrm>
            <a:off x="1359" y="3456"/>
            <a:ext cx="930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40" name="数式" r:id="rId17" imgW="660400" imgH="177800" progId="Equation.3">
                    <p:embed/>
                  </p:oleObj>
                </mc:Choice>
                <mc:Fallback>
                  <p:oleObj name="数式" r:id="rId17" imgW="660400" imgH="177800" progId="Equation.3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9" y="3456"/>
                          <a:ext cx="930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632" name="Text Box 48"/>
            <p:cNvSpPr txBox="1">
              <a:spLocks noChangeArrowheads="1"/>
            </p:cNvSpPr>
            <p:nvPr/>
          </p:nvSpPr>
          <p:spPr bwMode="auto">
            <a:xfrm>
              <a:off x="504" y="3456"/>
              <a:ext cx="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chemeClr val="bg1"/>
                  </a:solidFill>
                </a:rPr>
                <a:t>H.O.basis: </a:t>
              </a:r>
            </a:p>
          </p:txBody>
        </p:sp>
        <p:sp>
          <p:nvSpPr>
            <p:cNvPr id="195633" name="Text Box 49"/>
            <p:cNvSpPr txBox="1">
              <a:spLocks noChangeArrowheads="1"/>
            </p:cNvSpPr>
            <p:nvPr/>
          </p:nvSpPr>
          <p:spPr bwMode="auto">
            <a:xfrm>
              <a:off x="288" y="3819"/>
              <a:ext cx="10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chemeClr val="bg1"/>
                  </a:solidFill>
                </a:rPr>
                <a:t>Gamow S.M.:</a:t>
              </a:r>
              <a:endParaRPr lang="en-US" altLang="ja-JP">
                <a:solidFill>
                  <a:schemeClr val="bg1"/>
                </a:solidFill>
              </a:endParaRPr>
            </a:p>
          </p:txBody>
        </p:sp>
        <p:graphicFrame>
          <p:nvGraphicFramePr>
            <p:cNvPr id="195634" name="Object 50"/>
            <p:cNvGraphicFramePr>
              <a:graphicFrameLocks noChangeAspect="1"/>
            </p:cNvGraphicFramePr>
            <p:nvPr/>
          </p:nvGraphicFramePr>
          <p:xfrm>
            <a:off x="1368" y="3792"/>
            <a:ext cx="975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41" name="数式" r:id="rId19" imgW="609600" imgH="177800" progId="Equation.3">
                    <p:embed/>
                  </p:oleObj>
                </mc:Choice>
                <mc:Fallback>
                  <p:oleObj name="数式" r:id="rId19" imgW="609600" imgH="177800" progId="Equation.3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" y="3792"/>
                          <a:ext cx="975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5640" name="AutoShape 56"/>
          <p:cNvSpPr>
            <a:spLocks noChangeArrowheads="1"/>
          </p:cNvSpPr>
          <p:nvPr/>
        </p:nvSpPr>
        <p:spPr bwMode="auto">
          <a:xfrm>
            <a:off x="4572009" y="5410200"/>
            <a:ext cx="1066800" cy="609600"/>
          </a:xfrm>
          <a:prstGeom prst="left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FF0000"/>
              </a:gs>
              <a:gs pos="50000">
                <a:schemeClr val="tx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41" name="Text Box 57"/>
          <p:cNvSpPr txBox="1">
            <a:spLocks noChangeArrowheads="1"/>
          </p:cNvSpPr>
          <p:nvPr/>
        </p:nvSpPr>
        <p:spPr bwMode="auto">
          <a:xfrm>
            <a:off x="6832872" y="5359400"/>
            <a:ext cx="1729861" cy="3385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FF"/>
                </a:solidFill>
              </a:rPr>
              <a:t>Non-Orthogonal</a:t>
            </a:r>
          </a:p>
        </p:txBody>
      </p:sp>
      <p:sp>
        <p:nvSpPr>
          <p:cNvPr id="195647" name="Freeform 63"/>
          <p:cNvSpPr>
            <a:spLocks/>
          </p:cNvSpPr>
          <p:nvPr/>
        </p:nvSpPr>
        <p:spPr bwMode="auto">
          <a:xfrm>
            <a:off x="4191000" y="3327400"/>
            <a:ext cx="3200400" cy="787400"/>
          </a:xfrm>
          <a:custGeom>
            <a:avLst/>
            <a:gdLst>
              <a:gd name="T0" fmla="*/ 0 w 2016"/>
              <a:gd name="T1" fmla="*/ 0 h 496"/>
              <a:gd name="T2" fmla="*/ 1200 w 2016"/>
              <a:gd name="T3" fmla="*/ 480 h 496"/>
              <a:gd name="T4" fmla="*/ 2016 w 2016"/>
              <a:gd name="T5" fmla="*/ 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496">
                <a:moveTo>
                  <a:pt x="0" y="0"/>
                </a:moveTo>
                <a:cubicBezTo>
                  <a:pt x="432" y="232"/>
                  <a:pt x="864" y="464"/>
                  <a:pt x="1200" y="480"/>
                </a:cubicBezTo>
                <a:cubicBezTo>
                  <a:pt x="1536" y="496"/>
                  <a:pt x="1776" y="296"/>
                  <a:pt x="2016" y="96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49" name="Freeform 65"/>
          <p:cNvSpPr>
            <a:spLocks/>
          </p:cNvSpPr>
          <p:nvPr/>
        </p:nvSpPr>
        <p:spPr bwMode="auto">
          <a:xfrm>
            <a:off x="5167313" y="2921000"/>
            <a:ext cx="2667000" cy="431800"/>
          </a:xfrm>
          <a:custGeom>
            <a:avLst/>
            <a:gdLst>
              <a:gd name="T0" fmla="*/ 0 w 1680"/>
              <a:gd name="T1" fmla="*/ 80 h 272"/>
              <a:gd name="T2" fmla="*/ 960 w 1680"/>
              <a:gd name="T3" fmla="*/ 32 h 272"/>
              <a:gd name="T4" fmla="*/ 1680 w 168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272">
                <a:moveTo>
                  <a:pt x="0" y="80"/>
                </a:moveTo>
                <a:cubicBezTo>
                  <a:pt x="340" y="40"/>
                  <a:pt x="680" y="0"/>
                  <a:pt x="960" y="32"/>
                </a:cubicBezTo>
                <a:cubicBezTo>
                  <a:pt x="1240" y="64"/>
                  <a:pt x="1460" y="168"/>
                  <a:pt x="1680" y="2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51" name="AutoShape 67"/>
          <p:cNvSpPr>
            <a:spLocks noChangeArrowheads="1"/>
          </p:cNvSpPr>
          <p:nvPr/>
        </p:nvSpPr>
        <p:spPr bwMode="auto">
          <a:xfrm rot="-16200000">
            <a:off x="2895600" y="1066800"/>
            <a:ext cx="5334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653" name="Text Box 69"/>
          <p:cNvSpPr txBox="1">
            <a:spLocks noChangeArrowheads="1"/>
          </p:cNvSpPr>
          <p:nvPr/>
        </p:nvSpPr>
        <p:spPr bwMode="auto">
          <a:xfrm>
            <a:off x="444500" y="3962400"/>
            <a:ext cx="62525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Each coordinate is spanned from the </a:t>
            </a:r>
            <a:r>
              <a:rPr lang="en-US" altLang="ja-JP" sz="1600" dirty="0" err="1"/>
              <a:t>c.m</a:t>
            </a:r>
            <a:r>
              <a:rPr lang="en-US" altLang="ja-JP" sz="1600" dirty="0"/>
              <a:t>. of the core,</a:t>
            </a:r>
          </a:p>
          <a:p>
            <a:r>
              <a:rPr lang="en-US" altLang="ja-JP" sz="1600" dirty="0"/>
              <a:t>and is expressed by Gaussian with a different width parameter  </a:t>
            </a:r>
          </a:p>
        </p:txBody>
      </p:sp>
    </p:spTree>
    <p:extLst>
      <p:ext uri="{BB962C8B-B14F-4D97-AF65-F5344CB8AC3E}">
        <p14:creationId xmlns:p14="http://schemas.microsoft.com/office/powerpoint/2010/main" val="32082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ja-JP" sz="3200"/>
              <a:t>Energies of</a:t>
            </a:r>
            <a:r>
              <a:rPr lang="en-US" altLang="ja-JP" sz="3200" baseline="30000"/>
              <a:t> 16</a:t>
            </a:r>
            <a:r>
              <a:rPr lang="en-US" altLang="ja-JP" sz="3200"/>
              <a:t>O+XN systems</a:t>
            </a:r>
            <a:endParaRPr lang="en-US" altLang="ja-JP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95693" y="5786642"/>
            <a:ext cx="5608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</a:rPr>
              <a:t>Energies are almost reproduced</a:t>
            </a:r>
          </a:p>
        </p:txBody>
      </p:sp>
      <p:pic>
        <p:nvPicPr>
          <p:cNvPr id="7175" name="Picture 7" descr="Neo-COSM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3" y="1033703"/>
            <a:ext cx="7620000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9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1026" descr="18O_fig_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8512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1027" descr="19O_fig_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52513"/>
            <a:ext cx="39608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1028" descr="20O_fig_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98913"/>
            <a:ext cx="36734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1" name="Text Box 1029"/>
          <p:cNvSpPr txBox="1">
            <a:spLocks noChangeArrowheads="1"/>
          </p:cNvSpPr>
          <p:nvPr/>
        </p:nvSpPr>
        <p:spPr bwMode="auto">
          <a:xfrm>
            <a:off x="755650" y="10271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aseline="30000"/>
              <a:t>18</a:t>
            </a:r>
            <a:r>
              <a:rPr lang="en-US" altLang="ja-JP" sz="2400"/>
              <a:t>O</a:t>
            </a:r>
          </a:p>
        </p:txBody>
      </p:sp>
      <p:sp>
        <p:nvSpPr>
          <p:cNvPr id="203782" name="Text Box 1030"/>
          <p:cNvSpPr txBox="1">
            <a:spLocks noChangeArrowheads="1"/>
          </p:cNvSpPr>
          <p:nvPr/>
        </p:nvSpPr>
        <p:spPr bwMode="auto">
          <a:xfrm>
            <a:off x="5292725" y="102711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aseline="30000"/>
              <a:t>19</a:t>
            </a:r>
            <a:r>
              <a:rPr lang="en-US" altLang="ja-JP" sz="2400"/>
              <a:t>O</a:t>
            </a:r>
          </a:p>
        </p:txBody>
      </p:sp>
      <p:sp>
        <p:nvSpPr>
          <p:cNvPr id="203783" name="Text Box 1031"/>
          <p:cNvSpPr txBox="1">
            <a:spLocks noChangeArrowheads="1"/>
          </p:cNvSpPr>
          <p:nvPr/>
        </p:nvSpPr>
        <p:spPr bwMode="auto">
          <a:xfrm>
            <a:off x="827088" y="40767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aseline="30000"/>
              <a:t>20</a:t>
            </a:r>
            <a:r>
              <a:rPr lang="en-US" altLang="ja-JP" sz="2400"/>
              <a:t>O</a:t>
            </a:r>
          </a:p>
        </p:txBody>
      </p:sp>
      <p:sp>
        <p:nvSpPr>
          <p:cNvPr id="203784" name="Text Box 1032"/>
          <p:cNvSpPr txBox="1">
            <a:spLocks noChangeArrowheads="1"/>
          </p:cNvSpPr>
          <p:nvPr/>
        </p:nvSpPr>
        <p:spPr bwMode="auto">
          <a:xfrm>
            <a:off x="1763713" y="260350"/>
            <a:ext cx="6119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/>
              <a:t>Calculated levels of O-isotopes</a:t>
            </a:r>
          </a:p>
        </p:txBody>
      </p:sp>
      <p:sp>
        <p:nvSpPr>
          <p:cNvPr id="203785" name="Text Box 1033"/>
          <p:cNvSpPr txBox="1">
            <a:spLocks noChangeArrowheads="1"/>
          </p:cNvSpPr>
          <p:nvPr/>
        </p:nvSpPr>
        <p:spPr bwMode="auto">
          <a:xfrm>
            <a:off x="5219700" y="4305300"/>
            <a:ext cx="3226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Order of levels: good</a:t>
            </a:r>
          </a:p>
        </p:txBody>
      </p:sp>
      <p:sp>
        <p:nvSpPr>
          <p:cNvPr id="203786" name="Text Box 1034"/>
          <p:cNvSpPr txBox="1">
            <a:spLocks noChangeArrowheads="1"/>
          </p:cNvSpPr>
          <p:nvPr/>
        </p:nvSpPr>
        <p:spPr bwMode="auto">
          <a:xfrm>
            <a:off x="4450749" y="5609548"/>
            <a:ext cx="362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GSM : N. Michel, et al., PRC67 (2003)</a:t>
            </a:r>
          </a:p>
        </p:txBody>
      </p:sp>
    </p:spTree>
    <p:extLst>
      <p:ext uri="{BB962C8B-B14F-4D97-AF65-F5344CB8AC3E}">
        <p14:creationId xmlns:p14="http://schemas.microsoft.com/office/powerpoint/2010/main" val="368808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GM_Theme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HGM_Theme.thmx</Template>
  <TotalTime>1337</TotalTime>
  <Words>2214</Words>
  <Application>Microsoft Macintosh PowerPoint</Application>
  <PresentationFormat>画面に合わせる (4:3)</PresentationFormat>
  <Paragraphs>410</Paragraphs>
  <Slides>41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3" baseType="lpstr">
      <vt:lpstr>HGM_Theme</vt:lpstr>
      <vt:lpstr>数式</vt:lpstr>
      <vt:lpstr>Cluster-orbital shell model approach  　for unstable nuclei</vt:lpstr>
      <vt:lpstr>What we have done</vt:lpstr>
      <vt:lpstr>What we have done</vt:lpstr>
      <vt:lpstr>Matter radius of nuclei near the drip-lines</vt:lpstr>
      <vt:lpstr>PowerPoint プレゼンテーション</vt:lpstr>
      <vt:lpstr>PowerPoint プレゼンテーション</vt:lpstr>
      <vt:lpstr>2. Basis function</vt:lpstr>
      <vt:lpstr>Energies of 16O+XN systems</vt:lpstr>
      <vt:lpstr>PowerPoint プレゼンテーション</vt:lpstr>
      <vt:lpstr>Dynamics of the core</vt:lpstr>
      <vt:lpstr>PowerPoint プレゼンテーション</vt:lpstr>
      <vt:lpstr>Dynamics of the core</vt:lpstr>
      <vt:lpstr>PowerPoint プレゼンテーション</vt:lpstr>
      <vt:lpstr>What we have done</vt:lpstr>
      <vt:lpstr>Wave function to describe the weakly bound systems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we have done</vt:lpstr>
      <vt:lpstr>To reproduce the drip-line at 24O</vt:lpstr>
      <vt:lpstr>Ab initio calc. + Realistic force</vt:lpstr>
      <vt:lpstr>How about the radius?</vt:lpstr>
      <vt:lpstr>Our approaches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we have done</vt:lpstr>
      <vt:lpstr>PowerPoint プレゼンテーション</vt:lpstr>
      <vt:lpstr>PowerPoint プレゼンテーション</vt:lpstr>
      <vt:lpstr>PowerPoint プレゼンテーション</vt:lpstr>
      <vt:lpstr>A coupled-channel approach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What we want to do</vt:lpstr>
    </vt:vector>
  </TitlesOfParts>
  <Company>北見工業大学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部分禁止状態を考慮に入れたcluster-orbital shell model計算</dc:title>
  <dc:creator>升井 洋志</dc:creator>
  <cp:lastModifiedBy>升井 洋志</cp:lastModifiedBy>
  <cp:revision>370</cp:revision>
  <dcterms:created xsi:type="dcterms:W3CDTF">2013-07-22T12:26:29Z</dcterms:created>
  <dcterms:modified xsi:type="dcterms:W3CDTF">2013-07-27T01:37:38Z</dcterms:modified>
</cp:coreProperties>
</file>