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675" r:id="rId2"/>
    <p:sldId id="616" r:id="rId3"/>
    <p:sldId id="663" r:id="rId4"/>
    <p:sldId id="664" r:id="rId5"/>
    <p:sldId id="630" r:id="rId6"/>
    <p:sldId id="618" r:id="rId7"/>
    <p:sldId id="665" r:id="rId8"/>
    <p:sldId id="639" r:id="rId9"/>
    <p:sldId id="617" r:id="rId10"/>
    <p:sldId id="674" r:id="rId11"/>
    <p:sldId id="619" r:id="rId12"/>
    <p:sldId id="620" r:id="rId13"/>
    <p:sldId id="621" r:id="rId14"/>
    <p:sldId id="605" r:id="rId15"/>
    <p:sldId id="622" r:id="rId16"/>
    <p:sldId id="672" r:id="rId17"/>
    <p:sldId id="673" r:id="rId18"/>
    <p:sldId id="650" r:id="rId19"/>
    <p:sldId id="653" r:id="rId20"/>
    <p:sldId id="652" r:id="rId21"/>
    <p:sldId id="676" r:id="rId22"/>
    <p:sldId id="626" r:id="rId23"/>
  </p:sldIdLst>
  <p:sldSz cx="9144000" cy="6858000" type="screen4x3"/>
  <p:notesSz cx="9937750" cy="6802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CCECFF"/>
    <a:srgbClr val="FFCCFF"/>
    <a:srgbClr val="0000FF"/>
    <a:srgbClr val="0066FF"/>
    <a:srgbClr val="CCFF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7" autoAdjust="0"/>
    <p:restoredTop sz="96386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74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303" y="0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1881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fld id="{A51FB027-5305-401A-ADEC-0A2349438C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061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9303" y="0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1175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5865" y="3230398"/>
            <a:ext cx="7946021" cy="3060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61881"/>
            <a:ext cx="4306127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defTabSz="910595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7" tIns="45623" rIns="91247" bIns="45623" numCol="1" anchor="b" anchorCtr="0" compatLnSpc="1">
            <a:prstTxWarp prst="textNoShape">
              <a:avLst/>
            </a:prstTxWarp>
          </a:bodyPr>
          <a:lstStyle>
            <a:lvl1pPr algn="r" defTabSz="910595">
              <a:defRPr sz="1200"/>
            </a:lvl1pPr>
          </a:lstStyle>
          <a:p>
            <a:pPr>
              <a:defRPr/>
            </a:pPr>
            <a:fld id="{A58FEF1C-CCD0-40E9-91C8-60ECC6E1BC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0236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5628580" y="6461525"/>
            <a:ext cx="4306951" cy="33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155" tIns="45576" rIns="91155" bIns="45576" anchor="b"/>
          <a:lstStyle/>
          <a:p>
            <a:pPr algn="r" defTabSz="911125"/>
            <a:fld id="{DFEE6C60-2EBA-40AA-9C3B-241B949A9E60}" type="slidenum">
              <a:rPr lang="en-US" altLang="ja-JP" sz="1200"/>
              <a:pPr algn="r" defTabSz="911125"/>
              <a:t>3</a:t>
            </a:fld>
            <a:endParaRPr lang="en-US" altLang="ja-JP" sz="120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155" tIns="45576" rIns="91155" bIns="45576"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246" tIns="45622" rIns="91246" bIns="45622"/>
          <a:lstStyle/>
          <a:p>
            <a:endParaRPr lang="ja-JP" altLang="en-US" smtClean="0"/>
          </a:p>
        </p:txBody>
      </p:sp>
      <p:sp>
        <p:nvSpPr>
          <p:cNvPr id="36868" name="スライド番号プレースホルダ 3"/>
          <p:cNvSpPr txBox="1">
            <a:spLocks noGrp="1"/>
          </p:cNvSpPr>
          <p:nvPr/>
        </p:nvSpPr>
        <p:spPr bwMode="auto">
          <a:xfrm>
            <a:off x="5629303" y="6461881"/>
            <a:ext cx="4306125" cy="33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37" tIns="45620" rIns="91237" bIns="45620" anchor="b"/>
          <a:lstStyle/>
          <a:p>
            <a:pPr algn="r" defTabSz="901103"/>
            <a:fld id="{8C46CFB9-9DDD-4792-8F3C-67392881023C}" type="slidenum">
              <a:rPr lang="en-US" altLang="ja-JP" sz="1200"/>
              <a:pPr algn="r" defTabSz="901103"/>
              <a:t>22</a:t>
            </a:fld>
            <a:endParaRPr lang="en-US" altLang="ja-JP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B7D03-CE1A-43F5-92BB-8283C92D9F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ECA1B-527E-402D-A44C-B0C8A1E14D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2132F-DFF5-4118-896C-1B2DB28F9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86751-FB35-4A46-A418-4B73BEA2BD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2ADB-169A-4CEE-8B7A-951A3C50BA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97CA1-4626-49FF-9301-A984BA326A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0937-E59B-4734-9E2A-E35FA8B855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A0F6E-BBF8-47F2-824F-8DD3325793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86FB-C069-4705-B23F-225595315D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38220-3933-4BB2-BF22-BAFF7CC70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212C5-08DA-4DFE-9B97-8FD9766D63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C8F8-C0BF-4D74-8437-614EFD8284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ACAEC-559D-4267-9E4D-A32A79626B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16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ja-JP" altLang="en-US"/>
              <a:t>2006/9/21</a:t>
            </a:r>
            <a:endParaRPr lang="en-US" altLang="ja-JP"/>
          </a:p>
        </p:txBody>
      </p:sp>
      <p:sp>
        <p:nvSpPr>
          <p:cNvPr id="316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/>
              <a:t>Cluster and Nuclear force in light nuclei</a:t>
            </a:r>
          </a:p>
        </p:txBody>
      </p:sp>
      <p:sp>
        <p:nvSpPr>
          <p:cNvPr id="316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74D1C1D-9668-44DB-BDAD-0FF6588282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33.wmf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D:\Documents\スライド\2013\communication_pic_0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565" y="3307091"/>
            <a:ext cx="1954099" cy="1748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252665"/>
            <a:ext cx="2133600" cy="468809"/>
          </a:xfrm>
          <a:noFill/>
        </p:spPr>
        <p:txBody>
          <a:bodyPr/>
          <a:lstStyle/>
          <a:p>
            <a:fld id="{120A8763-4CC4-4CAC-8B00-16D675266FED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10243" name="Rectangle 6"/>
          <p:cNvSpPr txBox="1">
            <a:spLocks noGrp="1" noChangeArrowheads="1"/>
          </p:cNvSpPr>
          <p:nvPr/>
        </p:nvSpPr>
        <p:spPr bwMode="auto">
          <a:xfrm>
            <a:off x="6553200" y="6259015"/>
            <a:ext cx="2133600" cy="468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59FA729-B8E7-4F27-A4CE-2600244FAA79}" type="slidenum">
              <a:rPr lang="en-US" altLang="ja-JP" sz="1400"/>
              <a:pPr algn="r"/>
              <a:t>1</a:t>
            </a:fld>
            <a:endParaRPr lang="en-US" altLang="ja-JP" sz="1400" dirty="0"/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0" y="818710"/>
            <a:ext cx="9144000" cy="238526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tIns="118800" bIns="118800" anchor="ctr"/>
          <a:lstStyle/>
          <a:p>
            <a:pPr algn="ctr">
              <a:lnSpc>
                <a:spcPct val="150000"/>
              </a:lnSpc>
            </a:pPr>
            <a:r>
              <a:rPr lang="ja-JP" altLang="en-US" sz="4400" b="1" dirty="0" smtClean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テンソル</a:t>
            </a:r>
            <a:r>
              <a:rPr lang="ja-JP" altLang="en-US" sz="4400" b="1" dirty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最適化殻模型に</a:t>
            </a:r>
            <a:r>
              <a:rPr lang="ja-JP" altLang="en-US" sz="4400" b="1" dirty="0" smtClean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よる</a:t>
            </a:r>
            <a:endParaRPr lang="en-US" altLang="ja-JP" sz="4400" b="1" dirty="0" smtClean="0">
              <a:solidFill>
                <a:srgbClr val="FFFFFF"/>
              </a:solidFill>
              <a:latin typeface="Arial Rounded MT Bold" pitchFamily="34" charset="0"/>
              <a:ea typeface="HGP明朝B" pitchFamily="18" charset="-128"/>
            </a:endParaRPr>
          </a:p>
          <a:p>
            <a:pPr algn="ctr"/>
            <a:r>
              <a:rPr lang="ja-JP" altLang="en-US" sz="4400" b="1" dirty="0" smtClean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軽い</a:t>
            </a:r>
            <a:r>
              <a:rPr lang="ja-JP" altLang="en-US" sz="4400" b="1" dirty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核で</a:t>
            </a:r>
            <a:r>
              <a:rPr lang="ja-JP" altLang="en-US" sz="4400" b="1" dirty="0" smtClean="0">
                <a:solidFill>
                  <a:srgbClr val="FFFFFF"/>
                </a:solidFill>
                <a:latin typeface="Arial Rounded MT Bold" pitchFamily="34" charset="0"/>
                <a:ea typeface="HGP明朝B" pitchFamily="18" charset="-128"/>
              </a:rPr>
              <a:t>の核力の役割</a:t>
            </a:r>
            <a:endParaRPr lang="en-US" altLang="ja-JP" sz="4400" b="1" dirty="0" smtClean="0">
              <a:solidFill>
                <a:srgbClr val="FFFFFF"/>
              </a:solidFill>
              <a:latin typeface="Arial Rounded MT Bold" pitchFamily="34" charset="0"/>
              <a:ea typeface="HGP明朝B" pitchFamily="18" charset="-128"/>
            </a:endParaRPr>
          </a:p>
        </p:txBody>
      </p:sp>
      <p:sp>
        <p:nvSpPr>
          <p:cNvPr id="10246" name="Text Box 6" descr="新聞紙"/>
          <p:cNvSpPr txBox="1">
            <a:spLocks noChangeArrowheads="1"/>
          </p:cNvSpPr>
          <p:nvPr/>
        </p:nvSpPr>
        <p:spPr bwMode="auto">
          <a:xfrm>
            <a:off x="0" y="6541603"/>
            <a:ext cx="9144000" cy="307777"/>
          </a:xfrm>
          <a:prstGeom prst="rect">
            <a:avLst/>
          </a:prstGeom>
          <a:blipFill dpi="0" rotWithShape="1">
            <a:blip r:embed="rId3" cstate="print">
              <a:alphaModFix amt="80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RCNP</a:t>
            </a:r>
            <a:r>
              <a:rPr lang="ja-JP" altLang="en-US" sz="14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研究会「核子・ハイペロン多体系におけるクラスター現象</a:t>
            </a:r>
            <a:r>
              <a:rPr lang="ja-JP" altLang="en-US" sz="1400" dirty="0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」</a:t>
            </a:r>
            <a:r>
              <a:rPr lang="en-US" altLang="ja-JP" sz="1400" dirty="0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@ KGU</a:t>
            </a:r>
            <a:r>
              <a:rPr lang="ja-JP" altLang="en-US" sz="1400" dirty="0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　関内メディアセンター</a:t>
            </a:r>
            <a:r>
              <a:rPr lang="en-US" altLang="ja-JP" sz="1400" dirty="0" smtClean="0">
                <a:latin typeface="ＭＳ Ｐ明朝" pitchFamily="18" charset="-128"/>
                <a:ea typeface="ＭＳ Ｐ明朝" pitchFamily="18" charset="-128"/>
              </a:rPr>
              <a:t> 2013.7.26</a:t>
            </a:r>
            <a:endParaRPr lang="en-US" altLang="ja-JP" sz="1400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81590" y="3834045"/>
            <a:ext cx="5807075" cy="60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3200" dirty="0">
                <a:latin typeface="HGP明朝B" pitchFamily="18" charset="-128"/>
                <a:ea typeface="HGP明朝B" pitchFamily="18" charset="-128"/>
              </a:rPr>
              <a:t>明　孝之　　大阪工業大学</a:t>
            </a: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1168286" y="5184195"/>
            <a:ext cx="6284034" cy="1120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共同研究者   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梅谷　篤史　               </a:t>
            </a:r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　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日本工業大学</a:t>
            </a:r>
            <a:endParaRPr lang="en-US" altLang="ja-JP" sz="20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　　　　　　　　　土岐　博、堀井</a:t>
            </a:r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　香織　　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　阪</a:t>
            </a:r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大</a:t>
            </a:r>
            <a:r>
              <a:rPr lang="en-US" altLang="ja-JP" sz="2000" dirty="0" smtClean="0">
                <a:latin typeface="HGP明朝B" pitchFamily="18" charset="-128"/>
                <a:ea typeface="HGP明朝B" pitchFamily="18" charset="-128"/>
              </a:rPr>
              <a:t>RCNP</a:t>
            </a:r>
            <a:endParaRPr lang="en-US" altLang="ja-JP" sz="2000" dirty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　       　　　　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 池田</a:t>
            </a:r>
            <a:r>
              <a:rPr lang="ja-JP" altLang="en-US" sz="2000" dirty="0">
                <a:latin typeface="HGP明朝B" pitchFamily="18" charset="-128"/>
                <a:ea typeface="HGP明朝B" pitchFamily="18" charset="-128"/>
              </a:rPr>
              <a:t>　清美　　</a:t>
            </a:r>
            <a:r>
              <a:rPr lang="ja-JP" altLang="en-US" sz="2000" dirty="0" smtClean="0">
                <a:latin typeface="HGP明朝B" pitchFamily="18" charset="-128"/>
                <a:ea typeface="HGP明朝B" pitchFamily="18" charset="-128"/>
              </a:rPr>
              <a:t>             　理研</a:t>
            </a:r>
            <a:r>
              <a:rPr lang="en-US" altLang="ja-JP" sz="2000" dirty="0" smtClean="0">
                <a:latin typeface="HGP明朝B" pitchFamily="18" charset="-128"/>
                <a:ea typeface="HGP明朝B" pitchFamily="18" charset="-128"/>
              </a:rPr>
              <a:t>       </a:t>
            </a:r>
            <a:endParaRPr lang="en-US" altLang="ja-JP" sz="2000" dirty="0">
              <a:latin typeface="HGP明朝B" pitchFamily="18" charset="-128"/>
              <a:ea typeface="HGP明朝B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9561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2187522-9FE9-46F1-B1AE-6B17D52DC52E}" type="slidenum">
              <a:rPr lang="en-US" altLang="ja-JP" sz="1400"/>
              <a:pPr algn="r"/>
              <a:t>10</a:t>
            </a:fld>
            <a:endParaRPr lang="en-US" altLang="ja-JP" sz="1400"/>
          </a:p>
        </p:txBody>
      </p:sp>
      <p:sp>
        <p:nvSpPr>
          <p:cNvPr id="30724" name="スライド番号プレースホルダ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42C8BDA-8773-4284-B127-28F4D2ECEF94}" type="slidenum">
              <a:rPr lang="en-US" altLang="ja-JP" sz="1400"/>
              <a:pPr algn="r"/>
              <a:t>10</a:t>
            </a:fld>
            <a:endParaRPr lang="en-US" altLang="ja-JP" sz="1400"/>
          </a:p>
        </p:txBody>
      </p:sp>
      <p:pic>
        <p:nvPicPr>
          <p:cNvPr id="30726" name="Picture 4" descr="He_lev3_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9267" y="1166003"/>
            <a:ext cx="3884858" cy="464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av8_pot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510" y="1885562"/>
            <a:ext cx="4275475" cy="37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2006715" y="2438890"/>
            <a:ext cx="229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 b="1" dirty="0"/>
              <a:t>3GeV</a:t>
            </a:r>
            <a:r>
              <a:rPr lang="en-US" altLang="ja-JP" sz="2400" dirty="0"/>
              <a:t> repulsion </a:t>
            </a:r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1961734" y="2066101"/>
            <a:ext cx="11927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i="1" dirty="0" smtClean="0"/>
              <a:t>V</a:t>
            </a:r>
            <a:r>
              <a:rPr lang="en-US" altLang="ja-JP" sz="2400" i="1" baseline="-25000" dirty="0" smtClean="0"/>
              <a:t>NN </a:t>
            </a:r>
            <a:r>
              <a:rPr lang="en-US" altLang="ja-JP" sz="2400" dirty="0" smtClean="0">
                <a:sym typeface="Symbol" pitchFamily="18" charset="2"/>
              </a:rPr>
              <a:t></a:t>
            </a:r>
            <a:r>
              <a:rPr lang="en-US" altLang="ja-JP" sz="2400" dirty="0">
                <a:sym typeface="Symbol" pitchFamily="18" charset="2"/>
              </a:rPr>
              <a:t>r</a:t>
            </a:r>
            <a:r>
              <a:rPr lang="en-US" altLang="ja-JP" sz="2400" baseline="30000" dirty="0">
                <a:sym typeface="Symbol" pitchFamily="18" charset="2"/>
              </a:rPr>
              <a:t>2</a:t>
            </a:r>
            <a:endParaRPr lang="en-US" altLang="en-US" sz="2400" baseline="30000" dirty="0">
              <a:sym typeface="Symbol" pitchFamily="18" charset="2"/>
            </a:endParaRPr>
          </a:p>
        </p:txBody>
      </p:sp>
      <p:sp>
        <p:nvSpPr>
          <p:cNvPr id="25" name="Line 18"/>
          <p:cNvSpPr>
            <a:spLocks noChangeShapeType="1"/>
          </p:cNvSpPr>
          <p:nvPr/>
        </p:nvSpPr>
        <p:spPr bwMode="auto">
          <a:xfrm flipH="1">
            <a:off x="1647410" y="2294700"/>
            <a:ext cx="44450" cy="923925"/>
          </a:xfrm>
          <a:prstGeom prst="line">
            <a:avLst/>
          </a:prstGeom>
          <a:noFill/>
          <a:ln w="57150">
            <a:solidFill>
              <a:srgbClr val="969696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テキスト ボックス 22"/>
          <p:cNvSpPr txBox="1">
            <a:spLocks noChangeArrowheads="1"/>
          </p:cNvSpPr>
          <p:nvPr/>
        </p:nvSpPr>
        <p:spPr bwMode="auto">
          <a:xfrm>
            <a:off x="2816805" y="4104075"/>
            <a:ext cx="14398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solidFill>
                  <a:srgbClr val="FF0000"/>
                </a:solidFill>
              </a:rPr>
              <a:t>C</a:t>
            </a:r>
            <a:r>
              <a:rPr lang="en-US" altLang="ja-JP" sz="3200" baseline="30000" dirty="0" smtClean="0">
                <a:solidFill>
                  <a:srgbClr val="FF0000"/>
                </a:solidFill>
              </a:rPr>
              <a:t>-</a:t>
            </a:r>
            <a:r>
              <a:rPr lang="en-US" altLang="ja-JP" sz="2800" baseline="30000" dirty="0" smtClean="0">
                <a:solidFill>
                  <a:srgbClr val="FF0000"/>
                </a:solidFill>
              </a:rPr>
              <a:t>1</a:t>
            </a:r>
            <a:r>
              <a:rPr lang="en-US" altLang="ja-JP" sz="2400" i="1" dirty="0" smtClean="0">
                <a:solidFill>
                  <a:srgbClr val="FF0000"/>
                </a:solidFill>
              </a:rPr>
              <a:t>V</a:t>
            </a:r>
            <a:r>
              <a:rPr lang="en-US" altLang="ja-JP" sz="2400" i="1" baseline="-25000" dirty="0" smtClean="0">
                <a:solidFill>
                  <a:srgbClr val="FF0000"/>
                </a:solidFill>
              </a:rPr>
              <a:t>NN</a:t>
            </a:r>
            <a:r>
              <a:rPr lang="en-US" altLang="ja-JP" sz="2400" dirty="0" smtClean="0">
                <a:solidFill>
                  <a:srgbClr val="FF0000"/>
                </a:solidFill>
              </a:rPr>
              <a:t> </a:t>
            </a:r>
            <a:r>
              <a:rPr lang="en-US" altLang="ja-JP" sz="2400" i="1" dirty="0" smtClean="0">
                <a:solidFill>
                  <a:srgbClr val="FF0000"/>
                </a:solidFill>
              </a:rPr>
              <a:t>C</a:t>
            </a:r>
            <a:endParaRPr lang="ja-JP" altLang="en-US" sz="2400" i="1" dirty="0">
              <a:solidFill>
                <a:srgbClr val="FF0000"/>
              </a:solidFill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06375" y="76200"/>
            <a:ext cx="866775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3600" kern="0" smtClean="0">
                <a:solidFill>
                  <a:schemeClr val="tx1"/>
                </a:solidFill>
              </a:rPr>
              <a:t>Unitary Correlation Operator Method</a:t>
            </a:r>
            <a:endParaRPr lang="en-US" altLang="ja-JP" sz="3600" kern="0" dirty="0" smtClean="0">
              <a:solidFill>
                <a:schemeClr val="tx1"/>
              </a:solidFill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5967155" y="593685"/>
            <a:ext cx="2959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(short-range part)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356865" y="5812470"/>
            <a:ext cx="5760640" cy="432755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altLang="ja-JP" sz="2400" baseline="30000" dirty="0" smtClean="0">
                <a:solidFill>
                  <a:schemeClr val="accent2"/>
                </a:solidFill>
              </a:rPr>
              <a:t>4</a:t>
            </a:r>
            <a:r>
              <a:rPr lang="en-US" altLang="ja-JP" sz="2400" dirty="0" smtClean="0">
                <a:solidFill>
                  <a:schemeClr val="accent2"/>
                </a:solidFill>
              </a:rPr>
              <a:t>He in UCOM (</a:t>
            </a:r>
            <a:r>
              <a:rPr lang="en-US" altLang="ja-JP" sz="2400" dirty="0" err="1" smtClean="0">
                <a:solidFill>
                  <a:schemeClr val="accent2"/>
                </a:solidFill>
              </a:rPr>
              <a:t>Afnan</a:t>
            </a:r>
            <a:r>
              <a:rPr lang="en-US" altLang="ja-JP" sz="2400" dirty="0" smtClean="0">
                <a:solidFill>
                  <a:schemeClr val="accent2"/>
                </a:solidFill>
              </a:rPr>
              <a:t>-Tang, Central only)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71260" y="6362495"/>
            <a:ext cx="7110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/>
              <a:t>H. </a:t>
            </a:r>
            <a:r>
              <a:rPr lang="en-US" altLang="ja-JP" sz="2000" dirty="0" err="1"/>
              <a:t>Feldmeier</a:t>
            </a:r>
            <a:r>
              <a:rPr lang="en-US" altLang="ja-JP" sz="2000" dirty="0"/>
              <a:t>, T. Neff, R. Roth, J. </a:t>
            </a:r>
            <a:r>
              <a:rPr lang="en-US" altLang="ja-JP" sz="2000" dirty="0" err="1"/>
              <a:t>Schnack</a:t>
            </a:r>
            <a:r>
              <a:rPr lang="en-US" altLang="ja-JP" sz="2000" dirty="0"/>
              <a:t>, NPA632(1998)61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87898" y="1166003"/>
            <a:ext cx="3281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 smtClean="0"/>
              <a:t>C</a:t>
            </a:r>
            <a:r>
              <a:rPr kumimoji="1" lang="en-US" altLang="ja-JP" sz="2800" dirty="0" smtClean="0"/>
              <a:t> : UCOM operator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303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4" descr="C:\Users\myo\Documents\OHP\2008\GIF\4He_AV8_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019"/>
            <a:ext cx="5241958" cy="531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6"/>
          <p:cNvSpPr txBox="1">
            <a:spLocks noGrp="1" noChangeArrowheads="1"/>
          </p:cNvSpPr>
          <p:nvPr/>
        </p:nvSpPr>
        <p:spPr bwMode="auto">
          <a:xfrm>
            <a:off x="63373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CEDFFC0-1A29-4086-8472-F7BE6A2F4DE3}" type="slidenum">
              <a:rPr lang="en-US" altLang="ja-JP" sz="1400"/>
              <a:pPr algn="r"/>
              <a:t>11</a:t>
            </a:fld>
            <a:endParaRPr lang="en-US" altLang="ja-JP" sz="1400"/>
          </a:p>
        </p:txBody>
      </p:sp>
      <p:sp>
        <p:nvSpPr>
          <p:cNvPr id="16388" name="テキスト ボックス 8"/>
          <p:cNvSpPr txBox="1">
            <a:spLocks noChangeArrowheads="1"/>
          </p:cNvSpPr>
          <p:nvPr/>
        </p:nvSpPr>
        <p:spPr bwMode="auto">
          <a:xfrm>
            <a:off x="5510097" y="1109688"/>
            <a:ext cx="444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800"/>
              <a:t>T</a:t>
            </a:r>
            <a:endParaRPr lang="ja-JP" altLang="en-US" sz="2800"/>
          </a:p>
        </p:txBody>
      </p:sp>
      <p:sp>
        <p:nvSpPr>
          <p:cNvPr id="16389" name="テキスト ボックス 9"/>
          <p:cNvSpPr txBox="1">
            <a:spLocks noChangeArrowheads="1"/>
          </p:cNvSpPr>
          <p:nvPr/>
        </p:nvSpPr>
        <p:spPr bwMode="auto">
          <a:xfrm>
            <a:off x="5472100" y="5385162"/>
            <a:ext cx="568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V</a:t>
            </a:r>
            <a:r>
              <a:rPr lang="en-US" altLang="ja-JP" sz="2800" baseline="-25000"/>
              <a:t>T</a:t>
            </a:r>
            <a:endParaRPr lang="ja-JP" altLang="en-US" sz="2800" baseline="-25000"/>
          </a:p>
        </p:txBody>
      </p:sp>
      <p:sp>
        <p:nvSpPr>
          <p:cNvPr id="16390" name="テキスト ボックス 10"/>
          <p:cNvSpPr txBox="1">
            <a:spLocks noChangeArrowheads="1"/>
          </p:cNvSpPr>
          <p:nvPr/>
        </p:nvSpPr>
        <p:spPr bwMode="auto">
          <a:xfrm>
            <a:off x="5472100" y="3764982"/>
            <a:ext cx="715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V</a:t>
            </a:r>
            <a:r>
              <a:rPr lang="en-US" altLang="ja-JP" sz="2800" baseline="-25000" dirty="0"/>
              <a:t>LS</a:t>
            </a:r>
            <a:endParaRPr lang="ja-JP" altLang="en-US" sz="2800" baseline="-25000" dirty="0"/>
          </a:p>
        </p:txBody>
      </p:sp>
      <p:sp>
        <p:nvSpPr>
          <p:cNvPr id="16391" name="テキスト ボックス 11"/>
          <p:cNvSpPr txBox="1">
            <a:spLocks noChangeArrowheads="1"/>
          </p:cNvSpPr>
          <p:nvPr/>
        </p:nvSpPr>
        <p:spPr bwMode="auto">
          <a:xfrm>
            <a:off x="5472100" y="4980118"/>
            <a:ext cx="595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V</a:t>
            </a:r>
            <a:r>
              <a:rPr lang="en-US" altLang="ja-JP" sz="2800" baseline="-25000" dirty="0"/>
              <a:t>C</a:t>
            </a:r>
            <a:endParaRPr lang="ja-JP" altLang="en-US" sz="2800" baseline="-25000" dirty="0"/>
          </a:p>
        </p:txBody>
      </p:sp>
      <p:sp>
        <p:nvSpPr>
          <p:cNvPr id="16392" name="テキスト ボックス 12"/>
          <p:cNvSpPr txBox="1">
            <a:spLocks noChangeArrowheads="1"/>
          </p:cNvSpPr>
          <p:nvPr/>
        </p:nvSpPr>
        <p:spPr bwMode="auto">
          <a:xfrm>
            <a:off x="5472100" y="4235812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E</a:t>
            </a:r>
            <a:endParaRPr lang="ja-JP" altLang="en-US" sz="2800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864110" y="1109688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(exact)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967155" y="1572515"/>
            <a:ext cx="216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 err="1"/>
              <a:t>Kamada</a:t>
            </a:r>
            <a:r>
              <a:rPr lang="en-US" altLang="ja-JP" dirty="0"/>
              <a:t> et al.</a:t>
            </a:r>
          </a:p>
          <a:p>
            <a:r>
              <a:rPr lang="en-US" altLang="ja-JP" dirty="0"/>
              <a:t>PRC64  (Jacobi)</a:t>
            </a:r>
          </a:p>
        </p:txBody>
      </p:sp>
      <p:sp>
        <p:nvSpPr>
          <p:cNvPr id="16395" name="Text Box 7"/>
          <p:cNvSpPr txBox="1">
            <a:spLocks noChangeArrowheads="1"/>
          </p:cNvSpPr>
          <p:nvPr/>
        </p:nvSpPr>
        <p:spPr bwMode="auto">
          <a:xfrm>
            <a:off x="6462713" y="4605338"/>
            <a:ext cx="2681287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2000"/>
              <a:t> </a:t>
            </a:r>
            <a:r>
              <a:rPr lang="en-US" altLang="ja-JP" sz="2000"/>
              <a:t>Gaussian expansion</a:t>
            </a:r>
          </a:p>
          <a:p>
            <a:r>
              <a:rPr lang="en-US" altLang="ja-JP" sz="2000"/>
              <a:t> with 9</a:t>
            </a:r>
            <a:r>
              <a:rPr lang="ja-JP" altLang="en-US" sz="2000"/>
              <a:t> </a:t>
            </a:r>
            <a:r>
              <a:rPr lang="en-US" altLang="ja-JP" sz="2000"/>
              <a:t>bases</a:t>
            </a:r>
          </a:p>
        </p:txBody>
      </p:sp>
      <p:sp>
        <p:nvSpPr>
          <p:cNvPr id="16396" name="テキスト ボックス 13"/>
          <p:cNvSpPr txBox="1">
            <a:spLocks noChangeArrowheads="1"/>
          </p:cNvSpPr>
          <p:nvPr/>
        </p:nvSpPr>
        <p:spPr bwMode="auto">
          <a:xfrm>
            <a:off x="6911975" y="3557588"/>
            <a:ext cx="1851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/>
              <a:t> variational </a:t>
            </a:r>
            <a:br>
              <a:rPr lang="en-US" altLang="ja-JP" sz="2400"/>
            </a:br>
            <a:r>
              <a:rPr lang="en-US" altLang="ja-JP" sz="2400"/>
              <a:t>  calculation</a:t>
            </a:r>
            <a:endParaRPr lang="ja-JP" altLang="en-US" sz="2400"/>
          </a:p>
        </p:txBody>
      </p:sp>
      <p:sp>
        <p:nvSpPr>
          <p:cNvPr id="16397" name="Rectangle 16"/>
          <p:cNvSpPr>
            <a:spLocks noChangeArrowheads="1"/>
          </p:cNvSpPr>
          <p:nvPr/>
        </p:nvSpPr>
        <p:spPr bwMode="auto">
          <a:xfrm>
            <a:off x="6248400" y="2367285"/>
            <a:ext cx="2565400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2000"/>
              <a:t>TM, H. Toki, K. Ikeda</a:t>
            </a:r>
          </a:p>
          <a:p>
            <a:pPr algn="r"/>
            <a:r>
              <a:rPr lang="en-US" altLang="ja-JP" sz="2000"/>
              <a:t>PTP121(2009)511</a:t>
            </a:r>
            <a:endParaRPr lang="ja-JP" altLang="en-US" sz="2000"/>
          </a:p>
        </p:txBody>
      </p:sp>
      <p:sp>
        <p:nvSpPr>
          <p:cNvPr id="1639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46088" y="88900"/>
            <a:ext cx="8266112" cy="684213"/>
          </a:xfrm>
        </p:spPr>
        <p:txBody>
          <a:bodyPr/>
          <a:lstStyle/>
          <a:p>
            <a:r>
              <a:rPr lang="en-US" altLang="ja-JP" sz="3600" baseline="30000" smtClean="0">
                <a:solidFill>
                  <a:schemeClr val="tx1"/>
                </a:solidFill>
              </a:rPr>
              <a:t>4</a:t>
            </a:r>
            <a:r>
              <a:rPr lang="en-US" altLang="ja-JP" sz="3600" smtClean="0">
                <a:solidFill>
                  <a:schemeClr val="tx1"/>
                </a:solidFill>
              </a:rPr>
              <a:t>He in TOSM + short-range UCOM</a:t>
            </a:r>
            <a:endParaRPr lang="ja-JP" altLang="en-US" smtClean="0">
              <a:solidFill>
                <a:schemeClr val="tx1"/>
              </a:solidFill>
            </a:endParaRPr>
          </a:p>
        </p:txBody>
      </p:sp>
      <p:sp>
        <p:nvSpPr>
          <p:cNvPr id="16399" name="Text Box 42"/>
          <p:cNvSpPr txBox="1">
            <a:spLocks noChangeArrowheads="1"/>
          </p:cNvSpPr>
          <p:nvPr/>
        </p:nvSpPr>
        <p:spPr bwMode="auto">
          <a:xfrm>
            <a:off x="6237288" y="6129338"/>
            <a:ext cx="2695575" cy="4572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good convergence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D:\My_Documents\OHP\2012\GIF\He_TOSM_AV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7075" y="1673225"/>
            <a:ext cx="667067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88913"/>
            <a:ext cx="7289800" cy="520700"/>
          </a:xfrm>
        </p:spPr>
        <p:txBody>
          <a:bodyPr/>
          <a:lstStyle/>
          <a:p>
            <a:r>
              <a:rPr lang="en-US" altLang="ja-JP" sz="3600" baseline="40000" smtClean="0"/>
              <a:t>5-8</a:t>
            </a:r>
            <a:r>
              <a:rPr lang="en-US" altLang="ja-JP" sz="3600" smtClean="0"/>
              <a:t>He  with TOSM+UCOM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22275" y="949325"/>
            <a:ext cx="4667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ja-JP" sz="2800"/>
              <a:t> Excitation energies in MeV</a:t>
            </a:r>
          </a:p>
        </p:txBody>
      </p:sp>
      <p:sp>
        <p:nvSpPr>
          <p:cNvPr id="17413" name="テキスト ボックス 6"/>
          <p:cNvSpPr txBox="1">
            <a:spLocks noChangeArrowheads="1"/>
          </p:cNvSpPr>
          <p:nvPr/>
        </p:nvSpPr>
        <p:spPr bwMode="auto">
          <a:xfrm>
            <a:off x="134938" y="5480050"/>
            <a:ext cx="26797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/>
              <a:t> Bound state app.</a:t>
            </a:r>
          </a:p>
          <a:p>
            <a:pPr>
              <a:buFont typeface="Arial" charset="0"/>
              <a:buChar char="•"/>
            </a:pPr>
            <a:r>
              <a:rPr lang="en-US" altLang="ja-JP" sz="2400"/>
              <a:t> No continuum</a:t>
            </a:r>
          </a:p>
          <a:p>
            <a:pPr>
              <a:buFont typeface="Arial" charset="0"/>
              <a:buChar char="•"/>
            </a:pPr>
            <a:r>
              <a:rPr lang="en-US" altLang="ja-JP" sz="2400"/>
              <a:t> No V</a:t>
            </a:r>
            <a:r>
              <a:rPr lang="en-US" altLang="ja-JP" sz="2400" baseline="-20000"/>
              <a:t>NNN</a:t>
            </a:r>
            <a:endParaRPr lang="ja-JP" altLang="en-US" sz="2400" baseline="-20000"/>
          </a:p>
        </p:txBody>
      </p:sp>
      <p:sp>
        <p:nvSpPr>
          <p:cNvPr id="17414" name="テキスト ボックス 5"/>
          <p:cNvSpPr txBox="1">
            <a:spLocks noChangeArrowheads="1"/>
          </p:cNvSpPr>
          <p:nvPr/>
        </p:nvSpPr>
        <p:spPr bwMode="auto">
          <a:xfrm>
            <a:off x="2463800" y="6129338"/>
            <a:ext cx="6564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>
                <a:solidFill>
                  <a:srgbClr val="0000CC"/>
                </a:solidFill>
              </a:rPr>
              <a:t> Excitation energy spectra are reproduced well</a:t>
            </a:r>
            <a:endParaRPr lang="ja-JP" altLang="en-US" sz="2400">
              <a:solidFill>
                <a:srgbClr val="0000CC"/>
              </a:solidFill>
            </a:endParaRPr>
          </a:p>
        </p:txBody>
      </p:sp>
      <p:sp>
        <p:nvSpPr>
          <p:cNvPr id="17415" name="正方形/長方形 6"/>
          <p:cNvSpPr>
            <a:spLocks noChangeArrowheads="1"/>
          </p:cNvSpPr>
          <p:nvPr/>
        </p:nvSpPr>
        <p:spPr bwMode="auto">
          <a:xfrm>
            <a:off x="5111750" y="836613"/>
            <a:ext cx="3897313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r">
              <a:spcAft>
                <a:spcPct val="20000"/>
              </a:spcAft>
            </a:pPr>
            <a:r>
              <a:rPr lang="en-US" altLang="ja-JP" sz="2000">
                <a:solidFill>
                  <a:srgbClr val="002060"/>
                </a:solidFill>
              </a:rPr>
              <a:t>TM, A. Umeya, H. Toki, K. Ikeda PRC84 (2011) 034315</a:t>
            </a:r>
            <a:endParaRPr lang="ja-JP" altLang="en-US" sz="20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D:\My_Documents\OHP\2012\GIF\Li_TOSM_AV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613" y="1763713"/>
            <a:ext cx="7556500" cy="427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252413"/>
            <a:ext cx="7289800" cy="520700"/>
          </a:xfrm>
        </p:spPr>
        <p:txBody>
          <a:bodyPr/>
          <a:lstStyle/>
          <a:p>
            <a:r>
              <a:rPr lang="en-US" altLang="ja-JP" sz="3600" baseline="40000" dirty="0" smtClean="0"/>
              <a:t>5-9</a:t>
            </a:r>
            <a:r>
              <a:rPr lang="en-US" altLang="ja-JP" sz="3600" dirty="0" smtClean="0"/>
              <a:t>Li  with TOSM+UCOM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85763" y="992188"/>
            <a:ext cx="462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ja-JP" sz="2800"/>
              <a:t> Excitation energies in MeV</a:t>
            </a:r>
          </a:p>
        </p:txBody>
      </p:sp>
      <p:sp>
        <p:nvSpPr>
          <p:cNvPr id="18437" name="テキスト ボックス 5"/>
          <p:cNvSpPr txBox="1">
            <a:spLocks noChangeArrowheads="1"/>
          </p:cNvSpPr>
          <p:nvPr/>
        </p:nvSpPr>
        <p:spPr bwMode="auto">
          <a:xfrm>
            <a:off x="1601788" y="6264275"/>
            <a:ext cx="6564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>
                <a:solidFill>
                  <a:srgbClr val="0000CC"/>
                </a:solidFill>
              </a:rPr>
              <a:t> Excitation energy spectra are reproduced well</a:t>
            </a:r>
            <a:endParaRPr lang="ja-JP" altLang="en-US" sz="2400">
              <a:solidFill>
                <a:srgbClr val="0000CC"/>
              </a:solidFill>
            </a:endParaRPr>
          </a:p>
        </p:txBody>
      </p:sp>
      <p:sp>
        <p:nvSpPr>
          <p:cNvPr id="18438" name="正方形/長方形 6"/>
          <p:cNvSpPr>
            <a:spLocks noChangeArrowheads="1"/>
          </p:cNvSpPr>
          <p:nvPr/>
        </p:nvSpPr>
        <p:spPr bwMode="auto">
          <a:xfrm>
            <a:off x="5246688" y="927100"/>
            <a:ext cx="3762375" cy="7016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lIns="54000" rIns="54000">
            <a:spAutoFit/>
          </a:bodyPr>
          <a:lstStyle/>
          <a:p>
            <a:pPr marL="358775" indent="-358775" algn="r">
              <a:spcAft>
                <a:spcPct val="20000"/>
              </a:spcAft>
            </a:pPr>
            <a:r>
              <a:rPr lang="en-US" altLang="ja-JP" sz="2000">
                <a:solidFill>
                  <a:srgbClr val="002060"/>
                </a:solidFill>
              </a:rPr>
              <a:t>TM, A. Umeya, H. Toki, K. Ikeda PRC86(2012) 024318</a:t>
            </a:r>
            <a:endParaRPr lang="ja-JP" altLang="en-US" sz="20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D:\My_Documents\OHP\2011\GIF\Li_TOSM_MN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288" y="1538288"/>
            <a:ext cx="8181975" cy="451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568325" y="992188"/>
            <a:ext cx="4667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ja-JP" sz="2800"/>
              <a:t> Excitation energies in MeV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61925" y="274638"/>
            <a:ext cx="7289800" cy="520700"/>
          </a:xfrm>
        </p:spPr>
        <p:txBody>
          <a:bodyPr/>
          <a:lstStyle/>
          <a:p>
            <a:r>
              <a:rPr lang="en-US" altLang="ja-JP" sz="3600" baseline="40000" smtClean="0"/>
              <a:t>5-9</a:t>
            </a:r>
            <a:r>
              <a:rPr lang="en-US" altLang="ja-JP" sz="3600" smtClean="0"/>
              <a:t>Li  with TOSM </a:t>
            </a:r>
          </a:p>
        </p:txBody>
      </p:sp>
      <p:sp>
        <p:nvSpPr>
          <p:cNvPr id="24581" name="テキスト ボックス 7"/>
          <p:cNvSpPr txBox="1">
            <a:spLocks noChangeArrowheads="1"/>
          </p:cNvSpPr>
          <p:nvPr/>
        </p:nvSpPr>
        <p:spPr bwMode="auto">
          <a:xfrm>
            <a:off x="5967413" y="404813"/>
            <a:ext cx="2744662" cy="95410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Minnesota force</a:t>
            </a:r>
          </a:p>
          <a:p>
            <a:pPr algn="ctr"/>
            <a:r>
              <a:rPr lang="en-US" altLang="ja-JP" sz="2800" smtClean="0"/>
              <a:t>NO tensor</a:t>
            </a:r>
            <a:endParaRPr lang="ja-JP" altLang="en-US" sz="2800" dirty="0"/>
          </a:p>
        </p:txBody>
      </p:sp>
      <p:sp>
        <p:nvSpPr>
          <p:cNvPr id="24582" name="テキスト ボックス 5"/>
          <p:cNvSpPr txBox="1">
            <a:spLocks noChangeArrowheads="1"/>
          </p:cNvSpPr>
          <p:nvPr/>
        </p:nvSpPr>
        <p:spPr bwMode="auto">
          <a:xfrm>
            <a:off x="2546350" y="6219825"/>
            <a:ext cx="4138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ja-JP" sz="2400">
                <a:solidFill>
                  <a:srgbClr val="0000CC"/>
                </a:solidFill>
              </a:rPr>
              <a:t> Too large excitation energy </a:t>
            </a:r>
            <a:endParaRPr lang="ja-JP" altLang="en-US" sz="24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3" descr="D:\My_Documents\OHP\2012\GIF\Li_radius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217" y="916177"/>
            <a:ext cx="7516208" cy="4583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スライド番号プレースホルダ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2688CF4-4AB5-434C-830E-1D63F0BD6112}" type="slidenum">
              <a:rPr lang="en-US" altLang="ja-JP" sz="1400"/>
              <a:pPr algn="r"/>
              <a:t>15</a:t>
            </a:fld>
            <a:endParaRPr lang="en-US" altLang="ja-JP" sz="1400"/>
          </a:p>
        </p:txBody>
      </p:sp>
      <p:sp>
        <p:nvSpPr>
          <p:cNvPr id="19460" name="スライド番号プレースホルダ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D0A6E49-4F9B-454C-9D67-A52DD7C720AA}" type="slidenum">
              <a:rPr lang="en-US" altLang="ja-JP" sz="1400"/>
              <a:pPr algn="r"/>
              <a:t>15</a:t>
            </a:fld>
            <a:endParaRPr lang="en-US" altLang="ja-JP" sz="1400"/>
          </a:p>
        </p:txBody>
      </p:sp>
      <p:sp>
        <p:nvSpPr>
          <p:cNvPr id="19461" name="テキスト ボックス 2"/>
          <p:cNvSpPr txBox="1">
            <a:spLocks noChangeArrowheads="1"/>
          </p:cNvSpPr>
          <p:nvPr/>
        </p:nvSpPr>
        <p:spPr bwMode="auto">
          <a:xfrm>
            <a:off x="1376363" y="127000"/>
            <a:ext cx="7032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600"/>
              <a:t>Matter radius of He</a:t>
            </a:r>
            <a:r>
              <a:rPr lang="ja-JP" altLang="en-US" sz="3600"/>
              <a:t> </a:t>
            </a:r>
            <a:r>
              <a:rPr lang="en-US" altLang="ja-JP" sz="3600"/>
              <a:t>&amp; Li isotopes</a:t>
            </a:r>
            <a:endParaRPr lang="ja-JP" altLang="en-US" sz="3600"/>
          </a:p>
        </p:txBody>
      </p:sp>
      <p:sp>
        <p:nvSpPr>
          <p:cNvPr id="19462" name="正方形/長方形 9"/>
          <p:cNvSpPr>
            <a:spLocks noChangeArrowheads="1"/>
          </p:cNvSpPr>
          <p:nvPr/>
        </p:nvSpPr>
        <p:spPr bwMode="auto">
          <a:xfrm>
            <a:off x="0" y="6174305"/>
            <a:ext cx="868680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Times New Roman" pitchFamily="18" charset="0"/>
              </a:rPr>
              <a:t> I. </a:t>
            </a:r>
            <a:r>
              <a:rPr lang="en-US" altLang="ja-JP" dirty="0" err="1">
                <a:latin typeface="Times New Roman" pitchFamily="18" charset="0"/>
              </a:rPr>
              <a:t>Tanihata</a:t>
            </a:r>
            <a:r>
              <a:rPr lang="en-US" altLang="ja-JP" dirty="0">
                <a:latin typeface="Times New Roman" pitchFamily="18" charset="0"/>
              </a:rPr>
              <a:t> et al., PLB289(‘92)261                          G. D. </a:t>
            </a:r>
            <a:r>
              <a:rPr lang="en-US" altLang="ja-JP" dirty="0" err="1">
                <a:latin typeface="Times New Roman" pitchFamily="18" charset="0"/>
              </a:rPr>
              <a:t>Alkhazov</a:t>
            </a:r>
            <a:r>
              <a:rPr lang="en-US" altLang="ja-JP" dirty="0">
                <a:latin typeface="Times New Roman" pitchFamily="18" charset="0"/>
              </a:rPr>
              <a:t> et al., PRL78(‘97)2313</a:t>
            </a:r>
          </a:p>
          <a:p>
            <a:r>
              <a:rPr lang="en-US" altLang="ja-JP" dirty="0">
                <a:latin typeface="Times New Roman" pitchFamily="18" charset="0"/>
              </a:rPr>
              <a:t>O. A. </a:t>
            </a:r>
            <a:r>
              <a:rPr lang="en-US" altLang="ja-JP" dirty="0" err="1">
                <a:latin typeface="Times New Roman" pitchFamily="18" charset="0"/>
              </a:rPr>
              <a:t>Kiselev</a:t>
            </a:r>
            <a:r>
              <a:rPr lang="en-US" altLang="ja-JP" dirty="0">
                <a:latin typeface="Times New Roman" pitchFamily="18" charset="0"/>
              </a:rPr>
              <a:t> et al., EPJA 25, Suppl. 1(‘05)215.      P. Mueller et al., PRL99(2007)252501</a:t>
            </a:r>
          </a:p>
        </p:txBody>
      </p:sp>
      <p:sp>
        <p:nvSpPr>
          <p:cNvPr id="19463" name="テキスト ボックス 8"/>
          <p:cNvSpPr txBox="1">
            <a:spLocks noChangeArrowheads="1"/>
          </p:cNvSpPr>
          <p:nvPr/>
        </p:nvSpPr>
        <p:spPr bwMode="auto">
          <a:xfrm>
            <a:off x="1900238" y="1223963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/>
              <a:t>Expt</a:t>
            </a:r>
            <a:endParaRPr lang="en-US" altLang="ja-JP" dirty="0"/>
          </a:p>
        </p:txBody>
      </p:sp>
      <p:cxnSp>
        <p:nvCxnSpPr>
          <p:cNvPr id="19464" name="直線矢印コネクタ 17"/>
          <p:cNvCxnSpPr>
            <a:cxnSpLocks noChangeShapeType="1"/>
          </p:cNvCxnSpPr>
          <p:nvPr/>
        </p:nvCxnSpPr>
        <p:spPr bwMode="auto">
          <a:xfrm flipH="1" flipV="1">
            <a:off x="4841153" y="2799330"/>
            <a:ext cx="315912" cy="35964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9465" name="AutoShape 4"/>
          <p:cNvSpPr>
            <a:spLocks noChangeArrowheads="1"/>
          </p:cNvSpPr>
          <p:nvPr/>
        </p:nvSpPr>
        <p:spPr bwMode="auto">
          <a:xfrm>
            <a:off x="2455707" y="5364215"/>
            <a:ext cx="855663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b="1">
                <a:solidFill>
                  <a:srgbClr val="0000FF"/>
                </a:solidFill>
              </a:rPr>
              <a:t>Halo</a:t>
            </a:r>
          </a:p>
        </p:txBody>
      </p:sp>
      <p:sp>
        <p:nvSpPr>
          <p:cNvPr id="19466" name="AutoShape 5"/>
          <p:cNvSpPr>
            <a:spLocks noChangeArrowheads="1"/>
          </p:cNvSpPr>
          <p:nvPr/>
        </p:nvSpPr>
        <p:spPr bwMode="auto">
          <a:xfrm>
            <a:off x="3401857" y="5364215"/>
            <a:ext cx="900113" cy="449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b="1" dirty="0">
                <a:solidFill>
                  <a:srgbClr val="0000FF"/>
                </a:solidFill>
              </a:rPr>
              <a:t>Skin</a:t>
            </a:r>
          </a:p>
        </p:txBody>
      </p:sp>
      <p:sp>
        <p:nvSpPr>
          <p:cNvPr id="19467" name="正方形/長方形 12"/>
          <p:cNvSpPr>
            <a:spLocks noChangeArrowheads="1"/>
          </p:cNvSpPr>
          <p:nvPr/>
        </p:nvSpPr>
        <p:spPr bwMode="auto">
          <a:xfrm>
            <a:off x="4706965" y="5940425"/>
            <a:ext cx="3600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latin typeface="Times New Roman" pitchFamily="18" charset="0"/>
              </a:rPr>
              <a:t>A. </a:t>
            </a:r>
            <a:r>
              <a:rPr lang="en-US" altLang="ja-JP" dirty="0" err="1">
                <a:latin typeface="Times New Roman" pitchFamily="18" charset="0"/>
              </a:rPr>
              <a:t>Dobrovolsky</a:t>
            </a:r>
            <a:r>
              <a:rPr lang="en-US" altLang="ja-JP" dirty="0">
                <a:latin typeface="Times New Roman" pitchFamily="18" charset="0"/>
              </a:rPr>
              <a:t>, NPA 766(2006)1</a:t>
            </a:r>
            <a:endParaRPr lang="ja-JP" altLang="en-US" dirty="0">
              <a:latin typeface="Times New Roman" pitchFamily="18" charset="0"/>
            </a:endParaRPr>
          </a:p>
        </p:txBody>
      </p:sp>
      <p:sp>
        <p:nvSpPr>
          <p:cNvPr id="19468" name="テキスト ボックス 7"/>
          <p:cNvSpPr txBox="1">
            <a:spLocks noChangeArrowheads="1"/>
          </p:cNvSpPr>
          <p:nvPr/>
        </p:nvSpPr>
        <p:spPr bwMode="auto">
          <a:xfrm>
            <a:off x="4481990" y="3158970"/>
            <a:ext cx="2947342" cy="449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 algn="r"/>
            <a:r>
              <a:rPr lang="en-US" altLang="ja-JP" sz="2800" dirty="0">
                <a:solidFill>
                  <a:srgbClr val="FF0000"/>
                </a:solidFill>
              </a:rPr>
              <a:t>TOSM with AV8’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 txBox="1">
            <a:spLocks noGrp="1" noChangeArrowheads="1"/>
          </p:cNvSpPr>
          <p:nvPr/>
        </p:nvSpPr>
        <p:spPr bwMode="auto">
          <a:xfrm>
            <a:off x="6553200" y="62642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E8C93B5-22D0-406D-A562-7A2791AA6B44}" type="slidenum">
              <a:rPr lang="en-US" altLang="ja-JP" sz="1400"/>
              <a:pPr algn="r"/>
              <a:t>16</a:t>
            </a:fld>
            <a:endParaRPr lang="en-US" altLang="ja-JP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9875" y="177800"/>
            <a:ext cx="8582025" cy="641350"/>
          </a:xfrm>
        </p:spPr>
        <p:txBody>
          <a:bodyPr/>
          <a:lstStyle/>
          <a:p>
            <a:pPr eaLnBrk="1" hangingPunct="1">
              <a:lnSpc>
                <a:spcPts val="4700"/>
              </a:lnSpc>
            </a:pPr>
            <a:r>
              <a:rPr lang="en-US" altLang="ja-JP" sz="3600" smtClean="0">
                <a:solidFill>
                  <a:schemeClr val="tx1"/>
                </a:solidFill>
              </a:rPr>
              <a:t>Configurations of </a:t>
            </a:r>
            <a:r>
              <a:rPr lang="en-US" altLang="ja-JP" sz="3600" baseline="40000" smtClean="0">
                <a:solidFill>
                  <a:schemeClr val="tx1"/>
                </a:solidFill>
              </a:rPr>
              <a:t>4</a:t>
            </a:r>
            <a:r>
              <a:rPr lang="en-US" altLang="ja-JP" sz="3600" smtClean="0">
                <a:solidFill>
                  <a:schemeClr val="tx1"/>
                </a:solidFill>
              </a:rPr>
              <a:t>He with AV8’ </a:t>
            </a:r>
          </a:p>
        </p:txBody>
      </p:sp>
      <p:graphicFrame>
        <p:nvGraphicFramePr>
          <p:cNvPr id="58397" name="Group 29"/>
          <p:cNvGraphicFramePr>
            <a:graphicFrameLocks noGrp="1"/>
          </p:cNvGraphicFramePr>
          <p:nvPr>
            <p:ph sz="half" idx="4294967295"/>
          </p:nvPr>
        </p:nvGraphicFramePr>
        <p:xfrm>
          <a:off x="431800" y="1389063"/>
          <a:ext cx="4759325" cy="3638552"/>
        </p:xfrm>
        <a:graphic>
          <a:graphicData uri="http://schemas.openxmlformats.org/drawingml/2006/table">
            <a:tbl>
              <a:tblPr/>
              <a:tblGrid>
                <a:gridCol w="3432175"/>
                <a:gridCol w="1327150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(0s</a:t>
                      </a:r>
                      <a:r>
                        <a:rPr kumimoji="1" lang="en-US" altLang="ja-JP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83.0 %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(0s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  <a:cs typeface="Arial" pitchFamily="34" charset="0"/>
                        </a:rPr>
                        <a:t>−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2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JT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(p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2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JT </a:t>
                      </a: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</a:t>
                      </a:r>
                      <a:r>
                        <a:rPr kumimoji="1" lang="en-US" altLang="ja-JP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JT</a:t>
                      </a: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=10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2.6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                         </a:t>
                      </a: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</a:t>
                      </a:r>
                      <a:r>
                        <a:rPr kumimoji="1" lang="en-US" altLang="ja-JP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JT</a:t>
                      </a: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=01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0.1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(0s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  <a:cs typeface="Arial" pitchFamily="34" charset="0"/>
                        </a:rPr>
                        <a:t>−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2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10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(1s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)(d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3/2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10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2.3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(0s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  <a:cs typeface="Arial" pitchFamily="34" charset="0"/>
                        </a:rPr>
                        <a:t>−</a:t>
                      </a:r>
                      <a:r>
                        <a:rPr kumimoji="1" lang="en-US" altLang="ja-JP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2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10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(p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3/2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)(f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5/2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</a:t>
                      </a:r>
                      <a:r>
                        <a:rPr kumimoji="1" lang="en-US" altLang="ja-JP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10</a:t>
                      </a:r>
                      <a:endParaRPr kumimoji="1" lang="en-US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1.9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Radius [fm]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1.54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>
                        <a:alpha val="59999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5384" name="Oval 51"/>
          <p:cNvSpPr>
            <a:spLocks noChangeArrowheads="1"/>
          </p:cNvSpPr>
          <p:nvPr/>
        </p:nvSpPr>
        <p:spPr bwMode="auto">
          <a:xfrm>
            <a:off x="3895725" y="1966913"/>
            <a:ext cx="944563" cy="6286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 sz="4400" b="1"/>
          </a:p>
        </p:txBody>
      </p:sp>
      <p:sp>
        <p:nvSpPr>
          <p:cNvPr id="21528" name="Text Box 53"/>
          <p:cNvSpPr txBox="1">
            <a:spLocks noChangeArrowheads="1"/>
          </p:cNvSpPr>
          <p:nvPr/>
        </p:nvSpPr>
        <p:spPr bwMode="auto">
          <a:xfrm>
            <a:off x="5838825" y="3541713"/>
            <a:ext cx="31734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/>
              <a:t>Cf.  R.Schiavilla et al. (VMC) </a:t>
            </a:r>
          </a:p>
          <a:p>
            <a:pPr algn="r"/>
            <a:r>
              <a:rPr lang="en-US" altLang="ja-JP"/>
              <a:t>             PRL98(2007)132501</a:t>
            </a:r>
          </a:p>
          <a:p>
            <a:pPr algn="r"/>
            <a:r>
              <a:rPr lang="en-US" altLang="ja-JP"/>
              <a:t>R. Subedi et al. (JLab)    </a:t>
            </a:r>
          </a:p>
          <a:p>
            <a:pPr algn="r"/>
            <a:r>
              <a:rPr lang="en-US" altLang="ja-JP"/>
              <a:t>      Science320(2008)1476</a:t>
            </a:r>
          </a:p>
        </p:txBody>
      </p:sp>
      <p:sp>
        <p:nvSpPr>
          <p:cNvPr id="15386" name="フリーフォーム 10"/>
          <p:cNvSpPr>
            <a:spLocks/>
          </p:cNvSpPr>
          <p:nvPr/>
        </p:nvSpPr>
        <p:spPr bwMode="auto">
          <a:xfrm>
            <a:off x="4918075" y="2214563"/>
            <a:ext cx="630238" cy="452437"/>
          </a:xfrm>
          <a:custGeom>
            <a:avLst/>
            <a:gdLst>
              <a:gd name="T0" fmla="*/ 0 w 798990"/>
              <a:gd name="T1" fmla="*/ 2147483647 h 267810"/>
              <a:gd name="T2" fmla="*/ 2 w 798990"/>
              <a:gd name="T3" fmla="*/ 2147483647 h 267810"/>
              <a:gd name="T4" fmla="*/ 2 w 798990"/>
              <a:gd name="T5" fmla="*/ 2147483647 h 267810"/>
              <a:gd name="T6" fmla="*/ 0 60000 65536"/>
              <a:gd name="T7" fmla="*/ 0 60000 65536"/>
              <a:gd name="T8" fmla="*/ 0 60000 65536"/>
              <a:gd name="T9" fmla="*/ 0 w 798990"/>
              <a:gd name="T10" fmla="*/ 0 h 267810"/>
              <a:gd name="T11" fmla="*/ 798990 w 798990"/>
              <a:gd name="T12" fmla="*/ 267810 h 2678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98990" h="267810">
                <a:moveTo>
                  <a:pt x="0" y="45868"/>
                </a:moveTo>
                <a:cubicBezTo>
                  <a:pt x="155359" y="22934"/>
                  <a:pt x="310718" y="0"/>
                  <a:pt x="443883" y="36990"/>
                </a:cubicBezTo>
                <a:cubicBezTo>
                  <a:pt x="577048" y="73980"/>
                  <a:pt x="688019" y="170895"/>
                  <a:pt x="798990" y="267810"/>
                </a:cubicBezTo>
              </a:path>
            </a:pathLst>
          </a:custGeom>
          <a:noFill/>
          <a:ln w="28575" algn="ctr">
            <a:solidFill>
              <a:schemeClr val="tx1"/>
            </a:solidFill>
            <a:round/>
            <a:headEnd type="triangle" w="lg" len="lg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505" name="正方形/長方形 9"/>
          <p:cNvSpPr>
            <a:spLocks noChangeArrowheads="1"/>
          </p:cNvSpPr>
          <p:nvPr/>
        </p:nvSpPr>
        <p:spPr bwMode="auto">
          <a:xfrm>
            <a:off x="250825" y="5408613"/>
            <a:ext cx="5289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ja-JP" sz="2800" baseline="30000">
                <a:solidFill>
                  <a:srgbClr val="000000"/>
                </a:solidFill>
              </a:rPr>
              <a:t>4</a:t>
            </a:r>
            <a:r>
              <a:rPr lang="en-US" altLang="ja-JP" sz="2800">
                <a:solidFill>
                  <a:srgbClr val="000000"/>
                </a:solidFill>
              </a:rPr>
              <a:t>He contains </a:t>
            </a:r>
            <a:r>
              <a:rPr lang="en-US" altLang="ja-JP" sz="2800" b="1" i="1">
                <a:solidFill>
                  <a:srgbClr val="FF0000"/>
                </a:solidFill>
              </a:rPr>
              <a:t>p</a:t>
            </a:r>
            <a:r>
              <a:rPr lang="en-US" altLang="ja-JP" sz="2800" b="1" baseline="-25000">
                <a:solidFill>
                  <a:srgbClr val="FF0000"/>
                </a:solidFill>
              </a:rPr>
              <a:t>1/2</a:t>
            </a:r>
            <a:r>
              <a:rPr lang="en-US" altLang="ja-JP" sz="2800">
                <a:solidFill>
                  <a:srgbClr val="000000"/>
                </a:solidFill>
              </a:rPr>
              <a:t> of </a:t>
            </a:r>
            <a:r>
              <a:rPr lang="en-US" altLang="ja-JP" sz="2800" b="1">
                <a:solidFill>
                  <a:srgbClr val="000000"/>
                </a:solidFill>
              </a:rPr>
              <a:t>“</a:t>
            </a:r>
            <a:r>
              <a:rPr lang="en-US" altLang="ja-JP" sz="2800" b="1" i="1">
                <a:solidFill>
                  <a:srgbClr val="FF3300"/>
                </a:solidFill>
              </a:rPr>
              <a:t>p</a:t>
            </a:r>
            <a:r>
              <a:rPr lang="en-US" altLang="ja-JP" sz="2800" b="1" i="1">
                <a:solidFill>
                  <a:srgbClr val="0000FF"/>
                </a:solidFill>
              </a:rPr>
              <a:t>n</a:t>
            </a:r>
            <a:r>
              <a:rPr lang="en-US" altLang="ja-JP" sz="2800" b="1">
                <a:solidFill>
                  <a:srgbClr val="000000"/>
                </a:solidFill>
              </a:rPr>
              <a:t>-pair”</a:t>
            </a:r>
            <a:endParaRPr lang="en-US" altLang="ja-JP" sz="2800" baseline="-25000">
              <a:solidFill>
                <a:srgbClr val="000000"/>
              </a:solidFill>
            </a:endParaRPr>
          </a:p>
        </p:txBody>
      </p:sp>
      <p:sp>
        <p:nvSpPr>
          <p:cNvPr id="15383" name="Text Box 47"/>
          <p:cNvSpPr txBox="1">
            <a:spLocks noChangeArrowheads="1"/>
          </p:cNvSpPr>
          <p:nvPr/>
        </p:nvSpPr>
        <p:spPr bwMode="auto">
          <a:xfrm>
            <a:off x="5292725" y="2479675"/>
            <a:ext cx="3735388" cy="946150"/>
          </a:xfrm>
          <a:prstGeom prst="rect">
            <a:avLst/>
          </a:prstGeom>
          <a:solidFill>
            <a:srgbClr val="FFDE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40000"/>
              </a:spcBef>
              <a:buFontTx/>
              <a:buChar char="•"/>
            </a:pPr>
            <a:r>
              <a:rPr lang="en-US" altLang="ja-JP" sz="2800">
                <a:solidFill>
                  <a:srgbClr val="FF0000"/>
                </a:solidFill>
              </a:rPr>
              <a:t> deuteron correlation</a:t>
            </a:r>
            <a:br>
              <a:rPr lang="en-US" altLang="ja-JP" sz="2800">
                <a:solidFill>
                  <a:srgbClr val="FF0000"/>
                </a:solidFill>
              </a:rPr>
            </a:br>
            <a:r>
              <a:rPr lang="en-US" altLang="ja-JP" sz="2800">
                <a:solidFill>
                  <a:srgbClr val="FF0000"/>
                </a:solidFill>
              </a:rPr>
              <a:t>       </a:t>
            </a:r>
            <a:r>
              <a:rPr lang="en-US" altLang="ja-JP" sz="2800"/>
              <a:t>    with (</a:t>
            </a:r>
            <a:r>
              <a:rPr lang="en-US" altLang="ja-JP" sz="2800" i="1"/>
              <a:t>J</a:t>
            </a:r>
            <a:r>
              <a:rPr lang="en-US" altLang="ja-JP" sz="2800"/>
              <a:t>,</a:t>
            </a:r>
            <a:r>
              <a:rPr lang="en-US" altLang="ja-JP" sz="2800" i="1"/>
              <a:t>T</a:t>
            </a:r>
            <a:r>
              <a:rPr lang="en-US" altLang="ja-JP" sz="2800"/>
              <a:t>)=(1,0)</a:t>
            </a:r>
            <a:endParaRPr lang="en-US" altLang="ja-JP" sz="2800" baseline="-25000"/>
          </a:p>
        </p:txBody>
      </p:sp>
      <p:sp>
        <p:nvSpPr>
          <p:cNvPr id="34844" name="テキスト ボックス 3"/>
          <p:cNvSpPr txBox="1">
            <a:spLocks noChangeArrowheads="1"/>
          </p:cNvSpPr>
          <p:nvPr/>
        </p:nvSpPr>
        <p:spPr bwMode="auto">
          <a:xfrm>
            <a:off x="7297738" y="4681538"/>
            <a:ext cx="1614487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baseline="3000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C(e,e’</a:t>
            </a:r>
            <a:r>
              <a:rPr lang="en-US" altLang="ja-JP" sz="2400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N)</a:t>
            </a:r>
            <a:endParaRPr lang="ja-JP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8" name="正方形/長方形 11"/>
          <p:cNvSpPr>
            <a:spLocks noChangeArrowheads="1"/>
          </p:cNvSpPr>
          <p:nvPr/>
        </p:nvSpPr>
        <p:spPr bwMode="auto">
          <a:xfrm>
            <a:off x="5697538" y="1042988"/>
            <a:ext cx="3108325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Aft>
                <a:spcPct val="10000"/>
              </a:spcAft>
              <a:buFont typeface="Arial" charset="0"/>
              <a:buNone/>
            </a:pPr>
            <a:r>
              <a:rPr lang="en-US" altLang="ja-JP" sz="2400"/>
              <a:t>TM, H. Toki, K. Ikeda</a:t>
            </a:r>
          </a:p>
          <a:p>
            <a:pPr algn="r">
              <a:spcAft>
                <a:spcPct val="10000"/>
              </a:spcAft>
              <a:buFont typeface="Arial" charset="0"/>
              <a:buNone/>
            </a:pPr>
            <a:r>
              <a:rPr lang="en-US" altLang="ja-JP" sz="2400"/>
              <a:t>PTP121(2009)511</a:t>
            </a:r>
          </a:p>
        </p:txBody>
      </p:sp>
      <p:sp>
        <p:nvSpPr>
          <p:cNvPr id="34846" name="テキスト ボックス 12"/>
          <p:cNvSpPr txBox="1">
            <a:spLocks noChangeArrowheads="1"/>
          </p:cNvSpPr>
          <p:nvPr/>
        </p:nvSpPr>
        <p:spPr bwMode="auto">
          <a:xfrm>
            <a:off x="6176963" y="5153025"/>
            <a:ext cx="2967037" cy="646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/>
              <a:t>S.C.Simpson, J.A.Tostevin </a:t>
            </a:r>
          </a:p>
          <a:p>
            <a:pPr algn="r"/>
            <a:r>
              <a:rPr lang="en-US" altLang="ja-JP"/>
              <a:t>PRC83(2011)014605</a:t>
            </a:r>
            <a:endParaRPr lang="ja-JP" altLang="en-US"/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688975" y="6002338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cs typeface="Arial" charset="0"/>
              </a:rPr>
              <a:t>–</a:t>
            </a:r>
            <a:r>
              <a:rPr lang="en-US" altLang="ja-JP" sz="2400"/>
              <a:t> Same feature in </a:t>
            </a:r>
            <a:r>
              <a:rPr lang="en-US" altLang="ja-JP" sz="2400" baseline="30000"/>
              <a:t>5</a:t>
            </a:r>
            <a:r>
              <a:rPr lang="en-US" altLang="ja-JP" sz="2400"/>
              <a:t>He-</a:t>
            </a:r>
            <a:r>
              <a:rPr lang="en-US" altLang="ja-JP" sz="2400" baseline="30000"/>
              <a:t>8</a:t>
            </a:r>
            <a:r>
              <a:rPr lang="en-US" altLang="ja-JP" sz="2400"/>
              <a:t>He ground state</a:t>
            </a:r>
          </a:p>
        </p:txBody>
      </p:sp>
      <p:sp>
        <p:nvSpPr>
          <p:cNvPr id="2" name="テキスト ボックス 3"/>
          <p:cNvSpPr txBox="1">
            <a:spLocks noChangeArrowheads="1"/>
          </p:cNvSpPr>
          <p:nvPr/>
        </p:nvSpPr>
        <p:spPr bwMode="auto">
          <a:xfrm>
            <a:off x="7092950" y="5768975"/>
            <a:ext cx="1849438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baseline="3000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ja-JP" sz="2400" baseline="3000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B+</a:t>
            </a:r>
            <a:r>
              <a:rPr lang="en-US" altLang="ja-JP" sz="2400" i="1">
                <a:latin typeface="Times New Roman" pitchFamily="18" charset="0"/>
                <a:cs typeface="Times New Roman" pitchFamily="18" charset="0"/>
              </a:rPr>
              <a:t>pn</a:t>
            </a:r>
            <a:endParaRPr lang="ja-JP" altLang="en-US" sz="24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6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 animBg="1"/>
      <p:bldP spid="21528" grpId="0"/>
      <p:bldP spid="15386" grpId="0" animBg="1"/>
      <p:bldP spid="15383" grpId="0" animBg="1"/>
      <p:bldP spid="34844" grpId="0" animBg="1"/>
      <p:bldP spid="34846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角丸四角形 58"/>
          <p:cNvSpPr/>
          <p:nvPr/>
        </p:nvSpPr>
        <p:spPr>
          <a:xfrm>
            <a:off x="206375" y="1036638"/>
            <a:ext cx="3286125" cy="3600450"/>
          </a:xfrm>
          <a:prstGeom prst="roundRect">
            <a:avLst>
              <a:gd name="adj" fmla="val 1042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角丸四角形 15"/>
          <p:cNvSpPr>
            <a:spLocks noChangeArrowheads="1"/>
          </p:cNvSpPr>
          <p:nvPr/>
        </p:nvSpPr>
        <p:spPr bwMode="auto">
          <a:xfrm>
            <a:off x="566555" y="5184194"/>
            <a:ext cx="2610290" cy="1080121"/>
          </a:xfrm>
          <a:prstGeom prst="roundRect">
            <a:avLst>
              <a:gd name="adj" fmla="val 8306"/>
            </a:avLst>
          </a:prstGeom>
          <a:solidFill>
            <a:srgbClr val="CCFF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156" name="タイトル 2"/>
          <p:cNvSpPr>
            <a:spLocks noGrp="1"/>
          </p:cNvSpPr>
          <p:nvPr>
            <p:ph type="title" idx="4294967295"/>
          </p:nvPr>
        </p:nvSpPr>
        <p:spPr>
          <a:xfrm>
            <a:off x="457200" y="142875"/>
            <a:ext cx="8229600" cy="588963"/>
          </a:xfrm>
        </p:spPr>
        <p:txBody>
          <a:bodyPr/>
          <a:lstStyle/>
          <a:p>
            <a:r>
              <a:rPr lang="en-US" altLang="ja-JP" sz="3600" smtClean="0"/>
              <a:t>Selectivity of the tensor coupling in </a:t>
            </a:r>
            <a:r>
              <a:rPr lang="en-US" altLang="ja-JP" sz="3600" baseline="30000" smtClean="0"/>
              <a:t>4</a:t>
            </a:r>
            <a:r>
              <a:rPr lang="en-US" altLang="ja-JP" sz="3600" smtClean="0"/>
              <a:t>He</a:t>
            </a:r>
            <a:endParaRPr lang="ja-JP" altLang="en-US" sz="3600" smtClean="0"/>
          </a:p>
        </p:txBody>
      </p:sp>
      <p:sp>
        <p:nvSpPr>
          <p:cNvPr id="6157" name="スライド番号プレースホルダ 1"/>
          <p:cNvSpPr txBox="1">
            <a:spLocks noGrp="1"/>
          </p:cNvSpPr>
          <p:nvPr/>
        </p:nvSpPr>
        <p:spPr bwMode="auto">
          <a:xfrm>
            <a:off x="6553200" y="63547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477A027-22BF-49E1-9A9C-036F93C26243}" type="slidenum">
              <a:rPr lang="en-US" altLang="ja-JP" sz="1400"/>
              <a:pPr algn="r"/>
              <a:t>17</a:t>
            </a:fld>
            <a:endParaRPr lang="en-US" altLang="ja-JP" sz="1400"/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4662488" y="1035050"/>
          <a:ext cx="324008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2" name="Equation" r:id="rId3" imgW="1396800" imgH="291960" progId="Equation.DSMT4">
                  <p:embed/>
                </p:oleObj>
              </mc:Choice>
              <mc:Fallback>
                <p:oleObj name="Equation" r:id="rId3" imgW="13968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1035050"/>
                        <a:ext cx="3240087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4616450" y="3871913"/>
          <a:ext cx="38703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3" name="Equation" r:id="rId5" imgW="1726920" imgH="291960" progId="Equation.DSMT4">
                  <p:embed/>
                </p:oleObj>
              </mc:Choice>
              <mc:Fallback>
                <p:oleObj name="Equation" r:id="rId5" imgW="17269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3871913"/>
                        <a:ext cx="3870325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692150" y="2519363"/>
          <a:ext cx="23574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4" name="Equation" r:id="rId7" imgW="1282680" imgH="228600" progId="Equation.DSMT4">
                  <p:embed/>
                </p:oleObj>
              </mc:Choice>
              <mc:Fallback>
                <p:oleObj name="Equation" r:id="rId7" imgW="1282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519363"/>
                        <a:ext cx="23574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4572000" y="1936750"/>
          <a:ext cx="1304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5" name="Equation" r:id="rId9" imgW="736560" imgH="215640" progId="Equation.DSMT4">
                  <p:embed/>
                </p:oleObj>
              </mc:Choice>
              <mc:Fallback>
                <p:oleObj name="Equation" r:id="rId9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36750"/>
                        <a:ext cx="1304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9"/>
          <p:cNvGraphicFramePr>
            <a:graphicFrameLocks noChangeAspect="1"/>
          </p:cNvGraphicFramePr>
          <p:nvPr/>
        </p:nvGraphicFramePr>
        <p:xfrm>
          <a:off x="7843838" y="4867275"/>
          <a:ext cx="823912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6" name="Equation" r:id="rId11" imgW="444240" imgH="431640" progId="Equation.DSMT4">
                  <p:embed/>
                </p:oleObj>
              </mc:Choice>
              <mc:Fallback>
                <p:oleObj name="Equation" r:id="rId11" imgW="4442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3838" y="4867275"/>
                        <a:ext cx="823912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テキスト ボックス 13"/>
          <p:cNvSpPr txBox="1">
            <a:spLocks noChangeArrowheads="1"/>
          </p:cNvSpPr>
          <p:nvPr/>
        </p:nvSpPr>
        <p:spPr bwMode="auto">
          <a:xfrm>
            <a:off x="793978" y="5724255"/>
            <a:ext cx="22028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altLang="ja-JP" sz="2800" dirty="0">
                <a:solidFill>
                  <a:srgbClr val="0000FF"/>
                </a:solidFill>
              </a:rPr>
              <a:t>L=2</a:t>
            </a:r>
            <a:r>
              <a:rPr lang="en-US" altLang="ja-JP" sz="2800" dirty="0" smtClean="0"/>
              <a:t>, </a:t>
            </a:r>
            <a:r>
              <a:rPr lang="en-US" altLang="ja-JP" sz="2800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ja-JP" sz="2800" dirty="0">
                <a:solidFill>
                  <a:srgbClr val="FF0000"/>
                </a:solidFill>
              </a:rPr>
              <a:t>S</a:t>
            </a:r>
            <a:r>
              <a:rPr lang="en-US" altLang="ja-JP" sz="2800" dirty="0" smtClean="0">
                <a:solidFill>
                  <a:srgbClr val="FF0000"/>
                </a:solidFill>
              </a:rPr>
              <a:t>=-2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6159" name="テキスト ボックス 14"/>
          <p:cNvSpPr txBox="1">
            <a:spLocks noChangeArrowheads="1"/>
          </p:cNvSpPr>
          <p:nvPr/>
        </p:nvSpPr>
        <p:spPr bwMode="auto">
          <a:xfrm>
            <a:off x="701570" y="5274205"/>
            <a:ext cx="24323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/>
              <a:t>Selectivity </a:t>
            </a:r>
            <a:r>
              <a:rPr lang="en-US" altLang="ja-JP" sz="2400" dirty="0" smtClean="0"/>
              <a:t>of </a:t>
            </a:r>
            <a:r>
              <a:rPr lang="en-US" altLang="ja-JP" sz="2400" i="1" dirty="0" smtClean="0">
                <a:latin typeface="Times" pitchFamily="18" charset="0"/>
                <a:cs typeface="Times" pitchFamily="18" charset="0"/>
              </a:rPr>
              <a:t>S</a:t>
            </a:r>
            <a:r>
              <a:rPr lang="en-US" altLang="ja-JP" sz="2800" baseline="-25000" dirty="0" smtClean="0">
                <a:latin typeface="Times" pitchFamily="18" charset="0"/>
                <a:cs typeface="Times" pitchFamily="18" charset="0"/>
              </a:rPr>
              <a:t>12</a:t>
            </a:r>
            <a:endParaRPr lang="ja-JP" altLang="en-US" sz="2400" baseline="-25000" dirty="0">
              <a:latin typeface="Times" pitchFamily="18" charset="0"/>
              <a:cs typeface="Times" pitchFamily="18" charset="0"/>
            </a:endParaRPr>
          </a:p>
        </p:txBody>
      </p:sp>
      <p:grpSp>
        <p:nvGrpSpPr>
          <p:cNvPr id="2" name="グループ化 24"/>
          <p:cNvGrpSpPr>
            <a:grpSpLocks/>
          </p:cNvGrpSpPr>
          <p:nvPr/>
        </p:nvGrpSpPr>
        <p:grpSpPr bwMode="auto">
          <a:xfrm>
            <a:off x="2457450" y="3197225"/>
            <a:ext cx="449263" cy="792163"/>
            <a:chOff x="1109791" y="3383995"/>
            <a:chExt cx="450050" cy="792000"/>
          </a:xfrm>
        </p:grpSpPr>
        <p:cxnSp>
          <p:nvCxnSpPr>
            <p:cNvPr id="18" name="直線矢印コネクタ 17"/>
            <p:cNvCxnSpPr/>
            <p:nvPr/>
          </p:nvCxnSpPr>
          <p:spPr>
            <a:xfrm rot="5400000" flipH="1" flipV="1">
              <a:off x="936430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/>
            <p:nvPr/>
          </p:nvCxnSpPr>
          <p:spPr>
            <a:xfrm rot="5400000" flipH="1" flipV="1">
              <a:off x="908222" y="3945853"/>
              <a:ext cx="404729" cy="159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 rot="5400000" flipH="1" flipV="1">
              <a:off x="1356681" y="3945853"/>
              <a:ext cx="404729" cy="159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グループ化 29"/>
          <p:cNvGrpSpPr>
            <a:grpSpLocks/>
          </p:cNvGrpSpPr>
          <p:nvPr/>
        </p:nvGrpSpPr>
        <p:grpSpPr bwMode="auto">
          <a:xfrm>
            <a:off x="884238" y="3197225"/>
            <a:ext cx="495300" cy="792163"/>
            <a:chOff x="1061610" y="3383995"/>
            <a:chExt cx="495055" cy="792000"/>
          </a:xfrm>
        </p:grpSpPr>
        <p:cxnSp>
          <p:nvCxnSpPr>
            <p:cNvPr id="27" name="直線矢印コネクタ 26"/>
            <p:cNvCxnSpPr/>
            <p:nvPr/>
          </p:nvCxnSpPr>
          <p:spPr>
            <a:xfrm rot="5400000" flipH="1" flipV="1">
              <a:off x="935351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 rot="5400000" flipH="1" flipV="1">
              <a:off x="860039" y="3945855"/>
              <a:ext cx="404729" cy="1586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/>
            <p:nvPr/>
          </p:nvCxnSpPr>
          <p:spPr>
            <a:xfrm rot="5400000" flipH="1" flipV="1">
              <a:off x="1353507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62" name="テキスト ボックス 30"/>
          <p:cNvSpPr txBox="1">
            <a:spLocks noChangeArrowheads="1"/>
          </p:cNvSpPr>
          <p:nvPr/>
        </p:nvSpPr>
        <p:spPr bwMode="auto">
          <a:xfrm>
            <a:off x="431800" y="3467100"/>
            <a:ext cx="496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1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63" name="テキスト ボックス 31"/>
          <p:cNvSpPr txBox="1">
            <a:spLocks noChangeArrowheads="1"/>
          </p:cNvSpPr>
          <p:nvPr/>
        </p:nvSpPr>
        <p:spPr bwMode="auto">
          <a:xfrm>
            <a:off x="1422400" y="3511550"/>
            <a:ext cx="496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2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64" name="テキスト ボックス 38"/>
          <p:cNvSpPr txBox="1">
            <a:spLocks noChangeArrowheads="1"/>
          </p:cNvSpPr>
          <p:nvPr/>
        </p:nvSpPr>
        <p:spPr bwMode="auto">
          <a:xfrm>
            <a:off x="1962150" y="3511550"/>
            <a:ext cx="496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3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65" name="テキスト ボックス 39"/>
          <p:cNvSpPr txBox="1">
            <a:spLocks noChangeArrowheads="1"/>
          </p:cNvSpPr>
          <p:nvPr/>
        </p:nvSpPr>
        <p:spPr bwMode="auto">
          <a:xfrm>
            <a:off x="2949575" y="3511550"/>
            <a:ext cx="496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4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66" name="テキスト ボックス 40"/>
          <p:cNvSpPr txBox="1">
            <a:spLocks noChangeArrowheads="1"/>
          </p:cNvSpPr>
          <p:nvPr/>
        </p:nvSpPr>
        <p:spPr bwMode="auto">
          <a:xfrm>
            <a:off x="611188" y="4068763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1</a:t>
            </a:r>
            <a:r>
              <a:rPr lang="en-US" altLang="ja-JP" sz="2800" baseline="30000"/>
              <a:t>+</a:t>
            </a:r>
            <a:r>
              <a:rPr lang="en-US" altLang="ja-JP" sz="2400"/>
              <a:t>(</a:t>
            </a:r>
            <a:r>
              <a:rPr lang="en-US" altLang="ja-JP" sz="2400" i="1"/>
              <a:t>pn</a:t>
            </a:r>
            <a:r>
              <a:rPr lang="en-US" altLang="ja-JP" sz="2400"/>
              <a:t>)</a:t>
            </a:r>
            <a:endParaRPr lang="ja-JP" altLang="en-US" sz="2400"/>
          </a:p>
        </p:txBody>
      </p:sp>
      <p:sp>
        <p:nvSpPr>
          <p:cNvPr id="6167" name="テキスト ボックス 41"/>
          <p:cNvSpPr txBox="1">
            <a:spLocks noChangeArrowheads="1"/>
          </p:cNvSpPr>
          <p:nvPr/>
        </p:nvSpPr>
        <p:spPr bwMode="auto">
          <a:xfrm>
            <a:off x="2155825" y="40513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/>
              <a:t>1</a:t>
            </a:r>
            <a:r>
              <a:rPr lang="en-US" altLang="ja-JP" sz="2800" baseline="30000"/>
              <a:t>+</a:t>
            </a:r>
            <a:r>
              <a:rPr lang="en-US" altLang="ja-JP" sz="2400"/>
              <a:t>(</a:t>
            </a:r>
            <a:r>
              <a:rPr lang="en-US" altLang="ja-JP" sz="2400" i="1"/>
              <a:t>pn</a:t>
            </a:r>
            <a:r>
              <a:rPr lang="en-US" altLang="ja-JP" sz="2400"/>
              <a:t>)</a:t>
            </a:r>
            <a:endParaRPr lang="ja-JP" altLang="en-US" sz="2400"/>
          </a:p>
        </p:txBody>
      </p:sp>
      <p:grpSp>
        <p:nvGrpSpPr>
          <p:cNvPr id="4" name="グループ化 42"/>
          <p:cNvGrpSpPr>
            <a:grpSpLocks/>
          </p:cNvGrpSpPr>
          <p:nvPr/>
        </p:nvGrpSpPr>
        <p:grpSpPr bwMode="auto">
          <a:xfrm>
            <a:off x="6642100" y="2476500"/>
            <a:ext cx="538163" cy="792163"/>
            <a:chOff x="1066981" y="3383995"/>
            <a:chExt cx="537863" cy="792000"/>
          </a:xfrm>
        </p:grpSpPr>
        <p:cxnSp>
          <p:nvCxnSpPr>
            <p:cNvPr id="44" name="直線矢印コネクタ 43"/>
            <p:cNvCxnSpPr/>
            <p:nvPr/>
          </p:nvCxnSpPr>
          <p:spPr>
            <a:xfrm rot="5400000" flipH="1" flipV="1">
              <a:off x="935946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/>
            <p:nvPr/>
          </p:nvCxnSpPr>
          <p:spPr>
            <a:xfrm rot="5400000" flipH="1" flipV="1">
              <a:off x="865410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/>
            <p:nvPr/>
          </p:nvCxnSpPr>
          <p:spPr>
            <a:xfrm rot="5400000" flipH="1" flipV="1">
              <a:off x="1401686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グループ化 46"/>
          <p:cNvGrpSpPr>
            <a:grpSpLocks/>
          </p:cNvGrpSpPr>
          <p:nvPr/>
        </p:nvGrpSpPr>
        <p:grpSpPr bwMode="auto">
          <a:xfrm>
            <a:off x="4975225" y="2476500"/>
            <a:ext cx="495300" cy="792163"/>
            <a:chOff x="1061610" y="3383995"/>
            <a:chExt cx="495055" cy="792000"/>
          </a:xfrm>
        </p:grpSpPr>
        <p:cxnSp>
          <p:nvCxnSpPr>
            <p:cNvPr id="48" name="直線矢印コネクタ 47"/>
            <p:cNvCxnSpPr/>
            <p:nvPr/>
          </p:nvCxnSpPr>
          <p:spPr>
            <a:xfrm rot="5400000" flipH="1" flipV="1">
              <a:off x="935351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直線矢印コネクタ 48"/>
            <p:cNvCxnSpPr/>
            <p:nvPr/>
          </p:nvCxnSpPr>
          <p:spPr>
            <a:xfrm rot="5400000" flipH="1" flipV="1">
              <a:off x="860039" y="3945855"/>
              <a:ext cx="404729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矢印コネクタ 49"/>
            <p:cNvCxnSpPr/>
            <p:nvPr/>
          </p:nvCxnSpPr>
          <p:spPr>
            <a:xfrm rot="5400000" flipH="1" flipV="1">
              <a:off x="1353508" y="3945855"/>
              <a:ext cx="404729" cy="1586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70" name="テキスト ボックス 50"/>
          <p:cNvSpPr txBox="1">
            <a:spLocks noChangeArrowheads="1"/>
          </p:cNvSpPr>
          <p:nvPr/>
        </p:nvSpPr>
        <p:spPr bwMode="auto">
          <a:xfrm>
            <a:off x="4481513" y="2792413"/>
            <a:ext cx="49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1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71" name="テキスト ボックス 51"/>
          <p:cNvSpPr txBox="1">
            <a:spLocks noChangeArrowheads="1"/>
          </p:cNvSpPr>
          <p:nvPr/>
        </p:nvSpPr>
        <p:spPr bwMode="auto">
          <a:xfrm>
            <a:off x="5559425" y="2792413"/>
            <a:ext cx="496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2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72" name="テキスト ボックス 52"/>
          <p:cNvSpPr txBox="1">
            <a:spLocks noChangeArrowheads="1"/>
          </p:cNvSpPr>
          <p:nvPr/>
        </p:nvSpPr>
        <p:spPr bwMode="auto">
          <a:xfrm>
            <a:off x="6102350" y="2792413"/>
            <a:ext cx="496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3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73" name="テキスト ボックス 53"/>
          <p:cNvSpPr txBox="1">
            <a:spLocks noChangeArrowheads="1"/>
          </p:cNvSpPr>
          <p:nvPr/>
        </p:nvSpPr>
        <p:spPr bwMode="auto">
          <a:xfrm>
            <a:off x="7224713" y="2792413"/>
            <a:ext cx="49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4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cxnSp>
        <p:nvCxnSpPr>
          <p:cNvPr id="57" name="直線矢印コネクタ 56"/>
          <p:cNvCxnSpPr/>
          <p:nvPr/>
        </p:nvCxnSpPr>
        <p:spPr>
          <a:xfrm rot="5400000" flipH="1" flipV="1">
            <a:off x="7011194" y="2467769"/>
            <a:ext cx="1511300" cy="1588"/>
          </a:xfrm>
          <a:prstGeom prst="straightConnector1">
            <a:avLst/>
          </a:prstGeom>
          <a:ln w="50800">
            <a:solidFill>
              <a:srgbClr val="0000FF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151" name="Object 2"/>
          <p:cNvGraphicFramePr>
            <a:graphicFrameLocks noChangeAspect="1"/>
          </p:cNvGraphicFramePr>
          <p:nvPr/>
        </p:nvGraphicFramePr>
        <p:xfrm>
          <a:off x="431800" y="1135063"/>
          <a:ext cx="2879725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7" name="Equation" r:id="rId13" imgW="1244520" imgH="482400" progId="Equation.DSMT4">
                  <p:embed/>
                </p:oleObj>
              </mc:Choice>
              <mc:Fallback>
                <p:oleObj name="Equation" r:id="rId13" imgW="12445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135063"/>
                        <a:ext cx="2879725" cy="1117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5" name="テキスト ボックス 59"/>
          <p:cNvSpPr txBox="1">
            <a:spLocks noChangeArrowheads="1"/>
          </p:cNvSpPr>
          <p:nvPr/>
        </p:nvSpPr>
        <p:spPr bwMode="auto">
          <a:xfrm>
            <a:off x="7858125" y="2701925"/>
            <a:ext cx="760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>
                <a:solidFill>
                  <a:srgbClr val="0000FF"/>
                </a:solidFill>
                <a:latin typeface="Times" pitchFamily="18" charset="0"/>
              </a:rPr>
              <a:t>L</a:t>
            </a:r>
            <a:r>
              <a:rPr lang="en-US" altLang="ja-JP" sz="2800">
                <a:solidFill>
                  <a:srgbClr val="0000FF"/>
                </a:solidFill>
                <a:latin typeface="Times" pitchFamily="18" charset="0"/>
              </a:rPr>
              <a:t>=2</a:t>
            </a:r>
            <a:endParaRPr lang="ja-JP" altLang="en-US">
              <a:solidFill>
                <a:srgbClr val="0000FF"/>
              </a:solidFill>
              <a:latin typeface="Times" pitchFamily="18" charset="0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346575" y="992188"/>
            <a:ext cx="4546600" cy="2565400"/>
          </a:xfrm>
          <a:prstGeom prst="roundRect">
            <a:avLst>
              <a:gd name="adj" fmla="val 1042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aphicFrame>
        <p:nvGraphicFramePr>
          <p:cNvPr id="6152" name="Object 10"/>
          <p:cNvGraphicFramePr>
            <a:graphicFrameLocks noChangeAspect="1"/>
          </p:cNvGraphicFramePr>
          <p:nvPr/>
        </p:nvGraphicFramePr>
        <p:xfrm>
          <a:off x="4527550" y="4840288"/>
          <a:ext cx="1304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8" name="Equation" r:id="rId15" imgW="736560" imgH="215640" progId="Equation.DSMT4">
                  <p:embed/>
                </p:oleObj>
              </mc:Choice>
              <mc:Fallback>
                <p:oleObj name="Equation" r:id="rId15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4840288"/>
                        <a:ext cx="13049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グループ化 63"/>
          <p:cNvGrpSpPr>
            <a:grpSpLocks/>
          </p:cNvGrpSpPr>
          <p:nvPr/>
        </p:nvGrpSpPr>
        <p:grpSpPr bwMode="auto">
          <a:xfrm>
            <a:off x="6551613" y="5402263"/>
            <a:ext cx="541337" cy="792162"/>
            <a:chOff x="1064784" y="3383995"/>
            <a:chExt cx="540060" cy="792000"/>
          </a:xfrm>
        </p:grpSpPr>
        <p:cxnSp>
          <p:nvCxnSpPr>
            <p:cNvPr id="65" name="直線矢印コネクタ 64"/>
            <p:cNvCxnSpPr/>
            <p:nvPr/>
          </p:nvCxnSpPr>
          <p:spPr>
            <a:xfrm rot="5400000" flipH="1" flipV="1">
              <a:off x="934855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直線矢印コネクタ 65"/>
            <p:cNvCxnSpPr/>
            <p:nvPr/>
          </p:nvCxnSpPr>
          <p:spPr>
            <a:xfrm rot="5400000" flipH="1" flipV="1">
              <a:off x="863211" y="3945857"/>
              <a:ext cx="404730" cy="158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直線矢印コネクタ 66"/>
            <p:cNvCxnSpPr/>
            <p:nvPr/>
          </p:nvCxnSpPr>
          <p:spPr>
            <a:xfrm rot="5400000" flipH="1" flipV="1">
              <a:off x="1401687" y="3945857"/>
              <a:ext cx="404730" cy="158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グループ化 67"/>
          <p:cNvGrpSpPr>
            <a:grpSpLocks/>
          </p:cNvGrpSpPr>
          <p:nvPr/>
        </p:nvGrpSpPr>
        <p:grpSpPr bwMode="auto">
          <a:xfrm>
            <a:off x="4887913" y="5402263"/>
            <a:ext cx="539750" cy="792162"/>
            <a:chOff x="1061610" y="3383995"/>
            <a:chExt cx="540060" cy="792000"/>
          </a:xfrm>
        </p:grpSpPr>
        <p:cxnSp>
          <p:nvCxnSpPr>
            <p:cNvPr id="69" name="直線矢印コネクタ 68"/>
            <p:cNvCxnSpPr/>
            <p:nvPr/>
          </p:nvCxnSpPr>
          <p:spPr>
            <a:xfrm rot="5400000" flipH="1" flipV="1">
              <a:off x="935640" y="3779995"/>
              <a:ext cx="792000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直線矢印コネクタ 69"/>
            <p:cNvCxnSpPr/>
            <p:nvPr/>
          </p:nvCxnSpPr>
          <p:spPr>
            <a:xfrm rot="5400000" flipH="1" flipV="1">
              <a:off x="860039" y="3945854"/>
              <a:ext cx="40473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矢印コネクタ 70"/>
            <p:cNvCxnSpPr/>
            <p:nvPr/>
          </p:nvCxnSpPr>
          <p:spPr>
            <a:xfrm rot="5400000" flipH="1" flipV="1">
              <a:off x="1398510" y="3945854"/>
              <a:ext cx="404730" cy="1589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79" name="テキスト ボックス 71"/>
          <p:cNvSpPr txBox="1">
            <a:spLocks noChangeArrowheads="1"/>
          </p:cNvSpPr>
          <p:nvPr/>
        </p:nvSpPr>
        <p:spPr bwMode="auto">
          <a:xfrm>
            <a:off x="4392613" y="5716588"/>
            <a:ext cx="49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1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80" name="テキスト ボックス 72"/>
          <p:cNvSpPr txBox="1">
            <a:spLocks noChangeArrowheads="1"/>
          </p:cNvSpPr>
          <p:nvPr/>
        </p:nvSpPr>
        <p:spPr bwMode="auto">
          <a:xfrm>
            <a:off x="5470525" y="5716588"/>
            <a:ext cx="496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2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81" name="テキスト ボックス 73"/>
          <p:cNvSpPr txBox="1">
            <a:spLocks noChangeArrowheads="1"/>
          </p:cNvSpPr>
          <p:nvPr/>
        </p:nvSpPr>
        <p:spPr bwMode="auto">
          <a:xfrm>
            <a:off x="6011863" y="5716588"/>
            <a:ext cx="49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3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sp>
        <p:nvSpPr>
          <p:cNvPr id="6182" name="テキスト ボックス 74"/>
          <p:cNvSpPr txBox="1">
            <a:spLocks noChangeArrowheads="1"/>
          </p:cNvSpPr>
          <p:nvPr/>
        </p:nvSpPr>
        <p:spPr bwMode="auto">
          <a:xfrm>
            <a:off x="7180263" y="5716588"/>
            <a:ext cx="49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s</a:t>
            </a:r>
            <a:r>
              <a:rPr lang="en-US" altLang="ja-JP" sz="2800" baseline="-25000">
                <a:solidFill>
                  <a:srgbClr val="FF0000"/>
                </a:solidFill>
              </a:rPr>
              <a:t>4</a:t>
            </a:r>
            <a:endParaRPr lang="ja-JP" altLang="en-US" sz="2000" baseline="-25000">
              <a:solidFill>
                <a:srgbClr val="FF0000"/>
              </a:solidFill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 rot="5400000" flipH="1" flipV="1">
            <a:off x="6965157" y="5393531"/>
            <a:ext cx="1511300" cy="1587"/>
          </a:xfrm>
          <a:prstGeom prst="straightConnector1">
            <a:avLst/>
          </a:prstGeom>
          <a:ln w="50800">
            <a:solidFill>
              <a:srgbClr val="0000FF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84" name="テキスト ボックス 78"/>
          <p:cNvSpPr txBox="1">
            <a:spLocks noChangeArrowheads="1"/>
          </p:cNvSpPr>
          <p:nvPr/>
        </p:nvSpPr>
        <p:spPr bwMode="auto">
          <a:xfrm>
            <a:off x="7810500" y="5689600"/>
            <a:ext cx="760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>
                <a:solidFill>
                  <a:srgbClr val="0000FF"/>
                </a:solidFill>
                <a:latin typeface="Times" pitchFamily="18" charset="0"/>
              </a:rPr>
              <a:t>L</a:t>
            </a:r>
            <a:r>
              <a:rPr lang="en-US" altLang="ja-JP" sz="2800">
                <a:solidFill>
                  <a:srgbClr val="0000FF"/>
                </a:solidFill>
                <a:latin typeface="Times" pitchFamily="18" charset="0"/>
              </a:rPr>
              <a:t>=2</a:t>
            </a:r>
            <a:endParaRPr lang="ja-JP" altLang="en-US">
              <a:solidFill>
                <a:srgbClr val="0000FF"/>
              </a:solidFill>
              <a:latin typeface="Times" pitchFamily="18" charset="0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4365625" y="3827463"/>
            <a:ext cx="4481513" cy="2565400"/>
          </a:xfrm>
          <a:prstGeom prst="roundRect">
            <a:avLst>
              <a:gd name="adj" fmla="val 1042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aphicFrame>
        <p:nvGraphicFramePr>
          <p:cNvPr id="6153" name="Object 12"/>
          <p:cNvGraphicFramePr>
            <a:graphicFrameLocks noChangeAspect="1"/>
          </p:cNvGraphicFramePr>
          <p:nvPr/>
        </p:nvGraphicFramePr>
        <p:xfrm>
          <a:off x="7902575" y="1892300"/>
          <a:ext cx="777875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9" name="Equation" r:id="rId16" imgW="419040" imgH="431640" progId="Equation.DSMT4">
                  <p:embed/>
                </p:oleObj>
              </mc:Choice>
              <mc:Fallback>
                <p:oleObj name="Equation" r:id="rId16" imgW="4190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1892300"/>
                        <a:ext cx="777875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円/楕円 82"/>
          <p:cNvSpPr/>
          <p:nvPr/>
        </p:nvSpPr>
        <p:spPr>
          <a:xfrm>
            <a:off x="3446463" y="2252663"/>
            <a:ext cx="946150" cy="763587"/>
          </a:xfrm>
          <a:prstGeom prst="ellipse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800" dirty="0">
                <a:solidFill>
                  <a:srgbClr val="C00000"/>
                </a:solidFill>
              </a:rPr>
              <a:t>V</a:t>
            </a:r>
            <a:r>
              <a:rPr lang="en-US" altLang="ja-JP" sz="2800" baseline="-25000" dirty="0">
                <a:solidFill>
                  <a:srgbClr val="C00000"/>
                </a:solidFill>
              </a:rPr>
              <a:t>T</a:t>
            </a: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3446463" y="4194175"/>
            <a:ext cx="944562" cy="719138"/>
          </a:xfrm>
          <a:prstGeom prst="ellipse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800" dirty="0">
                <a:solidFill>
                  <a:srgbClr val="C00000"/>
                </a:solidFill>
              </a:rPr>
              <a:t>V</a:t>
            </a:r>
            <a:r>
              <a:rPr lang="en-US" altLang="ja-JP" sz="2800" baseline="-25000" dirty="0">
                <a:solidFill>
                  <a:srgbClr val="C00000"/>
                </a:solidFill>
              </a:rPr>
              <a:t>T</a:t>
            </a: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1961710" y="3023955"/>
            <a:ext cx="1485165" cy="1575174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Documents\スライド\2013\GIF\Be8_ex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25" y="188640"/>
            <a:ext cx="3741811" cy="655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タイトル 4"/>
          <p:cNvSpPr>
            <a:spLocks noGrp="1"/>
          </p:cNvSpPr>
          <p:nvPr>
            <p:ph type="title"/>
          </p:nvPr>
        </p:nvSpPr>
        <p:spPr>
          <a:xfrm>
            <a:off x="4662010" y="278650"/>
            <a:ext cx="4122925" cy="765085"/>
          </a:xfrm>
        </p:spPr>
        <p:txBody>
          <a:bodyPr/>
          <a:lstStyle/>
          <a:p>
            <a:r>
              <a:rPr lang="en-US" altLang="ja-JP" sz="4000" baseline="30000" dirty="0" smtClean="0"/>
              <a:t>8</a:t>
            </a:r>
            <a:r>
              <a:rPr lang="en-US" altLang="ja-JP" sz="4000" dirty="0" smtClean="0"/>
              <a:t>Be spectrum</a:t>
            </a:r>
            <a:endParaRPr lang="ja-JP" altLang="en-US" sz="4000" dirty="0" smtClean="0"/>
          </a:p>
        </p:txBody>
      </p:sp>
      <p:sp>
        <p:nvSpPr>
          <p:cNvPr id="9219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fld id="{9DEF82E5-C5AF-457A-9B75-1A6E73F54A0B}" type="slidenum">
              <a:rPr lang="en-US" altLang="ja-JP" smtClean="0"/>
              <a:pPr eaLnBrk="1" hangingPunct="1"/>
              <a:t>18</a:t>
            </a:fld>
            <a:endParaRPr lang="en-US" altLang="ja-JP" smtClean="0"/>
          </a:p>
        </p:txBody>
      </p:sp>
      <p:pic>
        <p:nvPicPr>
          <p:cNvPr id="9220" name="Picture 4" descr="8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055" y="3098259"/>
            <a:ext cx="3420379" cy="2670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741383" y="5925223"/>
            <a:ext cx="2386013" cy="51911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Symbol" pitchFamily="18" charset="2"/>
              </a:rPr>
              <a:t>a</a:t>
            </a:r>
            <a:r>
              <a:rPr lang="en-US" altLang="ja-JP" sz="2800" dirty="0"/>
              <a:t>-</a:t>
            </a:r>
            <a:r>
              <a:rPr lang="en-US" altLang="ja-JP" sz="2800" dirty="0">
                <a:latin typeface="Symbol" pitchFamily="18" charset="2"/>
              </a:rPr>
              <a:t>a</a:t>
            </a:r>
            <a:r>
              <a:rPr lang="en-US" altLang="ja-JP" sz="2800" dirty="0"/>
              <a:t> structure</a:t>
            </a:r>
          </a:p>
        </p:txBody>
      </p:sp>
      <p:sp>
        <p:nvSpPr>
          <p:cNvPr id="9222" name="コンテンツ プレースホルダ 5"/>
          <p:cNvSpPr>
            <a:spLocks noGrp="1"/>
          </p:cNvSpPr>
          <p:nvPr>
            <p:ph idx="1"/>
          </p:nvPr>
        </p:nvSpPr>
        <p:spPr>
          <a:xfrm>
            <a:off x="4526995" y="1448780"/>
            <a:ext cx="4365485" cy="1439927"/>
          </a:xfrm>
        </p:spPr>
        <p:txBody>
          <a:bodyPr/>
          <a:lstStyle/>
          <a:p>
            <a:pPr indent="-252000"/>
            <a:r>
              <a:rPr lang="en-US" altLang="ja-JP" sz="2400" dirty="0" smtClean="0"/>
              <a:t>Argonne Group</a:t>
            </a:r>
          </a:p>
          <a:p>
            <a:pPr lvl="1"/>
            <a:r>
              <a:rPr lang="en-US" altLang="ja-JP" sz="2000" dirty="0" smtClean="0"/>
              <a:t>Green’s function Monte Carlo</a:t>
            </a:r>
            <a:br>
              <a:rPr lang="en-US" altLang="ja-JP" sz="2000" dirty="0" smtClean="0"/>
            </a:br>
            <a:r>
              <a:rPr lang="en-US" altLang="ja-JP" sz="1800" dirty="0" err="1" smtClean="0"/>
              <a:t>C.Pieper</a:t>
            </a:r>
            <a:r>
              <a:rPr lang="en-US" altLang="ja-JP" sz="1800" dirty="0" smtClean="0"/>
              <a:t>, </a:t>
            </a:r>
            <a:r>
              <a:rPr lang="en-US" altLang="ja-JP" sz="1800" dirty="0" err="1" smtClean="0"/>
              <a:t>R.B.Wiringa</a:t>
            </a:r>
            <a:r>
              <a:rPr lang="en-US" altLang="ja-JP" sz="1800" dirty="0" smtClean="0"/>
              <a:t>, </a:t>
            </a:r>
            <a:br>
              <a:rPr lang="en-US" altLang="ja-JP" sz="1800" dirty="0" smtClean="0"/>
            </a:br>
            <a:r>
              <a:rPr lang="en-US" altLang="ja-JP" sz="1800" dirty="0" smtClean="0"/>
              <a:t>Annu.Rev.Nucl.Part.Sci.51 (2001)</a:t>
            </a:r>
            <a:endParaRPr lang="en-US" altLang="ja-JP" sz="2400" dirty="0" smtClean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21750" y="5594175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Times New Roman" pitchFamily="18" charset="0"/>
                <a:cs typeface="Times New Roman" pitchFamily="18" charset="0"/>
              </a:rPr>
              <a:t>(T=0)</a:t>
            </a:r>
            <a:endParaRPr kumimoji="1" lang="ja-JP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16805" y="5054115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Times New Roman" pitchFamily="18" charset="0"/>
                <a:cs typeface="Times New Roman" pitchFamily="18" charset="0"/>
              </a:rPr>
              <a:t>(TUNL)</a:t>
            </a:r>
            <a:endParaRPr kumimoji="1" lang="ja-JP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8005" y="4795591"/>
            <a:ext cx="1460656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ymbol" pitchFamily="18" charset="2"/>
              </a:rPr>
              <a:t>G</a:t>
            </a:r>
            <a:r>
              <a:rPr kumimoji="1" lang="en-US" altLang="ja-JP" dirty="0" smtClean="0"/>
              <a:t>~ few MeV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/>
          <p:nvPr/>
        </p:nvCxnSpPr>
        <p:spPr>
          <a:xfrm flipH="1">
            <a:off x="2546775" y="943176"/>
            <a:ext cx="360040" cy="2700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816805" y="629398"/>
            <a:ext cx="1125629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Symbol" pitchFamily="18" charset="2"/>
              </a:rPr>
              <a:t>G</a:t>
            </a:r>
            <a:r>
              <a:rPr lang="en-US" altLang="ja-JP" dirty="0" smtClean="0"/>
              <a:t>&lt; 1MeV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60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887035" y="188640"/>
            <a:ext cx="3979785" cy="1350150"/>
          </a:xfrm>
        </p:spPr>
        <p:txBody>
          <a:bodyPr/>
          <a:lstStyle/>
          <a:p>
            <a:r>
              <a:rPr kumimoji="1" lang="en-US" altLang="ja-JP" sz="4000" baseline="30000" dirty="0" smtClean="0"/>
              <a:t>8</a:t>
            </a:r>
            <a:r>
              <a:rPr kumimoji="1" lang="en-US" altLang="ja-JP" sz="4000" dirty="0" smtClean="0"/>
              <a:t>Be in TOSM’</a:t>
            </a:r>
            <a:br>
              <a:rPr kumimoji="1" lang="en-US" altLang="ja-JP" sz="4000" dirty="0" smtClean="0"/>
            </a:br>
            <a:r>
              <a:rPr lang="en-US" altLang="ja-JP" sz="4000" dirty="0" smtClean="0">
                <a:sym typeface="Symbol"/>
              </a:rPr>
              <a:t> </a:t>
            </a:r>
            <a:r>
              <a:rPr lang="en-US" altLang="ja-JP" sz="4000" dirty="0" smtClean="0"/>
              <a:t>AV8’</a:t>
            </a:r>
            <a:r>
              <a:rPr lang="en-US" altLang="ja-JP" sz="4000" dirty="0">
                <a:sym typeface="Symbol"/>
              </a:rPr>
              <a:t>  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97CA1-4626-49FF-9301-A984BA326AFD}" type="slidenum">
              <a:rPr lang="en-US" altLang="ja-JP" smtClean="0"/>
              <a:pPr>
                <a:defRPr/>
              </a:pPr>
              <a:t>19</a:t>
            </a:fld>
            <a:endParaRPr lang="en-US" altLang="ja-JP" dirty="0"/>
          </a:p>
        </p:txBody>
      </p:sp>
      <p:pic>
        <p:nvPicPr>
          <p:cNvPr id="21506" name="Picture 2" descr="D:\Documents\スライド\2013\GIF\Be8_TOSM_AV_TLS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15" y="114281"/>
            <a:ext cx="4365485" cy="664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4662010" y="1654982"/>
            <a:ext cx="4307335" cy="4519323"/>
          </a:xfrm>
          <a:solidFill>
            <a:schemeClr val="bg1"/>
          </a:solidFill>
        </p:spPr>
        <p:txBody>
          <a:bodyPr lIns="36000" rIns="36000"/>
          <a:lstStyle/>
          <a:p>
            <a:pPr indent="-252000"/>
            <a:r>
              <a:rPr kumimoji="1" lang="en-US" altLang="ja-JP" sz="2800" dirty="0" smtClean="0">
                <a:latin typeface="+mj-lt"/>
              </a:rPr>
              <a:t>V</a:t>
            </a:r>
            <a:r>
              <a:rPr kumimoji="1" lang="en-US" altLang="ja-JP" sz="2800" baseline="-25000" dirty="0" smtClean="0">
                <a:latin typeface="+mj-lt"/>
              </a:rPr>
              <a:t>T</a:t>
            </a:r>
            <a:r>
              <a:rPr lang="en-US" altLang="ja-JP" sz="2800" baseline="-25000" dirty="0" smtClean="0">
                <a:sym typeface="Symbol"/>
              </a:rPr>
              <a:t> </a:t>
            </a:r>
            <a:r>
              <a:rPr lang="en-US" altLang="ja-JP" sz="2800" dirty="0" smtClean="0">
                <a:sym typeface="Symbol"/>
              </a:rPr>
              <a:t></a:t>
            </a:r>
            <a:r>
              <a:rPr lang="en-US" altLang="ja-JP" sz="2800" baseline="-25000" dirty="0" smtClean="0">
                <a:sym typeface="Symbol"/>
              </a:rPr>
              <a:t> </a:t>
            </a:r>
            <a:r>
              <a:rPr kumimoji="1" lang="en-US" altLang="ja-JP" sz="2800" dirty="0" smtClean="0">
                <a:latin typeface="+mj-lt"/>
              </a:rPr>
              <a:t>1.1, V</a:t>
            </a:r>
            <a:r>
              <a:rPr kumimoji="1" lang="en-US" altLang="ja-JP" sz="2800" baseline="-25000" dirty="0" smtClean="0">
                <a:latin typeface="+mj-lt"/>
              </a:rPr>
              <a:t>LS</a:t>
            </a:r>
            <a:r>
              <a:rPr lang="en-US" altLang="ja-JP" sz="2800" baseline="-25000" dirty="0" smtClean="0">
                <a:sym typeface="Symbol"/>
              </a:rPr>
              <a:t> </a:t>
            </a:r>
            <a:r>
              <a:rPr lang="en-US" altLang="ja-JP" sz="2800" dirty="0">
                <a:sym typeface="Symbol"/>
              </a:rPr>
              <a:t></a:t>
            </a:r>
            <a:r>
              <a:rPr lang="en-US" altLang="ja-JP" sz="2800" baseline="-25000" dirty="0">
                <a:sym typeface="Symbol"/>
              </a:rPr>
              <a:t> </a:t>
            </a:r>
            <a:r>
              <a:rPr kumimoji="1" lang="en-US" altLang="ja-JP" sz="2800" dirty="0" smtClean="0">
                <a:latin typeface="+mj-lt"/>
              </a:rPr>
              <a:t>1.4</a:t>
            </a:r>
          </a:p>
          <a:p>
            <a:pPr marL="648000" lvl="1"/>
            <a:r>
              <a:rPr lang="en-US" altLang="ja-JP" sz="2400" dirty="0" smtClean="0">
                <a:latin typeface="+mj-lt"/>
              </a:rPr>
              <a:t>simulate </a:t>
            </a:r>
            <a:r>
              <a:rPr lang="en-US" altLang="ja-JP" sz="2400" baseline="30000" dirty="0" smtClean="0">
                <a:latin typeface="+mj-lt"/>
              </a:rPr>
              <a:t>4</a:t>
            </a:r>
            <a:r>
              <a:rPr lang="en-US" altLang="ja-JP" sz="2400" dirty="0" smtClean="0">
                <a:latin typeface="+mj-lt"/>
              </a:rPr>
              <a:t>He benchmark</a:t>
            </a:r>
            <a:br>
              <a:rPr lang="en-US" altLang="ja-JP" sz="2400" dirty="0" smtClean="0">
                <a:latin typeface="+mj-lt"/>
              </a:rPr>
            </a:br>
            <a:r>
              <a:rPr lang="en-US" altLang="ja-JP" sz="2400" dirty="0" smtClean="0">
                <a:latin typeface="+mj-lt"/>
              </a:rPr>
              <a:t>(</a:t>
            </a:r>
            <a:r>
              <a:rPr lang="en-US" altLang="ja-JP" sz="2400" dirty="0" err="1" smtClean="0">
                <a:latin typeface="+mj-lt"/>
              </a:rPr>
              <a:t>Kamada</a:t>
            </a:r>
            <a:r>
              <a:rPr lang="en-US" altLang="ja-JP" sz="2400" dirty="0" smtClean="0">
                <a:latin typeface="+mj-lt"/>
              </a:rPr>
              <a:t> et al., PRC64) </a:t>
            </a:r>
          </a:p>
          <a:p>
            <a:pPr indent="-288000"/>
            <a:r>
              <a:rPr lang="en-US" altLang="ja-JP" sz="2800" dirty="0" smtClean="0"/>
              <a:t>Ground band</a:t>
            </a:r>
            <a:endParaRPr lang="en-US" altLang="ja-JP" sz="2800" dirty="0"/>
          </a:p>
          <a:p>
            <a:pPr indent="-288000"/>
            <a:r>
              <a:rPr lang="en-US" altLang="ja-JP" sz="2800" dirty="0" smtClean="0"/>
              <a:t>Highly </a:t>
            </a:r>
            <a:r>
              <a:rPr lang="en-US" altLang="ja-JP" sz="2800" dirty="0"/>
              <a:t>excited states</a:t>
            </a:r>
          </a:p>
          <a:p>
            <a:pPr marL="648000" lvl="1"/>
            <a:r>
              <a:rPr lang="en-US" altLang="ja-JP" sz="2400" dirty="0"/>
              <a:t>small </a:t>
            </a:r>
            <a:r>
              <a:rPr lang="en-US" altLang="ja-JP" sz="2400" i="1" dirty="0"/>
              <a:t>E</a:t>
            </a:r>
            <a:r>
              <a:rPr lang="en-US" altLang="ja-JP" sz="3200" i="1" baseline="-20000" dirty="0"/>
              <a:t>x</a:t>
            </a:r>
            <a:endParaRPr lang="en-US" altLang="ja-JP" sz="3600" baseline="-20000" dirty="0"/>
          </a:p>
          <a:p>
            <a:pPr marL="648000" lvl="1"/>
            <a:r>
              <a:rPr lang="en-US" altLang="ja-JP" sz="2400" dirty="0"/>
              <a:t>correct level </a:t>
            </a:r>
            <a:r>
              <a:rPr lang="en-US" altLang="ja-JP" sz="2400" dirty="0" smtClean="0"/>
              <a:t>order (T=0,1)</a:t>
            </a:r>
          </a:p>
          <a:p>
            <a:pPr marL="247950"/>
            <a:r>
              <a:rPr lang="en-US" altLang="ja-JP" sz="2800" i="1" dirty="0" err="1" smtClean="0"/>
              <a:t>R</a:t>
            </a:r>
            <a:r>
              <a:rPr lang="en-US" altLang="ja-JP" sz="2800" baseline="-25000" dirty="0" err="1" smtClean="0"/>
              <a:t>m</a:t>
            </a:r>
            <a:r>
              <a:rPr lang="en-US" altLang="ja-JP" sz="2800" dirty="0" smtClean="0"/>
              <a:t>(</a:t>
            </a:r>
            <a:r>
              <a:rPr lang="en-US" altLang="ja-JP" sz="2800" baseline="30000" dirty="0" smtClean="0"/>
              <a:t>8</a:t>
            </a:r>
            <a:r>
              <a:rPr lang="en-US" altLang="ja-JP" sz="2800" dirty="0" smtClean="0"/>
              <a:t>Be)=2.26 </a:t>
            </a:r>
            <a:r>
              <a:rPr lang="en-US" altLang="ja-JP" sz="2800" dirty="0" err="1" smtClean="0"/>
              <a:t>fm</a:t>
            </a:r>
            <a:endParaRPr lang="en-US" altLang="ja-JP" sz="2800" dirty="0" smtClean="0"/>
          </a:p>
          <a:p>
            <a:pPr marL="648000" lvl="1"/>
            <a:r>
              <a:rPr lang="en-US" altLang="ja-JP" sz="2400" dirty="0" smtClean="0"/>
              <a:t>Brink </a:t>
            </a:r>
            <a:r>
              <a:rPr lang="en-US" altLang="ja-JP" sz="2400" dirty="0"/>
              <a:t>2</a:t>
            </a:r>
            <a:r>
              <a:rPr lang="en-US" altLang="ja-JP" sz="2400" dirty="0">
                <a:latin typeface="Symbol" pitchFamily="18" charset="2"/>
              </a:rPr>
              <a:t>a</a:t>
            </a:r>
            <a:r>
              <a:rPr lang="en-US" altLang="ja-JP" sz="2400" dirty="0"/>
              <a:t> model: 2.48 </a:t>
            </a:r>
            <a:r>
              <a:rPr lang="en-US" altLang="ja-JP" sz="2400" dirty="0" err="1" smtClean="0"/>
              <a:t>fm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96060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/>
          <a:lstStyle/>
          <a:p>
            <a:r>
              <a:rPr lang="en-US" altLang="ja-JP" sz="4000" dirty="0" smtClean="0"/>
              <a:t>Outline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1" y="1133745"/>
            <a:ext cx="7965884" cy="3780420"/>
          </a:xfrm>
          <a:solidFill>
            <a:schemeClr val="accent1"/>
          </a:solidFill>
        </p:spPr>
        <p:txBody>
          <a:bodyPr lIns="180000" tIns="180000" rIns="144000" bIns="144000"/>
          <a:lstStyle/>
          <a:p>
            <a:pPr>
              <a:lnSpc>
                <a:spcPts val="4000"/>
              </a:lnSpc>
              <a:spcBef>
                <a:spcPct val="45000"/>
              </a:spcBef>
            </a:pPr>
            <a:r>
              <a:rPr lang="en-US" altLang="ja-JP" sz="2800" b="1" dirty="0" smtClean="0">
                <a:solidFill>
                  <a:srgbClr val="CC0000"/>
                </a:solidFill>
              </a:rPr>
              <a:t>Role of </a:t>
            </a:r>
            <a:r>
              <a:rPr lang="en-US" altLang="ja-JP" sz="2800" b="1" dirty="0" err="1" smtClean="0">
                <a:solidFill>
                  <a:srgbClr val="CC0000"/>
                </a:solidFill>
              </a:rPr>
              <a:t>V</a:t>
            </a:r>
            <a:r>
              <a:rPr lang="en-US" altLang="ja-JP" sz="2800" b="1" baseline="-16000" dirty="0" err="1" smtClean="0">
                <a:solidFill>
                  <a:srgbClr val="CC0000"/>
                </a:solidFill>
              </a:rPr>
              <a:t>tensor</a:t>
            </a:r>
            <a:r>
              <a:rPr lang="en-US" altLang="ja-JP" sz="2800" dirty="0" smtClean="0"/>
              <a:t> in light nuclei</a:t>
            </a:r>
          </a:p>
          <a:p>
            <a:pPr lvl="1">
              <a:lnSpc>
                <a:spcPts val="4000"/>
              </a:lnSpc>
              <a:spcBef>
                <a:spcPct val="45000"/>
              </a:spcBef>
            </a:pPr>
            <a:r>
              <a:rPr lang="en-US" altLang="ja-JP" sz="2400" dirty="0" smtClean="0"/>
              <a:t>He &amp; Li isotopes, </a:t>
            </a:r>
            <a:r>
              <a:rPr lang="en-US" altLang="ja-JP" sz="2400" baseline="30000" dirty="0" smtClean="0"/>
              <a:t>8</a:t>
            </a:r>
            <a:r>
              <a:rPr lang="en-US" altLang="ja-JP" sz="2400" dirty="0" smtClean="0"/>
              <a:t>Be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with </a:t>
            </a:r>
            <a:r>
              <a:rPr lang="en-US" altLang="ja-JP" sz="2400" dirty="0" err="1" smtClean="0"/>
              <a:t>V</a:t>
            </a:r>
            <a:r>
              <a:rPr lang="en-US" altLang="ja-JP" sz="2400" baseline="-25000" dirty="0" err="1" smtClean="0"/>
              <a:t>bare</a:t>
            </a:r>
            <a:endParaRPr lang="en-US" altLang="ja-JP" sz="2400" baseline="-25000" dirty="0" smtClean="0"/>
          </a:p>
          <a:p>
            <a:pPr>
              <a:lnSpc>
                <a:spcPts val="3600"/>
              </a:lnSpc>
              <a:spcBef>
                <a:spcPct val="45000"/>
              </a:spcBef>
            </a:pPr>
            <a:r>
              <a:rPr lang="en-US" altLang="ja-JP" sz="2800" dirty="0" smtClean="0"/>
              <a:t>Tensor Optimized Shell Model (</a:t>
            </a:r>
            <a:r>
              <a:rPr lang="en-US" altLang="ja-JP" sz="2800" b="1" dirty="0" smtClean="0">
                <a:solidFill>
                  <a:srgbClr val="C00000"/>
                </a:solidFill>
              </a:rPr>
              <a:t>TOSM</a:t>
            </a:r>
            <a:r>
              <a:rPr lang="en-US" altLang="ja-JP" sz="2800" dirty="0" smtClean="0"/>
              <a:t>)</a:t>
            </a:r>
            <a:br>
              <a:rPr lang="en-US" altLang="ja-JP" sz="2800" dirty="0" smtClean="0"/>
            </a:br>
            <a:r>
              <a:rPr lang="en-US" altLang="ja-JP" sz="2800" dirty="0" smtClean="0"/>
              <a:t>to describe tensor correlation.</a:t>
            </a:r>
          </a:p>
          <a:p>
            <a:pPr>
              <a:lnSpc>
                <a:spcPts val="3600"/>
              </a:lnSpc>
              <a:spcBef>
                <a:spcPct val="45000"/>
              </a:spcBef>
            </a:pPr>
            <a:r>
              <a:rPr lang="en-US" altLang="ja-JP" sz="2800" dirty="0" smtClean="0"/>
              <a:t>Unitary Correlation Operator Method (</a:t>
            </a:r>
            <a:r>
              <a:rPr lang="en-US" altLang="ja-JP" sz="2800" b="1" dirty="0" smtClean="0">
                <a:solidFill>
                  <a:srgbClr val="C00000"/>
                </a:solidFill>
              </a:rPr>
              <a:t>UCOM</a:t>
            </a:r>
            <a:r>
              <a:rPr lang="en-US" altLang="ja-JP" sz="2800" dirty="0" smtClean="0"/>
              <a:t>)</a:t>
            </a:r>
            <a:br>
              <a:rPr lang="en-US" altLang="ja-JP" sz="2800" dirty="0" smtClean="0"/>
            </a:br>
            <a:r>
              <a:rPr lang="en-US" altLang="ja-JP" sz="2800" dirty="0" smtClean="0"/>
              <a:t>to describe short-range correlation.</a:t>
            </a:r>
          </a:p>
        </p:txBody>
      </p:sp>
      <p:sp>
        <p:nvSpPr>
          <p:cNvPr id="11268" name="正方形/長方形 6"/>
          <p:cNvSpPr>
            <a:spLocks noChangeArrowheads="1"/>
          </p:cNvSpPr>
          <p:nvPr/>
        </p:nvSpPr>
        <p:spPr bwMode="auto">
          <a:xfrm>
            <a:off x="746576" y="5274205"/>
            <a:ext cx="77858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/>
            <a:r>
              <a:rPr lang="en-US" altLang="ja-JP" sz="2400" b="1" dirty="0" smtClean="0">
                <a:latin typeface="Times New Roman" pitchFamily="18" charset="0"/>
              </a:rPr>
              <a:t>He and Li isotopes</a:t>
            </a:r>
          </a:p>
          <a:p>
            <a:pPr marL="358775" indent="-358775"/>
            <a:r>
              <a:rPr lang="en-US" altLang="ja-JP" sz="2400" dirty="0" smtClean="0">
                <a:latin typeface="Times New Roman" pitchFamily="18" charset="0"/>
              </a:rPr>
              <a:t>     TM</a:t>
            </a:r>
            <a:r>
              <a:rPr lang="en-US" altLang="ja-JP" sz="2400" dirty="0">
                <a:latin typeface="Times New Roman" pitchFamily="18" charset="0"/>
              </a:rPr>
              <a:t>, A. </a:t>
            </a:r>
            <a:r>
              <a:rPr lang="en-US" altLang="ja-JP" sz="2400" dirty="0" err="1">
                <a:latin typeface="Times New Roman" pitchFamily="18" charset="0"/>
              </a:rPr>
              <a:t>Umeya</a:t>
            </a:r>
            <a:r>
              <a:rPr lang="en-US" altLang="ja-JP" sz="2400" dirty="0">
                <a:latin typeface="Times New Roman" pitchFamily="18" charset="0"/>
              </a:rPr>
              <a:t>, H. Toki, K. Ikeda   PRC84 (2011) 034315</a:t>
            </a:r>
          </a:p>
          <a:p>
            <a:pPr marL="358775" indent="-358775"/>
            <a:r>
              <a:rPr lang="en-US" altLang="ja-JP" sz="2400" dirty="0" smtClean="0">
                <a:latin typeface="Times New Roman" pitchFamily="18" charset="0"/>
              </a:rPr>
              <a:t>     TM</a:t>
            </a:r>
            <a:r>
              <a:rPr lang="en-US" altLang="ja-JP" sz="2400" dirty="0">
                <a:latin typeface="Times New Roman" pitchFamily="18" charset="0"/>
              </a:rPr>
              <a:t>, A. </a:t>
            </a:r>
            <a:r>
              <a:rPr lang="en-US" altLang="ja-JP" sz="2400" dirty="0" err="1">
                <a:latin typeface="Times New Roman" pitchFamily="18" charset="0"/>
              </a:rPr>
              <a:t>Umeya</a:t>
            </a:r>
            <a:r>
              <a:rPr lang="en-US" altLang="ja-JP" sz="2400" dirty="0">
                <a:latin typeface="Times New Roman" pitchFamily="18" charset="0"/>
              </a:rPr>
              <a:t>, H. Toki, K. Ikeda   PRC86 (2012) 024318</a:t>
            </a:r>
            <a:endParaRPr lang="ja-JP" alt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Documents\スライド\2013\GIF\Be8_TOSM_AV_TLS4_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30" y="45005"/>
            <a:ext cx="3669149" cy="675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887035" y="188640"/>
            <a:ext cx="3979785" cy="1350150"/>
          </a:xfrm>
        </p:spPr>
        <p:txBody>
          <a:bodyPr/>
          <a:lstStyle/>
          <a:p>
            <a:r>
              <a:rPr kumimoji="1" lang="en-US" altLang="ja-JP" sz="4000" baseline="30000" dirty="0" smtClean="0"/>
              <a:t>8</a:t>
            </a:r>
            <a:r>
              <a:rPr kumimoji="1" lang="en-US" altLang="ja-JP" sz="4000" dirty="0" smtClean="0"/>
              <a:t>Be in TOSM’</a:t>
            </a:r>
            <a:br>
              <a:rPr kumimoji="1" lang="en-US" altLang="ja-JP" sz="4000" dirty="0" smtClean="0"/>
            </a:br>
            <a:r>
              <a:rPr lang="en-US" altLang="ja-JP" sz="4000" dirty="0" smtClean="0">
                <a:sym typeface="Symbol"/>
              </a:rPr>
              <a:t> </a:t>
            </a:r>
            <a:r>
              <a:rPr lang="en-US" altLang="ja-JP" sz="4000" dirty="0" smtClean="0"/>
              <a:t>AV8’</a:t>
            </a:r>
            <a:r>
              <a:rPr lang="en-US" altLang="ja-JP" sz="4000" dirty="0">
                <a:sym typeface="Symbol"/>
              </a:rPr>
              <a:t>  </a:t>
            </a:r>
            <a:endParaRPr kumimoji="1" lang="ja-JP" altLang="en-US" sz="40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4662010" y="1654982"/>
            <a:ext cx="4307335" cy="1954038"/>
          </a:xfrm>
        </p:spPr>
        <p:txBody>
          <a:bodyPr lIns="36000" rIns="36000"/>
          <a:lstStyle/>
          <a:p>
            <a:pPr indent="-252000"/>
            <a:r>
              <a:rPr lang="en-US" altLang="ja-JP" sz="2800" dirty="0"/>
              <a:t>V</a:t>
            </a:r>
            <a:r>
              <a:rPr lang="en-US" altLang="ja-JP" sz="2800" baseline="-25000" dirty="0"/>
              <a:t>T</a:t>
            </a:r>
            <a:r>
              <a:rPr lang="en-US" altLang="ja-JP" sz="2800" baseline="-25000" dirty="0">
                <a:sym typeface="Symbol"/>
              </a:rPr>
              <a:t> </a:t>
            </a:r>
            <a:r>
              <a:rPr lang="en-US" altLang="ja-JP" sz="2800" dirty="0">
                <a:sym typeface="Symbol"/>
              </a:rPr>
              <a:t> </a:t>
            </a:r>
            <a:r>
              <a:rPr kumimoji="1" lang="en-US" altLang="ja-JP" sz="2800" dirty="0" smtClean="0">
                <a:latin typeface="+mj-lt"/>
              </a:rPr>
              <a:t>1.1, </a:t>
            </a:r>
            <a:r>
              <a:rPr lang="en-US" altLang="ja-JP" sz="2800" dirty="0"/>
              <a:t>V</a:t>
            </a:r>
            <a:r>
              <a:rPr lang="en-US" altLang="ja-JP" sz="2800" baseline="-25000" dirty="0"/>
              <a:t>LS</a:t>
            </a:r>
            <a:r>
              <a:rPr lang="en-US" altLang="ja-JP" sz="2800" baseline="-25000" dirty="0">
                <a:sym typeface="Symbol"/>
              </a:rPr>
              <a:t> </a:t>
            </a:r>
            <a:r>
              <a:rPr lang="en-US" altLang="ja-JP" sz="2800" dirty="0">
                <a:sym typeface="Symbol"/>
              </a:rPr>
              <a:t> </a:t>
            </a:r>
            <a:r>
              <a:rPr kumimoji="1" lang="en-US" altLang="ja-JP" sz="2800" dirty="0" smtClean="0">
                <a:latin typeface="+mj-lt"/>
              </a:rPr>
              <a:t>1.4</a:t>
            </a:r>
          </a:p>
          <a:p>
            <a:pPr marL="648000" lvl="1"/>
            <a:r>
              <a:rPr lang="en-US" altLang="ja-JP" sz="2400" dirty="0" smtClean="0">
                <a:latin typeface="+mj-lt"/>
              </a:rPr>
              <a:t>simulate </a:t>
            </a:r>
            <a:r>
              <a:rPr lang="en-US" altLang="ja-JP" sz="2400" baseline="30000" dirty="0" smtClean="0">
                <a:latin typeface="+mj-lt"/>
              </a:rPr>
              <a:t>4</a:t>
            </a:r>
            <a:r>
              <a:rPr lang="en-US" altLang="ja-JP" sz="2400" dirty="0" smtClean="0">
                <a:latin typeface="+mj-lt"/>
              </a:rPr>
              <a:t>He benchmark</a:t>
            </a:r>
            <a:br>
              <a:rPr lang="en-US" altLang="ja-JP" sz="2400" dirty="0" smtClean="0">
                <a:latin typeface="+mj-lt"/>
              </a:rPr>
            </a:br>
            <a:r>
              <a:rPr lang="en-US" altLang="ja-JP" sz="2400" dirty="0" smtClean="0">
                <a:latin typeface="+mj-lt"/>
              </a:rPr>
              <a:t>(</a:t>
            </a:r>
            <a:r>
              <a:rPr lang="en-US" altLang="ja-JP" sz="2400" dirty="0" err="1" smtClean="0">
                <a:latin typeface="+mj-lt"/>
              </a:rPr>
              <a:t>Kamada</a:t>
            </a:r>
            <a:r>
              <a:rPr lang="en-US" altLang="ja-JP" sz="2400" dirty="0" smtClean="0">
                <a:latin typeface="+mj-lt"/>
              </a:rPr>
              <a:t> et al., PRC64)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97CA1-4626-49FF-9301-A984BA326AFD}" type="slidenum">
              <a:rPr lang="en-US" altLang="ja-JP" smtClean="0"/>
              <a:pPr>
                <a:defRPr/>
              </a:pPr>
              <a:t>20</a:t>
            </a:fld>
            <a:endParaRPr lang="en-US" altLang="ja-JP" dirty="0"/>
          </a:p>
        </p:txBody>
      </p:sp>
      <p:sp>
        <p:nvSpPr>
          <p:cNvPr id="20" name="コンテンツ プレースホルダー 5"/>
          <p:cNvSpPr txBox="1">
            <a:spLocks/>
          </p:cNvSpPr>
          <p:nvPr/>
        </p:nvSpPr>
        <p:spPr bwMode="auto">
          <a:xfrm>
            <a:off x="4572000" y="3248980"/>
            <a:ext cx="4275475" cy="945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24000" indent="-252000"/>
            <a:r>
              <a:rPr lang="en-US" altLang="ja-JP" sz="2400" kern="0" dirty="0" smtClean="0">
                <a:latin typeface="+mj-lt"/>
              </a:rPr>
              <a:t> </a:t>
            </a:r>
            <a:r>
              <a:rPr lang="en-US" altLang="ja-JP" sz="2800" b="1" kern="0" dirty="0" smtClean="0">
                <a:latin typeface="Symbol" pitchFamily="18" charset="2"/>
              </a:rPr>
              <a:t>a</a:t>
            </a:r>
            <a:r>
              <a:rPr lang="en-US" altLang="ja-JP" sz="2400" kern="0" dirty="0" smtClean="0">
                <a:latin typeface="Symbol" pitchFamily="18" charset="2"/>
              </a:rPr>
              <a:t> : </a:t>
            </a:r>
            <a:r>
              <a:rPr lang="en-US" altLang="ja-JP" sz="2400" kern="0" dirty="0" smtClean="0"/>
              <a:t>0p0h+2p2h with high-</a:t>
            </a:r>
            <a:r>
              <a:rPr lang="en-US" altLang="ja-JP" sz="2400" i="1" kern="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ja-JP" sz="2400" kern="0" dirty="0" smtClean="0">
                <a:latin typeface="+mj-lt"/>
                <a:cs typeface="Times New Roman" pitchFamily="18" charset="0"/>
              </a:rPr>
              <a:t/>
            </a:r>
            <a:br>
              <a:rPr lang="en-US" altLang="ja-JP" sz="2400" kern="0" dirty="0" smtClean="0">
                <a:latin typeface="+mj-lt"/>
                <a:cs typeface="Times New Roman" pitchFamily="18" charset="0"/>
              </a:rPr>
            </a:br>
            <a:r>
              <a:rPr lang="en-US" altLang="ja-JP" sz="2400" kern="0" dirty="0" smtClean="0">
                <a:latin typeface="+mj-lt"/>
                <a:cs typeface="Times New Roman" pitchFamily="18" charset="0"/>
                <a:sym typeface="Symbol"/>
              </a:rPr>
              <a:t> naively </a:t>
            </a:r>
            <a:r>
              <a:rPr lang="en-US" altLang="ja-JP" sz="2400" kern="0" dirty="0" smtClean="0"/>
              <a:t>2</a:t>
            </a:r>
            <a:r>
              <a:rPr lang="en-US" altLang="ja-JP" sz="2400" b="1" kern="0" dirty="0" smtClean="0">
                <a:latin typeface="Symbol" pitchFamily="18" charset="2"/>
              </a:rPr>
              <a:t>a</a:t>
            </a:r>
            <a:r>
              <a:rPr lang="en-US" altLang="ja-JP" sz="2400" kern="0" dirty="0" smtClean="0">
                <a:latin typeface="Symbol" pitchFamily="18" charset="2"/>
              </a:rPr>
              <a:t> </a:t>
            </a:r>
            <a:r>
              <a:rPr lang="en-US" altLang="ja-JP" sz="2400" kern="0" dirty="0" smtClean="0">
                <a:latin typeface="+mj-lt"/>
              </a:rPr>
              <a:t>needs</a:t>
            </a:r>
            <a:r>
              <a:rPr lang="en-US" altLang="ja-JP" sz="2400" kern="0" dirty="0" smtClean="0">
                <a:latin typeface="Symbol" pitchFamily="18" charset="2"/>
              </a:rPr>
              <a:t> </a:t>
            </a:r>
            <a:r>
              <a:rPr lang="en-US" altLang="ja-JP" sz="2400" kern="0" dirty="0" smtClean="0">
                <a:latin typeface="+mj-lt"/>
              </a:rPr>
              <a:t>4p4h.</a:t>
            </a:r>
            <a:endParaRPr lang="ja-JP" altLang="en-US" sz="2400" kern="0" dirty="0">
              <a:latin typeface="+mj-lt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5020897" y="4374105"/>
            <a:ext cx="3646558" cy="2002734"/>
            <a:chOff x="5110906" y="4621621"/>
            <a:chExt cx="3646558" cy="2002734"/>
          </a:xfrm>
        </p:grpSpPr>
        <p:pic>
          <p:nvPicPr>
            <p:cNvPr id="7171" name="Picture 3" descr="D:\Documents\スライド\2013\GIF\shell_8Be1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906" y="4621621"/>
              <a:ext cx="1620180" cy="1338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正方形/長方形 7"/>
            <p:cNvSpPr/>
            <p:nvPr/>
          </p:nvSpPr>
          <p:spPr>
            <a:xfrm>
              <a:off x="5744893" y="5748353"/>
              <a:ext cx="50847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4000" b="1" dirty="0">
                  <a:latin typeface="Symbol" pitchFamily="18" charset="2"/>
                </a:rPr>
                <a:t>a</a:t>
              </a:r>
              <a:endParaRPr lang="ja-JP" altLang="en-US" sz="4000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7725840" y="5744551"/>
              <a:ext cx="50847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4000" b="1" dirty="0">
                  <a:latin typeface="Symbol" pitchFamily="18" charset="2"/>
                </a:rPr>
                <a:t>a</a:t>
              </a:r>
              <a:endParaRPr lang="ja-JP" altLang="en-US" sz="4000" dirty="0"/>
            </a:p>
          </p:txBody>
        </p:sp>
        <p:pic>
          <p:nvPicPr>
            <p:cNvPr id="21" name="Picture 3" descr="D:\Documents\スライド\2013\GIF\shell_8Be1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7285" y="4621621"/>
              <a:ext cx="1620179" cy="1338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3" name="直線矢印コネクタ 22"/>
            <p:cNvCxnSpPr/>
            <p:nvPr/>
          </p:nvCxnSpPr>
          <p:spPr>
            <a:xfrm>
              <a:off x="7766200" y="5184195"/>
              <a:ext cx="0" cy="450050"/>
            </a:xfrm>
            <a:prstGeom prst="straightConnector1">
              <a:avLst/>
            </a:prstGeom>
            <a:ln w="508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矢印コネクタ 16"/>
            <p:cNvCxnSpPr/>
            <p:nvPr/>
          </p:nvCxnSpPr>
          <p:spPr>
            <a:xfrm>
              <a:off x="8127394" y="5184195"/>
              <a:ext cx="0" cy="450050"/>
            </a:xfrm>
            <a:prstGeom prst="straightConnector1">
              <a:avLst/>
            </a:prstGeom>
            <a:ln w="508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>
              <a:off x="6102169" y="5184195"/>
              <a:ext cx="0" cy="450050"/>
            </a:xfrm>
            <a:prstGeom prst="straightConnector1">
              <a:avLst/>
            </a:prstGeom>
            <a:ln w="508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/>
            <p:nvPr/>
          </p:nvCxnSpPr>
          <p:spPr>
            <a:xfrm>
              <a:off x="5742130" y="5184195"/>
              <a:ext cx="0" cy="450050"/>
            </a:xfrm>
            <a:prstGeom prst="straightConnector1">
              <a:avLst/>
            </a:prstGeom>
            <a:ln w="5080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線矢印コネクタ 24"/>
            <p:cNvCxnSpPr/>
            <p:nvPr/>
          </p:nvCxnSpPr>
          <p:spPr>
            <a:xfrm flipH="1">
              <a:off x="6462210" y="6157465"/>
              <a:ext cx="1074406" cy="0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テキスト ボックス 12"/>
            <p:cNvSpPr txBox="1"/>
            <p:nvPr/>
          </p:nvSpPr>
          <p:spPr>
            <a:xfrm>
              <a:off x="6636515" y="6101135"/>
              <a:ext cx="7056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smtClean="0"/>
                <a:t>p-h</a:t>
              </a:r>
              <a:endParaRPr kumimoji="1" lang="ja-JP" altLang="en-US" sz="2800" dirty="0"/>
            </a:p>
          </p:txBody>
        </p:sp>
      </p:grpSp>
      <p:cxnSp>
        <p:nvCxnSpPr>
          <p:cNvPr id="22" name="直線矢印コネクタ 21"/>
          <p:cNvCxnSpPr/>
          <p:nvPr/>
        </p:nvCxnSpPr>
        <p:spPr>
          <a:xfrm>
            <a:off x="1466655" y="2663915"/>
            <a:ext cx="0" cy="1170130"/>
          </a:xfrm>
          <a:prstGeom prst="straightConnector1">
            <a:avLst/>
          </a:prstGeom>
          <a:ln w="571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>
            <a:off x="2636785" y="2618910"/>
            <a:ext cx="0" cy="450050"/>
          </a:xfrm>
          <a:prstGeom prst="straightConnector1">
            <a:avLst/>
          </a:prstGeom>
          <a:ln w="571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角丸四角形 1"/>
          <p:cNvSpPr/>
          <p:nvPr/>
        </p:nvSpPr>
        <p:spPr>
          <a:xfrm>
            <a:off x="2456765" y="6309320"/>
            <a:ext cx="945106" cy="405045"/>
          </a:xfrm>
          <a:prstGeom prst="roundRect">
            <a:avLst/>
          </a:prstGeom>
          <a:solidFill>
            <a:srgbClr val="FFCCFF">
              <a:alpha val="5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TOSM’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656565" y="4497621"/>
            <a:ext cx="720080" cy="40504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Expt.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42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540" y="143635"/>
            <a:ext cx="8229600" cy="634082"/>
          </a:xfrm>
        </p:spPr>
        <p:txBody>
          <a:bodyPr/>
          <a:lstStyle/>
          <a:p>
            <a:r>
              <a:rPr kumimoji="1" lang="en-US" altLang="ja-JP" sz="3600" dirty="0" smtClean="0"/>
              <a:t>Hamiltonian components in </a:t>
            </a:r>
            <a:r>
              <a:rPr kumimoji="1" lang="en-US" altLang="ja-JP" sz="3600" baseline="30000" dirty="0" smtClean="0"/>
              <a:t>8</a:t>
            </a:r>
            <a:r>
              <a:rPr kumimoji="1" lang="en-US" altLang="ja-JP" sz="3600" dirty="0" smtClean="0"/>
              <a:t>Be</a:t>
            </a:r>
            <a:endParaRPr kumimoji="1" lang="ja-JP" altLang="en-US" sz="36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6037168"/>
              </p:ext>
            </p:extLst>
          </p:nvPr>
        </p:nvGraphicFramePr>
        <p:xfrm>
          <a:off x="206515" y="1088740"/>
          <a:ext cx="5490607" cy="47255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3431"/>
                <a:gridCol w="817777"/>
                <a:gridCol w="1374104"/>
                <a:gridCol w="1350150"/>
                <a:gridCol w="1305145"/>
              </a:tblGrid>
              <a:tr h="83720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State</a:t>
                      </a:r>
                      <a:endParaRPr kumimoji="1" lang="ja-JP" altLang="en-US" sz="2800" i="0" dirty="0"/>
                    </a:p>
                  </a:txBody>
                  <a:tcPr marL="58199" marR="58199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800" i="0" dirty="0"/>
                    </a:p>
                  </a:txBody>
                  <a:tcPr marL="58199" marR="5819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Kinetic</a:t>
                      </a:r>
                      <a:endParaRPr kumimoji="1" lang="ja-JP" altLang="en-US" sz="2800" i="0" dirty="0"/>
                    </a:p>
                  </a:txBody>
                  <a:tcPr marL="58199" marR="5819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Central</a:t>
                      </a:r>
                      <a:endParaRPr kumimoji="1" lang="ja-JP" altLang="en-US" sz="2800" i="0" dirty="0"/>
                    </a:p>
                  </a:txBody>
                  <a:tcPr marL="58199" marR="5819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Tensor</a:t>
                      </a:r>
                      <a:endParaRPr kumimoji="1" lang="ja-JP" altLang="en-US" sz="2800" i="0" dirty="0"/>
                    </a:p>
                  </a:txBody>
                  <a:tcPr marL="58199" marR="58199" anchor="ctr"/>
                </a:tc>
              </a:tr>
              <a:tr h="73619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i="0" baseline="30000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r>
                        <a:rPr kumimoji="1" lang="en-US" altLang="ja-JP" sz="2800" b="1" i="0" dirty="0" smtClean="0">
                          <a:solidFill>
                            <a:srgbClr val="0000FF"/>
                          </a:solidFill>
                        </a:rPr>
                        <a:t>He</a:t>
                      </a:r>
                      <a:endParaRPr kumimoji="1" lang="ja-JP" altLang="en-US" sz="2800" b="1" i="0" dirty="0">
                        <a:solidFill>
                          <a:srgbClr val="0000FF"/>
                        </a:solidFill>
                      </a:endParaRPr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800" b="1" i="0" dirty="0">
                        <a:solidFill>
                          <a:srgbClr val="0000FF"/>
                        </a:solidFill>
                      </a:endParaRPr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dirty="0" smtClean="0">
                          <a:solidFill>
                            <a:srgbClr val="0000FF"/>
                          </a:solidFill>
                        </a:rPr>
                        <a:t>95 </a:t>
                      </a:r>
                      <a:endParaRPr kumimoji="1" lang="ja-JP" altLang="en-US" sz="2800" b="1" i="0" dirty="0">
                        <a:solidFill>
                          <a:srgbClr val="0000FF"/>
                        </a:solidFill>
                      </a:endParaRPr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b="1" i="0" dirty="0" smtClean="0">
                          <a:solidFill>
                            <a:srgbClr val="0000FF"/>
                          </a:solidFill>
                        </a:rPr>
                        <a:t>56</a:t>
                      </a:r>
                      <a:endParaRPr kumimoji="1" lang="ja-JP" altLang="en-US" sz="2800" b="1" i="0" dirty="0">
                        <a:solidFill>
                          <a:srgbClr val="0000FF"/>
                        </a:solidFill>
                      </a:endParaRPr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b="1" i="0" dirty="0" smtClean="0">
                          <a:solidFill>
                            <a:srgbClr val="0000FF"/>
                          </a:solidFill>
                        </a:rPr>
                        <a:t>62</a:t>
                      </a:r>
                      <a:endParaRPr kumimoji="1" lang="ja-JP" altLang="en-US" sz="2800" b="1" i="0" dirty="0">
                        <a:solidFill>
                          <a:srgbClr val="0000FF"/>
                        </a:solidFill>
                      </a:endParaRPr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191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i="0" baseline="30000" dirty="0" smtClean="0"/>
                        <a:t>8</a:t>
                      </a:r>
                      <a:r>
                        <a:rPr kumimoji="1" lang="en-US" altLang="ja-JP" sz="2800" b="1" i="0" dirty="0" smtClean="0"/>
                        <a:t>Be</a:t>
                      </a:r>
                      <a:endParaRPr kumimoji="1" lang="ja-JP" altLang="en-US" sz="2800" b="1" i="0" baseline="-25000" dirty="0"/>
                    </a:p>
                  </a:txBody>
                  <a:tcPr marL="0" marR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0</a:t>
                      </a:r>
                      <a:r>
                        <a:rPr kumimoji="1" lang="en-US" altLang="ja-JP" sz="2800" i="0" baseline="30000" dirty="0" smtClean="0"/>
                        <a:t>+</a:t>
                      </a:r>
                      <a:r>
                        <a:rPr kumimoji="1" lang="en-US" altLang="ja-JP" sz="2800" i="0" baseline="-25000" dirty="0" smtClean="0"/>
                        <a:t>1</a:t>
                      </a:r>
                      <a:endParaRPr kumimoji="1" lang="ja-JP" altLang="en-US" sz="2800" i="0" baseline="-2500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endParaRPr kumimoji="1" lang="ja-JP" altLang="en-US" sz="28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kumimoji="1" lang="ja-JP" altLang="en-US" sz="28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3619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i="0" baseline="-25000" dirty="0"/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2</a:t>
                      </a:r>
                      <a:r>
                        <a:rPr kumimoji="1" lang="en-US" altLang="ja-JP" sz="2800" i="0" baseline="30000" dirty="0" smtClean="0"/>
                        <a:t>+</a:t>
                      </a:r>
                      <a:r>
                        <a:rPr kumimoji="1" lang="en-US" altLang="ja-JP" sz="2800" i="0" baseline="-25000" dirty="0" smtClean="0"/>
                        <a:t>1</a:t>
                      </a:r>
                      <a:endParaRPr kumimoji="1" lang="ja-JP" altLang="en-US" sz="2800" i="0" baseline="-25000" dirty="0"/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i="0" dirty="0" smtClean="0"/>
                        <a:t>191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‒112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‒95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19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i="0" baseline="-2500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2</a:t>
                      </a:r>
                      <a:r>
                        <a:rPr kumimoji="1" lang="en-US" altLang="ja-JP" sz="2800" i="0" baseline="30000" dirty="0" smtClean="0"/>
                        <a:t>+</a:t>
                      </a:r>
                      <a:r>
                        <a:rPr kumimoji="1" lang="en-US" altLang="ja-JP" sz="2800" i="0" baseline="-25000" dirty="0" smtClean="0"/>
                        <a:t>2</a:t>
                      </a:r>
                      <a:endParaRPr kumimoji="1" lang="ja-JP" altLang="en-US" sz="2800" i="0" baseline="-2500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i="0" dirty="0" smtClean="0"/>
                        <a:t>185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i="0" dirty="0" smtClean="0"/>
                        <a:t>98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i="0" dirty="0" smtClean="0"/>
                        <a:t>92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55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i="0" baseline="-2500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0" dirty="0" smtClean="0"/>
                        <a:t>2</a:t>
                      </a:r>
                      <a:r>
                        <a:rPr kumimoji="1" lang="en-US" altLang="ja-JP" sz="2800" i="0" baseline="30000" dirty="0" smtClean="0"/>
                        <a:t>+</a:t>
                      </a:r>
                      <a:r>
                        <a:rPr kumimoji="1" lang="en-US" altLang="ja-JP" sz="2800" i="0" baseline="-25000" dirty="0" smtClean="0"/>
                        <a:t>T=1</a:t>
                      </a:r>
                      <a:endParaRPr kumimoji="1" lang="ja-JP" altLang="en-US" sz="2800" i="0" baseline="-25000" dirty="0"/>
                    </a:p>
                  </a:txBody>
                  <a:tcPr marL="0" marR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i="0" dirty="0" smtClean="0"/>
                        <a:t>168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i="0" dirty="0" smtClean="0"/>
                        <a:t>94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  <a:sym typeface="Symbol"/>
                        </a:rPr>
                        <a:t>‒</a:t>
                      </a:r>
                      <a:r>
                        <a:rPr kumimoji="1" lang="en-US" altLang="ja-JP" sz="2800" i="0" dirty="0" smtClean="0"/>
                        <a:t>82</a:t>
                      </a:r>
                      <a:endParaRPr kumimoji="1" lang="ja-JP" altLang="en-US" sz="2800" i="0" dirty="0"/>
                    </a:p>
                  </a:txBody>
                  <a:tcPr marL="58199" marR="58199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>
          <a:xfrm>
            <a:off x="5697125" y="1268760"/>
            <a:ext cx="3356865" cy="4185465"/>
          </a:xfrm>
        </p:spPr>
        <p:txBody>
          <a:bodyPr lIns="0" rIns="0"/>
          <a:lstStyle/>
          <a:p>
            <a:pPr indent="-216000">
              <a:lnSpc>
                <a:spcPts val="2400"/>
              </a:lnSpc>
              <a:spcBef>
                <a:spcPts val="1800"/>
              </a:spcBef>
            </a:pPr>
            <a:r>
              <a:rPr lang="en-US" altLang="ja-JP" sz="2400" dirty="0" smtClean="0"/>
              <a:t>Grand state</a:t>
            </a:r>
          </a:p>
          <a:p>
            <a:pPr marL="612000" lvl="1" indent="-252000">
              <a:lnSpc>
                <a:spcPts val="2400"/>
              </a:lnSpc>
              <a:spcBef>
                <a:spcPts val="1800"/>
              </a:spcBef>
            </a:pPr>
            <a:r>
              <a:rPr kumimoji="1" lang="en-US" altLang="ja-JP" sz="2000" dirty="0" smtClean="0"/>
              <a:t>Kinetic &amp; Central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~ </a:t>
            </a:r>
            <a:r>
              <a:rPr lang="en-US" altLang="ja-JP" sz="2000" dirty="0" smtClean="0"/>
              <a:t>twice of </a:t>
            </a:r>
            <a:r>
              <a:rPr lang="en-US" altLang="ja-JP" sz="2000" baseline="30000" dirty="0" smtClean="0"/>
              <a:t>4</a:t>
            </a:r>
            <a:r>
              <a:rPr lang="en-US" altLang="ja-JP" sz="2000" dirty="0" smtClean="0"/>
              <a:t>He</a:t>
            </a:r>
          </a:p>
          <a:p>
            <a:pPr marL="612000" lvl="1" indent="-252000">
              <a:lnSpc>
                <a:spcPts val="2400"/>
              </a:lnSpc>
              <a:spcBef>
                <a:spcPts val="1800"/>
              </a:spcBef>
            </a:pPr>
            <a:r>
              <a:rPr lang="en-US" altLang="ja-JP" sz="2000" dirty="0" smtClean="0"/>
              <a:t>T</a:t>
            </a:r>
            <a:r>
              <a:rPr kumimoji="1" lang="en-US" altLang="ja-JP" sz="2000" dirty="0" smtClean="0">
                <a:latin typeface="+mj-lt"/>
              </a:rPr>
              <a:t>ensor ~ 1.6 of </a:t>
            </a:r>
            <a:r>
              <a:rPr lang="en-US" altLang="ja-JP" sz="2000" baseline="30000" dirty="0" smtClean="0"/>
              <a:t>4</a:t>
            </a:r>
            <a:r>
              <a:rPr lang="en-US" altLang="ja-JP" sz="2000" dirty="0" smtClean="0"/>
              <a:t>He</a:t>
            </a:r>
          </a:p>
          <a:p>
            <a:pPr marL="612000" lvl="1" indent="-252000">
              <a:lnSpc>
                <a:spcPts val="2400"/>
              </a:lnSpc>
              <a:spcBef>
                <a:spcPts val="1800"/>
              </a:spcBef>
            </a:pPr>
            <a:r>
              <a:rPr lang="en-US" altLang="ja-JP" sz="2000" dirty="0" smtClean="0">
                <a:latin typeface="+mj-lt"/>
              </a:rPr>
              <a:t>larger </a:t>
            </a:r>
            <a:r>
              <a:rPr lang="en-US" altLang="ja-JP" sz="2000" dirty="0">
                <a:sym typeface="Symbol"/>
              </a:rPr>
              <a:t></a:t>
            </a:r>
            <a:r>
              <a:rPr lang="en-US" altLang="ja-JP" sz="2000" dirty="0"/>
              <a:t>H</a:t>
            </a:r>
            <a:r>
              <a:rPr lang="en-US" altLang="ja-JP" sz="2000" dirty="0">
                <a:sym typeface="Symbol"/>
              </a:rPr>
              <a:t> </a:t>
            </a:r>
            <a:r>
              <a:rPr lang="en-US" altLang="ja-JP" sz="2000" dirty="0" smtClean="0">
                <a:latin typeface="+mj-lt"/>
              </a:rPr>
              <a:t>components than highly excited states.</a:t>
            </a:r>
          </a:p>
          <a:p>
            <a:pPr indent="-216000">
              <a:lnSpc>
                <a:spcPts val="2400"/>
              </a:lnSpc>
              <a:spcBef>
                <a:spcPts val="1800"/>
              </a:spcBef>
            </a:pPr>
            <a:r>
              <a:rPr lang="en-US" altLang="ja-JP" sz="2400" dirty="0" smtClean="0">
                <a:latin typeface="+mj-lt"/>
              </a:rPr>
              <a:t>Kinetic &amp; Tensor</a:t>
            </a:r>
          </a:p>
          <a:p>
            <a:pPr marL="648000" lvl="1" indent="-252000">
              <a:lnSpc>
                <a:spcPts val="2400"/>
              </a:lnSpc>
              <a:spcBef>
                <a:spcPts val="1800"/>
              </a:spcBef>
            </a:pPr>
            <a:r>
              <a:rPr lang="en-US" altLang="ja-JP" sz="2000" i="1" dirty="0" smtClean="0">
                <a:latin typeface="+mj-lt"/>
              </a:rPr>
              <a:t>T</a:t>
            </a:r>
            <a:r>
              <a:rPr lang="en-US" altLang="ja-JP" sz="2000" dirty="0" smtClean="0">
                <a:latin typeface="+mj-lt"/>
              </a:rPr>
              <a:t>=0 states &gt; </a:t>
            </a:r>
            <a:r>
              <a:rPr lang="en-US" altLang="ja-JP" sz="2000" i="1" dirty="0" smtClean="0">
                <a:latin typeface="+mj-lt"/>
              </a:rPr>
              <a:t>T</a:t>
            </a:r>
            <a:r>
              <a:rPr lang="en-US" altLang="ja-JP" sz="2000" dirty="0" smtClean="0">
                <a:latin typeface="+mj-lt"/>
              </a:rPr>
              <a:t>=1 states</a:t>
            </a:r>
            <a:endParaRPr kumimoji="1" lang="ja-JP" altLang="en-US" sz="2400" baseline="-25000" dirty="0">
              <a:latin typeface="+mj-lt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F97CA1-4626-49FF-9301-A984BA326AFD}" type="slidenum">
              <a:rPr lang="en-US" altLang="ja-JP" smtClean="0"/>
              <a:pPr>
                <a:defRPr/>
              </a:pPr>
              <a:t>21</a:t>
            </a:fld>
            <a:endParaRPr lang="en-US" altLang="ja-JP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842400" y="2663915"/>
            <a:ext cx="0" cy="31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1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9E13F60-3D7F-413E-8B66-E8A4A882AF1E}" type="slidenum">
              <a:rPr lang="en-US" altLang="ja-JP" sz="1400"/>
              <a:pPr algn="r"/>
              <a:t>22</a:t>
            </a:fld>
            <a:endParaRPr lang="en-US" altLang="ja-JP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42875"/>
            <a:ext cx="8229600" cy="647700"/>
          </a:xfrm>
        </p:spPr>
        <p:txBody>
          <a:bodyPr/>
          <a:lstStyle/>
          <a:p>
            <a:pPr eaLnBrk="1" hangingPunct="1"/>
            <a:r>
              <a:rPr lang="en-US" altLang="ja-JP" sz="3600" dirty="0" smtClean="0">
                <a:solidFill>
                  <a:schemeClr val="tx1"/>
                </a:solidFill>
              </a:rPr>
              <a:t>Summary</a:t>
            </a:r>
            <a:endParaRPr lang="en-US" altLang="ja-JP" sz="4000" dirty="0" smtClean="0">
              <a:solidFill>
                <a:schemeClr val="tx1"/>
              </a:solidFill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56565" y="953725"/>
            <a:ext cx="7875875" cy="5291500"/>
          </a:xfrm>
          <a:solidFill>
            <a:srgbClr val="BBE0E3">
              <a:alpha val="50195"/>
            </a:srgbClr>
          </a:solidFill>
        </p:spPr>
        <p:txBody>
          <a:bodyPr lIns="144000" tIns="180000" rIns="144000" bIns="72000"/>
          <a:lstStyle/>
          <a:p>
            <a:pPr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800" b="1" dirty="0" smtClean="0">
                <a:solidFill>
                  <a:srgbClr val="CC0000"/>
                </a:solidFill>
              </a:rPr>
              <a:t>TOSM+UCOM</a:t>
            </a:r>
            <a:r>
              <a:rPr lang="en-US" altLang="ja-JP" sz="2800" dirty="0" smtClean="0"/>
              <a:t> using </a:t>
            </a:r>
            <a:r>
              <a:rPr lang="en-US" altLang="ja-JP" sz="2800" dirty="0" err="1" smtClean="0"/>
              <a:t>V</a:t>
            </a:r>
            <a:r>
              <a:rPr lang="en-US" altLang="ja-JP" sz="2800" baseline="-25000" dirty="0" err="1" smtClean="0"/>
              <a:t>bare</a:t>
            </a:r>
            <a:r>
              <a:rPr lang="en-US" altLang="ja-JP" sz="2800" dirty="0" smtClean="0"/>
              <a:t>.</a:t>
            </a:r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400" dirty="0" smtClean="0"/>
              <a:t>Strong tensor correlation from 0p0h-2p2h.</a:t>
            </a:r>
          </a:p>
          <a:p>
            <a:pPr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800" dirty="0"/>
              <a:t>He &amp; Li </a:t>
            </a:r>
            <a:r>
              <a:rPr lang="en-US" altLang="ja-JP" sz="2800" dirty="0" smtClean="0"/>
              <a:t>isotopes</a:t>
            </a:r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400" dirty="0" smtClean="0"/>
              <a:t>Energy spectra, Radius</a:t>
            </a:r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400" baseline="40000" dirty="0"/>
              <a:t>4</a:t>
            </a:r>
            <a:r>
              <a:rPr lang="en-US" altLang="ja-JP" sz="2400" dirty="0"/>
              <a:t>He contains </a:t>
            </a:r>
            <a:r>
              <a:rPr lang="en-US" altLang="ja-JP" sz="2400" b="1" dirty="0">
                <a:solidFill>
                  <a:srgbClr val="CC0000"/>
                </a:solidFill>
              </a:rPr>
              <a:t>“</a:t>
            </a:r>
            <a:r>
              <a:rPr lang="en-US" altLang="ja-JP" sz="2400" b="1" i="1" dirty="0" err="1">
                <a:solidFill>
                  <a:srgbClr val="CC0000"/>
                </a:solidFill>
              </a:rPr>
              <a:t>pn</a:t>
            </a:r>
            <a:r>
              <a:rPr lang="en-US" altLang="ja-JP" sz="2400" b="1" dirty="0">
                <a:solidFill>
                  <a:srgbClr val="CC0000"/>
                </a:solidFill>
              </a:rPr>
              <a:t>-pair of </a:t>
            </a:r>
            <a:r>
              <a:rPr lang="en-US" altLang="ja-JP" sz="2400" b="1" i="1" dirty="0">
                <a:solidFill>
                  <a:srgbClr val="CC0000"/>
                </a:solidFill>
              </a:rPr>
              <a:t>p</a:t>
            </a:r>
            <a:r>
              <a:rPr lang="en-US" altLang="ja-JP" sz="2400" b="1" baseline="-25000" dirty="0">
                <a:solidFill>
                  <a:srgbClr val="CC0000"/>
                </a:solidFill>
              </a:rPr>
              <a:t>1/2</a:t>
            </a:r>
            <a:r>
              <a:rPr lang="en-US" altLang="ja-JP" sz="2400" b="1" dirty="0">
                <a:solidFill>
                  <a:srgbClr val="CC0000"/>
                </a:solidFill>
              </a:rPr>
              <a:t>”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due to V</a:t>
            </a:r>
            <a:r>
              <a:rPr lang="en-US" altLang="ja-JP" sz="2400" baseline="-25000" dirty="0" smtClean="0"/>
              <a:t>T</a:t>
            </a:r>
            <a:r>
              <a:rPr lang="en-US" altLang="ja-JP" sz="2400" dirty="0" smtClean="0"/>
              <a:t>.</a:t>
            </a:r>
            <a:endParaRPr lang="en-US" altLang="ja-JP" sz="2400" baseline="-25000" dirty="0" smtClean="0"/>
          </a:p>
          <a:p>
            <a:pPr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800" baseline="30000" dirty="0" smtClean="0"/>
              <a:t>8</a:t>
            </a:r>
            <a:r>
              <a:rPr lang="en-US" altLang="ja-JP" sz="2800" dirty="0" smtClean="0"/>
              <a:t>Be, </a:t>
            </a:r>
            <a:r>
              <a:rPr lang="en-US" altLang="ja-JP" sz="2800" i="1" dirty="0" smtClean="0"/>
              <a:t>T</a:t>
            </a:r>
            <a:r>
              <a:rPr lang="en-US" altLang="ja-JP" sz="2800" dirty="0" smtClean="0"/>
              <a:t>=0 &amp; </a:t>
            </a:r>
            <a:r>
              <a:rPr lang="en-US" altLang="ja-JP" sz="2800" i="1" dirty="0" smtClean="0"/>
              <a:t>T</a:t>
            </a:r>
            <a:r>
              <a:rPr lang="en-US" altLang="ja-JP" sz="2800" dirty="0" smtClean="0"/>
              <a:t>=1.</a:t>
            </a:r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400" dirty="0" smtClean="0"/>
              <a:t>Two aspects : Grand band states &amp; highly excited states.</a:t>
            </a:r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ja-JP" sz="2400" dirty="0" smtClean="0"/>
              <a:t>Indication </a:t>
            </a:r>
            <a:r>
              <a:rPr lang="en-US" altLang="ja-JP" sz="2400" dirty="0"/>
              <a:t>of more configurations such as 4p4h </a:t>
            </a:r>
            <a:br>
              <a:rPr lang="en-US" altLang="ja-JP" sz="2400" dirty="0"/>
            </a:br>
            <a:r>
              <a:rPr lang="en-US" altLang="ja-JP" sz="2400" dirty="0"/>
              <a:t>to describe 2</a:t>
            </a:r>
            <a:r>
              <a:rPr lang="en-US" altLang="ja-JP" sz="2400" b="1" dirty="0">
                <a:latin typeface="Symbol" pitchFamily="18" charset="2"/>
              </a:rPr>
              <a:t>a</a:t>
            </a:r>
            <a:r>
              <a:rPr lang="en-US" altLang="ja-JP" sz="2400" dirty="0"/>
              <a:t> structure in the </a:t>
            </a:r>
            <a:r>
              <a:rPr lang="en-US" altLang="ja-JP" sz="2400" dirty="0" smtClean="0"/>
              <a:t>grand band </a:t>
            </a:r>
            <a:r>
              <a:rPr lang="en-US" altLang="ja-JP" sz="2400" dirty="0"/>
              <a:t>states</a:t>
            </a:r>
            <a:r>
              <a:rPr lang="en-US" altLang="ja-JP" sz="2400" dirty="0" smtClean="0"/>
              <a:t>.</a:t>
            </a:r>
            <a:endParaRPr lang="en-US" altLang="ja-JP" sz="2800" dirty="0" smtClean="0"/>
          </a:p>
          <a:p>
            <a:pPr lvl="1" indent="-288000" eaLnBrk="1" hangingPunct="1">
              <a:spcBef>
                <a:spcPts val="0"/>
              </a:spcBef>
              <a:spcAft>
                <a:spcPts val="1200"/>
              </a:spcAft>
            </a:pP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スライド番号プレースホルダ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690B11B-68BB-4D40-A3C2-BD1F2EC921F7}" type="slidenum">
              <a:rPr lang="en-US" altLang="ja-JP" sz="1400"/>
              <a:pPr algn="r"/>
              <a:t>3</a:t>
            </a:fld>
            <a:endParaRPr lang="en-US" altLang="ja-JP" sz="1400"/>
          </a:p>
        </p:txBody>
      </p:sp>
      <p:sp>
        <p:nvSpPr>
          <p:cNvPr id="1029" name="Text Box 2"/>
          <p:cNvSpPr txBox="1">
            <a:spLocks noChangeArrowheads="1"/>
          </p:cNvSpPr>
          <p:nvPr/>
        </p:nvSpPr>
        <p:spPr bwMode="auto">
          <a:xfrm>
            <a:off x="746125" y="188913"/>
            <a:ext cx="7650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3600" dirty="0"/>
              <a:t>Pion exchange interaction vs. </a:t>
            </a:r>
            <a:r>
              <a:rPr lang="en-US" altLang="ja-JP" sz="3600" dirty="0" err="1"/>
              <a:t>V</a:t>
            </a:r>
            <a:r>
              <a:rPr lang="en-US" altLang="ja-JP" sz="3600" baseline="-10000" dirty="0" err="1"/>
              <a:t>tensor</a:t>
            </a:r>
            <a:r>
              <a:rPr lang="en-US" altLang="ja-JP" sz="3600" dirty="0"/>
              <a:t> </a:t>
            </a:r>
          </a:p>
        </p:txBody>
      </p:sp>
      <p:sp>
        <p:nvSpPr>
          <p:cNvPr id="1030" name="Line 3"/>
          <p:cNvSpPr>
            <a:spLocks noChangeShapeType="1"/>
          </p:cNvSpPr>
          <p:nvPr/>
        </p:nvSpPr>
        <p:spPr bwMode="auto">
          <a:xfrm flipV="1">
            <a:off x="5202238" y="3294063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4284164" y="3834045"/>
            <a:ext cx="1863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u="sng" dirty="0" smtClean="0">
                <a:latin typeface="Symbol" pitchFamily="18" charset="2"/>
              </a:rPr>
              <a:t>d</a:t>
            </a:r>
            <a:r>
              <a:rPr lang="en-US" altLang="ja-JP" sz="2400" u="sng" dirty="0" smtClean="0"/>
              <a:t> </a:t>
            </a:r>
            <a:r>
              <a:rPr lang="en-US" altLang="ja-JP" sz="2400" u="sng" dirty="0"/>
              <a:t>interaction</a:t>
            </a:r>
          </a:p>
        </p:txBody>
      </p:sp>
      <p:sp>
        <p:nvSpPr>
          <p:cNvPr id="1032" name="Line 5"/>
          <p:cNvSpPr>
            <a:spLocks noChangeShapeType="1"/>
          </p:cNvSpPr>
          <p:nvPr/>
        </p:nvSpPr>
        <p:spPr bwMode="auto">
          <a:xfrm flipH="1" flipV="1">
            <a:off x="6462713" y="3294063"/>
            <a:ext cx="0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5230813" y="4643438"/>
            <a:ext cx="276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u="sng" dirty="0"/>
              <a:t>Yukawa interaction</a:t>
            </a: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7181850" y="3473450"/>
            <a:ext cx="1914525" cy="82232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Involve large</a:t>
            </a:r>
          </a:p>
          <a:p>
            <a:r>
              <a:rPr lang="en-US" altLang="ja-JP" sz="2400"/>
              <a:t>momentum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138672"/>
              </p:ext>
            </p:extLst>
          </p:nvPr>
        </p:nvGraphicFramePr>
        <p:xfrm>
          <a:off x="160338" y="1223963"/>
          <a:ext cx="8912225" cy="202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72" name="Equation" r:id="rId4" imgW="4140000" imgH="939600" progId="Equation.DSMT4">
                  <p:embed/>
                </p:oleObj>
              </mc:Choice>
              <mc:Fallback>
                <p:oleObj name="Equation" r:id="rId4" imgW="414000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1223963"/>
                        <a:ext cx="8912225" cy="202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454710"/>
              </p:ext>
            </p:extLst>
          </p:nvPr>
        </p:nvGraphicFramePr>
        <p:xfrm>
          <a:off x="1057275" y="5481699"/>
          <a:ext cx="4234805" cy="515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73" name="Equation" r:id="rId6" imgW="1879560" imgH="228600" progId="">
                  <p:embed/>
                </p:oleObj>
              </mc:Choice>
              <mc:Fallback>
                <p:oleObj name="Equation" r:id="rId6" imgW="187956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5481699"/>
                        <a:ext cx="4234805" cy="51587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 Box 10"/>
          <p:cNvSpPr txBox="1">
            <a:spLocks noChangeArrowheads="1"/>
          </p:cNvSpPr>
          <p:nvPr/>
        </p:nvSpPr>
        <p:spPr bwMode="auto">
          <a:xfrm>
            <a:off x="1016000" y="4914900"/>
            <a:ext cx="2354263" cy="4572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Tensor operator</a:t>
            </a:r>
          </a:p>
        </p:txBody>
      </p:sp>
      <p:sp>
        <p:nvSpPr>
          <p:cNvPr id="1036" name="Text Box 11"/>
          <p:cNvSpPr txBox="1">
            <a:spLocks noChangeArrowheads="1"/>
          </p:cNvSpPr>
          <p:nvPr/>
        </p:nvSpPr>
        <p:spPr bwMode="auto">
          <a:xfrm>
            <a:off x="1371600" y="5994285"/>
            <a:ext cx="6935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- </a:t>
            </a:r>
            <a:r>
              <a:rPr lang="en-US" altLang="ja-JP" sz="2400" dirty="0" err="1"/>
              <a:t>V</a:t>
            </a:r>
            <a:r>
              <a:rPr lang="en-US" altLang="ja-JP" sz="2400" baseline="-25000" dirty="0" err="1"/>
              <a:t>tensor</a:t>
            </a:r>
            <a:r>
              <a:rPr lang="en-US" altLang="ja-JP" sz="2400" dirty="0"/>
              <a:t> produces the high momentum component.</a:t>
            </a:r>
          </a:p>
        </p:txBody>
      </p:sp>
      <p:pic>
        <p:nvPicPr>
          <p:cNvPr id="1038" name="Picture 3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530" y="3126869"/>
            <a:ext cx="2637340" cy="1800200"/>
          </a:xfrm>
          <a:prstGeom prst="rect">
            <a:avLst/>
          </a:prstGeom>
          <a:solidFill>
            <a:srgbClr val="FFDEBD"/>
          </a:solidFill>
          <a:ln w="9525">
            <a:noFill/>
            <a:miter lim="800000"/>
            <a:headEnd/>
            <a:tailEnd/>
          </a:ln>
        </p:spPr>
      </p:pic>
      <p:sp>
        <p:nvSpPr>
          <p:cNvPr id="15" name="角丸四角形 14"/>
          <p:cNvSpPr/>
          <p:nvPr/>
        </p:nvSpPr>
        <p:spPr>
          <a:xfrm>
            <a:off x="7452320" y="2213865"/>
            <a:ext cx="1575175" cy="108012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35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8" descr="D:\My_Documents\OHP\2012\GIF\deuteron_WF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142" y="1114010"/>
            <a:ext cx="5040777" cy="335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テキスト ボックス 9"/>
          <p:cNvSpPr txBox="1">
            <a:spLocks noChangeArrowheads="1"/>
          </p:cNvSpPr>
          <p:nvPr/>
        </p:nvSpPr>
        <p:spPr bwMode="auto">
          <a:xfrm>
            <a:off x="2546350" y="1604963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1">
                <a:solidFill>
                  <a:srgbClr val="0000FF"/>
                </a:solidFill>
              </a:rPr>
              <a:t>S</a:t>
            </a:r>
            <a:endParaRPr lang="ja-JP" altLang="en-US" sz="2800" b="1">
              <a:solidFill>
                <a:srgbClr val="0000FF"/>
              </a:solidFill>
            </a:endParaRPr>
          </a:p>
        </p:txBody>
      </p:sp>
      <p:sp>
        <p:nvSpPr>
          <p:cNvPr id="12292" name="テキスト ボックス 10"/>
          <p:cNvSpPr txBox="1">
            <a:spLocks noChangeArrowheads="1"/>
          </p:cNvSpPr>
          <p:nvPr/>
        </p:nvSpPr>
        <p:spPr bwMode="auto">
          <a:xfrm>
            <a:off x="2366963" y="2595563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1">
                <a:solidFill>
                  <a:srgbClr val="FF0000"/>
                </a:solidFill>
              </a:rPr>
              <a:t>D</a:t>
            </a:r>
            <a:endParaRPr lang="ja-JP" altLang="en-US" sz="2800" b="1">
              <a:solidFill>
                <a:srgbClr val="FF0000"/>
              </a:solidFill>
            </a:endParaRPr>
          </a:p>
        </p:txBody>
      </p:sp>
      <p:graphicFrame>
        <p:nvGraphicFramePr>
          <p:cNvPr id="16425" name="Group 41"/>
          <p:cNvGraphicFramePr>
            <a:graphicFrameLocks noGrp="1"/>
          </p:cNvGraphicFramePr>
          <p:nvPr/>
        </p:nvGraphicFramePr>
        <p:xfrm>
          <a:off x="6011863" y="954088"/>
          <a:ext cx="2940050" cy="4400551"/>
        </p:xfrm>
        <a:graphic>
          <a:graphicData uri="http://schemas.openxmlformats.org/drawingml/2006/table">
            <a:tbl>
              <a:tblPr/>
              <a:tblGrid>
                <a:gridCol w="1216025"/>
                <a:gridCol w="1724025"/>
              </a:tblGrid>
              <a:tr h="6842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Energy 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-2.24 MeV</a:t>
                      </a:r>
                      <a:endParaRPr kumimoji="1" lang="en-US" altLang="ja-JP" sz="2400" b="0" i="0" u="none" strike="noStrike" cap="none" normalizeH="0" baseline="-1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Kinetic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19.88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Central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-4.46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Tensor </a:t>
                      </a:r>
                      <a:endParaRPr kumimoji="1" lang="en-US" altLang="ja-JP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-16.64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LS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-1.02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P(</a:t>
                      </a:r>
                      <a:r>
                        <a:rPr kumimoji="1" lang="en-US" altLang="ja-JP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50" charset="-128"/>
                        </a:rPr>
                        <a:t>L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50" charset="-128"/>
                        </a:rPr>
                        <a:t>=2</a:t>
                      </a: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)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5.77%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Radius </a:t>
                      </a:r>
                      <a:endParaRPr kumimoji="1" lang="en-US" altLang="ja-JP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  1.96 fm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7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12314" name="Picture 9" descr="av8_pot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4465638"/>
            <a:ext cx="2886075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5" name="Text Box 10"/>
          <p:cNvSpPr txBox="1">
            <a:spLocks noChangeArrowheads="1"/>
          </p:cNvSpPr>
          <p:nvPr/>
        </p:nvSpPr>
        <p:spPr bwMode="auto">
          <a:xfrm>
            <a:off x="969963" y="4914900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chemeClr val="accent2"/>
                </a:solidFill>
              </a:rPr>
              <a:t>V</a:t>
            </a:r>
            <a:r>
              <a:rPr lang="en-US" altLang="ja-JP" sz="2800" baseline="-25000">
                <a:solidFill>
                  <a:schemeClr val="accent2"/>
                </a:solidFill>
              </a:rPr>
              <a:t>central</a:t>
            </a:r>
            <a:endParaRPr lang="en-US" altLang="ja-JP" sz="2400" baseline="-25000">
              <a:solidFill>
                <a:schemeClr val="accent2"/>
              </a:solidFill>
            </a:endParaRPr>
          </a:p>
        </p:txBody>
      </p:sp>
      <p:sp>
        <p:nvSpPr>
          <p:cNvPr id="12316" name="Text Box 11"/>
          <p:cNvSpPr txBox="1">
            <a:spLocks noChangeArrowheads="1"/>
          </p:cNvSpPr>
          <p:nvPr/>
        </p:nvSpPr>
        <p:spPr bwMode="auto">
          <a:xfrm>
            <a:off x="881063" y="6173788"/>
            <a:ext cx="1027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CC0000"/>
                </a:solidFill>
              </a:rPr>
              <a:t>V</a:t>
            </a:r>
            <a:r>
              <a:rPr lang="en-US" altLang="ja-JP" sz="2800" baseline="-25000">
                <a:solidFill>
                  <a:srgbClr val="CC0000"/>
                </a:solidFill>
              </a:rPr>
              <a:t>tensor</a:t>
            </a:r>
            <a:endParaRPr lang="en-US" altLang="ja-JP" sz="2400" baseline="-25000">
              <a:solidFill>
                <a:srgbClr val="CC0000"/>
              </a:solidFill>
            </a:endParaRPr>
          </a:p>
        </p:txBody>
      </p:sp>
      <p:sp>
        <p:nvSpPr>
          <p:cNvPr id="12317" name="Text Box 12"/>
          <p:cNvSpPr txBox="1">
            <a:spLocks noChangeArrowheads="1"/>
          </p:cNvSpPr>
          <p:nvPr/>
        </p:nvSpPr>
        <p:spPr bwMode="auto">
          <a:xfrm>
            <a:off x="1827213" y="4508500"/>
            <a:ext cx="8286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AV8’</a:t>
            </a:r>
          </a:p>
        </p:txBody>
      </p:sp>
      <p:sp>
        <p:nvSpPr>
          <p:cNvPr id="123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8425"/>
            <a:ext cx="8229600" cy="679450"/>
          </a:xfrm>
        </p:spPr>
        <p:txBody>
          <a:bodyPr/>
          <a:lstStyle/>
          <a:p>
            <a:r>
              <a:rPr lang="en-US" altLang="ja-JP" sz="3600" smtClean="0">
                <a:solidFill>
                  <a:schemeClr val="tx1"/>
                </a:solidFill>
              </a:rPr>
              <a:t>Deuteron properties</a:t>
            </a:r>
            <a:r>
              <a:rPr lang="ja-JP" altLang="en-US" sz="3600" smtClean="0">
                <a:solidFill>
                  <a:schemeClr val="tx1"/>
                </a:solidFill>
              </a:rPr>
              <a:t> </a:t>
            </a:r>
            <a:r>
              <a:rPr lang="en-US" altLang="ja-JP" sz="3600" smtClean="0">
                <a:solidFill>
                  <a:schemeClr val="tx1"/>
                </a:solidFill>
              </a:rPr>
              <a:t>&amp; tensor force</a:t>
            </a:r>
          </a:p>
        </p:txBody>
      </p:sp>
      <p:sp>
        <p:nvSpPr>
          <p:cNvPr id="10272" name="Text Box 36"/>
          <p:cNvSpPr txBox="1">
            <a:spLocks noChangeArrowheads="1"/>
          </p:cNvSpPr>
          <p:nvPr/>
        </p:nvSpPr>
        <p:spPr bwMode="auto">
          <a:xfrm>
            <a:off x="3311525" y="4914900"/>
            <a:ext cx="2484438" cy="1314473"/>
          </a:xfrm>
          <a:prstGeom prst="rect">
            <a:avLst/>
          </a:prstGeom>
          <a:solidFill>
            <a:srgbClr val="BBE0E3">
              <a:alpha val="50195"/>
            </a:srgb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tIns="10800" bIns="108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800" dirty="0" err="1" smtClean="0"/>
              <a:t>R</a:t>
            </a:r>
            <a:r>
              <a:rPr lang="en-US" altLang="ja-JP" sz="2800" baseline="-25000" dirty="0" err="1" smtClean="0"/>
              <a:t>m</a:t>
            </a:r>
            <a:r>
              <a:rPr lang="en-US" altLang="ja-JP" sz="2800" dirty="0" smtClean="0"/>
              <a:t>(</a:t>
            </a:r>
            <a:r>
              <a:rPr lang="en-US" altLang="ja-JP" sz="2800" i="1" dirty="0" smtClean="0"/>
              <a:t>s</a:t>
            </a:r>
            <a:r>
              <a:rPr lang="en-US" altLang="ja-JP" sz="2800" dirty="0" smtClean="0"/>
              <a:t>)=</a:t>
            </a:r>
            <a:r>
              <a:rPr lang="en-US" altLang="ja-JP" sz="2800" dirty="0"/>
              <a:t>2.00 fm</a:t>
            </a:r>
          </a:p>
          <a:p>
            <a:pPr>
              <a:lnSpc>
                <a:spcPct val="150000"/>
              </a:lnSpc>
            </a:pPr>
            <a:r>
              <a:rPr lang="en-US" altLang="ja-JP" sz="2800" dirty="0" err="1" smtClean="0"/>
              <a:t>R</a:t>
            </a:r>
            <a:r>
              <a:rPr lang="en-US" altLang="ja-JP" sz="2800" baseline="-25000" dirty="0" err="1" smtClean="0"/>
              <a:t>m</a:t>
            </a:r>
            <a:r>
              <a:rPr lang="en-US" altLang="ja-JP" sz="2800" dirty="0" smtClean="0"/>
              <a:t>(</a:t>
            </a:r>
            <a:r>
              <a:rPr lang="en-US" altLang="ja-JP" sz="2800" i="1" dirty="0" smtClean="0"/>
              <a:t>d</a:t>
            </a:r>
            <a:r>
              <a:rPr lang="en-US" altLang="ja-JP" sz="2800" dirty="0" smtClean="0"/>
              <a:t>)=</a:t>
            </a:r>
            <a:r>
              <a:rPr lang="en-US" altLang="ja-JP" sz="2800" dirty="0"/>
              <a:t>1.22 fm</a:t>
            </a:r>
          </a:p>
        </p:txBody>
      </p:sp>
      <p:sp>
        <p:nvSpPr>
          <p:cNvPr id="10273" name="Text Box 34"/>
          <p:cNvSpPr txBox="1">
            <a:spLocks noChangeArrowheads="1"/>
          </p:cNvSpPr>
          <p:nvPr/>
        </p:nvSpPr>
        <p:spPr bwMode="auto">
          <a:xfrm>
            <a:off x="5978525" y="5541963"/>
            <a:ext cx="29448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i="1"/>
              <a:t>d</a:t>
            </a:r>
            <a:r>
              <a:rPr lang="en-US" altLang="ja-JP" sz="2400"/>
              <a:t>-wave is </a:t>
            </a:r>
          </a:p>
          <a:p>
            <a:r>
              <a:rPr lang="en-US" altLang="ja-JP" sz="2400"/>
              <a:t>“</a:t>
            </a:r>
            <a:r>
              <a:rPr lang="en-US" altLang="ja-JP" sz="2400" b="1"/>
              <a:t>spatially compact</a:t>
            </a:r>
            <a:r>
              <a:rPr lang="en-US" altLang="ja-JP" sz="2400"/>
              <a:t>”</a:t>
            </a:r>
          </a:p>
          <a:p>
            <a:r>
              <a:rPr lang="en-US" altLang="ja-JP" sz="2400"/>
              <a:t>(high momentum)</a:t>
            </a:r>
          </a:p>
        </p:txBody>
      </p:sp>
      <p:cxnSp>
        <p:nvCxnSpPr>
          <p:cNvPr id="10274" name="直線コネクタ 15"/>
          <p:cNvCxnSpPr>
            <a:cxnSpLocks noChangeShapeType="1"/>
          </p:cNvCxnSpPr>
          <p:nvPr/>
        </p:nvCxnSpPr>
        <p:spPr bwMode="auto">
          <a:xfrm>
            <a:off x="6065838" y="3405188"/>
            <a:ext cx="2217737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2322" name="Text Box 13"/>
          <p:cNvSpPr txBox="1">
            <a:spLocks noChangeArrowheads="1"/>
          </p:cNvSpPr>
          <p:nvPr/>
        </p:nvSpPr>
        <p:spPr bwMode="auto">
          <a:xfrm>
            <a:off x="2765425" y="5330825"/>
            <a:ext cx="430213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800" i="1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556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2" grpId="0" animBg="1"/>
      <p:bldP spid="102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正方形/長方形 9"/>
          <p:cNvSpPr>
            <a:spLocks noChangeArrowheads="1"/>
          </p:cNvSpPr>
          <p:nvPr/>
        </p:nvSpPr>
        <p:spPr bwMode="auto">
          <a:xfrm>
            <a:off x="836613" y="946150"/>
            <a:ext cx="7650162" cy="4572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r">
              <a:spcAft>
                <a:spcPct val="20000"/>
              </a:spcAft>
            </a:pPr>
            <a:r>
              <a:rPr lang="en-US" altLang="ja-JP" sz="2400" b="1"/>
              <a:t>TM, Sugimoto, Kato, Toki, Ikeda    PTP117(2007)257</a:t>
            </a:r>
          </a:p>
        </p:txBody>
      </p:sp>
      <p:sp>
        <p:nvSpPr>
          <p:cNvPr id="102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CF69AD-3658-4516-8E2C-81A0829F5942}" type="slidenum">
              <a:rPr lang="en-US" altLang="ja-JP" sz="1400"/>
              <a:pPr algn="r"/>
              <a:t>5</a:t>
            </a:fld>
            <a:endParaRPr lang="en-US" altLang="ja-JP" sz="140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5888" y="98425"/>
            <a:ext cx="9028112" cy="720725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Tensor-optimized shell model (TOSM)</a:t>
            </a:r>
          </a:p>
        </p:txBody>
      </p:sp>
      <p:sp>
        <p:nvSpPr>
          <p:cNvPr id="1030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E1EA0DD-96CC-4253-96FE-93B5D0D906D6}" type="slidenum">
              <a:rPr lang="en-US" altLang="ja-JP" sz="1400"/>
              <a:pPr algn="r"/>
              <a:t>5</a:t>
            </a:fld>
            <a:endParaRPr lang="en-US" altLang="ja-JP" sz="1400"/>
          </a:p>
        </p:txBody>
      </p:sp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161925" y="1584325"/>
            <a:ext cx="8921750" cy="50847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spcAft>
                <a:spcPct val="30000"/>
              </a:spcAft>
              <a:buFontTx/>
              <a:buChar char="•"/>
            </a:pPr>
            <a:r>
              <a:rPr lang="en-US" altLang="ja-JP" sz="2400" dirty="0" smtClean="0">
                <a:solidFill>
                  <a:srgbClr val="FF0000"/>
                </a:solidFill>
              </a:rPr>
              <a:t>2p2h </a:t>
            </a:r>
            <a:r>
              <a:rPr lang="en-US" altLang="ja-JP" sz="2400" dirty="0">
                <a:solidFill>
                  <a:srgbClr val="FF0000"/>
                </a:solidFill>
              </a:rPr>
              <a:t>excitations</a:t>
            </a:r>
            <a:br>
              <a:rPr lang="en-US" altLang="ja-JP" sz="2400" dirty="0">
                <a:solidFill>
                  <a:srgbClr val="FF0000"/>
                </a:solidFill>
              </a:rPr>
            </a:br>
            <a:r>
              <a:rPr lang="en-US" altLang="ja-JP" sz="2400" dirty="0"/>
              <a:t>with high-</a:t>
            </a:r>
            <a:r>
              <a:rPr lang="en-US" altLang="ja-JP" sz="2400" i="1" dirty="0">
                <a:latin typeface="Times New Roman" pitchFamily="18" charset="0"/>
              </a:rPr>
              <a:t>L</a:t>
            </a:r>
            <a:r>
              <a:rPr lang="ja-JP" altLang="en-US" sz="2400" dirty="0"/>
              <a:t> </a:t>
            </a:r>
            <a:r>
              <a:rPr lang="en-US" altLang="ja-JP" sz="2400" dirty="0"/>
              <a:t>orbits.</a:t>
            </a:r>
          </a:p>
          <a:p>
            <a:pPr marL="342900" indent="-342900">
              <a:spcAft>
                <a:spcPct val="10000"/>
              </a:spcAft>
              <a:buFontTx/>
              <a:buChar char="•"/>
            </a:pPr>
            <a:r>
              <a:rPr lang="en-US" altLang="ja-JP" sz="2400" dirty="0" err="1"/>
              <a:t>V</a:t>
            </a:r>
            <a:r>
              <a:rPr lang="en-US" altLang="ja-JP" sz="2800" baseline="-25000" dirty="0" err="1"/>
              <a:t>tensor</a:t>
            </a:r>
            <a:r>
              <a:rPr lang="en-US" altLang="ja-JP" sz="2400" baseline="-25000" dirty="0"/>
              <a:t>  </a:t>
            </a:r>
            <a:r>
              <a:rPr lang="en-US" altLang="ja-JP" sz="2400" dirty="0"/>
              <a:t>is </a:t>
            </a:r>
            <a:r>
              <a:rPr lang="en-US" altLang="ja-JP" sz="2400" b="1" dirty="0"/>
              <a:t>NOT</a:t>
            </a:r>
            <a:r>
              <a:rPr lang="en-US" altLang="ja-JP" sz="2400" dirty="0"/>
              <a:t> treated as </a:t>
            </a:r>
            <a:br>
              <a:rPr lang="en-US" altLang="ja-JP" sz="2400" dirty="0"/>
            </a:br>
            <a:r>
              <a:rPr lang="en-US" altLang="ja-JP" sz="2400" dirty="0"/>
              <a:t>residual interactions</a:t>
            </a:r>
            <a:br>
              <a:rPr lang="en-US" altLang="ja-JP" sz="2400" dirty="0"/>
            </a:b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/>
              <a:t>    cf.           </a:t>
            </a:r>
            <a:r>
              <a:rPr lang="en-US" altLang="ja-JP" sz="2400" dirty="0">
                <a:solidFill>
                  <a:srgbClr val="FF0000"/>
                </a:solidFill>
              </a:rPr>
              <a:t>~ 80%</a:t>
            </a:r>
            <a:r>
              <a:rPr lang="en-US" altLang="ja-JP" sz="2400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ja-JP" sz="2400" dirty="0"/>
              <a:t>in GFMC</a:t>
            </a:r>
            <a:br>
              <a:rPr lang="en-US" altLang="ja-JP" sz="2400" dirty="0"/>
            </a:br>
            <a:endParaRPr lang="en-US" altLang="ja-JP" sz="2400" dirty="0"/>
          </a:p>
          <a:p>
            <a:pPr marL="342900" indent="-342900">
              <a:spcAft>
                <a:spcPct val="10000"/>
              </a:spcAft>
              <a:buFontTx/>
              <a:buChar char="•"/>
            </a:pPr>
            <a:r>
              <a:rPr lang="en-US" altLang="ja-JP" sz="2400" dirty="0"/>
              <a:t>Length parameters  such as </a:t>
            </a:r>
            <a:r>
              <a:rPr lang="en-US" altLang="ja-JP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3200" baseline="-2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ja-JP" sz="3200" i="1" baseline="-20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400" dirty="0"/>
              <a:t>, </a:t>
            </a:r>
            <a:r>
              <a:rPr lang="en-US" altLang="ja-JP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3200" baseline="-2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ja-JP" sz="3200" i="1" baseline="-20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ja-JP" sz="2400" baseline="-2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altLang="ja-JP" sz="2400" dirty="0"/>
              <a:t>are optimized </a:t>
            </a:r>
            <a:r>
              <a:rPr lang="en-US" altLang="ja-JP" sz="2400" dirty="0">
                <a:solidFill>
                  <a:srgbClr val="FF0000"/>
                </a:solidFill>
              </a:rPr>
              <a:t>independently</a:t>
            </a:r>
            <a:r>
              <a:rPr lang="en-US" altLang="ja-JP" sz="2400" dirty="0"/>
              <a:t>,</a:t>
            </a:r>
            <a:r>
              <a:rPr lang="en-US" altLang="ja-JP" sz="2400" dirty="0">
                <a:solidFill>
                  <a:srgbClr val="FF0000"/>
                </a:solidFill>
              </a:rPr>
              <a:t> </a:t>
            </a:r>
            <a:r>
              <a:rPr lang="en-US" altLang="ja-JP" sz="2400" dirty="0"/>
              <a:t>or </a:t>
            </a:r>
            <a:r>
              <a:rPr lang="en-US" altLang="ja-JP" sz="2400" dirty="0">
                <a:solidFill>
                  <a:srgbClr val="FF0000"/>
                </a:solidFill>
              </a:rPr>
              <a:t>superposed by many Gaussian bases</a:t>
            </a:r>
            <a:r>
              <a:rPr lang="en-US" altLang="ja-JP" sz="2400" dirty="0"/>
              <a:t>.</a:t>
            </a:r>
          </a:p>
          <a:p>
            <a:pPr marL="742950" lvl="1" indent="-285750">
              <a:spcBef>
                <a:spcPct val="10000"/>
              </a:spcBef>
              <a:spcAft>
                <a:spcPct val="10000"/>
              </a:spcAft>
              <a:buFontTx/>
              <a:buChar char="–"/>
            </a:pPr>
            <a:r>
              <a:rPr lang="en-US" altLang="ja-JP" sz="2000" dirty="0">
                <a:solidFill>
                  <a:srgbClr val="FF0000"/>
                </a:solidFill>
              </a:rPr>
              <a:t>Spatial shrinkage</a:t>
            </a:r>
            <a:r>
              <a:rPr lang="en-US" altLang="ja-JP" sz="2000" dirty="0"/>
              <a:t> of </a:t>
            </a:r>
            <a:r>
              <a:rPr lang="en-US" altLang="ja-JP" sz="2000" b="1" i="1" dirty="0"/>
              <a:t>D</a:t>
            </a:r>
            <a:r>
              <a:rPr lang="en-US" altLang="ja-JP" sz="2000" b="1" dirty="0"/>
              <a:t>-wave</a:t>
            </a:r>
            <a:r>
              <a:rPr lang="en-US" altLang="ja-JP" sz="2000" dirty="0"/>
              <a:t> as seen in deuteron.</a:t>
            </a:r>
            <a:br>
              <a:rPr lang="en-US" altLang="ja-JP" sz="2000" dirty="0"/>
            </a:br>
            <a:r>
              <a:rPr lang="en-US" altLang="ja-JP" dirty="0"/>
              <a:t>HF (Sugimoto, NPA740) , RMF (Ogawa, PRC73), AMD (Dote et al., PTP115)</a:t>
            </a:r>
          </a:p>
          <a:p>
            <a:pPr marL="342900" indent="-342900">
              <a:spcBef>
                <a:spcPct val="30000"/>
              </a:spcBef>
              <a:spcAft>
                <a:spcPct val="10000"/>
              </a:spcAft>
              <a:buFont typeface="Arial" charset="0"/>
              <a:buChar char="•"/>
            </a:pPr>
            <a:r>
              <a:rPr lang="en-US" altLang="ja-JP" sz="2400" dirty="0"/>
              <a:t>Satisfy few-body results with Minnesota central force (</a:t>
            </a:r>
            <a:r>
              <a:rPr lang="en-US" altLang="ja-JP" sz="2400" baseline="30000" dirty="0"/>
              <a:t>4,6</a:t>
            </a:r>
            <a:r>
              <a:rPr lang="en-US" altLang="ja-JP" sz="2400" dirty="0"/>
              <a:t>He)</a:t>
            </a:r>
          </a:p>
        </p:txBody>
      </p:sp>
      <p:pic>
        <p:nvPicPr>
          <p:cNvPr id="1032" name="Picture 6" descr="4He_tnsr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2488" y="1858963"/>
            <a:ext cx="4049712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AutoShape 7"/>
          <p:cNvSpPr>
            <a:spLocks noChangeArrowheads="1"/>
          </p:cNvSpPr>
          <p:nvPr/>
        </p:nvSpPr>
        <p:spPr bwMode="auto">
          <a:xfrm>
            <a:off x="6473825" y="1536700"/>
            <a:ext cx="844550" cy="49688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3200" b="1" baseline="30000">
                <a:solidFill>
                  <a:schemeClr val="accent2"/>
                </a:solidFill>
              </a:rPr>
              <a:t>4</a:t>
            </a:r>
            <a:r>
              <a:rPr lang="en-US" altLang="ja-JP" sz="3200" b="1">
                <a:solidFill>
                  <a:schemeClr val="accent2"/>
                </a:solidFill>
              </a:rPr>
              <a:t>He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1441450" y="3338513"/>
          <a:ext cx="700088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2" name="Equation" r:id="rId4" imgW="571320" imgH="698400" progId="Equation.DSMT4">
                  <p:embed/>
                </p:oleObj>
              </mc:Choice>
              <mc:Fallback>
                <p:oleObj name="Equation" r:id="rId4" imgW="571320" imgH="698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3338513"/>
                        <a:ext cx="700088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0" descr="D:\My_Documents\OHP\2010\GIF\shell_5He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613" y="2159000"/>
            <a:ext cx="80264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87400" y="185738"/>
            <a:ext cx="7505700" cy="469900"/>
          </a:xfrm>
        </p:spPr>
        <p:txBody>
          <a:bodyPr/>
          <a:lstStyle/>
          <a:p>
            <a:r>
              <a:rPr lang="en-US" altLang="ja-JP" sz="3600" smtClean="0"/>
              <a:t>Configurations in TOSM</a:t>
            </a:r>
          </a:p>
        </p:txBody>
      </p:sp>
      <p:sp>
        <p:nvSpPr>
          <p:cNvPr id="15364" name="テキスト ボックス 3"/>
          <p:cNvSpPr txBox="1">
            <a:spLocks noChangeArrowheads="1"/>
          </p:cNvSpPr>
          <p:nvPr/>
        </p:nvSpPr>
        <p:spPr bwMode="auto">
          <a:xfrm>
            <a:off x="576263" y="4029075"/>
            <a:ext cx="1049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FF0000"/>
                </a:solidFill>
              </a:rPr>
              <a:t>proton</a:t>
            </a:r>
            <a:endParaRPr lang="ja-JP" altLang="en-US" sz="2400">
              <a:solidFill>
                <a:srgbClr val="FF0000"/>
              </a:solidFill>
            </a:endParaRPr>
          </a:p>
        </p:txBody>
      </p:sp>
      <p:sp>
        <p:nvSpPr>
          <p:cNvPr id="15365" name="テキスト ボックス 4"/>
          <p:cNvSpPr txBox="1">
            <a:spLocks noChangeArrowheads="1"/>
          </p:cNvSpPr>
          <p:nvPr/>
        </p:nvSpPr>
        <p:spPr bwMode="auto">
          <a:xfrm>
            <a:off x="1554163" y="4029075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70C0"/>
                </a:solidFill>
              </a:rPr>
              <a:t>neutron</a:t>
            </a:r>
            <a:endParaRPr lang="ja-JP" altLang="en-US" sz="2400">
              <a:solidFill>
                <a:srgbClr val="0070C0"/>
              </a:solidFill>
            </a:endParaRPr>
          </a:p>
        </p:txBody>
      </p:sp>
      <p:sp>
        <p:nvSpPr>
          <p:cNvPr id="12294" name="フリーフォーム 6"/>
          <p:cNvSpPr>
            <a:spLocks/>
          </p:cNvSpPr>
          <p:nvPr/>
        </p:nvSpPr>
        <p:spPr bwMode="auto">
          <a:xfrm>
            <a:off x="4083050" y="1660525"/>
            <a:ext cx="284163" cy="1127125"/>
          </a:xfrm>
          <a:custGeom>
            <a:avLst/>
            <a:gdLst>
              <a:gd name="T0" fmla="*/ 1 w 399495"/>
              <a:gd name="T1" fmla="*/ 0 h 426128"/>
              <a:gd name="T2" fmla="*/ 1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5" name="フリーフォーム 7"/>
          <p:cNvSpPr>
            <a:spLocks/>
          </p:cNvSpPr>
          <p:nvPr/>
        </p:nvSpPr>
        <p:spPr bwMode="auto">
          <a:xfrm>
            <a:off x="6064250" y="1660525"/>
            <a:ext cx="327025" cy="1090613"/>
          </a:xfrm>
          <a:custGeom>
            <a:avLst/>
            <a:gdLst>
              <a:gd name="T0" fmla="*/ 2 w 399495"/>
              <a:gd name="T1" fmla="*/ 0 h 426128"/>
              <a:gd name="T2" fmla="*/ 2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6" name="フリーフォーム 8"/>
          <p:cNvSpPr>
            <a:spLocks/>
          </p:cNvSpPr>
          <p:nvPr/>
        </p:nvSpPr>
        <p:spPr bwMode="auto">
          <a:xfrm flipH="1">
            <a:off x="5229225" y="1633538"/>
            <a:ext cx="373063" cy="1144587"/>
          </a:xfrm>
          <a:custGeom>
            <a:avLst/>
            <a:gdLst>
              <a:gd name="T0" fmla="*/ 0 w 399495"/>
              <a:gd name="T1" fmla="*/ 0 h 426128"/>
              <a:gd name="T2" fmla="*/ 0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7" name="角丸四角形 9"/>
          <p:cNvSpPr>
            <a:spLocks noChangeArrowheads="1"/>
          </p:cNvSpPr>
          <p:nvPr/>
        </p:nvSpPr>
        <p:spPr bwMode="auto">
          <a:xfrm>
            <a:off x="4038600" y="1082675"/>
            <a:ext cx="3116263" cy="515938"/>
          </a:xfrm>
          <a:prstGeom prst="roundRect">
            <a:avLst>
              <a:gd name="adj" fmla="val 16667"/>
            </a:avLst>
          </a:prstGeom>
          <a:solidFill>
            <a:srgbClr val="FFCCCC">
              <a:alpha val="50195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altLang="ja-JP" sz="2400"/>
              <a:t>Gaussian expansion</a:t>
            </a:r>
            <a:endParaRPr lang="ja-JP" altLang="en-US" sz="2400"/>
          </a:p>
          <a:p>
            <a:endParaRPr lang="ja-JP" altLang="en-US" b="1"/>
          </a:p>
        </p:txBody>
      </p:sp>
      <p:sp>
        <p:nvSpPr>
          <p:cNvPr id="12298" name="フリーフォーム 7"/>
          <p:cNvSpPr>
            <a:spLocks/>
          </p:cNvSpPr>
          <p:nvPr/>
        </p:nvSpPr>
        <p:spPr bwMode="auto">
          <a:xfrm flipH="1">
            <a:off x="6888163" y="1651000"/>
            <a:ext cx="1020762" cy="790575"/>
          </a:xfrm>
          <a:custGeom>
            <a:avLst/>
            <a:gdLst>
              <a:gd name="T0" fmla="*/ 2147483647 w 399495"/>
              <a:gd name="T1" fmla="*/ 0 h 426128"/>
              <a:gd name="T2" fmla="*/ 2147483647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299" name="フリーフォーム 7"/>
          <p:cNvSpPr>
            <a:spLocks/>
          </p:cNvSpPr>
          <p:nvPr/>
        </p:nvSpPr>
        <p:spPr bwMode="auto">
          <a:xfrm flipH="1">
            <a:off x="6711950" y="1677988"/>
            <a:ext cx="877888" cy="1092200"/>
          </a:xfrm>
          <a:custGeom>
            <a:avLst/>
            <a:gdLst>
              <a:gd name="T0" fmla="*/ 2147483647 w 399495"/>
              <a:gd name="T1" fmla="*/ 0 h 426128"/>
              <a:gd name="T2" fmla="*/ 2147483647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2" name="テキスト ボックス 11"/>
          <p:cNvSpPr txBox="1">
            <a:spLocks noChangeArrowheads="1"/>
          </p:cNvSpPr>
          <p:nvPr/>
        </p:nvSpPr>
        <p:spPr bwMode="auto">
          <a:xfrm>
            <a:off x="203200" y="2654300"/>
            <a:ext cx="55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>
                <a:latin typeface="Times New Roman" pitchFamily="18" charset="0"/>
                <a:cs typeface="Times New Roman" pitchFamily="18" charset="0"/>
              </a:rPr>
              <a:t>nlj</a:t>
            </a:r>
            <a:endParaRPr lang="ja-JP" alt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3" name="テキスト ボックス 12"/>
          <p:cNvSpPr txBox="1">
            <a:spLocks noChangeArrowheads="1"/>
          </p:cNvSpPr>
          <p:nvPr/>
        </p:nvSpPr>
        <p:spPr bwMode="auto">
          <a:xfrm>
            <a:off x="657225" y="1144588"/>
            <a:ext cx="2065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particle states</a:t>
            </a:r>
            <a:endParaRPr lang="ja-JP" altLang="en-US" sz="2400"/>
          </a:p>
        </p:txBody>
      </p:sp>
      <p:sp>
        <p:nvSpPr>
          <p:cNvPr id="15374" name="テキスト ボックス 13"/>
          <p:cNvSpPr txBox="1">
            <a:spLocks noChangeArrowheads="1"/>
          </p:cNvSpPr>
          <p:nvPr/>
        </p:nvSpPr>
        <p:spPr bwMode="auto">
          <a:xfrm>
            <a:off x="2614613" y="4419600"/>
            <a:ext cx="533832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hole states (harmonic oscillator basis)</a:t>
            </a:r>
          </a:p>
          <a:p>
            <a:r>
              <a:rPr lang="en-US" altLang="ja-JP" sz="2400" dirty="0"/>
              <a:t>+ configuration </a:t>
            </a:r>
            <a:r>
              <a:rPr lang="en-US" altLang="ja-JP" sz="2400" dirty="0" smtClean="0"/>
              <a:t>mixing (0s</a:t>
            </a:r>
            <a:r>
              <a:rPr lang="en-US" altLang="ja-JP" sz="2400" dirty="0" smtClean="0">
                <a:sym typeface="Symbol"/>
              </a:rPr>
              <a:t></a:t>
            </a:r>
            <a:r>
              <a:rPr lang="en-US" altLang="ja-JP" sz="2400" dirty="0" smtClean="0"/>
              <a:t>0p)</a:t>
            </a:r>
            <a:endParaRPr lang="en-US" altLang="ja-JP" sz="2400" dirty="0"/>
          </a:p>
        </p:txBody>
      </p:sp>
      <p:sp>
        <p:nvSpPr>
          <p:cNvPr id="15375" name="フリーフォーム 6"/>
          <p:cNvSpPr>
            <a:spLocks/>
          </p:cNvSpPr>
          <p:nvPr/>
        </p:nvSpPr>
        <p:spPr bwMode="auto">
          <a:xfrm flipH="1">
            <a:off x="2414588" y="1527175"/>
            <a:ext cx="161925" cy="901700"/>
          </a:xfrm>
          <a:custGeom>
            <a:avLst/>
            <a:gdLst>
              <a:gd name="T0" fmla="*/ 0 w 399495"/>
              <a:gd name="T1" fmla="*/ 0 h 426128"/>
              <a:gd name="T2" fmla="*/ 0 w 399495"/>
              <a:gd name="T3" fmla="*/ 2147483647 h 426128"/>
              <a:gd name="T4" fmla="*/ 0 w 399495"/>
              <a:gd name="T5" fmla="*/ 2147483647 h 426128"/>
              <a:gd name="T6" fmla="*/ 0 60000 65536"/>
              <a:gd name="T7" fmla="*/ 0 60000 65536"/>
              <a:gd name="T8" fmla="*/ 0 60000 65536"/>
              <a:gd name="T9" fmla="*/ 0 w 399495"/>
              <a:gd name="T10" fmla="*/ 0 h 426128"/>
              <a:gd name="T11" fmla="*/ 399495 w 399495"/>
              <a:gd name="T12" fmla="*/ 426128 h 426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9495" h="426128">
                <a:moveTo>
                  <a:pt x="399495" y="0"/>
                </a:moveTo>
                <a:cubicBezTo>
                  <a:pt x="281865" y="66582"/>
                  <a:pt x="164236" y="133165"/>
                  <a:pt x="97654" y="204186"/>
                </a:cubicBezTo>
                <a:cubicBezTo>
                  <a:pt x="31072" y="275207"/>
                  <a:pt x="15536" y="350667"/>
                  <a:pt x="0" y="426128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6" name="フリーフォーム 18"/>
          <p:cNvSpPr>
            <a:spLocks/>
          </p:cNvSpPr>
          <p:nvPr/>
        </p:nvSpPr>
        <p:spPr bwMode="auto">
          <a:xfrm>
            <a:off x="2609850" y="3852863"/>
            <a:ext cx="341313" cy="655637"/>
          </a:xfrm>
          <a:custGeom>
            <a:avLst/>
            <a:gdLst>
              <a:gd name="T0" fmla="*/ 1 w 577048"/>
              <a:gd name="T1" fmla="*/ 2147483647 h 603682"/>
              <a:gd name="T2" fmla="*/ 1 w 577048"/>
              <a:gd name="T3" fmla="*/ 2147483647 h 603682"/>
              <a:gd name="T4" fmla="*/ 0 w 577048"/>
              <a:gd name="T5" fmla="*/ 0 h 603682"/>
              <a:gd name="T6" fmla="*/ 0 60000 65536"/>
              <a:gd name="T7" fmla="*/ 0 60000 65536"/>
              <a:gd name="T8" fmla="*/ 0 60000 65536"/>
              <a:gd name="T9" fmla="*/ 0 w 577048"/>
              <a:gd name="T10" fmla="*/ 0 h 603682"/>
              <a:gd name="T11" fmla="*/ 577048 w 577048"/>
              <a:gd name="T12" fmla="*/ 603682 h 6036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048" h="603682">
                <a:moveTo>
                  <a:pt x="577048" y="603682"/>
                </a:moveTo>
                <a:cubicBezTo>
                  <a:pt x="487532" y="436486"/>
                  <a:pt x="398016" y="269290"/>
                  <a:pt x="301841" y="168676"/>
                </a:cubicBezTo>
                <a:cubicBezTo>
                  <a:pt x="205666" y="68062"/>
                  <a:pt x="102833" y="34031"/>
                  <a:pt x="0" y="0"/>
                </a:cubicBezTo>
              </a:path>
            </a:pathLst>
          </a:custGeom>
          <a:noFill/>
          <a:ln w="19050" algn="ctr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7" name="右大かっこ 19"/>
          <p:cNvSpPr>
            <a:spLocks/>
          </p:cNvSpPr>
          <p:nvPr/>
        </p:nvSpPr>
        <p:spPr bwMode="auto">
          <a:xfrm>
            <a:off x="2486025" y="3275013"/>
            <a:ext cx="106363" cy="612775"/>
          </a:xfrm>
          <a:prstGeom prst="rightBracket">
            <a:avLst>
              <a:gd name="adj" fmla="val 97753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b="1"/>
          </a:p>
        </p:txBody>
      </p:sp>
      <p:sp>
        <p:nvSpPr>
          <p:cNvPr id="15378" name="右大かっこ 23"/>
          <p:cNvSpPr>
            <a:spLocks/>
          </p:cNvSpPr>
          <p:nvPr/>
        </p:nvSpPr>
        <p:spPr bwMode="auto">
          <a:xfrm>
            <a:off x="2497138" y="2478088"/>
            <a:ext cx="106362" cy="612775"/>
          </a:xfrm>
          <a:prstGeom prst="rightBracket">
            <a:avLst>
              <a:gd name="adj" fmla="val 97754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b="1"/>
          </a:p>
        </p:txBody>
      </p:sp>
      <p:sp>
        <p:nvSpPr>
          <p:cNvPr id="15379" name="テキスト ボックス 20"/>
          <p:cNvSpPr txBox="1">
            <a:spLocks noChangeArrowheads="1"/>
          </p:cNvSpPr>
          <p:nvPr/>
        </p:nvSpPr>
        <p:spPr bwMode="auto">
          <a:xfrm>
            <a:off x="1349375" y="1589088"/>
            <a:ext cx="588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3200" baseline="-20000">
                <a:latin typeface="Times New Roman" pitchFamily="18" charset="0"/>
                <a:cs typeface="Times New Roman" pitchFamily="18" charset="0"/>
              </a:rPr>
              <a:t>0</a:t>
            </a:r>
            <a:endParaRPr lang="ja-JP" altLang="en-US" sz="3200" baseline="-2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0" name="テキスト ボックス 21"/>
          <p:cNvSpPr txBox="1">
            <a:spLocks noChangeArrowheads="1"/>
          </p:cNvSpPr>
          <p:nvPr/>
        </p:nvSpPr>
        <p:spPr bwMode="auto">
          <a:xfrm>
            <a:off x="3525838" y="1581150"/>
            <a:ext cx="5889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3200" baseline="-20000">
                <a:latin typeface="Times New Roman" pitchFamily="18" charset="0"/>
                <a:cs typeface="Times New Roman" pitchFamily="18" charset="0"/>
              </a:rPr>
              <a:t>1</a:t>
            </a:r>
            <a:endParaRPr lang="ja-JP" altLang="en-US" sz="3200" baseline="-2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1" name="テキスト ボックス 22"/>
          <p:cNvSpPr txBox="1">
            <a:spLocks noChangeArrowheads="1"/>
          </p:cNvSpPr>
          <p:nvPr/>
        </p:nvSpPr>
        <p:spPr bwMode="auto">
          <a:xfrm>
            <a:off x="5567363" y="1625600"/>
            <a:ext cx="5889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3200" baseline="-20000">
                <a:latin typeface="Times New Roman" pitchFamily="18" charset="0"/>
                <a:cs typeface="Times New Roman" pitchFamily="18" charset="0"/>
              </a:rPr>
              <a:t>2</a:t>
            </a:r>
            <a:endParaRPr lang="ja-JP" altLang="en-US" sz="3200" baseline="-2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2" name="テキスト ボックス 23"/>
          <p:cNvSpPr txBox="1">
            <a:spLocks noChangeArrowheads="1"/>
          </p:cNvSpPr>
          <p:nvPr/>
        </p:nvSpPr>
        <p:spPr bwMode="auto">
          <a:xfrm>
            <a:off x="7485063" y="1590675"/>
            <a:ext cx="5889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3200" baseline="-20000">
                <a:latin typeface="Times New Roman" pitchFamily="18" charset="0"/>
                <a:cs typeface="Times New Roman" pitchFamily="18" charset="0"/>
              </a:rPr>
              <a:t>3</a:t>
            </a:r>
            <a:endParaRPr lang="ja-JP" altLang="en-US" sz="3200" baseline="-2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3" name="テキスト ボックス 20"/>
          <p:cNvSpPr txBox="1">
            <a:spLocks noChangeArrowheads="1"/>
          </p:cNvSpPr>
          <p:nvPr/>
        </p:nvSpPr>
        <p:spPr bwMode="auto">
          <a:xfrm>
            <a:off x="657225" y="5621338"/>
            <a:ext cx="7918450" cy="8223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Application to Hypernuclei to investigate </a:t>
            </a:r>
            <a:r>
              <a:rPr lang="en-US" altLang="ja-JP" sz="2400">
                <a:sym typeface="Symbol" pitchFamily="18" charset="2"/>
              </a:rPr>
              <a:t></a:t>
            </a:r>
            <a:r>
              <a:rPr lang="en-US" altLang="ja-JP" sz="2400" i="1">
                <a:sym typeface="Symbol" pitchFamily="18" charset="2"/>
              </a:rPr>
              <a:t>N</a:t>
            </a:r>
            <a:r>
              <a:rPr lang="en-US" altLang="ja-JP" sz="2400">
                <a:sym typeface="Symbol" pitchFamily="18" charset="2"/>
              </a:rPr>
              <a:t>-</a:t>
            </a:r>
            <a:r>
              <a:rPr lang="en-US" altLang="ja-JP" sz="2400" i="1">
                <a:sym typeface="Symbol" pitchFamily="18" charset="2"/>
              </a:rPr>
              <a:t>N</a:t>
            </a:r>
            <a:r>
              <a:rPr lang="en-US" altLang="ja-JP" sz="2400">
                <a:sym typeface="Symbol" pitchFamily="18" charset="2"/>
              </a:rPr>
              <a:t> coupling </a:t>
            </a:r>
          </a:p>
          <a:p>
            <a:r>
              <a:rPr lang="en-US" altLang="ja-JP" sz="2400"/>
              <a:t>by </a:t>
            </a:r>
            <a:r>
              <a:rPr lang="en-US" altLang="ja-JP" sz="2400" b="1"/>
              <a:t>Umeya</a:t>
            </a:r>
            <a:r>
              <a:rPr lang="en-US" altLang="ja-JP" sz="2400"/>
              <a:t> (NIT), </a:t>
            </a:r>
            <a:r>
              <a:rPr lang="en-US" altLang="ja-JP" sz="2400" b="1"/>
              <a:t>Hiyama</a:t>
            </a:r>
            <a:r>
              <a:rPr lang="en-US" altLang="ja-JP" sz="2400"/>
              <a:t> (RIKEN)</a:t>
            </a:r>
            <a:endParaRPr lang="en-US" altLang="ja-JP" sz="240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5" descr="D:\My_Documents\OHP\2010\GIF\pot13_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259013"/>
            <a:ext cx="4421187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8" name="Picture 16" descr="D:\My_Documents\OHP\2010\GIF\pot13_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260600"/>
            <a:ext cx="4429125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137C665-5D42-43AD-B11E-FFD0A30AA74C}" type="slidenum">
              <a:rPr lang="en-US" altLang="ja-JP" sz="1400"/>
              <a:pPr algn="r"/>
              <a:t>7</a:t>
            </a:fld>
            <a:endParaRPr lang="en-US" altLang="ja-JP" sz="140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139700"/>
            <a:ext cx="8229600" cy="633413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Tensor force matrix elements</a:t>
            </a:r>
            <a:endParaRPr lang="ja-JP" altLang="en-US" sz="3600" smtClean="0">
              <a:solidFill>
                <a:schemeClr val="tx1"/>
              </a:solidFill>
            </a:endParaRPr>
          </a:p>
        </p:txBody>
      </p:sp>
      <p:sp>
        <p:nvSpPr>
          <p:cNvPr id="15366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C1F7DC9-261C-4C10-95DF-0599A4335331}" type="slidenum">
              <a:rPr lang="en-US" altLang="ja-JP" sz="1400"/>
              <a:pPr algn="r"/>
              <a:t>7</a:t>
            </a:fld>
            <a:endParaRPr lang="en-US" altLang="ja-JP" sz="1400"/>
          </a:p>
        </p:txBody>
      </p:sp>
      <p:sp>
        <p:nvSpPr>
          <p:cNvPr id="153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80975" y="6310313"/>
            <a:ext cx="8712200" cy="449262"/>
          </a:xfrm>
          <a:solidFill>
            <a:schemeClr val="bg1"/>
          </a:solidFill>
        </p:spPr>
        <p:txBody>
          <a:bodyPr tIns="82800" bIns="82800" anchor="ctr" anchorCtr="1"/>
          <a:lstStyle/>
          <a:p>
            <a:pPr eaLnBrk="1" hangingPunct="1">
              <a:lnSpc>
                <a:spcPct val="80000"/>
              </a:lnSpc>
            </a:pPr>
            <a:r>
              <a:rPr lang="en-US" altLang="ja-JP" sz="2000" dirty="0" smtClean="0"/>
              <a:t>Centrifugal potential (1GeV@0.5fm) pushes away D-wave.</a:t>
            </a:r>
          </a:p>
        </p:txBody>
      </p:sp>
      <p:sp>
        <p:nvSpPr>
          <p:cNvPr id="15368" name="Line 6"/>
          <p:cNvSpPr>
            <a:spLocks noChangeShapeType="1"/>
          </p:cNvSpPr>
          <p:nvPr/>
        </p:nvSpPr>
        <p:spPr bwMode="auto">
          <a:xfrm flipV="1">
            <a:off x="6084888" y="2765425"/>
            <a:ext cx="0" cy="26098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5369" name="Picture 18" descr="shell_5He4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800" y="1358769"/>
            <a:ext cx="1846477" cy="197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9" descr="shell_5He4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1801" y="4109588"/>
            <a:ext cx="1846476" cy="1975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106615" y="4959350"/>
            <a:ext cx="450850" cy="720725"/>
            <a:chOff x="782" y="3067"/>
            <a:chExt cx="284" cy="454"/>
          </a:xfrm>
        </p:grpSpPr>
        <p:sp>
          <p:nvSpPr>
            <p:cNvPr id="15387" name="Line 23"/>
            <p:cNvSpPr>
              <a:spLocks noChangeShapeType="1"/>
            </p:cNvSpPr>
            <p:nvPr/>
          </p:nvSpPr>
          <p:spPr bwMode="auto">
            <a:xfrm flipV="1">
              <a:off x="782" y="3067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88" name="Line 24"/>
            <p:cNvSpPr>
              <a:spLocks noChangeShapeType="1"/>
            </p:cNvSpPr>
            <p:nvPr/>
          </p:nvSpPr>
          <p:spPr bwMode="auto">
            <a:xfrm flipV="1">
              <a:off x="1066" y="3067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8636" name="Freeform 28"/>
          <p:cNvSpPr>
            <a:spLocks/>
          </p:cNvSpPr>
          <p:nvPr/>
        </p:nvSpPr>
        <p:spPr bwMode="auto">
          <a:xfrm rot="-1407542">
            <a:off x="685800" y="2671482"/>
            <a:ext cx="844550" cy="98425"/>
          </a:xfrm>
          <a:custGeom>
            <a:avLst/>
            <a:gdLst>
              <a:gd name="T0" fmla="*/ 0 w 1451"/>
              <a:gd name="T1" fmla="*/ 2147483647 h 91"/>
              <a:gd name="T2" fmla="*/ 2147483647 w 1451"/>
              <a:gd name="T3" fmla="*/ 0 h 91"/>
              <a:gd name="T4" fmla="*/ 2147483647 w 1451"/>
              <a:gd name="T5" fmla="*/ 2147483647 h 91"/>
              <a:gd name="T6" fmla="*/ 2147483647 w 1451"/>
              <a:gd name="T7" fmla="*/ 0 h 91"/>
              <a:gd name="T8" fmla="*/ 2147483647 w 1451"/>
              <a:gd name="T9" fmla="*/ 2147483647 h 91"/>
              <a:gd name="T10" fmla="*/ 2147483647 w 1451"/>
              <a:gd name="T11" fmla="*/ 0 h 91"/>
              <a:gd name="T12" fmla="*/ 2147483647 w 1451"/>
              <a:gd name="T13" fmla="*/ 2147483647 h 91"/>
              <a:gd name="T14" fmla="*/ 2147483647 w 1451"/>
              <a:gd name="T15" fmla="*/ 0 h 91"/>
              <a:gd name="T16" fmla="*/ 2147483647 w 1451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1"/>
              <a:gd name="T28" fmla="*/ 0 h 91"/>
              <a:gd name="T29" fmla="*/ 1451 w 1451"/>
              <a:gd name="T30" fmla="*/ 91 h 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1" h="91">
                <a:moveTo>
                  <a:pt x="0" y="91"/>
                </a:moveTo>
                <a:cubicBezTo>
                  <a:pt x="60" y="45"/>
                  <a:pt x="121" y="0"/>
                  <a:pt x="181" y="0"/>
                </a:cubicBezTo>
                <a:cubicBezTo>
                  <a:pt x="241" y="0"/>
                  <a:pt x="303" y="91"/>
                  <a:pt x="363" y="91"/>
                </a:cubicBezTo>
                <a:cubicBezTo>
                  <a:pt x="423" y="91"/>
                  <a:pt x="484" y="0"/>
                  <a:pt x="544" y="0"/>
                </a:cubicBezTo>
                <a:cubicBezTo>
                  <a:pt x="604" y="0"/>
                  <a:pt x="666" y="91"/>
                  <a:pt x="726" y="91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91"/>
                </a:cubicBezTo>
                <a:cubicBezTo>
                  <a:pt x="1149" y="91"/>
                  <a:pt x="1210" y="0"/>
                  <a:pt x="1270" y="0"/>
                </a:cubicBezTo>
                <a:cubicBezTo>
                  <a:pt x="1330" y="0"/>
                  <a:pt x="1390" y="45"/>
                  <a:pt x="1451" y="91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8637" name="Freeform 29"/>
          <p:cNvSpPr>
            <a:spLocks/>
          </p:cNvSpPr>
          <p:nvPr/>
        </p:nvSpPr>
        <p:spPr bwMode="auto">
          <a:xfrm rot="-2144970">
            <a:off x="1047750" y="2768600"/>
            <a:ext cx="531813" cy="60325"/>
          </a:xfrm>
          <a:custGeom>
            <a:avLst/>
            <a:gdLst>
              <a:gd name="T0" fmla="*/ 0 w 1451"/>
              <a:gd name="T1" fmla="*/ 2147483647 h 91"/>
              <a:gd name="T2" fmla="*/ 2147483647 w 1451"/>
              <a:gd name="T3" fmla="*/ 0 h 91"/>
              <a:gd name="T4" fmla="*/ 2147483647 w 1451"/>
              <a:gd name="T5" fmla="*/ 2147483647 h 91"/>
              <a:gd name="T6" fmla="*/ 2147483647 w 1451"/>
              <a:gd name="T7" fmla="*/ 0 h 91"/>
              <a:gd name="T8" fmla="*/ 2147483647 w 1451"/>
              <a:gd name="T9" fmla="*/ 2147483647 h 91"/>
              <a:gd name="T10" fmla="*/ 2147483647 w 1451"/>
              <a:gd name="T11" fmla="*/ 0 h 91"/>
              <a:gd name="T12" fmla="*/ 2147483647 w 1451"/>
              <a:gd name="T13" fmla="*/ 2147483647 h 91"/>
              <a:gd name="T14" fmla="*/ 2147483647 w 1451"/>
              <a:gd name="T15" fmla="*/ 0 h 91"/>
              <a:gd name="T16" fmla="*/ 2147483647 w 1451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1"/>
              <a:gd name="T28" fmla="*/ 0 h 91"/>
              <a:gd name="T29" fmla="*/ 1451 w 1451"/>
              <a:gd name="T30" fmla="*/ 91 h 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1" h="91">
                <a:moveTo>
                  <a:pt x="0" y="91"/>
                </a:moveTo>
                <a:cubicBezTo>
                  <a:pt x="60" y="45"/>
                  <a:pt x="121" y="0"/>
                  <a:pt x="181" y="0"/>
                </a:cubicBezTo>
                <a:cubicBezTo>
                  <a:pt x="241" y="0"/>
                  <a:pt x="303" y="91"/>
                  <a:pt x="363" y="91"/>
                </a:cubicBezTo>
                <a:cubicBezTo>
                  <a:pt x="423" y="91"/>
                  <a:pt x="484" y="0"/>
                  <a:pt x="544" y="0"/>
                </a:cubicBezTo>
                <a:cubicBezTo>
                  <a:pt x="604" y="0"/>
                  <a:pt x="666" y="91"/>
                  <a:pt x="726" y="91"/>
                </a:cubicBezTo>
                <a:cubicBezTo>
                  <a:pt x="786" y="91"/>
                  <a:pt x="847" y="0"/>
                  <a:pt x="907" y="0"/>
                </a:cubicBezTo>
                <a:cubicBezTo>
                  <a:pt x="967" y="0"/>
                  <a:pt x="1029" y="91"/>
                  <a:pt x="1089" y="91"/>
                </a:cubicBezTo>
                <a:cubicBezTo>
                  <a:pt x="1149" y="91"/>
                  <a:pt x="1210" y="0"/>
                  <a:pt x="1270" y="0"/>
                </a:cubicBezTo>
                <a:cubicBezTo>
                  <a:pt x="1330" y="0"/>
                  <a:pt x="1390" y="45"/>
                  <a:pt x="1451" y="91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4" name="テキスト ボックス 12"/>
          <p:cNvSpPr txBox="1">
            <a:spLocks noChangeArrowheads="1"/>
          </p:cNvSpPr>
          <p:nvPr/>
        </p:nvSpPr>
        <p:spPr bwMode="auto">
          <a:xfrm>
            <a:off x="6072188" y="2814638"/>
            <a:ext cx="169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FF0000"/>
                </a:solidFill>
                <a:latin typeface="Symbol" pitchFamily="18" charset="2"/>
              </a:rPr>
              <a:t>p</a:t>
            </a:r>
            <a:r>
              <a:rPr lang="en-US" altLang="ja-JP" sz="2400">
                <a:solidFill>
                  <a:srgbClr val="FF0000"/>
                </a:solidFill>
              </a:rPr>
              <a:t>+</a:t>
            </a:r>
            <a:r>
              <a:rPr lang="en-US" altLang="ja-JP" sz="2400">
                <a:solidFill>
                  <a:srgbClr val="FF0000"/>
                </a:solidFill>
                <a:latin typeface="Symbol" pitchFamily="18" charset="2"/>
              </a:rPr>
              <a:t>r</a:t>
            </a:r>
            <a:r>
              <a:rPr lang="en-US" altLang="ja-JP" sz="2400">
                <a:solidFill>
                  <a:srgbClr val="FF0000"/>
                </a:solidFill>
              </a:rPr>
              <a:t> (Bonn)</a:t>
            </a:r>
            <a:endParaRPr lang="ja-JP" altLang="en-US" sz="2400">
              <a:solidFill>
                <a:srgbClr val="FF0000"/>
              </a:solidFill>
            </a:endParaRPr>
          </a:p>
        </p:txBody>
      </p:sp>
      <p:sp>
        <p:nvSpPr>
          <p:cNvPr id="15375" name="テキスト ボックス 13"/>
          <p:cNvSpPr txBox="1">
            <a:spLocks noChangeArrowheads="1"/>
          </p:cNvSpPr>
          <p:nvPr/>
        </p:nvSpPr>
        <p:spPr bwMode="auto">
          <a:xfrm>
            <a:off x="7929563" y="2820988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00FF"/>
                </a:solidFill>
              </a:rPr>
              <a:t>AV8’</a:t>
            </a:r>
            <a:endParaRPr lang="ja-JP" altLang="en-US">
              <a:solidFill>
                <a:srgbClr val="0000FF"/>
              </a:solidFill>
            </a:endParaRPr>
          </a:p>
        </p:txBody>
      </p:sp>
      <p:sp>
        <p:nvSpPr>
          <p:cNvPr id="68629" name="AutoShape 21"/>
          <p:cNvSpPr>
            <a:spLocks noChangeArrowheads="1"/>
          </p:cNvSpPr>
          <p:nvPr/>
        </p:nvSpPr>
        <p:spPr bwMode="auto">
          <a:xfrm>
            <a:off x="250825" y="1089025"/>
            <a:ext cx="4095750" cy="2384425"/>
          </a:xfrm>
          <a:prstGeom prst="roundRect">
            <a:avLst>
              <a:gd name="adj" fmla="val 8139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346575" y="2528887"/>
            <a:ext cx="810490" cy="49506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8630" name="AutoShape 22"/>
          <p:cNvSpPr>
            <a:spLocks noChangeArrowheads="1"/>
          </p:cNvSpPr>
          <p:nvPr/>
        </p:nvSpPr>
        <p:spPr bwMode="auto">
          <a:xfrm>
            <a:off x="250825" y="3833813"/>
            <a:ext cx="4186238" cy="2386012"/>
          </a:xfrm>
          <a:prstGeom prst="roundRect">
            <a:avLst>
              <a:gd name="adj" fmla="val 8139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45" name="Line 37"/>
          <p:cNvSpPr>
            <a:spLocks noChangeShapeType="1"/>
          </p:cNvSpPr>
          <p:nvPr/>
        </p:nvSpPr>
        <p:spPr bwMode="auto">
          <a:xfrm flipV="1">
            <a:off x="4437063" y="4779150"/>
            <a:ext cx="720002" cy="3373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80" name="Text Box 40"/>
          <p:cNvSpPr txBox="1">
            <a:spLocks noChangeArrowheads="1"/>
          </p:cNvSpPr>
          <p:nvPr/>
        </p:nvSpPr>
        <p:spPr bwMode="auto">
          <a:xfrm>
            <a:off x="2433638" y="2105025"/>
            <a:ext cx="191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= V</a:t>
            </a:r>
            <a:r>
              <a:rPr lang="en-US" altLang="ja-JP" sz="2800" baseline="-25000"/>
              <a:t>residual</a:t>
            </a:r>
          </a:p>
        </p:txBody>
      </p:sp>
      <p:sp>
        <p:nvSpPr>
          <p:cNvPr id="15381" name="Text Box 41"/>
          <p:cNvSpPr txBox="1">
            <a:spLocks noChangeArrowheads="1"/>
          </p:cNvSpPr>
          <p:nvPr/>
        </p:nvSpPr>
        <p:spPr bwMode="auto">
          <a:xfrm>
            <a:off x="2501900" y="4948238"/>
            <a:ext cx="1909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sz="2400">
                <a:latin typeface="Times New Roman" pitchFamily="18" charset="0"/>
                <a:cs typeface="Times New Roman" pitchFamily="18" charset="0"/>
              </a:rPr>
              <a:t>≠ V</a:t>
            </a:r>
            <a:r>
              <a:rPr lang="en-US" altLang="ja-JP" sz="2800" baseline="-25000"/>
              <a:t>residual</a:t>
            </a:r>
          </a:p>
        </p:txBody>
      </p:sp>
      <p:sp>
        <p:nvSpPr>
          <p:cNvPr id="15382" name="Text Box 42"/>
          <p:cNvSpPr txBox="1">
            <a:spLocks noChangeArrowheads="1"/>
          </p:cNvSpPr>
          <p:nvPr/>
        </p:nvSpPr>
        <p:spPr bwMode="auto">
          <a:xfrm>
            <a:off x="4247140" y="998538"/>
            <a:ext cx="4825360" cy="105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ja-JP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ja-JP" sz="2800" i="1" baseline="-25000" dirty="0">
                <a:latin typeface="Times New Roman" pitchFamily="18" charset="0"/>
                <a:cs typeface="Times New Roman" pitchFamily="18" charset="0"/>
              </a:rPr>
              <a:t>SD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8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ja-JP" sz="28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ja-JP" sz="2800" i="1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altLang="ja-JP" sz="2800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800" i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8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sz="2800" i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ja-JP" sz="2800" dirty="0">
                <a:cs typeface="Arial" charset="0"/>
              </a:rPr>
              <a:t>·</a:t>
            </a:r>
            <a:r>
              <a:rPr lang="en-US" altLang="ja-JP" sz="28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sz="2800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2800" dirty="0" err="1" smtClean="0">
                <a:cs typeface="Arial" charset="0"/>
              </a:rPr>
              <a:t>·</a:t>
            </a:r>
            <a:r>
              <a:rPr lang="en-US" altLang="ja-JP" sz="28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altLang="ja-JP" sz="2800" i="1" baseline="-25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28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8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sz="28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4000"/>
              </a:lnSpc>
            </a:pPr>
            <a:r>
              <a:rPr lang="en-US" altLang="ja-JP" sz="2400" dirty="0">
                <a:latin typeface="Times New Roman" pitchFamily="18" charset="0"/>
                <a:cs typeface="Times New Roman" pitchFamily="18" charset="0"/>
              </a:rPr>
              <a:t>             :</a:t>
            </a:r>
            <a:r>
              <a:rPr lang="en-US" altLang="ja-JP" sz="2400" dirty="0"/>
              <a:t>  Integrand of Tensor ME</a:t>
            </a:r>
          </a:p>
        </p:txBody>
      </p:sp>
      <p:sp>
        <p:nvSpPr>
          <p:cNvPr id="15383" name="正方形/長方形 29"/>
          <p:cNvSpPr>
            <a:spLocks noChangeArrowheads="1"/>
          </p:cNvSpPr>
          <p:nvPr/>
        </p:nvSpPr>
        <p:spPr bwMode="auto">
          <a:xfrm>
            <a:off x="2457450" y="1436688"/>
            <a:ext cx="1180131" cy="5232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r>
              <a:rPr lang="ja-JP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ja-JP" altLang="en-US" sz="2000" dirty="0"/>
          </a:p>
        </p:txBody>
      </p:sp>
      <p:sp>
        <p:nvSpPr>
          <p:cNvPr id="15384" name="正方形/長方形 30"/>
          <p:cNvSpPr>
            <a:spLocks noChangeArrowheads="1"/>
          </p:cNvSpPr>
          <p:nvPr/>
        </p:nvSpPr>
        <p:spPr bwMode="auto">
          <a:xfrm>
            <a:off x="2411760" y="4194175"/>
            <a:ext cx="1826141" cy="5232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~</a:t>
            </a:r>
            <a:r>
              <a:rPr lang="ja-JP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sz="2800" i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ja-JP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0.5</a:t>
            </a:r>
            <a:endParaRPr lang="ja-JP" altLang="en-US" sz="2000" dirty="0"/>
          </a:p>
        </p:txBody>
      </p:sp>
      <p:sp>
        <p:nvSpPr>
          <p:cNvPr id="15385" name="テキスト ボックス 26"/>
          <p:cNvSpPr txBox="1">
            <a:spLocks noChangeArrowheads="1"/>
          </p:cNvSpPr>
          <p:nvPr/>
        </p:nvSpPr>
        <p:spPr bwMode="auto">
          <a:xfrm>
            <a:off x="2501900" y="2697163"/>
            <a:ext cx="132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r>
              <a:rPr lang="en-US" altLang="ja-JP" sz="2400" baseline="30000"/>
              <a:t>st</a:t>
            </a:r>
            <a:r>
              <a:rPr lang="en-US" altLang="ja-JP" sz="2400"/>
              <a:t> order</a:t>
            </a:r>
            <a:endParaRPr lang="ja-JP" altLang="en-US" sz="2400"/>
          </a:p>
        </p:txBody>
      </p:sp>
      <p:sp>
        <p:nvSpPr>
          <p:cNvPr id="15386" name="テキスト ボックス 27"/>
          <p:cNvSpPr txBox="1">
            <a:spLocks noChangeArrowheads="1"/>
          </p:cNvSpPr>
          <p:nvPr/>
        </p:nvSpPr>
        <p:spPr bwMode="auto">
          <a:xfrm>
            <a:off x="2501900" y="5532438"/>
            <a:ext cx="1658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0p0h-2p2h</a:t>
            </a:r>
            <a:endParaRPr lang="ja-JP" altLang="en-US" sz="240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48347" y="4548128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3.8 MeV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407315" y="4869160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15.0 MeV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8180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6" grpId="0" animBg="1"/>
      <p:bldP spid="68637" grpId="0" animBg="1"/>
      <p:bldP spid="68629" grpId="0" animBg="1"/>
      <p:bldP spid="68640" grpId="0" animBg="1"/>
      <p:bldP spid="68640" grpId="1" animBg="1"/>
      <p:bldP spid="68645" grpId="0" animBg="1"/>
      <p:bldP spid="3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611188" y="998538"/>
            <a:ext cx="4140200" cy="495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11188" y="3384550"/>
            <a:ext cx="4770902" cy="4937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34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3E92EC0-EC1E-484A-9708-188FE976D52F}" type="slidenum">
              <a:rPr lang="en-US" altLang="ja-JP" sz="1400"/>
              <a:pPr algn="r"/>
              <a:t>8</a:t>
            </a:fld>
            <a:endParaRPr lang="en-US" altLang="ja-JP" sz="140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98425"/>
            <a:ext cx="8229600" cy="769938"/>
          </a:xfrm>
        </p:spPr>
        <p:txBody>
          <a:bodyPr/>
          <a:lstStyle/>
          <a:p>
            <a:pPr eaLnBrk="1" hangingPunct="1"/>
            <a:r>
              <a:rPr lang="en-US" altLang="ja-JP" sz="3600" smtClean="0">
                <a:solidFill>
                  <a:schemeClr val="tx1"/>
                </a:solidFill>
              </a:rPr>
              <a:t>Effect of Tensor force in TOSM</a:t>
            </a:r>
          </a:p>
        </p:txBody>
      </p:sp>
      <p:sp>
        <p:nvSpPr>
          <p:cNvPr id="14342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22263" y="969963"/>
            <a:ext cx="7535862" cy="2098675"/>
          </a:xfrm>
        </p:spPr>
        <p:txBody>
          <a:bodyPr/>
          <a:lstStyle/>
          <a:p>
            <a:pPr>
              <a:spcAft>
                <a:spcPct val="10000"/>
              </a:spcAft>
            </a:pPr>
            <a:r>
              <a:rPr lang="en-US" altLang="ja-JP" dirty="0" smtClean="0"/>
              <a:t>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order treatment of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Spin-saturated nuclei :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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0| V</a:t>
            </a:r>
            <a:r>
              <a:rPr lang="en-US" altLang="ja-JP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|0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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=0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>
                <a:cs typeface="Times New Roman" pitchFamily="18" charset="0"/>
              </a:rPr>
              <a:t>For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 ≠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 nuclei :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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0| V</a:t>
            </a:r>
            <a:r>
              <a:rPr lang="en-US" altLang="ja-JP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|0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</a:t>
            </a:r>
            <a:r>
              <a:rPr lang="en-US" altLang="ja-JP" dirty="0" smtClean="0"/>
              <a:t> ~ few </a:t>
            </a:r>
            <a:r>
              <a:rPr lang="en-US" altLang="ja-JP" dirty="0" err="1" smtClean="0"/>
              <a:t>MeV</a:t>
            </a:r>
            <a:endParaRPr lang="en-US" altLang="ja-JP" dirty="0" smtClean="0"/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Effect on the energy spectra in unstable nuclei</a:t>
            </a:r>
            <a:endParaRPr lang="ja-JP" altLang="en-US" dirty="0" smtClean="0"/>
          </a:p>
        </p:txBody>
      </p:sp>
      <p:sp>
        <p:nvSpPr>
          <p:cNvPr id="14343" name="コンテンツ プレースホルダ 14"/>
          <p:cNvSpPr>
            <a:spLocks noGrp="1"/>
          </p:cNvSpPr>
          <p:nvPr>
            <p:ph sz="half" idx="2"/>
          </p:nvPr>
        </p:nvSpPr>
        <p:spPr>
          <a:xfrm>
            <a:off x="296863" y="3384550"/>
            <a:ext cx="8370887" cy="3330575"/>
          </a:xfrm>
        </p:spPr>
        <p:txBody>
          <a:bodyPr/>
          <a:lstStyle/>
          <a:p>
            <a:pPr>
              <a:spcAft>
                <a:spcPct val="10000"/>
              </a:spcAft>
            </a:pPr>
            <a:r>
              <a:rPr lang="en-US" altLang="ja-JP" dirty="0" smtClean="0"/>
              <a:t>Coupling between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0p0h-2p2h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In </a:t>
            </a:r>
            <a:r>
              <a:rPr lang="en-US" altLang="ja-JP" baseline="30000" dirty="0" smtClean="0"/>
              <a:t>4</a:t>
            </a:r>
            <a:r>
              <a:rPr lang="en-US" altLang="ja-JP" dirty="0" smtClean="0"/>
              <a:t>He,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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ja-JP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</a:t>
            </a:r>
            <a:r>
              <a:rPr lang="en-US" altLang="ja-JP" dirty="0" smtClean="0"/>
              <a:t> ~ </a:t>
            </a:r>
            <a:r>
              <a:rPr lang="en-US" altLang="ja-JP" dirty="0" smtClean="0">
                <a:sym typeface="Symbol"/>
              </a:rPr>
              <a:t></a:t>
            </a:r>
            <a:r>
              <a:rPr lang="en-US" altLang="ja-JP" dirty="0" smtClean="0"/>
              <a:t>15MeV/A,  comparable to GFMC.</a:t>
            </a:r>
          </a:p>
          <a:p>
            <a:pPr lvl="1">
              <a:spcAft>
                <a:spcPct val="10000"/>
              </a:spcAft>
            </a:pPr>
            <a:r>
              <a:rPr lang="en-US" altLang="ja-JP" b="1" i="1" dirty="0" smtClean="0">
                <a:latin typeface="Times New Roman" pitchFamily="18" charset="0"/>
                <a:cs typeface="Times New Roman" pitchFamily="18" charset="0"/>
              </a:rPr>
              <a:t>SD</a:t>
            </a:r>
            <a:r>
              <a:rPr lang="en-US" altLang="ja-JP" dirty="0" smtClean="0"/>
              <a:t> coupling of 0p0h-2p2h is essential.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Describe high momentum (compact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dirty="0" smtClean="0"/>
              <a:t>-wave)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Break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=8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magicity</a:t>
            </a:r>
            <a:r>
              <a:rPr lang="en-US" altLang="ja-JP" dirty="0" smtClean="0"/>
              <a:t> in </a:t>
            </a:r>
            <a:r>
              <a:rPr lang="en-US" altLang="ja-JP" baseline="30000" dirty="0" smtClean="0"/>
              <a:t>11</a:t>
            </a:r>
            <a:r>
              <a:rPr lang="en-US" altLang="ja-JP" dirty="0" smtClean="0"/>
              <a:t>Li.</a:t>
            </a:r>
          </a:p>
          <a:p>
            <a:pPr lvl="1">
              <a:spcAft>
                <a:spcPct val="10000"/>
              </a:spcAft>
            </a:pPr>
            <a:r>
              <a:rPr lang="en-US" altLang="ja-JP" dirty="0" smtClean="0"/>
              <a:t>Experiments using (</a:t>
            </a:r>
            <a:r>
              <a:rPr lang="en-US" altLang="ja-JP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ja-JP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ja-JP" dirty="0" smtClean="0"/>
              <a:t>) reaction by </a:t>
            </a:r>
            <a:r>
              <a:rPr lang="en-US" altLang="ja-JP" dirty="0" err="1" smtClean="0"/>
              <a:t>Ong-Tanihata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@ RCNP, to observe </a:t>
            </a:r>
            <a:r>
              <a:rPr lang="en-US" altLang="ja-JP" b="1" i="1" dirty="0" smtClean="0"/>
              <a:t>high momentum nucleon</a:t>
            </a:r>
            <a:r>
              <a:rPr lang="en-US" altLang="ja-JP" dirty="0" smtClean="0"/>
              <a:t>.</a:t>
            </a:r>
          </a:p>
          <a:p>
            <a:endParaRPr lang="ja-JP" altLang="en-US" dirty="0" smtClean="0"/>
          </a:p>
        </p:txBody>
      </p:sp>
      <p:sp>
        <p:nvSpPr>
          <p:cNvPr id="14344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7A37714-E61A-42EF-8F7A-0699E4509FF4}" type="slidenum">
              <a:rPr lang="en-US" altLang="ja-JP" sz="1400"/>
              <a:pPr algn="r"/>
              <a:t>8</a:t>
            </a:fld>
            <a:endParaRPr lang="en-US" altLang="ja-JP" sz="1400"/>
          </a:p>
        </p:txBody>
      </p:sp>
      <p:sp>
        <p:nvSpPr>
          <p:cNvPr id="14345" name="Text Box 15"/>
          <p:cNvSpPr txBox="1">
            <a:spLocks noChangeArrowheads="1"/>
          </p:cNvSpPr>
          <p:nvPr/>
        </p:nvSpPr>
        <p:spPr bwMode="auto">
          <a:xfrm>
            <a:off x="3762375" y="2889250"/>
            <a:ext cx="528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ja-JP" sz="2000"/>
              <a:t>cf.  T. Otsuka et al.   PRL95(2005)232502.</a:t>
            </a:r>
          </a:p>
        </p:txBody>
      </p:sp>
      <p:sp>
        <p:nvSpPr>
          <p:cNvPr id="14346" name="テキスト ボックス 11"/>
          <p:cNvSpPr txBox="1">
            <a:spLocks noChangeArrowheads="1"/>
          </p:cNvSpPr>
          <p:nvPr/>
        </p:nvSpPr>
        <p:spPr bwMode="auto">
          <a:xfrm>
            <a:off x="5994400" y="973138"/>
            <a:ext cx="1347788" cy="461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HF state</a:t>
            </a:r>
            <a:endParaRPr lang="ja-JP" altLang="en-US" sz="2400"/>
          </a:p>
        </p:txBody>
      </p:sp>
      <p:sp>
        <p:nvSpPr>
          <p:cNvPr id="13" name="フリーフォーム 12"/>
          <p:cNvSpPr/>
          <p:nvPr/>
        </p:nvSpPr>
        <p:spPr>
          <a:xfrm>
            <a:off x="5246688" y="1200150"/>
            <a:ext cx="663575" cy="384175"/>
          </a:xfrm>
          <a:custGeom>
            <a:avLst/>
            <a:gdLst>
              <a:gd name="connsiteX0" fmla="*/ 662609 w 662609"/>
              <a:gd name="connsiteY0" fmla="*/ 0 h 384314"/>
              <a:gd name="connsiteX1" fmla="*/ 198783 w 662609"/>
              <a:gd name="connsiteY1" fmla="*/ 66261 h 384314"/>
              <a:gd name="connsiteX2" fmla="*/ 0 w 662609"/>
              <a:gd name="connsiteY2" fmla="*/ 384314 h 38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609" h="384314">
                <a:moveTo>
                  <a:pt x="662609" y="0"/>
                </a:moveTo>
                <a:cubicBezTo>
                  <a:pt x="485913" y="1104"/>
                  <a:pt x="309218" y="2209"/>
                  <a:pt x="198783" y="66261"/>
                </a:cubicBezTo>
                <a:cubicBezTo>
                  <a:pt x="88348" y="130313"/>
                  <a:pt x="44174" y="257313"/>
                  <a:pt x="0" y="384314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348" name="Text Box 9"/>
          <p:cNvSpPr txBox="1">
            <a:spLocks noChangeArrowheads="1"/>
          </p:cNvSpPr>
          <p:nvPr/>
        </p:nvSpPr>
        <p:spPr bwMode="auto">
          <a:xfrm>
            <a:off x="4977045" y="5367622"/>
            <a:ext cx="3606800" cy="4016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2000" dirty="0">
                <a:solidFill>
                  <a:srgbClr val="0000FF"/>
                </a:solidFill>
              </a:rPr>
              <a:t>TM et al.PRC76(2007)024305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7976254" y="5836773"/>
            <a:ext cx="720080" cy="40845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PLB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Freeform 24"/>
          <p:cNvSpPr>
            <a:spLocks/>
          </p:cNvSpPr>
          <p:nvPr/>
        </p:nvSpPr>
        <p:spPr bwMode="auto">
          <a:xfrm>
            <a:off x="431800" y="3070225"/>
            <a:ext cx="142875" cy="449263"/>
          </a:xfrm>
          <a:custGeom>
            <a:avLst/>
            <a:gdLst>
              <a:gd name="T0" fmla="*/ 2147483647 w 62"/>
              <a:gd name="T1" fmla="*/ 0 h 283"/>
              <a:gd name="T2" fmla="*/ 2147483647 w 62"/>
              <a:gd name="T3" fmla="*/ 2147483647 h 283"/>
              <a:gd name="T4" fmla="*/ 2147483647 w 62"/>
              <a:gd name="T5" fmla="*/ 2147483647 h 283"/>
              <a:gd name="T6" fmla="*/ 0 60000 65536"/>
              <a:gd name="T7" fmla="*/ 0 60000 65536"/>
              <a:gd name="T8" fmla="*/ 0 60000 65536"/>
              <a:gd name="T9" fmla="*/ 0 w 62"/>
              <a:gd name="T10" fmla="*/ 0 h 283"/>
              <a:gd name="T11" fmla="*/ 62 w 62"/>
              <a:gd name="T12" fmla="*/ 283 h 2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" h="283">
                <a:moveTo>
                  <a:pt x="62" y="0"/>
                </a:moveTo>
                <a:cubicBezTo>
                  <a:pt x="36" y="47"/>
                  <a:pt x="10" y="94"/>
                  <a:pt x="5" y="141"/>
                </a:cubicBezTo>
                <a:cubicBezTo>
                  <a:pt x="0" y="188"/>
                  <a:pt x="16" y="235"/>
                  <a:pt x="33" y="2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58" name="Rectangle 25"/>
          <p:cNvSpPr>
            <a:spLocks noChangeArrowheads="1"/>
          </p:cNvSpPr>
          <p:nvPr/>
        </p:nvSpPr>
        <p:spPr bwMode="auto">
          <a:xfrm>
            <a:off x="522288" y="2697163"/>
            <a:ext cx="1935162" cy="4492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5413"/>
            <a:ext cx="9144000" cy="647700"/>
          </a:xfrm>
        </p:spPr>
        <p:txBody>
          <a:bodyPr/>
          <a:lstStyle/>
          <a:p>
            <a:pPr eaLnBrk="1" hangingPunct="1"/>
            <a:r>
              <a:rPr lang="en-US" altLang="ja-JP" sz="3200" smtClean="0">
                <a:solidFill>
                  <a:schemeClr val="tx1"/>
                </a:solidFill>
              </a:rPr>
              <a:t>Hamiltonian and variational equations in TOSM</a:t>
            </a:r>
          </a:p>
        </p:txBody>
      </p:sp>
      <p:graphicFrame>
        <p:nvGraphicFramePr>
          <p:cNvPr id="2050" name="Object 9"/>
          <p:cNvGraphicFramePr>
            <a:graphicFrameLocks noGrp="1" noChangeAspect="1"/>
          </p:cNvGraphicFramePr>
          <p:nvPr>
            <p:ph idx="4294967295"/>
          </p:nvPr>
        </p:nvGraphicFramePr>
        <p:xfrm>
          <a:off x="431800" y="5129213"/>
          <a:ext cx="1890713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6" name="Equation" r:id="rId3" imgW="914400" imgH="482400" progId="Equation.DSMT4">
                  <p:embed/>
                </p:oleObj>
              </mc:Choice>
              <mc:Fallback>
                <p:oleObj name="Equation" r:id="rId3" imgW="914400" imgH="482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5129213"/>
                        <a:ext cx="1890713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Grp="1" noChangeAspect="1"/>
          </p:cNvGraphicFramePr>
          <p:nvPr>
            <p:ph type="body" idx="4294967295"/>
          </p:nvPr>
        </p:nvGraphicFramePr>
        <p:xfrm>
          <a:off x="841375" y="811213"/>
          <a:ext cx="310038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7" name="Equation" r:id="rId5" imgW="1384200" imgH="444240" progId="Equation.DSMT4">
                  <p:embed/>
                </p:oleObj>
              </mc:Choice>
              <mc:Fallback>
                <p:oleObj name="Equation" r:id="rId5" imgW="13842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811213"/>
                        <a:ext cx="3100388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5"/>
          <p:cNvGraphicFramePr>
            <a:graphicFrameLocks noChangeAspect="1"/>
          </p:cNvGraphicFramePr>
          <p:nvPr/>
        </p:nvGraphicFramePr>
        <p:xfrm>
          <a:off x="454025" y="1809750"/>
          <a:ext cx="29273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8" name="Equation" r:id="rId7" imgW="1333440" imgH="342720" progId="Equation.DSMT4">
                  <p:embed/>
                </p:oleObj>
              </mc:Choice>
              <mc:Fallback>
                <p:oleObj name="Equation" r:id="rId7" imgW="133344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" y="1809750"/>
                        <a:ext cx="292735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"/>
          <p:cNvGraphicFramePr>
            <a:graphicFrameLocks noChangeAspect="1"/>
          </p:cNvGraphicFramePr>
          <p:nvPr/>
        </p:nvGraphicFramePr>
        <p:xfrm>
          <a:off x="2503488" y="5127625"/>
          <a:ext cx="1843087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9" name="Equation" r:id="rId9" imgW="888840" imgH="482400" progId="Equation.DSMT4">
                  <p:embed/>
                </p:oleObj>
              </mc:Choice>
              <mc:Fallback>
                <p:oleObj name="Equation" r:id="rId9" imgW="888840" imgH="48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5127625"/>
                        <a:ext cx="1843087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4932363" y="5711825"/>
            <a:ext cx="3821112" cy="822325"/>
          </a:xfrm>
          <a:prstGeom prst="rect">
            <a:avLst/>
          </a:prstGeom>
          <a:solidFill>
            <a:srgbClr val="BBE0E3">
              <a:alpha val="79999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c.m. excitation is excluded by Lawson’s method</a:t>
            </a: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5337175" y="1127125"/>
            <a:ext cx="27813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(0p0h+1p1h+2p2h)</a:t>
            </a:r>
          </a:p>
        </p:txBody>
      </p:sp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404813" y="3282950"/>
          <a:ext cx="29479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0" name="Equation" r:id="rId11" imgW="1549080" imgH="444240" progId="Equation.DSMT4">
                  <p:embed/>
                </p:oleObj>
              </mc:Choice>
              <mc:Fallback>
                <p:oleObj name="Equation" r:id="rId11" imgW="15490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282950"/>
                        <a:ext cx="2947987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722688" y="3206750"/>
          <a:ext cx="5130800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1" name="Equation" r:id="rId13" imgW="2705040" imgH="558720" progId="Equation.DSMT4">
                  <p:embed/>
                </p:oleObj>
              </mc:Choice>
              <mc:Fallback>
                <p:oleObj name="Equation" r:id="rId13" imgW="270504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688" y="3206750"/>
                        <a:ext cx="5130800" cy="1055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21"/>
          <p:cNvSpPr txBox="1">
            <a:spLocks noChangeArrowheads="1"/>
          </p:cNvSpPr>
          <p:nvPr/>
        </p:nvSpPr>
        <p:spPr bwMode="auto">
          <a:xfrm>
            <a:off x="566738" y="2697163"/>
            <a:ext cx="6827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Particle state : Gaussian expansion for each orbit</a:t>
            </a:r>
          </a:p>
        </p:txBody>
      </p:sp>
      <p:sp>
        <p:nvSpPr>
          <p:cNvPr id="2063" name="Text Box 16"/>
          <p:cNvSpPr txBox="1">
            <a:spLocks noChangeArrowheads="1"/>
          </p:cNvSpPr>
          <p:nvPr/>
        </p:nvSpPr>
        <p:spPr bwMode="auto">
          <a:xfrm>
            <a:off x="4749800" y="4367213"/>
            <a:ext cx="342265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Gaussian basis function</a:t>
            </a:r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66738" y="4291013"/>
          <a:ext cx="21240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2" name="Equation" r:id="rId15" imgW="1117440" imgH="330120" progId="Equation.DSMT4">
                  <p:embed/>
                </p:oleObj>
              </mc:Choice>
              <mc:Fallback>
                <p:oleObj name="Equation" r:id="rId15" imgW="111744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4291013"/>
                        <a:ext cx="212407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9"/>
          <p:cNvSpPr>
            <a:spLocks noChangeArrowheads="1"/>
          </p:cNvSpPr>
          <p:nvPr/>
        </p:nvSpPr>
        <p:spPr bwMode="auto">
          <a:xfrm>
            <a:off x="5381625" y="4767263"/>
            <a:ext cx="2879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ja-JP"/>
              <a:t>Hiyama, Kino, Kamimura PPNP51(2003)223</a:t>
            </a:r>
            <a:endParaRPr lang="ja-JP" alt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00088" y="6116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4527550" y="1616075"/>
            <a:ext cx="4356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Shell model type configuration </a:t>
            </a:r>
          </a:p>
          <a:p>
            <a:r>
              <a:rPr lang="en-US" altLang="ja-JP" sz="2400"/>
              <a:t>with mass number </a:t>
            </a:r>
            <a:r>
              <a:rPr lang="en-US" altLang="ja-JP" sz="2400" i="1">
                <a:latin typeface="Times New Roman" pitchFamily="18" charset="0"/>
              </a:rPr>
              <a:t>A</a:t>
            </a:r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3446463" y="1763713"/>
            <a:ext cx="1081087" cy="225425"/>
          </a:xfrm>
          <a:custGeom>
            <a:avLst/>
            <a:gdLst>
              <a:gd name="T0" fmla="*/ 2147483647 w 737"/>
              <a:gd name="T1" fmla="*/ 2147483647 h 161"/>
              <a:gd name="T2" fmla="*/ 2147483647 w 737"/>
              <a:gd name="T3" fmla="*/ 2147483647 h 161"/>
              <a:gd name="T4" fmla="*/ 0 w 737"/>
              <a:gd name="T5" fmla="*/ 2147483647 h 161"/>
              <a:gd name="T6" fmla="*/ 0 60000 65536"/>
              <a:gd name="T7" fmla="*/ 0 60000 65536"/>
              <a:gd name="T8" fmla="*/ 0 60000 65536"/>
              <a:gd name="T9" fmla="*/ 0 w 737"/>
              <a:gd name="T10" fmla="*/ 0 h 161"/>
              <a:gd name="T11" fmla="*/ 737 w 737"/>
              <a:gd name="T12" fmla="*/ 161 h 1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7" h="161">
                <a:moveTo>
                  <a:pt x="737" y="47"/>
                </a:moveTo>
                <a:cubicBezTo>
                  <a:pt x="586" y="23"/>
                  <a:pt x="435" y="0"/>
                  <a:pt x="312" y="19"/>
                </a:cubicBezTo>
                <a:cubicBezTo>
                  <a:pt x="189" y="38"/>
                  <a:pt x="94" y="99"/>
                  <a:pt x="0" y="161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7269</TotalTime>
  <Words>1018</Words>
  <Application>Microsoft Office PowerPoint</Application>
  <PresentationFormat>画面に合わせる (4:3)</PresentationFormat>
  <Paragraphs>291</Paragraphs>
  <Slides>22</Slides>
  <Notes>2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4" baseType="lpstr">
      <vt:lpstr>標準デザイン</vt:lpstr>
      <vt:lpstr>Equation</vt:lpstr>
      <vt:lpstr>PowerPoint プレゼンテーション</vt:lpstr>
      <vt:lpstr>Outline</vt:lpstr>
      <vt:lpstr>PowerPoint プレゼンテーション</vt:lpstr>
      <vt:lpstr>Deuteron properties &amp; tensor force</vt:lpstr>
      <vt:lpstr>Tensor-optimized shell model (TOSM)</vt:lpstr>
      <vt:lpstr>Configurations in TOSM</vt:lpstr>
      <vt:lpstr>Tensor force matrix elements</vt:lpstr>
      <vt:lpstr>Effect of Tensor force in TOSM</vt:lpstr>
      <vt:lpstr>Hamiltonian and variational equations in TOSM</vt:lpstr>
      <vt:lpstr>4He in UCOM (Afnan-Tang, Central only)</vt:lpstr>
      <vt:lpstr>4He in TOSM + short-range UCOM</vt:lpstr>
      <vt:lpstr>5-8He  with TOSM+UCOM</vt:lpstr>
      <vt:lpstr>5-9Li  with TOSM+UCOM</vt:lpstr>
      <vt:lpstr>5-9Li  with TOSM </vt:lpstr>
      <vt:lpstr>PowerPoint プレゼンテーション</vt:lpstr>
      <vt:lpstr>Configurations of 4He with AV8’ </vt:lpstr>
      <vt:lpstr>Selectivity of the tensor coupling in 4He</vt:lpstr>
      <vt:lpstr>8Be spectrum</vt:lpstr>
      <vt:lpstr>8Be in TOSM’  AV8’  </vt:lpstr>
      <vt:lpstr>8Be in TOSM’  AV8’  </vt:lpstr>
      <vt:lpstr>Hamiltonian components in 8Be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RCNPテンソルWS</dc:title>
  <dc:creator>myo</dc:creator>
  <cp:lastModifiedBy>myo</cp:lastModifiedBy>
  <cp:revision>3353</cp:revision>
  <cp:lastPrinted>2013-07-09T07:16:05Z</cp:lastPrinted>
  <dcterms:created xsi:type="dcterms:W3CDTF">2006-08-28T15:46:00Z</dcterms:created>
  <dcterms:modified xsi:type="dcterms:W3CDTF">2013-07-28T23:51:37Z</dcterms:modified>
</cp:coreProperties>
</file>