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74" r:id="rId2"/>
    <p:sldId id="307" r:id="rId3"/>
    <p:sldId id="309" r:id="rId4"/>
    <p:sldId id="265" r:id="rId5"/>
    <p:sldId id="259" r:id="rId6"/>
    <p:sldId id="263" r:id="rId7"/>
    <p:sldId id="266" r:id="rId8"/>
    <p:sldId id="257" r:id="rId9"/>
    <p:sldId id="258" r:id="rId10"/>
    <p:sldId id="261" r:id="rId11"/>
    <p:sldId id="275" r:id="rId12"/>
    <p:sldId id="262" r:id="rId13"/>
    <p:sldId id="295" r:id="rId14"/>
    <p:sldId id="296" r:id="rId15"/>
    <p:sldId id="297" r:id="rId16"/>
    <p:sldId id="276" r:id="rId17"/>
    <p:sldId id="273" r:id="rId18"/>
    <p:sldId id="278" r:id="rId19"/>
    <p:sldId id="279" r:id="rId20"/>
    <p:sldId id="299" r:id="rId21"/>
    <p:sldId id="292" r:id="rId22"/>
    <p:sldId id="291" r:id="rId23"/>
    <p:sldId id="300" r:id="rId24"/>
    <p:sldId id="270" r:id="rId25"/>
    <p:sldId id="308" r:id="rId26"/>
    <p:sldId id="302" r:id="rId27"/>
    <p:sldId id="281" r:id="rId28"/>
    <p:sldId id="303" r:id="rId29"/>
    <p:sldId id="283" r:id="rId30"/>
    <p:sldId id="304" r:id="rId31"/>
    <p:sldId id="294" r:id="rId32"/>
    <p:sldId id="293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16" autoAdjust="0"/>
    <p:restoredTop sz="94388" autoAdjust="0"/>
  </p:normalViewPr>
  <p:slideViewPr>
    <p:cSldViewPr snapToGrid="0">
      <p:cViewPr varScale="1">
        <p:scale>
          <a:sx n="58" d="100"/>
          <a:sy n="58" d="100"/>
        </p:scale>
        <p:origin x="102" y="234"/>
      </p:cViewPr>
      <p:guideLst/>
    </p:cSldViewPr>
  </p:slideViewPr>
  <p:outlineViewPr>
    <p:cViewPr>
      <p:scale>
        <a:sx n="33" d="100"/>
        <a:sy n="33" d="100"/>
      </p:scale>
      <p:origin x="0" y="-54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19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DEDD5-953D-4C76-BF54-525EBF38DF6E}" type="datetimeFigureOut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7AF3C-7C68-4C98-A14D-5BB956327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61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7AF3C-7C68-4C98-A14D-5BB95632725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80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30.png"/><Relationship Id="rId7" Type="http://schemas.openxmlformats.org/officeDocument/2006/relationships/image" Target="../media/image46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5" Type="http://schemas.openxmlformats.org/officeDocument/2006/relationships/image" Target="../media/image350.png"/><Relationship Id="rId4" Type="http://schemas.openxmlformats.org/officeDocument/2006/relationships/image" Target="../media/image440.png"/><Relationship Id="rId9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9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74073" y="789710"/>
            <a:ext cx="11263745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 wrap="square" rtlCol="0">
            <a:spAutoFit/>
            <a:sp3d extrusionH="57150" prstMaterial="metal">
              <a:bevelT w="38100" h="38100"/>
            </a:sp3d>
          </a:bodyPr>
          <a:lstStyle/>
          <a:p>
            <a:pPr algn="ctr"/>
            <a:r>
              <a:rPr kumimoji="1" lang="ja-JP" altLang="en-US" sz="4400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複素レンジガウス基底関数を用いた</a:t>
            </a:r>
            <a:endParaRPr kumimoji="1" lang="en-US" altLang="ja-JP" sz="4400" dirty="0" smtClean="0">
              <a:latin typeface="HG明朝E" panose="02020909000000000000" pitchFamily="17" charset="-128"/>
              <a:ea typeface="HG明朝E" panose="02020909000000000000" pitchFamily="17" charset="-128"/>
            </a:endParaRPr>
          </a:p>
          <a:p>
            <a:pPr algn="ctr"/>
            <a:r>
              <a:rPr kumimoji="1" lang="en-US" altLang="ja-JP" sz="4400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Complex Scaling Method</a:t>
            </a:r>
          </a:p>
          <a:p>
            <a:pPr algn="ctr"/>
            <a:r>
              <a:rPr kumimoji="1" lang="en-US" altLang="ja-JP" sz="4400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---  </a:t>
            </a:r>
            <a:r>
              <a:rPr kumimoji="1" lang="en-US" altLang="ja-JP" sz="4400" baseline="30000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12</a:t>
            </a:r>
            <a:r>
              <a:rPr kumimoji="1" lang="en-US" altLang="ja-JP" sz="4400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C </a:t>
            </a:r>
            <a:r>
              <a:rPr kumimoji="1" lang="ja-JP" altLang="en-US" sz="4400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の </a:t>
            </a:r>
            <a:r>
              <a:rPr kumimoji="1" lang="en-US" altLang="ja-JP" sz="4400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3 </a:t>
            </a:r>
            <a:r>
              <a:rPr kumimoji="1" lang="ja-JP" altLang="en-US" sz="4400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クラスター共鳴状態への応用  </a:t>
            </a:r>
            <a:r>
              <a:rPr kumimoji="1" lang="en-US" altLang="ja-JP" sz="4400" dirty="0" smtClean="0">
                <a:latin typeface="Times New Roman" panose="02020603050405020304" pitchFamily="18" charset="0"/>
                <a:ea typeface="HG明朝E" panose="02020909000000000000" pitchFamily="17" charset="-128"/>
                <a:cs typeface="Times New Roman" panose="02020603050405020304" pitchFamily="18" charset="0"/>
              </a:rPr>
              <a:t>---</a:t>
            </a:r>
            <a:endParaRPr kumimoji="1" lang="ja-JP" altLang="en-US" sz="4400" dirty="0">
              <a:latin typeface="Times New Roman" panose="02020603050405020304" pitchFamily="18" charset="0"/>
              <a:ea typeface="HG明朝E" panose="02020909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77492" y="3172690"/>
            <a:ext cx="5694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大坪慎一  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福大理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 </a:t>
            </a:r>
          </a:p>
          <a:p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福嶋義博  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福大理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 </a:t>
            </a:r>
          </a:p>
          <a:p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上村正康  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理研仁科セ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  <a:p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肥山詠美子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理研仁科セ</a:t>
            </a:r>
            <a:r>
              <a:rPr kumimoji="1" lang="en-US" altLang="ja-JP" sz="3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0966" y="5740336"/>
            <a:ext cx="9624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RCNP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研究会「核子・ハイペロン多体系におけるクラスター現象</a:t>
            </a:r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」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,</a:t>
            </a:r>
          </a:p>
          <a:p>
            <a:r>
              <a:rPr kumimoji="1"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            </a:t>
            </a:r>
            <a:r>
              <a:rPr kumimoji="1" lang="en-US" altLang="ja-JP" sz="24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KGU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関内</a:t>
            </a:r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メディアセンター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, 2013</a:t>
            </a:r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 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26 </a:t>
            </a:r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～ 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27</a:t>
            </a:r>
            <a:r>
              <a:rPr kumimoji="1"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日</a:t>
            </a:r>
            <a:r>
              <a:rPr kumimoji="1"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endParaRPr kumimoji="1" lang="ja-JP" altLang="en-US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0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92" y="133741"/>
            <a:ext cx="3932829" cy="324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3" y="3462695"/>
            <a:ext cx="3932829" cy="324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03" y="133741"/>
            <a:ext cx="3932829" cy="324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592" y="3462695"/>
            <a:ext cx="3932829" cy="324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35526" y="235527"/>
            <a:ext cx="2715491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Gaussian Basis Function</a:t>
            </a:r>
            <a:endParaRPr kumimoji="1" lang="ja-JP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47164" y="3489589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 2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45459" y="4139530"/>
                <a:ext cx="1723677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139530"/>
                <a:ext cx="1723677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21672" y="263234"/>
            <a:ext cx="117070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en-US" altLang="ja-JP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Eigenvalues of 3D Harmonic oscillator potential</a:t>
            </a:r>
            <a:endParaRPr kumimoji="1" lang="ja-JP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842367"/>
                  </p:ext>
                </p:extLst>
              </p:nvPr>
            </p:nvGraphicFramePr>
            <p:xfrm>
              <a:off x="3889633" y="1001260"/>
              <a:ext cx="6101531" cy="565503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095503"/>
                    <a:gridCol w="5006028"/>
                  </a:tblGrid>
                  <a:tr h="60369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kumimoji="1" lang="en-US" altLang="ja-JP" sz="28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kumimoji="1" lang="en-US" altLang="ja-JP" sz="2800" b="1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Eigenvalue </a:t>
                          </a:r>
                          <a:r>
                            <a:rPr kumimoji="1" lang="en-US" altLang="ja-JP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800" b="1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kumimoji="1" lang="en-US" altLang="ja-JP" sz="2800" b="1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kumimoji="1" lang="en-US" altLang="ja-JP" sz="2800" b="1" i="1" baseline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oMath>
                          </a14:m>
                          <a:endParaRPr kumimoji="1" lang="en-US" altLang="ja-JP" sz="2800" b="1" baseline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12.00000007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16.00000068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20.00000510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24.00003082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28.00016387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32.00056547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36.00439902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40.00477577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44.18678726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48.41380294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7842367"/>
                  </p:ext>
                </p:extLst>
              </p:nvPr>
            </p:nvGraphicFramePr>
            <p:xfrm>
              <a:off x="3889633" y="1001260"/>
              <a:ext cx="6101531" cy="565503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095503"/>
                    <a:gridCol w="5006028"/>
                  </a:tblGrid>
                  <a:tr h="60369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56" t="-10101" r="-458889" b="-8525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2046" t="-10101" r="-609" b="-852525"/>
                          </a:stretch>
                        </a:blipFill>
                      </a:tcPr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12.00000007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16.00000068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20.00000510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24.00003082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28.00016387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32.00056547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36.00439902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40.00477577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44.18678726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0513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48.41380294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83415" y="2777837"/>
                <a:ext cx="87299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415" y="2777837"/>
                <a:ext cx="87299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942109" y="1382613"/>
                <a:ext cx="273350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1382613"/>
                <a:ext cx="2733502" cy="9221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477587" y="3208724"/>
                <a:ext cx="14685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=1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87" y="3208724"/>
                <a:ext cx="1468582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1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07" y="310106"/>
            <a:ext cx="7630238" cy="628605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35526" y="235526"/>
            <a:ext cx="303414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en-US" altLang="ja-JP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Wave function of 3D Harmonic oscillator potential</a:t>
            </a:r>
            <a:endParaRPr kumimoji="1" lang="ja-JP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09599" y="335511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18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8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1383" y="-1355190"/>
            <a:ext cx="6575145" cy="954643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778183" y="865098"/>
            <a:ext cx="914400" cy="1264024"/>
          </a:xfrm>
          <a:prstGeom prst="rect">
            <a:avLst/>
          </a:prstGeom>
          <a:solidFill>
            <a:schemeClr val="bg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2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4503" y="-1304878"/>
            <a:ext cx="6570667" cy="95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1069" y="-1296973"/>
            <a:ext cx="6535683" cy="94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1" y="123730"/>
            <a:ext cx="6924441" cy="657004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245115" y="2801342"/>
            <a:ext cx="293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result 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992671" y="3316649"/>
                <a:ext cx="299009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=0.79−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1.68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671" y="3316649"/>
                <a:ext cx="2990090" cy="7838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106162" y="1094208"/>
                <a:ext cx="4978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C. </a:t>
                </a:r>
                <a:r>
                  <a:rPr kumimoji="1" lang="en-US" altLang="ja-JP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Kurokawa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K. </a:t>
                </a:r>
                <a:r>
                  <a:rPr kumimoji="1" lang="en-US" altLang="ja-JP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Katō</a:t>
                </a:r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162" y="1094208"/>
                <a:ext cx="497826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961" t="-10526" r="-36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992671" y="1555873"/>
                <a:ext cx="299009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1.66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1.48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671" y="1555873"/>
                <a:ext cx="2990090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35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45065" y="187939"/>
            <a:ext cx="813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Kurokawa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K.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Katō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C71, 021301(2005)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003913" y="2599023"/>
                <a:ext cx="5188087" cy="405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r>
                        <a:rPr kumimoji="1" lang="ja-JP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unc>
                        <m:func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kumimoji="1" lang="ja-JP" alt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Sup>
                                    <m:sSub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Sup>
                                    <m:sSubSupPr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913" y="2599023"/>
                <a:ext cx="5188087" cy="405817"/>
              </a:xfrm>
              <a:prstGeom prst="rect">
                <a:avLst/>
              </a:prstGeom>
              <a:blipFill rotWithShape="0">
                <a:blip r:embed="rId3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04334" y="730728"/>
            <a:ext cx="840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Continuation in the Coupling Constant (ACCC) + CSM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7003913" y="1766330"/>
                <a:ext cx="3611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aux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913" y="1766330"/>
                <a:ext cx="3611566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404334" y="3004840"/>
            <a:ext cx="5847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Fig.2 upper</a:t>
            </a:r>
          </a:p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Phys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Rev. C71, 021301(2005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5" y="209396"/>
            <a:ext cx="6730594" cy="651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106162" y="1094208"/>
                <a:ext cx="4978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C. </a:t>
                </a:r>
                <a:r>
                  <a:rPr kumimoji="1" lang="en-US" altLang="ja-JP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Kurokawa</a:t>
                </a:r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K. </a:t>
                </a:r>
                <a:r>
                  <a:rPr kumimoji="1" lang="en-US" altLang="ja-JP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Katō</a:t>
                </a:r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162" y="1094208"/>
                <a:ext cx="497826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961" t="-10526" r="-36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992671" y="1555873"/>
                <a:ext cx="299009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1.66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1.48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671" y="1555873"/>
                <a:ext cx="2990090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7106163" y="2801342"/>
            <a:ext cx="293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result 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7992671" y="3332770"/>
                <a:ext cx="299009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=0.79−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1.68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671" y="3332770"/>
                <a:ext cx="2990090" cy="78380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7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9830" y="-1394674"/>
            <a:ext cx="6611007" cy="959850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482788" y="847164"/>
            <a:ext cx="1237130" cy="3523129"/>
          </a:xfrm>
          <a:prstGeom prst="rect">
            <a:avLst/>
          </a:prstGeom>
          <a:solidFill>
            <a:schemeClr val="bg2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1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36583" y="283612"/>
            <a:ext cx="11526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ＭＳ Ｐ明朝" panose="02020600040205080304" pitchFamily="18" charset="-128"/>
              <a:buChar char="∗"/>
            </a:pP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Complex Scaling Method (CSM)</a:t>
            </a:r>
            <a:r>
              <a:rPr kumimoji="1" lang="ja-JP" altLang="en-US" sz="3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kumimoji="1" lang="ja-JP" altLang="en-US" sz="3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において</a:t>
            </a:r>
            <a:r>
              <a:rPr kumimoji="1" lang="en-US" altLang="ja-JP" sz="3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, </a:t>
            </a:r>
          </a:p>
          <a:p>
            <a:r>
              <a:rPr kumimoji="1" lang="ja-JP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  複素</a:t>
            </a:r>
            <a:r>
              <a:rPr kumimoji="1" lang="ja-JP" altLang="en-US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レンジガウス基底関数が</a:t>
            </a: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, </a:t>
            </a:r>
            <a:r>
              <a:rPr kumimoji="1" lang="ja-JP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実数</a:t>
            </a:r>
            <a:r>
              <a:rPr kumimoji="1" lang="ja-JP" altLang="en-US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レンジガウス基底関数</a:t>
            </a:r>
            <a:endParaRPr kumimoji="1" lang="en-US" altLang="ja-JP" sz="3600" dirty="0" smtClean="0"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r>
              <a:rPr kumimoji="1" lang="ja-JP" altLang="en-US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  よりも有効に機能するかを調べた</a:t>
            </a: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6582" y="2385836"/>
            <a:ext cx="1173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ＭＳ Ｐ明朝" panose="02020600040205080304" pitchFamily="18" charset="-128"/>
              <a:buChar char="∗"/>
            </a:pPr>
            <a:r>
              <a:rPr kumimoji="1" lang="ja-JP" altLang="en-US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例として</a:t>
            </a: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, </a:t>
            </a:r>
            <a:r>
              <a:rPr kumimoji="1" lang="en-US" altLang="ja-JP" sz="3600" baseline="300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12</a:t>
            </a: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 </a:t>
            </a:r>
            <a:r>
              <a:rPr kumimoji="1" lang="ja-JP" altLang="en-US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の ３</a:t>
            </a: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α-cluster resonant states </a:t>
            </a:r>
            <a:r>
              <a:rPr kumimoji="1" lang="ja-JP" altLang="en-US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を </a:t>
            </a:r>
            <a:endParaRPr kumimoji="1" lang="en-US" altLang="ja-JP" sz="3600" dirty="0" smtClean="0">
              <a:latin typeface="Times New Roman" panose="02020603050405020304" pitchFamily="18" charset="0"/>
              <a:ea typeface="ＭＳ Ｐ明朝" panose="02020600040205080304" pitchFamily="18" charset="-128"/>
              <a:cs typeface="Times New Roman" panose="02020603050405020304" pitchFamily="18" charset="0"/>
            </a:endParaRPr>
          </a:p>
          <a:p>
            <a:r>
              <a:rPr kumimoji="1" lang="en-US" altLang="ja-JP" sz="3600" dirty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   OCM </a:t>
            </a:r>
            <a:r>
              <a:rPr kumimoji="1" lang="ja-JP" altLang="en-US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で行った</a:t>
            </a: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. </a:t>
            </a:r>
            <a:endParaRPr kumimoji="1" lang="en-US" altLang="ja-JP" sz="36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2744" y="5222733"/>
            <a:ext cx="538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A792 (2007) 82.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42744" y="4563827"/>
            <a:ext cx="5386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C71 (2005) 021301.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6584" y="3695940"/>
            <a:ext cx="566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ＭＳ Ｐ明朝" panose="02020600040205080304" pitchFamily="18" charset="-128"/>
              <a:buChar char="∗"/>
            </a:pPr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1" lang="en-US" altLang="ja-JP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Kurokawa</a:t>
            </a:r>
            <a:r>
              <a:rPr kumimoji="1"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K. </a:t>
            </a:r>
            <a:r>
              <a:rPr kumimoji="1" lang="en-US" altLang="ja-JP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Katō</a:t>
            </a: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</a:t>
            </a:r>
            <a:endParaRPr kumimoji="1" lang="en-US" altLang="ja-JP" sz="36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2675965" y="5868207"/>
                <a:ext cx="27569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 smtClean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主に</a:t>
                </a:r>
                <a:r>
                  <a:rPr kumimoji="1" lang="en-US" altLang="ja-JP" sz="3200" dirty="0" smtClean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, </a:t>
                </a:r>
                <a:r>
                  <a:rPr kumimoji="1" lang="en-US" altLang="ja-JP" sz="32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New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32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b>
                        <m:r>
                          <a:rPr kumimoji="1" lang="en-US" altLang="ja-JP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kumimoji="1" lang="en-US" altLang="ja-JP" sz="32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kumimoji="1" lang="ja-JP" altLang="en-US" sz="32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965" y="5868207"/>
                <a:ext cx="2756909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5752" t="-17708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7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4343" y="-1363317"/>
            <a:ext cx="6591255" cy="956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510351"/>
                  </p:ext>
                </p:extLst>
              </p:nvPr>
            </p:nvGraphicFramePr>
            <p:xfrm>
              <a:off x="193962" y="442444"/>
              <a:ext cx="11814261" cy="594893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66650"/>
                    <a:gridCol w="1174105"/>
                    <a:gridCol w="1071554"/>
                    <a:gridCol w="1055744"/>
                    <a:gridCol w="208280"/>
                    <a:gridCol w="1116106"/>
                    <a:gridCol w="941294"/>
                    <a:gridCol w="1062317"/>
                    <a:gridCol w="208280"/>
                    <a:gridCol w="1499496"/>
                    <a:gridCol w="1223683"/>
                    <a:gridCol w="1586752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Present work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 </a:t>
                          </a:r>
                          <a:r>
                            <a:rPr kumimoji="1" lang="en-US" altLang="ja-JP" sz="2400" dirty="0" err="1" smtClean="0"/>
                            <a:t>Kurokawa</a:t>
                          </a:r>
                          <a:r>
                            <a:rPr kumimoji="1" lang="en-US" altLang="ja-JP" sz="2400" baseline="0" dirty="0" smtClean="0"/>
                            <a:t> and </a:t>
                          </a:r>
                          <a:r>
                            <a:rPr kumimoji="1" lang="en-US" altLang="ja-JP" sz="2400" baseline="0" dirty="0" err="1" smtClean="0"/>
                            <a:t>Katō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Experimental Data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kumimoji="1" lang="ja-JP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0.00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- 7.30  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  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0.00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- 7.29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0.00000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-7.2747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4.32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- 2.98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4.31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- 2.98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4.443891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-2.8358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8.05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0.75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0.0088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8.05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0.76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0.0024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7.65420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0.3795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400" smtClean="0">
                                    <a:latin typeface="Cambria Math" panose="02040503050406030204" pitchFamily="18" charset="0"/>
                                  </a:rPr>
                                  <m:t>8.5×</m:t>
                                </m:r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8.09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  0.79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1.68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solidFill>
                                <a:srgbClr val="00B0F0"/>
                              </a:solidFill>
                            </a:rPr>
                            <a:t>  </a:t>
                          </a:r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8.95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solidFill>
                                <a:srgbClr val="00B0F0"/>
                              </a:solidFill>
                            </a:rPr>
                            <a:t>  </a:t>
                          </a:r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1.66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1.48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9.04(9)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1.77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1.45(18)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9.54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2.24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9.57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2.28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9.84(6)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2.57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1.01(15)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11.89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4.59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11.87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4.58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10.56(6)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3.29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1.42(8)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12.47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5.15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12.43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5.14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11.16(5)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3.89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0.43(8)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15.67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  8.36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4.3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15.93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8.64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3.9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15.44(4)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8.17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1.5(2)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21.60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14.3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21.59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14.3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22.70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22.39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15.1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24.70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17.4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8.0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24.89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17.6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6.0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2510351"/>
                  </p:ext>
                </p:extLst>
              </p:nvPr>
            </p:nvGraphicFramePr>
            <p:xfrm>
              <a:off x="193962" y="442444"/>
              <a:ext cx="11814261" cy="5948934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66650"/>
                    <a:gridCol w="1174105"/>
                    <a:gridCol w="1071554"/>
                    <a:gridCol w="1055744"/>
                    <a:gridCol w="208280"/>
                    <a:gridCol w="1116106"/>
                    <a:gridCol w="941294"/>
                    <a:gridCol w="1062317"/>
                    <a:gridCol w="208280"/>
                    <a:gridCol w="1499496"/>
                    <a:gridCol w="1223683"/>
                    <a:gridCol w="1586752"/>
                  </a:tblGrid>
                  <a:tr h="457200"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Present work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 </a:t>
                          </a:r>
                          <a:r>
                            <a:rPr kumimoji="1" lang="en-US" altLang="ja-JP" sz="2400" dirty="0" err="1" smtClean="0"/>
                            <a:t>Kurokawa</a:t>
                          </a:r>
                          <a:r>
                            <a:rPr kumimoji="1" lang="en-US" altLang="ja-JP" sz="2400" baseline="0" dirty="0" smtClean="0"/>
                            <a:t> and </a:t>
                          </a:r>
                          <a:r>
                            <a:rPr kumimoji="1" lang="en-US" altLang="ja-JP" sz="2400" baseline="0" dirty="0" err="1" smtClean="0"/>
                            <a:t>Katō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Experimental Data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109333" r="-1683486" b="-1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995" t="-109333" r="-850777" b="-1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2159" t="-109333" r="-832955" b="-1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6879" t="-109333" r="-747399" b="-1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72826" t="-109333" r="-584239" b="-1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64935" t="-109333" r="-598052" b="-1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88506" t="-109333" r="-429310" b="-1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220" t="-109333" r="-189431" b="-1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35821" t="-109333" r="-131841" b="-11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46154" t="-109333" r="-1923" b="-11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209333" r="-168348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0.00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- 7.30  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  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0.00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- 7.29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0.00000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-7.2747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309333" r="-1683486" b="-9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4.32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- 2.98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4.31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- 2.98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4.443891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-2.8358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409333" r="-1683486" b="-8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8.05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0.75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0.0088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8.05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0.76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0.0024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7.65420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0.3795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46154" t="-409333" r="-1923" b="-8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502632" r="-1683486" b="-72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8.09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  0.79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1.68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solidFill>
                                <a:srgbClr val="00B0F0"/>
                              </a:solidFill>
                            </a:rPr>
                            <a:t>  </a:t>
                          </a:r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8.95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solidFill>
                                <a:srgbClr val="00B0F0"/>
                              </a:solidFill>
                            </a:rPr>
                            <a:t>  </a:t>
                          </a:r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1.66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>
                              <a:solidFill>
                                <a:srgbClr val="FF0000"/>
                              </a:solidFill>
                            </a:rPr>
                            <a:t>1.48</a:t>
                          </a:r>
                          <a:endParaRPr kumimoji="1" lang="ja-JP" altLang="en-US" sz="24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9.04(9)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1.77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1.45(18)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610667" r="-1683486" b="-6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9.54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2.24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9.57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2.28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9.84(6)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2.57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1.01(15)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710667" r="-1683486" b="-5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11.89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4.59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11.87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4.58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10.56(6)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3.29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1.42(8)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810667" r="-1683486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12.47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5.15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12.43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5.14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11.16(5)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3.89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0.43(8)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910667" r="-1683486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15.67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  8.36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4.3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15.93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8.64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3.9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15.44(4)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8.17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1.5(2)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986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1010667" r="-1683486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21.60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14.3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1.7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21.59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14.3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986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1096053" r="-1683486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22.70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22.39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15.1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1.2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917" t="-1212000" r="-1683486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24.70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17.4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8.0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24.89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17.6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6.0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94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802108"/>
                  </p:ext>
                </p:extLst>
              </p:nvPr>
            </p:nvGraphicFramePr>
            <p:xfrm>
              <a:off x="180515" y="227292"/>
              <a:ext cx="11894943" cy="410266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60729"/>
                    <a:gridCol w="1184054"/>
                    <a:gridCol w="1305978"/>
                    <a:gridCol w="1047371"/>
                    <a:gridCol w="214837"/>
                    <a:gridCol w="1151246"/>
                    <a:gridCol w="1206727"/>
                    <a:gridCol w="1075112"/>
                    <a:gridCol w="214837"/>
                    <a:gridCol w="1262209"/>
                    <a:gridCol w="1146966"/>
                    <a:gridCol w="1224877"/>
                  </a:tblGrid>
                  <a:tr h="572021"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Present work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 </a:t>
                          </a:r>
                          <a:r>
                            <a:rPr kumimoji="1" lang="en-US" altLang="ja-JP" sz="2400" dirty="0" err="1" smtClean="0"/>
                            <a:t>Kurokawa</a:t>
                          </a:r>
                          <a:r>
                            <a:rPr kumimoji="1" lang="en-US" altLang="ja-JP" sz="2400" baseline="0" dirty="0" smtClean="0"/>
                            <a:t> and </a:t>
                          </a:r>
                          <a:r>
                            <a:rPr kumimoji="1" lang="en-US" altLang="ja-JP" sz="2400" baseline="0" dirty="0" err="1" smtClean="0"/>
                            <a:t>Katō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Experimental Data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7202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kumimoji="1" lang="ja-JP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12.25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4.96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2.2  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13.91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6.61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0.20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14.11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6.82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0.24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14.083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6.808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0.258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18.92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11.62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8.0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19.53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smtClean="0"/>
                            <a:t>12.23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2.2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20.39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13.1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3.4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24.41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17.11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6.3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8802108"/>
                  </p:ext>
                </p:extLst>
              </p:nvPr>
            </p:nvGraphicFramePr>
            <p:xfrm>
              <a:off x="180515" y="227292"/>
              <a:ext cx="11894943" cy="4102662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860729"/>
                    <a:gridCol w="1184054"/>
                    <a:gridCol w="1305978"/>
                    <a:gridCol w="1047371"/>
                    <a:gridCol w="214837"/>
                    <a:gridCol w="1151246"/>
                    <a:gridCol w="1206727"/>
                    <a:gridCol w="1075112"/>
                    <a:gridCol w="214837"/>
                    <a:gridCol w="1262209"/>
                    <a:gridCol w="1146966"/>
                    <a:gridCol w="1224877"/>
                  </a:tblGrid>
                  <a:tr h="572021"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Present work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 </a:t>
                          </a:r>
                          <a:r>
                            <a:rPr kumimoji="1" lang="en-US" altLang="ja-JP" sz="2400" dirty="0" err="1" smtClean="0"/>
                            <a:t>Kurokawa</a:t>
                          </a:r>
                          <a:r>
                            <a:rPr kumimoji="1" lang="en-US" altLang="ja-JP" sz="2400" baseline="0" dirty="0" smtClean="0"/>
                            <a:t> and </a:t>
                          </a:r>
                          <a:r>
                            <a:rPr kumimoji="1" lang="en-US" altLang="ja-JP" sz="2400" baseline="0" dirty="0" err="1" smtClean="0"/>
                            <a:t>Katō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Experimental Data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7202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9" t="-108511" r="-1287943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2821" t="-108511" r="-831282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7477" t="-108511" r="-657477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20349" t="-108511" r="-718023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1058" t="-108511" r="-534921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78283" t="-108511" r="-410606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0568" t="-108511" r="-361932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55556" t="-108511" r="-190338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31915" t="-108511" r="-109574" b="-519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71642" t="-108511" r="-2488" b="-519149"/>
                          </a:stretch>
                        </a:blipFill>
                      </a:tcPr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9" t="-202062" r="-1287943" b="-403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12.25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4.96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2.2  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9" t="-302062" r="-1287943" b="-3030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13.91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6.61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0.20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14.11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6.82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0.24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14.083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6.808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0.258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9" t="-397959" r="-1287943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18.92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11.62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8.0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9" t="-503093" r="-1287943" b="-1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19.53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smtClean="0"/>
                            <a:t>12.23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2.2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20.39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13.1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3.4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9172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09" t="-603093" r="-1287943" b="-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24.41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17.11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 smtClean="0"/>
                            <a:t>  6.3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3111974" y="4732054"/>
            <a:ext cx="709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Kurokawa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K.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Katō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A792, 82(2007).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11974" y="5334941"/>
            <a:ext cx="607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Itoh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al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.Rev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C84, 054308(2011).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11974" y="5937828"/>
            <a:ext cx="6260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Ajzenberg-Selobe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A506, 1(1990),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1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0596" y="-1364741"/>
            <a:ext cx="6597562" cy="9578983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4482353" y="699247"/>
            <a:ext cx="484094" cy="5199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6535271" y="1640541"/>
            <a:ext cx="484094" cy="51995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3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001856" y="1124383"/>
                <a:ext cx="8630440" cy="723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sSubSup>
                        <m:sSub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sSup>
                            <m:sSup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kumimoji="1" lang="ja-JP" altLang="en-US" sz="32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sup>
                      </m:sSubSup>
                      <m:func>
                        <m:func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r>
                                <a:rPr kumimoji="1" lang="ja-JP" altLang="en-US" sz="32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Sup>
                                    <m:sSubSupPr>
                                      <m:ctrlP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  <m:sSubSup>
                                    <m:sSubSupPr>
                                      <m:ctrlP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56" y="1124383"/>
                <a:ext cx="8630440" cy="7231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21672" y="235527"/>
                <a:ext cx="56007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kumimoji="1" lang="en-US" altLang="ja-JP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Repulsive  3</a:t>
                </a:r>
                <a14:m>
                  <m:oMath xmlns:m="http://schemas.openxmlformats.org/officeDocument/2006/math">
                    <m:r>
                      <a:rPr kumimoji="1" lang="ja-JP" altLang="en-US" sz="4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kumimoji="1" lang="en-US" altLang="ja-JP" sz="4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Potential</a:t>
                </a:r>
                <a:endParaRPr kumimoji="1" lang="ja-JP" alt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2" y="235527"/>
                <a:ext cx="560070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89509" y="3096565"/>
                <a:ext cx="2990947" cy="59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31.7 [MeV]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509" y="3096565"/>
                <a:ext cx="2990947" cy="591124"/>
              </a:xfrm>
              <a:prstGeom prst="rect">
                <a:avLst/>
              </a:prstGeom>
              <a:blipFill rotWithShape="0">
                <a:blip r:embed="rId4"/>
                <a:stretch>
                  <a:fillRect t="-1031" r="-3055" b="-26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689509" y="2292682"/>
                <a:ext cx="26429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0.15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fm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509" y="2292682"/>
                <a:ext cx="2642903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791" r="-3456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903764" y="3115655"/>
                <a:ext cx="2994153" cy="58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6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3.0 [MeV]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64" y="3115655"/>
                <a:ext cx="2994153" cy="588431"/>
              </a:xfrm>
              <a:prstGeom prst="rect">
                <a:avLst/>
              </a:prstGeom>
              <a:blipFill rotWithShape="0">
                <a:blip r:embed="rId6"/>
                <a:stretch>
                  <a:fillRect r="-2846" b="-28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8256563" y="3134745"/>
                <a:ext cx="3178691" cy="588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150.0 [MeV]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63" y="3134745"/>
                <a:ext cx="3178691" cy="588431"/>
              </a:xfrm>
              <a:prstGeom prst="rect">
                <a:avLst/>
              </a:prstGeom>
              <a:blipFill rotWithShape="0">
                <a:blip r:embed="rId7"/>
                <a:stretch>
                  <a:fillRect r="-2682" b="-268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359582" y="4084027"/>
                <a:ext cx="3957494" cy="635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</a:t>
                </a:r>
                <a:r>
                  <a:rPr kumimoji="1" lang="en-US" altLang="ja-JP" sz="2800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sup>
                    </m:sSub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31.7 [MeV]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582" y="4084027"/>
                <a:ext cx="3957494" cy="635495"/>
              </a:xfrm>
              <a:prstGeom prst="rect">
                <a:avLst/>
              </a:prstGeom>
              <a:blipFill rotWithShape="0">
                <a:blip r:embed="rId8"/>
                <a:stretch>
                  <a:fillRect l="-1079" r="-2157" b="-2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6395329"/>
                  </p:ext>
                </p:extLst>
              </p:nvPr>
            </p:nvGraphicFramePr>
            <p:xfrm>
              <a:off x="1743867" y="5116850"/>
              <a:ext cx="8694880" cy="12854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2763"/>
                    <a:gridCol w="1455189"/>
                    <a:gridCol w="1738976"/>
                    <a:gridCol w="1738976"/>
                    <a:gridCol w="1738976"/>
                  </a:tblGrid>
                  <a:tr h="5363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kumimoji="1" lang="ja-JP" altLang="en-US" sz="3200" i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3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3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3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kumimoji="1" lang="en-US" altLang="ja-JP" sz="32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3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Others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kumimoji="1" lang="en-US" altLang="ja-JP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kumimoji="1" lang="ja-JP" altLang="en-US" sz="3200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kumimoji="1" lang="en-US" altLang="ja-JP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32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p>
                                      <m:r>
                                        <a:rPr kumimoji="1" lang="ja-JP" altLang="en-US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sup>
                                  </m:sSup>
                                </m:sup>
                              </m:sSubSup>
                            </m:oMath>
                          </a14:m>
                          <a:r>
                            <a:rPr kumimoji="1" lang="ja-JP" altLang="en-US" sz="3200" dirty="0" smtClean="0"/>
                            <a:t> </a:t>
                          </a:r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[MeV]</a:t>
                          </a:r>
                          <a:endParaRPr kumimoji="1" lang="ja-JP" alt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31.7</a:t>
                          </a:r>
                          <a:endParaRPr kumimoji="1" lang="ja-JP" alt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63.0</a:t>
                          </a:r>
                          <a:endParaRPr kumimoji="1" lang="ja-JP" alt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150.0</a:t>
                          </a:r>
                          <a:endParaRPr kumimoji="1" lang="ja-JP" alt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31.7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6395329"/>
                  </p:ext>
                </p:extLst>
              </p:nvPr>
            </p:nvGraphicFramePr>
            <p:xfrm>
              <a:off x="1743867" y="5116850"/>
              <a:ext cx="8694880" cy="128543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22763"/>
                    <a:gridCol w="1455189"/>
                    <a:gridCol w="1738976"/>
                    <a:gridCol w="1738976"/>
                    <a:gridCol w="1738976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1" t="-14583" r="-331024" b="-1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139331" t="-14583" r="-359833" b="-1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00702" t="-14583" r="-201754" b="-1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299650" t="-14583" r="-101049" b="-1489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Others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</a:tr>
                  <a:tr h="70631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9"/>
                          <a:stretch>
                            <a:fillRect l="-301" t="-94828" r="-331024" b="-23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31.7</a:t>
                          </a:r>
                          <a:endParaRPr kumimoji="1" lang="ja-JP" alt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63.0</a:t>
                          </a:r>
                          <a:endParaRPr kumimoji="1" lang="ja-JP" alt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150.0</a:t>
                          </a:r>
                          <a:endParaRPr kumimoji="1" lang="ja-JP" altLang="en-US" sz="32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32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31.7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円/楕円 8"/>
          <p:cNvSpPr/>
          <p:nvPr/>
        </p:nvSpPr>
        <p:spPr>
          <a:xfrm>
            <a:off x="7010400" y="5002313"/>
            <a:ext cx="1739153" cy="155089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49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3119" y="-1275392"/>
            <a:ext cx="6597754" cy="94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5435" y="-1383042"/>
            <a:ext cx="6619038" cy="96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1940" y="-1320573"/>
            <a:ext cx="6461589" cy="938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9385" y="-1321463"/>
            <a:ext cx="6406018" cy="93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3922" y="-1327740"/>
            <a:ext cx="6433804" cy="934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5527" y="74163"/>
            <a:ext cx="75135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en-US" altLang="ja-JP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1" lang="en-US" altLang="ja-JP" sz="40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kumimoji="1" lang="en-US" altLang="ja-JP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-cluster Hamiltonian by OCM</a:t>
            </a:r>
            <a:endParaRPr kumimoji="1" lang="ja-JP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65018" y="1724078"/>
                <a:ext cx="10945625" cy="1476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=  </m:t>
                      </m:r>
                      <m:nary>
                        <m:naryPr>
                          <m:chr m:val="∑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− 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+  </m:t>
                      </m:r>
                      <m:nary>
                        <m:naryPr>
                          <m:chr m:val="∑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ja-JP" altLang="en-US" sz="3200" b="0" i="1" smtClean="0">
                                  <a:latin typeface="Cambria Math" panose="02040503050406030204" pitchFamily="18" charset="0"/>
                                </a:rPr>
                                <m:t>𝛼𝛼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+ 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latin typeface="Cambria Math" panose="02040503050406030204" pitchFamily="18" charset="0"/>
                            </a:rPr>
                            <m:t>Pauli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8" y="1724078"/>
                <a:ext cx="10945625" cy="147675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653849" y="3269873"/>
                <a:ext cx="935155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 smtClean="0"/>
                  <a:t>         : 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energy of </a:t>
                </a:r>
                <a:r>
                  <a:rPr kumimoji="1" lang="en-US" altLang="ja-JP" sz="28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kumimoji="1" lang="en-US" altLang="ja-JP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cluster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         </a:t>
                </a:r>
                <a:r>
                  <a:rPr kumimoji="1" lang="en-US" altLang="ja-JP" sz="2800" dirty="0" smtClean="0"/>
                  <a:t>: 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kinetic energy of the center of mass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𝛼𝛼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       </a:t>
                </a:r>
                <a:r>
                  <a:rPr kumimoji="1" lang="en-US" altLang="ja-JP" sz="2800" dirty="0" smtClean="0"/>
                  <a:t>: 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ja-JP" sz="2800" dirty="0" smtClean="0"/>
                  <a:t>-</a:t>
                </a:r>
                <a14:m>
                  <m:oMath xmlns:m="http://schemas.openxmlformats.org/officeDocument/2006/math">
                    <m:r>
                      <a:rPr kumimoji="1" lang="ja-JP" altLang="en-US" sz="280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potential,   </a:t>
                </a:r>
                <a:r>
                  <a:rPr kumimoji="1" lang="en-US" altLang="ja-JP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Schmit-Wildermuth</a:t>
                </a:r>
                <a:endParaRPr kumimoji="1" lang="en-US" altLang="ja-JP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: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kumimoji="1" lang="ja-JP" alt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potential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Pauli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  </a:t>
                </a:r>
                <a:r>
                  <a:rPr kumimoji="1" lang="en-US" altLang="ja-JP" sz="2800" dirty="0" smtClean="0"/>
                  <a:t>: 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 potential representing the Pauli principle</a:t>
                </a:r>
              </a:p>
              <a:p>
                <a:r>
                  <a:rPr kumimoji="1" lang="en-US" altLang="ja-JP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between </a:t>
                </a:r>
                <a14:m>
                  <m:oMath xmlns:m="http://schemas.openxmlformats.org/officeDocument/2006/math">
                    <m:r>
                      <a:rPr kumimoji="1" lang="ja-JP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kumimoji="1" lang="en-US" altLang="ja-JP" sz="2800" dirty="0" smtClean="0"/>
                  <a:t>-</a:t>
                </a:r>
                <a:r>
                  <a:rPr kumimoji="1" lang="en-US" altLang="ja-JP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clusters</a:t>
                </a:r>
                <a:endParaRPr kumimoji="1" lang="ja-JP" altLang="en-US" sz="2800" dirty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849" y="3269873"/>
                <a:ext cx="9351552" cy="2677656"/>
              </a:xfrm>
              <a:prstGeom prst="rect">
                <a:avLst/>
              </a:prstGeom>
              <a:blipFill rotWithShape="0">
                <a:blip r:embed="rId3"/>
                <a:stretch>
                  <a:fillRect t="-2500" b="-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6847267" y="824037"/>
            <a:ext cx="5344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OCM  :  </a:t>
            </a:r>
            <a:r>
              <a:rPr kumimoji="1"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Orthogonality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Model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1" lang="ja-JP" altLang="en-US" sz="2400" dirty="0" smtClean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直交条件模型</a:t>
            </a:r>
            <a:endParaRPr kumimoji="1" lang="ja-JP" altLang="en-US" sz="2400" dirty="0">
              <a:latin typeface="ＭＳ Ｐ明朝" panose="02020600040205080304" pitchFamily="18" charset="-128"/>
              <a:ea typeface="ＭＳ Ｐ明朝" panose="02020600040205080304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39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8460" y="-1345639"/>
            <a:ext cx="6483260" cy="94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18426"/>
                  </p:ext>
                </p:extLst>
              </p:nvPr>
            </p:nvGraphicFramePr>
            <p:xfrm>
              <a:off x="193961" y="173503"/>
              <a:ext cx="11814261" cy="64617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66650"/>
                    <a:gridCol w="779930"/>
                    <a:gridCol w="927847"/>
                    <a:gridCol w="1546412"/>
                    <a:gridCol w="208280"/>
                    <a:gridCol w="840590"/>
                    <a:gridCol w="860612"/>
                    <a:gridCol w="1573306"/>
                    <a:gridCol w="208280"/>
                    <a:gridCol w="1459155"/>
                    <a:gridCol w="1143000"/>
                    <a:gridCol w="1600199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Present work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 </a:t>
                          </a:r>
                          <a:r>
                            <a:rPr kumimoji="1" lang="en-US" altLang="ja-JP" sz="2400" dirty="0" err="1" smtClean="0"/>
                            <a:t>Kurokawa</a:t>
                          </a:r>
                          <a:r>
                            <a:rPr kumimoji="1" lang="en-US" altLang="ja-JP" sz="2400" baseline="0" dirty="0" smtClean="0"/>
                            <a:t> and </a:t>
                          </a:r>
                          <a:r>
                            <a:rPr kumimoji="1" lang="en-US" altLang="ja-JP" sz="2400" baseline="0" dirty="0" err="1" smtClean="0"/>
                            <a:t>Katō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Experimental Data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kumimoji="1" lang="ja-JP" altLang="en-US" sz="240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2400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l-GR" altLang="ja-JP" sz="2400" smtClean="0">
                                    <a:latin typeface="Cambria Math" panose="02040503050406030204" pitchFamily="18" charset="0"/>
                                  </a:rPr>
                                  <m:t>𝛤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b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8.79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1.49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2.1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en-US" altLang="ja-JP" sz="2000" dirty="0" smtClean="0"/>
                            <a:t>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8.80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1.51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2.0</m:t>
                                </m:r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9.641(5)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2.366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sz="2000" b="0" i="0" smtClean="0">
                                    <a:latin typeface="Cambria Math" panose="02040503050406030204" pitchFamily="18" charset="0"/>
                                  </a:rPr>
                                  <m:t>3.4</m:t>
                                </m:r>
                                <m:r>
                                  <a:rPr kumimoji="1" lang="en-US" altLang="ja-JP" sz="20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10.98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3.68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0.35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10.94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3.65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0.30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10.844(16)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3.569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  0.315(25)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12.10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4.80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0.57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11.97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4.68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11.828(16)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4.553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0.260(25)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13.51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6.21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0.45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12.45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5.16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13.352(17)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dirty="0" smtClean="0"/>
                            <a:t>   6.077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  0.375(40)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kumimoji="1" lang="en-US" altLang="ja-JP" sz="20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15.40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8.10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5.20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+mn-cs"/>
                            </a:rPr>
                            <a:t>17.25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</a:rPr>
                            <a:t>  9.95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+mn-cs"/>
                            </a:rPr>
                            <a:t>0.45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18.29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</a:rPr>
                            <a:t>  11.0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/>
                            <a:t> </a:t>
                          </a: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+mn-cs"/>
                            </a:rPr>
                            <a:t>17.80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</a:rPr>
                            <a:t>  10.50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+mn-cs"/>
                            </a:rPr>
                            <a:t>5.40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</a:rPr>
                            <a:t>  9.31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4.65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18.66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11.36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0.29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18.69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11.4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r>
                            <a:rPr kumimoji="1" lang="en-US" altLang="ja-JP" sz="2000" dirty="0" smtClean="0"/>
                            <a:t>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18.97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11.67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2.93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19.47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12.17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6.37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19.49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12.19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3.67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23.15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15.85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2.34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23.58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16.28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7.79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kumimoji="1" lang="en-US" altLang="ja-JP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23.70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13.27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018426"/>
                  </p:ext>
                </p:extLst>
              </p:nvPr>
            </p:nvGraphicFramePr>
            <p:xfrm>
              <a:off x="193961" y="173503"/>
              <a:ext cx="11814261" cy="64617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666650"/>
                    <a:gridCol w="779930"/>
                    <a:gridCol w="927847"/>
                    <a:gridCol w="1546412"/>
                    <a:gridCol w="208280"/>
                    <a:gridCol w="840590"/>
                    <a:gridCol w="860612"/>
                    <a:gridCol w="1573306"/>
                    <a:gridCol w="208280"/>
                    <a:gridCol w="1459155"/>
                    <a:gridCol w="1143000"/>
                    <a:gridCol w="1600199"/>
                  </a:tblGrid>
                  <a:tr h="457200"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Present work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dist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   </a:t>
                          </a:r>
                          <a:r>
                            <a:rPr kumimoji="1" lang="en-US" altLang="ja-JP" sz="2400" dirty="0" err="1" smtClean="0"/>
                            <a:t>Kurokawa</a:t>
                          </a:r>
                          <a:r>
                            <a:rPr kumimoji="1" lang="en-US" altLang="ja-JP" sz="2400" baseline="0" dirty="0" smtClean="0"/>
                            <a:t> and </a:t>
                          </a:r>
                          <a:r>
                            <a:rPr kumimoji="1" lang="en-US" altLang="ja-JP" sz="2400" baseline="0" dirty="0" err="1" smtClean="0"/>
                            <a:t>Katō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smtClean="0"/>
                            <a:t>Experimental Data</a:t>
                          </a:r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110667" r="-1683486" b="-12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5938" t="-110667" r="-1333594" b="-12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5556" t="-110667" r="-1015686" b="-12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3937" t="-110667" r="-511811" b="-12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2029" t="-110667" r="-817391" b="-12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9433" t="-110667" r="-700000" b="-12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1318" t="-110667" r="-282558" b="-12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20833" t="-110667" r="-189583" b="-12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96791" t="-110667" r="-143316" b="-123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37643" t="-110667" r="-1901" b="-1237333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243077" r="-1683486" b="-1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8.79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1.49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3937" t="-243077" r="-511811" b="-1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8.80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1.51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71318" t="-243077" r="-282558" b="-1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9.641(5)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2.366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37643" t="-243077" r="-1901" b="-132769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343077" r="-1683486" b="-1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10.98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3.68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0.35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10.94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3.65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0.30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10.844(16)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3.569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  0.315(25)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443077" r="-1683486" b="-1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12.10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4.80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0.57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11.97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4.68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0.42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11.828(16)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4.553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0.260(25)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543077" r="-1683486" b="-10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13.51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6.21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0.45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12.45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5.16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13.352(17)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dirty="0" smtClean="0"/>
                            <a:t>   6.077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  0.375(40)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643077" r="-1683486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15.40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8.10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5.20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731818" r="-1683486" b="-8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+mn-cs"/>
                            </a:rPr>
                            <a:t>17.25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</a:rPr>
                            <a:t>  9.95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+mn-cs"/>
                            </a:rPr>
                            <a:t>0.45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Times New Roman" panose="02020603050405020304" pitchFamily="18" charset="0"/>
                            </a:rPr>
                            <a:t>18.29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</a:rPr>
                            <a:t>  11.0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/>
                            <a:t> </a:t>
                          </a: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844615" r="-1683486" b="-7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+mn-cs"/>
                            </a:rPr>
                            <a:t>17.80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</a:rPr>
                            <a:t>  10.50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+mn-lt"/>
                              <a:cs typeface="+mn-cs"/>
                            </a:rPr>
                            <a:t>5.40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16.60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</a:rPr>
                            <a:t>  9.31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4.65</a:t>
                          </a:r>
                          <a:endParaRPr kumimoji="1" lang="ja-JP" altLang="en-US" sz="20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944615" r="-1683486" b="-6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18.66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  11.36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0.29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18.69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11.4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r>
                            <a:rPr kumimoji="1" lang="en-US" altLang="ja-JP" sz="2000" dirty="0" smtClean="0"/>
                            <a:t>  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1044615" r="-1683486" b="-5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18.97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11.67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2.93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1144615" r="-1683486" b="-4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19.47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12.17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6.37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1244615" r="-1683486" b="-3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19.49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12.19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+mn-cs"/>
                            </a:rPr>
                            <a:t>3.67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/>
                            <a:t>---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1344615" r="-1683486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23.15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15.85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2.34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1444615" r="-1683486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23.58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16.28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7.79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917" t="-1544615" r="-1683486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23.70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16.40</a:t>
                          </a:r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13.27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 smtClean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smtClean="0">
                              <a:latin typeface="+mn-lt"/>
                              <a:cs typeface="Times New Roman" panose="02020603050405020304" pitchFamily="18" charset="0"/>
                            </a:rPr>
                            <a:t>---</a:t>
                          </a:r>
                          <a:endParaRPr kumimoji="1" lang="ja-JP" altLang="en-US" sz="2000" dirty="0">
                            <a:latin typeface="+mn-lt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446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68588" y="4149633"/>
            <a:ext cx="2627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arXiv:1302.4256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98494" y="2341012"/>
            <a:ext cx="939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ＭＳ Ｐ明朝" panose="02020600040205080304" pitchFamily="18" charset="-128"/>
              <a:buChar char="∗"/>
            </a:pP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Complex Scaling Method (CSM)</a:t>
            </a:r>
            <a:r>
              <a:rPr kumimoji="1" lang="ja-JP" altLang="en-US" sz="3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</a:t>
            </a:r>
            <a:r>
              <a:rPr kumimoji="1" lang="ja-JP" altLang="en-US" sz="3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において</a:t>
            </a:r>
            <a:r>
              <a:rPr kumimoji="1" lang="en-US" altLang="ja-JP" sz="3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, </a:t>
            </a:r>
          </a:p>
          <a:p>
            <a:r>
              <a:rPr kumimoji="1" lang="ja-JP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   複素</a:t>
            </a:r>
            <a:r>
              <a:rPr kumimoji="1" lang="ja-JP" altLang="en-US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レンジガウス基底関数も有効に機能する</a:t>
            </a:r>
            <a:r>
              <a:rPr kumimoji="1" lang="en-US" altLang="ja-JP" sz="3600" dirty="0" smtClean="0">
                <a:latin typeface="Times New Roman" panose="02020603050405020304" pitchFamily="18" charset="0"/>
                <a:ea typeface="ＭＳ Ｐ明朝" panose="02020600040205080304" pitchFamily="18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31459" y="4903412"/>
            <a:ext cx="598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Exp. Phys. (2013) 073D02.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288064" y="1283501"/>
                <a:ext cx="232044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ja-JP" alt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064" y="1283501"/>
                <a:ext cx="2320443" cy="65742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022195" y="1350603"/>
                <a:ext cx="2528063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ja-JP" alt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195" y="1350603"/>
                <a:ext cx="2528063" cy="6574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35527" y="235527"/>
            <a:ext cx="750237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en-US" altLang="ja-JP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Scaling Method </a:t>
            </a:r>
            <a:r>
              <a:rPr kumimoji="1" lang="en-US" altLang="ja-JP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(CSM)</a:t>
            </a:r>
            <a:endParaRPr kumimoji="1" lang="ja-JP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44" y="4417374"/>
            <a:ext cx="7399879" cy="2110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722013" y="3276134"/>
                <a:ext cx="48282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l-GR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d>
                      <m:dPr>
                        <m:ctrlPr>
                          <a:rPr kumimoji="1" lang="el-GR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ja-JP" altLang="en-US" sz="3200" dirty="0" smtClean="0"/>
                  <a:t> 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013" y="3276134"/>
                <a:ext cx="482824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331408" y="2316142"/>
                <a:ext cx="523284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 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l-GR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ja-JP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1" lang="ja-JP" altLang="en-US" sz="3200" dirty="0" smtClean="0"/>
                  <a:t> 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408" y="2316142"/>
                <a:ext cx="523284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895249" y="1350603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変換 </a:t>
            </a:r>
            <a:r>
              <a:rPr kumimoji="1" lang="en-US" altLang="ja-JP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:</a:t>
            </a:r>
            <a:endParaRPr kumimoji="1" lang="ja-JP" altLang="en-US" sz="2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8344283" y="1323447"/>
                <a:ext cx="32406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1" lang="en-US" altLang="ja-JP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caling angle : </a:t>
                </a:r>
                <a14:m>
                  <m:oMath xmlns:m="http://schemas.openxmlformats.org/officeDocument/2006/math">
                    <m:r>
                      <a:rPr kumimoji="1" lang="ja-JP" altLang="en-US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kumimoji="1" lang="ja-JP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283" y="1323447"/>
                <a:ext cx="3240695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5838" t="-15094" b="-339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/>
          <p:cNvSpPr txBox="1"/>
          <p:nvPr/>
        </p:nvSpPr>
        <p:spPr>
          <a:xfrm>
            <a:off x="895249" y="4331918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Jacobi </a:t>
            </a:r>
            <a:r>
              <a:rPr kumimoji="1"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座標</a:t>
            </a:r>
            <a:endParaRPr kumimoji="1" lang="ja-JP" altLang="en-US" sz="28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8430140" y="2279817"/>
                <a:ext cx="3154838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140" y="2279817"/>
                <a:ext cx="3154838" cy="65742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16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361300" y="1631583"/>
                <a:ext cx="3185231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𝑟𝑒𝑠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kumimoji="1" lang="en-US" altLang="ja-JP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l-GR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𝛤</m:t>
                          </m:r>
                        </m:num>
                        <m:den>
                          <m: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300" y="1631583"/>
                <a:ext cx="3185231" cy="10111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5" y="127144"/>
            <a:ext cx="7985575" cy="663959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132618" y="110836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共鳴状態</a:t>
            </a:r>
            <a:endParaRPr kumimoji="1" lang="ja-JP" altLang="en-US" sz="2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8273902" y="4228932"/>
                <a:ext cx="3653436" cy="582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scaling angle : 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902" y="4228932"/>
                <a:ext cx="3653436" cy="582275"/>
              </a:xfrm>
              <a:prstGeom prst="rect">
                <a:avLst/>
              </a:prstGeom>
              <a:blipFill rotWithShape="0">
                <a:blip r:embed="rId4"/>
                <a:stretch>
                  <a:fillRect l="-2500" t="-2105" b="-9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9059886" y="2723647"/>
                <a:ext cx="28674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ja-JP" altLang="en-US" sz="2400" dirty="0" smtClean="0">
                    <a:solidFill>
                      <a:srgbClr val="FFFF00"/>
                    </a:solidFill>
                  </a:rPr>
                  <a:t> </a:t>
                </a:r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resonance energy</a:t>
                </a:r>
                <a:endParaRPr kumimoji="1" lang="ja-JP" alt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886" y="2723647"/>
                <a:ext cx="286745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25" t="-11842" r="-1699" b="-27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9059886" y="3359119"/>
                <a:ext cx="22311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l-GR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𝛤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 smtClean="0"/>
                  <a:t>  : </a:t>
                </a:r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width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9886" y="3359119"/>
                <a:ext cx="223112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46" t="-11842" r="-3005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3962" y="186948"/>
            <a:ext cx="868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1"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Kurokawa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K. </a:t>
            </a:r>
            <a:r>
              <a:rPr kumimoji="1" lang="en-US" altLang="ja-JP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Katō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C71, 021301(2005)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8889907" y="365036"/>
                <a:ext cx="3123356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kumimoji="1"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caling angle : </a:t>
                </a:r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907" y="365036"/>
                <a:ext cx="3123356" cy="470000"/>
              </a:xfrm>
              <a:prstGeom prst="rect">
                <a:avLst/>
              </a:prstGeom>
              <a:blipFill rotWithShape="0">
                <a:blip r:embed="rId3"/>
                <a:stretch>
                  <a:fillRect l="-2924" t="-7792" b="-29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8889907" y="3482909"/>
            <a:ext cx="307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Itoh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et. al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1" lang="en-US" altLang="ja-JP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.Rev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C84,</a:t>
            </a:r>
          </a:p>
          <a:p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054308(2011).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9125763" y="4882117"/>
                <a:ext cx="2681849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l-GR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𝛤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763" y="4882117"/>
                <a:ext cx="2681849" cy="7813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810696" y="5688390"/>
                <a:ext cx="2305055" cy="791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1.77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1.45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696" y="5688390"/>
                <a:ext cx="2305055" cy="7913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9125661" y="2080308"/>
                <a:ext cx="299009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1.66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1.48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en-US" altLang="ja-JP" sz="2400" dirty="0" smtClean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661" y="2080308"/>
                <a:ext cx="2990090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9125761" y="1691961"/>
                <a:ext cx="1189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761" y="1691961"/>
                <a:ext cx="118968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7692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9125762" y="4580303"/>
                <a:ext cx="1189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kumimoji="1" lang="en-US" altLang="ja-JP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762" y="4580303"/>
                <a:ext cx="118968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769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8978966" y="1085816"/>
            <a:ext cx="2714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1"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ACCC + CSM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52232" y="3005855"/>
            <a:ext cx="5847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Fig.1 </a:t>
            </a:r>
          </a:p>
          <a:p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Phys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Rev. C71, 021301(2005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430628" y="3870456"/>
                <a:ext cx="8478411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kumimoji="1" lang="ja-JP" alt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kumimoji="1" lang="en-US" altLang="ja-JP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1" lang="ja-JP" alt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ja-JP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3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sSub>
                        <m:sSubPr>
                          <m:ctrlPr>
                            <a:rPr kumimoji="1" lang="en-US" altLang="ja-JP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1" lang="ja-JP" altLang="en-US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32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ja-JP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kumimoji="1" lang="en-US" altLang="ja-JP" sz="32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3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3200" i="1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8" y="3870456"/>
                <a:ext cx="8478411" cy="62408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737112" y="5089862"/>
                <a:ext cx="9052478" cy="77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𝛷</m:t>
                          </m:r>
                        </m:e>
                        <m:sub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𝑛𝑙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𝑁𝐿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3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en-US" altLang="ja-JP" sz="3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3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3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ja-JP" sz="3200" b="1" i="1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3200" b="1" i="1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3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32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⊗</m:t>
                              </m:r>
                              <m:sSub>
                                <m:sSubPr>
                                  <m:ctrlPr>
                                    <a:rPr kumimoji="1" lang="en-US" altLang="ja-JP" sz="3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en-US" altLang="ja-JP" sz="3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32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3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ja-JP" sz="3200" i="1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3200" b="1" i="1">
                                              <a:solidFill>
                                                <a:prstClr val="white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kumimoji="1" lang="en-US" altLang="ja-JP" sz="3200" i="1">
                                          <a:solidFill>
                                            <a:prstClr val="white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𝐽𝑀</m:t>
                          </m:r>
                        </m:sub>
                      </m:sSub>
                    </m:oMath>
                  </m:oMathPara>
                </a14:m>
                <a:endParaRPr kumimoji="1" lang="ja-JP" altLang="en-US" sz="3200" i="1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112" y="5089862"/>
                <a:ext cx="9052478" cy="7769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288979" y="2690357"/>
                <a:ext cx="35226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 ≔  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𝑛𝑙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𝑁𝐿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𝐽𝑀</m:t>
                          </m:r>
                        </m:e>
                      </m:d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979" y="2690357"/>
                <a:ext cx="3522631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25517" y="397728"/>
                <a:ext cx="4935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ja-JP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ja-JP" altLang="en-US" sz="32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l-GR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𝛹</m:t>
                    </m:r>
                    <m:d>
                      <m:dPr>
                        <m:ctrlPr>
                          <a:rPr kumimoji="1" lang="el-GR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ja-JP" altLang="el-GR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sz="3200" dirty="0" smtClean="0"/>
                  <a:t>,</a:t>
                </a:r>
                <a:r>
                  <a:rPr kumimoji="1" lang="ja-JP" altLang="en-US" sz="3200" dirty="0" smtClean="0"/>
                  <a:t> 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17" y="397728"/>
                <a:ext cx="4935262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2500" r="-370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07063" y="1268594"/>
                <a:ext cx="4181914" cy="1492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l-GR" altLang="ja-JP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𝛹</m:t>
                      </m:r>
                      <m:d>
                        <m:dPr>
                          <m:ctrlPr>
                            <a:rPr kumimoji="1" lang="el-GR" altLang="ja-JP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3200" b="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ja-JP" altLang="en-US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ja-JP" altLang="en-US" sz="320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320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3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1" lang="en-US" altLang="ja-JP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kumimoji="1" lang="ja-JP" altLang="en-US" sz="320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kumimoji="1"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32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l-GR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𝛹</m:t>
                          </m:r>
                        </m:e>
                        <m:sub>
                          <m:r>
                            <a:rPr kumimoji="1" lang="ja-JP" alt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3" y="1268594"/>
                <a:ext cx="4181914" cy="14921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40" y="420202"/>
            <a:ext cx="6523727" cy="186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935182" y="1047549"/>
                <a:ext cx="4842163" cy="989061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36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𝑛𝑙</m:t>
                        </m:r>
                      </m:sub>
                    </m:sSub>
                    <m:d>
                      <m:dPr>
                        <m:ctrlP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kumimoji="1" lang="en-US" altLang="ja-JP" sz="36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  <m:func>
                      <m:func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ja-JP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36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3600" b="0" i="1" smtClean="0">
                                                <a:solidFill>
                                                  <a:srgbClr val="FFFF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600" b="0" i="1" smtClean="0">
                                                <a:solidFill>
                                                  <a:srgbClr val="FFFF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5182" y="1047549"/>
                <a:ext cx="4842163" cy="989061"/>
              </a:xfrm>
              <a:blipFill rotWithShape="0">
                <a:blip r:embed="rId2"/>
                <a:stretch>
                  <a:fillRect l="-3396" r="-12704" b="-43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35527" y="152397"/>
            <a:ext cx="835837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en-US" altLang="ja-JP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kumimoji="1" lang="en-US" altLang="ja-JP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-range Gaussian Basis Function</a:t>
            </a:r>
            <a:endParaRPr kumimoji="1" lang="ja-JP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 txBox="1">
                <a:spLocks/>
              </p:cNvSpPr>
              <p:nvPr/>
            </p:nvSpPr>
            <p:spPr>
              <a:xfrm>
                <a:off x="7331895" y="1632324"/>
                <a:ext cx="3027217" cy="989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32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895" y="1632324"/>
                <a:ext cx="3027217" cy="9890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7022750" y="1047549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eometric progression :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05378" y="2609583"/>
            <a:ext cx="4414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ＭＳ Ｐ明朝" panose="02020600040205080304" pitchFamily="18" charset="-128"/>
              <a:buChar char="∗"/>
            </a:pPr>
            <a:r>
              <a:rPr kumimoji="1" lang="ja-JP" altLang="en-US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ガウス型基底関数の利点</a:t>
            </a:r>
            <a:endParaRPr kumimoji="1" lang="ja-JP" altLang="en-US" sz="2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90634" y="3308856"/>
            <a:ext cx="91198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短距離相関や長距離 </a:t>
            </a:r>
            <a:r>
              <a:rPr kumimoji="1" lang="en-US" altLang="ja-JP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tail </a:t>
            </a:r>
            <a:r>
              <a:rPr kumimoji="1" lang="ja-JP" altLang="en-US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の記述に適している</a:t>
            </a:r>
            <a:endParaRPr kumimoji="1" lang="en-US" altLang="ja-JP" sz="28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３体系以上の座標変換や行列要素の積分に適している</a:t>
            </a:r>
            <a:endParaRPr kumimoji="1" lang="ja-JP" altLang="en-US" sz="2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05378" y="4546738"/>
            <a:ext cx="4883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ＭＳ Ｐ明朝" panose="02020600040205080304" pitchFamily="18" charset="-128"/>
              <a:buChar char="∗"/>
            </a:pPr>
            <a:r>
              <a:rPr kumimoji="1" lang="ja-JP" altLang="en-US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ガウス型基底関数の不得意</a:t>
            </a:r>
            <a:endParaRPr kumimoji="1" lang="ja-JP" altLang="en-US" sz="2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90634" y="5199844"/>
            <a:ext cx="5549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高励起状態</a:t>
            </a:r>
            <a:endParaRPr kumimoji="1" lang="en-US" altLang="ja-JP" sz="28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入射エネルギーの高い散乱状態</a:t>
            </a:r>
            <a:endParaRPr kumimoji="1" lang="ja-JP" altLang="en-US" sz="28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11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/>
              <p:cNvSpPr txBox="1">
                <a:spLocks/>
              </p:cNvSpPr>
              <p:nvPr/>
            </p:nvSpPr>
            <p:spPr>
              <a:xfrm>
                <a:off x="912886" y="1161229"/>
                <a:ext cx="7039611" cy="989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𝑛𝑙</m:t>
                        </m:r>
                      </m:sub>
                      <m:sup>
                        <m:d>
                          <m:d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ja-JP" alt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sup>
                    </m:sSubSup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  <m:func>
                      <m:func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altLang="ja-JP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ja-JP" alt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4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86" y="1161229"/>
                <a:ext cx="7039611" cy="9890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35527" y="235527"/>
            <a:ext cx="9214382" cy="707886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kumimoji="1" lang="en-US" altLang="ja-JP" sz="40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kumimoji="1" lang="en-US" altLang="ja-JP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-range Gaussian Basis Function</a:t>
            </a:r>
            <a:endParaRPr kumimoji="1" lang="ja-JP" alt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/>
              <p:cNvSpPr txBox="1">
                <a:spLocks/>
              </p:cNvSpPr>
              <p:nvPr/>
            </p:nvSpPr>
            <p:spPr>
              <a:xfrm>
                <a:off x="8804564" y="3533149"/>
                <a:ext cx="3027217" cy="989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4564" y="3533149"/>
                <a:ext cx="3027217" cy="9890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958425" y="3693726"/>
            <a:ext cx="4060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1"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eometric progression :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コンテンツ プレースホルダー 2"/>
              <p:cNvSpPr txBox="1">
                <a:spLocks/>
              </p:cNvSpPr>
              <p:nvPr/>
            </p:nvSpPr>
            <p:spPr>
              <a:xfrm>
                <a:off x="871323" y="2347189"/>
                <a:ext cx="7330556" cy="989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𝑛𝑙</m:t>
                        </m:r>
                      </m:sub>
                      <m:sup>
                        <m:d>
                          <m:d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sz="32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sup>
                    </m:sSubSup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  <m:func>
                      <m:func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1</m:t>
                                </m:r>
                                <m:r>
                                  <a:rPr lang="en-US" altLang="ja-JP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ja-JP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ja-JP" altLang="en-US" sz="32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8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23" y="2347189"/>
                <a:ext cx="7330556" cy="9890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コンテンツ プレースホルダー 2"/>
              <p:cNvSpPr txBox="1">
                <a:spLocks/>
              </p:cNvSpPr>
              <p:nvPr/>
            </p:nvSpPr>
            <p:spPr>
              <a:xfrm>
                <a:off x="912886" y="4439078"/>
                <a:ext cx="7039611" cy="989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𝑛𝑙</m:t>
                        </m:r>
                      </m:sub>
                      <m:sup>
                        <m:d>
                          <m:d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</m:d>
                      </m:sup>
                    </m:sSubSup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  <m:func>
                      <m:func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9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86" y="4439078"/>
                <a:ext cx="7039611" cy="9890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2"/>
              <p:cNvSpPr txBox="1">
                <a:spLocks/>
              </p:cNvSpPr>
              <p:nvPr/>
            </p:nvSpPr>
            <p:spPr>
              <a:xfrm>
                <a:off x="932917" y="5551342"/>
                <a:ext cx="7039611" cy="9890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kumimoji="1"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𝑛𝑙</m:t>
                        </m:r>
                      </m:sub>
                      <m:sup>
                        <m:d>
                          <m:d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ja-JP" sz="32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</m:d>
                      </m:sup>
                    </m:sSubSup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p>
                    </m:sSup>
                    <m:func>
                      <m:funcPr>
                        <m:ctrlPr>
                          <a:rPr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3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ja-JP" sz="32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ja-JP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altLang="ja-JP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ja-JP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0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17" y="5551342"/>
                <a:ext cx="7039611" cy="9890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中かっこ 11"/>
          <p:cNvSpPr/>
          <p:nvPr/>
        </p:nvSpPr>
        <p:spPr>
          <a:xfrm>
            <a:off x="731268" y="1351723"/>
            <a:ext cx="251946" cy="1927329"/>
          </a:xfrm>
          <a:prstGeom prst="leftBrace">
            <a:avLst/>
          </a:prstGeom>
          <a:noFill/>
          <a:ln w="412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中かっこ 12"/>
          <p:cNvSpPr/>
          <p:nvPr/>
        </p:nvSpPr>
        <p:spPr>
          <a:xfrm>
            <a:off x="688355" y="4587677"/>
            <a:ext cx="251946" cy="1927329"/>
          </a:xfrm>
          <a:prstGeom prst="leftBrace">
            <a:avLst/>
          </a:prstGeom>
          <a:noFill/>
          <a:ln w="41275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86989" y="1474835"/>
            <a:ext cx="420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Hiyama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Y. Kino,  and M.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Kamimura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Part.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</a:t>
            </a:r>
            <a:r>
              <a:rPr kumimoji="1"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(2003) 223.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986989" y="1035534"/>
            <a:ext cx="420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金城 隆志</a:t>
            </a:r>
            <a:r>
              <a:rPr kumimoji="1"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, </a:t>
            </a:r>
            <a:r>
              <a:rPr kumimoji="1"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  <a:cs typeface="Times New Roman" panose="02020603050405020304" pitchFamily="18" charset="0"/>
              </a:rPr>
              <a:t>九州大学 修士論文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(2000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83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d01faccf-d362-4d41-ba80-8bad9e0c4c8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TC103457452[[fn=天空]]</Template>
  <TotalTime>5636</TotalTime>
  <Words>970</Words>
  <Application>Microsoft Office PowerPoint</Application>
  <PresentationFormat>ワイド画面</PresentationFormat>
  <Paragraphs>489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4" baseType="lpstr">
      <vt:lpstr>HG明朝E</vt:lpstr>
      <vt:lpstr>ＭＳ Ｐゴシック</vt:lpstr>
      <vt:lpstr>ＭＳ Ｐ明朝</vt:lpstr>
      <vt:lpstr>ＭＳ 明朝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天空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慎一</dc:creator>
  <cp:lastModifiedBy>慎一</cp:lastModifiedBy>
  <cp:revision>218</cp:revision>
  <dcterms:created xsi:type="dcterms:W3CDTF">2013-02-27T03:50:51Z</dcterms:created>
  <dcterms:modified xsi:type="dcterms:W3CDTF">2013-07-26T07:08:03Z</dcterms:modified>
</cp:coreProperties>
</file>