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1"/>
  </p:notesMasterIdLst>
  <p:sldIdLst>
    <p:sldId id="256" r:id="rId2"/>
    <p:sldId id="288" r:id="rId3"/>
    <p:sldId id="257" r:id="rId4"/>
    <p:sldId id="363" r:id="rId5"/>
    <p:sldId id="262" r:id="rId6"/>
    <p:sldId id="346" r:id="rId7"/>
    <p:sldId id="390" r:id="rId8"/>
    <p:sldId id="381" r:id="rId9"/>
    <p:sldId id="386" r:id="rId10"/>
    <p:sldId id="387" r:id="rId11"/>
    <p:sldId id="348" r:id="rId12"/>
    <p:sldId id="388" r:id="rId13"/>
    <p:sldId id="344" r:id="rId14"/>
    <p:sldId id="385" r:id="rId15"/>
    <p:sldId id="389" r:id="rId16"/>
    <p:sldId id="384" r:id="rId17"/>
    <p:sldId id="382" r:id="rId18"/>
    <p:sldId id="279" r:id="rId19"/>
    <p:sldId id="331" r:id="rId20"/>
  </p:sldIdLst>
  <p:sldSz cx="9144000" cy="6858000" type="screen4x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3333FF"/>
    <a:srgbClr val="CC00FF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4" autoAdjust="0"/>
    <p:restoredTop sz="89209" autoAdjust="0"/>
  </p:normalViewPr>
  <p:slideViewPr>
    <p:cSldViewPr>
      <p:cViewPr varScale="1">
        <p:scale>
          <a:sx n="59" d="100"/>
          <a:sy n="59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9DC924A-032E-4F07-B482-E594B68FBE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0988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AB0EBE3-DE18-435D-B9E2-C763A14A69D6}" type="slidenum">
              <a:rPr lang="en-US" altLang="ja-JP" smtClean="0"/>
              <a:pPr eaLnBrk="1" hangingPunct="1"/>
              <a:t>1</a:t>
            </a:fld>
            <a:endParaRPr lang="en-US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80DDD90-8273-42A2-A907-6E6C51609874}" type="slidenum">
              <a:rPr lang="en-US" altLang="ja-JP" smtClean="0"/>
              <a:pPr eaLnBrk="1" hangingPunct="1"/>
              <a:t>15</a:t>
            </a:fld>
            <a:endParaRPr lang="en-US" altLang="ja-JP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9F6A470-0CB8-4F82-B38C-2AA07F779D98}" type="slidenum">
              <a:rPr lang="en-US" altLang="ja-JP" smtClean="0"/>
              <a:pPr eaLnBrk="1" hangingPunct="1"/>
              <a:t>18</a:t>
            </a:fld>
            <a:endParaRPr lang="en-US" altLang="ja-JP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EC6124E-63AE-4B52-84A8-8E227DFC14AC}" type="slidenum">
              <a:rPr lang="en-US" altLang="ja-JP" smtClean="0"/>
              <a:pPr eaLnBrk="1" hangingPunct="1"/>
              <a:t>19</a:t>
            </a:fld>
            <a:endParaRPr lang="en-US" altLang="ja-JP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E0C5606-CF1D-4419-B44A-CD6743C7F72C}" type="slidenum">
              <a:rPr lang="en-US" altLang="ja-JP" smtClean="0"/>
              <a:pPr eaLnBrk="1" hangingPunct="1"/>
              <a:t>2</a:t>
            </a:fld>
            <a:endParaRPr lang="en-US" altLang="ja-JP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8BE4A49-BD02-4FBD-80C4-CEAF1F758120}" type="slidenum">
              <a:rPr lang="en-US" altLang="ja-JP" smtClean="0"/>
              <a:pPr eaLnBrk="1" hangingPunct="1"/>
              <a:t>3</a:t>
            </a:fld>
            <a:endParaRPr lang="en-US" altLang="ja-JP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C7698F4-4E46-4EFC-969D-278289F33E58}" type="slidenum">
              <a:rPr lang="en-US" altLang="ja-JP" smtClean="0"/>
              <a:pPr eaLnBrk="1" hangingPunct="1"/>
              <a:t>5</a:t>
            </a:fld>
            <a:endParaRPr lang="en-US" altLang="ja-JP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ja-JP" smtClean="0">
              <a:ea typeface="ＭＳ Ｐ明朝" charset="-128"/>
            </a:endParaRPr>
          </a:p>
        </p:txBody>
      </p:sp>
      <p:sp>
        <p:nvSpPr>
          <p:cNvPr id="512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8AE8F87-440E-4EC2-A73B-D57C85913402}" type="slidenum">
              <a:rPr lang="ja-JP" altLang="en-US" smtClean="0">
                <a:latin typeface="Calibri" pitchFamily="34" charset="0"/>
              </a:rPr>
              <a:pPr eaLnBrk="1" hangingPunct="1"/>
              <a:t>6</a:t>
            </a:fld>
            <a:endParaRPr lang="ja-JP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2F2CB39-72E2-403F-AB42-299931002A40}" type="slidenum">
              <a:rPr lang="en-US" altLang="ja-JP" smtClean="0"/>
              <a:pPr eaLnBrk="1" hangingPunct="1"/>
              <a:t>7</a:t>
            </a:fld>
            <a:endParaRPr lang="en-US" altLang="ja-JP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F89225E-66A8-401C-B6F3-25ADC00E235F}" type="slidenum">
              <a:rPr lang="en-US" altLang="ja-JP" smtClean="0"/>
              <a:pPr eaLnBrk="1" hangingPunct="1"/>
              <a:t>10</a:t>
            </a:fld>
            <a:endParaRPr lang="en-US" altLang="ja-JP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solidFill>
                <a:srgbClr val="FF3300"/>
              </a:solidFill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6209C51-EEA2-43DA-A2F9-284723461439}" type="slidenum">
              <a:rPr lang="en-US" altLang="ja-JP" smtClean="0"/>
              <a:pPr eaLnBrk="1" hangingPunct="1"/>
              <a:t>12</a:t>
            </a:fld>
            <a:endParaRPr lang="en-US" altLang="ja-JP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z="1000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 smtClean="0">
                <a:ea typeface="ＭＳ Ｐ明朝" charset="-128"/>
              </a:rPr>
              <a:t>文字 </a:t>
            </a:r>
            <a:r>
              <a:rPr lang="en-US" altLang="ja-JP" smtClean="0">
                <a:ea typeface="ＭＳ Ｐ明朝" charset="-128"/>
              </a:rPr>
              <a:t>axial</a:t>
            </a:r>
            <a:endParaRPr lang="ja-JP" altLang="en-US" smtClean="0">
              <a:ea typeface="ＭＳ Ｐ明朝" charset="-128"/>
            </a:endParaRPr>
          </a:p>
        </p:txBody>
      </p:sp>
      <p:sp>
        <p:nvSpPr>
          <p:cNvPr id="563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349CB90-0EB4-4C6A-A4C5-BB506AF6BC19}" type="slidenum">
              <a:rPr lang="en-US" altLang="ja-JP" smtClean="0"/>
              <a:pPr eaLnBrk="1" hangingPunct="1"/>
              <a:t>13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30C59F-645A-4134-A5F7-4128AAB319E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2847C-7EA9-4769-818E-8D8F05330FE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E6071-88FB-42B3-A376-588D03D5067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A58F6-3ACB-4EEE-BA6C-FB480279C6C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9F7A9-F715-4819-B9BD-2EBD51E58AA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A3C31-F4A0-4F0B-8567-8C4DF1E956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9210B-B6C3-48E4-B633-051263AAC99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8D2DE-62C3-4028-B962-E738638A246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5595A-56FF-43D3-9E82-3B2808086CE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286F1-D339-4BF0-ADD3-FCFC9AF608D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BE054-68F2-4B5B-B733-8BB24C44344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1899ED3-5CC1-452F-B2F4-6969F39F3D6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33210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>
                <a:effectLst/>
              </a:rPr>
              <a:t>K</a:t>
            </a:r>
            <a:r>
              <a:rPr lang="ja-JP" altLang="en-US" sz="4800" dirty="0">
                <a:effectLst/>
              </a:rPr>
              <a:t>中間子原子核探索</a:t>
            </a:r>
            <a:r>
              <a:rPr lang="ja-JP" altLang="en-US" sz="4800" dirty="0" smtClean="0">
                <a:effectLst/>
              </a:rPr>
              <a:t>実験</a:t>
            </a:r>
            <a:r>
              <a:rPr lang="en-US" altLang="ja-JP" sz="4800" dirty="0" smtClean="0">
                <a:effectLst/>
              </a:rPr>
              <a:t/>
            </a:r>
            <a:br>
              <a:rPr lang="en-US" altLang="ja-JP" sz="4800" dirty="0" smtClean="0">
                <a:effectLst/>
              </a:rPr>
            </a:br>
            <a:r>
              <a:rPr lang="ja-JP" altLang="en-US" sz="4800" dirty="0" smtClean="0">
                <a:effectLst/>
              </a:rPr>
              <a:t>（</a:t>
            </a:r>
            <a:r>
              <a:rPr lang="en-US" altLang="ja-JP" sz="4800" dirty="0">
                <a:effectLst/>
              </a:rPr>
              <a:t>J-PARC E15</a:t>
            </a:r>
            <a:r>
              <a:rPr lang="ja-JP" altLang="en-US" sz="4800" dirty="0">
                <a:effectLst/>
              </a:rPr>
              <a:t>実験</a:t>
            </a:r>
            <a:r>
              <a:rPr lang="ja-JP" altLang="en-US" sz="4800" dirty="0" smtClean="0">
                <a:effectLst/>
              </a:rPr>
              <a:t>）</a:t>
            </a:r>
            <a:r>
              <a:rPr lang="en-US" altLang="ja-JP" sz="4800" dirty="0" smtClean="0">
                <a:effectLst/>
              </a:rPr>
              <a:t/>
            </a:r>
            <a:br>
              <a:rPr lang="en-US" altLang="ja-JP" sz="4800" dirty="0" smtClean="0">
                <a:effectLst/>
              </a:rPr>
            </a:br>
            <a:r>
              <a:rPr lang="ja-JP" altLang="en-US" sz="4800" dirty="0" smtClean="0">
                <a:effectLst/>
              </a:rPr>
              <a:t>の</a:t>
            </a:r>
            <a:r>
              <a:rPr lang="ja-JP" altLang="en-US" sz="4800" dirty="0">
                <a:effectLst/>
              </a:rPr>
              <a:t>解析</a:t>
            </a:r>
            <a:r>
              <a:rPr lang="ja-JP" altLang="en-US" sz="4800" dirty="0" smtClean="0">
                <a:effectLst/>
              </a:rPr>
              <a:t>状況</a:t>
            </a:r>
            <a:endParaRPr lang="en-US" altLang="ja-JP" sz="4600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581128"/>
            <a:ext cx="6368752" cy="159107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ja-JP" altLang="en-US" sz="2800" dirty="0" smtClean="0">
                <a:solidFill>
                  <a:schemeClr val="tx2"/>
                </a:solidFill>
              </a:rPr>
              <a:t>佐田優太</a:t>
            </a:r>
            <a:r>
              <a:rPr lang="en-US" altLang="ja-JP" sz="2800" dirty="0" smtClean="0">
                <a:solidFill>
                  <a:schemeClr val="tx2"/>
                </a:solidFill>
              </a:rPr>
              <a:t>(</a:t>
            </a:r>
            <a:r>
              <a:rPr lang="ja-JP" altLang="en-US" sz="2800" dirty="0" smtClean="0">
                <a:solidFill>
                  <a:schemeClr val="tx2"/>
                </a:solidFill>
              </a:rPr>
              <a:t>京都大学、理研</a:t>
            </a:r>
            <a:r>
              <a:rPr lang="en-US" altLang="ja-JP" sz="2800" dirty="0" smtClean="0">
                <a:solidFill>
                  <a:schemeClr val="tx2"/>
                </a:solidFill>
              </a:rPr>
              <a:t>)</a:t>
            </a:r>
          </a:p>
          <a:p>
            <a:pPr eaLnBrk="1" hangingPunct="1"/>
            <a:r>
              <a:rPr lang="en-US" altLang="ja-JP" sz="2800" dirty="0" smtClean="0">
                <a:solidFill>
                  <a:schemeClr val="tx2"/>
                </a:solidFill>
              </a:rPr>
              <a:t>Y.SADA for the E15 collaboration</a:t>
            </a:r>
            <a:endParaRPr lang="en-US" altLang="ja-JP" sz="2000" dirty="0"/>
          </a:p>
          <a:p>
            <a:pPr eaLnBrk="1" hangingPunct="1"/>
            <a:r>
              <a:rPr lang="en-US" altLang="ja-JP" dirty="0"/>
              <a:t>RCNP</a:t>
            </a:r>
            <a:r>
              <a:rPr lang="ja-JP" altLang="en-US" dirty="0"/>
              <a:t>研究会「核子・ハイペロン多体系におけるクラスター現象」 </a:t>
            </a:r>
            <a:endParaRPr lang="en-US" altLang="ja-JP" sz="2800" dirty="0" smtClean="0">
              <a:solidFill>
                <a:schemeClr val="tx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2255B8-D731-481B-AE3D-A716371BC5A1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  <p:transition spd="slow" advTm="105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sada\Desktop\Hyp2012\beam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0894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56113"/>
            <a:ext cx="357822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タイトル 5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936626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z="3800" dirty="0" smtClean="0"/>
              <a:t> </a:t>
            </a:r>
            <a:r>
              <a:rPr lang="en-US" altLang="ja-JP" sz="3800" dirty="0" err="1" smtClean="0"/>
              <a:t>Beamline</a:t>
            </a:r>
            <a:r>
              <a:rPr lang="en-US" altLang="ja-JP" sz="3800" dirty="0" smtClean="0"/>
              <a:t> spectrometers</a:t>
            </a:r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40F15-041E-4F13-A10B-D17CFE313E2F}" type="slidenum">
              <a:rPr lang="en-US" altLang="ja-JP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11270" name="テキスト ボックス 10"/>
          <p:cNvSpPr txBox="1">
            <a:spLocks noChangeArrowheads="1"/>
          </p:cNvSpPr>
          <p:nvPr/>
        </p:nvSpPr>
        <p:spPr bwMode="auto">
          <a:xfrm>
            <a:off x="7289800" y="4884738"/>
            <a:ext cx="1854200" cy="584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 dirty="0" smtClean="0">
                <a:latin typeface="ＭＳ Ｐゴシック" charset="-128"/>
              </a:rPr>
              <a:t>TOF (BHD-T0)</a:t>
            </a:r>
          </a:p>
          <a:p>
            <a:pPr eaLnBrk="1" hangingPunct="1">
              <a:defRPr/>
            </a:pPr>
            <a:r>
              <a:rPr lang="en-US" altLang="ja-JP" sz="1600" b="1" dirty="0" smtClean="0">
                <a:latin typeface="ＭＳ Ｐゴシック" charset="-128"/>
              </a:rPr>
              <a:t>1.0GeV/c beam </a:t>
            </a:r>
          </a:p>
        </p:txBody>
      </p:sp>
      <p:sp>
        <p:nvSpPr>
          <p:cNvPr id="10247" name="コンテンツ プレースホルダ 1"/>
          <p:cNvSpPr txBox="1">
            <a:spLocks/>
          </p:cNvSpPr>
          <p:nvPr/>
        </p:nvSpPr>
        <p:spPr bwMode="auto">
          <a:xfrm>
            <a:off x="3622675" y="709613"/>
            <a:ext cx="54356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altLang="ja-JP" b="1" dirty="0">
                <a:solidFill>
                  <a:srgbClr val="0070C0"/>
                </a:solidFill>
                <a:latin typeface="Georgia" pitchFamily="18" charset="0"/>
                <a:ea typeface="HG明朝B" pitchFamily="17" charset="-128"/>
              </a:rPr>
              <a:t>BHD &amp; T0(Beam trigger)</a:t>
            </a:r>
          </a:p>
          <a:p>
            <a:pPr lvl="1"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altLang="ja-JP" b="1" dirty="0">
                <a:solidFill>
                  <a:srgbClr val="0070C0"/>
                </a:solidFill>
                <a:latin typeface="Georgia" pitchFamily="18" charset="0"/>
                <a:ea typeface="HG明朝B" pitchFamily="17" charset="-128"/>
              </a:rPr>
              <a:t>Plastic scintillator </a:t>
            </a:r>
          </a:p>
          <a:p>
            <a:pPr lvl="1"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altLang="ja-JP" b="1" dirty="0">
                <a:solidFill>
                  <a:srgbClr val="0070C0"/>
                </a:solidFill>
                <a:latin typeface="Georgia" pitchFamily="18" charset="0"/>
                <a:ea typeface="HG明朝B" pitchFamily="17" charset="-128"/>
              </a:rPr>
              <a:t>PID for beam</a:t>
            </a:r>
          </a:p>
          <a:p>
            <a:pPr lvl="1"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altLang="ja-JP" b="1" dirty="0">
                <a:solidFill>
                  <a:srgbClr val="0070C0"/>
                </a:solidFill>
                <a:latin typeface="Georgia" pitchFamily="18" charset="0"/>
                <a:ea typeface="HG明朝B" pitchFamily="17" charset="-128"/>
              </a:rPr>
              <a:t>Time resolution TOF(BHD-T0)~160ps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altLang="ja-JP" b="1" dirty="0">
                <a:solidFill>
                  <a:srgbClr val="FF3300"/>
                </a:solidFill>
                <a:latin typeface="Georgia" pitchFamily="18" charset="0"/>
                <a:ea typeface="HG明朝B" pitchFamily="17" charset="-128"/>
              </a:rPr>
              <a:t>AC(</a:t>
            </a:r>
            <a:r>
              <a:rPr lang="en-US" altLang="ja-JP" b="1" dirty="0" err="1">
                <a:solidFill>
                  <a:srgbClr val="FF3300"/>
                </a:solidFill>
                <a:latin typeface="Georgia" pitchFamily="18" charset="0"/>
                <a:ea typeface="HG明朝B" pitchFamily="17" charset="-128"/>
              </a:rPr>
              <a:t>Kaon</a:t>
            </a:r>
            <a:r>
              <a:rPr lang="en-US" altLang="ja-JP" b="1" dirty="0">
                <a:solidFill>
                  <a:srgbClr val="FF3300"/>
                </a:solidFill>
                <a:latin typeface="Georgia" pitchFamily="18" charset="0"/>
                <a:ea typeface="HG明朝B" pitchFamily="17" charset="-128"/>
              </a:rPr>
              <a:t> ID at trigger level)</a:t>
            </a:r>
          </a:p>
          <a:p>
            <a:pPr lvl="1"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altLang="ja-JP" b="1" dirty="0">
                <a:solidFill>
                  <a:srgbClr val="FF3300"/>
                </a:solidFill>
                <a:latin typeface="Georgia" pitchFamily="18" charset="0"/>
                <a:ea typeface="HG明朝B" pitchFamily="17" charset="-128"/>
              </a:rPr>
              <a:t>Aerogel </a:t>
            </a:r>
            <a:r>
              <a:rPr lang="en-US" altLang="ja-JP" b="1" dirty="0" smtClean="0">
                <a:solidFill>
                  <a:srgbClr val="FF3300"/>
                </a:solidFill>
                <a:latin typeface="Georgia" pitchFamily="18" charset="0"/>
                <a:ea typeface="HG明朝B" pitchFamily="17" charset="-128"/>
              </a:rPr>
              <a:t>Cherenkov </a:t>
            </a:r>
            <a:r>
              <a:rPr lang="en-US" altLang="ja-JP" b="1" dirty="0">
                <a:solidFill>
                  <a:srgbClr val="FF3300"/>
                </a:solidFill>
                <a:latin typeface="Georgia" pitchFamily="18" charset="0"/>
                <a:ea typeface="HG明朝B" pitchFamily="17" charset="-128"/>
              </a:rPr>
              <a:t>(index=1.05)</a:t>
            </a:r>
          </a:p>
          <a:p>
            <a:pPr lvl="1"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altLang="ja-JP" b="1" dirty="0">
                <a:solidFill>
                  <a:srgbClr val="FF3300"/>
                </a:solidFill>
                <a:latin typeface="Georgia" pitchFamily="18" charset="0"/>
                <a:ea typeface="HG明朝B" pitchFamily="17" charset="-128"/>
              </a:rPr>
              <a:t>P ID eff. =97%(</a:t>
            </a:r>
            <a:r>
              <a:rPr lang="en-US" altLang="ja-JP" b="1" dirty="0" err="1">
                <a:solidFill>
                  <a:srgbClr val="FF3300"/>
                </a:solidFill>
                <a:latin typeface="Georgia" pitchFamily="18" charset="0"/>
                <a:ea typeface="HG明朝B" pitchFamily="17" charset="-128"/>
              </a:rPr>
              <a:t>Vth</a:t>
            </a:r>
            <a:r>
              <a:rPr lang="en-US" altLang="ja-JP" b="1" dirty="0">
                <a:solidFill>
                  <a:srgbClr val="FF3300"/>
                </a:solidFill>
                <a:latin typeface="Georgia" pitchFamily="18" charset="0"/>
                <a:ea typeface="HG明朝B" pitchFamily="17" charset="-128"/>
              </a:rPr>
              <a:t>=5.p.e.)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altLang="ja-JP" b="1" dirty="0">
                <a:solidFill>
                  <a:srgbClr val="00B050"/>
                </a:solidFill>
                <a:latin typeface="Georgia" pitchFamily="18" charset="0"/>
                <a:ea typeface="HG明朝B" pitchFamily="17" charset="-128"/>
              </a:rPr>
              <a:t>D5 magnet &amp; BLC (Beam spectrometer)</a:t>
            </a:r>
          </a:p>
          <a:p>
            <a:pPr lvl="2"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altLang="ja-JP" b="1" dirty="0">
                <a:solidFill>
                  <a:srgbClr val="00B050"/>
                </a:solidFill>
                <a:latin typeface="Georgia" pitchFamily="18" charset="0"/>
                <a:ea typeface="HG明朝B" pitchFamily="17" charset="-128"/>
              </a:rPr>
              <a:t>Dipole Mag. &amp; wire chamber</a:t>
            </a:r>
          </a:p>
          <a:p>
            <a:pPr lvl="2"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altLang="ja-JP" b="1" dirty="0" smtClean="0">
                <a:solidFill>
                  <a:srgbClr val="00B050"/>
                </a:solidFill>
                <a:latin typeface="Georgia" pitchFamily="18" charset="0"/>
                <a:ea typeface="HG明朝B" pitchFamily="17" charset="-128"/>
              </a:rPr>
              <a:t>Momentum </a:t>
            </a:r>
            <a:r>
              <a:rPr lang="en-US" altLang="ja-JP" b="1" dirty="0" err="1" smtClean="0">
                <a:solidFill>
                  <a:srgbClr val="00B050"/>
                </a:solidFill>
                <a:latin typeface="Georgia" pitchFamily="18" charset="0"/>
                <a:ea typeface="HG明朝B" pitchFamily="17" charset="-128"/>
              </a:rPr>
              <a:t>resl</a:t>
            </a:r>
            <a:r>
              <a:rPr lang="en-US" altLang="ja-JP" b="1" dirty="0" smtClean="0">
                <a:solidFill>
                  <a:srgbClr val="00B050"/>
                </a:solidFill>
                <a:latin typeface="Georgia" pitchFamily="18" charset="0"/>
                <a:ea typeface="HG明朝B" pitchFamily="17" charset="-128"/>
              </a:rPr>
              <a:t>=0.2</a:t>
            </a:r>
            <a:r>
              <a:rPr lang="en-US" altLang="ja-JP" b="1" dirty="0">
                <a:solidFill>
                  <a:srgbClr val="00B050"/>
                </a:solidFill>
                <a:latin typeface="Georgia" pitchFamily="18" charset="0"/>
                <a:ea typeface="HG明朝B" pitchFamily="17" charset="-128"/>
              </a:rPr>
              <a:t>% 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22800" y="4365625"/>
            <a:ext cx="381000" cy="5222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70C0"/>
                </a:solidFill>
                <a:latin typeface="Symbol" pitchFamily="18" charset="2"/>
              </a:rPr>
              <a:t>p</a:t>
            </a:r>
            <a:endParaRPr lang="ja-JP" altLang="en-US" sz="2800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34000" y="4479925"/>
            <a:ext cx="446088" cy="523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FF0000"/>
                </a:solidFill>
              </a:rPr>
              <a:t>K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38863" y="5384800"/>
            <a:ext cx="401637" cy="523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7030A0"/>
                </a:solidFill>
              </a:rPr>
              <a:t>P</a:t>
            </a:r>
            <a:endParaRPr lang="ja-JP" alt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60845"/>
      </p:ext>
    </p:extLst>
  </p:cSld>
  <p:clrMapOvr>
    <a:masterClrMapping/>
  </p:clrMapOvr>
  <p:transition spd="slow" advTm="31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C:\Users\sada\Desktop\Hyp2012\beam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90"/>
          <a:stretch>
            <a:fillRect/>
          </a:stretch>
        </p:blipFill>
        <p:spPr bwMode="auto">
          <a:xfrm>
            <a:off x="80963" y="962025"/>
            <a:ext cx="40894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704850"/>
            <a:ext cx="5259387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88900"/>
            <a:ext cx="7358062" cy="7318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4500">
                <a:latin typeface="Helvetica" charset="0"/>
                <a:cs typeface="Helvetica" charset="0"/>
                <a:sym typeface="Helvetica" charset="0"/>
              </a:rPr>
              <a:t>Beam Spectrometer</a:t>
            </a:r>
            <a:endParaRPr lang="en-US" altLang="ja-JP" sz="4500">
              <a:latin typeface="Helvetica" charset="0"/>
              <a:sym typeface="Helvetica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4232275"/>
            <a:ext cx="46180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587750"/>
            <a:ext cx="36861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/>
          </p:cNvSpPr>
          <p:nvPr/>
        </p:nvSpPr>
        <p:spPr bwMode="auto">
          <a:xfrm>
            <a:off x="3648075" y="6316147"/>
            <a:ext cx="5305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solidFill>
                  <a:srgbClr val="FF9900"/>
                </a:solidFill>
                <a:latin typeface="+mj-lt"/>
                <a:ea typeface="ＭＳ Ｐゴシック" pitchFamily="50" charset="-128"/>
                <a:cs typeface="Helvetica" charset="0"/>
                <a:sym typeface="Helvetica" charset="0"/>
              </a:rPr>
              <a:t>We achieved Enough performance</a:t>
            </a:r>
            <a:endParaRPr lang="en-US" altLang="ja-JP" sz="2400" b="1" dirty="0">
              <a:solidFill>
                <a:srgbClr val="FF9900"/>
              </a:solidFill>
              <a:latin typeface="+mj-lt"/>
              <a:ea typeface="ＭＳ Ｐゴシック" pitchFamily="50" charset="-128"/>
              <a:cs typeface="Helvetica" charset="0"/>
              <a:sym typeface="Helvetica" charset="0"/>
            </a:endParaRPr>
          </a:p>
        </p:txBody>
      </p:sp>
      <p:sp>
        <p:nvSpPr>
          <p:cNvPr id="15368" name="Rectangle 8"/>
          <p:cNvSpPr>
            <a:spLocks/>
          </p:cNvSpPr>
          <p:nvPr/>
        </p:nvSpPr>
        <p:spPr bwMode="auto">
          <a:xfrm>
            <a:off x="2327275" y="4151313"/>
            <a:ext cx="2451100" cy="7699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500">
                <a:latin typeface="Helvetica" charset="0"/>
                <a:cs typeface="Helvetica" charset="0"/>
                <a:sym typeface="Helvetica" charset="0"/>
              </a:rPr>
              <a:t>σ</a:t>
            </a:r>
            <a:r>
              <a:rPr lang="en-US" altLang="ja-JP" sz="2500" baseline="32000">
                <a:latin typeface="Helvetica" charset="0"/>
                <a:cs typeface="Helvetica" charset="0"/>
                <a:sym typeface="Helvetica" charset="0"/>
              </a:rPr>
              <a:t>spectrometer</a:t>
            </a:r>
            <a:r>
              <a:rPr lang="en-US" altLang="ja-JP" sz="2500">
                <a:latin typeface="Helvetica" charset="0"/>
                <a:cs typeface="Helvetica" charset="0"/>
                <a:sym typeface="Helvetica" charset="0"/>
              </a:rPr>
              <a:t>~ 0.2%</a:t>
            </a:r>
          </a:p>
          <a:p>
            <a:r>
              <a:rPr lang="en-US" altLang="ja-JP" sz="2500">
                <a:latin typeface="Helvetica" charset="0"/>
                <a:cs typeface="Helvetica" charset="0"/>
                <a:sym typeface="Helvetica" charset="0"/>
              </a:rPr>
              <a:t>@1 GeV/c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143375"/>
            <a:ext cx="19034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テキスト ボックス 1"/>
          <p:cNvSpPr txBox="1">
            <a:spLocks noChangeArrowheads="1"/>
          </p:cNvSpPr>
          <p:nvPr/>
        </p:nvSpPr>
        <p:spPr bwMode="auto">
          <a:xfrm rot="-5400000">
            <a:off x="2488406" y="2255045"/>
            <a:ext cx="28416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/>
              <a:t>P</a:t>
            </a:r>
            <a:r>
              <a:rPr lang="en-US" altLang="ja-JP" sz="2400" b="1" baseline="30000"/>
              <a:t>spectrometer </a:t>
            </a:r>
            <a:r>
              <a:rPr lang="en-US" altLang="ja-JP" sz="2400" b="1"/>
              <a:t>[MeV/c]</a:t>
            </a:r>
            <a:endParaRPr lang="ja-JP" altLang="en-US" sz="2400" b="1"/>
          </a:p>
        </p:txBody>
      </p:sp>
      <p:sp>
        <p:nvSpPr>
          <p:cNvPr id="15371" name="テキスト ボックス 14"/>
          <p:cNvSpPr txBox="1">
            <a:spLocks noChangeArrowheads="1"/>
          </p:cNvSpPr>
          <p:nvPr/>
        </p:nvSpPr>
        <p:spPr bwMode="auto">
          <a:xfrm>
            <a:off x="192088" y="6381750"/>
            <a:ext cx="31813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/>
              <a:t>P</a:t>
            </a:r>
            <a:r>
              <a:rPr lang="en-US" altLang="ja-JP" sz="2000" b="1" baseline="30000"/>
              <a:t>spectrometer </a:t>
            </a:r>
            <a:r>
              <a:rPr lang="en-US" altLang="ja-JP" sz="2000" b="1"/>
              <a:t> - P</a:t>
            </a:r>
            <a:r>
              <a:rPr lang="en-US" altLang="ja-JP" sz="2000" b="1" baseline="30000"/>
              <a:t>TOF</a:t>
            </a:r>
            <a:r>
              <a:rPr lang="en-US" altLang="ja-JP" sz="2000" b="1"/>
              <a:t>[MeV/c]</a:t>
            </a:r>
            <a:r>
              <a:rPr lang="en-US" altLang="ja-JP" sz="2000" b="1" baseline="30000"/>
              <a:t> </a:t>
            </a:r>
            <a:endParaRPr lang="ja-JP" altLang="en-US" sz="2000" b="1" baseline="30000"/>
          </a:p>
        </p:txBody>
      </p:sp>
    </p:spTree>
  </p:cSld>
  <p:clrMapOvr>
    <a:masterClrMapping/>
  </p:clrMapOvr>
  <p:transition spd="slow" advTm="204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341563"/>
            <a:ext cx="5519738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849BF-8178-4B3C-913A-C078A60D2C11}" type="slidenum">
              <a:rPr lang="en-US" altLang="ja-JP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16388" name="タイトル 5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229600" cy="1066800"/>
          </a:xfrm>
        </p:spPr>
        <p:txBody>
          <a:bodyPr anchor="ctr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z="4400" dirty="0" smtClean="0"/>
              <a:t>Cylindrical Detector </a:t>
            </a:r>
            <a:br>
              <a:rPr lang="en-US" altLang="ja-JP" sz="4400" dirty="0" smtClean="0"/>
            </a:br>
            <a:r>
              <a:rPr lang="en-US" altLang="ja-JP" sz="4400" dirty="0" smtClean="0"/>
              <a:t>System</a:t>
            </a:r>
          </a:p>
        </p:txBody>
      </p:sp>
      <p:sp>
        <p:nvSpPr>
          <p:cNvPr id="16389" name="コンテンツ プレースホルダ 1"/>
          <p:cNvSpPr>
            <a:spLocks noGrp="1"/>
          </p:cNvSpPr>
          <p:nvPr>
            <p:ph idx="4294967295"/>
          </p:nvPr>
        </p:nvSpPr>
        <p:spPr>
          <a:xfrm>
            <a:off x="0" y="1508125"/>
            <a:ext cx="5580063" cy="936625"/>
          </a:xfrm>
        </p:spPr>
        <p:txBody>
          <a:bodyPr rtlCol="0">
            <a:normAutofit/>
          </a:bodyPr>
          <a:lstStyle/>
          <a:p>
            <a:pPr marL="365125" indent="-255588">
              <a:defRPr/>
            </a:pPr>
            <a:r>
              <a:rPr lang="en-US" altLang="ja-JP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Counters &amp; chamber around </a:t>
            </a:r>
            <a:r>
              <a:rPr lang="en-US" altLang="ja-JP" sz="2600" b="1" baseline="30000" dirty="0" smtClean="0"/>
              <a:t>3</a:t>
            </a:r>
            <a:r>
              <a:rPr lang="en-US" altLang="ja-JP" sz="2600" b="1" dirty="0" smtClean="0"/>
              <a:t>He target</a:t>
            </a:r>
            <a:endParaRPr lang="en-US" altLang="ja-JP" sz="2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270" name="スライド番号プレースホルダ 4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64A5CD98-C39B-4E12-BC2E-D3689CF04B9E}" type="slidenum">
              <a:rPr lang="en-US" altLang="ja-JP">
                <a:solidFill>
                  <a:srgbClr val="FFFFFF"/>
                </a:solidFill>
                <a:latin typeface="Georgia" pitchFamily="18" charset="0"/>
                <a:ea typeface="HG明朝B" pitchFamily="17" charset="-128"/>
              </a:rPr>
              <a:pPr algn="r" eaLnBrk="1" hangingPunct="1"/>
              <a:t>12</a:t>
            </a:fld>
            <a:endParaRPr lang="en-US" altLang="ja-JP">
              <a:solidFill>
                <a:srgbClr val="FFFFFF"/>
              </a:solidFill>
              <a:latin typeface="Georgia" pitchFamily="18" charset="0"/>
              <a:ea typeface="HG明朝B" pitchFamily="17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929188" y="5143500"/>
            <a:ext cx="4143375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b="1" dirty="0"/>
          </a:p>
        </p:txBody>
      </p:sp>
      <p:pic>
        <p:nvPicPr>
          <p:cNvPr id="11272" name="Picture 12" descr="DSCN2257-re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81300"/>
            <a:ext cx="29162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 descr="IMGP0714-r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29162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6372225" y="476250"/>
            <a:ext cx="6889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CDC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6372225" y="2852738"/>
            <a:ext cx="15525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Hodoscope </a:t>
            </a:r>
          </a:p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And Solenoid</a:t>
            </a:r>
          </a:p>
        </p:txBody>
      </p:sp>
      <p:sp>
        <p:nvSpPr>
          <p:cNvPr id="15" name="コンテンツ プレースホルダ 1"/>
          <p:cNvSpPr txBox="1">
            <a:spLocks/>
          </p:cNvSpPr>
          <p:nvPr/>
        </p:nvSpPr>
        <p:spPr>
          <a:xfrm>
            <a:off x="6016625" y="3503613"/>
            <a:ext cx="3416300" cy="1287462"/>
          </a:xfrm>
          <a:prstGeom prst="rect">
            <a:avLst/>
          </a:prstGeom>
          <a:noFill/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600" dirty="0">
                <a:solidFill>
                  <a:schemeClr val="bg1"/>
                </a:solidFill>
                <a:latin typeface="+mn-lt"/>
                <a:ea typeface="+mn-ea"/>
              </a:rPr>
              <a:t>Size : 99 x 30 x 700 mm</a:t>
            </a:r>
            <a:r>
              <a:rPr lang="en-US" altLang="ja-JP" sz="1600" baseline="30000" dirty="0">
                <a:solidFill>
                  <a:schemeClr val="bg1"/>
                </a:solidFill>
                <a:latin typeface="+mn-lt"/>
                <a:ea typeface="+mn-ea"/>
              </a:rPr>
              <a:t>3</a:t>
            </a:r>
            <a:br>
              <a:rPr lang="en-US" altLang="ja-JP" sz="1600" baseline="300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ja-JP" sz="1600" baseline="30000" dirty="0">
                <a:solidFill>
                  <a:schemeClr val="bg1"/>
                </a:solidFill>
                <a:latin typeface="+mn-lt"/>
                <a:ea typeface="+mn-ea"/>
              </a:rPr>
              <a:t>                                      </a:t>
            </a:r>
            <a:r>
              <a:rPr lang="en-US" altLang="ja-JP" sz="1600" dirty="0">
                <a:solidFill>
                  <a:schemeClr val="bg1"/>
                </a:solidFill>
                <a:latin typeface="+mn-lt"/>
                <a:ea typeface="+mn-ea"/>
              </a:rPr>
              <a:t>(W x T x L)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600" dirty="0">
                <a:solidFill>
                  <a:schemeClr val="bg1"/>
                </a:solidFill>
                <a:latin typeface="+mn-lt"/>
                <a:ea typeface="+mn-ea"/>
              </a:rPr>
              <a:t>Configuration : 36 modules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600" dirty="0">
                <a:solidFill>
                  <a:schemeClr val="bg1"/>
                </a:solidFill>
                <a:latin typeface="+mn-lt"/>
                <a:ea typeface="+mn-ea"/>
              </a:rPr>
              <a:t>PMT : fine-mesh type (H8409)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600" dirty="0">
                <a:solidFill>
                  <a:schemeClr val="bg1"/>
                </a:solidFill>
                <a:latin typeface="+mn-lt"/>
                <a:ea typeface="+mn-ea"/>
              </a:rPr>
              <a:t>Solenoid Mag. Max 0.7T</a:t>
            </a:r>
          </a:p>
        </p:txBody>
      </p:sp>
      <p:sp>
        <p:nvSpPr>
          <p:cNvPr id="11277" name="コンテンツ プレースホルダ 1"/>
          <p:cNvSpPr txBox="1">
            <a:spLocks/>
          </p:cNvSpPr>
          <p:nvPr/>
        </p:nvSpPr>
        <p:spPr bwMode="auto">
          <a:xfrm>
            <a:off x="6372225" y="852488"/>
            <a:ext cx="27051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2555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ja-JP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Cell</a:t>
            </a:r>
            <a:r>
              <a:rPr lang="ja-JP" altLang="en-US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　</a:t>
            </a:r>
            <a:r>
              <a:rPr lang="en-US" altLang="ja-JP" sz="1600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Drift length~9mm</a:t>
            </a:r>
            <a:endParaRPr lang="en-US" altLang="ja-JP">
              <a:solidFill>
                <a:schemeClr val="bg1"/>
              </a:solidFill>
              <a:latin typeface="Palatino Linotype" pitchFamily="18" charset="0"/>
              <a:ea typeface="HGS明朝E" pitchFamily="18" charset="-128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ja-JP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Layer</a:t>
            </a:r>
            <a:r>
              <a:rPr lang="ja-JP" altLang="en-US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　</a:t>
            </a:r>
            <a:r>
              <a:rPr lang="en-US" altLang="ja-JP" sz="1600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15 layers </a:t>
            </a:r>
            <a:endParaRPr lang="en-US" altLang="ja-JP">
              <a:solidFill>
                <a:schemeClr val="bg1"/>
              </a:solidFill>
              <a:latin typeface="Palatino Linotype" pitchFamily="18" charset="0"/>
              <a:ea typeface="HGS明朝E" pitchFamily="18" charset="-128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ja-JP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Read out : 1816 ch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ja-JP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Gas : Ar-C</a:t>
            </a:r>
            <a:r>
              <a:rPr lang="en-US" altLang="ja-JP" baseline="-25000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2</a:t>
            </a:r>
            <a:r>
              <a:rPr lang="en-US" altLang="ja-JP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H</a:t>
            </a:r>
            <a:r>
              <a:rPr lang="en-US" altLang="ja-JP" baseline="-25000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6</a:t>
            </a:r>
            <a:r>
              <a:rPr lang="en-US" altLang="ja-JP">
                <a:solidFill>
                  <a:schemeClr val="bg1"/>
                </a:solidFill>
                <a:latin typeface="Palatino Linotype" pitchFamily="18" charset="0"/>
                <a:ea typeface="HGS明朝E" pitchFamily="18" charset="-128"/>
              </a:rPr>
              <a:t> (50:50)</a:t>
            </a:r>
          </a:p>
        </p:txBody>
      </p:sp>
      <p:sp>
        <p:nvSpPr>
          <p:cNvPr id="11278" name="テキスト ボックス 8"/>
          <p:cNvSpPr txBox="1">
            <a:spLocks noChangeArrowheads="1"/>
          </p:cNvSpPr>
          <p:nvPr/>
        </p:nvSpPr>
        <p:spPr bwMode="auto">
          <a:xfrm>
            <a:off x="5226050" y="5229225"/>
            <a:ext cx="40719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Expected mass resolution : </a:t>
            </a:r>
          </a:p>
          <a:p>
            <a:pPr eaLnBrk="1" hangingPunct="1">
              <a:buFont typeface="Symbol" pitchFamily="18" charset="2"/>
              <a:buChar char=" "/>
            </a:pPr>
            <a:r>
              <a:rPr lang="en-US" altLang="ja-JP" b="1">
                <a:solidFill>
                  <a:schemeClr val="bg1"/>
                </a:solidFill>
                <a:latin typeface="Symbol" pitchFamily="18" charset="2"/>
                <a:ea typeface="HG明朝B" pitchFamily="17" charset="-128"/>
              </a:rPr>
              <a:t> </a:t>
            </a:r>
            <a:r>
              <a:rPr lang="en-US" altLang="ja-JP" b="1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-</a:t>
            </a:r>
            <a:r>
              <a:rPr lang="en-US" altLang="ja-JP" b="1">
                <a:solidFill>
                  <a:schemeClr val="bg1"/>
                </a:solidFill>
                <a:latin typeface="Symbol" pitchFamily="18" charset="2"/>
                <a:ea typeface="HG明朝B" pitchFamily="17" charset="-128"/>
              </a:rPr>
              <a:t> s </a:t>
            </a:r>
            <a:r>
              <a:rPr lang="en-US" altLang="ja-JP" b="1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~ 3.5 MeV/c</a:t>
            </a:r>
            <a:r>
              <a:rPr lang="en-US" altLang="ja-JP" b="1" baseline="30000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2</a:t>
            </a:r>
            <a:r>
              <a:rPr lang="en-US" altLang="ja-JP" b="1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 for </a:t>
            </a:r>
            <a:r>
              <a:rPr lang="en-US" altLang="ja-JP" b="1">
                <a:solidFill>
                  <a:schemeClr val="bg1"/>
                </a:solidFill>
                <a:latin typeface="Symbol" pitchFamily="18" charset="2"/>
                <a:ea typeface="HG明朝B" pitchFamily="17" charset="-128"/>
              </a:rPr>
              <a:t>L    </a:t>
            </a:r>
          </a:p>
          <a:p>
            <a:pPr eaLnBrk="1" hangingPunct="1"/>
            <a:r>
              <a:rPr lang="en-US" altLang="ja-JP" b="1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  - </a:t>
            </a:r>
            <a:r>
              <a:rPr lang="en-US" altLang="ja-JP" b="1">
                <a:solidFill>
                  <a:schemeClr val="bg1"/>
                </a:solidFill>
                <a:latin typeface="Symbol" pitchFamily="18" charset="2"/>
                <a:ea typeface="HG明朝B" pitchFamily="17" charset="-128"/>
              </a:rPr>
              <a:t>s</a:t>
            </a:r>
            <a:r>
              <a:rPr lang="en-US" altLang="ja-JP" b="1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 ~ 10 MeV/c</a:t>
            </a:r>
            <a:r>
              <a:rPr lang="en-US" altLang="ja-JP" b="1" baseline="30000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2</a:t>
            </a:r>
            <a:r>
              <a:rPr lang="en-US" altLang="ja-JP" b="1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 for K</a:t>
            </a:r>
            <a:r>
              <a:rPr lang="en-US" altLang="ja-JP" b="1" baseline="30000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-</a:t>
            </a:r>
            <a:r>
              <a:rPr lang="en-US" altLang="ja-JP" b="1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pp</a:t>
            </a:r>
          </a:p>
          <a:p>
            <a:pPr eaLnBrk="1" hangingPunct="1"/>
            <a:r>
              <a:rPr lang="en-US" altLang="ja-JP" b="1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( </a:t>
            </a:r>
            <a:r>
              <a:rPr lang="en-US" altLang="ja-JP" b="1">
                <a:solidFill>
                  <a:schemeClr val="bg1"/>
                </a:solidFill>
                <a:latin typeface="Symbol" pitchFamily="18" charset="2"/>
                <a:ea typeface="HG明朝B" pitchFamily="17" charset="-128"/>
              </a:rPr>
              <a:t>s</a:t>
            </a:r>
            <a:r>
              <a:rPr lang="en-US" altLang="ja-JP" b="1" baseline="-25000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cdc</a:t>
            </a:r>
            <a:r>
              <a:rPr lang="en-US" altLang="ja-JP" b="1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 = 200 </a:t>
            </a:r>
            <a:r>
              <a:rPr lang="en-US" altLang="ja-JP" b="1">
                <a:solidFill>
                  <a:schemeClr val="bg1"/>
                </a:solidFill>
                <a:latin typeface="Symbol" pitchFamily="18" charset="2"/>
                <a:ea typeface="HG明朝B" pitchFamily="17" charset="-128"/>
              </a:rPr>
              <a:t>m</a:t>
            </a:r>
            <a:r>
              <a:rPr lang="en-US" altLang="ja-JP" b="1">
                <a:solidFill>
                  <a:schemeClr val="bg1"/>
                </a:solidFill>
                <a:latin typeface="Georgia" pitchFamily="18" charset="0"/>
                <a:ea typeface="HG明朝B" pitchFamily="17" charset="-128"/>
              </a:rPr>
              <a:t>m / Field : 0.7 T)</a:t>
            </a:r>
          </a:p>
          <a:p>
            <a:pPr algn="ctr" eaLnBrk="1" hangingPunct="1"/>
            <a:endParaRPr lang="en-US" altLang="ja-JP" b="1">
              <a:solidFill>
                <a:schemeClr val="bg1"/>
              </a:solidFill>
              <a:latin typeface="Georgia" pitchFamily="18" charset="0"/>
              <a:ea typeface="HG明朝B" pitchFamily="17" charset="-128"/>
            </a:endParaRPr>
          </a:p>
          <a:p>
            <a:pPr eaLnBrk="1" hangingPunct="1"/>
            <a:endParaRPr lang="en-US" altLang="ja-JP">
              <a:solidFill>
                <a:schemeClr val="bg1"/>
              </a:solidFill>
              <a:latin typeface="Georgia" pitchFamily="18" charset="0"/>
              <a:ea typeface="HG明朝B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686753"/>
      </p:ext>
    </p:extLst>
  </p:cSld>
  <p:clrMapOvr>
    <a:masterClrMapping/>
  </p:clrMapOvr>
  <p:transition advTm="5022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da\Desktop\Hyp2012\mom_obe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73423"/>
            <a:ext cx="66738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algn="l">
              <a:defRPr/>
            </a:pPr>
            <a:r>
              <a:rPr lang="en-US" altLang="ja-JP" dirty="0" smtClean="0"/>
              <a:t>PID for CDS </a:t>
            </a:r>
            <a:endParaRPr lang="ja-JP" altLang="en-US" dirty="0"/>
          </a:p>
        </p:txBody>
      </p:sp>
      <p:sp>
        <p:nvSpPr>
          <p:cNvPr id="174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288" y="5530230"/>
            <a:ext cx="8135937" cy="1427162"/>
          </a:xfrm>
        </p:spPr>
        <p:txBody>
          <a:bodyPr/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PID for CDS  (vertex in target volume)</a:t>
            </a:r>
          </a:p>
          <a:p>
            <a:r>
              <a:rPr lang="en-US" altLang="ja-JP" sz="1800" dirty="0" smtClean="0">
                <a:solidFill>
                  <a:schemeClr val="tx1"/>
                </a:solidFill>
              </a:rPr>
              <a:t>Cos </a:t>
            </a:r>
            <a:r>
              <a:rPr lang="en-US" altLang="ja-JP" sz="1800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ja-JP" altLang="en-US" sz="1800" dirty="0" smtClean="0">
                <a:solidFill>
                  <a:schemeClr val="tx1"/>
                </a:solidFill>
              </a:rPr>
              <a:t>  </a:t>
            </a:r>
            <a:r>
              <a:rPr lang="en-US" altLang="ja-JP" sz="1800" dirty="0" smtClean="0">
                <a:solidFill>
                  <a:schemeClr val="tx1"/>
                </a:solidFill>
              </a:rPr>
              <a:t>is angle between  K- </a:t>
            </a:r>
            <a:r>
              <a:rPr lang="ja-JP" altLang="en-US" sz="1800" dirty="0" smtClean="0">
                <a:solidFill>
                  <a:schemeClr val="tx1"/>
                </a:solidFill>
              </a:rPr>
              <a:t>　</a:t>
            </a:r>
            <a:r>
              <a:rPr lang="en-US" altLang="ja-JP" sz="1800" dirty="0" smtClean="0">
                <a:solidFill>
                  <a:schemeClr val="tx1"/>
                </a:solidFill>
              </a:rPr>
              <a:t>beam and scattered particle</a:t>
            </a:r>
          </a:p>
          <a:p>
            <a:r>
              <a:rPr lang="en-US" altLang="ja-JP" sz="1800" dirty="0" smtClean="0">
                <a:solidFill>
                  <a:schemeClr val="tx1"/>
                </a:solidFill>
              </a:rPr>
              <a:t>Good consistency  of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cos</a:t>
            </a:r>
            <a:r>
              <a:rPr lang="en-US" altLang="ja-JP" sz="1800" dirty="0" err="1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ja-JP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altLang="ja-JP" sz="1800" dirty="0" smtClean="0">
                <a:solidFill>
                  <a:schemeClr val="tx1"/>
                </a:solidFill>
              </a:rPr>
              <a:t> momentum </a:t>
            </a:r>
            <a:r>
              <a:rPr lang="en-US" altLang="ja-JP" sz="1800" dirty="0">
                <a:solidFill>
                  <a:schemeClr val="tx1"/>
                </a:solidFill>
              </a:rPr>
              <a:t>plot (K- p</a:t>
            </a:r>
            <a:r>
              <a:rPr lang="en-US" altLang="ja-JP" sz="1800" dirty="0" smtClean="0">
                <a:solidFill>
                  <a:schemeClr val="tx1"/>
                </a:solidFill>
              </a:rPr>
              <a:t>) and elastic scattering curve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606C1-00E5-4C8B-A09D-3C47562B2A5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grpSp>
        <p:nvGrpSpPr>
          <p:cNvPr id="38" name="グループ化 37"/>
          <p:cNvGrpSpPr>
            <a:grpSpLocks/>
          </p:cNvGrpSpPr>
          <p:nvPr/>
        </p:nvGrpSpPr>
        <p:grpSpPr bwMode="auto">
          <a:xfrm>
            <a:off x="3205163" y="3331110"/>
            <a:ext cx="6005511" cy="2258127"/>
            <a:chOff x="3205537" y="3331353"/>
            <a:chExt cx="6004922" cy="2258332"/>
          </a:xfrm>
        </p:grpSpPr>
        <p:pic>
          <p:nvPicPr>
            <p:cNvPr id="17416" name="Picture 7" descr="C:\Users\sada\Desktop\Hyp2012\mom_cos_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253" y="3331353"/>
              <a:ext cx="3558206" cy="2258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右矢印 6"/>
            <p:cNvSpPr/>
            <p:nvPr/>
          </p:nvSpPr>
          <p:spPr>
            <a:xfrm rot="801227">
              <a:off x="3205537" y="3338755"/>
              <a:ext cx="2047674" cy="4572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418" name="テキスト ボックス 4"/>
            <p:cNvSpPr txBox="1">
              <a:spLocks noChangeArrowheads="1"/>
            </p:cNvSpPr>
            <p:nvPr/>
          </p:nvSpPr>
          <p:spPr bwMode="auto">
            <a:xfrm>
              <a:off x="6875962" y="4592947"/>
              <a:ext cx="1431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</a:rPr>
                <a:t>”N”(K</a:t>
              </a:r>
              <a:r>
                <a:rPr lang="en-US" altLang="ja-JP" baseline="30000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r>
                <a:rPr lang="en-US" altLang="ja-JP">
                  <a:solidFill>
                    <a:srgbClr val="FF0000"/>
                  </a:solidFill>
                </a:rPr>
                <a:t>, K</a:t>
              </a:r>
              <a:r>
                <a:rPr lang="en-US" altLang="ja-JP" baseline="30000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r>
                <a:rPr lang="en-US" altLang="ja-JP">
                  <a:solidFill>
                    <a:srgbClr val="FF0000"/>
                  </a:solidFill>
                </a:rPr>
                <a:t>)N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7419" name="テキスト ボックス 32"/>
            <p:cNvSpPr txBox="1">
              <a:spLocks noChangeArrowheads="1"/>
            </p:cNvSpPr>
            <p:nvPr/>
          </p:nvSpPr>
          <p:spPr bwMode="auto">
            <a:xfrm>
              <a:off x="6180798" y="3382932"/>
              <a:ext cx="1775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 err="1">
                  <a:solidFill>
                    <a:srgbClr val="00B050"/>
                  </a:solidFill>
                </a:rPr>
                <a:t>Kaon</a:t>
              </a:r>
              <a:r>
                <a:rPr lang="en-US" altLang="ja-JP" dirty="0">
                  <a:solidFill>
                    <a:srgbClr val="00B050"/>
                  </a:solidFill>
                </a:rPr>
                <a:t> P </a:t>
              </a:r>
              <a:r>
                <a:rPr lang="en-US" altLang="ja-JP" dirty="0" err="1">
                  <a:solidFill>
                    <a:srgbClr val="00B050"/>
                  </a:solidFill>
                </a:rPr>
                <a:t>vs</a:t>
              </a:r>
              <a:r>
                <a:rPr lang="en-US" altLang="ja-JP" dirty="0">
                  <a:solidFill>
                    <a:srgbClr val="00B050"/>
                  </a:solidFill>
                </a:rPr>
                <a:t> </a:t>
              </a:r>
              <a:r>
                <a:rPr lang="en-US" altLang="ja-JP" dirty="0" err="1">
                  <a:solidFill>
                    <a:srgbClr val="00B050"/>
                  </a:solidFill>
                </a:rPr>
                <a:t>cos</a:t>
              </a:r>
              <a:r>
                <a:rPr lang="en-US" altLang="ja-JP" dirty="0" err="1">
                  <a:solidFill>
                    <a:srgbClr val="00B050"/>
                  </a:solidFill>
                  <a:latin typeface="Symbol" pitchFamily="18" charset="2"/>
                </a:rPr>
                <a:t>q</a:t>
              </a:r>
              <a:endParaRPr lang="ja-JP" altLang="en-US" dirty="0">
                <a:solidFill>
                  <a:srgbClr val="00B050"/>
                </a:solidFill>
                <a:latin typeface="Symbol" pitchFamily="18" charset="2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6588167" y="4592993"/>
              <a:ext cx="319057" cy="1428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44624"/>
            <a:ext cx="3476143" cy="2281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4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396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Invariant mass of</a:t>
            </a:r>
            <a:br>
              <a:rPr kumimoji="1" lang="en-US" altLang="ja-JP" dirty="0" smtClean="0"/>
            </a:br>
            <a:r>
              <a:rPr kumimoji="1" lang="en-US" altLang="ja-JP" dirty="0" smtClean="0"/>
              <a:t> </a:t>
            </a:r>
            <a:r>
              <a:rPr lang="en-US" altLang="ja-JP" dirty="0" err="1" smtClean="0">
                <a:latin typeface="Symbol" pitchFamily="18" charset="2"/>
              </a:rPr>
              <a:t>p</a:t>
            </a:r>
            <a:r>
              <a:rPr lang="en-US" altLang="ja-JP" baseline="30000" dirty="0" err="1" smtClean="0">
                <a:latin typeface="Symbol" pitchFamily="18" charset="2"/>
              </a:rPr>
              <a:t>+</a:t>
            </a:r>
            <a:r>
              <a:rPr lang="en-US" altLang="ja-JP" dirty="0" err="1" smtClean="0">
                <a:latin typeface="Symbol" pitchFamily="18" charset="2"/>
              </a:rPr>
              <a:t>p</a:t>
            </a:r>
            <a:r>
              <a:rPr lang="en-US" altLang="ja-JP" baseline="30000" dirty="0">
                <a:latin typeface="Symbol" pitchFamily="18" charset="2"/>
              </a:rPr>
              <a:t>-</a:t>
            </a:r>
            <a:r>
              <a:rPr kumimoji="1" lang="en-US" altLang="ja-JP" dirty="0" smtClean="0"/>
              <a:t> &amp; proton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12168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We achieved design performance</a:t>
            </a: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</a:rPr>
              <a:t>K0s , </a:t>
            </a:r>
            <a:r>
              <a:rPr kumimoji="1" lang="en-US" altLang="ja-JP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tx1"/>
                </a:solidFill>
              </a:rPr>
              <a:t>’s center of peak &amp; width is consistent with simulation result</a:t>
            </a:r>
          </a:p>
          <a:p>
            <a:pPr lvl="1"/>
            <a:r>
              <a:rPr lang="en-US" altLang="ja-JP" dirty="0" err="1" smtClean="0">
                <a:solidFill>
                  <a:schemeClr val="tx1"/>
                </a:solidFill>
              </a:rPr>
              <a:t>Kpp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resl</a:t>
            </a:r>
            <a:r>
              <a:rPr lang="en-US" altLang="ja-JP" dirty="0" smtClean="0">
                <a:solidFill>
                  <a:schemeClr val="tx1"/>
                </a:solidFill>
              </a:rPr>
              <a:t> ~10MeV (from simulation)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kumimoji="1" lang="en-US" altLang="ja-JP" dirty="0" err="1" smtClean="0">
                <a:solidFill>
                  <a:schemeClr val="tx1"/>
                </a:solidFill>
              </a:rPr>
              <a:t>dPt</a:t>
            </a:r>
            <a:r>
              <a:rPr kumimoji="1" lang="en-US" altLang="ja-JP" dirty="0" smtClean="0">
                <a:solidFill>
                  <a:schemeClr val="tx1"/>
                </a:solidFill>
              </a:rPr>
              <a:t>/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Pt</a:t>
            </a:r>
            <a:r>
              <a:rPr kumimoji="1" lang="en-US" altLang="ja-JP" dirty="0" smtClean="0">
                <a:solidFill>
                  <a:schemeClr val="tx1"/>
                </a:solidFill>
              </a:rPr>
              <a:t> @1GeV ~8%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Vertex </a:t>
            </a:r>
            <a:r>
              <a:rPr lang="en-US" altLang="ja-JP" dirty="0" err="1" smtClean="0">
                <a:solidFill>
                  <a:schemeClr val="tx1"/>
                </a:solidFill>
              </a:rPr>
              <a:t>resl</a:t>
            </a:r>
            <a:r>
              <a:rPr lang="en-US" altLang="ja-JP" dirty="0" smtClean="0">
                <a:solidFill>
                  <a:schemeClr val="tx1"/>
                </a:solidFill>
              </a:rPr>
              <a:t>.  </a:t>
            </a:r>
            <a:r>
              <a:rPr lang="en-US" altLang="ja-JP" dirty="0" err="1" smtClean="0">
                <a:solidFill>
                  <a:schemeClr val="tx1"/>
                </a:solidFill>
              </a:rPr>
              <a:t>xy</a:t>
            </a:r>
            <a:r>
              <a:rPr lang="en-US" altLang="ja-JP" dirty="0" smtClean="0">
                <a:solidFill>
                  <a:schemeClr val="tx1"/>
                </a:solidFill>
              </a:rPr>
              <a:t> ~2mm    z ~5mm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A58F6-3ACB-4EEE-BA6C-FB480279C6C1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866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47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94"/>
    </mc:Choice>
    <mc:Fallback>
      <p:transition spd="slow" advTm="6679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59142-CFBA-4024-9877-42B451D00BE1}" type="slidenum">
              <a:rPr lang="en-US" altLang="ja-JP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15363" name="タイトル 5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0668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Forward TOF counters</a:t>
            </a:r>
          </a:p>
        </p:txBody>
      </p:sp>
      <p:sp>
        <p:nvSpPr>
          <p:cNvPr id="12292" name="スライド番号プレースホルダ 4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33554D28-D959-4A03-A5DF-B554713A75EF}" type="slidenum">
              <a:rPr lang="en-US" altLang="ja-JP">
                <a:solidFill>
                  <a:srgbClr val="FFFFFF"/>
                </a:solidFill>
                <a:latin typeface="Georgia" pitchFamily="18" charset="0"/>
                <a:ea typeface="HG明朝B" pitchFamily="17" charset="-128"/>
              </a:rPr>
              <a:pPr algn="r" eaLnBrk="1" hangingPunct="1"/>
              <a:t>15</a:t>
            </a:fld>
            <a:endParaRPr lang="en-US" altLang="ja-JP">
              <a:solidFill>
                <a:srgbClr val="FFFFFF"/>
              </a:solidFill>
              <a:latin typeface="Georgia" pitchFamily="18" charset="0"/>
              <a:ea typeface="HG明朝B" pitchFamily="17" charset="-128"/>
            </a:endParaRPr>
          </a:p>
        </p:txBody>
      </p:sp>
      <p:sp>
        <p:nvSpPr>
          <p:cNvPr id="12293" name="正方形/長方形 25"/>
          <p:cNvSpPr>
            <a:spLocks noChangeArrowheads="1"/>
          </p:cNvSpPr>
          <p:nvPr/>
        </p:nvSpPr>
        <p:spPr bwMode="auto">
          <a:xfrm>
            <a:off x="4859338" y="1341438"/>
            <a:ext cx="396081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 20 x 5 x 150 cm</a:t>
            </a:r>
            <a:r>
              <a:rPr lang="en-US" altLang="ja-JP" baseline="30000">
                <a:latin typeface="Georgia" pitchFamily="18" charset="0"/>
                <a:ea typeface="HG明朝B" pitchFamily="17" charset="-128"/>
              </a:rPr>
              <a:t>3 </a:t>
            </a:r>
            <a:endParaRPr lang="en-US" altLang="ja-JP">
              <a:latin typeface="Georgia" pitchFamily="18" charset="0"/>
              <a:ea typeface="HG明朝B" pitchFamily="17" charset="-128"/>
            </a:endParaRPr>
          </a:p>
          <a:p>
            <a:pPr>
              <a:buFont typeface="Arial" charset="0"/>
              <a:buNone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          Plastic Scintillator</a:t>
            </a:r>
          </a:p>
          <a:p>
            <a:pPr>
              <a:buFont typeface="Arial" charset="0"/>
              <a:buChar char="•"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 Configuration : </a:t>
            </a:r>
          </a:p>
          <a:p>
            <a:pPr>
              <a:buFont typeface="Arial" charset="0"/>
              <a:buNone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         16 (wide) x 7 (depth)</a:t>
            </a:r>
          </a:p>
          <a:p>
            <a:pPr>
              <a:buFont typeface="Arial" charset="0"/>
              <a:buChar char="•"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 Surface area : 3.2m x 1.5m</a:t>
            </a:r>
          </a:p>
          <a:p>
            <a:pPr>
              <a:buFont typeface="Arial" charset="0"/>
              <a:buChar char="•"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missing mass resolution for K</a:t>
            </a:r>
            <a:r>
              <a:rPr lang="en-US" altLang="ja-JP" baseline="30000">
                <a:latin typeface="Georgia" pitchFamily="18" charset="0"/>
                <a:ea typeface="HG明朝B" pitchFamily="17" charset="-128"/>
              </a:rPr>
              <a:t>-</a:t>
            </a:r>
            <a:r>
              <a:rPr lang="en-US" altLang="ja-JP">
                <a:latin typeface="Georgia" pitchFamily="18" charset="0"/>
                <a:ea typeface="HG明朝B" pitchFamily="17" charset="-128"/>
              </a:rPr>
              <a:t>pp</a:t>
            </a:r>
            <a:br>
              <a:rPr lang="en-US" altLang="ja-JP">
                <a:latin typeface="Georgia" pitchFamily="18" charset="0"/>
                <a:ea typeface="HG明朝B" pitchFamily="17" charset="-128"/>
              </a:rPr>
            </a:br>
            <a:r>
              <a:rPr lang="en-US" altLang="ja-JP">
                <a:latin typeface="Georgia" pitchFamily="18" charset="0"/>
                <a:ea typeface="HG明朝B" pitchFamily="17" charset="-128"/>
              </a:rPr>
              <a:t>   </a:t>
            </a:r>
            <a:r>
              <a:rPr lang="en-US" altLang="ja-JP">
                <a:latin typeface="Symbol" pitchFamily="18" charset="2"/>
                <a:ea typeface="HG明朝B" pitchFamily="17" charset="-128"/>
              </a:rPr>
              <a:t>s</a:t>
            </a:r>
            <a:r>
              <a:rPr lang="en-US" altLang="ja-JP">
                <a:latin typeface="Georgia" pitchFamily="18" charset="0"/>
                <a:ea typeface="HG明朝B" pitchFamily="17" charset="-128"/>
              </a:rPr>
              <a:t> = 9.2 MeV/c</a:t>
            </a:r>
            <a:r>
              <a:rPr lang="en-US" altLang="ja-JP" baseline="30000">
                <a:latin typeface="Georgia" pitchFamily="18" charset="0"/>
                <a:ea typeface="HG明朝B" pitchFamily="17" charset="-128"/>
              </a:rPr>
              <a:t>2  </a:t>
            </a:r>
          </a:p>
          <a:p>
            <a:r>
              <a:rPr lang="en-US" altLang="ja-JP">
                <a:latin typeface="Georgia" pitchFamily="18" charset="0"/>
                <a:ea typeface="HG明朝B" pitchFamily="17" charset="-128"/>
              </a:rPr>
              <a:t>(P</a:t>
            </a:r>
            <a:r>
              <a:rPr lang="en-US" altLang="ja-JP" baseline="-25000">
                <a:latin typeface="Georgia" pitchFamily="18" charset="0"/>
                <a:ea typeface="HG明朝B" pitchFamily="17" charset="-128"/>
              </a:rPr>
              <a:t>n</a:t>
            </a:r>
            <a:r>
              <a:rPr lang="en-US" altLang="ja-JP">
                <a:latin typeface="Georgia" pitchFamily="18" charset="0"/>
                <a:ea typeface="HG明朝B" pitchFamily="17" charset="-128"/>
              </a:rPr>
              <a:t>=1.3 GeV/c, </a:t>
            </a:r>
            <a:r>
              <a:rPr lang="en-US" altLang="ja-JP">
                <a:latin typeface="Symbol" pitchFamily="18" charset="2"/>
                <a:ea typeface="HG明朝B" pitchFamily="17" charset="-128"/>
              </a:rPr>
              <a:t>s</a:t>
            </a:r>
            <a:r>
              <a:rPr lang="en-US" altLang="ja-JP" baseline="-25000">
                <a:latin typeface="Georgia" pitchFamily="18" charset="0"/>
                <a:ea typeface="HG明朝B" pitchFamily="17" charset="-128"/>
              </a:rPr>
              <a:t>TOF</a:t>
            </a:r>
            <a:r>
              <a:rPr lang="en-US" altLang="ja-JP">
                <a:latin typeface="Georgia" pitchFamily="18" charset="0"/>
                <a:ea typeface="HG明朝B" pitchFamily="17" charset="-128"/>
              </a:rPr>
              <a:t>=150 ps)</a:t>
            </a:r>
            <a:endParaRPr lang="en-US" altLang="ja-JP" baseline="30000">
              <a:latin typeface="Georgia" pitchFamily="18" charset="0"/>
              <a:ea typeface="HG明朝B" pitchFamily="17" charset="-128"/>
            </a:endParaRPr>
          </a:p>
        </p:txBody>
      </p:sp>
      <p:sp>
        <p:nvSpPr>
          <p:cNvPr id="12294" name="正方形/長方形 25"/>
          <p:cNvSpPr>
            <a:spLocks noChangeArrowheads="1"/>
          </p:cNvSpPr>
          <p:nvPr/>
        </p:nvSpPr>
        <p:spPr bwMode="auto">
          <a:xfrm>
            <a:off x="4787900" y="4149725"/>
            <a:ext cx="45370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 10 x 3 x 150 cm</a:t>
            </a:r>
            <a:r>
              <a:rPr lang="en-US" altLang="ja-JP" baseline="30000">
                <a:latin typeface="Georgia" pitchFamily="18" charset="0"/>
                <a:ea typeface="HG明朝B" pitchFamily="17" charset="-128"/>
              </a:rPr>
              <a:t>3 </a:t>
            </a:r>
            <a:r>
              <a:rPr lang="en-US" altLang="ja-JP">
                <a:latin typeface="Georgia" pitchFamily="18" charset="0"/>
                <a:ea typeface="HG明朝B" pitchFamily="17" charset="-128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       Plastic Scintillator</a:t>
            </a:r>
          </a:p>
          <a:p>
            <a:pPr>
              <a:buFont typeface="Arial" charset="0"/>
              <a:buChar char="•"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 Configuration : </a:t>
            </a:r>
          </a:p>
          <a:p>
            <a:pPr>
              <a:buFont typeface="Arial" charset="0"/>
              <a:buNone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       27+34 layer</a:t>
            </a:r>
          </a:p>
          <a:p>
            <a:pPr>
              <a:buFont typeface="Arial" charset="0"/>
              <a:buChar char="•"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missing mass </a:t>
            </a:r>
          </a:p>
          <a:p>
            <a:pPr>
              <a:buFont typeface="Arial" charset="0"/>
              <a:buNone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        resolution for KNN</a:t>
            </a:r>
            <a:br>
              <a:rPr lang="en-US" altLang="ja-JP">
                <a:latin typeface="Georgia" pitchFamily="18" charset="0"/>
                <a:ea typeface="HG明朝B" pitchFamily="17" charset="-128"/>
              </a:rPr>
            </a:br>
            <a:r>
              <a:rPr lang="en-US" altLang="ja-JP">
                <a:latin typeface="Georgia" pitchFamily="18" charset="0"/>
                <a:ea typeface="HG明朝B" pitchFamily="17" charset="-128"/>
              </a:rPr>
              <a:t>   </a:t>
            </a:r>
            <a:r>
              <a:rPr lang="en-US" altLang="ja-JP">
                <a:latin typeface="Symbol" pitchFamily="18" charset="2"/>
                <a:ea typeface="HG明朝B" pitchFamily="17" charset="-128"/>
              </a:rPr>
              <a:t>s</a:t>
            </a:r>
            <a:r>
              <a:rPr lang="en-US" altLang="ja-JP">
                <a:latin typeface="Georgia" pitchFamily="18" charset="0"/>
                <a:ea typeface="HG明朝B" pitchFamily="17" charset="-128"/>
              </a:rPr>
              <a:t> = 6.8 MeV/c</a:t>
            </a:r>
            <a:r>
              <a:rPr lang="en-US" altLang="ja-JP" baseline="30000">
                <a:latin typeface="Georgia" pitchFamily="18" charset="0"/>
                <a:ea typeface="HG明朝B" pitchFamily="17" charset="-128"/>
              </a:rPr>
              <a:t>2  </a:t>
            </a:r>
          </a:p>
          <a:p>
            <a:pPr>
              <a:buFont typeface="Arial" charset="0"/>
              <a:buNone/>
            </a:pPr>
            <a:r>
              <a:rPr lang="en-US" altLang="ja-JP">
                <a:latin typeface="Georgia" pitchFamily="18" charset="0"/>
                <a:ea typeface="HG明朝B" pitchFamily="17" charset="-128"/>
              </a:rPr>
              <a:t>(P</a:t>
            </a:r>
            <a:r>
              <a:rPr lang="en-US" altLang="ja-JP" baseline="-25000">
                <a:latin typeface="Georgia" pitchFamily="18" charset="0"/>
                <a:ea typeface="HG明朝B" pitchFamily="17" charset="-128"/>
              </a:rPr>
              <a:t>p</a:t>
            </a:r>
            <a:r>
              <a:rPr lang="en-US" altLang="ja-JP">
                <a:latin typeface="Georgia" pitchFamily="18" charset="0"/>
                <a:ea typeface="HG明朝B" pitchFamily="17" charset="-128"/>
              </a:rPr>
              <a:t>=1.3 GeV/c, </a:t>
            </a:r>
            <a:r>
              <a:rPr lang="en-US" altLang="ja-JP">
                <a:latin typeface="Symbol" pitchFamily="18" charset="2"/>
                <a:ea typeface="HG明朝B" pitchFamily="17" charset="-128"/>
              </a:rPr>
              <a:t>s</a:t>
            </a:r>
            <a:r>
              <a:rPr lang="en-US" altLang="ja-JP" baseline="-25000">
                <a:latin typeface="Georgia" pitchFamily="18" charset="0"/>
                <a:ea typeface="HG明朝B" pitchFamily="17" charset="-128"/>
              </a:rPr>
              <a:t>TOF</a:t>
            </a:r>
            <a:r>
              <a:rPr lang="en-US" altLang="ja-JP">
                <a:latin typeface="Georgia" pitchFamily="18" charset="0"/>
                <a:ea typeface="HG明朝B" pitchFamily="17" charset="-128"/>
              </a:rPr>
              <a:t>=100 ps)</a:t>
            </a:r>
            <a:endParaRPr lang="en-US" altLang="ja-JP" baseline="30000">
              <a:latin typeface="Georgia" pitchFamily="18" charset="0"/>
              <a:ea typeface="HG明朝B" pitchFamily="17" charset="-128"/>
            </a:endParaRPr>
          </a:p>
        </p:txBody>
      </p:sp>
      <p:sp>
        <p:nvSpPr>
          <p:cNvPr id="12295" name="Line 22"/>
          <p:cNvSpPr>
            <a:spLocks noChangeShapeType="1"/>
          </p:cNvSpPr>
          <p:nvPr/>
        </p:nvSpPr>
        <p:spPr bwMode="auto">
          <a:xfrm flipV="1">
            <a:off x="1908175" y="2060575"/>
            <a:ext cx="1368425" cy="13684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2296" name="Picture 16" descr="C:\Users\sada\Desktop\s-IMG_4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289050"/>
            <a:ext cx="480377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 rot="1216097">
            <a:off x="2778125" y="4137025"/>
            <a:ext cx="1698625" cy="368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/>
              <a:t>Proton counter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67038" y="2068513"/>
            <a:ext cx="1892300" cy="369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/>
              <a:t>Neutron counter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0125" y="3636963"/>
            <a:ext cx="1698625" cy="3683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/>
              <a:t>Proton counter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59338" y="981075"/>
            <a:ext cx="2403475" cy="36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/>
              <a:t>Neutron counter(NC)</a:t>
            </a:r>
            <a:endParaRPr lang="ja-JP" altLang="en-US" dirty="0"/>
          </a:p>
        </p:txBody>
      </p:sp>
      <p:sp>
        <p:nvSpPr>
          <p:cNvPr id="3" name="下矢印 2"/>
          <p:cNvSpPr/>
          <p:nvPr/>
        </p:nvSpPr>
        <p:spPr>
          <a:xfrm rot="1974517">
            <a:off x="2819400" y="2339975"/>
            <a:ext cx="314325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18" name="下矢印 17"/>
          <p:cNvSpPr/>
          <p:nvPr/>
        </p:nvSpPr>
        <p:spPr>
          <a:xfrm rot="12507050">
            <a:off x="701675" y="3487738"/>
            <a:ext cx="355600" cy="94456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7638" y="4460875"/>
            <a:ext cx="2151062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/>
              <a:t>Caved Beam dump</a:t>
            </a:r>
          </a:p>
        </p:txBody>
      </p:sp>
      <p:sp>
        <p:nvSpPr>
          <p:cNvPr id="12304" name="正方形/長方形 3"/>
          <p:cNvSpPr>
            <a:spLocks noChangeArrowheads="1"/>
          </p:cNvSpPr>
          <p:nvPr/>
        </p:nvSpPr>
        <p:spPr bwMode="auto">
          <a:xfrm>
            <a:off x="20638" y="4876800"/>
            <a:ext cx="3892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dirty="0" smtClean="0"/>
              <a:t>To suppress background of NC from beam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0607635"/>
      </p:ext>
    </p:extLst>
  </p:cSld>
  <p:clrMapOvr>
    <a:masterClrMapping/>
  </p:clrMapOvr>
  <p:transition advTm="10192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24744"/>
          </a:xfrm>
        </p:spPr>
        <p:txBody>
          <a:bodyPr/>
          <a:lstStyle/>
          <a:p>
            <a:r>
              <a:rPr kumimoji="1" lang="en-US" altLang="ja-JP" dirty="0" smtClean="0"/>
              <a:t>Neutron  </a:t>
            </a:r>
            <a:r>
              <a:rPr lang="en-US" altLang="ja-JP" dirty="0" smtClean="0"/>
              <a:t>&amp; </a:t>
            </a:r>
            <a:r>
              <a:rPr kumimoji="1" lang="en-US" altLang="ja-JP" dirty="0" smtClean="0"/>
              <a:t>Proton </a:t>
            </a:r>
            <a:r>
              <a:rPr kumimoji="1" lang="en-US" altLang="ja-JP" dirty="0" smtClean="0"/>
              <a:t>Counter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427790"/>
            <a:ext cx="5962704" cy="202554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Neutron counter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chemeClr val="tx1"/>
                </a:solidFill>
              </a:rPr>
              <a:t>=&gt;separated </a:t>
            </a:r>
            <a:r>
              <a:rPr kumimoji="1" lang="en-US" altLang="ja-JP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kumimoji="1" lang="en-US" altLang="ja-JP" dirty="0" smtClean="0">
                <a:solidFill>
                  <a:schemeClr val="tx1"/>
                </a:solidFill>
              </a:rPr>
              <a:t> &amp; neutron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Proton counter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chemeClr val="tx1"/>
                </a:solidFill>
              </a:rPr>
              <a:t>=&gt; </a:t>
            </a:r>
            <a:r>
              <a:rPr lang="en-US" altLang="ja-JP" dirty="0">
                <a:solidFill>
                  <a:schemeClr val="tx1"/>
                </a:solidFill>
              </a:rPr>
              <a:t>separated </a:t>
            </a: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p </a:t>
            </a:r>
            <a:r>
              <a:rPr lang="en-US" altLang="ja-JP" dirty="0" smtClean="0">
                <a:solidFill>
                  <a:schemeClr val="tx1"/>
                </a:solidFill>
              </a:rPr>
              <a:t>&amp; p &amp; 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A58F6-3ACB-4EEE-BA6C-FB480279C6C1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3268"/>
            <a:ext cx="4572000" cy="316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3269"/>
            <a:ext cx="4516046" cy="31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04" y="4495800"/>
            <a:ext cx="2524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9552" y="1006595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Neutron Counter  1/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endParaRPr kumimoji="1" lang="ja-JP" altLang="en-US" sz="24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5747" y="980728"/>
            <a:ext cx="321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Proton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Counter  TOF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8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92"/>
    </mc:Choice>
    <mc:Fallback>
      <p:transition spd="slow" advTm="4269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6712"/>
          </a:xfrm>
        </p:spPr>
        <p:txBody>
          <a:bodyPr/>
          <a:lstStyle/>
          <a:p>
            <a:r>
              <a:rPr kumimoji="1" lang="en-US" altLang="ja-JP" dirty="0" smtClean="0"/>
              <a:t>Forward neutron spectrum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A58F6-3ACB-4EEE-BA6C-FB480279C6C1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pic>
        <p:nvPicPr>
          <p:cNvPr id="5" name="Picture 2" descr="C:\Users\sada\Desktop\spc_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71555" cy="56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:\Users\sada\Desktop\spc_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71555" cy="56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 rot="20674564">
            <a:off x="2228422" y="3340539"/>
            <a:ext cx="5438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i="1" dirty="0" smtClean="0">
                <a:solidFill>
                  <a:schemeClr val="bg1">
                    <a:lumMod val="65000"/>
                  </a:schemeClr>
                </a:solidFill>
              </a:rPr>
              <a:t>Very </a:t>
            </a:r>
            <a:r>
              <a:rPr kumimoji="1" lang="en-US" altLang="ja-JP" sz="5400" b="1" i="1" dirty="0" smtClean="0">
                <a:solidFill>
                  <a:schemeClr val="bg1">
                    <a:lumMod val="65000"/>
                  </a:schemeClr>
                </a:solidFill>
              </a:rPr>
              <a:t>Preliminary</a:t>
            </a:r>
            <a:endParaRPr kumimoji="1" lang="ja-JP" altLang="en-US" sz="48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4509120"/>
            <a:ext cx="2898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Enhanced </a:t>
            </a:r>
          </a:p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”p”(K-,n)K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s  reaction 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1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274"/>
    </mc:Choice>
    <mc:Fallback>
      <p:transition spd="slow" advTm="106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Summary</a:t>
            </a: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179388" y="980728"/>
            <a:ext cx="8964612" cy="53990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365125" indent="-255588" eaLnBrk="1" hangingPunct="1">
              <a:defRPr/>
            </a:pPr>
            <a:r>
              <a:rPr lang="en-US" altLang="ja-JP" sz="2800" dirty="0" err="1" smtClean="0">
                <a:solidFill>
                  <a:schemeClr val="tx1"/>
                </a:solidFill>
              </a:rPr>
              <a:t>Kaonic</a:t>
            </a:r>
            <a:r>
              <a:rPr lang="en-US" altLang="ja-JP" sz="2800" dirty="0" smtClean="0">
                <a:solidFill>
                  <a:schemeClr val="tx1"/>
                </a:solidFill>
              </a:rPr>
              <a:t> nuclei</a:t>
            </a:r>
          </a:p>
          <a:p>
            <a:pPr marL="765175" lvl="1" indent="-255588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Bound state of anti-</a:t>
            </a:r>
            <a:r>
              <a:rPr lang="en-US" altLang="ja-JP" sz="2000" dirty="0" err="1">
                <a:solidFill>
                  <a:schemeClr val="tx1"/>
                </a:solidFill>
              </a:rPr>
              <a:t>kaon</a:t>
            </a:r>
            <a:r>
              <a:rPr lang="en-US" altLang="ja-JP" sz="2000" dirty="0">
                <a:solidFill>
                  <a:schemeClr val="tx1"/>
                </a:solidFill>
              </a:rPr>
              <a:t> and nuclei with strong interaction</a:t>
            </a:r>
          </a:p>
          <a:p>
            <a:pPr marL="765175" lvl="1" indent="-255588" eaLnBrk="1" hangingPunct="1"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J-ARC E15 Experiment</a:t>
            </a:r>
          </a:p>
          <a:p>
            <a:pPr marL="657225" lvl="1" indent="-246063" eaLnBrk="1" hangingPunct="1"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Search for KNN with in-flight </a:t>
            </a:r>
            <a:r>
              <a:rPr lang="en-US" altLang="ja-JP" sz="2000" baseline="30000" dirty="0" smtClean="0">
                <a:solidFill>
                  <a:schemeClr val="tx1"/>
                </a:solidFill>
              </a:rPr>
              <a:t>3</a:t>
            </a:r>
            <a:r>
              <a:rPr lang="en-US" altLang="ja-JP" sz="2000" dirty="0" smtClean="0">
                <a:solidFill>
                  <a:schemeClr val="tx1"/>
                </a:solidFill>
              </a:rPr>
              <a:t>He(K</a:t>
            </a:r>
            <a:r>
              <a:rPr lang="en-US" altLang="ja-JP" sz="20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2000" dirty="0" smtClean="0">
                <a:solidFill>
                  <a:schemeClr val="tx1"/>
                </a:solidFill>
              </a:rPr>
              <a:t>, N) reaction</a:t>
            </a:r>
          </a:p>
          <a:p>
            <a:pPr marL="657225" lvl="1" indent="-246063" eaLnBrk="1" hangingPunct="1"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We achieved design performance in every system</a:t>
            </a:r>
          </a:p>
          <a:p>
            <a:pPr marL="1057275" lvl="2" indent="-246063" eaLnBrk="1" hangingPunct="1"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Beam line 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=&gt;</a:t>
            </a:r>
            <a:r>
              <a:rPr lang="en-US" altLang="ja-JP" sz="2000" dirty="0" smtClean="0">
                <a:solidFill>
                  <a:srgbClr val="FF0000"/>
                </a:solidFill>
              </a:rPr>
              <a:t>momentum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resl</a:t>
            </a:r>
            <a:r>
              <a:rPr lang="en-US" altLang="ja-JP" sz="2000" dirty="0" smtClean="0">
                <a:solidFill>
                  <a:srgbClr val="FF0000"/>
                </a:solidFill>
              </a:rPr>
              <a:t>. 0.2%</a:t>
            </a:r>
          </a:p>
          <a:p>
            <a:pPr marL="1057275" lvl="2" indent="-246063" eaLnBrk="1" hangingPunct="1"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from </a:t>
            </a:r>
            <a:r>
              <a:rPr lang="en-US" altLang="ja-JP" sz="2000" smtClean="0">
                <a:solidFill>
                  <a:schemeClr val="tx1"/>
                </a:solidFill>
              </a:rPr>
              <a:t>mass resolution of </a:t>
            </a:r>
            <a:r>
              <a:rPr lang="en-US" altLang="ja-JP" sz="2000" dirty="0" smtClean="0">
                <a:solidFill>
                  <a:schemeClr val="tx1"/>
                </a:solidFill>
              </a:rPr>
              <a:t>K0s ,</a:t>
            </a:r>
            <a:r>
              <a:rPr lang="en-US" altLang="ja-JP" sz="2000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</a:p>
          <a:p>
            <a:pPr marL="811212" lvl="2" indent="0" eaLnBrk="1" hangingPunct="1">
              <a:buFont typeface="Arial" charset="0"/>
              <a:buNone/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=&gt;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Kpp</a:t>
            </a:r>
            <a:r>
              <a:rPr lang="en-US" altLang="ja-JP" sz="2000" dirty="0" smtClean="0">
                <a:solidFill>
                  <a:srgbClr val="FF0000"/>
                </a:solidFill>
              </a:rPr>
              <a:t> invariant mass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resl</a:t>
            </a:r>
            <a:r>
              <a:rPr lang="en-US" altLang="ja-JP" sz="2000" dirty="0" smtClean="0">
                <a:solidFill>
                  <a:srgbClr val="FF0000"/>
                </a:solidFill>
              </a:rPr>
              <a:t>.=10MeV/c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</a:rPr>
              <a:t>(with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sim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</a:p>
          <a:p>
            <a:pPr marL="811212" lvl="2" indent="0" eaLnBrk="1" hangingPunct="1">
              <a:buFont typeface="Arial" charset="0"/>
              <a:buNone/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=&gt;</a:t>
            </a:r>
            <a:r>
              <a:rPr lang="en-US" altLang="ja-JP" sz="2000" dirty="0" smtClean="0">
                <a:solidFill>
                  <a:srgbClr val="FF0000"/>
                </a:solidFill>
              </a:rPr>
              <a:t>Missing mass resolution (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Kpp</a:t>
            </a:r>
            <a:r>
              <a:rPr lang="en-US" altLang="ja-JP" sz="2000" dirty="0" smtClean="0">
                <a:solidFill>
                  <a:srgbClr val="FF0000"/>
                </a:solidFill>
              </a:rPr>
              <a:t>) =10MeV</a:t>
            </a:r>
            <a:r>
              <a:rPr lang="en-US" altLang="ja-JP" sz="2000" dirty="0">
                <a:solidFill>
                  <a:srgbClr val="FF0000"/>
                </a:solidFill>
              </a:rPr>
              <a:t>/c</a:t>
            </a:r>
            <a:r>
              <a:rPr lang="en-US" altLang="ja-JP" sz="2000" baseline="30000" dirty="0">
                <a:solidFill>
                  <a:srgbClr val="FF0000"/>
                </a:solidFill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marL="365125" indent="-255588" eaLnBrk="1" hangingPunct="1">
              <a:defRPr/>
            </a:pPr>
            <a:r>
              <a:rPr lang="en-US" altLang="ja-JP" sz="2800" dirty="0" smtClean="0">
                <a:solidFill>
                  <a:schemeClr val="tx1"/>
                </a:solidFill>
              </a:rPr>
              <a:t>We accumulated physics data (Mar &amp; May 2013)</a:t>
            </a:r>
          </a:p>
          <a:p>
            <a:pPr marL="765175" lvl="1" indent="-255588">
              <a:defRPr/>
            </a:pPr>
            <a:r>
              <a:rPr lang="en-US" altLang="ja-JP" sz="2000" dirty="0" smtClean="0">
                <a:solidFill>
                  <a:srgbClr val="FF0000"/>
                </a:solidFill>
              </a:rPr>
              <a:t>total </a:t>
            </a:r>
            <a:r>
              <a:rPr lang="en-US" altLang="ja-JP" sz="2000" dirty="0">
                <a:solidFill>
                  <a:srgbClr val="FF0000"/>
                </a:solidFill>
              </a:rPr>
              <a:t>~5x10</a:t>
            </a:r>
            <a:r>
              <a:rPr lang="en-US" altLang="ja-JP" sz="2000" baseline="30000" dirty="0">
                <a:solidFill>
                  <a:srgbClr val="FF0000"/>
                </a:solidFill>
              </a:rPr>
              <a:t>9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</a:rPr>
              <a:t>Kaon</a:t>
            </a:r>
            <a:r>
              <a:rPr lang="en-US" altLang="ja-JP" sz="2000" dirty="0">
                <a:solidFill>
                  <a:srgbClr val="FF0000"/>
                </a:solidFill>
              </a:rPr>
              <a:t> on target</a:t>
            </a:r>
            <a:endParaRPr lang="ja-JP" altLang="en-US" sz="2000" dirty="0">
              <a:solidFill>
                <a:srgbClr val="FF0000"/>
              </a:solidFill>
            </a:endParaRPr>
          </a:p>
          <a:p>
            <a:pPr marL="765175" lvl="1" indent="-255588" eaLnBrk="1" hangingPunct="1"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Detail Analysis is  under way</a:t>
            </a:r>
          </a:p>
          <a:p>
            <a:pPr marL="365125" indent="-255588" eaLnBrk="1" hangingPunct="1">
              <a:defRPr/>
            </a:pPr>
            <a:endParaRPr lang="en-US" altLang="ja-JP" sz="700" dirty="0" smtClean="0">
              <a:solidFill>
                <a:schemeClr val="tx1"/>
              </a:solidFill>
            </a:endParaRPr>
          </a:p>
          <a:p>
            <a:pPr marL="365125" indent="-255588" eaLnBrk="1" hangingPunct="1">
              <a:defRPr/>
            </a:pPr>
            <a:endParaRPr lang="en-US" altLang="ja-JP" sz="2800" dirty="0" smtClean="0">
              <a:solidFill>
                <a:schemeClr val="tx1"/>
              </a:solidFill>
            </a:endParaRP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3AF47-3406-49B2-A57E-F09F29635403}" type="slidenum">
              <a:rPr lang="en-US" altLang="ja-JP"/>
              <a:pPr>
                <a:defRPr/>
              </a:pPr>
              <a:t>18</a:t>
            </a:fld>
            <a:endParaRPr lang="en-US" altLang="ja-JP"/>
          </a:p>
        </p:txBody>
      </p:sp>
      <p:cxnSp>
        <p:nvCxnSpPr>
          <p:cNvPr id="4" name="直線コネクタ 3"/>
          <p:cNvCxnSpPr/>
          <p:nvPr/>
        </p:nvCxnSpPr>
        <p:spPr>
          <a:xfrm>
            <a:off x="2198736" y="2420888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689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91636-AA45-4914-A8A1-8E4ADE4BAEDA}" type="slidenum">
              <a:rPr lang="en-US" altLang="ja-JP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19460" name="タイトル 5"/>
          <p:cNvSpPr>
            <a:spLocks noGrp="1"/>
          </p:cNvSpPr>
          <p:nvPr>
            <p:ph type="title" idx="4294967295"/>
          </p:nvPr>
        </p:nvSpPr>
        <p:spPr>
          <a:xfrm>
            <a:off x="842963" y="185738"/>
            <a:ext cx="8301037" cy="10668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J-PARC E15 Collaboration</a:t>
            </a:r>
          </a:p>
        </p:txBody>
      </p:sp>
      <p:sp>
        <p:nvSpPr>
          <p:cNvPr id="23556" name="スライド番号プレースホルダ 4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0604F1C2-6574-4526-83B8-1E2353F30647}" type="slidenum">
              <a:rPr lang="en-US" altLang="ja-JP">
                <a:solidFill>
                  <a:srgbClr val="FFFFFF"/>
                </a:solidFill>
                <a:latin typeface="Georgia" pitchFamily="18" charset="0"/>
                <a:ea typeface="HG明朝B" pitchFamily="17" charset="-128"/>
              </a:rPr>
              <a:pPr algn="r" eaLnBrk="1" hangingPunct="1"/>
              <a:t>19</a:t>
            </a:fld>
            <a:endParaRPr lang="en-US" altLang="ja-JP">
              <a:solidFill>
                <a:srgbClr val="FFFFFF"/>
              </a:solidFill>
              <a:latin typeface="Georgia" pitchFamily="18" charset="0"/>
              <a:ea typeface="HG明朝B" pitchFamily="17" charset="-128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42975"/>
            <a:ext cx="6367462" cy="58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304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Contents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5329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Introduction</a:t>
            </a:r>
          </a:p>
          <a:p>
            <a:pPr lvl="2" eaLnBrk="1" hangingPunct="1">
              <a:defRPr/>
            </a:pPr>
            <a:r>
              <a:rPr lang="en-US" altLang="ja-JP" dirty="0" err="1" smtClean="0">
                <a:solidFill>
                  <a:schemeClr val="bg2">
                    <a:lumMod val="10000"/>
                  </a:schemeClr>
                </a:solidFill>
              </a:rPr>
              <a:t>Kaonic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 nuclei</a:t>
            </a:r>
          </a:p>
          <a:p>
            <a:pPr lvl="2">
              <a:defRPr/>
            </a:pP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Status </a:t>
            </a:r>
            <a:r>
              <a:rPr lang="en-US" altLang="ja-JP" dirty="0">
                <a:solidFill>
                  <a:schemeClr val="bg2">
                    <a:lumMod val="10000"/>
                  </a:schemeClr>
                </a:solidFill>
              </a:rPr>
              <a:t>of </a:t>
            </a:r>
            <a:r>
              <a:rPr lang="en-US" altLang="ja-JP" dirty="0" err="1">
                <a:solidFill>
                  <a:schemeClr val="bg2">
                    <a:lumMod val="10000"/>
                  </a:schemeClr>
                </a:solidFill>
              </a:rPr>
              <a:t>Kaonic</a:t>
            </a:r>
            <a:r>
              <a:rPr lang="en-US" altLang="ja-JP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nuclei study</a:t>
            </a:r>
            <a:endParaRPr lang="en-US" altLang="ja-JP" dirty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J-PARC E15 experiment </a:t>
            </a:r>
          </a:p>
          <a:p>
            <a:pPr lvl="2" eaLnBrk="1" hangingPunct="1">
              <a:defRPr/>
            </a:pP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Set up</a:t>
            </a:r>
          </a:p>
          <a:p>
            <a:pPr lvl="3" eaLnBrk="1" hangingPunct="1">
              <a:defRPr/>
            </a:pPr>
            <a:r>
              <a:rPr lang="en-US" altLang="ja-JP" dirty="0" err="1" smtClean="0">
                <a:solidFill>
                  <a:schemeClr val="bg2">
                    <a:lumMod val="10000"/>
                  </a:schemeClr>
                </a:solidFill>
              </a:rPr>
              <a:t>Beamline</a:t>
            </a:r>
            <a:endParaRPr lang="en-US" altLang="ja-JP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3" eaLnBrk="1" hangingPunct="1">
              <a:defRPr/>
            </a:pP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CDS</a:t>
            </a:r>
          </a:p>
          <a:p>
            <a:pPr lvl="3" eaLnBrk="1" hangingPunct="1">
              <a:defRPr/>
            </a:pP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Neutron Counter</a:t>
            </a:r>
          </a:p>
          <a:p>
            <a:pPr eaLnBrk="1" hangingPunct="1">
              <a:defRPr/>
            </a:pP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Analysis status </a:t>
            </a:r>
          </a:p>
          <a:p>
            <a:pPr eaLnBrk="1" hangingPunct="1">
              <a:defRPr/>
            </a:pP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Summary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F2E43-0366-402F-A3FC-6D63544E2B5D}" type="slidenum">
              <a:rPr lang="en-US" altLang="ja-JP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  <p:transition spd="slow" advTm="2708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4B9AD-8880-4CB1-94FD-8D0C57DB53B5}" type="slidenum">
              <a:rPr lang="en-US" altLang="ja-JP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123" name="タイトル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39825"/>
          </a:xfrm>
        </p:spPr>
        <p:txBody>
          <a:bodyPr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ja-JP" sz="3800" dirty="0" err="1" smtClean="0"/>
              <a:t>Kaonic</a:t>
            </a:r>
            <a:r>
              <a:rPr lang="en-US" altLang="ja-JP" sz="3800" dirty="0" smtClean="0"/>
              <a:t> nuclei</a:t>
            </a:r>
          </a:p>
        </p:txBody>
      </p:sp>
      <p:sp>
        <p:nvSpPr>
          <p:cNvPr id="7172" name="スライド番号プレースホルダ 5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B6C91BB6-1C2D-453C-9529-F2DC4BFCC93F}" type="slidenum">
              <a:rPr lang="en-US" altLang="ja-JP">
                <a:solidFill>
                  <a:srgbClr val="FFFFFF"/>
                </a:solidFill>
                <a:latin typeface="Georgia" pitchFamily="18" charset="0"/>
                <a:ea typeface="HG明朝B" pitchFamily="17" charset="-128"/>
              </a:rPr>
              <a:pPr algn="r" eaLnBrk="1" hangingPunct="1"/>
              <a:t>3</a:t>
            </a:fld>
            <a:endParaRPr lang="en-US" altLang="ja-JP">
              <a:solidFill>
                <a:srgbClr val="FFFFFF"/>
              </a:solidFill>
              <a:latin typeface="Georgia" pitchFamily="18" charset="0"/>
              <a:ea typeface="HG明朝B" pitchFamily="17" charset="-128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2190843"/>
            <a:ext cx="3024138" cy="219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628775"/>
            <a:ext cx="2579414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コンテンツ プレースホルダ 1"/>
          <p:cNvSpPr>
            <a:spLocks/>
          </p:cNvSpPr>
          <p:nvPr/>
        </p:nvSpPr>
        <p:spPr bwMode="auto">
          <a:xfrm>
            <a:off x="354013" y="2249295"/>
            <a:ext cx="1295400" cy="503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65125" indent="-25558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ja-JP" sz="2000" b="1"/>
              <a:t>FINUDA</a:t>
            </a:r>
          </a:p>
          <a:p>
            <a:pPr marL="365125" indent="-25558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ja-JP" sz="2000"/>
          </a:p>
          <a:p>
            <a:pPr marL="657225" lvl="1" indent="-246063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altLang="ja-JP" sz="2000"/>
          </a:p>
        </p:txBody>
      </p:sp>
      <p:sp>
        <p:nvSpPr>
          <p:cNvPr id="15" name="コンテンツ プレースホルダ 1"/>
          <p:cNvSpPr txBox="1">
            <a:spLocks/>
          </p:cNvSpPr>
          <p:nvPr/>
        </p:nvSpPr>
        <p:spPr bwMode="auto">
          <a:xfrm>
            <a:off x="5111750" y="2132856"/>
            <a:ext cx="1727200" cy="431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65125" indent="-2555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57225" indent="-24606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en-US" altLang="ja-JP" sz="2000" b="1" dirty="0" smtClean="0">
                <a:latin typeface="Georgia" pitchFamily="18" charset="0"/>
                <a:ea typeface="HG明朝B" pitchFamily="17" charset="-128"/>
              </a:rPr>
              <a:t>DISTO</a:t>
            </a:r>
            <a:endParaRPr lang="en-US" altLang="ja-JP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HG明朝B" pitchFamily="17" charset="-128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n-US" altLang="ja-JP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HG明朝B" pitchFamily="17" charset="-128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n-US" altLang="ja-JP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HG明朝B" pitchFamily="17" charset="-128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n-US" altLang="ja-JP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HG明朝B" pitchFamily="17" charset="-128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n-US" altLang="ja-JP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HG明朝B" pitchFamily="17" charset="-128"/>
            </a:endParaRPr>
          </a:p>
          <a:p>
            <a:pPr lvl="1">
              <a:spcBef>
                <a:spcPts val="300"/>
              </a:spcBef>
              <a:buClr>
                <a:schemeClr val="accent2"/>
              </a:buClr>
              <a:buFont typeface="Georgia" pitchFamily="18" charset="0"/>
              <a:buNone/>
              <a:defRPr/>
            </a:pPr>
            <a:endParaRPr lang="en-US" altLang="ja-JP" dirty="0" smtClean="0">
              <a:solidFill>
                <a:srgbClr val="2B4A5E"/>
              </a:solidFill>
              <a:latin typeface="Georgia" pitchFamily="18" charset="0"/>
              <a:ea typeface="HG明朝B" pitchFamily="17" charset="-128"/>
            </a:endParaRPr>
          </a:p>
          <a:p>
            <a:pPr lvl="1">
              <a:spcBef>
                <a:spcPts val="300"/>
              </a:spcBef>
              <a:buClr>
                <a:schemeClr val="accent2"/>
              </a:buClr>
              <a:buFont typeface="Georgia" pitchFamily="18" charset="0"/>
              <a:buNone/>
              <a:defRPr/>
            </a:pPr>
            <a:endParaRPr lang="en-US" altLang="ja-JP" sz="2000" dirty="0" smtClean="0">
              <a:solidFill>
                <a:schemeClr val="accent2"/>
              </a:solidFill>
              <a:latin typeface="Georgia" pitchFamily="18" charset="0"/>
              <a:ea typeface="HG明朝B" pitchFamily="17" charset="-128"/>
            </a:endParaRPr>
          </a:p>
        </p:txBody>
      </p:sp>
      <p:sp>
        <p:nvSpPr>
          <p:cNvPr id="7177" name="Rectangle 21"/>
          <p:cNvSpPr>
            <a:spLocks noChangeArrowheads="1"/>
          </p:cNvSpPr>
          <p:nvPr/>
        </p:nvSpPr>
        <p:spPr bwMode="auto">
          <a:xfrm>
            <a:off x="5905251" y="3651746"/>
            <a:ext cx="2843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ja-JP">
                <a:solidFill>
                  <a:srgbClr val="FF3300"/>
                </a:solidFill>
              </a:rPr>
              <a:t>B = 105±2±5 MeV</a:t>
            </a:r>
          </a:p>
          <a:p>
            <a:pPr lvl="1"/>
            <a:r>
              <a:rPr lang="en-US" altLang="ja-JP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altLang="ja-JP">
                <a:solidFill>
                  <a:srgbClr val="FF3300"/>
                </a:solidFill>
              </a:rPr>
              <a:t> = 118±8±10MeV</a:t>
            </a:r>
          </a:p>
        </p:txBody>
      </p:sp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1818481" y="3507730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ja-JP" dirty="0">
                <a:solidFill>
                  <a:srgbClr val="FF3300"/>
                </a:solidFill>
              </a:rPr>
              <a:t>B = 115±6±4 MeV</a:t>
            </a:r>
          </a:p>
          <a:p>
            <a:pPr lvl="1"/>
            <a:r>
              <a:rPr lang="en-US" altLang="ja-JP" dirty="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rgbClr val="FF3300"/>
                </a:solidFill>
              </a:rPr>
              <a:t> = 67±14±3 MeV</a:t>
            </a:r>
          </a:p>
        </p:txBody>
      </p:sp>
      <p:sp>
        <p:nvSpPr>
          <p:cNvPr id="7179" name="正方形/長方形 1"/>
          <p:cNvSpPr>
            <a:spLocks noChangeArrowheads="1"/>
          </p:cNvSpPr>
          <p:nvPr/>
        </p:nvSpPr>
        <p:spPr bwMode="auto">
          <a:xfrm>
            <a:off x="648072" y="4295418"/>
            <a:ext cx="457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sz="1600" dirty="0"/>
              <a:t>FINUDA exp.(DA</a:t>
            </a:r>
            <a:r>
              <a:rPr lang="en-US" altLang="ja-JP" sz="1600" dirty="0">
                <a:latin typeface="Symbol" pitchFamily="18" charset="2"/>
              </a:rPr>
              <a:t>F</a:t>
            </a:r>
            <a:r>
              <a:rPr lang="en-US" altLang="ja-JP" sz="1600" dirty="0"/>
              <a:t>NE</a:t>
            </a:r>
            <a:r>
              <a:rPr lang="en-US" altLang="ja-JP" sz="1600" dirty="0" smtClean="0"/>
              <a:t>)</a:t>
            </a:r>
            <a:endParaRPr lang="en-US" altLang="ja-JP" sz="1600" dirty="0"/>
          </a:p>
          <a:p>
            <a:pPr marL="285750" indent="-285750">
              <a:buFont typeface="Arial" charset="0"/>
              <a:buChar char="•"/>
            </a:pPr>
            <a:r>
              <a:rPr lang="en-US" altLang="ja-JP" sz="1600" baseline="30000" dirty="0"/>
              <a:t>6</a:t>
            </a:r>
            <a:r>
              <a:rPr lang="en-US" altLang="ja-JP" sz="1600" dirty="0"/>
              <a:t>Li</a:t>
            </a:r>
            <a:r>
              <a:rPr lang="en-US" altLang="ja-JP" sz="1600" i="1" dirty="0"/>
              <a:t>, </a:t>
            </a:r>
            <a:r>
              <a:rPr lang="en-US" altLang="ja-JP" sz="1600" baseline="30000" dirty="0"/>
              <a:t>7</a:t>
            </a:r>
            <a:r>
              <a:rPr lang="en-US" altLang="ja-JP" sz="1600" dirty="0"/>
              <a:t>Li</a:t>
            </a:r>
            <a:r>
              <a:rPr lang="en-US" altLang="ja-JP" sz="1600" i="1" dirty="0"/>
              <a:t>, </a:t>
            </a:r>
            <a:r>
              <a:rPr lang="en-US" altLang="ja-JP" sz="1600" baseline="30000" dirty="0"/>
              <a:t>12</a:t>
            </a:r>
            <a:r>
              <a:rPr lang="en-US" altLang="ja-JP" sz="1600" dirty="0"/>
              <a:t>C </a:t>
            </a:r>
            <a:r>
              <a:rPr lang="en-US" altLang="ja-JP" sz="1600" dirty="0" smtClean="0"/>
              <a:t>target, stop </a:t>
            </a:r>
            <a:r>
              <a:rPr lang="en-US" altLang="ja-JP" sz="1600" i="1" dirty="0"/>
              <a:t>K</a:t>
            </a:r>
            <a:r>
              <a:rPr lang="ja-JP" altLang="en-US" sz="1600" i="1" dirty="0"/>
              <a:t>− </a:t>
            </a:r>
            <a:r>
              <a:rPr lang="en-US" altLang="ja-JP" sz="1600" i="1" dirty="0" smtClean="0"/>
              <a:t>reaction</a:t>
            </a:r>
            <a:endParaRPr lang="en-US" altLang="ja-JP" sz="1600" dirty="0"/>
          </a:p>
          <a:p>
            <a:pPr marL="285750" indent="-285750">
              <a:buFont typeface="Arial" charset="0"/>
              <a:buChar char="•"/>
            </a:pPr>
            <a:r>
              <a:rPr lang="en-US" altLang="ja-JP" sz="1600" dirty="0" err="1">
                <a:latin typeface="Symbol" pitchFamily="18" charset="2"/>
              </a:rPr>
              <a:t>L</a:t>
            </a:r>
            <a:r>
              <a:rPr lang="en-US" altLang="ja-JP" sz="1600" dirty="0" err="1"/>
              <a:t>p</a:t>
            </a:r>
            <a:r>
              <a:rPr lang="ja-JP" altLang="en-US" sz="1600" dirty="0"/>
              <a:t>　</a:t>
            </a:r>
            <a:r>
              <a:rPr lang="en-US" altLang="ja-JP" sz="1600" dirty="0"/>
              <a:t>invariant mass</a:t>
            </a:r>
            <a:endParaRPr lang="ja-JP" altLang="en-US" sz="1600" dirty="0"/>
          </a:p>
        </p:txBody>
      </p:sp>
      <p:sp>
        <p:nvSpPr>
          <p:cNvPr id="7180" name="正方形/長方形 2"/>
          <p:cNvSpPr>
            <a:spLocks noChangeArrowheads="1"/>
          </p:cNvSpPr>
          <p:nvPr/>
        </p:nvSpPr>
        <p:spPr bwMode="auto">
          <a:xfrm>
            <a:off x="4932040" y="436742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sz="1600" dirty="0" smtClean="0"/>
              <a:t>DISTO exp.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ja-JP" sz="1600" i="1" dirty="0" err="1" smtClean="0"/>
              <a:t>p</a:t>
            </a:r>
            <a:r>
              <a:rPr lang="en-US" altLang="ja-JP" sz="1600" dirty="0" err="1" smtClean="0"/>
              <a:t>+</a:t>
            </a:r>
            <a:r>
              <a:rPr lang="en-US" altLang="ja-JP" sz="1600" i="1" dirty="0" err="1" smtClean="0"/>
              <a:t>p</a:t>
            </a:r>
            <a:r>
              <a:rPr lang="en-US" altLang="ja-JP" sz="1600" i="1" dirty="0" smtClean="0"/>
              <a:t> </a:t>
            </a:r>
            <a:r>
              <a:rPr lang="ja-JP" altLang="en-US" sz="1600" i="1" dirty="0"/>
              <a:t>→</a:t>
            </a:r>
            <a:r>
              <a:rPr lang="en-US" altLang="ja-JP" sz="1600" i="1" dirty="0"/>
              <a:t>X </a:t>
            </a:r>
            <a:r>
              <a:rPr lang="en-US" altLang="ja-JP" sz="1600" dirty="0"/>
              <a:t>+</a:t>
            </a:r>
            <a:r>
              <a:rPr lang="en-US" altLang="ja-JP" sz="1600" i="1" dirty="0"/>
              <a:t>K</a:t>
            </a:r>
            <a:r>
              <a:rPr lang="en-US" altLang="ja-JP" sz="1600" baseline="30000" dirty="0"/>
              <a:t>+</a:t>
            </a:r>
            <a:r>
              <a:rPr lang="en-US" altLang="ja-JP" sz="1600" i="1" dirty="0"/>
              <a:t>, X </a:t>
            </a:r>
            <a:r>
              <a:rPr lang="ja-JP" altLang="en-US" sz="1600" i="1" dirty="0"/>
              <a:t>→</a:t>
            </a:r>
            <a:r>
              <a:rPr lang="en-US" altLang="ja-JP" sz="1600" i="1" dirty="0">
                <a:latin typeface="Symbol" pitchFamily="18" charset="2"/>
              </a:rPr>
              <a:t>L</a:t>
            </a:r>
            <a:r>
              <a:rPr lang="ja-JP" altLang="en-US" sz="1600" i="1" dirty="0"/>
              <a:t> </a:t>
            </a:r>
            <a:r>
              <a:rPr lang="ja-JP" altLang="en-US" sz="1600" dirty="0"/>
              <a:t> </a:t>
            </a:r>
            <a:r>
              <a:rPr lang="en-US" altLang="ja-JP" sz="1600" dirty="0"/>
              <a:t>+ </a:t>
            </a:r>
            <a:r>
              <a:rPr lang="en-US" altLang="ja-JP" sz="1600" i="1" dirty="0"/>
              <a:t>p  </a:t>
            </a:r>
            <a:r>
              <a:rPr lang="en-US" altLang="ja-JP" sz="1600" i="1" dirty="0" smtClean="0"/>
              <a:t>reaction</a:t>
            </a:r>
            <a:endParaRPr lang="en-US" altLang="ja-JP" sz="1600" dirty="0"/>
          </a:p>
          <a:p>
            <a:pPr marL="285750" indent="-285750">
              <a:buFont typeface="Arial" charset="0"/>
              <a:buChar char="•"/>
            </a:pPr>
            <a:r>
              <a:rPr lang="en-US" altLang="ja-JP" sz="1600" dirty="0"/>
              <a:t>missing-mass &amp;</a:t>
            </a:r>
            <a:r>
              <a:rPr lang="ja-JP" altLang="en-US" sz="1600" dirty="0"/>
              <a:t>　</a:t>
            </a:r>
            <a:r>
              <a:rPr lang="en-US" altLang="ja-JP" sz="1600" dirty="0"/>
              <a:t>invariant mass</a:t>
            </a:r>
            <a:endParaRPr lang="ja-JP" altLang="en-US" sz="1600" dirty="0"/>
          </a:p>
        </p:txBody>
      </p:sp>
      <p:sp>
        <p:nvSpPr>
          <p:cNvPr id="7181" name="正方形/長方形 3"/>
          <p:cNvSpPr>
            <a:spLocks noChangeArrowheads="1"/>
          </p:cNvSpPr>
          <p:nvPr/>
        </p:nvSpPr>
        <p:spPr bwMode="auto">
          <a:xfrm>
            <a:off x="504825" y="5229225"/>
            <a:ext cx="8243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dirty="0"/>
              <a:t>And </a:t>
            </a:r>
            <a:r>
              <a:rPr lang="en-US" altLang="ja-JP" dirty="0" smtClean="0"/>
              <a:t>LEPS/Spring-8</a:t>
            </a:r>
            <a:r>
              <a:rPr lang="ja-JP" altLang="en-US" dirty="0" smtClean="0"/>
              <a:t>（</a:t>
            </a:r>
            <a:r>
              <a:rPr lang="en-US" altLang="ja-JP" i="1" dirty="0" smtClean="0"/>
              <a:t> d</a:t>
            </a:r>
            <a:r>
              <a:rPr lang="en-US" altLang="ja-JP" dirty="0" smtClean="0"/>
              <a:t>(</a:t>
            </a:r>
            <a:r>
              <a:rPr lang="en-US" altLang="ja-JP" i="1" dirty="0" err="1" smtClean="0">
                <a:latin typeface="Symbol" pitchFamily="18" charset="2"/>
              </a:rPr>
              <a:t>g</a:t>
            </a:r>
            <a:r>
              <a:rPr lang="en-US" altLang="ja-JP" i="1" dirty="0" err="1" smtClean="0"/>
              <a:t>,K</a:t>
            </a:r>
            <a:r>
              <a:rPr lang="en-US" altLang="ja-JP" dirty="0" err="1" smtClean="0">
                <a:latin typeface="Symbol" pitchFamily="18" charset="2"/>
              </a:rPr>
              <a:t>p</a:t>
            </a:r>
            <a:r>
              <a:rPr lang="en-US" altLang="ja-JP" dirty="0" smtClean="0"/>
              <a:t>) </a:t>
            </a:r>
            <a:r>
              <a:rPr lang="en-US" altLang="ja-JP" dirty="0"/>
              <a:t>&lt;=previous talk by </a:t>
            </a:r>
            <a:r>
              <a:rPr lang="en-US" altLang="ja-JP" dirty="0" err="1"/>
              <a:t>T</a:t>
            </a:r>
            <a:r>
              <a:rPr lang="en-US" altLang="ja-JP" dirty="0" err="1" smtClean="0"/>
              <a:t>okiyasu</a:t>
            </a:r>
            <a:r>
              <a:rPr lang="en-US" altLang="ja-JP" dirty="0" smtClean="0"/>
              <a:t>-san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</a:t>
            </a:r>
            <a:r>
              <a:rPr lang="en-US" altLang="ja-JP" dirty="0" smtClean="0"/>
              <a:t> </a:t>
            </a:r>
            <a:r>
              <a:rPr lang="en-US" altLang="ja-JP" dirty="0" smtClean="0"/>
              <a:t>J </a:t>
            </a:r>
            <a:r>
              <a:rPr lang="en-US" altLang="ja-JP" dirty="0"/>
              <a:t>-PARC</a:t>
            </a:r>
            <a:r>
              <a:rPr lang="ja-JP" altLang="en-US" dirty="0"/>
              <a:t>　</a:t>
            </a:r>
            <a:r>
              <a:rPr lang="en-US" altLang="ja-JP" dirty="0" smtClean="0"/>
              <a:t>E27 </a:t>
            </a:r>
            <a:r>
              <a:rPr lang="en-US" altLang="ja-JP" dirty="0" err="1" smtClean="0"/>
              <a:t>exp</a:t>
            </a:r>
            <a:r>
              <a:rPr lang="ja-JP" altLang="en-US" dirty="0" smtClean="0"/>
              <a:t>（</a:t>
            </a:r>
            <a:r>
              <a:rPr lang="en-US" altLang="ja-JP" i="1" dirty="0" smtClean="0"/>
              <a:t> </a:t>
            </a:r>
            <a:r>
              <a:rPr lang="en-US" altLang="ja-JP" i="1" dirty="0"/>
              <a:t>d</a:t>
            </a:r>
            <a:r>
              <a:rPr lang="en-US" altLang="ja-JP" dirty="0"/>
              <a:t>(</a:t>
            </a:r>
            <a:r>
              <a:rPr lang="en-US" altLang="ja-JP" i="1" dirty="0"/>
              <a:t>π</a:t>
            </a:r>
            <a:r>
              <a:rPr lang="en-US" altLang="ja-JP" dirty="0"/>
              <a:t>+</a:t>
            </a:r>
            <a:r>
              <a:rPr lang="en-US" altLang="ja-JP" i="1" dirty="0"/>
              <a:t>,K</a:t>
            </a:r>
            <a:r>
              <a:rPr lang="en-US" altLang="ja-JP" dirty="0" smtClean="0"/>
              <a:t>+) &lt;=previous talk by </a:t>
            </a:r>
            <a:r>
              <a:rPr lang="en-US" altLang="ja-JP" dirty="0" smtClean="0"/>
              <a:t>Ichikawa-san</a:t>
            </a:r>
            <a:endParaRPr lang="en-US" altLang="ja-JP" dirty="0"/>
          </a:p>
        </p:txBody>
      </p:sp>
      <p:sp>
        <p:nvSpPr>
          <p:cNvPr id="7182" name="テキスト ボックス 5"/>
          <p:cNvSpPr txBox="1">
            <a:spLocks noChangeArrowheads="1"/>
          </p:cNvSpPr>
          <p:nvPr/>
        </p:nvSpPr>
        <p:spPr bwMode="auto">
          <a:xfrm>
            <a:off x="891367" y="5934074"/>
            <a:ext cx="7548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err="1" smtClean="0">
                <a:solidFill>
                  <a:srgbClr val="FF0000"/>
                </a:solidFill>
              </a:rPr>
              <a:t>Kaonic</a:t>
            </a:r>
            <a:r>
              <a:rPr lang="en-US" altLang="ja-JP" sz="2400" dirty="0" smtClean="0">
                <a:solidFill>
                  <a:srgbClr val="FF0000"/>
                </a:solidFill>
              </a:rPr>
              <a:t> nuclei exist or not? binding energy and width?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z="2400" dirty="0" smtClean="0">
                <a:solidFill>
                  <a:srgbClr val="FF0000"/>
                </a:solidFill>
              </a:rPr>
              <a:t>⇒</a:t>
            </a:r>
            <a:r>
              <a:rPr lang="en-US" altLang="ja-JP" sz="2400" dirty="0" smtClean="0">
                <a:solidFill>
                  <a:srgbClr val="FF0000"/>
                </a:solidFill>
              </a:rPr>
              <a:t>result with other reaction is important !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34842" y="838619"/>
            <a:ext cx="8686800" cy="1194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Bound state of anti-</a:t>
            </a:r>
            <a:r>
              <a:rPr lang="en-US" altLang="ja-JP" dirty="0" err="1" smtClean="0">
                <a:solidFill>
                  <a:schemeClr val="tx1"/>
                </a:solidFill>
              </a:rPr>
              <a:t>kaon</a:t>
            </a:r>
            <a:r>
              <a:rPr lang="en-US" altLang="ja-JP" dirty="0" smtClean="0">
                <a:solidFill>
                  <a:schemeClr val="tx1"/>
                </a:solidFill>
              </a:rPr>
              <a:t> and nuclei with strong interaction</a:t>
            </a:r>
          </a:p>
          <a:p>
            <a:r>
              <a:rPr lang="en-US" altLang="ja-JP" sz="1800" dirty="0" smtClean="0">
                <a:solidFill>
                  <a:schemeClr val="tx1"/>
                </a:solidFill>
              </a:rPr>
              <a:t>High density matter?? 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828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2B15A-88FC-42A2-AE0B-03FF13E18A9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69440"/>
              </p:ext>
            </p:extLst>
          </p:nvPr>
        </p:nvGraphicFramePr>
        <p:xfrm>
          <a:off x="179388" y="1604392"/>
          <a:ext cx="856932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443"/>
                <a:gridCol w="2103491"/>
                <a:gridCol w="1827392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Binding energy[MeV]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Width[MeV]</a:t>
                      </a:r>
                      <a:endParaRPr kumimoji="1" lang="ja-JP" altLang="en-US" dirty="0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N. </a:t>
                      </a:r>
                      <a:r>
                        <a:rPr kumimoji="1" lang="en-US" altLang="ja-JP" dirty="0" err="1" smtClean="0"/>
                        <a:t>Barnea</a:t>
                      </a:r>
                      <a:r>
                        <a:rPr kumimoji="1" lang="en-US" altLang="ja-JP" dirty="0" smtClean="0"/>
                        <a:t>, A. Gal, E.Z. </a:t>
                      </a:r>
                      <a:r>
                        <a:rPr kumimoji="1" lang="en-US" altLang="ja-JP" dirty="0" err="1" smtClean="0"/>
                        <a:t>Liverts</a:t>
                      </a:r>
                      <a:r>
                        <a:rPr kumimoji="1" lang="en-US" altLang="ja-JP" dirty="0" smtClean="0"/>
                        <a:t>(2012)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41</a:t>
                      </a:r>
                      <a:endParaRPr kumimoji="1" lang="ja-JP" altLang="en-US" dirty="0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A.</a:t>
                      </a:r>
                      <a:r>
                        <a:rPr kumimoji="1" lang="en-US" altLang="ja-JP" baseline="0" dirty="0" smtClean="0"/>
                        <a:t> Dote, T. </a:t>
                      </a:r>
                      <a:r>
                        <a:rPr kumimoji="1" lang="en-US" altLang="ja-JP" baseline="0" dirty="0" err="1" smtClean="0"/>
                        <a:t>Hyodo</a:t>
                      </a:r>
                      <a:r>
                        <a:rPr kumimoji="1" lang="en-US" altLang="ja-JP" baseline="0" dirty="0" smtClean="0"/>
                        <a:t>, W. Weise(2008,2009)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17-23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40-70</a:t>
                      </a:r>
                      <a:endParaRPr kumimoji="1" lang="ja-JP" altLang="en-US" dirty="0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Y.</a:t>
                      </a:r>
                      <a:r>
                        <a:rPr kumimoji="1" lang="en-US" altLang="ja-JP" baseline="0" dirty="0" smtClean="0"/>
                        <a:t> Ikeda, H. </a:t>
                      </a:r>
                      <a:r>
                        <a:rPr kumimoji="1" lang="en-US" altLang="ja-JP" baseline="0" dirty="0" err="1" smtClean="0"/>
                        <a:t>Kamano</a:t>
                      </a:r>
                      <a:r>
                        <a:rPr kumimoji="1" lang="en-US" altLang="ja-JP" baseline="0" dirty="0" smtClean="0"/>
                        <a:t>, T. Sato(2010)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9-16</a:t>
                      </a:r>
                      <a:endParaRPr kumimoji="1" lang="ja-JP" alt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34-46</a:t>
                      </a:r>
                      <a:endParaRPr kumimoji="1" lang="ja-JP" altLang="en-US" dirty="0"/>
                    </a:p>
                  </a:txBody>
                  <a:tcPr marL="91444" marR="91444"/>
                </a:tc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79388" y="3429000"/>
          <a:ext cx="8640762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413"/>
                <a:gridCol w="2238379"/>
                <a:gridCol w="1721970"/>
              </a:tblGrid>
              <a:tr h="640271">
                <a:tc>
                  <a:txBody>
                    <a:bodyPr/>
                    <a:lstStyle/>
                    <a:p>
                      <a:endParaRPr kumimoji="1" lang="en-US" altLang="ja-JP" sz="1800" dirty="0" smtClean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Binding energy[MeV]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width[MeV]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T.</a:t>
                      </a:r>
                      <a:r>
                        <a:rPr kumimoji="1" lang="en-US" altLang="ja-JP" sz="1800" baseline="0" dirty="0" smtClean="0"/>
                        <a:t> Yamazaki, Y. Akaishi(2002)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48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61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N.V.</a:t>
                      </a:r>
                      <a:r>
                        <a:rPr kumimoji="1" lang="en-US" altLang="ja-JP" sz="1800" baseline="0" dirty="0" smtClean="0"/>
                        <a:t> Shevchenko, A. Gal, J. Mares(2007)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50-70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90-110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Y.</a:t>
                      </a:r>
                      <a:r>
                        <a:rPr kumimoji="1" lang="en-US" altLang="ja-JP" sz="1800" baseline="0" dirty="0" smtClean="0"/>
                        <a:t> Ikeda, T. Sato (2007,2009)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60-95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45-80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S.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baseline="0" dirty="0" err="1" smtClean="0"/>
                        <a:t>Wycech</a:t>
                      </a:r>
                      <a:r>
                        <a:rPr kumimoji="1" lang="en-US" altLang="ja-JP" sz="1800" baseline="0" dirty="0" smtClean="0"/>
                        <a:t>, A.M. Green  (2009)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40-80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40-85</a:t>
                      </a:r>
                      <a:endParaRPr kumimoji="1" lang="ja-JP" altLang="en-US" sz="1800" dirty="0"/>
                    </a:p>
                  </a:txBody>
                  <a:tcPr marL="91438" marR="91438" marT="45734" marB="45734"/>
                </a:tc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457200" y="100013"/>
            <a:ext cx="8229600" cy="1600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HGｺﾞｼｯｸM" pitchFamily="49" charset="-128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HGｺﾞｼｯｸM" pitchFamily="49" charset="-128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HGｺﾞｼｯｸM" pitchFamily="49" charset="-128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HGｺﾞｼｯｸM" pitchFamily="49" charset="-128"/>
              </a:defRPr>
            </a:lvl9pPr>
          </a:lstStyle>
          <a:p>
            <a:pPr>
              <a:defRPr/>
            </a:pPr>
            <a:r>
              <a:rPr lang="en-US" altLang="ja-JP" dirty="0" smtClean="0"/>
              <a:t>Theoretical calc.  Of KNN(K</a:t>
            </a:r>
            <a:r>
              <a:rPr lang="en-US" altLang="ja-JP" baseline="30000" dirty="0" smtClean="0"/>
              <a:t>-</a:t>
            </a:r>
            <a:r>
              <a:rPr lang="en-US" altLang="ja-JP" dirty="0" err="1" smtClean="0"/>
              <a:t>pp</a:t>
            </a:r>
            <a:r>
              <a:rPr lang="en-US" altLang="ja-JP" dirty="0" smtClean="0"/>
              <a:t>)</a:t>
            </a:r>
          </a:p>
          <a:p>
            <a:pPr>
              <a:defRPr/>
            </a:pPr>
            <a:endParaRPr lang="ja-JP" altLang="en-US" dirty="0"/>
          </a:p>
        </p:txBody>
      </p:sp>
      <p:sp>
        <p:nvSpPr>
          <p:cNvPr id="6196" name="テキスト ボックス 6"/>
          <p:cNvSpPr txBox="1">
            <a:spLocks noChangeArrowheads="1"/>
          </p:cNvSpPr>
          <p:nvPr/>
        </p:nvSpPr>
        <p:spPr bwMode="auto">
          <a:xfrm>
            <a:off x="971550" y="5621338"/>
            <a:ext cx="4278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Potential is deep or shallow??</a:t>
            </a:r>
            <a:endParaRPr lang="ja-JP" altLang="en-US" sz="24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843808" y="853052"/>
            <a:ext cx="369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108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60215-2026-40B8-9BE8-C92B626714CD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6147" name="タイトル 5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0668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J-PARC E15 Experiment</a:t>
            </a: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4294967295"/>
          </p:nvPr>
        </p:nvSpPr>
        <p:spPr>
          <a:xfrm>
            <a:off x="0" y="1027113"/>
            <a:ext cx="7918450" cy="1311275"/>
          </a:xfrm>
        </p:spPr>
        <p:txBody>
          <a:bodyPr rtlCol="0">
            <a:normAutofit/>
          </a:bodyPr>
          <a:lstStyle/>
          <a:p>
            <a:pPr marL="365125" indent="-255588">
              <a:buNone/>
              <a:defRPr/>
            </a:pP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in-flight (K</a:t>
            </a:r>
            <a:r>
              <a:rPr lang="en-US" altLang="ja-JP" sz="2600" baseline="30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n) reaction on </a:t>
            </a:r>
            <a:r>
              <a:rPr lang="en-US" altLang="ja-JP" sz="2600" baseline="30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ja-JP" sz="2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target </a:t>
            </a:r>
          </a:p>
        </p:txBody>
      </p:sp>
      <p:sp>
        <p:nvSpPr>
          <p:cNvPr id="8197" name="スライド番号プレースホルダ 4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1353A4-5032-4E08-B4C8-DFA43D56C676}" type="slidenum">
              <a:rPr lang="en-US" altLang="ja-JP">
                <a:solidFill>
                  <a:srgbClr val="FFFFFF"/>
                </a:solidFill>
                <a:latin typeface="Georgia" pitchFamily="18" charset="0"/>
                <a:ea typeface="HG明朝B" pitchFamily="17" charset="-128"/>
              </a:rPr>
              <a:pPr algn="r" eaLnBrk="1" hangingPunct="1"/>
              <a:t>5</a:t>
            </a:fld>
            <a:endParaRPr lang="en-US" altLang="ja-JP">
              <a:solidFill>
                <a:srgbClr val="FFFFFF"/>
              </a:solidFill>
              <a:latin typeface="Georgia" pitchFamily="18" charset="0"/>
              <a:ea typeface="HG明朝B" pitchFamily="17" charset="-128"/>
            </a:endParaRPr>
          </a:p>
        </p:txBody>
      </p:sp>
      <p:grpSp>
        <p:nvGrpSpPr>
          <p:cNvPr id="8198" name="グループ化 6"/>
          <p:cNvGrpSpPr>
            <a:grpSpLocks noChangeAspect="1"/>
          </p:cNvGrpSpPr>
          <p:nvPr/>
        </p:nvGrpSpPr>
        <p:grpSpPr bwMode="auto">
          <a:xfrm>
            <a:off x="592138" y="2143125"/>
            <a:ext cx="2038350" cy="1419225"/>
            <a:chOff x="214397" y="1592301"/>
            <a:chExt cx="2265311" cy="1576750"/>
          </a:xfrm>
        </p:grpSpPr>
        <p:sp>
          <p:nvSpPr>
            <p:cNvPr id="8239" name="Oval 62"/>
            <p:cNvSpPr>
              <a:spLocks noChangeArrowheads="1"/>
            </p:cNvSpPr>
            <p:nvPr/>
          </p:nvSpPr>
          <p:spPr bwMode="auto">
            <a:xfrm>
              <a:off x="1326725" y="2483156"/>
              <a:ext cx="665120" cy="660073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40" name="Line 5"/>
            <p:cNvSpPr>
              <a:spLocks noChangeShapeType="1"/>
            </p:cNvSpPr>
            <p:nvPr/>
          </p:nvSpPr>
          <p:spPr bwMode="auto">
            <a:xfrm>
              <a:off x="510367" y="2617108"/>
              <a:ext cx="590315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1" name="Oval 4"/>
            <p:cNvSpPr>
              <a:spLocks noChangeArrowheads="1"/>
            </p:cNvSpPr>
            <p:nvPr/>
          </p:nvSpPr>
          <p:spPr bwMode="auto">
            <a:xfrm>
              <a:off x="287577" y="2470245"/>
              <a:ext cx="295970" cy="29372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42" name="Text Box 6"/>
            <p:cNvSpPr txBox="1">
              <a:spLocks noChangeArrowheads="1"/>
            </p:cNvSpPr>
            <p:nvPr/>
          </p:nvSpPr>
          <p:spPr bwMode="auto">
            <a:xfrm>
              <a:off x="214397" y="1632746"/>
              <a:ext cx="1430893" cy="1014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chemeClr val="folHlink"/>
                  </a:solidFill>
                  <a:latin typeface="Tahoma" pitchFamily="34" charset="0"/>
                  <a:ea typeface="HG明朝B" pitchFamily="17" charset="-128"/>
                </a:rPr>
                <a:t>K</a:t>
              </a:r>
              <a:r>
                <a:rPr lang="en-US" altLang="ja-JP" sz="3200" baseline="30000">
                  <a:solidFill>
                    <a:schemeClr val="folHlink"/>
                  </a:solidFill>
                  <a:latin typeface="Tahoma" pitchFamily="34" charset="0"/>
                  <a:ea typeface="HG明朝B" pitchFamily="17" charset="-128"/>
                </a:rPr>
                <a:t>-</a:t>
              </a:r>
            </a:p>
            <a:p>
              <a:pPr eaLnBrk="1" hangingPunct="1"/>
              <a:r>
                <a:rPr lang="en-US" altLang="ja-JP" sz="3200" baseline="30000">
                  <a:solidFill>
                    <a:schemeClr val="folHlink"/>
                  </a:solidFill>
                  <a:latin typeface="Tahoma" pitchFamily="34" charset="0"/>
                  <a:ea typeface="HG明朝B" pitchFamily="17" charset="-128"/>
                </a:rPr>
                <a:t>1.0GeV/c</a:t>
              </a:r>
            </a:p>
          </p:txBody>
        </p:sp>
        <p:sp>
          <p:nvSpPr>
            <p:cNvPr id="8243" name="Text Box 10"/>
            <p:cNvSpPr txBox="1">
              <a:spLocks noChangeArrowheads="1"/>
            </p:cNvSpPr>
            <p:nvPr/>
          </p:nvSpPr>
          <p:spPr bwMode="auto">
            <a:xfrm>
              <a:off x="1442186" y="1592301"/>
              <a:ext cx="919414" cy="64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 baseline="300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3</a:t>
              </a:r>
              <a:r>
                <a:rPr lang="en-US" altLang="ja-JP" sz="32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He</a:t>
              </a:r>
            </a:p>
          </p:txBody>
        </p:sp>
        <p:sp>
          <p:nvSpPr>
            <p:cNvPr id="8244" name="Oval 57"/>
            <p:cNvSpPr>
              <a:spLocks noChangeArrowheads="1"/>
            </p:cNvSpPr>
            <p:nvPr/>
          </p:nvSpPr>
          <p:spPr bwMode="auto">
            <a:xfrm>
              <a:off x="1567404" y="2170066"/>
              <a:ext cx="663494" cy="65845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45" name="Oval 61"/>
            <p:cNvSpPr>
              <a:spLocks noChangeArrowheads="1"/>
            </p:cNvSpPr>
            <p:nvPr/>
          </p:nvSpPr>
          <p:spPr bwMode="auto">
            <a:xfrm>
              <a:off x="1814588" y="2508978"/>
              <a:ext cx="665120" cy="660073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</p:grpSp>
      <p:grpSp>
        <p:nvGrpSpPr>
          <p:cNvPr id="8199" name="Group 51"/>
          <p:cNvGrpSpPr>
            <a:grpSpLocks noChangeAspect="1"/>
          </p:cNvGrpSpPr>
          <p:nvPr/>
        </p:nvGrpSpPr>
        <p:grpSpPr bwMode="auto">
          <a:xfrm>
            <a:off x="3025775" y="2305050"/>
            <a:ext cx="1546225" cy="1052513"/>
            <a:chOff x="1746" y="1117"/>
            <a:chExt cx="1057" cy="725"/>
          </a:xfrm>
        </p:grpSpPr>
        <p:sp>
          <p:nvSpPr>
            <p:cNvPr id="8237" name="AutoShape 41"/>
            <p:cNvSpPr>
              <a:spLocks noChangeArrowheads="1"/>
            </p:cNvSpPr>
            <p:nvPr/>
          </p:nvSpPr>
          <p:spPr bwMode="auto">
            <a:xfrm>
              <a:off x="1791" y="1434"/>
              <a:ext cx="680" cy="40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8" name="Text Box 42"/>
            <p:cNvSpPr txBox="1">
              <a:spLocks noChangeArrowheads="1"/>
            </p:cNvSpPr>
            <p:nvPr/>
          </p:nvSpPr>
          <p:spPr bwMode="auto">
            <a:xfrm>
              <a:off x="1746" y="1117"/>
              <a:ext cx="105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Formation</a:t>
              </a:r>
            </a:p>
          </p:txBody>
        </p:sp>
      </p:grpSp>
      <p:grpSp>
        <p:nvGrpSpPr>
          <p:cNvPr id="8200" name="Group 65"/>
          <p:cNvGrpSpPr>
            <a:grpSpLocks noChangeAspect="1"/>
          </p:cNvGrpSpPr>
          <p:nvPr/>
        </p:nvGrpSpPr>
        <p:grpSpPr bwMode="auto">
          <a:xfrm>
            <a:off x="4643438" y="1916113"/>
            <a:ext cx="3319462" cy="2033587"/>
            <a:chOff x="2608" y="847"/>
            <a:chExt cx="2268" cy="1400"/>
          </a:xfrm>
        </p:grpSpPr>
        <p:sp>
          <p:nvSpPr>
            <p:cNvPr id="8227" name="Oval 59"/>
            <p:cNvSpPr>
              <a:spLocks noChangeArrowheads="1"/>
            </p:cNvSpPr>
            <p:nvPr/>
          </p:nvSpPr>
          <p:spPr bwMode="auto">
            <a:xfrm>
              <a:off x="2792" y="1554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28" name="Rectangle 21"/>
            <p:cNvSpPr>
              <a:spLocks noChangeArrowheads="1"/>
            </p:cNvSpPr>
            <p:nvPr/>
          </p:nvSpPr>
          <p:spPr bwMode="auto">
            <a:xfrm>
              <a:off x="2608" y="847"/>
              <a:ext cx="2268" cy="1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29" name="Text Box 17"/>
            <p:cNvSpPr txBox="1">
              <a:spLocks noChangeArrowheads="1"/>
            </p:cNvSpPr>
            <p:nvPr/>
          </p:nvSpPr>
          <p:spPr bwMode="auto">
            <a:xfrm>
              <a:off x="2826" y="1045"/>
              <a:ext cx="76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2000">
                  <a:solidFill>
                    <a:schemeClr val="tx2"/>
                  </a:solidFill>
                  <a:latin typeface="Tahoma" pitchFamily="34" charset="0"/>
                  <a:ea typeface="HG明朝B" pitchFamily="17" charset="-128"/>
                </a:rPr>
                <a:t>KNN</a:t>
              </a:r>
            </a:p>
            <a:p>
              <a:pPr algn="ctr" eaLnBrk="1" hangingPunct="1"/>
              <a:r>
                <a:rPr lang="en-US" altLang="ja-JP" sz="2000">
                  <a:solidFill>
                    <a:schemeClr val="tx2"/>
                  </a:solidFill>
                  <a:latin typeface="Tahoma" pitchFamily="34" charset="0"/>
                  <a:ea typeface="HG明朝B" pitchFamily="17" charset="-128"/>
                </a:rPr>
                <a:t>cluster</a:t>
              </a:r>
            </a:p>
          </p:txBody>
        </p:sp>
        <p:sp>
          <p:nvSpPr>
            <p:cNvPr id="8230" name="Oval 12"/>
            <p:cNvSpPr>
              <a:spLocks noChangeArrowheads="1"/>
            </p:cNvSpPr>
            <p:nvPr/>
          </p:nvSpPr>
          <p:spPr bwMode="auto">
            <a:xfrm>
              <a:off x="3107" y="1660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1" name="Line 18"/>
            <p:cNvSpPr>
              <a:spLocks noChangeShapeType="1"/>
            </p:cNvSpPr>
            <p:nvPr/>
          </p:nvSpPr>
          <p:spPr bwMode="auto">
            <a:xfrm flipV="1">
              <a:off x="4513" y="1599"/>
              <a:ext cx="273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2" name="Text Box 19"/>
            <p:cNvSpPr txBox="1">
              <a:spLocks noChangeArrowheads="1"/>
            </p:cNvSpPr>
            <p:nvPr/>
          </p:nvSpPr>
          <p:spPr bwMode="auto">
            <a:xfrm>
              <a:off x="3788" y="934"/>
              <a:ext cx="87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Neutron</a:t>
              </a:r>
            </a:p>
          </p:txBody>
        </p:sp>
        <p:sp>
          <p:nvSpPr>
            <p:cNvPr id="8233" name="Oval 22"/>
            <p:cNvSpPr>
              <a:spLocks noChangeArrowheads="1"/>
            </p:cNvSpPr>
            <p:nvPr/>
          </p:nvSpPr>
          <p:spPr bwMode="auto">
            <a:xfrm>
              <a:off x="2699" y="889"/>
              <a:ext cx="998" cy="1315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4" name="Rectangle 38"/>
            <p:cNvSpPr>
              <a:spLocks noChangeArrowheads="1"/>
            </p:cNvSpPr>
            <p:nvPr/>
          </p:nvSpPr>
          <p:spPr bwMode="auto">
            <a:xfrm>
              <a:off x="3742" y="934"/>
              <a:ext cx="1089" cy="12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5" name="Oval 56"/>
            <p:cNvSpPr>
              <a:spLocks noChangeArrowheads="1"/>
            </p:cNvSpPr>
            <p:nvPr/>
          </p:nvSpPr>
          <p:spPr bwMode="auto">
            <a:xfrm>
              <a:off x="4091" y="1413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36" name="Oval 58"/>
            <p:cNvSpPr>
              <a:spLocks noChangeArrowheads="1"/>
            </p:cNvSpPr>
            <p:nvPr/>
          </p:nvSpPr>
          <p:spPr bwMode="auto">
            <a:xfrm>
              <a:off x="3215" y="1563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</p:grpSp>
      <p:grpSp>
        <p:nvGrpSpPr>
          <p:cNvPr id="8201" name="Group 66"/>
          <p:cNvGrpSpPr>
            <a:grpSpLocks noChangeAspect="1"/>
          </p:cNvGrpSpPr>
          <p:nvPr/>
        </p:nvGrpSpPr>
        <p:grpSpPr bwMode="auto">
          <a:xfrm>
            <a:off x="285750" y="4206875"/>
            <a:ext cx="3511550" cy="2436813"/>
            <a:chOff x="68" y="2432"/>
            <a:chExt cx="2399" cy="1678"/>
          </a:xfrm>
        </p:grpSpPr>
        <p:sp>
          <p:nvSpPr>
            <p:cNvPr id="8212" name="Rectangle 23"/>
            <p:cNvSpPr>
              <a:spLocks noChangeArrowheads="1"/>
            </p:cNvSpPr>
            <p:nvPr/>
          </p:nvSpPr>
          <p:spPr bwMode="auto">
            <a:xfrm>
              <a:off x="68" y="2432"/>
              <a:ext cx="2222" cy="16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ja-JP" altLang="ja-JP">
                <a:latin typeface="Tahoma" pitchFamily="34" charset="0"/>
                <a:ea typeface="HG明朝B" pitchFamily="17" charset="-128"/>
              </a:endParaRPr>
            </a:p>
          </p:txBody>
        </p:sp>
        <p:sp>
          <p:nvSpPr>
            <p:cNvPr id="8213" name="Oval 25"/>
            <p:cNvSpPr>
              <a:spLocks noChangeArrowheads="1"/>
            </p:cNvSpPr>
            <p:nvPr/>
          </p:nvSpPr>
          <p:spPr bwMode="auto">
            <a:xfrm>
              <a:off x="748" y="2978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14" name="Line 27"/>
            <p:cNvSpPr>
              <a:spLocks noChangeShapeType="1"/>
            </p:cNvSpPr>
            <p:nvPr/>
          </p:nvSpPr>
          <p:spPr bwMode="auto">
            <a:xfrm>
              <a:off x="1655" y="3160"/>
              <a:ext cx="363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5" name="Line 28"/>
            <p:cNvSpPr>
              <a:spLocks noChangeShapeType="1"/>
            </p:cNvSpPr>
            <p:nvPr/>
          </p:nvSpPr>
          <p:spPr bwMode="auto">
            <a:xfrm flipH="1">
              <a:off x="748" y="3341"/>
              <a:ext cx="136" cy="13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6" name="Text Box 29"/>
            <p:cNvSpPr txBox="1">
              <a:spLocks noChangeArrowheads="1"/>
            </p:cNvSpPr>
            <p:nvPr/>
          </p:nvSpPr>
          <p:spPr bwMode="auto">
            <a:xfrm>
              <a:off x="657" y="2665"/>
              <a:ext cx="343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600">
                  <a:solidFill>
                    <a:srgbClr val="FF0000"/>
                  </a:solidFill>
                  <a:latin typeface="Symbol" pitchFamily="18" charset="2"/>
                  <a:ea typeface="HG明朝B" pitchFamily="17" charset="-128"/>
                </a:rPr>
                <a:t>L</a:t>
              </a:r>
            </a:p>
          </p:txBody>
        </p:sp>
        <p:sp>
          <p:nvSpPr>
            <p:cNvPr id="8217" name="Text Box 30"/>
            <p:cNvSpPr txBox="1">
              <a:spLocks noChangeArrowheads="1"/>
            </p:cNvSpPr>
            <p:nvPr/>
          </p:nvSpPr>
          <p:spPr bwMode="auto">
            <a:xfrm>
              <a:off x="1474" y="2658"/>
              <a:ext cx="2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FF33CC"/>
                  </a:solidFill>
                  <a:latin typeface="Tahoma" pitchFamily="34" charset="0"/>
                  <a:ea typeface="HG明朝B" pitchFamily="17" charset="-128"/>
                </a:rPr>
                <a:t>p</a:t>
              </a:r>
            </a:p>
          </p:txBody>
        </p:sp>
        <p:sp>
          <p:nvSpPr>
            <p:cNvPr id="8218" name="Oval 32"/>
            <p:cNvSpPr>
              <a:spLocks noChangeArrowheads="1"/>
            </p:cNvSpPr>
            <p:nvPr/>
          </p:nvSpPr>
          <p:spPr bwMode="auto">
            <a:xfrm>
              <a:off x="340" y="3386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1847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19" name="Line 33"/>
            <p:cNvSpPr>
              <a:spLocks noChangeShapeType="1"/>
            </p:cNvSpPr>
            <p:nvPr/>
          </p:nvSpPr>
          <p:spPr bwMode="auto">
            <a:xfrm flipH="1">
              <a:off x="521" y="3477"/>
              <a:ext cx="227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0" name="Line 34"/>
            <p:cNvSpPr>
              <a:spLocks noChangeShapeType="1"/>
            </p:cNvSpPr>
            <p:nvPr/>
          </p:nvSpPr>
          <p:spPr bwMode="auto">
            <a:xfrm flipH="1">
              <a:off x="748" y="3477"/>
              <a:ext cx="0" cy="18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1" name="Text Box 35"/>
            <p:cNvSpPr txBox="1">
              <a:spLocks noChangeArrowheads="1"/>
            </p:cNvSpPr>
            <p:nvPr/>
          </p:nvSpPr>
          <p:spPr bwMode="auto">
            <a:xfrm>
              <a:off x="294" y="3610"/>
              <a:ext cx="2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FF33CC"/>
                  </a:solidFill>
                  <a:latin typeface="Tahoma" pitchFamily="34" charset="0"/>
                  <a:ea typeface="HG明朝B" pitchFamily="17" charset="-128"/>
                </a:rPr>
                <a:t>p</a:t>
              </a:r>
            </a:p>
          </p:txBody>
        </p:sp>
        <p:sp>
          <p:nvSpPr>
            <p:cNvPr id="8222" name="Text Box 36"/>
            <p:cNvSpPr txBox="1">
              <a:spLocks noChangeArrowheads="1"/>
            </p:cNvSpPr>
            <p:nvPr/>
          </p:nvSpPr>
          <p:spPr bwMode="auto">
            <a:xfrm>
              <a:off x="158" y="3114"/>
              <a:ext cx="34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200">
                  <a:solidFill>
                    <a:srgbClr val="33CC33"/>
                  </a:solidFill>
                  <a:latin typeface="Symbol" pitchFamily="18" charset="2"/>
                  <a:ea typeface="HG明朝B" pitchFamily="17" charset="-128"/>
                </a:rPr>
                <a:t>p</a:t>
              </a:r>
              <a:r>
                <a:rPr lang="en-US" altLang="ja-JP" sz="3200" baseline="30000">
                  <a:solidFill>
                    <a:srgbClr val="33CC33"/>
                  </a:solidFill>
                  <a:latin typeface="Tahoma" pitchFamily="34" charset="0"/>
                  <a:ea typeface="HG明朝B" pitchFamily="17" charset="-128"/>
                </a:rPr>
                <a:t>-</a:t>
              </a:r>
            </a:p>
          </p:txBody>
        </p:sp>
        <p:sp>
          <p:nvSpPr>
            <p:cNvPr id="8223" name="Rectangle 43"/>
            <p:cNvSpPr>
              <a:spLocks noChangeArrowheads="1"/>
            </p:cNvSpPr>
            <p:nvPr/>
          </p:nvSpPr>
          <p:spPr bwMode="auto">
            <a:xfrm>
              <a:off x="113" y="2703"/>
              <a:ext cx="2132" cy="1361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ja-JP" altLang="ja-JP">
                <a:solidFill>
                  <a:schemeClr val="tx2"/>
                </a:solidFill>
                <a:latin typeface="Tahoma" pitchFamily="34" charset="0"/>
                <a:ea typeface="HG明朝B" pitchFamily="17" charset="-128"/>
              </a:endParaRPr>
            </a:p>
          </p:txBody>
        </p:sp>
        <p:sp>
          <p:nvSpPr>
            <p:cNvPr id="8224" name="Text Box 49"/>
            <p:cNvSpPr txBox="1">
              <a:spLocks noChangeArrowheads="1"/>
            </p:cNvSpPr>
            <p:nvPr/>
          </p:nvSpPr>
          <p:spPr bwMode="auto">
            <a:xfrm>
              <a:off x="88" y="2453"/>
              <a:ext cx="237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chemeClr val="tx2"/>
                  </a:solidFill>
                  <a:latin typeface="Tahoma" pitchFamily="34" charset="0"/>
                  <a:ea typeface="HG明朝B" pitchFamily="17" charset="-128"/>
                </a:rPr>
                <a:t>Mode to decay charged particles</a:t>
              </a:r>
            </a:p>
          </p:txBody>
        </p:sp>
        <p:sp>
          <p:nvSpPr>
            <p:cNvPr id="8225" name="Oval 63"/>
            <p:cNvSpPr>
              <a:spLocks noChangeArrowheads="1"/>
            </p:cNvSpPr>
            <p:nvPr/>
          </p:nvSpPr>
          <p:spPr bwMode="auto">
            <a:xfrm>
              <a:off x="1383" y="2981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26" name="Oval 64"/>
            <p:cNvSpPr>
              <a:spLocks noChangeArrowheads="1"/>
            </p:cNvSpPr>
            <p:nvPr/>
          </p:nvSpPr>
          <p:spPr bwMode="auto">
            <a:xfrm>
              <a:off x="529" y="3643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</p:grpSp>
      <p:sp>
        <p:nvSpPr>
          <p:cNvPr id="8202" name="Rectangle 20"/>
          <p:cNvSpPr>
            <a:spLocks noChangeAspect="1" noChangeArrowheads="1"/>
          </p:cNvSpPr>
          <p:nvPr/>
        </p:nvSpPr>
        <p:spPr bwMode="auto">
          <a:xfrm>
            <a:off x="463550" y="2017713"/>
            <a:ext cx="2322513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ja-JP">
              <a:latin typeface="Georgia" pitchFamily="18" charset="0"/>
              <a:ea typeface="HG明朝B" pitchFamily="17" charset="-128"/>
            </a:endParaRPr>
          </a:p>
        </p:txBody>
      </p:sp>
      <p:grpSp>
        <p:nvGrpSpPr>
          <p:cNvPr id="8203" name="Group 52"/>
          <p:cNvGrpSpPr>
            <a:grpSpLocks/>
          </p:cNvGrpSpPr>
          <p:nvPr/>
        </p:nvGrpSpPr>
        <p:grpSpPr bwMode="auto">
          <a:xfrm>
            <a:off x="3786188" y="3714750"/>
            <a:ext cx="1658937" cy="641350"/>
            <a:chOff x="2099" y="2124"/>
            <a:chExt cx="1075" cy="455"/>
          </a:xfrm>
        </p:grpSpPr>
        <p:sp>
          <p:nvSpPr>
            <p:cNvPr id="8210" name="AutoShape 24"/>
            <p:cNvSpPr>
              <a:spLocks noChangeArrowheads="1"/>
            </p:cNvSpPr>
            <p:nvPr/>
          </p:nvSpPr>
          <p:spPr bwMode="auto">
            <a:xfrm rot="2983643">
              <a:off x="2337" y="1886"/>
              <a:ext cx="363" cy="840"/>
            </a:xfrm>
            <a:prstGeom prst="downArrow">
              <a:avLst>
                <a:gd name="adj1" fmla="val 32685"/>
                <a:gd name="adj2" fmla="val 1080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ja-JP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8211" name="Text Box 37"/>
            <p:cNvSpPr txBox="1">
              <a:spLocks noChangeArrowheads="1"/>
            </p:cNvSpPr>
            <p:nvPr/>
          </p:nvSpPr>
          <p:spPr bwMode="auto">
            <a:xfrm>
              <a:off x="2519" y="2251"/>
              <a:ext cx="65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chemeClr val="hlink"/>
                  </a:solidFill>
                  <a:latin typeface="Tahoma" pitchFamily="34" charset="0"/>
                  <a:ea typeface="HG明朝B" pitchFamily="17" charset="-128"/>
                </a:rPr>
                <a:t>Decay</a:t>
              </a:r>
            </a:p>
          </p:txBody>
        </p:sp>
      </p:grpSp>
      <p:sp>
        <p:nvSpPr>
          <p:cNvPr id="8204" name="Text Box 40"/>
          <p:cNvSpPr txBox="1">
            <a:spLocks noChangeArrowheads="1"/>
          </p:cNvSpPr>
          <p:nvPr/>
        </p:nvSpPr>
        <p:spPr bwMode="auto">
          <a:xfrm rot="-1387896">
            <a:off x="6869113" y="3468688"/>
            <a:ext cx="2098675" cy="1200150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Missing mass</a:t>
            </a:r>
          </a:p>
          <a:p>
            <a:pPr algn="ctr" eaLnBrk="1" hangingPunct="1"/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Spectroscopy</a:t>
            </a:r>
            <a:b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</a:br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via neutron</a:t>
            </a:r>
          </a:p>
        </p:txBody>
      </p:sp>
      <p:sp>
        <p:nvSpPr>
          <p:cNvPr id="8205" name="Text Box 44"/>
          <p:cNvSpPr txBox="1">
            <a:spLocks noChangeArrowheads="1"/>
          </p:cNvSpPr>
          <p:nvPr/>
        </p:nvSpPr>
        <p:spPr bwMode="auto">
          <a:xfrm rot="-1488852">
            <a:off x="1811338" y="5580063"/>
            <a:ext cx="2262187" cy="830262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>
                <a:solidFill>
                  <a:srgbClr val="33CC33"/>
                </a:solidFill>
                <a:latin typeface="Tahoma" pitchFamily="34" charset="0"/>
                <a:ea typeface="HG明朝B" pitchFamily="17" charset="-128"/>
              </a:rPr>
              <a:t>Invariant mass reconstruction </a:t>
            </a:r>
          </a:p>
        </p:txBody>
      </p:sp>
      <p:sp>
        <p:nvSpPr>
          <p:cNvPr id="8206" name="テキスト ボックス 60"/>
          <p:cNvSpPr txBox="1">
            <a:spLocks noChangeArrowheads="1"/>
          </p:cNvSpPr>
          <p:nvPr/>
        </p:nvSpPr>
        <p:spPr bwMode="auto">
          <a:xfrm>
            <a:off x="4067175" y="4940300"/>
            <a:ext cx="4857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solidFill>
                  <a:srgbClr val="FF0000"/>
                </a:solidFill>
                <a:latin typeface="Georgia" pitchFamily="18" charset="0"/>
                <a:ea typeface="HG明朝B" pitchFamily="17" charset="-128"/>
              </a:rPr>
              <a:t>We are able to observe both</a:t>
            </a:r>
          </a:p>
          <a:p>
            <a:pPr eaLnBrk="1" hangingPunct="1"/>
            <a:r>
              <a:rPr lang="en-US" altLang="ja-JP" sz="2400" b="1" dirty="0" smtClean="0">
                <a:solidFill>
                  <a:srgbClr val="FF0000"/>
                </a:solidFill>
                <a:latin typeface="Georgia" pitchFamily="18" charset="0"/>
                <a:ea typeface="HG明朝B" pitchFamily="17" charset="-128"/>
              </a:rPr>
              <a:t>“</a:t>
            </a:r>
            <a:r>
              <a:rPr lang="en-US" altLang="ja-JP" sz="2400" b="1" dirty="0">
                <a:solidFill>
                  <a:srgbClr val="FF0000"/>
                </a:solidFill>
                <a:latin typeface="Georgia" pitchFamily="18" charset="0"/>
                <a:ea typeface="HG明朝B" pitchFamily="17" charset="-128"/>
              </a:rPr>
              <a:t>Formation” </a:t>
            </a:r>
            <a:r>
              <a:rPr lang="ja-JP" altLang="en-US" sz="2400" b="1" dirty="0">
                <a:solidFill>
                  <a:srgbClr val="FF0000"/>
                </a:solidFill>
                <a:latin typeface="Georgia" pitchFamily="18" charset="0"/>
                <a:ea typeface="HG明朝B" pitchFamily="17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Georgia" pitchFamily="18" charset="0"/>
                <a:ea typeface="HG明朝B" pitchFamily="17" charset="-128"/>
              </a:rPr>
              <a:t>&amp;</a:t>
            </a:r>
            <a:r>
              <a:rPr lang="en-US" altLang="ja-JP" sz="2400" dirty="0" smtClean="0">
                <a:latin typeface="Georgia" pitchFamily="18" charset="0"/>
                <a:ea typeface="HG明朝B" pitchFamily="17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Georgia" pitchFamily="18" charset="0"/>
                <a:ea typeface="HG明朝B" pitchFamily="17" charset="-128"/>
              </a:rPr>
              <a:t>“Decay” </a:t>
            </a:r>
          </a:p>
          <a:p>
            <a:pPr eaLnBrk="1" hangingPunct="1"/>
            <a:r>
              <a:rPr lang="en-US" altLang="ja-JP" sz="2400" dirty="0">
                <a:latin typeface="Georgia" pitchFamily="18" charset="0"/>
                <a:ea typeface="HG明朝B" pitchFamily="17" charset="-128"/>
              </a:rPr>
              <a:t> </a:t>
            </a:r>
            <a:r>
              <a:rPr lang="en-US" altLang="ja-JP" sz="2400" dirty="0" smtClean="0">
                <a:latin typeface="Georgia" pitchFamily="18" charset="0"/>
                <a:ea typeface="HG明朝B" pitchFamily="17" charset="-128"/>
              </a:rPr>
              <a:t>of KNN </a:t>
            </a:r>
            <a:r>
              <a:rPr lang="en-US" altLang="ja-JP" sz="2400" dirty="0">
                <a:latin typeface="Georgia" pitchFamily="18" charset="0"/>
                <a:ea typeface="HG明朝B" pitchFamily="17" charset="-128"/>
              </a:rPr>
              <a:t>bound </a:t>
            </a:r>
            <a:r>
              <a:rPr lang="en-US" altLang="ja-JP" sz="2400" dirty="0" smtClean="0">
                <a:latin typeface="Georgia" pitchFamily="18" charset="0"/>
                <a:ea typeface="HG明朝B" pitchFamily="17" charset="-128"/>
              </a:rPr>
              <a:t>state</a:t>
            </a:r>
            <a:endParaRPr lang="en-US" altLang="ja-JP" sz="2400" dirty="0">
              <a:latin typeface="Georgia" pitchFamily="18" charset="0"/>
              <a:ea typeface="HG明朝B" pitchFamily="17" charset="-128"/>
            </a:endParaRPr>
          </a:p>
        </p:txBody>
      </p:sp>
      <p:cxnSp>
        <p:nvCxnSpPr>
          <p:cNvPr id="8207" name="直線コネクタ 7"/>
          <p:cNvCxnSpPr>
            <a:cxnSpLocks noChangeShapeType="1"/>
          </p:cNvCxnSpPr>
          <p:nvPr/>
        </p:nvCxnSpPr>
        <p:spPr bwMode="auto">
          <a:xfrm>
            <a:off x="4633751" y="5724437"/>
            <a:ext cx="14287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8" name="直線コネクタ 7"/>
          <p:cNvCxnSpPr>
            <a:cxnSpLocks noChangeShapeType="1"/>
          </p:cNvCxnSpPr>
          <p:nvPr/>
        </p:nvCxnSpPr>
        <p:spPr bwMode="auto">
          <a:xfrm>
            <a:off x="5292725" y="2276475"/>
            <a:ext cx="142875" cy="0"/>
          </a:xfrm>
          <a:prstGeom prst="line">
            <a:avLst/>
          </a:prstGeom>
          <a:noFill/>
          <a:ln w="222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Tm="4941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9144000" cy="4921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600" b="1" dirty="0">
                <a:latin typeface="Arial Black" pitchFamily="34" charset="0"/>
              </a:rPr>
              <a:t>J-PARC K1.8BR beam line[Jun. 2012]</a:t>
            </a:r>
            <a:endParaRPr lang="ja-JP" altLang="en-US" sz="2600" b="1" dirty="0">
              <a:latin typeface="Arial Black" pitchFamily="34" charset="0"/>
            </a:endParaRPr>
          </a:p>
        </p:txBody>
      </p:sp>
      <p:sp>
        <p:nvSpPr>
          <p:cNvPr id="9220" name="テキスト ボックス 8"/>
          <p:cNvSpPr txBox="1">
            <a:spLocks noChangeArrowheads="1"/>
          </p:cNvSpPr>
          <p:nvPr/>
        </p:nvSpPr>
        <p:spPr bwMode="auto">
          <a:xfrm>
            <a:off x="3546475" y="620713"/>
            <a:ext cx="1624013" cy="4000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beam dump</a:t>
            </a:r>
            <a:endParaRPr lang="ja-JP" altLang="en-US" sz="2000" b="1">
              <a:solidFill>
                <a:srgbClr val="FFFF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219700" y="850900"/>
            <a:ext cx="647700" cy="6334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テキスト ボックス 13"/>
          <p:cNvSpPr txBox="1">
            <a:spLocks noChangeArrowheads="1"/>
          </p:cNvSpPr>
          <p:nvPr/>
        </p:nvSpPr>
        <p:spPr bwMode="auto">
          <a:xfrm>
            <a:off x="2314575" y="1320800"/>
            <a:ext cx="2093913" cy="7080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beam sweeping</a:t>
            </a:r>
          </a:p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magnet</a:t>
            </a:r>
            <a:endParaRPr lang="ja-JP" altLang="en-US" sz="2000" b="1">
              <a:solidFill>
                <a:srgbClr val="FFFF00"/>
              </a:solidFill>
            </a:endParaRPr>
          </a:p>
        </p:txBody>
      </p:sp>
      <p:cxnSp>
        <p:nvCxnSpPr>
          <p:cNvPr id="15" name="直線矢印コネクタ 14"/>
          <p:cNvCxnSpPr>
            <a:stCxn id="9222" idx="2"/>
          </p:cNvCxnSpPr>
          <p:nvPr/>
        </p:nvCxnSpPr>
        <p:spPr>
          <a:xfrm>
            <a:off x="3362325" y="2028825"/>
            <a:ext cx="561975" cy="863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テキスト ボックス 21"/>
          <p:cNvSpPr txBox="1">
            <a:spLocks noChangeArrowheads="1"/>
          </p:cNvSpPr>
          <p:nvPr/>
        </p:nvSpPr>
        <p:spPr bwMode="auto">
          <a:xfrm>
            <a:off x="112713" y="3255963"/>
            <a:ext cx="1651000" cy="8318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 b="1">
                <a:solidFill>
                  <a:srgbClr val="FFFF00"/>
                </a:solidFill>
              </a:rPr>
              <a:t>CDS</a:t>
            </a:r>
          </a:p>
          <a:p>
            <a:pPr algn="ctr" eaLnBrk="1" hangingPunct="1"/>
            <a:r>
              <a:rPr lang="en-US" altLang="ja-JP" sz="2400" b="1" baseline="30000">
                <a:solidFill>
                  <a:srgbClr val="FFFF00"/>
                </a:solidFill>
              </a:rPr>
              <a:t>3</a:t>
            </a:r>
            <a:r>
              <a:rPr lang="en-US" altLang="ja-JP" sz="2400" b="1">
                <a:solidFill>
                  <a:srgbClr val="FFFF00"/>
                </a:solidFill>
              </a:rPr>
              <a:t>He-target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739900" y="3778250"/>
            <a:ext cx="574675" cy="3714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テキスト ボックス 25"/>
          <p:cNvSpPr txBox="1">
            <a:spLocks noChangeArrowheads="1"/>
          </p:cNvSpPr>
          <p:nvPr/>
        </p:nvSpPr>
        <p:spPr bwMode="auto">
          <a:xfrm>
            <a:off x="1908175" y="5516563"/>
            <a:ext cx="1808163" cy="7080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beam line</a:t>
            </a:r>
          </a:p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spectrometer</a:t>
            </a:r>
            <a:endParaRPr lang="ja-JP" altLang="en-US" sz="2000" b="1">
              <a:solidFill>
                <a:srgbClr val="FFFF00"/>
              </a:solidFill>
            </a:endParaRPr>
          </a:p>
        </p:txBody>
      </p:sp>
      <p:cxnSp>
        <p:nvCxnSpPr>
          <p:cNvPr id="27" name="直線矢印コネクタ 26"/>
          <p:cNvCxnSpPr>
            <a:stCxn id="9226" idx="1"/>
          </p:cNvCxnSpPr>
          <p:nvPr/>
        </p:nvCxnSpPr>
        <p:spPr>
          <a:xfrm flipH="1" flipV="1">
            <a:off x="938213" y="5229225"/>
            <a:ext cx="969962" cy="6413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1476375" y="4365625"/>
            <a:ext cx="863600" cy="3587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4427538" y="1196975"/>
            <a:ext cx="27368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4356100" y="1484313"/>
            <a:ext cx="1511300" cy="143986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4572000" y="1916113"/>
            <a:ext cx="2520950" cy="122555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/>
          <p:cNvCxnSpPr>
            <a:stCxn id="9233" idx="0"/>
          </p:cNvCxnSpPr>
          <p:nvPr/>
        </p:nvCxnSpPr>
        <p:spPr>
          <a:xfrm flipH="1" flipV="1">
            <a:off x="7378700" y="1412875"/>
            <a:ext cx="133350" cy="6477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テキスト ボックス 5"/>
          <p:cNvSpPr txBox="1">
            <a:spLocks noChangeArrowheads="1"/>
          </p:cNvSpPr>
          <p:nvPr/>
        </p:nvSpPr>
        <p:spPr bwMode="auto">
          <a:xfrm>
            <a:off x="5946775" y="2060575"/>
            <a:ext cx="3130550" cy="7080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neutron counter &amp;</a:t>
            </a:r>
          </a:p>
          <a:p>
            <a:pPr algn="ctr" eaLnBrk="1" hangingPunct="1"/>
            <a:r>
              <a:rPr lang="en-US" altLang="ja-JP" sz="2000" b="1">
                <a:solidFill>
                  <a:srgbClr val="FFFF00"/>
                </a:solidFill>
              </a:rPr>
              <a:t>TOFstop/proton counter</a:t>
            </a:r>
            <a:endParaRPr lang="ja-JP" altLang="en-US" sz="2000" b="1">
              <a:solidFill>
                <a:srgbClr val="FFFF00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3276600" y="3429000"/>
            <a:ext cx="431800" cy="2873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7596188" y="1268413"/>
            <a:ext cx="720725" cy="36036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スライド番号プレースホルダ 3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A69F9D2-D124-45F1-8150-BF8934ADCCD3}" type="slidenum">
              <a:rPr lang="ja-JP" altLang="en-US" smtClean="0"/>
              <a:pPr eaLnBrk="1" hangingPunct="1"/>
              <a:t>6</a:t>
            </a:fld>
            <a:endParaRPr lang="ja-JP" altLang="en-US" smtClean="0"/>
          </a:p>
        </p:txBody>
      </p:sp>
      <p:sp>
        <p:nvSpPr>
          <p:cNvPr id="9237" name="テキスト ボックス 37"/>
          <p:cNvSpPr txBox="1">
            <a:spLocks noChangeArrowheads="1"/>
          </p:cNvSpPr>
          <p:nvPr/>
        </p:nvSpPr>
        <p:spPr bwMode="auto">
          <a:xfrm>
            <a:off x="3924300" y="4365625"/>
            <a:ext cx="4514850" cy="4000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 baseline="30000">
                <a:solidFill>
                  <a:schemeClr val="bg1"/>
                </a:solidFill>
              </a:rPr>
              <a:t>3</a:t>
            </a:r>
            <a:r>
              <a:rPr lang="en-US" altLang="ja-JP" sz="2000" b="1">
                <a:solidFill>
                  <a:schemeClr val="bg1"/>
                </a:solidFill>
              </a:rPr>
              <a:t>He(K</a:t>
            </a:r>
            <a:r>
              <a:rPr lang="en-US" altLang="ja-JP" sz="2000" b="1" baseline="30000">
                <a:solidFill>
                  <a:schemeClr val="bg1"/>
                </a:solidFill>
              </a:rPr>
              <a:t>-</a:t>
            </a:r>
            <a:r>
              <a:rPr lang="en-US" altLang="ja-JP" sz="2000" b="1">
                <a:solidFill>
                  <a:schemeClr val="bg1"/>
                </a:solidFill>
              </a:rPr>
              <a:t>,N) reaction</a:t>
            </a:r>
          </a:p>
        </p:txBody>
      </p:sp>
    </p:spTree>
  </p:cSld>
  <p:clrMapOvr>
    <a:masterClrMapping/>
  </p:clrMapOvr>
  <p:transition spd="slow" advTm="589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32EF9-D7F2-4922-8008-FCBF322B3C33}" type="slidenum">
              <a:rPr lang="en-US" altLang="ja-JP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8229600" cy="1066800"/>
          </a:xfrm>
        </p:spPr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Formation spectra : in-flight </a:t>
            </a:r>
            <a:r>
              <a:rPr lang="en-US" altLang="ja-JP" sz="3800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ja-JP" sz="3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He(K</a:t>
            </a:r>
            <a:r>
              <a:rPr lang="en-US" altLang="ja-JP" sz="3800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ja-JP" sz="3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,n)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881188"/>
            <a:ext cx="5780088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テキスト ボックス 8"/>
          <p:cNvSpPr txBox="1">
            <a:spLocks noChangeArrowheads="1"/>
          </p:cNvSpPr>
          <p:nvPr/>
        </p:nvSpPr>
        <p:spPr bwMode="auto">
          <a:xfrm>
            <a:off x="992188" y="6361113"/>
            <a:ext cx="444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b="1">
                <a:latin typeface="Gill Sans MT" pitchFamily="34" charset="0"/>
                <a:ea typeface="HGｺﾞｼｯｸE" pitchFamily="49" charset="-128"/>
              </a:rPr>
              <a:t>T.Koike and T.Harada</a:t>
            </a:r>
            <a:r>
              <a:rPr lang="en-US" altLang="ja-JP" sz="1400" b="1" i="1">
                <a:latin typeface="Gill Sans MT" pitchFamily="34" charset="0"/>
                <a:ea typeface="HGｺﾞｼｯｸE" pitchFamily="49" charset="-128"/>
              </a:rPr>
              <a:t>.</a:t>
            </a:r>
            <a:r>
              <a:rPr lang="en-US" altLang="ja-JP" sz="1400" b="1">
                <a:latin typeface="Gill Sans MT" pitchFamily="34" charset="0"/>
                <a:ea typeface="HGｺﾞｼｯｸE" pitchFamily="49" charset="-128"/>
              </a:rPr>
              <a:t> , PLB652 (2007) 262</a:t>
            </a:r>
            <a:endParaRPr lang="en-US" altLang="ja-JP" b="1">
              <a:latin typeface="Gill Sans MT" pitchFamily="34" charset="0"/>
              <a:ea typeface="HGｺﾞｼｯｸE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843213" y="2708275"/>
            <a:ext cx="93662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986088" y="3068638"/>
            <a:ext cx="5048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テキスト ボックス 11"/>
          <p:cNvSpPr txBox="1">
            <a:spLocks noChangeArrowheads="1"/>
          </p:cNvSpPr>
          <p:nvPr/>
        </p:nvSpPr>
        <p:spPr bwMode="auto">
          <a:xfrm>
            <a:off x="1258888" y="2478088"/>
            <a:ext cx="12969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>
                <a:latin typeface="Gill Sans MT" pitchFamily="34" charset="0"/>
                <a:ea typeface="HGｺﾞｼｯｸE" pitchFamily="49" charset="-128"/>
              </a:rPr>
              <a:t>quasi-free</a:t>
            </a:r>
          </a:p>
        </p:txBody>
      </p:sp>
      <p:sp>
        <p:nvSpPr>
          <p:cNvPr id="28681" name="テキスト ボックス 10"/>
          <p:cNvSpPr txBox="1">
            <a:spLocks noChangeArrowheads="1"/>
          </p:cNvSpPr>
          <p:nvPr/>
        </p:nvSpPr>
        <p:spPr bwMode="auto">
          <a:xfrm>
            <a:off x="3346450" y="2901950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>
                <a:latin typeface="Gill Sans MT" pitchFamily="34" charset="0"/>
                <a:ea typeface="HGｺﾞｼｯｸE" pitchFamily="49" charset="-128"/>
              </a:rPr>
              <a:t>bound</a:t>
            </a:r>
          </a:p>
        </p:txBody>
      </p:sp>
      <p:sp>
        <p:nvSpPr>
          <p:cNvPr id="28682" name="テキスト ボックス 21"/>
          <p:cNvSpPr txBox="1">
            <a:spLocks noChangeArrowheads="1"/>
          </p:cNvSpPr>
          <p:nvPr/>
        </p:nvSpPr>
        <p:spPr bwMode="auto">
          <a:xfrm>
            <a:off x="4048125" y="3635375"/>
            <a:ext cx="13684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>
                <a:latin typeface="Gill Sans MT" pitchFamily="34" charset="0"/>
                <a:ea typeface="HGｺﾞｼｯｸE" pitchFamily="49" charset="-128"/>
              </a:rPr>
              <a:t>K</a:t>
            </a:r>
            <a:r>
              <a:rPr lang="en-US" altLang="ja-JP" baseline="30000">
                <a:latin typeface="Gill Sans MT" pitchFamily="34" charset="0"/>
                <a:ea typeface="HGｺﾞｼｯｸE" pitchFamily="49" charset="-128"/>
              </a:rPr>
              <a:t>-</a:t>
            </a:r>
            <a:r>
              <a:rPr lang="en-US" altLang="ja-JP">
                <a:latin typeface="Gill Sans MT" pitchFamily="34" charset="0"/>
                <a:ea typeface="HGｺﾞｼｯｸE" pitchFamily="49" charset="-128"/>
              </a:rPr>
              <a:t> escape</a:t>
            </a:r>
          </a:p>
        </p:txBody>
      </p:sp>
      <p:sp>
        <p:nvSpPr>
          <p:cNvPr id="28683" name="テキスト ボックス 22"/>
          <p:cNvSpPr txBox="1">
            <a:spLocks noChangeArrowheads="1"/>
          </p:cNvSpPr>
          <p:nvPr/>
        </p:nvSpPr>
        <p:spPr bwMode="auto">
          <a:xfrm>
            <a:off x="3968750" y="3278188"/>
            <a:ext cx="171926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>
                <a:latin typeface="Gill Sans MT" pitchFamily="34" charset="0"/>
                <a:ea typeface="HGｺﾞｼｯｸE" pitchFamily="49" charset="-128"/>
              </a:rPr>
              <a:t>K</a:t>
            </a:r>
            <a:r>
              <a:rPr lang="en-US" altLang="ja-JP" baseline="30000">
                <a:latin typeface="Gill Sans MT" pitchFamily="34" charset="0"/>
                <a:ea typeface="HGｺﾞｼｯｸE" pitchFamily="49" charset="-128"/>
              </a:rPr>
              <a:t>-</a:t>
            </a:r>
            <a:r>
              <a:rPr lang="en-US" altLang="ja-JP">
                <a:latin typeface="Gill Sans MT" pitchFamily="34" charset="0"/>
                <a:ea typeface="HGｺﾞｼｯｸE" pitchFamily="49" charset="-128"/>
              </a:rPr>
              <a:t> conversion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1438" y="1060450"/>
            <a:ext cx="66960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</a:t>
            </a:r>
            <a:r>
              <a:rPr lang="en-US" altLang="ja-JP" sz="2400" b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-</a:t>
            </a:r>
            <a:r>
              <a:rPr lang="en-US" altLang="ja-JP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+ </a:t>
            </a:r>
            <a:r>
              <a:rPr lang="en-US" altLang="ja-JP" sz="2400" b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</a:t>
            </a:r>
            <a:r>
              <a:rPr lang="en-US" altLang="ja-JP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He </a:t>
            </a:r>
            <a:r>
              <a:rPr lang="en-US" altLang="ja-JP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" pitchFamily="2" charset="2"/>
              </a:rPr>
              <a:t> “K</a:t>
            </a:r>
            <a:r>
              <a:rPr lang="en-US" altLang="ja-JP" sz="2400" b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" pitchFamily="2" charset="2"/>
              </a:rPr>
              <a:t>-</a:t>
            </a:r>
            <a:r>
              <a:rPr lang="en-US" altLang="ja-JP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" pitchFamily="2" charset="2"/>
              </a:rPr>
              <a:t>pp” + n @ P</a:t>
            </a:r>
            <a:r>
              <a:rPr lang="en-US" altLang="ja-JP" sz="2400" b="1" u="sng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" pitchFamily="2" charset="2"/>
              </a:rPr>
              <a:t>K</a:t>
            </a:r>
            <a:r>
              <a:rPr lang="en-US" altLang="ja-JP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" pitchFamily="2" charset="2"/>
              </a:rPr>
              <a:t>=1GeV/c, </a:t>
            </a:r>
            <a:r>
              <a:rPr lang="en-US" altLang="ja-JP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+mn-ea"/>
                <a:sym typeface="Wingdings" pitchFamily="2" charset="2"/>
              </a:rPr>
              <a:t>q</a:t>
            </a:r>
            <a:r>
              <a:rPr lang="en-US" altLang="ja-JP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" pitchFamily="2" charset="2"/>
              </a:rPr>
              <a:t>=0º</a:t>
            </a:r>
            <a:endParaRPr lang="ja-JP" alt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8685" name="テキスト ボックス 24"/>
          <p:cNvSpPr txBox="1">
            <a:spLocks noChangeArrowheads="1"/>
          </p:cNvSpPr>
          <p:nvPr/>
        </p:nvSpPr>
        <p:spPr bwMode="auto">
          <a:xfrm>
            <a:off x="3419475" y="2524125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B9D77A"/>
                </a:solidFill>
                <a:latin typeface="HGPｺﾞｼｯｸE" pitchFamily="50" charset="-128"/>
                <a:ea typeface="HGPｺﾞｼｯｸE" pitchFamily="50" charset="-128"/>
              </a:rPr>
              <a:t>YA potential</a:t>
            </a:r>
          </a:p>
        </p:txBody>
      </p:sp>
      <p:sp>
        <p:nvSpPr>
          <p:cNvPr id="28686" name="テキスト ボックス 26"/>
          <p:cNvSpPr txBox="1">
            <a:spLocks noChangeArrowheads="1"/>
          </p:cNvSpPr>
          <p:nvPr/>
        </p:nvSpPr>
        <p:spPr bwMode="auto">
          <a:xfrm>
            <a:off x="5864225" y="2360613"/>
            <a:ext cx="338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3333FF"/>
                </a:solidFill>
                <a:latin typeface="Gill Sans MT" pitchFamily="34" charset="0"/>
                <a:ea typeface="HGｺﾞｼｯｸE" pitchFamily="49" charset="-128"/>
              </a:rPr>
              <a:t>Quasi-free peak ~1.2 GeV/c</a:t>
            </a:r>
          </a:p>
          <a:p>
            <a:pPr eaLnBrk="1" hangingPunct="1"/>
            <a:r>
              <a:rPr lang="en-US" altLang="ja-JP" sz="2400" b="1">
                <a:solidFill>
                  <a:srgbClr val="3333FF"/>
                </a:solidFill>
                <a:latin typeface="Gill Sans MT" pitchFamily="34" charset="0"/>
                <a:ea typeface="HGｺﾞｼｯｸE" pitchFamily="49" charset="-128"/>
              </a:rPr>
              <a:t>Kpp peak &gt;1.22GeV/c</a:t>
            </a:r>
          </a:p>
        </p:txBody>
      </p:sp>
      <p:sp>
        <p:nvSpPr>
          <p:cNvPr id="28687" name="テキスト ボックス 27"/>
          <p:cNvSpPr txBox="1">
            <a:spLocks noChangeArrowheads="1"/>
          </p:cNvSpPr>
          <p:nvPr/>
        </p:nvSpPr>
        <p:spPr bwMode="auto">
          <a:xfrm>
            <a:off x="5651500" y="4100513"/>
            <a:ext cx="3421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FF0000"/>
                </a:solidFill>
                <a:latin typeface="Gill Sans MT" pitchFamily="34" charset="0"/>
                <a:ea typeface="HGｺﾞｼｯｸE" pitchFamily="49" charset="-128"/>
              </a:rPr>
              <a:t>Easy to  observe </a:t>
            </a:r>
          </a:p>
          <a:p>
            <a:pPr eaLnBrk="1" hangingPunct="1"/>
            <a:r>
              <a:rPr lang="en-US" altLang="ja-JP" sz="2400" b="1">
                <a:solidFill>
                  <a:srgbClr val="FF0000"/>
                </a:solidFill>
                <a:latin typeface="Gill Sans MT" pitchFamily="34" charset="0"/>
                <a:ea typeface="HGｺﾞｼｯｸE" pitchFamily="49" charset="-128"/>
              </a:rPr>
              <a:t>If d</a:t>
            </a:r>
            <a:r>
              <a:rPr lang="en-US" altLang="ja-JP" sz="2400" b="1">
                <a:solidFill>
                  <a:srgbClr val="FF0000"/>
                </a:solidFill>
                <a:latin typeface="Symbol" pitchFamily="18" charset="2"/>
                <a:ea typeface="HGｺﾞｼｯｸE" pitchFamily="49" charset="-128"/>
              </a:rPr>
              <a:t>s/</a:t>
            </a:r>
            <a:r>
              <a:rPr lang="en-US" altLang="ja-JP" sz="2400" b="1">
                <a:solidFill>
                  <a:srgbClr val="FF0000"/>
                </a:solidFill>
                <a:latin typeface="Gill Sans MT" pitchFamily="34" charset="0"/>
                <a:ea typeface="HGｺﾞｼｯｸE" pitchFamily="49" charset="-128"/>
              </a:rPr>
              <a:t>d</a:t>
            </a:r>
            <a:r>
              <a:rPr lang="en-US" altLang="ja-JP" sz="2400" b="1">
                <a:solidFill>
                  <a:srgbClr val="FF0000"/>
                </a:solidFill>
                <a:latin typeface="Symbol" pitchFamily="18" charset="2"/>
                <a:ea typeface="HGｺﾞｼｯｸE" pitchFamily="49" charset="-128"/>
              </a:rPr>
              <a:t>W</a:t>
            </a:r>
            <a:r>
              <a:rPr lang="en-US" altLang="ja-JP" sz="2400" b="1">
                <a:solidFill>
                  <a:srgbClr val="FF0000"/>
                </a:solidFill>
                <a:latin typeface="Gill Sans MT" pitchFamily="34" charset="0"/>
                <a:ea typeface="HGｺﾞｼｯｸE" pitchFamily="49" charset="-128"/>
              </a:rPr>
              <a:t>  &gt;1.0 mb/sr</a:t>
            </a:r>
          </a:p>
          <a:p>
            <a:pPr eaLnBrk="1" hangingPunct="1"/>
            <a:r>
              <a:rPr lang="en-US" altLang="ja-JP" sz="2400" b="1">
                <a:solidFill>
                  <a:srgbClr val="FF0000"/>
                </a:solidFill>
                <a:latin typeface="Gill Sans MT" pitchFamily="34" charset="0"/>
                <a:ea typeface="HGｺﾞｼｯｸE" pitchFamily="49" charset="-128"/>
              </a:rPr>
              <a:t>(This example d</a:t>
            </a:r>
            <a:r>
              <a:rPr lang="en-US" altLang="ja-JP" sz="2400" b="1">
                <a:solidFill>
                  <a:srgbClr val="FF0000"/>
                </a:solidFill>
                <a:latin typeface="Symbol" pitchFamily="18" charset="2"/>
                <a:ea typeface="HGｺﾞｼｯｸE" pitchFamily="49" charset="-128"/>
              </a:rPr>
              <a:t>s/</a:t>
            </a:r>
            <a:r>
              <a:rPr lang="en-US" altLang="ja-JP" sz="2400" b="1">
                <a:solidFill>
                  <a:srgbClr val="FF0000"/>
                </a:solidFill>
                <a:latin typeface="Gill Sans MT" pitchFamily="34" charset="0"/>
                <a:ea typeface="HGｺﾞｼｯｸE" pitchFamily="49" charset="-128"/>
              </a:rPr>
              <a:t>d</a:t>
            </a:r>
            <a:r>
              <a:rPr lang="en-US" altLang="ja-JP" sz="2400" b="1">
                <a:solidFill>
                  <a:srgbClr val="FF0000"/>
                </a:solidFill>
                <a:latin typeface="Symbol" pitchFamily="18" charset="2"/>
                <a:ea typeface="HGｺﾞｼｯｸE" pitchFamily="49" charset="-128"/>
              </a:rPr>
              <a:t>W </a:t>
            </a:r>
            <a:r>
              <a:rPr lang="en-US" altLang="ja-JP" sz="2400" b="1">
                <a:solidFill>
                  <a:srgbClr val="FF0000"/>
                </a:solidFill>
                <a:latin typeface="Gill Sans MT" pitchFamily="34" charset="0"/>
                <a:ea typeface="HGｺﾞｼｯｸE" pitchFamily="49" charset="-128"/>
              </a:rPr>
              <a:t> ~3.0 mb/sr.)</a:t>
            </a:r>
          </a:p>
        </p:txBody>
      </p:sp>
      <p:sp>
        <p:nvSpPr>
          <p:cNvPr id="28688" name="正方形/長方形 3"/>
          <p:cNvSpPr>
            <a:spLocks noChangeArrowheads="1"/>
          </p:cNvSpPr>
          <p:nvPr/>
        </p:nvSpPr>
        <p:spPr bwMode="auto">
          <a:xfrm>
            <a:off x="3025775" y="2200275"/>
            <a:ext cx="28654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ja-JP"/>
              <a:t>V0 = -292 W0 = -107 MeV</a:t>
            </a:r>
            <a:endParaRPr lang="en-US" altLang="ja-JP"/>
          </a:p>
          <a:p>
            <a:r>
              <a:rPr lang="en-US" altLang="ja-JP"/>
              <a:t>(YA potential)</a:t>
            </a:r>
            <a:endParaRPr lang="ja-JP" altLang="en-US"/>
          </a:p>
        </p:txBody>
      </p:sp>
      <p:sp>
        <p:nvSpPr>
          <p:cNvPr id="28689" name="テキスト ボックス 4"/>
          <p:cNvSpPr txBox="1">
            <a:spLocks noChangeArrowheads="1"/>
          </p:cNvSpPr>
          <p:nvPr/>
        </p:nvSpPr>
        <p:spPr bwMode="auto">
          <a:xfrm>
            <a:off x="1619250" y="4330700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FFC000"/>
                </a:solidFill>
              </a:rPr>
              <a:t>One of the examples</a:t>
            </a:r>
            <a:endParaRPr lang="ja-JP" altLang="en-US" sz="24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51618"/>
      </p:ext>
    </p:extLst>
  </p:cSld>
  <p:clrMapOvr>
    <a:masterClrMapping/>
  </p:clrMapOvr>
  <p:transition advTm="4725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Physics Data amount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89372"/>
              </p:ext>
            </p:extLst>
          </p:nvPr>
        </p:nvGraphicFramePr>
        <p:xfrm>
          <a:off x="611560" y="1844824"/>
          <a:ext cx="734010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026"/>
                <a:gridCol w="1869445"/>
                <a:gridCol w="1800607"/>
                <a:gridCol w="1835026"/>
              </a:tblGrid>
              <a:tr h="83391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intensity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Duration</a:t>
                      </a:r>
                    </a:p>
                    <a:p>
                      <a:r>
                        <a:rPr kumimoji="1" lang="en-US" altLang="ja-JP" dirty="0" smtClean="0"/>
                        <a:t>[hour]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0" dirty="0" smtClean="0"/>
                        <a:t> on target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8314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Mar 2013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14.5kW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0.9x 10</a:t>
                      </a:r>
                      <a:r>
                        <a:rPr kumimoji="1" lang="en-US" altLang="ja-JP" baseline="30000" dirty="0" smtClean="0"/>
                        <a:t>9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483142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May 2013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24kW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88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4.0x 10</a:t>
                      </a:r>
                      <a:r>
                        <a:rPr kumimoji="1" lang="en-US" altLang="ja-JP" b="1" baseline="30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kumimoji="1" lang="ja-JP" altLang="en-US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A58F6-3ACB-4EEE-BA6C-FB480279C6C1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4581128"/>
            <a:ext cx="92063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Reaction in accumulated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He(K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,n)</a:t>
            </a:r>
            <a:endParaRPr kumimoji="1" lang="en-US" altLang="ja-JP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He(K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,p)</a:t>
            </a:r>
            <a:endParaRPr lang="en-US" altLang="ja-JP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He(K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,d)</a:t>
            </a:r>
            <a:endParaRPr lang="en-US" altLang="ja-JP" sz="2400" dirty="0"/>
          </a:p>
          <a:p>
            <a:r>
              <a:rPr kumimoji="1" lang="en-US" altLang="ja-JP" sz="2400" dirty="0" smtClean="0"/>
              <a:t>=&gt; </a:t>
            </a:r>
            <a:r>
              <a:rPr kumimoji="1" lang="en-US" altLang="ja-JP" sz="2400" dirty="0" smtClean="0">
                <a:solidFill>
                  <a:srgbClr val="FF9900"/>
                </a:solidFill>
              </a:rPr>
              <a:t>KNN search, multi-nucleon absorption, hyperon production etc.</a:t>
            </a:r>
            <a:endParaRPr kumimoji="1" lang="ja-JP" altLang="en-US" sz="2400" dirty="0">
              <a:solidFill>
                <a:srgbClr val="FF99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611560" y="609329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827584" y="3758375"/>
            <a:ext cx="705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We accumulated physics data =&gt;total ~5x10</a:t>
            </a:r>
            <a:r>
              <a:rPr kumimoji="1" lang="en-US" altLang="ja-JP" sz="2000" baseline="30000" dirty="0" smtClean="0"/>
              <a:t>9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Kaon</a:t>
            </a:r>
            <a:r>
              <a:rPr kumimoji="1" lang="en-US" altLang="ja-JP" sz="2000" dirty="0" smtClean="0"/>
              <a:t> on target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2294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37"/>
    </mc:Choice>
    <mc:Fallback>
      <p:transition spd="slow" advTm="676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Detector performance &amp;</a:t>
            </a:r>
            <a:br>
              <a:rPr kumimoji="1" lang="en-US" altLang="ja-JP" dirty="0" smtClean="0"/>
            </a:br>
            <a:r>
              <a:rPr lang="en-US" altLang="ja-JP" dirty="0" smtClean="0"/>
              <a:t>preliminary result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A58F6-3ACB-4EEE-BA6C-FB480279C6C1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971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3"/>
    </mc:Choice>
    <mc:Fallback>
      <p:transition spd="slow" advTm="596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45344</TotalTime>
  <Words>948</Words>
  <Application>Microsoft Office PowerPoint</Application>
  <PresentationFormat>画面に合わせる (4:3)</PresentationFormat>
  <Paragraphs>268</Paragraphs>
  <Slides>19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エグゼクティブ</vt:lpstr>
      <vt:lpstr>K中間子原子核探索実験 （J-PARC E15実験） の解析状況</vt:lpstr>
      <vt:lpstr>Contents</vt:lpstr>
      <vt:lpstr>Kaonic nuclei</vt:lpstr>
      <vt:lpstr>PowerPoint プレゼンテーション</vt:lpstr>
      <vt:lpstr>J-PARC E15 Experiment</vt:lpstr>
      <vt:lpstr>PowerPoint プレゼンテーション</vt:lpstr>
      <vt:lpstr>Formation spectra : in-flight 3He(K-,n)</vt:lpstr>
      <vt:lpstr>Physics Data amount</vt:lpstr>
      <vt:lpstr>Detector performance &amp; preliminary result </vt:lpstr>
      <vt:lpstr> Beamline spectrometers</vt:lpstr>
      <vt:lpstr>Beam Spectrometer</vt:lpstr>
      <vt:lpstr>Cylindrical Detector  System</vt:lpstr>
      <vt:lpstr>PID for CDS </vt:lpstr>
      <vt:lpstr>Invariant mass of  p+p- &amp; proton p- </vt:lpstr>
      <vt:lpstr>Forward TOF counters</vt:lpstr>
      <vt:lpstr>Neutron  &amp; Proton Counter</vt:lpstr>
      <vt:lpstr>Forward neutron spectrum </vt:lpstr>
      <vt:lpstr>Summary</vt:lpstr>
      <vt:lpstr>J-PARC E15 Collaboration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yuta</dc:creator>
  <cp:lastModifiedBy>sada</cp:lastModifiedBy>
  <cp:revision>532</cp:revision>
  <dcterms:created xsi:type="dcterms:W3CDTF">2010-11-29T10:15:35Z</dcterms:created>
  <dcterms:modified xsi:type="dcterms:W3CDTF">2013-07-27T05:10:43Z</dcterms:modified>
</cp:coreProperties>
</file>