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0" r:id="rId4"/>
    <p:sldId id="291" r:id="rId5"/>
    <p:sldId id="292" r:id="rId6"/>
    <p:sldId id="289" r:id="rId7"/>
    <p:sldId id="293" r:id="rId8"/>
    <p:sldId id="294" r:id="rId9"/>
    <p:sldId id="295" r:id="rId10"/>
    <p:sldId id="261" r:id="rId11"/>
    <p:sldId id="267" r:id="rId12"/>
    <p:sldId id="277" r:id="rId13"/>
    <p:sldId id="262" r:id="rId14"/>
    <p:sldId id="281" r:id="rId15"/>
    <p:sldId id="278" r:id="rId16"/>
    <p:sldId id="280" r:id="rId17"/>
    <p:sldId id="279" r:id="rId18"/>
    <p:sldId id="265" r:id="rId19"/>
    <p:sldId id="271" r:id="rId20"/>
    <p:sldId id="272" r:id="rId21"/>
    <p:sldId id="275" r:id="rId22"/>
    <p:sldId id="276" r:id="rId23"/>
    <p:sldId id="285" r:id="rId24"/>
    <p:sldId id="274" r:id="rId25"/>
    <p:sldId id="288" r:id="rId26"/>
    <p:sldId id="290" r:id="rId27"/>
    <p:sldId id="296" r:id="rId2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6" autoAdjust="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9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EB3A-71BE-B848-AF9F-7378A3F5154F}" type="datetimeFigureOut">
              <a:rPr kumimoji="1" lang="ja-JP" altLang="en-US" smtClean="0"/>
              <a:pPr/>
              <a:t>2013/07/27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2A7E-7C4C-0B46-B208-A3EF77FA2B3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32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FCCF-BD31-DB40-92C6-887435D93FF6}" type="datetimeFigureOut">
              <a:rPr kumimoji="1" lang="ja-JP" altLang="en-US" smtClean="0"/>
              <a:pPr/>
              <a:t>2013/07/27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8513C-7424-CD45-AB6B-A888064EBEB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549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513C-7424-CD45-AB6B-A888064EBEB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73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bound state K-</a:t>
            </a:r>
            <a:r>
              <a:rPr kumimoji="1" lang="en-US" altLang="ja-JP" dirty="0" err="1" smtClean="0"/>
              <a:t>pp</a:t>
            </a:r>
            <a:r>
              <a:rPr kumimoji="1" lang="en-US" altLang="ja-JP" dirty="0" smtClean="0"/>
              <a:t> threshold</a:t>
            </a:r>
            <a:r>
              <a:rPr kumimoji="1" lang="ja-JP" altLang="en-US" dirty="0" smtClean="0"/>
              <a:t>以下に</a:t>
            </a:r>
            <a:r>
              <a:rPr kumimoji="1" lang="en-US" altLang="ja-JP" dirty="0" smtClean="0"/>
              <a:t>bump structure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513C-7424-CD45-AB6B-A888064EBEB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53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会議メモ (2013/07/27 01:11) -----</a:t>
            </a:r>
          </a:p>
          <a:p>
            <a:r>
              <a:rPr kumimoji="1" lang="ja-JP" altLang="en-US"/>
              <a:t>それではRCNPの時安敦史が話をさせていただきます。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513C-7424-CD45-AB6B-A888064EBEB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58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3932"/>
            <a:ext cx="8229600" cy="1092222"/>
          </a:xfrm>
        </p:spPr>
        <p:txBody>
          <a:bodyPr/>
          <a:lstStyle/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5551"/>
            <a:ext cx="8229600" cy="4625609"/>
          </a:xfrm>
        </p:spPr>
        <p:txBody>
          <a:bodyPr/>
          <a:lstStyle/>
          <a:p>
            <a:pPr lvl="0" eaLnBrk="1" latinLnBrk="0" hangingPunct="1"/>
            <a:r>
              <a:rPr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60903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プレースホルダーまでドラッグするかアイコンをクリックして図を追加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 flipV="1">
            <a:off x="0" y="802647"/>
            <a:ext cx="9144000" cy="243925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4000" cy="946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7580"/>
            <a:ext cx="8229600" cy="100614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06316475-5728-5845-BC17-755A4DF2D4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1" sz="40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wmf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0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2753" y="1396411"/>
            <a:ext cx="8077200" cy="1978152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dirty="0" smtClean="0"/>
              <a:t>Search for 3-body </a:t>
            </a:r>
            <a:r>
              <a:rPr kumimoji="1" lang="en-US" altLang="ja-JP" sz="4000" dirty="0" err="1" smtClean="0"/>
              <a:t>kaonic</a:t>
            </a:r>
            <a:r>
              <a:rPr kumimoji="1" lang="en-US" altLang="ja-JP" sz="4000" dirty="0" smtClean="0"/>
              <a:t> nuclei </a:t>
            </a:r>
            <a:br>
              <a:rPr kumimoji="1" lang="en-US" altLang="ja-JP" sz="4000" dirty="0" smtClean="0"/>
            </a:br>
            <a:r>
              <a:rPr kumimoji="1" lang="en-US" altLang="ja-JP" sz="4000" dirty="0" smtClean="0"/>
              <a:t>using </a:t>
            </a:r>
            <a:r>
              <a:rPr kumimoji="1" lang="en-US" altLang="ja-JP" sz="4000" dirty="0" smtClean="0">
                <a:latin typeface="Symbol" charset="2"/>
                <a:cs typeface="Symbol" charset="2"/>
              </a:rPr>
              <a:t>g</a:t>
            </a:r>
            <a:r>
              <a:rPr kumimoji="1" lang="en-US" altLang="ja-JP" sz="4000" dirty="0" smtClean="0"/>
              <a:t>-induced reaction </a:t>
            </a:r>
            <a:br>
              <a:rPr kumimoji="1" lang="en-US" altLang="ja-JP" sz="4000" dirty="0" smtClean="0"/>
            </a:br>
            <a:r>
              <a:rPr kumimoji="1" lang="en-US" altLang="ja-JP" sz="4000" dirty="0" smtClean="0"/>
              <a:t>at LEPS/Spring-8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6667" y="5430762"/>
            <a:ext cx="7160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A. O. </a:t>
            </a:r>
            <a:r>
              <a:rPr lang="en-US" altLang="ja-JP" sz="2400" dirty="0" err="1" smtClean="0"/>
              <a:t>Tokiyasu</a:t>
            </a:r>
            <a:r>
              <a:rPr lang="en-US" altLang="ja-JP" sz="2400" dirty="0" smtClean="0"/>
              <a:t> for LEPS collaboration</a:t>
            </a:r>
          </a:p>
          <a:p>
            <a:pPr algn="ctr"/>
            <a:r>
              <a:rPr lang="en-US" altLang="ja-JP" sz="2400" dirty="0" smtClean="0"/>
              <a:t>RCNP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>
            <a:off x="7535333" y="16951"/>
            <a:ext cx="1594756" cy="140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/>
          <p:cNvSpPr txBox="1"/>
          <p:nvPr/>
        </p:nvSpPr>
        <p:spPr>
          <a:xfrm>
            <a:off x="1306286" y="3761619"/>
            <a:ext cx="695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LEPS/SPring-8</a:t>
            </a:r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における</a:t>
            </a:r>
            <a:r>
              <a:rPr lang="en-US" altLang="ja-JP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γ</a:t>
            </a:r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線を用いた３体系</a:t>
            </a:r>
            <a:r>
              <a:rPr lang="en-US" altLang="ja-JP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</a:t>
            </a:r>
            <a: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中間子原子核の探索</a:t>
            </a:r>
            <a:br>
              <a:rPr lang="ja-JP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kumimoji="1" lang="ja-JP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7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LEPS experiment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84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LEPS/SPring-8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80728"/>
            <a:ext cx="4000500" cy="2433638"/>
          </a:xfrm>
          <a:prstGeom prst="rect">
            <a:avLst/>
          </a:prstGeom>
          <a:noFill/>
        </p:spPr>
      </p:pic>
      <p:pic>
        <p:nvPicPr>
          <p:cNvPr id="5" name="Picture 5" descr="beamline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248150" cy="2746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680520" y="5385990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Data take:</a:t>
            </a:r>
          </a:p>
          <a:p>
            <a:r>
              <a:rPr lang="en-US" altLang="ja-JP" dirty="0" smtClean="0"/>
              <a:t>2002/2003, 2006/2007</a:t>
            </a:r>
          </a:p>
          <a:p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        </a:t>
            </a:r>
            <a:r>
              <a:rPr lang="en-US" altLang="ja-JP" dirty="0" smtClean="0">
                <a:solidFill>
                  <a:srgbClr val="FF0000"/>
                </a:solidFill>
              </a:rPr>
              <a:t>7.6 x 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12 </a:t>
            </a:r>
            <a:r>
              <a:rPr lang="en-US" altLang="ja-JP" dirty="0" smtClean="0">
                <a:solidFill>
                  <a:srgbClr val="FF0000"/>
                </a:solidFill>
              </a:rPr>
              <a:t>photons on LD</a:t>
            </a:r>
            <a:r>
              <a:rPr lang="en-US" altLang="ja-JP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>
                <a:solidFill>
                  <a:srgbClr val="FF0000"/>
                </a:solidFill>
              </a:rPr>
              <a:t> target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63480" y="112474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SPrin</a:t>
            </a:r>
            <a:r>
              <a:rPr lang="en-US" altLang="ja-JP" dirty="0" smtClean="0"/>
              <a:t>g-8:  8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electron storage-ring</a:t>
            </a:r>
          </a:p>
          <a:p>
            <a:r>
              <a:rPr lang="en-US" altLang="ja-JP" dirty="0" smtClean="0"/>
              <a:t>LEPS      :  </a:t>
            </a:r>
            <a:r>
              <a:rPr lang="en-US" altLang="ja-JP" dirty="0" err="1" smtClean="0"/>
              <a:t>hadron</a:t>
            </a:r>
            <a:r>
              <a:rPr lang="en-US" altLang="ja-JP" dirty="0" smtClean="0"/>
              <a:t> physics using 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/>
              <a:t> beam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191683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0067B4"/>
                </a:solidFill>
              </a:rPr>
              <a:t>Back-word Compton Scattering</a:t>
            </a:r>
            <a:endParaRPr kumimoji="1" lang="ja-JP" altLang="en-US" sz="2000" i="1" dirty="0">
              <a:solidFill>
                <a:srgbClr val="0067B4"/>
              </a:solidFill>
            </a:endParaRPr>
          </a:p>
        </p:txBody>
      </p:sp>
      <p:grpSp>
        <p:nvGrpSpPr>
          <p:cNvPr id="9" name="グループ化 16"/>
          <p:cNvGrpSpPr/>
          <p:nvPr/>
        </p:nvGrpSpPr>
        <p:grpSpPr>
          <a:xfrm>
            <a:off x="4860032" y="4069521"/>
            <a:ext cx="288032" cy="369332"/>
            <a:chOff x="5076056" y="2852936"/>
            <a:chExt cx="288032" cy="369332"/>
          </a:xfrm>
        </p:grpSpPr>
        <p:sp>
          <p:nvSpPr>
            <p:cNvPr id="10" name="円/楕円 9"/>
            <p:cNvSpPr/>
            <p:nvPr/>
          </p:nvSpPr>
          <p:spPr>
            <a:xfrm>
              <a:off x="5076056" y="292494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076056" y="28529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e</a:t>
              </a:r>
              <a:endParaRPr kumimoji="1" lang="ja-JP" altLang="en-US" dirty="0"/>
            </a:p>
          </p:txBody>
        </p:sp>
      </p:grpSp>
      <p:cxnSp>
        <p:nvCxnSpPr>
          <p:cNvPr id="12" name="直線矢印コネクタ 11"/>
          <p:cNvCxnSpPr/>
          <p:nvPr/>
        </p:nvCxnSpPr>
        <p:spPr>
          <a:xfrm flipV="1">
            <a:off x="5139747" y="4294837"/>
            <a:ext cx="944421" cy="16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21"/>
          <p:cNvGrpSpPr/>
          <p:nvPr/>
        </p:nvGrpSpPr>
        <p:grpSpPr>
          <a:xfrm>
            <a:off x="6660232" y="3286725"/>
            <a:ext cx="288032" cy="369332"/>
            <a:chOff x="5076056" y="2852936"/>
            <a:chExt cx="288032" cy="369332"/>
          </a:xfrm>
        </p:grpSpPr>
        <p:sp>
          <p:nvSpPr>
            <p:cNvPr id="14" name="円/楕円 13"/>
            <p:cNvSpPr/>
            <p:nvPr/>
          </p:nvSpPr>
          <p:spPr>
            <a:xfrm>
              <a:off x="5076056" y="2924944"/>
              <a:ext cx="288032" cy="2880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76056" y="28529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e</a:t>
              </a:r>
              <a:endParaRPr kumimoji="1" lang="ja-JP" altLang="en-US" dirty="0"/>
            </a:p>
          </p:txBody>
        </p:sp>
      </p:grpSp>
      <p:cxnSp>
        <p:nvCxnSpPr>
          <p:cNvPr id="16" name="直線矢印コネクタ 15"/>
          <p:cNvCxnSpPr/>
          <p:nvPr/>
        </p:nvCxnSpPr>
        <p:spPr>
          <a:xfrm flipV="1">
            <a:off x="6084168" y="3718773"/>
            <a:ext cx="576064" cy="528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092280" y="26369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Detect with</a:t>
            </a:r>
          </a:p>
          <a:p>
            <a:r>
              <a:rPr kumimoji="1" lang="en-US" altLang="ja-JP" dirty="0" smtClean="0"/>
              <a:t>Tagging counter</a:t>
            </a:r>
            <a:endParaRPr kumimoji="1" lang="ja-JP" altLang="en-US" dirty="0"/>
          </a:p>
        </p:txBody>
      </p:sp>
      <p:grpSp>
        <p:nvGrpSpPr>
          <p:cNvPr id="18" name="グループ化 38"/>
          <p:cNvGrpSpPr/>
          <p:nvPr/>
        </p:nvGrpSpPr>
        <p:grpSpPr>
          <a:xfrm rot="18695600">
            <a:off x="6786551" y="3386801"/>
            <a:ext cx="1335529" cy="1518996"/>
            <a:chOff x="1259632" y="3501008"/>
            <a:chExt cx="2016224" cy="1944216"/>
          </a:xfrm>
        </p:grpSpPr>
        <p:grpSp>
          <p:nvGrpSpPr>
            <p:cNvPr id="19" name="グループ化 23"/>
            <p:cNvGrpSpPr/>
            <p:nvPr/>
          </p:nvGrpSpPr>
          <p:grpSpPr>
            <a:xfrm>
              <a:off x="1259632" y="3501008"/>
              <a:ext cx="1008112" cy="1008112"/>
              <a:chOff x="1259632" y="3501008"/>
              <a:chExt cx="1008112" cy="1008112"/>
            </a:xfrm>
          </p:grpSpPr>
          <p:cxnSp>
            <p:nvCxnSpPr>
              <p:cNvPr id="23" name="曲線コネクタ 22"/>
              <p:cNvCxnSpPr/>
              <p:nvPr/>
            </p:nvCxnSpPr>
            <p:spPr>
              <a:xfrm rot="16200000" flipH="1">
                <a:off x="1259632" y="3501008"/>
                <a:ext cx="504056" cy="504056"/>
              </a:xfrm>
              <a:prstGeom prst="curvedConnector3">
                <a:avLst>
                  <a:gd name="adj1" fmla="val 52387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曲線コネクタ 23"/>
              <p:cNvCxnSpPr/>
              <p:nvPr/>
            </p:nvCxnSpPr>
            <p:spPr>
              <a:xfrm rot="16200000" flipH="1">
                <a:off x="1763688" y="4005064"/>
                <a:ext cx="504056" cy="504056"/>
              </a:xfrm>
              <a:prstGeom prst="curvedConnector3">
                <a:avLst>
                  <a:gd name="adj1" fmla="val 52387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グループ化 24"/>
            <p:cNvGrpSpPr/>
            <p:nvPr/>
          </p:nvGrpSpPr>
          <p:grpSpPr>
            <a:xfrm>
              <a:off x="2267744" y="4437112"/>
              <a:ext cx="1008112" cy="1008112"/>
              <a:chOff x="1259632" y="3501008"/>
              <a:chExt cx="1008112" cy="1008112"/>
            </a:xfrm>
          </p:grpSpPr>
          <p:cxnSp>
            <p:nvCxnSpPr>
              <p:cNvPr id="21" name="曲線コネクタ 20"/>
              <p:cNvCxnSpPr/>
              <p:nvPr/>
            </p:nvCxnSpPr>
            <p:spPr>
              <a:xfrm rot="16200000" flipH="1">
                <a:off x="1259632" y="3501008"/>
                <a:ext cx="504056" cy="504056"/>
              </a:xfrm>
              <a:prstGeom prst="curvedConnector3">
                <a:avLst>
                  <a:gd name="adj1" fmla="val 52387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曲線コネクタ 21"/>
              <p:cNvCxnSpPr/>
              <p:nvPr/>
            </p:nvCxnSpPr>
            <p:spPr>
              <a:xfrm rot="16200000" flipH="1">
                <a:off x="1763688" y="4005064"/>
                <a:ext cx="504056" cy="504056"/>
              </a:xfrm>
              <a:prstGeom prst="curvedConnector3">
                <a:avLst>
                  <a:gd name="adj1" fmla="val 52387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直角三角形 24"/>
          <p:cNvSpPr/>
          <p:nvPr/>
        </p:nvSpPr>
        <p:spPr>
          <a:xfrm rot="2861330">
            <a:off x="6415799" y="4108305"/>
            <a:ext cx="142933" cy="142933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64"/>
          <p:cNvGrpSpPr/>
          <p:nvPr/>
        </p:nvGrpSpPr>
        <p:grpSpPr>
          <a:xfrm>
            <a:off x="6457367" y="4077072"/>
            <a:ext cx="2075073" cy="778289"/>
            <a:chOff x="6444208" y="4101904"/>
            <a:chExt cx="2075073" cy="778289"/>
          </a:xfrm>
        </p:grpSpPr>
        <p:grpSp>
          <p:nvGrpSpPr>
            <p:cNvPr id="27" name="グループ化 63"/>
            <p:cNvGrpSpPr/>
            <p:nvPr/>
          </p:nvGrpSpPr>
          <p:grpSpPr>
            <a:xfrm>
              <a:off x="6444208" y="4101904"/>
              <a:ext cx="1890428" cy="778289"/>
              <a:chOff x="6444208" y="4101904"/>
              <a:chExt cx="1890428" cy="778289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6444208" y="4510861"/>
                <a:ext cx="18133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altLang="ja-JP" dirty="0" err="1" smtClean="0">
                    <a:solidFill>
                      <a:srgbClr val="FF0000"/>
                    </a:solidFill>
                    <a:latin typeface="Symbol" pitchFamily="18" charset="2"/>
                  </a:rPr>
                  <a:t>g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=1.5 - 2.4 </a:t>
                </a:r>
                <a:r>
                  <a:rPr lang="en-US" altLang="ja-JP" dirty="0" err="1" smtClean="0">
                    <a:solidFill>
                      <a:srgbClr val="FF0000"/>
                    </a:solidFill>
                  </a:rPr>
                  <a:t>GeV</a:t>
                </a:r>
                <a:endParaRPr lang="en-US" altLang="ja-JP" dirty="0" smtClean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0" name="グループ化 45"/>
              <p:cNvGrpSpPr/>
              <p:nvPr/>
            </p:nvGrpSpPr>
            <p:grpSpPr>
              <a:xfrm rot="18695600">
                <a:off x="6615105" y="4064683"/>
                <a:ext cx="666320" cy="756521"/>
                <a:chOff x="1259632" y="3501008"/>
                <a:chExt cx="2016224" cy="1944216"/>
              </a:xfrm>
            </p:grpSpPr>
            <p:grpSp>
              <p:nvGrpSpPr>
                <p:cNvPr id="38" name="グループ化 23"/>
                <p:cNvGrpSpPr/>
                <p:nvPr/>
              </p:nvGrpSpPr>
              <p:grpSpPr>
                <a:xfrm>
                  <a:off x="1259632" y="3501008"/>
                  <a:ext cx="1008112" cy="1008112"/>
                  <a:chOff x="1259632" y="3501008"/>
                  <a:chExt cx="1008112" cy="1008112"/>
                </a:xfrm>
              </p:grpSpPr>
              <p:cxnSp>
                <p:nvCxnSpPr>
                  <p:cNvPr id="42" name="曲線コネクタ 41"/>
                  <p:cNvCxnSpPr/>
                  <p:nvPr/>
                </p:nvCxnSpPr>
                <p:spPr>
                  <a:xfrm rot="16200000" flipH="1">
                    <a:off x="1259632" y="3501008"/>
                    <a:ext cx="504056" cy="504056"/>
                  </a:xfrm>
                  <a:prstGeom prst="curvedConnector3">
                    <a:avLst>
                      <a:gd name="adj1" fmla="val 52387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曲線コネクタ 42"/>
                  <p:cNvCxnSpPr/>
                  <p:nvPr/>
                </p:nvCxnSpPr>
                <p:spPr>
                  <a:xfrm rot="16200000" flipH="1">
                    <a:off x="1763688" y="4005064"/>
                    <a:ext cx="504056" cy="504056"/>
                  </a:xfrm>
                  <a:prstGeom prst="curvedConnector3">
                    <a:avLst>
                      <a:gd name="adj1" fmla="val 52387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グループ化 24"/>
                <p:cNvGrpSpPr/>
                <p:nvPr/>
              </p:nvGrpSpPr>
              <p:grpSpPr>
                <a:xfrm>
                  <a:off x="2267744" y="4437112"/>
                  <a:ext cx="1008112" cy="1008112"/>
                  <a:chOff x="1259632" y="3501008"/>
                  <a:chExt cx="1008112" cy="1008112"/>
                </a:xfrm>
              </p:grpSpPr>
              <p:cxnSp>
                <p:nvCxnSpPr>
                  <p:cNvPr id="40" name="曲線コネクタ 39"/>
                  <p:cNvCxnSpPr/>
                  <p:nvPr/>
                </p:nvCxnSpPr>
                <p:spPr>
                  <a:xfrm rot="16200000" flipH="1">
                    <a:off x="1259632" y="3501008"/>
                    <a:ext cx="504056" cy="504056"/>
                  </a:xfrm>
                  <a:prstGeom prst="curvedConnector3">
                    <a:avLst>
                      <a:gd name="adj1" fmla="val 52387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曲線コネクタ 40"/>
                  <p:cNvCxnSpPr/>
                  <p:nvPr/>
                </p:nvCxnSpPr>
                <p:spPr>
                  <a:xfrm rot="16200000" flipH="1">
                    <a:off x="1763688" y="4005064"/>
                    <a:ext cx="504056" cy="504056"/>
                  </a:xfrm>
                  <a:prstGeom prst="curvedConnector3">
                    <a:avLst>
                      <a:gd name="adj1" fmla="val 52387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グループ化 52"/>
              <p:cNvGrpSpPr/>
              <p:nvPr/>
            </p:nvGrpSpPr>
            <p:grpSpPr>
              <a:xfrm rot="18695600">
                <a:off x="7623216" y="4056803"/>
                <a:ext cx="666320" cy="756521"/>
                <a:chOff x="1259632" y="3501008"/>
                <a:chExt cx="2016224" cy="1944216"/>
              </a:xfrm>
            </p:grpSpPr>
            <p:grpSp>
              <p:nvGrpSpPr>
                <p:cNvPr id="32" name="グループ化 23"/>
                <p:cNvGrpSpPr/>
                <p:nvPr/>
              </p:nvGrpSpPr>
              <p:grpSpPr>
                <a:xfrm>
                  <a:off x="1259632" y="3501008"/>
                  <a:ext cx="1008112" cy="1008112"/>
                  <a:chOff x="1259632" y="3501008"/>
                  <a:chExt cx="1008112" cy="1008112"/>
                </a:xfrm>
              </p:grpSpPr>
              <p:cxnSp>
                <p:nvCxnSpPr>
                  <p:cNvPr id="36" name="曲線コネクタ 35"/>
                  <p:cNvCxnSpPr/>
                  <p:nvPr/>
                </p:nvCxnSpPr>
                <p:spPr>
                  <a:xfrm rot="16200000" flipH="1">
                    <a:off x="1259632" y="3501008"/>
                    <a:ext cx="504056" cy="504056"/>
                  </a:xfrm>
                  <a:prstGeom prst="curvedConnector3">
                    <a:avLst>
                      <a:gd name="adj1" fmla="val 52387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曲線コネクタ 36"/>
                  <p:cNvCxnSpPr/>
                  <p:nvPr/>
                </p:nvCxnSpPr>
                <p:spPr>
                  <a:xfrm rot="16200000" flipH="1">
                    <a:off x="1763688" y="4005064"/>
                    <a:ext cx="504056" cy="504056"/>
                  </a:xfrm>
                  <a:prstGeom prst="curvedConnector3">
                    <a:avLst>
                      <a:gd name="adj1" fmla="val 52387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グループ化 24"/>
                <p:cNvGrpSpPr/>
                <p:nvPr/>
              </p:nvGrpSpPr>
              <p:grpSpPr>
                <a:xfrm>
                  <a:off x="2267744" y="4437112"/>
                  <a:ext cx="1008112" cy="1008112"/>
                  <a:chOff x="1259632" y="3501008"/>
                  <a:chExt cx="1008112" cy="1008112"/>
                </a:xfrm>
              </p:grpSpPr>
              <p:cxnSp>
                <p:nvCxnSpPr>
                  <p:cNvPr id="34" name="曲線コネクタ 33"/>
                  <p:cNvCxnSpPr/>
                  <p:nvPr/>
                </p:nvCxnSpPr>
                <p:spPr>
                  <a:xfrm rot="16200000" flipH="1">
                    <a:off x="1259632" y="3501008"/>
                    <a:ext cx="504056" cy="504056"/>
                  </a:xfrm>
                  <a:prstGeom prst="curvedConnector3">
                    <a:avLst>
                      <a:gd name="adj1" fmla="val 52387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曲線コネクタ 34"/>
                  <p:cNvCxnSpPr/>
                  <p:nvPr/>
                </p:nvCxnSpPr>
                <p:spPr>
                  <a:xfrm rot="16200000" flipH="1">
                    <a:off x="1763688" y="4005064"/>
                    <a:ext cx="504056" cy="504056"/>
                  </a:xfrm>
                  <a:prstGeom prst="curvedConnector3">
                    <a:avLst>
                      <a:gd name="adj1" fmla="val 52387"/>
                    </a:avLst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8" name="直角三角形 27"/>
            <p:cNvSpPr/>
            <p:nvPr/>
          </p:nvSpPr>
          <p:spPr>
            <a:xfrm rot="13439845">
              <a:off x="8348677" y="4330152"/>
              <a:ext cx="170604" cy="170604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7559824" y="47251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experimental</a:t>
            </a:r>
          </a:p>
          <a:p>
            <a:r>
              <a:rPr lang="en-US" altLang="ja-JP" dirty="0" smtClean="0">
                <a:sym typeface="Wingdings" pitchFamily="2" charset="2"/>
              </a:rPr>
              <a:t>hatch           </a:t>
            </a:r>
            <a:r>
              <a:rPr kumimoji="1" lang="en-US" altLang="ja-JP" dirty="0" smtClean="0">
                <a:sym typeface="Wingdings" pitchFamily="2" charset="2"/>
              </a:rPr>
              <a:t>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2627784" y="5445224"/>
            <a:ext cx="1944216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524328" y="3718773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355nm laser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04048" y="357475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 </a:t>
            </a:r>
            <a:r>
              <a:rPr kumimoji="1" lang="en-US" altLang="ja-JP" dirty="0" err="1" smtClean="0"/>
              <a:t>GeV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347864" y="57332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LEPS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716016" y="2636912"/>
            <a:ext cx="216024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latin typeface="Symbol" pitchFamily="18" charset="2"/>
              </a:rPr>
              <a:t>D</a:t>
            </a:r>
            <a:r>
              <a:rPr kumimoji="1" lang="en-US" altLang="ja-JP" sz="2400" dirty="0" err="1" smtClean="0"/>
              <a:t>E</a:t>
            </a:r>
            <a:r>
              <a:rPr kumimoji="1" lang="en-US" altLang="ja-JP" sz="2400" baseline="-25000" dirty="0" err="1" smtClean="0">
                <a:latin typeface="Symbol" pitchFamily="18" charset="2"/>
                <a:cs typeface="Syastro" pitchFamily="2" charset="0"/>
              </a:rPr>
              <a:t>g</a:t>
            </a:r>
            <a:r>
              <a:rPr kumimoji="1" lang="en-US" altLang="ja-JP" sz="2400" dirty="0" smtClean="0"/>
              <a:t>=12 </a:t>
            </a:r>
            <a:r>
              <a:rPr kumimoji="1" lang="en-US" altLang="ja-JP" sz="2400" dirty="0" err="1" smtClean="0"/>
              <a:t>MeV</a:t>
            </a:r>
            <a:endParaRPr kumimoji="1" lang="ja-JP" altLang="en-US" sz="2400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3744416" cy="339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" name="日付プレースホルダー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2" name="フッター プレースホルダー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53" name="スライド番号プレースホルダー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98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4" grpId="0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LEPS spectrometer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7" name="Picture 4" descr="g3leps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463" y="1147953"/>
            <a:ext cx="5030265" cy="4411176"/>
          </a:xfrm>
          <a:prstGeom prst="rect">
            <a:avLst/>
          </a:prstGeom>
          <a:noFill/>
          <a:ln/>
          <a:effectLst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48829" y="1124744"/>
            <a:ext cx="654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TOF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079146" y="5195527"/>
            <a:ext cx="16722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Dipole Magnet</a:t>
            </a:r>
          </a:p>
          <a:p>
            <a:r>
              <a:rPr lang="ja-JP" altLang="en-US" sz="1800" b="1" dirty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　</a:t>
            </a:r>
            <a:r>
              <a:rPr lang="en-US" altLang="ja-JP" sz="1800" b="1" dirty="0" smtClean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0.7</a:t>
            </a:r>
            <a:r>
              <a:rPr lang="ja-JP" altLang="en-US" b="1" dirty="0" smtClean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b="1" dirty="0" smtClean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[</a:t>
            </a:r>
            <a:r>
              <a:rPr lang="en-US" altLang="ja-JP" sz="1800" b="1" dirty="0" smtClean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Tesla]</a:t>
            </a:r>
            <a:endParaRPr lang="en-US" altLang="ja-JP" sz="1800" b="1" dirty="0">
              <a:solidFill>
                <a:schemeClr val="bg2">
                  <a:lumMod val="75000"/>
                </a:schemeClr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468823" y="3912867"/>
            <a:ext cx="482300" cy="1052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86524" y="4983556"/>
            <a:ext cx="83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rgbClr val="248AEA"/>
                </a:solidFill>
                <a:ea typeface="Arial Unicode MS" pitchFamily="50" charset="-128"/>
                <a:cs typeface="Arial Unicode MS" pitchFamily="50" charset="-128"/>
              </a:rPr>
              <a:t>Target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2010912" y="4053666"/>
            <a:ext cx="59789" cy="14033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47916" y="5526636"/>
            <a:ext cx="1563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Start Counter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2010912" y="1596652"/>
            <a:ext cx="59789" cy="2105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191608" y="1596652"/>
            <a:ext cx="482300" cy="21057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421081" y="4123291"/>
            <a:ext cx="843692" cy="12640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603106" y="4053666"/>
            <a:ext cx="1385781" cy="1333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964499" y="5457010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DC2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808191" y="5457010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DC3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537057" y="1194370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DC1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572458" y="1194370"/>
            <a:ext cx="8002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SVTX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 flipV="1">
            <a:off x="1107431" y="2528089"/>
            <a:ext cx="903481" cy="12625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23528" y="1966441"/>
            <a:ext cx="1335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 dirty="0">
                <a:solidFill>
                  <a:schemeClr val="bg2">
                    <a:lumMod val="75000"/>
                  </a:schemeClr>
                </a:solidFill>
                <a:ea typeface="Arial Unicode MS" pitchFamily="50" charset="-128"/>
                <a:cs typeface="Arial Unicode MS" pitchFamily="50" charset="-128"/>
              </a:rPr>
              <a:t>AC(n=1.03)</a:t>
            </a:r>
          </a:p>
        </p:txBody>
      </p:sp>
      <p:grpSp>
        <p:nvGrpSpPr>
          <p:cNvPr id="24" name="グループ化 35"/>
          <p:cNvGrpSpPr/>
          <p:nvPr/>
        </p:nvGrpSpPr>
        <p:grpSpPr>
          <a:xfrm>
            <a:off x="6948264" y="1052736"/>
            <a:ext cx="1944216" cy="1693352"/>
            <a:chOff x="6948264" y="1052736"/>
            <a:chExt cx="1944216" cy="1693352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6948264" y="1268760"/>
              <a:ext cx="1944216" cy="147732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ja-JP" dirty="0" smtClean="0"/>
            </a:p>
            <a:p>
              <a:r>
                <a:rPr lang="en-US" altLang="ja-JP" dirty="0" smtClean="0"/>
                <a:t>SSD</a:t>
              </a:r>
            </a:p>
            <a:p>
              <a:r>
                <a:rPr lang="en-US" altLang="ja-JP" dirty="0" smtClean="0"/>
                <a:t>(SVTX)</a:t>
              </a:r>
            </a:p>
            <a:p>
              <a:r>
                <a:rPr lang="en-US" altLang="ja-JP" dirty="0" smtClean="0"/>
                <a:t>Drift Chamber</a:t>
              </a:r>
            </a:p>
            <a:p>
              <a:r>
                <a:rPr lang="en-US" altLang="ja-JP" dirty="0" smtClean="0"/>
                <a:t>(DC 1~3)</a:t>
              </a: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380312" y="1052736"/>
              <a:ext cx="936104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position</a:t>
              </a:r>
              <a:endParaRPr kumimoji="1" lang="ja-JP" altLang="en-US" dirty="0"/>
            </a:p>
          </p:txBody>
        </p:sp>
      </p:grpSp>
      <p:grpSp>
        <p:nvGrpSpPr>
          <p:cNvPr id="27" name="グループ化 36"/>
          <p:cNvGrpSpPr/>
          <p:nvPr/>
        </p:nvGrpSpPr>
        <p:grpSpPr>
          <a:xfrm>
            <a:off x="6948264" y="2924944"/>
            <a:ext cx="1944216" cy="1621344"/>
            <a:chOff x="6948264" y="2924944"/>
            <a:chExt cx="1944216" cy="1621344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6948264" y="3068960"/>
              <a:ext cx="1944216" cy="147732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ja-JP" dirty="0" smtClean="0"/>
            </a:p>
            <a:p>
              <a:r>
                <a:rPr lang="en-US" altLang="ja-JP" dirty="0" smtClean="0"/>
                <a:t>Start Counter</a:t>
              </a:r>
            </a:p>
            <a:p>
              <a:r>
                <a:rPr lang="en-US" altLang="ja-JP" dirty="0" smtClean="0"/>
                <a:t>(SC)</a:t>
              </a:r>
            </a:p>
            <a:p>
              <a:r>
                <a:rPr lang="en-US" altLang="ja-JP" dirty="0" smtClean="0"/>
                <a:t>Time of flight wall</a:t>
              </a:r>
            </a:p>
            <a:p>
              <a:r>
                <a:rPr lang="en-US" altLang="ja-JP" dirty="0" smtClean="0"/>
                <a:t>(TOF)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380312" y="2924944"/>
              <a:ext cx="936104" cy="369332"/>
            </a:xfrm>
            <a:prstGeom prst="rect">
              <a:avLst/>
            </a:prstGeom>
            <a:ln>
              <a:solidFill>
                <a:srgbClr val="5F0EA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time</a:t>
              </a:r>
              <a:endParaRPr kumimoji="1" lang="ja-JP" altLang="en-US" dirty="0"/>
            </a:p>
          </p:txBody>
        </p:sp>
      </p:grpSp>
      <p:grpSp>
        <p:nvGrpSpPr>
          <p:cNvPr id="30" name="グループ化 37"/>
          <p:cNvGrpSpPr/>
          <p:nvPr/>
        </p:nvGrpSpPr>
        <p:grpSpPr>
          <a:xfrm>
            <a:off x="6948264" y="4643844"/>
            <a:ext cx="1944216" cy="1630636"/>
            <a:chOff x="6948264" y="4643844"/>
            <a:chExt cx="1944216" cy="1630636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6948264" y="4797152"/>
              <a:ext cx="1944216" cy="1477328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ja-JP" dirty="0" smtClean="0"/>
            </a:p>
            <a:p>
              <a:r>
                <a:rPr lang="en-US" altLang="ja-JP" dirty="0" err="1" smtClean="0"/>
                <a:t>Aerogel</a:t>
              </a:r>
              <a:r>
                <a:rPr lang="en-US" altLang="ja-JP" dirty="0" smtClean="0"/>
                <a:t> </a:t>
              </a:r>
              <a:r>
                <a:rPr lang="en-US" altLang="ja-JP" dirty="0" err="1" smtClean="0"/>
                <a:t>Cherencov</a:t>
              </a:r>
              <a:r>
                <a:rPr lang="en-US" altLang="ja-JP" dirty="0" smtClean="0"/>
                <a:t> counter</a:t>
              </a:r>
            </a:p>
            <a:p>
              <a:r>
                <a:rPr lang="en-US" altLang="ja-JP" dirty="0" smtClean="0"/>
                <a:t>(AC)</a:t>
              </a:r>
            </a:p>
            <a:p>
              <a:r>
                <a:rPr lang="en-US" altLang="ja-JP" dirty="0" smtClean="0"/>
                <a:t>Start Counter (SC)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7380312" y="4643844"/>
              <a:ext cx="936104" cy="369332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trigger</a:t>
              </a:r>
              <a:endParaRPr kumimoji="1" lang="ja-JP" altLang="en-US" dirty="0"/>
            </a:p>
          </p:txBody>
        </p:sp>
      </p:grpSp>
      <p:grpSp>
        <p:nvGrpSpPr>
          <p:cNvPr id="33" name="グループ化 38"/>
          <p:cNvGrpSpPr/>
          <p:nvPr/>
        </p:nvGrpSpPr>
        <p:grpSpPr>
          <a:xfrm>
            <a:off x="0" y="3789040"/>
            <a:ext cx="1830216" cy="830997"/>
            <a:chOff x="0" y="3789040"/>
            <a:chExt cx="1830216" cy="830997"/>
          </a:xfrm>
        </p:grpSpPr>
        <p:sp>
          <p:nvSpPr>
            <p:cNvPr id="34" name="Line 5"/>
            <p:cNvSpPr>
              <a:spLocks noChangeShapeType="1"/>
            </p:cNvSpPr>
            <p:nvPr/>
          </p:nvSpPr>
          <p:spPr bwMode="auto">
            <a:xfrm flipV="1">
              <a:off x="926735" y="3912867"/>
              <a:ext cx="903481" cy="280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0" y="3789040"/>
              <a:ext cx="1691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Symbol" pitchFamily="18" charset="2"/>
                </a:rPr>
                <a:t>     g </a:t>
              </a:r>
            </a:p>
            <a:p>
              <a:r>
                <a:rPr kumimoji="1" lang="en-US" altLang="ja-JP" sz="2000" dirty="0" smtClean="0">
                  <a:latin typeface="Symbol" pitchFamily="18" charset="2"/>
                </a:rPr>
                <a:t>(1.5-2.4 </a:t>
              </a:r>
              <a:r>
                <a:rPr kumimoji="1" lang="en-US" altLang="ja-JP" sz="2000" dirty="0" err="1" smtClean="0">
                  <a:latin typeface="+mj-lt"/>
                </a:rPr>
                <a:t>GeV</a:t>
              </a:r>
              <a:r>
                <a:rPr kumimoji="1" lang="en-US" altLang="ja-JP" sz="2000" dirty="0" smtClean="0">
                  <a:latin typeface="Symbol" pitchFamily="18" charset="2"/>
                </a:rPr>
                <a:t>)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</p:grpSp>
      <p:grpSp>
        <p:nvGrpSpPr>
          <p:cNvPr id="36" name="グループ化 39"/>
          <p:cNvGrpSpPr/>
          <p:nvPr/>
        </p:nvGrpSpPr>
        <p:grpSpPr>
          <a:xfrm>
            <a:off x="2131819" y="1772816"/>
            <a:ext cx="2229473" cy="2070425"/>
            <a:chOff x="2131819" y="1772816"/>
            <a:chExt cx="2229473" cy="2070425"/>
          </a:xfrm>
        </p:grpSpPr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2131819" y="2017500"/>
              <a:ext cx="2229473" cy="1825741"/>
            </a:xfrm>
            <a:custGeom>
              <a:avLst/>
              <a:gdLst/>
              <a:ahLst/>
              <a:cxnLst>
                <a:cxn ang="0">
                  <a:pos x="0" y="1180"/>
                </a:cxn>
                <a:cxn ang="0">
                  <a:pos x="453" y="998"/>
                </a:cxn>
                <a:cxn ang="0">
                  <a:pos x="907" y="771"/>
                </a:cxn>
                <a:cxn ang="0">
                  <a:pos x="1361" y="409"/>
                </a:cxn>
                <a:cxn ang="0">
                  <a:pos x="1678" y="0"/>
                </a:cxn>
              </a:cxnLst>
              <a:rect l="0" t="0" r="r" b="b"/>
              <a:pathLst>
                <a:path w="1678" h="1180">
                  <a:moveTo>
                    <a:pt x="0" y="1180"/>
                  </a:moveTo>
                  <a:cubicBezTo>
                    <a:pt x="151" y="1123"/>
                    <a:pt x="302" y="1066"/>
                    <a:pt x="453" y="998"/>
                  </a:cubicBezTo>
                  <a:cubicBezTo>
                    <a:pt x="604" y="930"/>
                    <a:pt x="756" y="869"/>
                    <a:pt x="907" y="771"/>
                  </a:cubicBezTo>
                  <a:cubicBezTo>
                    <a:pt x="1058" y="673"/>
                    <a:pt x="1233" y="537"/>
                    <a:pt x="1361" y="409"/>
                  </a:cubicBezTo>
                  <a:cubicBezTo>
                    <a:pt x="1489" y="281"/>
                    <a:pt x="1583" y="140"/>
                    <a:pt x="1678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779912" y="1772816"/>
              <a:ext cx="360040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Symbol" pitchFamily="18" charset="2"/>
                </a:rPr>
                <a:t>p</a:t>
              </a:r>
              <a:r>
                <a:rPr kumimoji="1" lang="en-US" altLang="ja-JP" baseline="30000" dirty="0" smtClean="0"/>
                <a:t>-</a:t>
              </a:r>
              <a:endParaRPr kumimoji="1" lang="ja-JP" altLang="en-US" baseline="30000" dirty="0"/>
            </a:p>
          </p:txBody>
        </p:sp>
      </p:grpSp>
      <p:grpSp>
        <p:nvGrpSpPr>
          <p:cNvPr id="39" name="グループ化 40"/>
          <p:cNvGrpSpPr/>
          <p:nvPr/>
        </p:nvGrpSpPr>
        <p:grpSpPr>
          <a:xfrm>
            <a:off x="2131819" y="3419708"/>
            <a:ext cx="4024357" cy="633957"/>
            <a:chOff x="2131819" y="3419708"/>
            <a:chExt cx="4024357" cy="633957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2131819" y="3609608"/>
              <a:ext cx="3977975" cy="444057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363" y="60"/>
                </a:cxn>
                <a:cxn ang="0">
                  <a:pos x="726" y="15"/>
                </a:cxn>
                <a:cxn ang="0">
                  <a:pos x="1315" y="15"/>
                </a:cxn>
                <a:cxn ang="0">
                  <a:pos x="2222" y="105"/>
                </a:cxn>
                <a:cxn ang="0">
                  <a:pos x="2994" y="287"/>
                </a:cxn>
              </a:cxnLst>
              <a:rect l="0" t="0" r="r" b="b"/>
              <a:pathLst>
                <a:path w="2994" h="287">
                  <a:moveTo>
                    <a:pt x="0" y="151"/>
                  </a:moveTo>
                  <a:cubicBezTo>
                    <a:pt x="121" y="117"/>
                    <a:pt x="242" y="83"/>
                    <a:pt x="363" y="60"/>
                  </a:cubicBezTo>
                  <a:cubicBezTo>
                    <a:pt x="484" y="37"/>
                    <a:pt x="567" y="22"/>
                    <a:pt x="726" y="15"/>
                  </a:cubicBezTo>
                  <a:cubicBezTo>
                    <a:pt x="885" y="8"/>
                    <a:pt x="1066" y="0"/>
                    <a:pt x="1315" y="15"/>
                  </a:cubicBezTo>
                  <a:cubicBezTo>
                    <a:pt x="1564" y="30"/>
                    <a:pt x="1942" y="60"/>
                    <a:pt x="2222" y="105"/>
                  </a:cubicBezTo>
                  <a:cubicBezTo>
                    <a:pt x="2502" y="150"/>
                    <a:pt x="2748" y="218"/>
                    <a:pt x="2994" y="287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5652120" y="3419708"/>
              <a:ext cx="504056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en-US" altLang="ja-JP" baseline="30000" dirty="0" smtClean="0"/>
                <a:t>+</a:t>
              </a:r>
              <a:endParaRPr kumimoji="1" lang="ja-JP" alt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507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2" grpId="1" animBg="1"/>
      <p:bldP spid="13" grpId="0"/>
      <p:bldP spid="13" grpId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particle identifi</a:t>
            </a:r>
            <a:r>
              <a:rPr lang="en-US" altLang="ja-JP" dirty="0" smtClean="0"/>
              <a:t>cation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23704"/>
            <a:ext cx="61245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4572000" y="2563864"/>
            <a:ext cx="576064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3968" y="5084144"/>
            <a:ext cx="57606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ja-JP" altLang="en-US" sz="2400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4148040"/>
            <a:ext cx="576064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Symbol" pitchFamily="18" charset="2"/>
              </a:rPr>
              <a:t>p</a:t>
            </a:r>
            <a:r>
              <a:rPr kumimoji="1" lang="en-US" altLang="ja-JP" sz="2400" baseline="30000" dirty="0" smtClean="0"/>
              <a:t>-</a:t>
            </a:r>
            <a:endParaRPr kumimoji="1" lang="ja-JP" altLang="en-US" sz="2400" baseline="30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412601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Symbol" pitchFamily="18" charset="2"/>
              </a:rPr>
              <a:t>D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dirty="0" smtClean="0"/>
              <a:t>/p ~ 6 </a:t>
            </a:r>
            <a:r>
              <a:rPr kumimoji="1" lang="en-US" altLang="ja-JP" sz="2400" dirty="0" err="1" smtClean="0"/>
              <a:t>MeV</a:t>
            </a:r>
            <a:r>
              <a:rPr lang="en-US" altLang="ja-JP" sz="2400" dirty="0" smtClean="0"/>
              <a:t>/c </a:t>
            </a:r>
          </a:p>
          <a:p>
            <a:r>
              <a:rPr lang="en-US" altLang="ja-JP" sz="2400" dirty="0" smtClean="0"/>
              <a:t>             @ 1 </a:t>
            </a:r>
            <a:r>
              <a:rPr lang="en-US" altLang="ja-JP" sz="2400" dirty="0" err="1" smtClean="0"/>
              <a:t>GeV</a:t>
            </a:r>
            <a:r>
              <a:rPr lang="en-US" altLang="ja-JP" sz="2400" dirty="0" smtClean="0"/>
              <a:t>/c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102967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TOF (Time of  flight)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156176" y="2325814"/>
            <a:ext cx="262604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800" dirty="0" smtClean="0">
                <a:sym typeface="Wingdings" pitchFamily="2" charset="2"/>
              </a:rPr>
              <a:t>m</a:t>
            </a:r>
            <a:r>
              <a:rPr lang="en-US" altLang="ja-JP" sz="2800" baseline="30000" dirty="0" smtClean="0">
                <a:sym typeface="Wingdings" pitchFamily="2" charset="2"/>
              </a:rPr>
              <a:t>2</a:t>
            </a:r>
            <a:r>
              <a:rPr lang="en-US" altLang="ja-JP" sz="2800" dirty="0" smtClean="0">
                <a:sym typeface="Wingdings" pitchFamily="2" charset="2"/>
              </a:rPr>
              <a:t> = </a:t>
            </a:r>
            <a:r>
              <a:rPr lang="en-US" altLang="ja-JP" sz="2800" dirty="0" smtClean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altLang="ja-JP" sz="2800" baseline="30000" dirty="0" smtClean="0">
                <a:sym typeface="Wingdings" pitchFamily="2" charset="2"/>
              </a:rPr>
              <a:t>2</a:t>
            </a:r>
            <a:r>
              <a:rPr lang="en-US" altLang="ja-JP" sz="2800" dirty="0" smtClean="0">
                <a:sym typeface="Wingdings" pitchFamily="2" charset="2"/>
              </a:rPr>
              <a:t>(1/</a:t>
            </a:r>
            <a:r>
              <a:rPr lang="en-US" altLang="ja-JP" sz="2800" dirty="0" smtClean="0">
                <a:solidFill>
                  <a:srgbClr val="0067B4"/>
                </a:solidFill>
                <a:sym typeface="Wingdings" pitchFamily="2" charset="2"/>
              </a:rPr>
              <a:t>β</a:t>
            </a:r>
            <a:r>
              <a:rPr lang="en-US" altLang="ja-JP" sz="2800" baseline="30000" dirty="0" smtClean="0">
                <a:sym typeface="Wingdings" pitchFamily="2" charset="2"/>
              </a:rPr>
              <a:t>2</a:t>
            </a:r>
            <a:r>
              <a:rPr lang="en-US" altLang="ja-JP" sz="2800" dirty="0" smtClean="0">
                <a:sym typeface="Wingdings" pitchFamily="2" charset="2"/>
              </a:rPr>
              <a:t> - 1)</a:t>
            </a:r>
            <a:endParaRPr lang="ja-JP" altLang="en-US" sz="28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7884368" y="1677742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68144" y="3295017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ym typeface="Wingdings" pitchFamily="2" charset="2"/>
              </a:rPr>
              <a:t>Track reconstruction</a:t>
            </a:r>
          </a:p>
          <a:p>
            <a:r>
              <a:rPr kumimoji="1" lang="en-US" altLang="ja-JP" sz="2400" dirty="0" smtClean="0">
                <a:sym typeface="Wingdings" pitchFamily="2" charset="2"/>
              </a:rPr>
              <a:t> + </a:t>
            </a:r>
            <a:r>
              <a:rPr kumimoji="1" lang="en-US" altLang="ja-JP" sz="2400" dirty="0" err="1" smtClean="0">
                <a:sym typeface="Wingdings" pitchFamily="2" charset="2"/>
              </a:rPr>
              <a:t>Runge-Kutta</a:t>
            </a:r>
            <a:r>
              <a:rPr kumimoji="1" lang="en-US" altLang="ja-JP" sz="2400" dirty="0" smtClean="0">
                <a:sym typeface="Wingdings" pitchFamily="2" charset="2"/>
              </a:rPr>
              <a:t> method.</a:t>
            </a:r>
            <a:endParaRPr kumimoji="1" lang="ja-JP" altLang="en-US" sz="24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7092280" y="2901878"/>
            <a:ext cx="0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444208" y="5422158"/>
            <a:ext cx="259228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mass p   = 938.3 </a:t>
            </a:r>
            <a:r>
              <a:rPr kumimoji="1" lang="en-US" altLang="ja-JP" sz="2000" dirty="0" err="1" smtClean="0"/>
              <a:t>MeV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mass K</a:t>
            </a:r>
            <a:r>
              <a:rPr kumimoji="1" lang="en-US" altLang="ja-JP" sz="2000" baseline="30000" dirty="0" smtClean="0"/>
              <a:t>+</a:t>
            </a:r>
            <a:r>
              <a:rPr kumimoji="1" lang="en-US" altLang="ja-JP" sz="2000" dirty="0" smtClean="0"/>
              <a:t> = 493.7 </a:t>
            </a:r>
            <a:r>
              <a:rPr kumimoji="1" lang="en-US" altLang="ja-JP" sz="2000" dirty="0" err="1" smtClean="0"/>
              <a:t>MeV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mass </a:t>
            </a:r>
            <a:r>
              <a:rPr lang="en-US" altLang="ja-JP" sz="2000" dirty="0" smtClean="0">
                <a:latin typeface="Symbol" pitchFamily="18" charset="2"/>
              </a:rPr>
              <a:t>p</a:t>
            </a:r>
            <a:r>
              <a:rPr lang="en-US" altLang="ja-JP" sz="2000" baseline="30000" dirty="0" smtClean="0"/>
              <a:t>-</a:t>
            </a:r>
            <a:r>
              <a:rPr lang="en-US" altLang="ja-JP" sz="2000" dirty="0" smtClean="0"/>
              <a:t>  = 139.6 </a:t>
            </a:r>
            <a:r>
              <a:rPr lang="en-US" altLang="ja-JP" sz="2000" dirty="0" err="1" smtClean="0"/>
              <a:t>MeV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44208" y="5134126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c.f.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72000" y="1389710"/>
            <a:ext cx="50405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p</a:t>
            </a:r>
            <a:endParaRPr kumimoji="1" lang="ja-JP" altLang="en-US" sz="2400" baseline="30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0" y="3520333"/>
            <a:ext cx="57606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Symbol" pitchFamily="18" charset="2"/>
              </a:rPr>
              <a:t>p</a:t>
            </a:r>
            <a:r>
              <a:rPr lang="en-US" altLang="ja-JP" sz="2400" baseline="30000" dirty="0" smtClean="0"/>
              <a:t>+</a:t>
            </a:r>
            <a:endParaRPr lang="ja-JP" altLang="en-US" sz="2400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2000" y="4990110"/>
            <a:ext cx="576064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endParaRPr kumimoji="1" lang="ja-JP" altLang="en-US" sz="2400" baseline="30000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971600" y="4126014"/>
            <a:ext cx="4464496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83568" y="390999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43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and Results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23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missing mass spectrum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174810"/>
            <a:ext cx="6444208" cy="423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2775763" y="5874540"/>
            <a:ext cx="6115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→No bump structure was observed!</a:t>
            </a:r>
            <a:endParaRPr kumimoji="1" lang="en-US" altLang="ja-JP" sz="28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15" name="グループ化 38"/>
          <p:cNvGrpSpPr/>
          <p:nvPr/>
        </p:nvGrpSpPr>
        <p:grpSpPr>
          <a:xfrm>
            <a:off x="2985388" y="2677686"/>
            <a:ext cx="2954764" cy="2025190"/>
            <a:chOff x="2985388" y="2411596"/>
            <a:chExt cx="2954764" cy="2025190"/>
          </a:xfrm>
        </p:grpSpPr>
        <p:sp>
          <p:nvSpPr>
            <p:cNvPr id="16" name="フリーフォーム 15"/>
            <p:cNvSpPr/>
            <p:nvPr/>
          </p:nvSpPr>
          <p:spPr>
            <a:xfrm rot="21368450">
              <a:off x="2985388" y="4005146"/>
              <a:ext cx="864096" cy="431640"/>
            </a:xfrm>
            <a:custGeom>
              <a:avLst/>
              <a:gdLst>
                <a:gd name="connsiteX0" fmla="*/ 0 w 819397"/>
                <a:gd name="connsiteY0" fmla="*/ 463138 h 536369"/>
                <a:gd name="connsiteX1" fmla="*/ 95002 w 819397"/>
                <a:gd name="connsiteY1" fmla="*/ 451263 h 536369"/>
                <a:gd name="connsiteX2" fmla="*/ 451262 w 819397"/>
                <a:gd name="connsiteY2" fmla="*/ 0 h 536369"/>
                <a:gd name="connsiteX3" fmla="*/ 736270 w 819397"/>
                <a:gd name="connsiteY3" fmla="*/ 451263 h 536369"/>
                <a:gd name="connsiteX4" fmla="*/ 819397 w 819397"/>
                <a:gd name="connsiteY4" fmla="*/ 510639 h 5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397" h="536369">
                  <a:moveTo>
                    <a:pt x="0" y="463138"/>
                  </a:moveTo>
                  <a:cubicBezTo>
                    <a:pt x="9896" y="495795"/>
                    <a:pt x="19792" y="528452"/>
                    <a:pt x="95002" y="451263"/>
                  </a:cubicBezTo>
                  <a:cubicBezTo>
                    <a:pt x="170212" y="374074"/>
                    <a:pt x="344384" y="0"/>
                    <a:pt x="451262" y="0"/>
                  </a:cubicBezTo>
                  <a:cubicBezTo>
                    <a:pt x="558140" y="0"/>
                    <a:pt x="674914" y="366157"/>
                    <a:pt x="736270" y="451263"/>
                  </a:cubicBezTo>
                  <a:cubicBezTo>
                    <a:pt x="797626" y="536369"/>
                    <a:pt x="808511" y="523504"/>
                    <a:pt x="819397" y="510639"/>
                  </a:cubicBezTo>
                </a:path>
              </a:pathLst>
            </a:custGeom>
            <a:solidFill>
              <a:srgbClr val="FFC000"/>
            </a:solidFill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 rot="21368450">
              <a:off x="3234340" y="3014127"/>
              <a:ext cx="528279" cy="531665"/>
            </a:xfrm>
            <a:custGeom>
              <a:avLst/>
              <a:gdLst>
                <a:gd name="connsiteX0" fmla="*/ 0 w 819397"/>
                <a:gd name="connsiteY0" fmla="*/ 463138 h 536369"/>
                <a:gd name="connsiteX1" fmla="*/ 95002 w 819397"/>
                <a:gd name="connsiteY1" fmla="*/ 451263 h 536369"/>
                <a:gd name="connsiteX2" fmla="*/ 451262 w 819397"/>
                <a:gd name="connsiteY2" fmla="*/ 0 h 536369"/>
                <a:gd name="connsiteX3" fmla="*/ 736270 w 819397"/>
                <a:gd name="connsiteY3" fmla="*/ 451263 h 536369"/>
                <a:gd name="connsiteX4" fmla="*/ 819397 w 819397"/>
                <a:gd name="connsiteY4" fmla="*/ 510639 h 536369"/>
                <a:gd name="connsiteX0" fmla="*/ 0 w 764687"/>
                <a:gd name="connsiteY0" fmla="*/ 463138 h 985202"/>
                <a:gd name="connsiteX1" fmla="*/ 95002 w 764687"/>
                <a:gd name="connsiteY1" fmla="*/ 451263 h 985202"/>
                <a:gd name="connsiteX2" fmla="*/ 451262 w 764687"/>
                <a:gd name="connsiteY2" fmla="*/ 0 h 985202"/>
                <a:gd name="connsiteX3" fmla="*/ 736270 w 764687"/>
                <a:gd name="connsiteY3" fmla="*/ 451263 h 985202"/>
                <a:gd name="connsiteX4" fmla="*/ 621761 w 764687"/>
                <a:gd name="connsiteY4" fmla="*/ 972337 h 985202"/>
                <a:gd name="connsiteX0" fmla="*/ 0 w 757801"/>
                <a:gd name="connsiteY0" fmla="*/ 130171 h 652235"/>
                <a:gd name="connsiteX1" fmla="*/ 95002 w 757801"/>
                <a:gd name="connsiteY1" fmla="*/ 118296 h 652235"/>
                <a:gd name="connsiteX2" fmla="*/ 492573 w 757801"/>
                <a:gd name="connsiteY2" fmla="*/ 0 h 652235"/>
                <a:gd name="connsiteX3" fmla="*/ 736270 w 757801"/>
                <a:gd name="connsiteY3" fmla="*/ 118296 h 652235"/>
                <a:gd name="connsiteX4" fmla="*/ 621761 w 757801"/>
                <a:gd name="connsiteY4" fmla="*/ 639370 h 652235"/>
                <a:gd name="connsiteX0" fmla="*/ 0 w 621761"/>
                <a:gd name="connsiteY0" fmla="*/ 141077 h 663141"/>
                <a:gd name="connsiteX1" fmla="*/ 95002 w 621761"/>
                <a:gd name="connsiteY1" fmla="*/ 129202 h 663141"/>
                <a:gd name="connsiteX2" fmla="*/ 492573 w 621761"/>
                <a:gd name="connsiteY2" fmla="*/ 10906 h 663141"/>
                <a:gd name="connsiteX3" fmla="*/ 571428 w 621761"/>
                <a:gd name="connsiteY3" fmla="*/ 106562 h 663141"/>
                <a:gd name="connsiteX4" fmla="*/ 621761 w 621761"/>
                <a:gd name="connsiteY4" fmla="*/ 650276 h 663141"/>
                <a:gd name="connsiteX0" fmla="*/ 0 w 677517"/>
                <a:gd name="connsiteY0" fmla="*/ 135033 h 657097"/>
                <a:gd name="connsiteX1" fmla="*/ 95002 w 677517"/>
                <a:gd name="connsiteY1" fmla="*/ 123158 h 657097"/>
                <a:gd name="connsiteX2" fmla="*/ 492573 w 677517"/>
                <a:gd name="connsiteY2" fmla="*/ 4862 h 657097"/>
                <a:gd name="connsiteX3" fmla="*/ 655986 w 677517"/>
                <a:gd name="connsiteY3" fmla="*/ 106563 h 657097"/>
                <a:gd name="connsiteX4" fmla="*/ 621761 w 677517"/>
                <a:gd name="connsiteY4" fmla="*/ 644232 h 657097"/>
                <a:gd name="connsiteX0" fmla="*/ 0 w 621761"/>
                <a:gd name="connsiteY0" fmla="*/ 141079 h 663143"/>
                <a:gd name="connsiteX1" fmla="*/ 95002 w 621761"/>
                <a:gd name="connsiteY1" fmla="*/ 129204 h 663143"/>
                <a:gd name="connsiteX2" fmla="*/ 492573 w 621761"/>
                <a:gd name="connsiteY2" fmla="*/ 10908 h 663143"/>
                <a:gd name="connsiteX3" fmla="*/ 571427 w 621761"/>
                <a:gd name="connsiteY3" fmla="*/ 106562 h 663143"/>
                <a:gd name="connsiteX4" fmla="*/ 621761 w 621761"/>
                <a:gd name="connsiteY4" fmla="*/ 650278 h 6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761" h="663143">
                  <a:moveTo>
                    <a:pt x="0" y="141079"/>
                  </a:moveTo>
                  <a:cubicBezTo>
                    <a:pt x="9896" y="173736"/>
                    <a:pt x="12907" y="150899"/>
                    <a:pt x="95002" y="129204"/>
                  </a:cubicBezTo>
                  <a:cubicBezTo>
                    <a:pt x="177097" y="107509"/>
                    <a:pt x="413169" y="14682"/>
                    <a:pt x="492573" y="10908"/>
                  </a:cubicBezTo>
                  <a:cubicBezTo>
                    <a:pt x="571977" y="7134"/>
                    <a:pt x="549896" y="0"/>
                    <a:pt x="571427" y="106562"/>
                  </a:cubicBezTo>
                  <a:cubicBezTo>
                    <a:pt x="592958" y="213124"/>
                    <a:pt x="610875" y="663143"/>
                    <a:pt x="621761" y="650278"/>
                  </a:cubicBezTo>
                </a:path>
              </a:pathLst>
            </a:custGeom>
            <a:noFill/>
            <a:ln w="3810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0067B4"/>
                </a:solidFill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>
              <a:off x="3779912" y="2744924"/>
              <a:ext cx="432048" cy="32403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H="1">
              <a:off x="3779912" y="2708920"/>
              <a:ext cx="854704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4067944" y="2411596"/>
              <a:ext cx="1872208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expected signal</a:t>
              </a:r>
              <a:endParaRPr kumimoji="1" lang="ja-JP" altLang="en-US" dirty="0"/>
            </a:p>
          </p:txBody>
        </p:sp>
      </p:grpSp>
      <p:sp>
        <p:nvSpPr>
          <p:cNvPr id="83" name="正方形/長方形 82"/>
          <p:cNvSpPr/>
          <p:nvPr/>
        </p:nvSpPr>
        <p:spPr>
          <a:xfrm>
            <a:off x="3147506" y="1303618"/>
            <a:ext cx="281883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kern="1200" dirty="0" smtClean="0"/>
              <a:t>search region:</a:t>
            </a:r>
          </a:p>
          <a:p>
            <a:r>
              <a:rPr lang="en-US" altLang="ja-JP" sz="1600" kern="1200" dirty="0" smtClean="0"/>
              <a:t>  Mass  =   2.22  -  2.36 </a:t>
            </a:r>
            <a:r>
              <a:rPr lang="en-US" altLang="ja-JP" sz="1600" kern="1200" dirty="0" err="1" smtClean="0"/>
              <a:t>GeV</a:t>
            </a:r>
            <a:r>
              <a:rPr lang="en-US" altLang="ja-JP" sz="1600" kern="1200" dirty="0" smtClean="0"/>
              <a:t>/</a:t>
            </a:r>
            <a:r>
              <a:rPr lang="en-US" altLang="ja-JP" sz="1600" i="1" kern="1200" dirty="0" smtClean="0"/>
              <a:t>c</a:t>
            </a:r>
            <a:r>
              <a:rPr lang="en-US" altLang="ja-JP" sz="1600" kern="1200" baseline="30000" dirty="0" smtClean="0"/>
              <a:t>2</a:t>
            </a:r>
          </a:p>
          <a:p>
            <a:r>
              <a:rPr lang="en-US" altLang="ja-JP" sz="1600" kern="1200" baseline="30000" dirty="0" smtClean="0"/>
              <a:t>     </a:t>
            </a:r>
            <a:r>
              <a:rPr lang="en-US" altLang="ja-JP" sz="1600" kern="1200" dirty="0" smtClean="0"/>
              <a:t>B.E.  =  10    -    150  MeV</a:t>
            </a:r>
            <a:endParaRPr lang="ja-JP" altLang="en-US" sz="1600" kern="1200" baseline="30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35688" y="2716354"/>
            <a:ext cx="2419269" cy="2308324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A: (~3 </a:t>
            </a:r>
            <a:r>
              <a:rPr lang="en-US" altLang="ja-JP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err="1" smtClean="0">
                <a:solidFill>
                  <a:srgbClr val="008000"/>
                </a:solidFill>
              </a:rPr>
              <a:t>b</a:t>
            </a:r>
            <a:r>
              <a:rPr lang="en-US" altLang="ja-JP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altLang="ja-JP" dirty="0" smtClean="0"/>
              <a:t> 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 n → 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(1197) K</a:t>
            </a:r>
            <a:r>
              <a:rPr lang="en-US" altLang="ja-JP" baseline="30000" dirty="0" smtClean="0"/>
              <a:t>+</a:t>
            </a:r>
          </a:p>
          <a:p>
            <a:r>
              <a:rPr lang="en-US" altLang="ja-JP" dirty="0" smtClean="0"/>
              <a:t>    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→ </a:t>
            </a:r>
            <a:r>
              <a:rPr lang="en-US" altLang="ja-JP" dirty="0" smtClean="0">
                <a:solidFill>
                  <a:srgbClr val="FF0000"/>
                </a:solidFill>
              </a:rPr>
              <a:t>n</a:t>
            </a:r>
            <a:r>
              <a:rPr lang="en-US" altLang="ja-JP" dirty="0" smtClean="0"/>
              <a:t> </a:t>
            </a:r>
            <a:r>
              <a:rPr lang="en-US" altLang="ja-JP" dirty="0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-</a:t>
            </a:r>
          </a:p>
          <a:p>
            <a:r>
              <a:rPr lang="en-US" altLang="ja-JP" dirty="0" smtClean="0">
                <a:solidFill>
                  <a:srgbClr val="008000"/>
                </a:solidFill>
              </a:rPr>
              <a:t>B</a:t>
            </a:r>
            <a:r>
              <a:rPr lang="en-US" altLang="ja-JP" dirty="0">
                <a:solidFill>
                  <a:srgbClr val="008000"/>
                </a:solidFill>
              </a:rPr>
              <a:t>: (</a:t>
            </a:r>
            <a:r>
              <a:rPr lang="en-US" altLang="ja-JP" dirty="0" smtClean="0">
                <a:solidFill>
                  <a:srgbClr val="008000"/>
                </a:solidFill>
              </a:rPr>
              <a:t>~7 </a:t>
            </a:r>
            <a:r>
              <a:rPr lang="en-US" altLang="ja-JP" dirty="0" err="1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err="1">
                <a:solidFill>
                  <a:srgbClr val="008000"/>
                </a:solidFill>
              </a:rPr>
              <a:t>b</a:t>
            </a:r>
            <a:r>
              <a:rPr lang="en-US" altLang="ja-JP" dirty="0">
                <a:solidFill>
                  <a:srgbClr val="008000"/>
                </a:solidFill>
              </a:rPr>
              <a:t>)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r>
              <a:rPr lang="en-US" altLang="ja-JP" dirty="0" smtClean="0"/>
              <a:t> 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  </a:t>
            </a:r>
            <a:r>
              <a:rPr lang="en-US" altLang="ja-JP" dirty="0"/>
              <a:t>p → </a:t>
            </a:r>
            <a:r>
              <a:rPr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L(1116)</a:t>
            </a:r>
            <a:r>
              <a:rPr lang="en-US" altLang="ja-JP" dirty="0" smtClean="0">
                <a:latin typeface="Symbol" charset="2"/>
                <a:cs typeface="Symbol" charset="2"/>
              </a:rPr>
              <a:t> </a:t>
            </a:r>
            <a:r>
              <a:rPr lang="en-US" altLang="ja-JP" dirty="0"/>
              <a:t>K</a:t>
            </a:r>
            <a:r>
              <a:rPr lang="en-US" altLang="ja-JP" baseline="30000" dirty="0"/>
              <a:t>+</a:t>
            </a:r>
            <a:r>
              <a:rPr lang="en-US" altLang="ja-JP" dirty="0"/>
              <a:t> </a:t>
            </a:r>
            <a:r>
              <a:rPr lang="en-US" altLang="ja-JP" dirty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/>
              <a:t>-</a:t>
            </a:r>
          </a:p>
          <a:p>
            <a:r>
              <a:rPr lang="en-US" altLang="ja-JP" dirty="0" smtClean="0">
                <a:solidFill>
                  <a:srgbClr val="008000"/>
                </a:solidFill>
              </a:rPr>
              <a:t>C</a:t>
            </a:r>
            <a:r>
              <a:rPr lang="en-US" altLang="ja-JP" dirty="0">
                <a:solidFill>
                  <a:srgbClr val="008000"/>
                </a:solidFill>
              </a:rPr>
              <a:t>: (</a:t>
            </a:r>
            <a:r>
              <a:rPr lang="en-US" altLang="ja-JP" dirty="0" smtClean="0">
                <a:solidFill>
                  <a:srgbClr val="008000"/>
                </a:solidFill>
              </a:rPr>
              <a:t>~4 </a:t>
            </a:r>
            <a:r>
              <a:rPr lang="en-US" altLang="ja-JP" dirty="0" err="1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altLang="ja-JP" dirty="0" err="1">
                <a:solidFill>
                  <a:srgbClr val="008000"/>
                </a:solidFill>
              </a:rPr>
              <a:t>b</a:t>
            </a:r>
            <a:r>
              <a:rPr lang="en-US" altLang="ja-JP" dirty="0">
                <a:solidFill>
                  <a:srgbClr val="008000"/>
                </a:solidFill>
              </a:rPr>
              <a:t>)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r>
              <a:rPr lang="en-US" altLang="ja-JP" dirty="0" smtClean="0"/>
              <a:t> 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 </a:t>
            </a:r>
            <a:r>
              <a:rPr lang="en-US" altLang="ja-JP" dirty="0"/>
              <a:t>n</a:t>
            </a:r>
            <a:r>
              <a:rPr lang="en-US" altLang="ja-JP" dirty="0" smtClean="0"/>
              <a:t> </a:t>
            </a:r>
            <a:r>
              <a:rPr lang="en-US" altLang="ja-JP" dirty="0"/>
              <a:t>→ </a:t>
            </a:r>
            <a:r>
              <a:rPr lang="en-US" altLang="ja-JP" dirty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dirty="0" smtClean="0">
                <a:solidFill>
                  <a:srgbClr val="FF0000"/>
                </a:solidFill>
              </a:rPr>
              <a:t>(1197) </a:t>
            </a:r>
            <a:r>
              <a:rPr lang="en-US" altLang="ja-JP" dirty="0"/>
              <a:t>K</a:t>
            </a:r>
            <a:r>
              <a:rPr lang="en-US" altLang="ja-JP" baseline="30000" dirty="0"/>
              <a:t>+</a:t>
            </a:r>
            <a:r>
              <a:rPr lang="en-US" altLang="ja-JP" dirty="0"/>
              <a:t> </a:t>
            </a:r>
            <a:r>
              <a:rPr lang="en-US" altLang="ja-JP" dirty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/>
              <a:t>-</a:t>
            </a:r>
          </a:p>
          <a:p>
            <a:r>
              <a:rPr lang="en-US" altLang="ja-JP" dirty="0" smtClean="0"/>
              <a:t> 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dirty="0" smtClean="0"/>
              <a:t> </a:t>
            </a:r>
            <a:r>
              <a:rPr lang="en-US" altLang="ja-JP" dirty="0"/>
              <a:t>p</a:t>
            </a:r>
            <a:r>
              <a:rPr lang="en-US" altLang="ja-JP" dirty="0" smtClean="0"/>
              <a:t> </a:t>
            </a:r>
            <a:r>
              <a:rPr lang="en-US" altLang="ja-JP" dirty="0"/>
              <a:t>→ </a:t>
            </a:r>
            <a:r>
              <a:rPr lang="en-US" altLang="ja-JP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</a:rPr>
              <a:t>(1193)</a:t>
            </a:r>
            <a:r>
              <a:rPr lang="en-US" altLang="ja-JP" dirty="0" smtClean="0"/>
              <a:t>K</a:t>
            </a:r>
            <a:r>
              <a:rPr lang="en-US" altLang="ja-JP" baseline="30000" dirty="0"/>
              <a:t>+</a:t>
            </a:r>
            <a:r>
              <a:rPr lang="en-US" altLang="ja-JP" dirty="0"/>
              <a:t> </a:t>
            </a:r>
            <a:r>
              <a:rPr lang="en-US" altLang="ja-JP" dirty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-</a:t>
            </a:r>
            <a:endParaRPr lang="en-US" altLang="ja-JP" baseline="30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50936" y="1178464"/>
            <a:ext cx="220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>
                <a:solidFill>
                  <a:schemeClr val="accent4"/>
                </a:solidFill>
              </a:rPr>
              <a:t>d(</a:t>
            </a:r>
            <a:r>
              <a:rPr kumimoji="1" lang="en-US" altLang="ja-JP" sz="2400" u="sng" dirty="0" smtClean="0">
                <a:solidFill>
                  <a:schemeClr val="accent4"/>
                </a:solidFill>
                <a:latin typeface="Symbol" charset="2"/>
                <a:cs typeface="Symbol" charset="2"/>
              </a:rPr>
              <a:t>g</a:t>
            </a:r>
            <a:r>
              <a:rPr kumimoji="1" lang="en-US" altLang="ja-JP" sz="2400" u="sng" dirty="0" smtClean="0">
                <a:solidFill>
                  <a:schemeClr val="accent4"/>
                </a:solidFill>
              </a:rPr>
              <a:t>, </a:t>
            </a:r>
            <a:r>
              <a:rPr kumimoji="1" lang="en-US" altLang="ja-JP" sz="2400" u="sng" dirty="0" err="1" smtClean="0">
                <a:solidFill>
                  <a:schemeClr val="accent4"/>
                </a:solidFill>
              </a:rPr>
              <a:t>K</a:t>
            </a:r>
            <a:r>
              <a:rPr kumimoji="1" lang="en-US" altLang="ja-JP" sz="2400" u="sng" baseline="30000" dirty="0" err="1" smtClean="0">
                <a:solidFill>
                  <a:schemeClr val="accent4"/>
                </a:solidFill>
              </a:rPr>
              <a:t>+</a:t>
            </a:r>
            <a:r>
              <a:rPr kumimoji="1" lang="en-US" altLang="ja-JP" sz="2400" u="sng" dirty="0" err="1" smtClean="0">
                <a:solidFill>
                  <a:schemeClr val="accent4"/>
                </a:solidFill>
                <a:latin typeface="Symbol" charset="2"/>
                <a:cs typeface="Symbol" charset="2"/>
              </a:rPr>
              <a:t>p</a:t>
            </a:r>
            <a:r>
              <a:rPr kumimoji="1" lang="en-US" altLang="ja-JP" sz="2400" u="sng" baseline="30000" dirty="0" smtClean="0">
                <a:solidFill>
                  <a:schemeClr val="accent4"/>
                </a:solidFill>
              </a:rPr>
              <a:t>-</a:t>
            </a:r>
            <a:r>
              <a:rPr kumimoji="1" lang="en-US" altLang="ja-JP" sz="2400" u="sng" dirty="0" smtClean="0">
                <a:solidFill>
                  <a:schemeClr val="accent4"/>
                </a:solidFill>
              </a:rPr>
              <a:t>)X</a:t>
            </a:r>
            <a:endParaRPr kumimoji="1" lang="ja-JP" altLang="en-US" sz="2400" u="sng" dirty="0">
              <a:solidFill>
                <a:schemeClr val="accent4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13104" y="1695204"/>
            <a:ext cx="3127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Mx</a:t>
            </a:r>
            <a:r>
              <a:rPr kumimoji="1" lang="en-US" altLang="ja-JP" sz="2400" dirty="0" smtClean="0"/>
              <a:t> = </a:t>
            </a:r>
            <a:r>
              <a:rPr kumimoji="1" lang="en-US" altLang="ja-JP" sz="2400" dirty="0" err="1" smtClean="0"/>
              <a:t>MMd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err="1" smtClean="0"/>
              <a:t>K</a:t>
            </a:r>
            <a:r>
              <a:rPr kumimoji="1" lang="en-US" altLang="ja-JP" sz="2400" baseline="30000" dirty="0" err="1" smtClean="0"/>
              <a:t>+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400" baseline="30000" dirty="0" smtClean="0"/>
              <a:t>-</a:t>
            </a:r>
            <a:r>
              <a:rPr kumimoji="1" lang="en-US" altLang="ja-JP" sz="2400" dirty="0" smtClean="0"/>
              <a:t>)</a:t>
            </a:r>
          </a:p>
          <a:p>
            <a:r>
              <a:rPr lang="en-US" altLang="ja-JP" sz="2400" dirty="0" smtClean="0"/>
              <a:t> =√(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E</a:t>
            </a:r>
            <a:r>
              <a:rPr lang="en-US" altLang="ja-JP" sz="2400" dirty="0" err="1" smtClean="0"/>
              <a:t>+p</a:t>
            </a:r>
            <a:r>
              <a:rPr lang="en-US" altLang="ja-JP" sz="2400" baseline="-25000" dirty="0" err="1" smtClean="0"/>
              <a:t>d</a:t>
            </a:r>
            <a:r>
              <a:rPr lang="en-US" altLang="ja-JP" sz="2400" dirty="0" smtClean="0"/>
              <a:t>)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 – (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/>
              <a:t>K</a:t>
            </a:r>
            <a:r>
              <a:rPr lang="en-US" altLang="ja-JP" sz="2400" baseline="-25000" dirty="0" smtClean="0"/>
              <a:t>+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p</a:t>
            </a:r>
            <a:r>
              <a:rPr lang="en-US" altLang="ja-JP" sz="2400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400" baseline="-25000" dirty="0" smtClean="0"/>
              <a:t>-</a:t>
            </a:r>
            <a:r>
              <a:rPr lang="en-US" altLang="ja-JP" sz="2400" dirty="0" smtClean="0"/>
              <a:t>)</a:t>
            </a:r>
            <a:r>
              <a:rPr lang="en-US" altLang="ja-JP" sz="2400" baseline="30000" dirty="0" smtClean="0"/>
              <a:t>2</a:t>
            </a:r>
            <a:endParaRPr kumimoji="1" lang="ja-JP" altLang="en-US" sz="2400" baseline="30000" dirty="0"/>
          </a:p>
        </p:txBody>
      </p:sp>
      <p:cxnSp>
        <p:nvCxnSpPr>
          <p:cNvPr id="29" name="直線コネクタ 28"/>
          <p:cNvCxnSpPr/>
          <p:nvPr/>
        </p:nvCxnSpPr>
        <p:spPr>
          <a:xfrm>
            <a:off x="6651372" y="2134327"/>
            <a:ext cx="2286888" cy="0"/>
          </a:xfrm>
          <a:prstGeom prst="line">
            <a:avLst/>
          </a:prstGeom>
          <a:ln w="1905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304798" y="5476995"/>
            <a:ext cx="8245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Bump structure was searched </a:t>
            </a:r>
            <a:r>
              <a:rPr lang="en-US" altLang="ja-JP" sz="2400" dirty="0" smtClean="0"/>
              <a:t>for  </a:t>
            </a:r>
            <a:r>
              <a:rPr lang="en-US" altLang="ja-JP" sz="2400" dirty="0"/>
              <a:t>with log-Likelihood ratio method.</a:t>
            </a:r>
          </a:p>
        </p:txBody>
      </p:sp>
      <p:sp>
        <p:nvSpPr>
          <p:cNvPr id="65" name="円/楕円 64"/>
          <p:cNvSpPr/>
          <p:nvPr/>
        </p:nvSpPr>
        <p:spPr>
          <a:xfrm>
            <a:off x="1296232" y="2725295"/>
            <a:ext cx="353518" cy="353518"/>
          </a:xfrm>
          <a:prstGeom prst="ellipse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296232" y="2716354"/>
            <a:ext cx="35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2167097" y="1370538"/>
            <a:ext cx="353518" cy="353518"/>
          </a:xfrm>
          <a:prstGeom prst="ellipse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167097" y="1354724"/>
            <a:ext cx="35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3217047" y="2517304"/>
            <a:ext cx="353518" cy="353518"/>
          </a:xfrm>
          <a:prstGeom prst="ellipse">
            <a:avLst/>
          </a:prstGeom>
          <a:ln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217047" y="2508363"/>
            <a:ext cx="35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885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upper limit of cross section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" name="Picture 1" descr="E:\Dropbox\Tex\lepsarticle\uplim_cs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84606"/>
            <a:ext cx="6624736" cy="4486594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6310476" y="2146235"/>
            <a:ext cx="2627784" cy="403187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-</a:t>
            </a:r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/>
              <a:t>= 20 </a:t>
            </a:r>
            <a:r>
              <a:rPr kumimoji="1" lang="en-US" altLang="ja-JP" sz="2000" dirty="0" err="1" smtClean="0"/>
              <a:t>MeV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 0.05 - 0.25 </a:t>
            </a:r>
            <a:r>
              <a:rPr lang="en-US" altLang="ja-JP" sz="2000" dirty="0" err="1" smtClean="0">
                <a:latin typeface="Symbol" pitchFamily="18" charset="2"/>
              </a:rPr>
              <a:t>m</a:t>
            </a:r>
            <a:r>
              <a:rPr lang="en-US" altLang="ja-JP" sz="2000" dirty="0" err="1" smtClean="0"/>
              <a:t>b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-</a:t>
            </a:r>
            <a:r>
              <a:rPr lang="en-US" altLang="ja-JP" sz="2000" dirty="0" smtClean="0">
                <a:latin typeface="Symbol" pitchFamily="18" charset="2"/>
              </a:rPr>
              <a:t>G </a:t>
            </a:r>
            <a:r>
              <a:rPr lang="en-US" altLang="ja-JP" sz="2000" dirty="0" smtClean="0"/>
              <a:t>= 60 </a:t>
            </a:r>
            <a:r>
              <a:rPr lang="en-US" altLang="ja-JP" sz="2000" dirty="0" err="1" smtClean="0"/>
              <a:t>MeV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  0.15 - 0.6 </a:t>
            </a:r>
            <a:r>
              <a:rPr kumimoji="1" lang="en-US" altLang="ja-JP" sz="2000" dirty="0" err="1" smtClean="0">
                <a:latin typeface="Symbol" pitchFamily="18" charset="2"/>
              </a:rPr>
              <a:t>m</a:t>
            </a:r>
            <a:r>
              <a:rPr kumimoji="1" lang="en-US" altLang="ja-JP" sz="2000" dirty="0" err="1" smtClean="0"/>
              <a:t>b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-</a:t>
            </a:r>
            <a:r>
              <a:rPr lang="en-US" altLang="ja-JP" sz="2000" dirty="0" smtClean="0">
                <a:latin typeface="Symbol" pitchFamily="18" charset="2"/>
              </a:rPr>
              <a:t>G </a:t>
            </a:r>
            <a:r>
              <a:rPr lang="en-US" altLang="ja-JP" sz="2000" dirty="0" smtClean="0"/>
              <a:t>=100 </a:t>
            </a:r>
            <a:r>
              <a:rPr lang="en-US" altLang="ja-JP" sz="2000" dirty="0" err="1" smtClean="0"/>
              <a:t>MeV</a:t>
            </a:r>
            <a:endParaRPr lang="en-US" altLang="ja-JP" sz="2000" dirty="0" smtClean="0"/>
          </a:p>
          <a:p>
            <a:r>
              <a:rPr lang="en-US" altLang="ja-JP" sz="2000" dirty="0" smtClean="0"/>
              <a:t>  0.15 - 0.7 </a:t>
            </a:r>
            <a:r>
              <a:rPr lang="en-US" altLang="ja-JP" sz="2000" dirty="0" err="1" smtClean="0">
                <a:latin typeface="Symbol" pitchFamily="18" charset="2"/>
              </a:rPr>
              <a:t>m</a:t>
            </a:r>
            <a:r>
              <a:rPr lang="en-US" altLang="ja-JP" sz="2000" dirty="0" err="1" smtClean="0"/>
              <a:t>b</a:t>
            </a:r>
            <a:endParaRPr lang="en-US" altLang="ja-JP" sz="20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a few % of typical hadron production cross section.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5616" y="1669107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B.E. </a:t>
            </a:r>
            <a:r>
              <a:rPr kumimoji="1" lang="en-US" altLang="ja-JP" sz="2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kumimoji="1"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15 points (10-150 </a:t>
            </a:r>
            <a:r>
              <a:rPr kumimoji="1" lang="en-US" altLang="ja-JP" sz="2000" dirty="0" err="1" smtClean="0">
                <a:solidFill>
                  <a:schemeClr val="bg2">
                    <a:lumMod val="50000"/>
                  </a:schemeClr>
                </a:solidFill>
              </a:rPr>
              <a:t>MeV</a:t>
            </a:r>
            <a:r>
              <a:rPr kumimoji="1"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kumimoji="1" lang="en-US" altLang="ja-JP" sz="2000" dirty="0" smtClean="0">
                <a:solidFill>
                  <a:schemeClr val="bg2">
                    <a:lumMod val="50000"/>
                  </a:schemeClr>
                </a:solidFill>
                <a:latin typeface="Symbol" pitchFamily="18" charset="2"/>
              </a:rPr>
              <a:t>G</a:t>
            </a:r>
            <a:r>
              <a:rPr kumimoji="1"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      </a:t>
            </a:r>
            <a:r>
              <a:rPr kumimoji="1" lang="en-US" altLang="ja-JP" sz="20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kumimoji="1"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3 points </a:t>
            </a:r>
            <a:endParaRPr kumimoji="1" lang="ja-JP" alt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120465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charset="2"/>
                <a:cs typeface="Symbol" charset="2"/>
              </a:rPr>
              <a:t>D</a:t>
            </a:r>
            <a:r>
              <a:rPr kumimoji="1" lang="en-US" altLang="ja-JP" sz="2000" dirty="0" smtClean="0"/>
              <a:t>L = 3.84  → 95% C.L. Upper Limit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323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Background processes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pic>
        <p:nvPicPr>
          <p:cNvPr id="9" name="図 8" descr="fig_b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0" y="1130783"/>
            <a:ext cx="5479143" cy="534727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696853" y="1217947"/>
            <a:ext cx="32414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2">
                    <a:lumMod val="50000"/>
                  </a:schemeClr>
                </a:solidFill>
              </a:rPr>
              <a:t>BG process: QF-process</a:t>
            </a:r>
          </a:p>
          <a:p>
            <a:endParaRPr kumimoji="1"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endParaRPr kumimoji="1"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MM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(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2400" baseline="30000" dirty="0" err="1" smtClean="0">
                <a:solidFill>
                  <a:srgbClr val="FF0000"/>
                </a:solidFill>
              </a:rPr>
              <a:t>+</a:t>
            </a:r>
            <a:r>
              <a:rPr kumimoji="1" lang="en-US" altLang="ja-JP" sz="2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) </a:t>
            </a:r>
            <a:r>
              <a:rPr kumimoji="1" lang="en-US" altLang="ja-JP" sz="2400" dirty="0" smtClean="0"/>
              <a:t>and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M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(K)</a:t>
            </a:r>
            <a:r>
              <a:rPr kumimoji="1" lang="en-US" altLang="ja-JP" sz="2400" dirty="0" smtClean="0"/>
              <a:t> spectra were fitted simultaneously.</a:t>
            </a:r>
            <a:endParaRPr lang="en-US" altLang="ja-JP" sz="24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5696853" y="17081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 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N</a:t>
            </a:r>
            <a:r>
              <a:rPr lang="en-US" altLang="ja-JP" sz="2400" dirty="0" err="1" smtClean="0">
                <a:solidFill>
                  <a:srgbClr val="000000"/>
                </a:solidFill>
                <a:sym typeface="Wingdings" pitchFamily="2" charset="2"/>
              </a:rPr>
              <a:t>Y</a:t>
            </a:r>
            <a:r>
              <a:rPr lang="en-US" altLang="ja-JP" sz="2400" dirty="0" smtClean="0">
                <a:solidFill>
                  <a:srgbClr val="000000"/>
                </a:solidFill>
                <a:sym typeface="Wingdings" pitchFamily="2" charset="2"/>
              </a:rPr>
              <a:t>  </a:t>
            </a:r>
            <a:r>
              <a:rPr lang="en-US" altLang="ja-JP" sz="24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altLang="ja-JP" sz="2400" baseline="30000" dirty="0" err="1" smtClean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altLang="ja-JP" sz="2400" baseline="300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-</a:t>
            </a:r>
            <a:endParaRPr lang="en-US" altLang="ja-JP" sz="2400" baseline="30000" dirty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 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N</a:t>
            </a:r>
            <a:r>
              <a:rPr lang="en-US" altLang="ja-JP" sz="2400" dirty="0" err="1" smtClean="0">
                <a:solidFill>
                  <a:srgbClr val="000000"/>
                </a:solidFill>
                <a:sym typeface="Wingdings" pitchFamily="2" charset="2"/>
              </a:rPr>
              <a:t>Y</a:t>
            </a:r>
            <a:r>
              <a:rPr lang="en-US" altLang="ja-JP" sz="2400" dirty="0" smtClean="0">
                <a:solidFill>
                  <a:srgbClr val="000000"/>
                </a:solidFill>
                <a:sym typeface="Wingdings" pitchFamily="2" charset="2"/>
              </a:rPr>
              <a:t>* </a:t>
            </a:r>
            <a:r>
              <a:rPr lang="en-US" altLang="ja-JP" sz="24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altLang="ja-JP" sz="2400" baseline="30000" dirty="0" err="1" smtClean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altLang="ja-JP" sz="2400" baseline="300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-</a:t>
            </a:r>
            <a:endParaRPr lang="en-US" altLang="ja-JP" sz="2400" baseline="30000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r>
              <a:rPr lang="en-US" altLang="ja-JP" sz="24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- 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400" dirty="0" err="1">
                <a:solidFill>
                  <a:srgbClr val="000000"/>
                </a:solidFill>
              </a:rPr>
              <a:t>N</a:t>
            </a:r>
            <a:r>
              <a:rPr lang="en-US" altLang="ja-JP" sz="2400" dirty="0" err="1" smtClean="0">
                <a:solidFill>
                  <a:srgbClr val="000000"/>
                </a:solidFill>
                <a:sym typeface="Wingdings" pitchFamily="2" charset="2"/>
              </a:rPr>
              <a:t>Y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altLang="ja-JP" sz="24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altLang="ja-JP" sz="2400" baseline="30000" dirty="0" err="1" smtClean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altLang="ja-JP" sz="2400" baseline="300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-</a:t>
            </a:r>
            <a:endParaRPr lang="en-US" altLang="ja-JP" sz="2400" baseline="30000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endParaRPr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696853" y="4662546"/>
            <a:ext cx="3241407" cy="1200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dirty="0" smtClean="0"/>
              <a:t>Main component:</a:t>
            </a:r>
          </a:p>
          <a:p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d</a:t>
            </a:r>
            <a:r>
              <a:rPr lang="en-US" altLang="ja-JP" sz="2400" dirty="0" err="1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L</a:t>
            </a:r>
            <a:r>
              <a:rPr lang="en-US" altLang="ja-JP" sz="2400" dirty="0" smtClean="0">
                <a:solidFill>
                  <a:srgbClr val="000000"/>
                </a:solidFill>
                <a:sym typeface="Wingdings" pitchFamily="2" charset="2"/>
              </a:rPr>
              <a:t>(1520) K</a:t>
            </a:r>
            <a:r>
              <a:rPr lang="en-US" altLang="ja-JP" sz="2400" baseline="30000" dirty="0" smtClean="0">
                <a:solidFill>
                  <a:srgbClr val="000000"/>
                </a:solidFill>
                <a:sym typeface="Wingdings" pitchFamily="2" charset="2"/>
              </a:rPr>
              <a:t>+ </a:t>
            </a:r>
            <a:r>
              <a:rPr lang="en-US" altLang="ja-JP" sz="2400" dirty="0" smtClean="0">
                <a:solidFill>
                  <a:srgbClr val="000000"/>
                </a:solidFill>
                <a:sym typeface="Wingdings" pitchFamily="2" charset="2"/>
              </a:rPr>
              <a:t>(~20%)</a:t>
            </a:r>
            <a:endParaRPr lang="en-US" altLang="ja-JP" sz="2400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d</a:t>
            </a:r>
            <a:r>
              <a:rPr lang="en-US" altLang="ja-JP" sz="2400" dirty="0" err="1" smtClean="0">
                <a:solidFill>
                  <a:srgbClr val="000000"/>
                </a:solidFill>
                <a:sym typeface="Wingdings" pitchFamily="2" charset="2"/>
              </a:rPr>
              <a:t>Y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altLang="ja-JP" sz="24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altLang="ja-JP" sz="2400" baseline="30000" dirty="0" err="1" smtClean="0">
                <a:solidFill>
                  <a:srgbClr val="000000"/>
                </a:solidFill>
                <a:sym typeface="Wingdings" pitchFamily="2" charset="2"/>
              </a:rPr>
              <a:t>+</a:t>
            </a:r>
            <a:r>
              <a:rPr lang="en-US" altLang="ja-JP" sz="2400" dirty="0" err="1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altLang="ja-JP" sz="2400" baseline="30000" dirty="0" smtClean="0">
                <a:solidFill>
                  <a:srgbClr val="000000"/>
                </a:solidFill>
                <a:latin typeface="Symbol" charset="2"/>
                <a:cs typeface="Symbol" charset="2"/>
                <a:sym typeface="Wingdings" pitchFamily="2" charset="2"/>
              </a:rPr>
              <a:t>-</a:t>
            </a:r>
            <a:r>
              <a:rPr lang="en-US" altLang="ja-JP" sz="2400" dirty="0" smtClean="0">
                <a:solidFill>
                  <a:srgbClr val="000000"/>
                </a:solidFill>
                <a:sym typeface="Wingdings" pitchFamily="2" charset="2"/>
              </a:rPr>
              <a:t>(~20%)</a:t>
            </a:r>
            <a:endParaRPr lang="en-US" altLang="ja-JP" sz="2400" baseline="30000" dirty="0" smtClean="0">
              <a:solidFill>
                <a:srgbClr val="000000"/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3314" y="1635548"/>
            <a:ext cx="125759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MM</a:t>
            </a:r>
            <a:r>
              <a:rPr kumimoji="1" lang="en-US" altLang="ja-JP" baseline="-25000" dirty="0" err="1" smtClean="0"/>
              <a:t>p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K</a:t>
            </a:r>
            <a:r>
              <a:rPr kumimoji="1" lang="en-US" altLang="ja-JP" baseline="30000" dirty="0" err="1" smtClean="0"/>
              <a:t>+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baseline="30000" dirty="0" smtClean="0"/>
              <a:t>-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794012" y="3118044"/>
            <a:ext cx="105588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dirty="0" err="1"/>
              <a:t>MM</a:t>
            </a:r>
            <a:r>
              <a:rPr lang="en-US" altLang="ja-JP" baseline="-25000" dirty="0" err="1"/>
              <a:t>p</a:t>
            </a:r>
            <a:r>
              <a:rPr lang="en-US" altLang="ja-JP" dirty="0"/>
              <a:t>(K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727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Search in LEPS2 experiment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87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LEP2 facility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55" y="1292668"/>
            <a:ext cx="8176381" cy="493387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826" y="1281025"/>
            <a:ext cx="3603974" cy="368394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082826" y="5317051"/>
            <a:ext cx="33494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acceptance</a:t>
            </a:r>
            <a:r>
              <a:rPr lang="en-US" altLang="ja-JP" dirty="0" smtClean="0"/>
              <a:t>: 5 – 120 degree</a:t>
            </a:r>
          </a:p>
          <a:p>
            <a:r>
              <a:rPr kumimoji="1" lang="en-US" altLang="ja-JP" dirty="0" smtClean="0"/>
              <a:t>p/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kumimoji="1" lang="en-US" altLang="ja-JP" dirty="0" err="1" smtClean="0"/>
              <a:t>p</a:t>
            </a:r>
            <a:r>
              <a:rPr kumimoji="1" lang="en-US" altLang="ja-JP" dirty="0" smtClean="0"/>
              <a:t> ~ 1%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5718" y="4590230"/>
            <a:ext cx="3589508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charset="2"/>
              <a:buChar char="n"/>
            </a:pPr>
            <a:r>
              <a:rPr lang="en-US" altLang="ja-JP" sz="2000" dirty="0" smtClean="0"/>
              <a:t>beam intensity x10 of LEPS ( 10</a:t>
            </a:r>
            <a:r>
              <a:rPr lang="en-US" altLang="ja-JP" sz="2000" baseline="30000" dirty="0" smtClean="0"/>
              <a:t>7</a:t>
            </a:r>
            <a:r>
              <a:rPr lang="en-US" altLang="ja-JP" sz="2000" dirty="0" smtClean="0"/>
              <a:t> cps)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n"/>
            </a:pPr>
            <a:r>
              <a:rPr lang="en-US" altLang="ja-JP" sz="2000" dirty="0" smtClean="0"/>
              <a:t>4 </a:t>
            </a:r>
            <a:r>
              <a:rPr lang="en-US" altLang="ja-JP" sz="20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2000" dirty="0" smtClean="0"/>
              <a:t> detector</a:t>
            </a:r>
          </a:p>
          <a:p>
            <a:pPr marL="285750" indent="-285750">
              <a:buClr>
                <a:schemeClr val="accent1"/>
              </a:buClr>
              <a:buFont typeface="Wingdings" charset="2"/>
              <a:buChar char="n"/>
            </a:pPr>
            <a:r>
              <a:rPr kumimoji="1" lang="en-US" altLang="ja-JP" sz="2000" dirty="0" smtClean="0"/>
              <a:t>under construction for the 1</a:t>
            </a:r>
            <a:r>
              <a:rPr kumimoji="1" lang="en-US" altLang="ja-JP" sz="2000" baseline="30000" dirty="0" smtClean="0"/>
              <a:t>st</a:t>
            </a:r>
            <a:r>
              <a:rPr kumimoji="1" lang="en-US" altLang="ja-JP" sz="2000" dirty="0" smtClean="0"/>
              <a:t> experiment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7039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Index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10577"/>
            <a:ext cx="8396514" cy="456207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What </a:t>
            </a:r>
            <a:r>
              <a:rPr lang="en-US" altLang="ja-JP" dirty="0" smtClean="0"/>
              <a:t>are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nuclei?</a:t>
            </a:r>
          </a:p>
          <a:p>
            <a:pPr marL="118872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LEPS experiment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Results</a:t>
            </a:r>
          </a:p>
          <a:p>
            <a:endParaRPr lang="en-US" altLang="ja-JP" dirty="0" smtClean="0"/>
          </a:p>
          <a:p>
            <a:r>
              <a:rPr lang="en-US" altLang="ja-JP" dirty="0"/>
              <a:t>F</a:t>
            </a:r>
            <a:r>
              <a:rPr lang="en-US" altLang="ja-JP" dirty="0" smtClean="0"/>
              <a:t>uture work: search in LEPS2 experiment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Conclusion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3786" y="5732177"/>
            <a:ext cx="539447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/>
              <a:t>☆</a:t>
            </a:r>
            <a:r>
              <a:rPr lang="ja-JP" altLang="en-US" sz="2000" dirty="0" smtClean="0"/>
              <a:t>　</a:t>
            </a:r>
            <a:r>
              <a:rPr kumimoji="1" lang="en-US" altLang="ja-JP" sz="2000" dirty="0" smtClean="0"/>
              <a:t>This presentation is based on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arXiv.1306.5320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05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LEPS2 spectrometer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pic>
        <p:nvPicPr>
          <p:cNvPr id="9" name="図 8" descr="Fig_thetac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49" y="3768981"/>
            <a:ext cx="4225922" cy="2862000"/>
          </a:xfrm>
          <a:prstGeom prst="rect">
            <a:avLst/>
          </a:prstGeom>
        </p:spPr>
      </p:pic>
      <p:pic>
        <p:nvPicPr>
          <p:cNvPr id="8" name="図 7" descr="Fig_momc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40" y="1127952"/>
            <a:ext cx="4225922" cy="2862000"/>
          </a:xfrm>
          <a:prstGeom prst="rect">
            <a:avLst/>
          </a:prstGeom>
        </p:spPr>
      </p:pic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051382" y="1407089"/>
            <a:ext cx="0" cy="195498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553326" y="5566094"/>
            <a:ext cx="293853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6203782" y="4087267"/>
            <a:ext cx="0" cy="195498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606118" y="3103551"/>
            <a:ext cx="288574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470836" y="1469350"/>
            <a:ext cx="15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accepted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03782" y="5155174"/>
            <a:ext cx="968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accepted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7199" y="1469350"/>
            <a:ext cx="3863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Detection of decay products from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err="1" smtClean="0"/>
              <a:t>pp</a:t>
            </a:r>
            <a:r>
              <a:rPr lang="en-US" altLang="ja-JP" sz="2400" dirty="0" smtClean="0"/>
              <a:t> bound state.</a:t>
            </a:r>
            <a:endParaRPr kumimoji="1" lang="en-US" altLang="ja-JP" sz="2400" dirty="0" smtClean="0"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kumimoji="1" lang="en-US" altLang="ja-JP" sz="2400" dirty="0" smtClean="0">
                <a:sym typeface="Wingdings"/>
              </a:rPr>
              <a:t>improvement of S/N</a:t>
            </a:r>
            <a:endParaRPr lang="en-US" altLang="ja-JP" sz="2400" dirty="0" smtClean="0">
              <a:solidFill>
                <a:srgbClr val="FF0000"/>
              </a:solidFill>
              <a:sym typeface="Wingdings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altLang="ja-JP" sz="2400" dirty="0" smtClean="0">
                <a:solidFill>
                  <a:srgbClr val="FF0000"/>
                </a:solidFill>
                <a:sym typeface="Wingdings"/>
              </a:rPr>
              <a:t>Non-</a:t>
            </a:r>
            <a:r>
              <a:rPr lang="en-US" altLang="ja-JP" sz="2400" dirty="0" err="1" smtClean="0">
                <a:solidFill>
                  <a:srgbClr val="FF0000"/>
                </a:solidFill>
                <a:sym typeface="Wingdings"/>
              </a:rPr>
              <a:t>mesonic</a:t>
            </a:r>
            <a:r>
              <a:rPr lang="en-US" altLang="ja-JP" sz="2400" dirty="0" smtClean="0">
                <a:solidFill>
                  <a:srgbClr val="FF0000"/>
                </a:solidFill>
                <a:sym typeface="Wingdings"/>
              </a:rPr>
              <a:t> decay mode</a:t>
            </a:r>
          </a:p>
          <a:p>
            <a:endParaRPr lang="en-US" altLang="ja-JP" sz="2400" dirty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1600" y="4739676"/>
            <a:ext cx="4357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tagging two high-momentum protons is effective to reject background events from quasi-free process. </a:t>
            </a:r>
            <a:endParaRPr kumimoji="1" lang="ja-JP" altLang="en-US" sz="2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287286" y="3264525"/>
            <a:ext cx="45720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 typeface="Symbol" charset="0"/>
              <a:buChar char=" "/>
            </a:pPr>
            <a:r>
              <a:rPr lang="en-US" altLang="ja-JP" sz="2800" dirty="0">
                <a:latin typeface="Symbol" charset="2"/>
                <a:cs typeface="Symbol" charset="2"/>
                <a:sym typeface="Wingdings"/>
              </a:rPr>
              <a:t>g </a:t>
            </a:r>
            <a:r>
              <a:rPr lang="en-US" altLang="ja-JP" sz="2800" dirty="0">
                <a:sym typeface="Wingdings"/>
              </a:rPr>
              <a:t> d    K</a:t>
            </a:r>
            <a:r>
              <a:rPr lang="en-US" altLang="ja-JP" sz="2800" baseline="30000" dirty="0">
                <a:sym typeface="Wingdings"/>
              </a:rPr>
              <a:t>+</a:t>
            </a:r>
            <a:r>
              <a:rPr lang="en-US" altLang="ja-JP" sz="2800" dirty="0">
                <a:sym typeface="Wingdings"/>
              </a:rPr>
              <a:t>   </a:t>
            </a:r>
            <a:r>
              <a:rPr lang="en-US" altLang="ja-JP" sz="2800" dirty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altLang="ja-JP" sz="2800" baseline="30000" dirty="0">
                <a:sym typeface="Wingdings"/>
              </a:rPr>
              <a:t>- </a:t>
            </a:r>
            <a:r>
              <a:rPr lang="en-US" altLang="ja-JP" sz="2800" dirty="0">
                <a:sym typeface="Wingdings"/>
              </a:rPr>
              <a:t>  K</a:t>
            </a:r>
            <a:r>
              <a:rPr lang="en-US" altLang="ja-JP" sz="2800" baseline="30000" dirty="0">
                <a:sym typeface="Wingdings"/>
              </a:rPr>
              <a:t>-</a:t>
            </a:r>
            <a:r>
              <a:rPr lang="en-US" altLang="ja-JP" sz="2800" dirty="0" err="1">
                <a:sym typeface="Wingdings"/>
              </a:rPr>
              <a:t>pp</a:t>
            </a:r>
            <a:endParaRPr lang="en-US" altLang="ja-JP" sz="2800" dirty="0">
              <a:sym typeface="Wingdings"/>
            </a:endParaRPr>
          </a:p>
          <a:p>
            <a:r>
              <a:rPr lang="ja-JP" altLang="ja-JP" sz="2800" dirty="0" smtClean="0">
                <a:sym typeface="Wingdings"/>
              </a:rPr>
              <a:t>　</a:t>
            </a:r>
            <a:r>
              <a:rPr lang="en-US" altLang="ja-JP" sz="2800" dirty="0">
                <a:sym typeface="Wingdings"/>
              </a:rPr>
              <a:t>K</a:t>
            </a:r>
            <a:r>
              <a:rPr lang="en-US" altLang="ja-JP" sz="2800" baseline="30000" dirty="0">
                <a:sym typeface="Wingdings"/>
              </a:rPr>
              <a:t>-</a:t>
            </a:r>
            <a:r>
              <a:rPr lang="en-US" altLang="ja-JP" sz="2800" dirty="0" err="1">
                <a:sym typeface="Wingdings"/>
              </a:rPr>
              <a:t>pp</a:t>
            </a:r>
            <a:r>
              <a:rPr lang="en-US" altLang="ja-JP" sz="2800" dirty="0">
                <a:sym typeface="Wingdings"/>
              </a:rPr>
              <a:t> </a:t>
            </a:r>
            <a:r>
              <a:rPr lang="en-US" altLang="ja-JP" sz="2800" dirty="0" smtClean="0">
                <a:sym typeface="Wingdings"/>
              </a:rPr>
              <a:t> </a:t>
            </a:r>
            <a:r>
              <a:rPr lang="en-US" altLang="ja-JP" sz="2800" dirty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altLang="ja-JP" sz="2800" dirty="0">
                <a:sym typeface="Wingdings"/>
              </a:rPr>
              <a:t>  </a:t>
            </a:r>
            <a:r>
              <a:rPr lang="en-US" altLang="ja-JP" sz="2800" dirty="0">
                <a:solidFill>
                  <a:srgbClr val="FF0000"/>
                </a:solidFill>
                <a:sym typeface="Wingdings"/>
              </a:rPr>
              <a:t> proton(p1) </a:t>
            </a:r>
          </a:p>
          <a:p>
            <a:pPr marL="342900" indent="-342900">
              <a:buFont typeface="Symbol" charset="0"/>
              <a:buChar char=" "/>
            </a:pPr>
            <a:r>
              <a:rPr lang="en-US" altLang="ja-JP" sz="2800" dirty="0" smtClean="0">
                <a:sym typeface="Wingdings"/>
              </a:rPr>
              <a:t> </a:t>
            </a:r>
            <a:r>
              <a:rPr lang="en-US" altLang="ja-JP" sz="2800" dirty="0" smtClean="0">
                <a:latin typeface="Symbol" charset="2"/>
                <a:cs typeface="Symbol" charset="2"/>
                <a:sym typeface="Wingdings"/>
              </a:rPr>
              <a:t>L </a:t>
            </a:r>
            <a:r>
              <a:rPr lang="en-US" altLang="ja-JP" sz="2800" dirty="0" smtClean="0">
                <a:sym typeface="Wingdings"/>
              </a:rPr>
              <a:t>     </a:t>
            </a:r>
            <a:r>
              <a:rPr lang="en-US" altLang="ja-JP" sz="2800" dirty="0" smtClean="0">
                <a:solidFill>
                  <a:srgbClr val="FF0000"/>
                </a:solidFill>
                <a:sym typeface="Wingdings"/>
              </a:rPr>
              <a:t>proton (p2)</a:t>
            </a:r>
            <a:r>
              <a:rPr lang="en-US" altLang="ja-JP" sz="2800" dirty="0" smtClean="0">
                <a:sym typeface="Wingdings"/>
              </a:rPr>
              <a:t>  </a:t>
            </a:r>
            <a:r>
              <a:rPr lang="en-US" altLang="ja-JP" sz="2800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altLang="ja-JP" sz="2800" baseline="30000" dirty="0" smtClean="0">
                <a:sym typeface="Wingdings"/>
              </a:rPr>
              <a:t>-</a:t>
            </a:r>
            <a:endParaRPr lang="en-US" altLang="ja-JP" sz="2800" baseline="30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5231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01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err="1" smtClean="0"/>
              <a:t>pp</a:t>
            </a:r>
            <a:r>
              <a:rPr kumimoji="1" lang="en-US" altLang="ja-JP" dirty="0" smtClean="0"/>
              <a:t> bound state give us rich information on anti-K and nucleon interaction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err="1" smtClean="0"/>
              <a:t>pp</a:t>
            </a:r>
            <a:r>
              <a:rPr kumimoji="1" lang="en-US" altLang="ja-JP" dirty="0" smtClean="0"/>
              <a:t> bound state was searched in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g</a:t>
            </a:r>
            <a:r>
              <a:rPr kumimoji="1" lang="en-US" altLang="ja-JP" dirty="0" smtClean="0"/>
              <a:t> d </a:t>
            </a:r>
            <a:r>
              <a:rPr kumimoji="1" lang="en-US" altLang="ja-JP" dirty="0" smtClean="0">
                <a:sym typeface="Wingdings"/>
              </a:rPr>
              <a:t> K</a:t>
            </a:r>
            <a:r>
              <a:rPr kumimoji="1" lang="en-US" altLang="ja-JP" baseline="30000" dirty="0" smtClean="0">
                <a:sym typeface="Wingdings"/>
              </a:rPr>
              <a:t>+</a:t>
            </a:r>
            <a:r>
              <a:rPr kumimoji="1" lang="en-US" altLang="ja-JP" dirty="0" smtClean="0">
                <a:sym typeface="Wingdings"/>
              </a:rPr>
              <a:t> </a:t>
            </a:r>
            <a:r>
              <a:rPr kumimoji="1" lang="en-US" altLang="ja-JP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kumimoji="1" lang="en-US" altLang="ja-JP" baseline="30000" dirty="0" smtClean="0">
                <a:sym typeface="Wingdings"/>
              </a:rPr>
              <a:t>-</a:t>
            </a:r>
            <a:r>
              <a:rPr kumimoji="1" lang="en-US" altLang="ja-JP" dirty="0" smtClean="0">
                <a:sym typeface="Wingdings"/>
              </a:rPr>
              <a:t> X reaction at LEPS/SPring-8</a:t>
            </a:r>
          </a:p>
          <a:p>
            <a:endParaRPr lang="en-US" altLang="ja-JP" dirty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Significant bump structures were not found and the upper limits of production cross section were determined</a:t>
            </a:r>
          </a:p>
          <a:p>
            <a:endParaRPr kumimoji="1" lang="en-US" altLang="ja-JP" dirty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Main component of background processes were found to be quasi-free processes</a:t>
            </a:r>
          </a:p>
          <a:p>
            <a:endParaRPr kumimoji="1" lang="en-US" altLang="ja-JP" dirty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LEPS2 experiment has potential for exclusive search.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92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Collaborators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490"/>
            <a:ext cx="9144000" cy="2286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81319" y="4731802"/>
            <a:ext cx="6566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0000FF"/>
                </a:solidFill>
              </a:rPr>
              <a:t>Thank you for your attention!</a:t>
            </a:r>
            <a:endParaRPr kumimoji="1" lang="ja-JP" alt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10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5260" y="-33932"/>
            <a:ext cx="8686800" cy="109222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Search in other mode for LEP2 experiment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RCNP</a:t>
            </a:r>
            <a:r>
              <a:rPr kumimoji="1" lang="ja-JP" altLang="en-US" dirty="0" smtClean="0"/>
              <a:t>研究会「核子・ハイペロン多体系におけるクラスター現象」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67174" y="1653894"/>
            <a:ext cx="782661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Symbol" charset="0"/>
              <a:buChar char="g"/>
            </a:pPr>
            <a:r>
              <a:rPr lang="en-US" altLang="ja-JP" dirty="0" smtClean="0"/>
              <a:t>d </a:t>
            </a:r>
            <a:r>
              <a:rPr lang="en-US" altLang="ja-JP" dirty="0">
                <a:sym typeface="Wingdings"/>
              </a:rPr>
              <a:t>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-25000" dirty="0" smtClean="0">
                <a:sym typeface="Wingdings"/>
              </a:rPr>
              <a:t>s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 smtClean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pp</a:t>
            </a:r>
            <a:r>
              <a:rPr lang="en-US" altLang="ja-JP" dirty="0" smtClean="0">
                <a:sym typeface="Wingdings"/>
              </a:rPr>
              <a:t> </a:t>
            </a:r>
          </a:p>
          <a:p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         </a:t>
            </a:r>
            <a:r>
              <a:rPr lang="en-US" altLang="ja-JP" dirty="0">
                <a:sym typeface="Wingdings"/>
              </a:rPr>
              <a:t>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pp</a:t>
            </a:r>
            <a:r>
              <a:rPr lang="en-US" altLang="ja-JP" dirty="0" smtClean="0">
                <a:sym typeface="Wingdings"/>
              </a:rPr>
              <a:t>   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altLang="ja-JP" dirty="0" err="1" smtClean="0">
                <a:sym typeface="Wingdings"/>
              </a:rPr>
              <a:t>p</a:t>
            </a:r>
            <a:r>
              <a:rPr lang="en-US" altLang="ja-JP" dirty="0" smtClean="0">
                <a:sym typeface="Wingdings"/>
              </a:rPr>
              <a:t>,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altLang="ja-JP" baseline="30000" dirty="0" smtClean="0">
                <a:latin typeface="Symbol" charset="2"/>
                <a:cs typeface="Symbol" charset="2"/>
                <a:sym typeface="Wingdings"/>
              </a:rPr>
              <a:t>0</a:t>
            </a:r>
            <a:r>
              <a:rPr lang="en-US" altLang="ja-JP" dirty="0" smtClean="0">
                <a:sym typeface="Wingdings"/>
              </a:rPr>
              <a:t>p, (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Sp</a:t>
            </a:r>
            <a:r>
              <a:rPr lang="en-US" altLang="ja-JP" dirty="0" err="1" smtClean="0">
                <a:sym typeface="Wingdings"/>
              </a:rPr>
              <a:t>N</a:t>
            </a:r>
            <a:r>
              <a:rPr lang="en-US" altLang="ja-JP" dirty="0" smtClean="0">
                <a:sym typeface="Wingdings"/>
              </a:rPr>
              <a:t>)</a:t>
            </a:r>
          </a:p>
          <a:p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        *similar reaction as E27 experiment. (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altLang="ja-JP" dirty="0" smtClean="0">
                <a:sym typeface="Wingdings"/>
              </a:rPr>
              <a:t>* door-way reaction) </a:t>
            </a:r>
          </a:p>
          <a:p>
            <a:pPr marL="285750" indent="-285750">
              <a:buFont typeface="Symbol" charset="0"/>
              <a:buChar char="g"/>
            </a:pPr>
            <a:r>
              <a:rPr lang="en-US" altLang="ja-JP" dirty="0"/>
              <a:t>d </a:t>
            </a:r>
            <a:r>
              <a:rPr lang="en-US" altLang="ja-JP" dirty="0">
                <a:sym typeface="Wingdings"/>
              </a:rPr>
              <a:t>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 smtClean="0">
                <a:sym typeface="Wingdings"/>
              </a:rPr>
              <a:t>*</a:t>
            </a:r>
            <a:r>
              <a:rPr lang="en-US" altLang="ja-JP" baseline="-25000" dirty="0" smtClean="0">
                <a:sym typeface="Wingdings"/>
              </a:rPr>
              <a:t> </a:t>
            </a:r>
            <a:r>
              <a:rPr lang="en-US" altLang="ja-JP" dirty="0">
                <a:sym typeface="Wingdings"/>
              </a:rPr>
              <a:t>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>
                <a:sym typeface="Wingdings"/>
              </a:rPr>
              <a:t>pp</a:t>
            </a:r>
            <a:r>
              <a:rPr lang="en-US" altLang="ja-JP" dirty="0">
                <a:sym typeface="Wingdings"/>
              </a:rPr>
              <a:t> </a:t>
            </a:r>
          </a:p>
          <a:p>
            <a:r>
              <a:rPr lang="en-US" altLang="ja-JP" dirty="0">
                <a:sym typeface="Wingdings"/>
              </a:rPr>
              <a:t>             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>
                <a:sym typeface="Wingdings"/>
              </a:rPr>
              <a:t>pp</a:t>
            </a:r>
            <a:r>
              <a:rPr lang="en-US" altLang="ja-JP" dirty="0">
                <a:sym typeface="Wingdings"/>
              </a:rPr>
              <a:t>   </a:t>
            </a:r>
            <a:r>
              <a:rPr lang="en-US" altLang="ja-JP" dirty="0" err="1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altLang="ja-JP" dirty="0" err="1">
                <a:sym typeface="Wingdings"/>
              </a:rPr>
              <a:t>p</a:t>
            </a:r>
            <a:r>
              <a:rPr lang="en-US" altLang="ja-JP" dirty="0">
                <a:sym typeface="Wingdings"/>
              </a:rPr>
              <a:t>, </a:t>
            </a:r>
            <a:r>
              <a:rPr lang="en-US" altLang="ja-JP" dirty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altLang="ja-JP" baseline="30000" dirty="0">
                <a:latin typeface="Symbol" charset="2"/>
                <a:cs typeface="Symbol" charset="2"/>
                <a:sym typeface="Wingdings"/>
              </a:rPr>
              <a:t>0</a:t>
            </a:r>
            <a:r>
              <a:rPr lang="en-US" altLang="ja-JP" dirty="0">
                <a:sym typeface="Wingdings"/>
              </a:rPr>
              <a:t>p, (</a:t>
            </a:r>
            <a:r>
              <a:rPr lang="en-US" altLang="ja-JP" dirty="0" err="1">
                <a:latin typeface="Symbol" charset="2"/>
                <a:cs typeface="Symbol" charset="2"/>
                <a:sym typeface="Wingdings"/>
              </a:rPr>
              <a:t>Sp</a:t>
            </a:r>
            <a:r>
              <a:rPr lang="en-US" altLang="ja-JP" dirty="0" err="1">
                <a:sym typeface="Wingdings"/>
              </a:rPr>
              <a:t>N</a:t>
            </a:r>
            <a:r>
              <a:rPr lang="en-US" altLang="ja-JP" dirty="0">
                <a:sym typeface="Wingdings"/>
              </a:rPr>
              <a:t>)</a:t>
            </a:r>
          </a:p>
          <a:p>
            <a:r>
              <a:rPr lang="en-US" altLang="ja-JP" dirty="0">
                <a:sym typeface="Wingdings"/>
              </a:rPr>
              <a:t>            </a:t>
            </a:r>
            <a:r>
              <a:rPr lang="en-US" altLang="ja-JP" dirty="0" smtClean="0">
                <a:sym typeface="Wingdings"/>
              </a:rPr>
              <a:t>*virtual K can be selected clearly if decay plane of K</a:t>
            </a:r>
            <a:r>
              <a:rPr lang="en-US" altLang="ja-JP" baseline="30000" dirty="0" smtClean="0">
                <a:sym typeface="Wingdings"/>
              </a:rPr>
              <a:t>*</a:t>
            </a:r>
            <a:r>
              <a:rPr lang="en-US" altLang="ja-JP" dirty="0" smtClean="0">
                <a:sym typeface="Wingdings"/>
              </a:rPr>
              <a:t> is perpendicular</a:t>
            </a:r>
            <a:endParaRPr lang="en-US" altLang="ja-JP" dirty="0">
              <a:sym typeface="Wingdings"/>
            </a:endParaRPr>
          </a:p>
          <a:p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9816" y="1284562"/>
            <a:ext cx="6648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K-</a:t>
            </a:r>
            <a:r>
              <a:rPr kumimoji="1" lang="en-US" altLang="ja-JP" dirty="0" err="1" smtClean="0"/>
              <a:t>pp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294618" y="437860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charset="0"/>
              <a:buChar char="g"/>
            </a:pPr>
            <a:r>
              <a:rPr lang="en-US" altLang="ja-JP" dirty="0"/>
              <a:t>d </a:t>
            </a:r>
            <a:r>
              <a:rPr lang="en-US" altLang="ja-JP" dirty="0">
                <a:sym typeface="Wingdings"/>
              </a:rPr>
              <a:t> K</a:t>
            </a:r>
            <a:r>
              <a:rPr lang="en-US" altLang="ja-JP" baseline="30000" dirty="0">
                <a:sym typeface="Wingdings"/>
              </a:rPr>
              <a:t>+</a:t>
            </a:r>
            <a:r>
              <a:rPr lang="en-US" altLang="ja-JP" baseline="-25000" dirty="0">
                <a:sym typeface="Wingdings"/>
              </a:rPr>
              <a:t> </a:t>
            </a:r>
            <a:r>
              <a:rPr lang="en-US" altLang="ja-JP" dirty="0">
                <a:sym typeface="Wingdings"/>
              </a:rPr>
              <a:t>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>
                <a:sym typeface="Wingdings"/>
              </a:rPr>
              <a:t>pn</a:t>
            </a:r>
            <a:r>
              <a:rPr lang="en-US" altLang="ja-JP" dirty="0">
                <a:sym typeface="Wingdings"/>
              </a:rPr>
              <a:t>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767174" y="4259762"/>
            <a:ext cx="2919401" cy="175432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Symbol" charset="0"/>
              <a:buChar char="g"/>
            </a:pPr>
            <a:r>
              <a:rPr lang="en-US" altLang="ja-JP" dirty="0" smtClean="0"/>
              <a:t>d </a:t>
            </a:r>
            <a:r>
              <a:rPr lang="en-US" altLang="ja-JP" dirty="0">
                <a:sym typeface="Wingdings"/>
              </a:rPr>
              <a:t>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 smtClean="0">
                <a:sym typeface="Wingdings"/>
              </a:rPr>
              <a:t>+</a:t>
            </a:r>
            <a:r>
              <a:rPr lang="en-US" altLang="ja-JP" baseline="-25000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 smtClean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</a:t>
            </a:r>
            <a:r>
              <a:rPr lang="en-US" altLang="ja-JP" dirty="0" err="1">
                <a:sym typeface="Wingdings"/>
              </a:rPr>
              <a:t>n</a:t>
            </a:r>
            <a:r>
              <a:rPr lang="en-US" altLang="ja-JP" dirty="0" smtClean="0">
                <a:sym typeface="Wingdings"/>
              </a:rPr>
              <a:t> </a:t>
            </a:r>
          </a:p>
          <a:p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         </a:t>
            </a:r>
            <a:r>
              <a:rPr lang="en-US" altLang="ja-JP" dirty="0">
                <a:sym typeface="Wingdings"/>
              </a:rPr>
              <a:t>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pp</a:t>
            </a:r>
            <a:r>
              <a:rPr lang="en-US" altLang="ja-JP" dirty="0" smtClean="0">
                <a:sym typeface="Wingdings"/>
              </a:rPr>
              <a:t>  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n</a:t>
            </a:r>
            <a:r>
              <a:rPr lang="en-US" altLang="ja-JP" dirty="0" smtClean="0">
                <a:sym typeface="Wingdings"/>
              </a:rPr>
              <a:t>,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altLang="ja-JP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altLang="ja-JP" dirty="0" smtClean="0">
                <a:sym typeface="Wingdings"/>
              </a:rPr>
              <a:t>p</a:t>
            </a:r>
          </a:p>
          <a:p>
            <a:endParaRPr lang="en-US" altLang="ja-JP" dirty="0" smtClean="0"/>
          </a:p>
          <a:p>
            <a:pPr marL="285750" indent="-285750">
              <a:buFont typeface="Symbol" charset="0"/>
              <a:buChar char="g"/>
            </a:pPr>
            <a:r>
              <a:rPr lang="en-US" altLang="ja-JP" dirty="0"/>
              <a:t>d </a:t>
            </a:r>
            <a:r>
              <a:rPr lang="en-US" altLang="ja-JP" dirty="0">
                <a:sym typeface="Wingdings"/>
              </a:rPr>
              <a:t> K</a:t>
            </a:r>
            <a:r>
              <a:rPr lang="en-US" altLang="ja-JP" baseline="30000" dirty="0">
                <a:sym typeface="Wingdings"/>
              </a:rPr>
              <a:t>+</a:t>
            </a:r>
            <a:r>
              <a:rPr lang="en-US" altLang="ja-JP" baseline="-25000" dirty="0">
                <a:sym typeface="Wingdings"/>
              </a:rPr>
              <a:t>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altLang="ja-JP" baseline="30000" dirty="0" smtClean="0">
                <a:sym typeface="Wingdings"/>
              </a:rPr>
              <a:t>0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pn</a:t>
            </a:r>
            <a:endParaRPr lang="en-US" altLang="ja-JP" dirty="0">
              <a:sym typeface="Wingdings"/>
            </a:endParaRPr>
          </a:p>
          <a:p>
            <a:r>
              <a:rPr lang="en-US" altLang="ja-JP" dirty="0">
                <a:sym typeface="Wingdings"/>
              </a:rPr>
              <a:t>             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pn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>
                <a:sym typeface="Wingdings"/>
              </a:rPr>
              <a:t>  </a:t>
            </a:r>
            <a:r>
              <a:rPr lang="en-US" altLang="ja-JP" dirty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n</a:t>
            </a:r>
            <a:r>
              <a:rPr lang="en-US" altLang="ja-JP" dirty="0">
                <a:sym typeface="Wingdings"/>
              </a:rPr>
              <a:t>, </a:t>
            </a:r>
            <a:r>
              <a:rPr lang="en-US" altLang="ja-JP" dirty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altLang="ja-JP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altLang="ja-JP" dirty="0" smtClean="0">
                <a:sym typeface="Wingdings"/>
              </a:rPr>
              <a:t>p</a:t>
            </a:r>
            <a:endParaRPr lang="en-US" altLang="ja-JP" dirty="0">
              <a:sym typeface="Wingdings"/>
            </a:endParaRPr>
          </a:p>
          <a:p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9816" y="3890430"/>
            <a:ext cx="66480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K-</a:t>
            </a:r>
            <a:r>
              <a:rPr kumimoji="1" lang="en-US" altLang="ja-JP" dirty="0" err="1" smtClean="0"/>
              <a:t>pn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552802" y="437860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charset="0"/>
              <a:buChar char="g"/>
            </a:pPr>
            <a:r>
              <a:rPr lang="en-US" altLang="ja-JP" dirty="0"/>
              <a:t>d </a:t>
            </a:r>
            <a:r>
              <a:rPr lang="en-US" altLang="ja-JP" dirty="0">
                <a:sym typeface="Wingdings"/>
              </a:rPr>
              <a:t> K</a:t>
            </a:r>
            <a:r>
              <a:rPr lang="en-US" altLang="ja-JP" baseline="30000" dirty="0">
                <a:sym typeface="Wingdings"/>
              </a:rPr>
              <a:t>+</a:t>
            </a:r>
            <a:r>
              <a:rPr lang="en-US" altLang="ja-JP" baseline="-25000" dirty="0">
                <a:sym typeface="Wingdings"/>
              </a:rPr>
              <a:t> </a:t>
            </a:r>
            <a:r>
              <a:rPr lang="en-US" altLang="ja-JP" dirty="0">
                <a:sym typeface="Wingdings"/>
              </a:rPr>
              <a:t>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>
                <a:sym typeface="Wingdings"/>
              </a:rPr>
              <a:t>pn</a:t>
            </a:r>
            <a:r>
              <a:rPr lang="en-US" altLang="ja-JP" dirty="0">
                <a:sym typeface="Wingdings"/>
              </a:rPr>
              <a:t> 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025358" y="4259762"/>
            <a:ext cx="2919401" cy="17543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Symbol" charset="0"/>
              <a:buChar char="g"/>
            </a:pPr>
            <a:r>
              <a:rPr lang="en-US" altLang="ja-JP" dirty="0" smtClean="0"/>
              <a:t>d </a:t>
            </a:r>
            <a:r>
              <a:rPr lang="en-US" altLang="ja-JP" dirty="0">
                <a:sym typeface="Wingdings"/>
              </a:rPr>
              <a:t>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 smtClean="0">
                <a:sym typeface="Wingdings"/>
              </a:rPr>
              <a:t>+</a:t>
            </a:r>
            <a:r>
              <a:rPr lang="en-US" altLang="ja-JP" baseline="-25000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 smtClean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</a:t>
            </a:r>
            <a:r>
              <a:rPr lang="en-US" altLang="ja-JP" dirty="0" err="1">
                <a:sym typeface="Wingdings"/>
              </a:rPr>
              <a:t>n</a:t>
            </a:r>
            <a:r>
              <a:rPr lang="en-US" altLang="ja-JP" dirty="0" smtClean="0">
                <a:sym typeface="Wingdings"/>
              </a:rPr>
              <a:t> </a:t>
            </a:r>
          </a:p>
          <a:p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         </a:t>
            </a:r>
            <a:r>
              <a:rPr lang="en-US" altLang="ja-JP" dirty="0">
                <a:sym typeface="Wingdings"/>
              </a:rPr>
              <a:t>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pp</a:t>
            </a:r>
            <a:r>
              <a:rPr lang="en-US" altLang="ja-JP" dirty="0" smtClean="0">
                <a:sym typeface="Wingdings"/>
              </a:rPr>
              <a:t>  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  <a:sym typeface="Wingdings"/>
              </a:rPr>
              <a:t>n</a:t>
            </a:r>
            <a:r>
              <a:rPr lang="en-US" altLang="ja-JP" dirty="0" smtClean="0">
                <a:sym typeface="Wingdings"/>
              </a:rPr>
              <a:t>,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altLang="ja-JP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altLang="ja-JP" dirty="0" smtClean="0">
                <a:sym typeface="Wingdings"/>
              </a:rPr>
              <a:t>p</a:t>
            </a:r>
          </a:p>
          <a:p>
            <a:endParaRPr lang="en-US" altLang="ja-JP" dirty="0" smtClean="0"/>
          </a:p>
          <a:p>
            <a:pPr marL="285750" indent="-285750">
              <a:buFont typeface="Symbol" charset="0"/>
              <a:buChar char="g"/>
            </a:pPr>
            <a:r>
              <a:rPr lang="en-US" altLang="ja-JP" dirty="0"/>
              <a:t>d </a:t>
            </a:r>
            <a:r>
              <a:rPr lang="en-US" altLang="ja-JP" dirty="0">
                <a:sym typeface="Wingdings"/>
              </a:rPr>
              <a:t> K</a:t>
            </a:r>
            <a:r>
              <a:rPr lang="en-US" altLang="ja-JP" baseline="30000" dirty="0">
                <a:sym typeface="Wingdings"/>
              </a:rPr>
              <a:t>+</a:t>
            </a:r>
            <a:r>
              <a:rPr lang="en-US" altLang="ja-JP" baseline="-25000" dirty="0">
                <a:sym typeface="Wingdings"/>
              </a:rPr>
              <a:t>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altLang="ja-JP" baseline="30000" dirty="0" smtClean="0">
                <a:sym typeface="Wingdings"/>
              </a:rPr>
              <a:t>0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pn</a:t>
            </a:r>
            <a:endParaRPr lang="en-US" altLang="ja-JP" dirty="0">
              <a:sym typeface="Wingdings"/>
            </a:endParaRPr>
          </a:p>
          <a:p>
            <a:r>
              <a:rPr lang="en-US" altLang="ja-JP" dirty="0">
                <a:sym typeface="Wingdings"/>
              </a:rPr>
              <a:t>             K</a:t>
            </a:r>
            <a:r>
              <a:rPr lang="en-US" altLang="ja-JP" baseline="30000" dirty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pn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>
                <a:sym typeface="Wingdings"/>
              </a:rPr>
              <a:t>  </a:t>
            </a:r>
            <a:r>
              <a:rPr lang="en-US" altLang="ja-JP" dirty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altLang="ja-JP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n</a:t>
            </a:r>
            <a:r>
              <a:rPr lang="en-US" altLang="ja-JP" dirty="0">
                <a:sym typeface="Wingdings"/>
              </a:rPr>
              <a:t>, </a:t>
            </a:r>
            <a:r>
              <a:rPr lang="en-US" altLang="ja-JP" dirty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altLang="ja-JP" baseline="30000" dirty="0"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altLang="ja-JP" dirty="0" smtClean="0">
                <a:sym typeface="Wingdings"/>
              </a:rPr>
              <a:t>p</a:t>
            </a:r>
            <a:endParaRPr lang="en-US" altLang="ja-JP" dirty="0">
              <a:sym typeface="Wingdings"/>
            </a:endParaRPr>
          </a:p>
          <a:p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88000" y="3890430"/>
            <a:ext cx="66480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K-</a:t>
            </a:r>
            <a:r>
              <a:rPr kumimoji="1" lang="en-US" altLang="ja-JP" dirty="0" err="1" smtClean="0"/>
              <a:t>nn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834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K-d, K-</a:t>
            </a:r>
            <a:r>
              <a:rPr kumimoji="1" lang="en-US" altLang="ja-JP" dirty="0" err="1" smtClean="0"/>
              <a:t>nn</a:t>
            </a:r>
            <a:r>
              <a:rPr lang="en-US" altLang="ja-JP" dirty="0"/>
              <a:t> </a:t>
            </a:r>
            <a:r>
              <a:rPr lang="en-US" altLang="ja-JP" dirty="0" smtClean="0"/>
              <a:t>(preliminary)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pic>
        <p:nvPicPr>
          <p:cNvPr id="9" name="図 8" descr="mm_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3" y="2413000"/>
            <a:ext cx="4320540" cy="2926080"/>
          </a:xfrm>
          <a:prstGeom prst="rect">
            <a:avLst/>
          </a:prstGeom>
        </p:spPr>
      </p:pic>
      <p:pic>
        <p:nvPicPr>
          <p:cNvPr id="10" name="図 9" descr="mm_kpi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3" y="2413000"/>
            <a:ext cx="4320540" cy="292608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31216" y="2065583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charset="0"/>
              <a:buChar char="g"/>
            </a:pPr>
            <a:r>
              <a:rPr lang="en-US" altLang="ja-JP" dirty="0" smtClean="0"/>
              <a:t>d </a:t>
            </a:r>
            <a:r>
              <a:rPr lang="en-US" altLang="ja-JP" dirty="0" smtClean="0">
                <a:sym typeface="Wingdings"/>
              </a:rPr>
              <a:t> K</a:t>
            </a:r>
            <a:r>
              <a:rPr lang="en-US" altLang="ja-JP" baseline="30000" dirty="0" smtClean="0">
                <a:sym typeface="Wingdings"/>
              </a:rPr>
              <a:t>+</a:t>
            </a:r>
            <a:r>
              <a:rPr lang="en-US" altLang="ja-JP" baseline="-25000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 smtClean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pn</a:t>
            </a:r>
            <a:r>
              <a:rPr lang="en-US" altLang="ja-JP" dirty="0" smtClean="0">
                <a:sym typeface="Wingdings"/>
              </a:rPr>
              <a:t> </a:t>
            </a:r>
            <a:endParaRPr lang="en-US" altLang="ja-JP" dirty="0">
              <a:sym typeface="Wingding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80309" y="2115824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Symbol" charset="0"/>
              <a:buChar char="g"/>
            </a:pPr>
            <a:r>
              <a:rPr lang="en-US" altLang="ja-JP" dirty="0"/>
              <a:t>d </a:t>
            </a:r>
            <a:r>
              <a:rPr lang="en-US" altLang="ja-JP" dirty="0">
                <a:sym typeface="Wingdings"/>
              </a:rPr>
              <a:t> K</a:t>
            </a:r>
            <a:r>
              <a:rPr lang="en-US" altLang="ja-JP" baseline="30000" dirty="0">
                <a:sym typeface="Wingdings"/>
              </a:rPr>
              <a:t>+</a:t>
            </a:r>
            <a:r>
              <a:rPr lang="en-US" altLang="ja-JP" baseline="-25000" dirty="0">
                <a:sym typeface="Wingdings"/>
              </a:rPr>
              <a:t>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altLang="ja-JP" baseline="30000" dirty="0" smtClean="0">
                <a:sym typeface="Wingdings"/>
              </a:rPr>
              <a:t>+ </a:t>
            </a:r>
            <a:r>
              <a:rPr lang="en-US" altLang="ja-JP" dirty="0" smtClean="0">
                <a:sym typeface="Wingdings"/>
              </a:rPr>
              <a:t>K</a:t>
            </a:r>
            <a:r>
              <a:rPr lang="en-US" altLang="ja-JP" baseline="30000" dirty="0" smtClean="0">
                <a:sym typeface="Wingdings"/>
              </a:rPr>
              <a:t>-</a:t>
            </a:r>
            <a:r>
              <a:rPr lang="en-US" altLang="ja-JP" dirty="0" err="1" smtClean="0">
                <a:sym typeface="Wingdings"/>
              </a:rPr>
              <a:t>nn</a:t>
            </a:r>
            <a:r>
              <a:rPr lang="en-US" altLang="ja-JP" dirty="0" smtClean="0">
                <a:sym typeface="Wingdings"/>
              </a:rPr>
              <a:t> </a:t>
            </a:r>
            <a:endParaRPr lang="en-US" altLang="ja-JP" dirty="0">
              <a:sym typeface="Wingding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6530" y="1385390"/>
            <a:ext cx="1526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red:   </a:t>
            </a:r>
            <a:r>
              <a:rPr lang="en-US" altLang="ja-JP" dirty="0" smtClean="0">
                <a:solidFill>
                  <a:srgbClr val="FF0000"/>
                </a:solidFill>
              </a:rPr>
              <a:t>LH2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blue: LD2</a:t>
            </a:r>
          </a:p>
        </p:txBody>
      </p:sp>
    </p:spTree>
    <p:extLst>
      <p:ext uri="{BB962C8B-B14F-4D97-AF65-F5344CB8AC3E}">
        <p14:creationId xmlns:p14="http://schemas.microsoft.com/office/powerpoint/2010/main" val="263298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systematic errors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863101"/>
            <a:ext cx="6444208" cy="4234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335688" y="2225986"/>
            <a:ext cx="29247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Error Bar :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statistical uncertainty     </a:t>
            </a:r>
          </a:p>
          <a:p>
            <a:r>
              <a:rPr lang="en-US" altLang="ja-JP" sz="2000" dirty="0" smtClean="0"/>
              <a:t>                               (~5%)</a:t>
            </a:r>
          </a:p>
          <a:p>
            <a:r>
              <a:rPr lang="en-US" altLang="ja-JP" sz="2000" dirty="0" smtClean="0"/>
              <a:t>Red Box  :</a:t>
            </a:r>
          </a:p>
          <a:p>
            <a:r>
              <a:rPr lang="en-US" altLang="ja-JP" sz="2000" dirty="0" smtClean="0"/>
              <a:t>  systematic uncertainty   </a:t>
            </a:r>
          </a:p>
          <a:p>
            <a:r>
              <a:rPr lang="en-US" altLang="ja-JP" sz="2000" dirty="0" smtClean="0"/>
              <a:t>                               (~20%)</a:t>
            </a:r>
          </a:p>
          <a:p>
            <a:r>
              <a:rPr lang="en-US" altLang="ja-JP" sz="2000" dirty="0" smtClean="0"/>
              <a:t>Hatched   :</a:t>
            </a:r>
          </a:p>
          <a:p>
            <a:r>
              <a:rPr lang="en-US" altLang="ja-JP" sz="2000" dirty="0" smtClean="0"/>
              <a:t>   discrepancy </a:t>
            </a:r>
          </a:p>
          <a:p>
            <a:r>
              <a:rPr lang="en-US" altLang="ja-JP" sz="2000" dirty="0" smtClean="0"/>
              <a:t>   between datasets (~12%)</a:t>
            </a:r>
            <a:endParaRPr kumimoji="1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473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</a:t>
            </a:r>
            <a:r>
              <a:rPr lang="en-US" altLang="ja-JP" dirty="0" smtClean="0"/>
              <a:t>are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nuclei?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42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meson in nuclei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24149" y="6520640"/>
            <a:ext cx="733864" cy="274320"/>
          </a:xfrm>
        </p:spPr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rcRect r="62598"/>
          <a:stretch>
            <a:fillRect/>
          </a:stretch>
        </p:blipFill>
        <p:spPr>
          <a:xfrm>
            <a:off x="3062781" y="2325144"/>
            <a:ext cx="2850256" cy="2666971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875990" y="1342999"/>
            <a:ext cx="310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pseudo-scalar meson</a:t>
            </a:r>
          </a:p>
          <a:p>
            <a:pPr algn="ctr"/>
            <a:r>
              <a:rPr lang="en-US" altLang="ja-JP" sz="2400" dirty="0" smtClean="0"/>
              <a:t>J</a:t>
            </a:r>
            <a:r>
              <a:rPr lang="en-US" altLang="ja-JP" sz="2400" baseline="30000" dirty="0" smtClean="0"/>
              <a:t>P</a:t>
            </a:r>
            <a:r>
              <a:rPr lang="en-US" altLang="ja-JP" sz="2400" dirty="0" smtClean="0"/>
              <a:t>=0</a:t>
            </a:r>
            <a:r>
              <a:rPr lang="en-US" altLang="ja-JP" sz="2400" baseline="30000" dirty="0" smtClean="0"/>
              <a:t>-</a:t>
            </a:r>
            <a:endParaRPr kumimoji="1" lang="ja-JP" altLang="en-US" sz="2400" baseline="30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07389" y="4099396"/>
            <a:ext cx="2175197" cy="9233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67321" y="3307182"/>
            <a:ext cx="854990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8894" y="1513985"/>
            <a:ext cx="2637096" cy="4893647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s-wave 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400" dirty="0" err="1" smtClean="0"/>
              <a:t>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int</a:t>
            </a:r>
            <a:endParaRPr lang="en-US" altLang="ja-JP" sz="2400" dirty="0" smtClean="0"/>
          </a:p>
          <a:p>
            <a:r>
              <a:rPr lang="en-US" altLang="ja-JP" sz="2400" dirty="0" smtClean="0"/>
              <a:t>    </a:t>
            </a:r>
            <a:r>
              <a:rPr lang="en-US" altLang="ja-JP" sz="2400" dirty="0" smtClean="0">
                <a:solidFill>
                  <a:schemeClr val="bg2">
                    <a:lumMod val="75000"/>
                  </a:schemeClr>
                </a:solidFill>
              </a:rPr>
              <a:t>repulsive</a:t>
            </a:r>
            <a:endParaRPr lang="en-US" altLang="ja-JP" sz="2400" dirty="0">
              <a:solidFill>
                <a:schemeClr val="bg2">
                  <a:lumMod val="75000"/>
                </a:schemeClr>
              </a:solidFill>
            </a:endParaRPr>
          </a:p>
          <a:p>
            <a:endParaRPr lang="en-US" altLang="ja-JP" sz="2400" u="sng" dirty="0" smtClean="0">
              <a:solidFill>
                <a:srgbClr val="FF6600"/>
              </a:solidFill>
            </a:endParaRPr>
          </a:p>
          <a:p>
            <a:r>
              <a:rPr lang="en-US" altLang="ja-JP" sz="2400" u="sng" dirty="0" err="1" smtClean="0">
                <a:solidFill>
                  <a:srgbClr val="FF6600"/>
                </a:solidFill>
              </a:rPr>
              <a:t>pionic</a:t>
            </a:r>
            <a:r>
              <a:rPr lang="en-US" altLang="ja-JP" sz="2400" u="sng" dirty="0" smtClean="0">
                <a:solidFill>
                  <a:srgbClr val="FF6600"/>
                </a:solidFill>
              </a:rPr>
              <a:t> atomic state</a:t>
            </a:r>
          </a:p>
          <a:p>
            <a:endParaRPr lang="en-US" altLang="ja-JP" sz="2400" dirty="0">
              <a:solidFill>
                <a:srgbClr val="FF6600"/>
              </a:solidFill>
            </a:endParaRPr>
          </a:p>
          <a:p>
            <a:endParaRPr lang="en-US" altLang="ja-JP" sz="2400" dirty="0" smtClean="0">
              <a:solidFill>
                <a:srgbClr val="FF6600"/>
              </a:solidFill>
            </a:endParaRPr>
          </a:p>
          <a:p>
            <a:endParaRPr lang="en-US" altLang="ja-JP" sz="2400" dirty="0" smtClean="0">
              <a:solidFill>
                <a:srgbClr val="008000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-chiral symmetry restoration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04700" y="1568244"/>
            <a:ext cx="2953313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s-wave </a:t>
            </a:r>
            <a:r>
              <a:rPr lang="en-US" altLang="ja-JP" sz="2400" dirty="0" smtClean="0"/>
              <a:t>KN </a:t>
            </a:r>
            <a:r>
              <a:rPr lang="en-US" altLang="ja-JP" sz="2400" dirty="0" err="1" smtClean="0"/>
              <a:t>int</a:t>
            </a:r>
            <a:r>
              <a:rPr lang="en-US" altLang="ja-JP" sz="2400" dirty="0" smtClean="0"/>
              <a:t> 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strong attractive</a:t>
            </a:r>
          </a:p>
          <a:p>
            <a:endParaRPr lang="en-US" altLang="ja-JP" sz="2400" dirty="0" smtClean="0">
              <a:solidFill>
                <a:srgbClr val="FF6600"/>
              </a:solidFill>
            </a:endParaRPr>
          </a:p>
          <a:p>
            <a:r>
              <a:rPr lang="en-US" altLang="ja-JP" sz="2400" u="sng" dirty="0" smtClean="0">
                <a:solidFill>
                  <a:srgbClr val="FF6600"/>
                </a:solidFill>
              </a:rPr>
              <a:t>K bound state in nuclei</a:t>
            </a:r>
            <a:endParaRPr kumimoji="1" lang="en-US" altLang="ja-JP" sz="2400" u="sng" dirty="0" smtClean="0">
              <a:solidFill>
                <a:srgbClr val="FF6600"/>
              </a:solidFill>
            </a:endParaRPr>
          </a:p>
          <a:p>
            <a:r>
              <a:rPr lang="en-US" altLang="ja-JP" sz="2400" dirty="0">
                <a:solidFill>
                  <a:srgbClr val="FF6600"/>
                </a:solidFill>
              </a:rPr>
              <a:t> </a:t>
            </a:r>
            <a:r>
              <a:rPr lang="en-US" altLang="ja-JP" sz="2400" dirty="0" smtClean="0">
                <a:solidFill>
                  <a:srgbClr val="FF6600"/>
                </a:solidFill>
              </a:rPr>
              <a:t>  (</a:t>
            </a:r>
            <a:r>
              <a:rPr kumimoji="1" lang="en-US" altLang="ja-JP" sz="2400" dirty="0" err="1" smtClean="0">
                <a:solidFill>
                  <a:srgbClr val="FF6600"/>
                </a:solidFill>
              </a:rPr>
              <a:t>Kaonic</a:t>
            </a:r>
            <a:r>
              <a:rPr kumimoji="1" lang="en-US" altLang="ja-JP" sz="2400" dirty="0" smtClean="0">
                <a:solidFill>
                  <a:srgbClr val="FF6600"/>
                </a:solidFill>
              </a:rPr>
              <a:t> Nuclei)</a:t>
            </a:r>
          </a:p>
          <a:p>
            <a:r>
              <a:rPr kumimoji="1" lang="en-US" altLang="ja-JP" sz="2000" dirty="0" smtClean="0"/>
              <a:t> </a:t>
            </a:r>
            <a:r>
              <a:rPr kumimoji="1" lang="en-US" altLang="ja-JP" dirty="0" smtClean="0"/>
              <a:t> (B.E. = </a:t>
            </a:r>
            <a:r>
              <a:rPr lang="en-US" altLang="ja-JP" dirty="0"/>
              <a:t>several </a:t>
            </a:r>
            <a:r>
              <a:rPr lang="en-US" altLang="ja-JP" dirty="0" smtClean="0"/>
              <a:t>dozen</a:t>
            </a:r>
            <a:r>
              <a:rPr lang="en-US" altLang="ja-JP" dirty="0"/>
              <a:t> </a:t>
            </a:r>
            <a:r>
              <a:rPr kumimoji="1" lang="en-US" altLang="ja-JP" dirty="0" smtClean="0"/>
              <a:t>MeV)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-K exist as a real particle? </a:t>
            </a:r>
            <a:r>
              <a:rPr lang="ja-JP" altLang="en-US" sz="2000" dirty="0" smtClean="0"/>
              <a:t>　</a:t>
            </a:r>
            <a:endParaRPr lang="en-US" altLang="ja-JP" sz="2000" dirty="0" smtClean="0"/>
          </a:p>
          <a:p>
            <a:r>
              <a:rPr lang="en-US" altLang="ja-JP" sz="2000" dirty="0" smtClean="0"/>
              <a:t>  Strange </a:t>
            </a:r>
            <a:r>
              <a:rPr lang="en-US" altLang="ja-JP" sz="2000" dirty="0" err="1" smtClean="0"/>
              <a:t>dibaron</a:t>
            </a:r>
            <a:r>
              <a:rPr lang="en-US" altLang="ja-JP" sz="2000" dirty="0" smtClean="0"/>
              <a:t>? </a:t>
            </a:r>
          </a:p>
          <a:p>
            <a:r>
              <a:rPr lang="en-US" altLang="ja-JP" sz="2000" dirty="0" smtClean="0">
                <a:latin typeface="Symbol" charset="2"/>
                <a:cs typeface="Symbol" charset="2"/>
              </a:rPr>
              <a:t>  L</a:t>
            </a:r>
            <a:r>
              <a:rPr lang="en-US" altLang="ja-JP" sz="2000" dirty="0" smtClean="0"/>
              <a:t>*hyper-nuclei?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-high density state.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-sub-threshold KN </a:t>
            </a:r>
            <a:r>
              <a:rPr lang="en-US" altLang="ja-JP" sz="2000" dirty="0" err="1" smtClean="0"/>
              <a:t>int</a:t>
            </a:r>
            <a:endParaRPr lang="en-US" altLang="ja-JP" sz="2000" dirty="0" smtClean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6901193" y="1662670"/>
            <a:ext cx="301353" cy="0"/>
          </a:xfrm>
          <a:prstGeom prst="line">
            <a:avLst/>
          </a:prstGeom>
          <a:ln w="381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043187" y="2769963"/>
            <a:ext cx="301353" cy="0"/>
          </a:xfrm>
          <a:prstGeom prst="line">
            <a:avLst/>
          </a:prstGeom>
          <a:ln w="28575" cmpd="sng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194127" y="4077590"/>
            <a:ext cx="150677" cy="0"/>
          </a:xfrm>
          <a:prstGeom prst="line">
            <a:avLst/>
          </a:prstGeom>
          <a:ln w="285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618618" y="5903449"/>
            <a:ext cx="185162" cy="0"/>
          </a:xfrm>
          <a:prstGeom prst="line">
            <a:avLst/>
          </a:prstGeom>
          <a:ln w="28575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66" y="3251304"/>
            <a:ext cx="2528946" cy="2235958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738984" y="3228618"/>
            <a:ext cx="163089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Pb</a:t>
            </a:r>
            <a:r>
              <a:rPr kumimoji="1" lang="en-US" altLang="ja-JP" sz="1600" dirty="0" smtClean="0"/>
              <a:t>(d, </a:t>
            </a:r>
            <a:r>
              <a:rPr kumimoji="1" lang="en-US" altLang="ja-JP" sz="1600" baseline="30000" dirty="0" smtClean="0"/>
              <a:t>3</a:t>
            </a:r>
            <a:r>
              <a:rPr kumimoji="1" lang="en-US" altLang="ja-JP" sz="1600" dirty="0" smtClean="0"/>
              <a:t>He) @GSI</a:t>
            </a:r>
            <a:endParaRPr kumimoji="1" lang="ja-JP" altLang="en-US" sz="1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457200" y="1106964"/>
            <a:ext cx="2168327" cy="400110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>
                <a:latin typeface="Symbol" charset="2"/>
                <a:cs typeface="Symbol" charset="2"/>
              </a:rPr>
              <a:t>p</a:t>
            </a:r>
            <a:r>
              <a:rPr lang="en-US" altLang="ja-JP" sz="2000" baseline="30000" dirty="0">
                <a:latin typeface="Symbol" charset="2"/>
                <a:cs typeface="Symbol" charset="2"/>
              </a:rPr>
              <a:t>-</a:t>
            </a:r>
            <a:r>
              <a:rPr lang="en-US" altLang="ja-JP" sz="2000" dirty="0">
                <a:latin typeface="Symbol" charset="2"/>
                <a:cs typeface="Symbol" charset="2"/>
              </a:rPr>
              <a:t> (</a:t>
            </a:r>
            <a:r>
              <a:rPr lang="en-US" altLang="ja-JP" sz="2000" dirty="0"/>
              <a:t>139.6 MeV, I=1)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305261" y="1143729"/>
            <a:ext cx="239868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000" dirty="0"/>
              <a:t>K (493.7 MeV, I=1/2)</a:t>
            </a:r>
          </a:p>
        </p:txBody>
      </p:sp>
      <p:cxnSp>
        <p:nvCxnSpPr>
          <p:cNvPr id="11" name="直線コネクタ 10"/>
          <p:cNvCxnSpPr/>
          <p:nvPr/>
        </p:nvCxnSpPr>
        <p:spPr>
          <a:xfrm>
            <a:off x="6344326" y="1225938"/>
            <a:ext cx="301353" cy="0"/>
          </a:xfrm>
          <a:prstGeom prst="line">
            <a:avLst/>
          </a:prstGeom>
          <a:ln w="38100" cmpd="sng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424908" y="5355460"/>
            <a:ext cx="2790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PRL.88.122301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nuclei (Exist or not?)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4651" y="1205090"/>
            <a:ext cx="8717094" cy="4041432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2-body: KN</a:t>
            </a:r>
          </a:p>
          <a:p>
            <a:pPr marL="118872" indent="0">
              <a:buNone/>
            </a:pPr>
            <a:r>
              <a:rPr lang="en-US" altLang="ja-JP" dirty="0" smtClean="0"/>
              <a:t>    - </a:t>
            </a:r>
            <a:r>
              <a:rPr lang="en-US" altLang="ja-JP" dirty="0" smtClean="0">
                <a:latin typeface="Symbol" charset="2"/>
                <a:cs typeface="Symbol" charset="2"/>
              </a:rPr>
              <a:t>L</a:t>
            </a:r>
            <a:r>
              <a:rPr lang="en-US" altLang="ja-JP" dirty="0" smtClean="0"/>
              <a:t>(1405) very strange hadron</a:t>
            </a:r>
          </a:p>
          <a:p>
            <a:pPr marL="118872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too light.  </a:t>
            </a:r>
            <a:r>
              <a:rPr kumimoji="1" lang="en-US" altLang="ja-JP" dirty="0" err="1" smtClean="0"/>
              <a:t>qqq</a:t>
            </a:r>
            <a:r>
              <a:rPr lang="en-US" altLang="ja-JP" dirty="0" smtClean="0"/>
              <a:t>? or </a:t>
            </a:r>
            <a:r>
              <a:rPr lang="en-US" altLang="ja-JP" dirty="0" err="1" smtClean="0"/>
              <a:t>qqq+qq</a:t>
            </a:r>
            <a:r>
              <a:rPr lang="en-US" altLang="ja-JP" dirty="0"/>
              <a:t>?</a:t>
            </a:r>
            <a:endParaRPr kumimoji="1" lang="en-US" altLang="ja-JP" dirty="0" smtClean="0"/>
          </a:p>
          <a:p>
            <a:pPr marL="118872" indent="0">
              <a:buNone/>
            </a:pPr>
            <a:r>
              <a:rPr lang="en-US" altLang="ja-JP" dirty="0" smtClean="0"/>
              <a:t>      KN bound state +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Sp</a:t>
            </a:r>
            <a:r>
              <a:rPr lang="en-US" altLang="ja-JP" dirty="0" smtClean="0"/>
              <a:t> resonance</a:t>
            </a:r>
          </a:p>
          <a:p>
            <a:pPr marL="118872" indent="0">
              <a:buNone/>
            </a:pPr>
            <a:endParaRPr lang="en-US" altLang="ja-JP" dirty="0" smtClean="0"/>
          </a:p>
          <a:p>
            <a:r>
              <a:rPr lang="en-US" altLang="ja-JP" dirty="0" smtClean="0">
                <a:solidFill>
                  <a:srgbClr val="0000FF"/>
                </a:solidFill>
              </a:rPr>
              <a:t>3-body: KNN</a:t>
            </a:r>
            <a:r>
              <a:rPr lang="ja-JP" altLang="en-US" dirty="0" smtClean="0">
                <a:solidFill>
                  <a:srgbClr val="0000FF"/>
                </a:solidFill>
              </a:rPr>
              <a:t>　</a:t>
            </a:r>
            <a:r>
              <a:rPr lang="en-US" altLang="ja-JP" dirty="0" smtClean="0"/>
              <a:t>[</a:t>
            </a:r>
            <a:r>
              <a:rPr lang="en-US" altLang="ja-JP" dirty="0"/>
              <a:t>K[NN]</a:t>
            </a:r>
            <a:r>
              <a:rPr lang="en-US" altLang="ja-JP" sz="3600" baseline="-25000" dirty="0">
                <a:solidFill>
                  <a:srgbClr val="FF0000"/>
                </a:solidFill>
              </a:rPr>
              <a:t>I</a:t>
            </a:r>
            <a:r>
              <a:rPr lang="en-US" altLang="ja-JP" dirty="0"/>
              <a:t> ]</a:t>
            </a:r>
            <a:r>
              <a:rPr lang="en-US" altLang="ja-JP" sz="3600" baseline="-25000" dirty="0">
                <a:solidFill>
                  <a:srgbClr val="FF0000"/>
                </a:solidFill>
              </a:rPr>
              <a:t>I, </a:t>
            </a:r>
            <a:r>
              <a:rPr lang="en-US" altLang="ja-JP" sz="3600" baseline="-25000" dirty="0" err="1" smtClean="0">
                <a:solidFill>
                  <a:srgbClr val="FF0000"/>
                </a:solidFill>
              </a:rPr>
              <a:t>Iz</a:t>
            </a:r>
            <a:endParaRPr lang="en-US" altLang="ja-JP" dirty="0"/>
          </a:p>
          <a:p>
            <a:pPr lvl="1"/>
            <a:r>
              <a:rPr lang="en-US" altLang="ja-JP" dirty="0" smtClean="0"/>
              <a:t>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nn</a:t>
            </a:r>
            <a:r>
              <a:rPr lang="en-US" altLang="ja-JP" dirty="0" smtClean="0"/>
              <a:t>  : </a:t>
            </a:r>
            <a:r>
              <a:rPr lang="en-US" altLang="ja-JP" dirty="0">
                <a:solidFill>
                  <a:srgbClr val="0000FF"/>
                </a:solidFill>
              </a:rPr>
              <a:t> v(I=1)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pn</a:t>
            </a:r>
            <a:r>
              <a:rPr lang="en-US" altLang="ja-JP" dirty="0" smtClean="0"/>
              <a:t>  : </a:t>
            </a:r>
            <a:r>
              <a:rPr lang="en-US" altLang="ja-JP" dirty="0" smtClean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3/4v(I=1) + 1/4v(I=0)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K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dirty="0" err="1" smtClean="0">
                <a:solidFill>
                  <a:srgbClr val="FF0000"/>
                </a:solidFill>
              </a:rPr>
              <a:t>pp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 : </a:t>
            </a:r>
            <a:r>
              <a:rPr lang="en-US" altLang="ja-JP" dirty="0">
                <a:solidFill>
                  <a:srgbClr val="0000FF"/>
                </a:solidFill>
              </a:rPr>
              <a:t> 3/4v(I</a:t>
            </a:r>
            <a:r>
              <a:rPr lang="en-US" altLang="ja-JP" dirty="0" smtClean="0">
                <a:solidFill>
                  <a:srgbClr val="0000FF"/>
                </a:solidFill>
              </a:rPr>
              <a:t>=0) </a:t>
            </a:r>
            <a:r>
              <a:rPr lang="en-US" altLang="ja-JP" dirty="0">
                <a:solidFill>
                  <a:srgbClr val="0000FF"/>
                </a:solidFill>
              </a:rPr>
              <a:t>+ 1/4v(I</a:t>
            </a:r>
            <a:r>
              <a:rPr lang="en-US" altLang="ja-JP" dirty="0" smtClean="0">
                <a:solidFill>
                  <a:srgbClr val="0000FF"/>
                </a:solidFill>
              </a:rPr>
              <a:t>=1)</a:t>
            </a:r>
            <a:r>
              <a:rPr lang="en-US" altLang="ja-JP" dirty="0" smtClean="0">
                <a:solidFill>
                  <a:srgbClr val="FF0000"/>
                </a:solidFill>
              </a:rPr>
              <a:t> ←strongest</a:t>
            </a:r>
          </a:p>
          <a:p>
            <a:pPr marL="118872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&gt;4-body: KNNN…</a:t>
            </a:r>
          </a:p>
          <a:p>
            <a:pPr marL="118872" indent="0">
              <a:buNone/>
            </a:pPr>
            <a:r>
              <a:rPr lang="en-US" altLang="ja-JP" dirty="0" smtClean="0"/>
              <a:t>   -K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ppn</a:t>
            </a:r>
            <a:r>
              <a:rPr lang="en-US" altLang="ja-JP" dirty="0" smtClean="0"/>
              <a:t>, K</a:t>
            </a:r>
            <a:r>
              <a:rPr lang="en-US" altLang="ja-JP" baseline="30000" dirty="0" smtClean="0"/>
              <a:t>-</a:t>
            </a:r>
            <a:r>
              <a:rPr lang="en-US" altLang="ja-JP" dirty="0" err="1" smtClean="0"/>
              <a:t>pnn</a:t>
            </a:r>
            <a:r>
              <a:rPr lang="en-US" altLang="ja-JP" dirty="0" smtClean="0"/>
              <a:t> (KEK-E471,E549) → no narrow peak  </a:t>
            </a:r>
            <a:endParaRPr lang="en-US" altLang="ja-JP" dirty="0"/>
          </a:p>
          <a:p>
            <a:pPr marL="118872" indent="0">
              <a:buNone/>
            </a:pPr>
            <a:r>
              <a:rPr lang="en-US" altLang="ja-JP" dirty="0" smtClean="0"/>
              <a:t>   -K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+</a:t>
            </a:r>
            <a:r>
              <a:rPr lang="en-US" altLang="ja-JP" baseline="30000" dirty="0" smtClean="0"/>
              <a:t>11</a:t>
            </a:r>
            <a:r>
              <a:rPr lang="en-US" altLang="ja-JP" dirty="0"/>
              <a:t>B</a:t>
            </a:r>
            <a:r>
              <a:rPr lang="en-US" altLang="ja-JP" dirty="0" smtClean="0"/>
              <a:t>,</a:t>
            </a:r>
            <a:r>
              <a:rPr lang="en-US" altLang="ja-JP" baseline="30000" dirty="0" smtClean="0"/>
              <a:t>11</a:t>
            </a:r>
            <a:r>
              <a:rPr lang="en-US" altLang="ja-JP" dirty="0" smtClean="0"/>
              <a:t>C, </a:t>
            </a:r>
            <a:r>
              <a:rPr lang="en-US" altLang="ja-JP" baseline="30000" dirty="0" smtClean="0"/>
              <a:t>15</a:t>
            </a:r>
            <a:r>
              <a:rPr lang="en-US" altLang="ja-JP" dirty="0" smtClean="0"/>
              <a:t>N,</a:t>
            </a:r>
            <a:r>
              <a:rPr lang="en-US" altLang="ja-JP" sz="2800" baseline="30000" dirty="0" smtClean="0"/>
              <a:t>16</a:t>
            </a:r>
            <a:r>
              <a:rPr lang="en-US" altLang="ja-JP" dirty="0" smtClean="0"/>
              <a:t>O (BNL-E930,KEK-E522)</a:t>
            </a:r>
            <a:r>
              <a:rPr lang="en-US" altLang="ja-JP" dirty="0"/>
              <a:t> </a:t>
            </a:r>
            <a:r>
              <a:rPr lang="en-US" altLang="ja-JP" dirty="0" smtClean="0"/>
              <a:t>→shape analysis </a:t>
            </a:r>
          </a:p>
          <a:p>
            <a:pPr marL="118872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-effective nuclear force, absorption effect...    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63231" y="5389850"/>
            <a:ext cx="755670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800" dirty="0" smtClean="0"/>
              <a:t>In order to understand more complicated systems, </a:t>
            </a:r>
          </a:p>
          <a:p>
            <a:r>
              <a:rPr lang="en-US" altLang="ja-JP" sz="2800" dirty="0" smtClean="0"/>
              <a:t>the investigation of the simplest system is important!</a:t>
            </a:r>
            <a:endParaRPr kumimoji="1" lang="ja-JP" altLang="en-US" sz="28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916925" y="4051312"/>
            <a:ext cx="183433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914547" y="2114321"/>
            <a:ext cx="18876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6048939" y="3071453"/>
            <a:ext cx="2370993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dirty="0"/>
              <a:t>v(I=1) weak attractive</a:t>
            </a:r>
          </a:p>
          <a:p>
            <a:r>
              <a:rPr lang="en-US" altLang="ja-JP" dirty="0"/>
              <a:t>v(I=0) strong attractive</a:t>
            </a:r>
            <a:endParaRPr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1703461" y="2625907"/>
            <a:ext cx="183433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733492" y="1205090"/>
            <a:ext cx="183433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664088" y="2637199"/>
            <a:ext cx="183433" cy="0"/>
          </a:xfrm>
          <a:prstGeom prst="line">
            <a:avLst/>
          </a:prstGeom>
          <a:ln w="38100" cmpd="sng">
            <a:solidFill>
              <a:srgbClr val="00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9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theoretical prediction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740"/>
            <a:ext cx="9144000" cy="192264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81700" y="1256112"/>
            <a:ext cx="296674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from </a:t>
            </a:r>
            <a:r>
              <a:rPr lang="en-US" altLang="ja-JP" dirty="0"/>
              <a:t>HYP </a:t>
            </a:r>
            <a:r>
              <a:rPr lang="en-US" altLang="ja-JP" dirty="0" smtClean="0"/>
              <a:t>2012.Proc by </a:t>
            </a:r>
            <a:r>
              <a:rPr lang="en-US" altLang="ja-JP" dirty="0" err="1" smtClean="0"/>
              <a:t>A.Gal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757" y="3557960"/>
            <a:ext cx="5902592" cy="91871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58120" y="4980601"/>
            <a:ext cx="27197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/>
              <a:t>B.E. = 10 - 80 MeV</a:t>
            </a:r>
          </a:p>
          <a:p>
            <a:r>
              <a:rPr kumimoji="1" lang="en-US" altLang="ja-JP" sz="2400" dirty="0" smtClean="0">
                <a:latin typeface="Symbol" charset="2"/>
                <a:cs typeface="Symbol" charset="2"/>
              </a:rPr>
              <a:t>G</a:t>
            </a:r>
            <a:r>
              <a:rPr kumimoji="1" lang="en-US" altLang="ja-JP" sz="2400" dirty="0" smtClean="0"/>
              <a:t>     = 30 – 110 MeV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39756" y="4766885"/>
            <a:ext cx="539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K</a:t>
            </a:r>
            <a:r>
              <a:rPr kumimoji="1" lang="en-US" altLang="ja-JP" sz="2400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pp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will exist.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However predicted values are dependent on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the interactions and the methods.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→still controversial situation!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experiments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011767"/>
              </p:ext>
            </p:extLst>
          </p:nvPr>
        </p:nvGraphicFramePr>
        <p:xfrm>
          <a:off x="1390990" y="5108139"/>
          <a:ext cx="177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" name="数式" r:id="rId4" imgW="1129910" imgH="241415" progId="Equation.3">
                  <p:embed/>
                </p:oleObj>
              </mc:Choice>
              <mc:Fallback>
                <p:oleObj name="数式" r:id="rId4" imgW="1129910" imgH="241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990" y="5108139"/>
                        <a:ext cx="177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25836"/>
              </p:ext>
            </p:extLst>
          </p:nvPr>
        </p:nvGraphicFramePr>
        <p:xfrm>
          <a:off x="1427502" y="5486515"/>
          <a:ext cx="17414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数式" r:id="rId6" imgW="1117233" imgH="241415" progId="Equation.3">
                  <p:embed/>
                </p:oleObj>
              </mc:Choice>
              <mc:Fallback>
                <p:oleObj name="数式" r:id="rId6" imgW="1117233" imgH="241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502" y="5486515"/>
                        <a:ext cx="1741488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042347"/>
              </p:ext>
            </p:extLst>
          </p:nvPr>
        </p:nvGraphicFramePr>
        <p:xfrm>
          <a:off x="5818081" y="5123575"/>
          <a:ext cx="20383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数式" r:id="rId8" imgW="1307151" imgH="215931" progId="Equation.3">
                  <p:embed/>
                </p:oleObj>
              </mc:Choice>
              <mc:Fallback>
                <p:oleObj name="数式" r:id="rId8" imgW="1307151" imgH="2159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081" y="5123575"/>
                        <a:ext cx="203835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44935"/>
              </p:ext>
            </p:extLst>
          </p:nvPr>
        </p:nvGraphicFramePr>
        <p:xfrm>
          <a:off x="5836114" y="5509039"/>
          <a:ext cx="21574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数式" r:id="rId10" imgW="1384001" imgH="216061" progId="Equation.3">
                  <p:embed/>
                </p:oleObj>
              </mc:Choice>
              <mc:Fallback>
                <p:oleObj name="数式" r:id="rId10" imgW="1384001" imgH="21606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114" y="5509039"/>
                        <a:ext cx="215741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73246" y="2614455"/>
            <a:ext cx="2376264" cy="242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678" y="2630272"/>
            <a:ext cx="3851920" cy="249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648710" y="1423418"/>
            <a:ext cx="38164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FINUDA @ DA</a:t>
            </a:r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F</a:t>
            </a:r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NE (2005)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13206" y="1432710"/>
            <a:ext cx="374441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DISTO@ SATURNE(2010)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0718" y="187579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stropped K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  on (</a:t>
            </a:r>
            <a:r>
              <a:rPr lang="en-US" altLang="ja-JP" baseline="30000" dirty="0" smtClean="0"/>
              <a:t>6</a:t>
            </a:r>
            <a:r>
              <a:rPr kumimoji="1" lang="en-US" altLang="ja-JP" dirty="0" smtClean="0"/>
              <a:t>Li, </a:t>
            </a:r>
            <a:r>
              <a:rPr lang="en-US" altLang="ja-JP" baseline="30000" dirty="0" smtClean="0"/>
              <a:t>7</a:t>
            </a:r>
            <a:r>
              <a:rPr kumimoji="1" lang="en-US" altLang="ja-JP" dirty="0" smtClean="0"/>
              <a:t>Li, </a:t>
            </a:r>
            <a:r>
              <a:rPr lang="en-US" altLang="ja-JP" baseline="30000" dirty="0" smtClean="0"/>
              <a:t>12</a:t>
            </a:r>
            <a:r>
              <a:rPr kumimoji="1" lang="en-US" altLang="ja-JP" dirty="0" smtClean="0"/>
              <a:t>C, </a:t>
            </a:r>
            <a:r>
              <a:rPr lang="en-US" altLang="ja-JP" baseline="30000" dirty="0" smtClean="0"/>
              <a:t>27</a:t>
            </a:r>
            <a:r>
              <a:rPr kumimoji="1" lang="en-US" altLang="ja-JP" dirty="0" smtClean="0"/>
              <a:t>Al and </a:t>
            </a:r>
            <a:r>
              <a:rPr kumimoji="1" lang="en-US" altLang="ja-JP" baseline="30000" dirty="0" smtClean="0"/>
              <a:t>51</a:t>
            </a:r>
            <a:r>
              <a:rPr kumimoji="1" lang="en-US" altLang="ja-JP" dirty="0" smtClean="0"/>
              <a:t>V)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617262" y="1885083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ja-JP" dirty="0" smtClean="0"/>
              <a:t>p 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dirty="0" smtClean="0"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ja-JP" dirty="0" smtClean="0">
                <a:sym typeface="Wingdings" pitchFamily="2" charset="2"/>
              </a:rPr>
              <a:t> p K</a:t>
            </a:r>
            <a:r>
              <a:rPr lang="en-US" altLang="ja-JP" baseline="30000" dirty="0" smtClean="0">
                <a:sym typeface="Wingdings" pitchFamily="2" charset="2"/>
              </a:rPr>
              <a:t>+</a:t>
            </a:r>
            <a:endParaRPr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69190" y="512544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B.E. =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6702" y="511615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B.E. =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57222" y="549477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 =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64734" y="549477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/>
              <a:t> =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36742" y="231713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invariant mass (</a:t>
            </a:r>
            <a:r>
              <a:rPr kumimoji="1" lang="en-US" altLang="ja-JP" dirty="0" smtClean="0">
                <a:latin typeface="Symbol" pitchFamily="18" charset="2"/>
              </a:rPr>
              <a:t>L</a:t>
            </a:r>
            <a:r>
              <a:rPr kumimoji="1" lang="en-US" altLang="ja-JP" dirty="0" smtClean="0"/>
              <a:t> + p)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61278" y="231713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Missing mass (</a:t>
            </a:r>
            <a:r>
              <a:rPr kumimoji="1" lang="en-US" altLang="ja-JP" dirty="0" smtClean="0">
                <a:latin typeface="Symbol" pitchFamily="18" charset="2"/>
              </a:rPr>
              <a:t>K</a:t>
            </a:r>
            <a:r>
              <a:rPr kumimoji="1" lang="en-US" altLang="ja-JP" baseline="30000" dirty="0" smtClean="0">
                <a:latin typeface="Symbol" pitchFamily="18" charset="2"/>
              </a:rPr>
              <a:t>+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68990" y="510685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MeV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68990" y="548548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MeV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93526" y="512544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MeV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288670" y="1102287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/>
              <a:t>M.Agnello</a:t>
            </a:r>
            <a:r>
              <a:rPr lang="en-US" altLang="ja-JP" sz="1400" dirty="0" smtClean="0"/>
              <a:t>, </a:t>
            </a:r>
            <a:r>
              <a:rPr lang="en-US" altLang="ja-JP" sz="1400" dirty="0" err="1" smtClean="0"/>
              <a:t>Nagae</a:t>
            </a:r>
            <a:r>
              <a:rPr lang="en-US" altLang="ja-JP" sz="1400" dirty="0" smtClean="0"/>
              <a:t> and </a:t>
            </a:r>
            <a:r>
              <a:rPr lang="en-US" altLang="ja-JP" sz="1400" dirty="0" err="1" smtClean="0"/>
              <a:t>Fujoka</a:t>
            </a:r>
            <a:r>
              <a:rPr lang="en-US" altLang="ja-JP" sz="1400" dirty="0" smtClean="0"/>
              <a:t> </a:t>
            </a:r>
            <a:r>
              <a:rPr lang="en-US" altLang="ja-JP" sz="1400" i="1" dirty="0" smtClean="0"/>
              <a:t>et </a:t>
            </a:r>
            <a:r>
              <a:rPr lang="en-US" altLang="ja-JP" sz="1400" i="1" dirty="0"/>
              <a:t>al., </a:t>
            </a:r>
            <a:r>
              <a:rPr lang="en-US" altLang="ja-JP" sz="1400" i="1" dirty="0" smtClean="0"/>
              <a:t> </a:t>
            </a:r>
            <a:r>
              <a:rPr lang="en-US" altLang="ja-JP" sz="1400" dirty="0" smtClean="0"/>
              <a:t>PRL </a:t>
            </a:r>
            <a:r>
              <a:rPr lang="en-US" altLang="ja-JP" sz="1400" dirty="0"/>
              <a:t>94, 212303 (2005)</a:t>
            </a:r>
            <a:endParaRPr lang="ja-JP" alt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401238" y="1102287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/>
              <a:t>T.Yamazaki</a:t>
            </a:r>
            <a:r>
              <a:rPr lang="en-US" altLang="ja-JP" sz="1400" dirty="0"/>
              <a:t> </a:t>
            </a:r>
            <a:r>
              <a:rPr lang="en-US" altLang="ja-JP" sz="1400" i="1" dirty="0"/>
              <a:t>et al., </a:t>
            </a:r>
            <a:r>
              <a:rPr lang="en-US" altLang="ja-JP" sz="1400" dirty="0" smtClean="0"/>
              <a:t>PRL </a:t>
            </a:r>
            <a:r>
              <a:rPr lang="en-US" altLang="ja-JP" sz="1400" dirty="0"/>
              <a:t>104, 132502 (2010)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807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526" y="1196419"/>
            <a:ext cx="8690548" cy="386359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altLang="ja-JP" sz="2800" dirty="0" smtClean="0"/>
              <a:t>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err="1" smtClean="0"/>
              <a:t>pp</a:t>
            </a:r>
            <a:r>
              <a:rPr lang="en-US" altLang="ja-JP" sz="2800" dirty="0" smtClean="0"/>
              <a:t> will exist but</a:t>
            </a:r>
          </a:p>
          <a:p>
            <a:r>
              <a:rPr lang="en-US" altLang="ja-JP" sz="2800" dirty="0" smtClean="0"/>
              <a:t>theory: shallow? deep? wide? narrow?</a:t>
            </a:r>
          </a:p>
          <a:p>
            <a:r>
              <a:rPr lang="en-US" altLang="ja-JP" sz="2800" dirty="0" smtClean="0"/>
              <a:t>experiment: deeper than any of the prediction. K</a:t>
            </a:r>
            <a:r>
              <a:rPr lang="en-US" altLang="ja-JP" sz="2800" baseline="30000" dirty="0" smtClean="0"/>
              <a:t>-</a:t>
            </a:r>
            <a:r>
              <a:rPr lang="en-US" altLang="ja-JP" sz="2800" dirty="0" err="1" smtClean="0"/>
              <a:t>pp</a:t>
            </a:r>
            <a:r>
              <a:rPr lang="en-US" altLang="ja-JP" sz="2800" dirty="0" smtClean="0"/>
              <a:t>?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05267" y="2787605"/>
            <a:ext cx="8732993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Search experiments via different reactions are awaited.</a:t>
            </a:r>
          </a:p>
          <a:p>
            <a:endParaRPr lang="en-US" altLang="ja-JP" sz="2400" dirty="0"/>
          </a:p>
          <a:p>
            <a:pPr marL="742950" lvl="1" indent="-285750">
              <a:buClr>
                <a:schemeClr val="accent1"/>
              </a:buClr>
              <a:buFont typeface="Wingdings" charset="2"/>
              <a:buChar char="u"/>
            </a:pPr>
            <a:r>
              <a:rPr lang="en-US" altLang="ja-JP" sz="2400" dirty="0"/>
              <a:t>E15  (J-PARC) </a:t>
            </a:r>
            <a:r>
              <a:rPr lang="en-US" altLang="ja-JP" sz="2400" dirty="0" smtClean="0"/>
              <a:t>3He(K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,n)X →</a:t>
            </a:r>
            <a:endParaRPr lang="en-US" altLang="ja-JP" sz="2400" dirty="0"/>
          </a:p>
          <a:p>
            <a:pPr marL="742950" lvl="1" indent="-285750">
              <a:buClr>
                <a:schemeClr val="accent1"/>
              </a:buClr>
              <a:buFont typeface="Wingdings" charset="2"/>
              <a:buChar char="u"/>
            </a:pPr>
            <a:r>
              <a:rPr lang="en-US" altLang="ja-JP" sz="2400" dirty="0" smtClean="0"/>
              <a:t>E27  (J-PARC) d(</a:t>
            </a:r>
            <a:r>
              <a:rPr lang="en-US" altLang="ja-JP" sz="2400" dirty="0" err="1" smtClean="0">
                <a:latin typeface="Symbol" charset="2"/>
                <a:cs typeface="Symbol" charset="2"/>
              </a:rPr>
              <a:t>p</a:t>
            </a:r>
            <a:r>
              <a:rPr lang="en-US" altLang="ja-JP" sz="2400" baseline="30000" dirty="0" err="1" smtClean="0"/>
              <a:t>+</a:t>
            </a:r>
            <a:r>
              <a:rPr lang="en-US" altLang="ja-JP" sz="2400" dirty="0" err="1" smtClean="0"/>
              <a:t>,K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)X→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u"/>
            </a:pPr>
            <a:r>
              <a:rPr lang="en-US" altLang="ja-JP" sz="2400" dirty="0" smtClean="0"/>
              <a:t> FOPI (GSI), HADES     same as DISTO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u"/>
            </a:pPr>
            <a:r>
              <a:rPr lang="en-US" altLang="ja-JP" sz="2400" dirty="0" smtClean="0"/>
              <a:t>AMADEUS </a:t>
            </a:r>
            <a:r>
              <a:rPr lang="en-US" altLang="ja-JP" sz="2400" dirty="0"/>
              <a:t>(DA</a:t>
            </a:r>
            <a:r>
              <a:rPr lang="en-US" altLang="ja-JP" sz="2400" dirty="0">
                <a:latin typeface="Symbol" charset="2"/>
                <a:cs typeface="Symbol" charset="2"/>
              </a:rPr>
              <a:t>F</a:t>
            </a:r>
            <a:r>
              <a:rPr lang="en-US" altLang="ja-JP" sz="2400" dirty="0"/>
              <a:t>NE</a:t>
            </a:r>
            <a:r>
              <a:rPr lang="en-US" altLang="ja-JP" sz="2400" dirty="0" smtClean="0"/>
              <a:t>)   stopped K</a:t>
            </a:r>
            <a:r>
              <a:rPr lang="en-US" altLang="ja-JP" sz="2800" dirty="0" smtClean="0"/>
              <a:t>-</a:t>
            </a:r>
            <a:endParaRPr lang="en-US" altLang="ja-JP" sz="2400" dirty="0"/>
          </a:p>
          <a:p>
            <a:pPr marL="742950" lvl="1" indent="-285750">
              <a:buClr>
                <a:schemeClr val="accent1"/>
              </a:buClr>
              <a:buFont typeface="Wingdings" charset="2"/>
              <a:buChar char="u"/>
            </a:pPr>
            <a:r>
              <a:rPr lang="en-US" altLang="ja-JP" sz="2400" dirty="0"/>
              <a:t>ALICE, Super-B (LOI</a:t>
            </a:r>
            <a:r>
              <a:rPr lang="en-US" altLang="ja-JP" sz="2400" dirty="0" smtClean="0"/>
              <a:t>)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u"/>
            </a:pPr>
            <a:r>
              <a:rPr lang="en-US" altLang="ja-JP" sz="2400" dirty="0" smtClean="0">
                <a:latin typeface="Symbol" charset="2"/>
                <a:cs typeface="Symbol" charset="2"/>
              </a:rPr>
              <a:t>g</a:t>
            </a:r>
            <a:r>
              <a:rPr lang="en-US" altLang="ja-JP" sz="2400" dirty="0" smtClean="0"/>
              <a:t>-induced reaction (LEPS/SPring-8) </a:t>
            </a:r>
            <a:r>
              <a:rPr lang="en-US" altLang="ja-JP" sz="2400" dirty="0" smtClean="0">
                <a:solidFill>
                  <a:srgbClr val="000000"/>
                </a:solidFill>
              </a:rPr>
              <a:t>→</a:t>
            </a:r>
            <a:r>
              <a:rPr lang="en-US" altLang="ja-JP" sz="2400" dirty="0" smtClean="0"/>
              <a:t> This talk</a:t>
            </a:r>
            <a:endParaRPr lang="en-US" altLang="ja-JP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4669823" y="3591729"/>
            <a:ext cx="3758950" cy="3720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Y. </a:t>
            </a:r>
            <a:r>
              <a:rPr lang="en-US" altLang="ja-JP" sz="2000" dirty="0" err="1"/>
              <a:t>Sada</a:t>
            </a:r>
            <a:r>
              <a:rPr lang="en-US" altLang="ja-JP" sz="2000" dirty="0"/>
              <a:t> 13:30-13:50 @Rm.803 </a:t>
            </a:r>
            <a:endParaRPr kumimoji="1" lang="ja-JP" altLang="en-US" sz="2000" dirty="0"/>
          </a:p>
        </p:txBody>
      </p:sp>
      <p:sp>
        <p:nvSpPr>
          <p:cNvPr id="10" name="正方形/長方形 9"/>
          <p:cNvSpPr/>
          <p:nvPr/>
        </p:nvSpPr>
        <p:spPr>
          <a:xfrm>
            <a:off x="4464558" y="3986950"/>
            <a:ext cx="4222242" cy="40011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>
              <a:buClr>
                <a:schemeClr val="accent1"/>
              </a:buClr>
            </a:pPr>
            <a:r>
              <a:rPr lang="en-US" altLang="ja-JP" sz="2000" dirty="0"/>
              <a:t>Y. Ichikawa 13:50–14:10 @Rm.803 </a:t>
            </a:r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Recent status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54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g</a:t>
            </a:r>
            <a:r>
              <a:rPr kumimoji="1" lang="en-US" altLang="ja-JP" dirty="0" smtClean="0"/>
              <a:t>-induced reaction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2013/07/27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RCNP</a:t>
            </a:r>
            <a:r>
              <a:rPr kumimoji="1" lang="ja-JP" altLang="en-US" smtClean="0"/>
              <a:t>研究会「核子・ハイペロン多体系におけるクラスター現象」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6475-5728-5845-BC17-755A4DF2D44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pSp>
        <p:nvGrpSpPr>
          <p:cNvPr id="8" name="グループ化 27"/>
          <p:cNvGrpSpPr/>
          <p:nvPr/>
        </p:nvGrpSpPr>
        <p:grpSpPr>
          <a:xfrm>
            <a:off x="1059412" y="2014974"/>
            <a:ext cx="1224136" cy="1180417"/>
            <a:chOff x="1259632" y="3501008"/>
            <a:chExt cx="2016224" cy="1944216"/>
          </a:xfrm>
        </p:grpSpPr>
        <p:grpSp>
          <p:nvGrpSpPr>
            <p:cNvPr id="9" name="グループ化 23"/>
            <p:cNvGrpSpPr/>
            <p:nvPr/>
          </p:nvGrpSpPr>
          <p:grpSpPr>
            <a:xfrm>
              <a:off x="1259632" y="3501008"/>
              <a:ext cx="1008112" cy="1008112"/>
              <a:chOff x="1259632" y="3501008"/>
              <a:chExt cx="1008112" cy="1008112"/>
            </a:xfrm>
          </p:grpSpPr>
          <p:cxnSp>
            <p:nvCxnSpPr>
              <p:cNvPr id="13" name="曲線コネクタ 12"/>
              <p:cNvCxnSpPr/>
              <p:nvPr/>
            </p:nvCxnSpPr>
            <p:spPr>
              <a:xfrm rot="16200000" flipH="1">
                <a:off x="1259632" y="3501008"/>
                <a:ext cx="504056" cy="504056"/>
              </a:xfrm>
              <a:prstGeom prst="curvedConnector3">
                <a:avLst>
                  <a:gd name="adj1" fmla="val 52387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曲線コネクタ 13"/>
              <p:cNvCxnSpPr/>
              <p:nvPr/>
            </p:nvCxnSpPr>
            <p:spPr>
              <a:xfrm rot="16200000" flipH="1">
                <a:off x="1763688" y="4005064"/>
                <a:ext cx="504056" cy="504056"/>
              </a:xfrm>
              <a:prstGeom prst="curvedConnector3">
                <a:avLst>
                  <a:gd name="adj1" fmla="val 52387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グループ化 24"/>
            <p:cNvGrpSpPr/>
            <p:nvPr/>
          </p:nvGrpSpPr>
          <p:grpSpPr>
            <a:xfrm>
              <a:off x="2267744" y="4437112"/>
              <a:ext cx="1008112" cy="1008112"/>
              <a:chOff x="1259632" y="3501008"/>
              <a:chExt cx="1008112" cy="1008112"/>
            </a:xfrm>
          </p:grpSpPr>
          <p:cxnSp>
            <p:nvCxnSpPr>
              <p:cNvPr id="11" name="曲線コネクタ 10"/>
              <p:cNvCxnSpPr/>
              <p:nvPr/>
            </p:nvCxnSpPr>
            <p:spPr>
              <a:xfrm rot="16200000" flipH="1">
                <a:off x="1259632" y="3501008"/>
                <a:ext cx="504056" cy="504056"/>
              </a:xfrm>
              <a:prstGeom prst="curvedConnector3">
                <a:avLst>
                  <a:gd name="adj1" fmla="val 52387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曲線コネクタ 11"/>
              <p:cNvCxnSpPr/>
              <p:nvPr/>
            </p:nvCxnSpPr>
            <p:spPr>
              <a:xfrm rot="16200000" flipH="1">
                <a:off x="1763688" y="4005064"/>
                <a:ext cx="504056" cy="504056"/>
              </a:xfrm>
              <a:prstGeom prst="curvedConnector3">
                <a:avLst>
                  <a:gd name="adj1" fmla="val 52387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直線コネクタ 14"/>
          <p:cNvCxnSpPr/>
          <p:nvPr/>
        </p:nvCxnSpPr>
        <p:spPr>
          <a:xfrm>
            <a:off x="2283548" y="3167102"/>
            <a:ext cx="0" cy="864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3147644" y="2879070"/>
            <a:ext cx="1584176" cy="1106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2283548" y="1798950"/>
            <a:ext cx="2016224" cy="1368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915396" y="4031198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グループ化 50"/>
          <p:cNvGrpSpPr/>
          <p:nvPr/>
        </p:nvGrpSpPr>
        <p:grpSpPr>
          <a:xfrm>
            <a:off x="2283548" y="3997674"/>
            <a:ext cx="792088" cy="72008"/>
            <a:chOff x="1979712" y="4581128"/>
            <a:chExt cx="576064" cy="72008"/>
          </a:xfrm>
        </p:grpSpPr>
        <p:cxnSp>
          <p:nvCxnSpPr>
            <p:cNvPr id="21" name="直線コネクタ 20"/>
            <p:cNvCxnSpPr/>
            <p:nvPr/>
          </p:nvCxnSpPr>
          <p:spPr>
            <a:xfrm>
              <a:off x="1979712" y="4581128"/>
              <a:ext cx="576064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979712" y="4653136"/>
              <a:ext cx="576064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テキスト ボックス 24"/>
          <p:cNvSpPr txBox="1"/>
          <p:nvPr/>
        </p:nvSpPr>
        <p:spPr>
          <a:xfrm>
            <a:off x="3701737" y="129489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40967" y="236085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Symbol" pitchFamily="18" charset="2"/>
              </a:rPr>
              <a:t>p</a:t>
            </a:r>
            <a:endParaRPr kumimoji="1" lang="ja-JP" altLang="en-US" sz="2800" baseline="30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3348" y="156376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Symbol" pitchFamily="18" charset="2"/>
              </a:rPr>
              <a:t>g</a:t>
            </a:r>
            <a:endParaRPr kumimoji="1" lang="ja-JP" altLang="en-US" sz="2800" baseline="30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64986" y="3247767"/>
            <a:ext cx="111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endParaRPr kumimoji="1" lang="ja-JP" altLang="en-US" sz="2400" baseline="30000" dirty="0"/>
          </a:p>
        </p:txBody>
      </p:sp>
      <p:grpSp>
        <p:nvGrpSpPr>
          <p:cNvPr id="36" name="グループ化 77"/>
          <p:cNvGrpSpPr/>
          <p:nvPr/>
        </p:nvGrpSpPr>
        <p:grpSpPr>
          <a:xfrm>
            <a:off x="3075636" y="3997674"/>
            <a:ext cx="1224136" cy="72008"/>
            <a:chOff x="1979712" y="4581128"/>
            <a:chExt cx="576064" cy="72008"/>
          </a:xfrm>
        </p:grpSpPr>
        <p:cxnSp>
          <p:nvCxnSpPr>
            <p:cNvPr id="37" name="直線コネクタ 36"/>
            <p:cNvCxnSpPr/>
            <p:nvPr/>
          </p:nvCxnSpPr>
          <p:spPr>
            <a:xfrm>
              <a:off x="1979712" y="4581128"/>
              <a:ext cx="576064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1979712" y="4653136"/>
              <a:ext cx="576064" cy="0"/>
            </a:xfrm>
            <a:prstGeom prst="line">
              <a:avLst/>
            </a:prstGeom>
            <a:ln w="254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二等辺三角形 39"/>
          <p:cNvSpPr/>
          <p:nvPr/>
        </p:nvSpPr>
        <p:spPr>
          <a:xfrm rot="3522106">
            <a:off x="4303062" y="3053215"/>
            <a:ext cx="165981" cy="15134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/>
          <p:cNvSpPr/>
          <p:nvPr/>
        </p:nvSpPr>
        <p:spPr>
          <a:xfrm rot="3522106">
            <a:off x="3748969" y="2049528"/>
            <a:ext cx="165981" cy="15134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410530" y="3947128"/>
            <a:ext cx="525997" cy="52599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p</a:t>
            </a:r>
            <a:endParaRPr kumimoji="1" lang="ja-JP" altLang="en-US" sz="1400" dirty="0"/>
          </a:p>
        </p:txBody>
      </p:sp>
      <p:sp>
        <p:nvSpPr>
          <p:cNvPr id="51" name="円/楕円 50"/>
          <p:cNvSpPr/>
          <p:nvPr/>
        </p:nvSpPr>
        <p:spPr>
          <a:xfrm>
            <a:off x="410530" y="3578795"/>
            <a:ext cx="525997" cy="52599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n</a:t>
            </a:r>
            <a:endParaRPr kumimoji="1" lang="ja-JP" altLang="en-US" sz="32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76758" y="4752173"/>
            <a:ext cx="5820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detect K+ at very forward angle (&lt; 15degree)</a:t>
            </a:r>
          </a:p>
          <a:p>
            <a:r>
              <a:rPr lang="en-US" altLang="ja-JP" sz="2400" dirty="0" smtClean="0"/>
              <a:t>→ t-channel reaction (on-shell meson exchange)</a:t>
            </a:r>
          </a:p>
          <a:p>
            <a:r>
              <a:rPr lang="en-US" altLang="ja-JP" sz="2400" dirty="0" smtClean="0"/>
              <a:t>→ virtual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smtClean="0"/>
              <a:t> beam</a:t>
            </a:r>
          </a:p>
        </p:txBody>
      </p:sp>
      <p:sp>
        <p:nvSpPr>
          <p:cNvPr id="53" name="円/楕円 52"/>
          <p:cNvSpPr/>
          <p:nvPr/>
        </p:nvSpPr>
        <p:spPr>
          <a:xfrm>
            <a:off x="4286943" y="3368545"/>
            <a:ext cx="525997" cy="525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N</a:t>
            </a:r>
            <a:endParaRPr kumimoji="1" lang="ja-JP" altLang="en-US" sz="1400" dirty="0"/>
          </a:p>
        </p:txBody>
      </p:sp>
      <p:sp>
        <p:nvSpPr>
          <p:cNvPr id="54" name="円/楕円 53"/>
          <p:cNvSpPr/>
          <p:nvPr/>
        </p:nvSpPr>
        <p:spPr>
          <a:xfrm>
            <a:off x="4303788" y="4120330"/>
            <a:ext cx="525997" cy="52599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N</a:t>
            </a:r>
            <a:endParaRPr kumimoji="1" lang="ja-JP" altLang="en-US" sz="3200" dirty="0"/>
          </a:p>
        </p:txBody>
      </p:sp>
      <p:sp>
        <p:nvSpPr>
          <p:cNvPr id="56" name="円/楕円 55"/>
          <p:cNvSpPr/>
          <p:nvPr/>
        </p:nvSpPr>
        <p:spPr>
          <a:xfrm>
            <a:off x="4379147" y="3776639"/>
            <a:ext cx="382477" cy="417946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K</a:t>
            </a:r>
            <a:endParaRPr kumimoji="1" lang="ja-JP" altLang="en-US" sz="105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353569" y="1756559"/>
            <a:ext cx="3584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 (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g</a:t>
            </a:r>
            <a:r>
              <a:rPr kumimoji="1" lang="en-US" altLang="ja-JP" sz="2400" dirty="0" smtClean="0"/>
              <a:t>, K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sz="2400" dirty="0" smtClean="0"/>
              <a:t>) X</a:t>
            </a:r>
          </a:p>
          <a:p>
            <a:endParaRPr lang="en-US" altLang="ja-JP" sz="2400" dirty="0"/>
          </a:p>
          <a:p>
            <a:r>
              <a:rPr lang="en-US" altLang="ja-JP" sz="24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2400" baseline="30000" dirty="0" smtClean="0"/>
              <a:t>0</a:t>
            </a:r>
            <a:r>
              <a:rPr lang="en-US" altLang="ja-JP" sz="2400" dirty="0" smtClean="0"/>
              <a:t> :  X =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err="1" smtClean="0"/>
              <a:t>pn</a:t>
            </a:r>
            <a:endParaRPr lang="en-US" altLang="ja-JP" sz="2400" dirty="0" smtClean="0"/>
          </a:p>
          <a:p>
            <a:r>
              <a:rPr lang="en-US" altLang="ja-JP" sz="24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 :  X =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err="1" smtClean="0"/>
              <a:t>nn</a:t>
            </a:r>
            <a:endParaRPr lang="en-US" altLang="ja-JP" sz="2400" dirty="0" smtClean="0"/>
          </a:p>
          <a:p>
            <a:r>
              <a:rPr lang="en-US" altLang="ja-JP" sz="2400" dirty="0" smtClean="0">
                <a:latin typeface="Symbol" charset="2"/>
                <a:cs typeface="Symbol" charset="2"/>
              </a:rPr>
              <a:t>p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  </a:t>
            </a:r>
            <a:r>
              <a:rPr lang="en-US" altLang="ja-JP" sz="2400" dirty="0" smtClean="0"/>
              <a:t>:  X=  K</a:t>
            </a:r>
            <a:r>
              <a:rPr lang="en-US" altLang="ja-JP" sz="2400" baseline="30000" dirty="0" smtClean="0"/>
              <a:t>-</a:t>
            </a:r>
            <a:r>
              <a:rPr lang="en-US" altLang="ja-JP" sz="2400" dirty="0" err="1" smtClean="0"/>
              <a:t>pp</a:t>
            </a:r>
            <a:endParaRPr lang="en-US" altLang="ja-JP" sz="2400" dirty="0" smtClean="0"/>
          </a:p>
        </p:txBody>
      </p:sp>
      <p:cxnSp>
        <p:nvCxnSpPr>
          <p:cNvPr id="59" name="直線コネクタ 58"/>
          <p:cNvCxnSpPr/>
          <p:nvPr/>
        </p:nvCxnSpPr>
        <p:spPr>
          <a:xfrm>
            <a:off x="4435159" y="3877128"/>
            <a:ext cx="270453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522291" y="4069682"/>
            <a:ext cx="3415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search in inclusive missing mass spectrum at LEPS/SPring-8.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2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エクスポ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エレガント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4888</TotalTime>
  <Words>2047</Words>
  <Application>Microsoft Macintosh PowerPoint</Application>
  <PresentationFormat>画面に合わせる (4:3)</PresentationFormat>
  <Paragraphs>398</Paragraphs>
  <Slides>27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モジュール</vt:lpstr>
      <vt:lpstr>数式</vt:lpstr>
      <vt:lpstr>Search for 3-body kaonic nuclei  using g-induced reaction  at LEPS/Spring-8</vt:lpstr>
      <vt:lpstr>Index</vt:lpstr>
      <vt:lpstr>What are Kaonic nuclei?</vt:lpstr>
      <vt:lpstr>meson in nuclei</vt:lpstr>
      <vt:lpstr>Kaonic nuclei (Exist or not?)</vt:lpstr>
      <vt:lpstr>theoretical prediction</vt:lpstr>
      <vt:lpstr>experiments</vt:lpstr>
      <vt:lpstr>Recent status</vt:lpstr>
      <vt:lpstr>g-induced reaction</vt:lpstr>
      <vt:lpstr>LEPS experiment</vt:lpstr>
      <vt:lpstr>LEPS/SPring-8</vt:lpstr>
      <vt:lpstr>LEPS spectrometer</vt:lpstr>
      <vt:lpstr>particle identification</vt:lpstr>
      <vt:lpstr>Analysis and Results</vt:lpstr>
      <vt:lpstr>missing mass spectrum</vt:lpstr>
      <vt:lpstr>upper limit of cross section</vt:lpstr>
      <vt:lpstr>Background processes </vt:lpstr>
      <vt:lpstr>Search in LEPS2 experiment</vt:lpstr>
      <vt:lpstr>LEP2 facility</vt:lpstr>
      <vt:lpstr>LEPS2 spectrometer</vt:lpstr>
      <vt:lpstr>Conclusion</vt:lpstr>
      <vt:lpstr>Conclusion</vt:lpstr>
      <vt:lpstr>Collaborators</vt:lpstr>
      <vt:lpstr>Appendix</vt:lpstr>
      <vt:lpstr>Search in other mode for LEP2 experiment </vt:lpstr>
      <vt:lpstr>K-d, K-nn (preliminary) </vt:lpstr>
      <vt:lpstr>systematic errors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Okamura Atsushi</dc:creator>
  <cp:lastModifiedBy>NH Member</cp:lastModifiedBy>
  <cp:revision>106</cp:revision>
  <cp:lastPrinted>2013-07-23T13:20:30Z</cp:lastPrinted>
  <dcterms:created xsi:type="dcterms:W3CDTF">2013-07-25T17:50:12Z</dcterms:created>
  <dcterms:modified xsi:type="dcterms:W3CDTF">2013-07-27T01:23:19Z</dcterms:modified>
</cp:coreProperties>
</file>