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52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4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34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97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08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44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05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52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72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16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7FA2-2A2C-426E-A0B2-73472D2A0BA6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9AC2-8337-475C-9780-777BC0549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58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png"/><Relationship Id="rId3" Type="http://schemas.openxmlformats.org/officeDocument/2006/relationships/image" Target="../media/image382.png"/><Relationship Id="rId7" Type="http://schemas.openxmlformats.org/officeDocument/2006/relationships/image" Target="../media/image4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44.png"/><Relationship Id="rId4" Type="http://schemas.openxmlformats.org/officeDocument/2006/relationships/image" Target="../media/image421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3.png"/><Relationship Id="rId4" Type="http://schemas.openxmlformats.org/officeDocument/2006/relationships/image" Target="../media/image4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4.png"/><Relationship Id="rId3" Type="http://schemas.openxmlformats.org/officeDocument/2006/relationships/image" Target="../media/image490.png"/><Relationship Id="rId7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00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581.png"/><Relationship Id="rId4" Type="http://schemas.openxmlformats.org/officeDocument/2006/relationships/image" Target="../media/image5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2.png"/><Relationship Id="rId4" Type="http://schemas.openxmlformats.org/officeDocument/2006/relationships/image" Target="../media/image6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4.png"/><Relationship Id="rId5" Type="http://schemas.openxmlformats.org/officeDocument/2006/relationships/image" Target="../media/image610.png"/><Relationship Id="rId4" Type="http://schemas.openxmlformats.org/officeDocument/2006/relationships/image" Target="../media/image60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image" Target="../media/image511.png"/><Relationship Id="rId7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3.png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1.png"/><Relationship Id="rId5" Type="http://schemas.openxmlformats.org/officeDocument/2006/relationships/image" Target="../media/image19.png"/><Relationship Id="rId4" Type="http://schemas.openxmlformats.org/officeDocument/2006/relationships/image" Target="../media/image18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1.png"/><Relationship Id="rId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0.png"/><Relationship Id="rId3" Type="http://schemas.openxmlformats.org/officeDocument/2006/relationships/image" Target="../media/image29.png"/><Relationship Id="rId7" Type="http://schemas.openxmlformats.org/officeDocument/2006/relationships/image" Target="../media/image180.png"/><Relationship Id="rId12" Type="http://schemas.openxmlformats.org/officeDocument/2006/relationships/image" Target="../media/image220.png"/><Relationship Id="rId17" Type="http://schemas.openxmlformats.org/officeDocument/2006/relationships/image" Target="../media/image37.png"/><Relationship Id="rId2" Type="http://schemas.openxmlformats.org/officeDocument/2006/relationships/image" Target="../media/image28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210.png"/><Relationship Id="rId5" Type="http://schemas.openxmlformats.org/officeDocument/2006/relationships/image" Target="../media/image170.png"/><Relationship Id="rId1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1.png"/><Relationship Id="rId11" Type="http://schemas.openxmlformats.org/officeDocument/2006/relationships/image" Target="../media/image371.png"/><Relationship Id="rId5" Type="http://schemas.openxmlformats.org/officeDocument/2006/relationships/image" Target="../media/image40.png"/><Relationship Id="rId10" Type="http://schemas.openxmlformats.org/officeDocument/2006/relationships/image" Target="../media/image384.png"/><Relationship Id="rId4" Type="http://schemas.openxmlformats.org/officeDocument/2006/relationships/image" Target="../media/image39.png"/><Relationship Id="rId9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24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753956" y="1268760"/>
            <a:ext cx="7490452" cy="4412710"/>
            <a:chOff x="766032" y="1067091"/>
            <a:chExt cx="8023664" cy="48609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515" y="1067091"/>
              <a:ext cx="6954001" cy="4204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1223717" y="1067091"/>
              <a:ext cx="835687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 smtClean="0">
                  <a:solidFill>
                    <a:schemeClr val="tx1"/>
                  </a:solidFill>
                </a:rPr>
                <a:t>120</a:t>
              </a:r>
              <a:endParaRPr kumimoji="1" lang="ja-JP" altLang="en-US" sz="28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307490" y="2276872"/>
              <a:ext cx="72008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 smtClean="0">
                  <a:solidFill>
                    <a:schemeClr val="tx1"/>
                  </a:solidFill>
                </a:rPr>
                <a:t>80</a:t>
              </a:r>
              <a:endParaRPr kumimoji="1" lang="ja-JP" altLang="en-US" sz="28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289250" y="3429000"/>
              <a:ext cx="77015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 smtClean="0">
                  <a:solidFill>
                    <a:schemeClr val="tx1"/>
                  </a:solidFill>
                </a:rPr>
                <a:t>40</a:t>
              </a:r>
              <a:endParaRPr kumimoji="1" lang="ja-JP" altLang="en-US" sz="28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339458" y="4649096"/>
              <a:ext cx="72008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chemeClr val="tx1"/>
                  </a:solidFill>
                </a:rPr>
                <a:t>0</a:t>
              </a:r>
              <a:endParaRPr kumimoji="1" lang="ja-JP" altLang="en-US" sz="28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143450" y="1696303"/>
              <a:ext cx="91608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123300" y="2940698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123434" y="4218137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15839" y="5013176"/>
              <a:ext cx="6873857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800" dirty="0" smtClean="0">
                  <a:solidFill>
                    <a:schemeClr val="tx1"/>
                  </a:solidFill>
                </a:rPr>
                <a:t>0          </a:t>
              </a:r>
              <a:r>
                <a:rPr lang="ja-JP" altLang="en-US" sz="2800" dirty="0" smtClean="0">
                  <a:solidFill>
                    <a:schemeClr val="tx1"/>
                  </a:solidFill>
                </a:rPr>
                <a:t>  </a:t>
              </a:r>
              <a:r>
                <a:rPr kumimoji="1" lang="en-US" altLang="ja-JP" sz="2800" dirty="0" smtClean="0">
                  <a:solidFill>
                    <a:schemeClr val="tx1"/>
                  </a:solidFill>
                </a:rPr>
                <a:t>2            4            6             8           10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 rot="16200000">
                  <a:off x="-709180" y="2990521"/>
                  <a:ext cx="34736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800" b="0" dirty="0" smtClean="0"/>
                    <a:t>部分断面積</a:t>
                  </a:r>
                  <a14:m>
                    <m:oMath xmlns:m="http://schemas.openxmlformats.org/officeDocument/2006/math">
                      <m:r>
                        <a:rPr lang="en-US" altLang="ja-JP" sz="2800" b="0" i="0" smtClean="0">
                          <a:latin typeface="Cambria Math"/>
                        </a:rPr>
                        <m:t> 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𝜎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(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𝐽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)[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𝑚𝑏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]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709180" y="2990521"/>
                  <a:ext cx="3473643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6279" r="-26744" b="-350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3979225" y="5404799"/>
                  <a:ext cx="23701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800" dirty="0"/>
                    <a:t>全角運動量</a:t>
                  </a:r>
                  <a:r>
                    <a:rPr lang="en-US" altLang="ja-JP" sz="2800" b="0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/>
                        </a:rPr>
                        <m:t>𝐽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225" y="5404799"/>
                  <a:ext cx="2370136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398" t="-16279" b="-267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テキスト ボックス 14"/>
          <p:cNvSpPr txBox="1"/>
          <p:nvPr/>
        </p:nvSpPr>
        <p:spPr>
          <a:xfrm>
            <a:off x="125898" y="66730"/>
            <a:ext cx="377539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部分断面積の計算結果</a:t>
            </a:r>
            <a:endParaRPr kumimoji="1" lang="en-US" altLang="ja-JP" sz="2800" dirty="0" smtClean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4693421" y="1939976"/>
            <a:ext cx="409760" cy="48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6318714" y="2778074"/>
            <a:ext cx="574342" cy="1044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83568" y="5733256"/>
                <a:ext cx="68495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3α</a:t>
                </a:r>
                <a:r>
                  <a:rPr lang="ja-JP" altLang="en-US" sz="2400" dirty="0"/>
                  <a:t>チャンネル</a:t>
                </a:r>
                <a:r>
                  <a:rPr kumimoji="1" lang="ja-JP" altLang="en-US" sz="2400" dirty="0" smtClean="0"/>
                  <a:t>の方が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kumimoji="1" lang="ja-JP" altLang="en-US" sz="2400" dirty="0" smtClean="0"/>
                  <a:t>の高いところまで広がっている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33256"/>
                <a:ext cx="684956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35" t="-15789" r="-178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861268" y="899428"/>
                <a:ext cx="3175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0" dirty="0" smtClean="0"/>
                  <a:t>入射エネルギー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𝑙𝑎𝑏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=65</m:t>
                    </m:r>
                    <m:r>
                      <a:rPr kumimoji="1" lang="en-US" altLang="ja-JP" b="0" i="1" smtClean="0">
                        <a:latin typeface="Cambria Math"/>
                      </a:rPr>
                      <m:t>𝑀𝑒𝑉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268" y="899428"/>
                <a:ext cx="317522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36" t="-13333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920800" y="139407"/>
                <a:ext cx="2115696" cy="76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 smtClean="0">
                          <a:latin typeface="Cambria Math"/>
                        </a:rPr>
                        <m:t>σ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ja-JP" altLang="en-US" b="0" i="1" smtClean="0">
                          <a:latin typeface="Cambria Math"/>
                        </a:rPr>
                        <m:t>＝</m:t>
                      </m:r>
                      <m:nary>
                        <m:naryPr>
                          <m:chr m:val="∑"/>
                          <m:supHide m:val="on"/>
                          <m:ctrlPr>
                            <a:rPr lang="ja-JP" alt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altLang="ja-JP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𝐽𝐿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b="0" dirty="0" smtClean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00" y="139407"/>
                <a:ext cx="2115696" cy="7693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323528" y="6165304"/>
            <a:ext cx="8452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⇒</a:t>
            </a:r>
            <a:r>
              <a:rPr lang="en-US" altLang="ja-JP" sz="2400" dirty="0"/>
              <a:t>3α</a:t>
            </a:r>
            <a:r>
              <a:rPr lang="ja-JP" altLang="en-US" sz="2400" dirty="0"/>
              <a:t>チャンネルの方が</a:t>
            </a:r>
            <a:r>
              <a:rPr lang="ja-JP" altLang="en-US" sz="2400" dirty="0">
                <a:solidFill>
                  <a:srgbClr val="0000FF"/>
                </a:solidFill>
              </a:rPr>
              <a:t>より広い空間領域</a:t>
            </a:r>
            <a:r>
              <a:rPr lang="ja-JP" altLang="en-US" sz="2400" dirty="0"/>
              <a:t>で散乱が起こっている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134432" y="1726338"/>
                <a:ext cx="2177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dirty="0" smtClean="0"/>
                  <a:t>基底チャンネル（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ja-JP" altLang="en-US" b="0" i="1" smtClean="0">
                        <a:latin typeface="Cambria Math"/>
                      </a:rPr>
                      <m:t>）</m:t>
                    </m:r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432" y="1726338"/>
                <a:ext cx="2177135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241" t="-13115" r="-1120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868144" y="2411596"/>
                <a:ext cx="1924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3α</a:t>
                </a:r>
                <a:r>
                  <a:rPr lang="ja-JP" altLang="en-US" dirty="0" smtClean="0"/>
                  <a:t>チャンネル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411596"/>
                <a:ext cx="192469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857" t="-13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5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578882"/>
                  </p:ext>
                </p:extLst>
              </p:nvPr>
            </p:nvGraphicFramePr>
            <p:xfrm>
              <a:off x="323528" y="2204864"/>
              <a:ext cx="8424935" cy="3580214"/>
            </p:xfrm>
            <a:graphic>
              <a:graphicData uri="http://schemas.openxmlformats.org/drawingml/2006/table">
                <a:tbl>
                  <a:tblPr/>
                  <a:tblGrid>
                    <a:gridCol w="2795219"/>
                    <a:gridCol w="2665525"/>
                    <a:gridCol w="2964191"/>
                  </a:tblGrid>
                  <a:tr h="1104329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ja-JP" alt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　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基底チャンネル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400" b="0" i="0" smtClean="0"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ja-JP" sz="24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ja-JP" sz="2400" b="0" i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altLang="ja-JP" sz="2400" dirty="0" smtClean="0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l-GR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3</a:t>
                          </a:r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α</a:t>
                          </a:r>
                          <a:r>
                            <a:rPr lang="ja-JP" alt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チャンネル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ja-JP" sz="2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4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4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ja-JP" sz="24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3179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平均角運動量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ja-JP" altLang="en-US" sz="20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oMath>
                          </a14:m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4.69</a:t>
                          </a:r>
                          <a:endParaRPr lang="en-US" altLang="ja-JP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6.13</a:t>
                          </a:r>
                          <a:endParaRPr lang="en-US" altLang="ja-JP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131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散乱半径</a:t>
                          </a:r>
                          <a:r>
                            <a:rPr lang="en-US" sz="2400" b="1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Rsc</a:t>
                          </a:r>
                          <a:r>
                            <a:rPr lang="en-US" sz="2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 [</a:t>
                          </a:r>
                          <a:r>
                            <a:rPr lang="en-US" sz="24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fm</a:t>
                          </a:r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]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2.65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3.46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77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密度半径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ja-JP" altLang="en-US" sz="24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[</a:t>
                          </a:r>
                          <a:r>
                            <a:rPr lang="en-US" sz="2400" b="1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fm</a:t>
                          </a:r>
                          <a:r>
                            <a:rPr lang="en-US" sz="2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]</a:t>
                          </a:r>
                          <a:endParaRPr lang="en-US" sz="2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2.40</a:t>
                          </a:r>
                          <a:endParaRPr lang="en-US" altLang="ja-JP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3.47</a:t>
                          </a:r>
                          <a:endParaRPr lang="en-US" altLang="ja-JP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411029"/>
                  </p:ext>
                </p:extLst>
              </p:nvPr>
            </p:nvGraphicFramePr>
            <p:xfrm>
              <a:off x="323528" y="2204864"/>
              <a:ext cx="8424935" cy="3580214"/>
            </p:xfrm>
            <a:graphic>
              <a:graphicData uri="http://schemas.openxmlformats.org/drawingml/2006/table">
                <a:tbl>
                  <a:tblPr/>
                  <a:tblGrid>
                    <a:gridCol w="2795219"/>
                    <a:gridCol w="2665525"/>
                    <a:gridCol w="2964191"/>
                  </a:tblGrid>
                  <a:tr h="1104329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ja-JP" alt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　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5034" t="-552" r="-111442" b="-2276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4362" t="-552" r="-206" b="-227624"/>
                          </a:stretch>
                        </a:blipFill>
                      </a:tcPr>
                    </a:tc>
                  </a:tr>
                  <a:tr h="8317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33824" r="-201307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4.69</a:t>
                          </a:r>
                          <a:endParaRPr lang="en-US" altLang="ja-JP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6.13</a:t>
                          </a:r>
                          <a:endParaRPr lang="en-US" altLang="ja-JP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131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散乱半径</a:t>
                          </a:r>
                          <a:r>
                            <a:rPr lang="en-US" sz="2400" b="1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Rsc</a:t>
                          </a:r>
                          <a:r>
                            <a:rPr lang="en-US" sz="2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 [</a:t>
                          </a:r>
                          <a:r>
                            <a:rPr lang="en-US" sz="24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fm</a:t>
                          </a:r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]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2.65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3.46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77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52308" r="-201307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2.40</a:t>
                          </a:r>
                          <a:endParaRPr lang="en-US" altLang="ja-JP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3.47</a:t>
                          </a:r>
                          <a:endParaRPr lang="en-US" altLang="ja-JP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25898" y="66730"/>
            <a:ext cx="341632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散乱半径</a:t>
            </a:r>
            <a:r>
              <a:rPr kumimoji="1" lang="ja-JP" altLang="en-US" sz="2800" dirty="0" smtClean="0"/>
              <a:t>の計算結果</a:t>
            </a:r>
            <a:endParaRPr kumimoji="1"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6165304"/>
            <a:ext cx="6675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⇒</a:t>
            </a:r>
            <a:r>
              <a:rPr kumimoji="1" lang="en-US" altLang="ja-JP" sz="2800" dirty="0" smtClean="0"/>
              <a:t>3α</a:t>
            </a:r>
            <a:r>
              <a:rPr kumimoji="1" lang="ja-JP" altLang="en-US" sz="2800" dirty="0" smtClean="0"/>
              <a:t>チャンネル</a:t>
            </a:r>
            <a:r>
              <a:rPr lang="ja-JP" altLang="en-US" sz="2800" dirty="0" smtClean="0"/>
              <a:t>のほうが</a:t>
            </a:r>
            <a:r>
              <a:rPr kumimoji="1" lang="ja-JP" altLang="en-US" sz="2800" dirty="0" smtClean="0"/>
              <a:t>散乱半径</a:t>
            </a:r>
            <a:r>
              <a:rPr lang="ja-JP" altLang="en-US" sz="2800" dirty="0" smtClean="0"/>
              <a:t>が大きい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789260" y="1691516"/>
                <a:ext cx="3175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0" dirty="0" smtClean="0"/>
                  <a:t>入射エネルギー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𝑙𝑎𝑏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=65</m:t>
                    </m:r>
                    <m:r>
                      <a:rPr kumimoji="1" lang="en-US" altLang="ja-JP" b="0" i="1" smtClean="0">
                        <a:latin typeface="Cambria Math"/>
                      </a:rPr>
                      <m:t>𝑀𝑒𝑉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260" y="1691516"/>
                <a:ext cx="317522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727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07504" y="692696"/>
                <a:ext cx="3645220" cy="1289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ja-JP" alt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ja-JP" sz="200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ja-JP" sz="2000" b="0" i="1" smtClean="0"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sz="20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sz="20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ja-JP" sz="2000" i="1" smtClean="0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ja-JP" sz="2000" b="0" i="1" smtClean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ja-JP" sz="20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ja-JP" sz="2000" b="0" i="1" smtClean="0">
                                                      <a:latin typeface="Cambria Math"/>
                                                    </a:rPr>
                                                    <m:t>𝐿</m:t>
                                                  </m:r>
                                                  <m:r>
                                                    <a:rPr lang="en-US" altLang="ja-JP" sz="2000" b="0" i="1" smtClean="0">
                                                      <a:latin typeface="Cambria Math"/>
                                                    </a:rPr>
                                                    <m:t>+1</m:t>
                                                  </m:r>
                                                </m:e>
                                              </m:d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altLang="ja-JP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𝐽𝐿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ja-JP" sz="2000" i="1"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+1)</m:t>
                                              </m:r>
                                            </m:e>
                                          </m:rad>
                                          <m:r>
                                            <a:rPr lang="en-US" altLang="ja-JP" sz="2000" b="0" i="1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ja-JP" sz="2000" i="1">
                                  <a:latin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𝐽𝐿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3645220" cy="12897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923499" y="921123"/>
                <a:ext cx="1296573" cy="832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𝑆𝐶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499" y="921123"/>
                <a:ext cx="1296573" cy="8328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2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898" y="66730"/>
            <a:ext cx="411522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ここまででわかったこと</a:t>
            </a:r>
            <a:endParaRPr kumimoji="1" lang="en-US" altLang="ja-JP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39552" y="908720"/>
                <a:ext cx="8098692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/>
                  <a:t>散乱半径は</a:t>
                </a:r>
                <a:r>
                  <a:rPr lang="ja-JP" altLang="en-US" sz="2000" dirty="0"/>
                  <a:t>基底</a:t>
                </a:r>
                <a:r>
                  <a:rPr kumimoji="1" lang="ja-JP" altLang="en-US" sz="2000" dirty="0" smtClean="0"/>
                  <a:t>チャンネルより</a:t>
                </a:r>
                <a:r>
                  <a:rPr kumimoji="1" lang="en-US" altLang="ja-JP" sz="2000" dirty="0" smtClean="0"/>
                  <a:t>3α</a:t>
                </a:r>
                <a:r>
                  <a:rPr kumimoji="1" lang="ja-JP" altLang="en-US" sz="2000" dirty="0" smtClean="0"/>
                  <a:t>チャンネルの方が広がっている</a:t>
                </a:r>
                <a:endParaRPr kumimoji="1" lang="en-US" altLang="ja-JP" sz="2000" dirty="0" smtClean="0"/>
              </a:p>
              <a:p>
                <a:endParaRPr lang="en-US" altLang="ja-JP" sz="2000" dirty="0"/>
              </a:p>
              <a:p>
                <a:r>
                  <a:rPr lang="en-US" altLang="ja-JP" sz="2000" dirty="0" smtClean="0"/>
                  <a:t>3α</a:t>
                </a:r>
                <a:r>
                  <a:rPr lang="ja-JP" altLang="en-US" sz="2000" dirty="0" smtClean="0"/>
                  <a:t>チャンネルの散乱半径が増大したこと</a:t>
                </a:r>
                <a:r>
                  <a:rPr kumimoji="1" lang="ja-JP" altLang="en-US" sz="2000" dirty="0" smtClean="0"/>
                  <a:t>は</a:t>
                </a:r>
                <a:r>
                  <a:rPr kumimoji="1" lang="en-US" altLang="ja-JP" sz="2000" dirty="0" smtClean="0"/>
                  <a:t>3α</a:t>
                </a:r>
                <a:r>
                  <a:rPr kumimoji="1" lang="ja-JP" altLang="en-US" sz="2000" dirty="0" smtClean="0"/>
                  <a:t>構造に特有なのかどうか・・・</a:t>
                </a:r>
                <a:endParaRPr kumimoji="1" lang="en-US" altLang="ja-JP" sz="2000" dirty="0" smtClean="0"/>
              </a:p>
              <a:p>
                <a:endParaRPr lang="en-US" altLang="ja-JP" sz="2000" dirty="0"/>
              </a:p>
              <a:p>
                <a:r>
                  <a:rPr kumimoji="1" lang="ja-JP" altLang="en-US" sz="2000" dirty="0" smtClean="0"/>
                  <a:t>⇒</a:t>
                </a:r>
                <a:r>
                  <a:rPr kumimoji="1" lang="ja-JP" altLang="en-US" sz="2000" dirty="0" smtClean="0">
                    <a:solidFill>
                      <a:srgbClr val="FF0000"/>
                    </a:solidFill>
                  </a:rPr>
                  <a:t>ほかの</a:t>
                </a:r>
                <a:r>
                  <a:rPr lang="ja-JP" altLang="en-US" sz="2000" dirty="0" smtClean="0">
                    <a:solidFill>
                      <a:srgbClr val="FF0000"/>
                    </a:solidFill>
                  </a:rPr>
                  <a:t>構造をもつ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sz="2000" dirty="0" smtClean="0">
                    <a:solidFill>
                      <a:srgbClr val="FF0000"/>
                    </a:solidFill>
                  </a:rPr>
                  <a:t>励起</a:t>
                </a:r>
                <a:r>
                  <a:rPr kumimoji="1" lang="ja-JP" altLang="en-US" sz="2000" dirty="0" smtClean="0">
                    <a:solidFill>
                      <a:srgbClr val="FF0000"/>
                    </a:solidFill>
                  </a:rPr>
                  <a:t>を仮定</a:t>
                </a:r>
                <a:r>
                  <a:rPr kumimoji="1" lang="ja-JP" altLang="en-US" sz="2000" dirty="0" smtClean="0"/>
                  <a:t>し、散乱半径を計算してみる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8098692" cy="1631216"/>
              </a:xfrm>
              <a:prstGeom prst="rect">
                <a:avLst/>
              </a:prstGeom>
              <a:blipFill rotWithShape="1">
                <a:blip r:embed="rId2"/>
                <a:stretch>
                  <a:fillRect l="-828" t="-2985" r="-75" b="-4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25897" y="2780928"/>
            <a:ext cx="182614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単極振動</a:t>
            </a:r>
            <a:endParaRPr kumimoji="1" lang="en-US" altLang="ja-JP" sz="3200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7356955" y="4797152"/>
            <a:ext cx="1319501" cy="1283681"/>
            <a:chOff x="4427984" y="2291786"/>
            <a:chExt cx="3096344" cy="3081430"/>
          </a:xfrm>
        </p:grpSpPr>
        <p:sp>
          <p:nvSpPr>
            <p:cNvPr id="7" name="円/楕円 6"/>
            <p:cNvSpPr/>
            <p:nvPr/>
          </p:nvSpPr>
          <p:spPr>
            <a:xfrm>
              <a:off x="4427984" y="2291786"/>
              <a:ext cx="3096344" cy="308143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4788024" y="2708920"/>
              <a:ext cx="2376264" cy="22322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223327" y="3092356"/>
              <a:ext cx="1527538" cy="148028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048320" y="267647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189331" y="3888311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29273" y="425857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222409" y="446899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5371115" y="4677097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549688" y="395116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935294" y="421934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4776030" y="323481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463553" y="275912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221626" y="350760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706397" y="2946784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123560" y="344775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4802137" y="4869160"/>
            <a:ext cx="1138015" cy="1109455"/>
            <a:chOff x="1539522" y="3416635"/>
            <a:chExt cx="1304286" cy="1277739"/>
          </a:xfrm>
        </p:grpSpPr>
        <p:sp>
          <p:nvSpPr>
            <p:cNvPr id="29" name="円/楕円 28"/>
            <p:cNvSpPr/>
            <p:nvPr/>
          </p:nvSpPr>
          <p:spPr>
            <a:xfrm>
              <a:off x="1539522" y="3416635"/>
              <a:ext cx="1304286" cy="127773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943563" y="3880713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857513" y="42954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391028" y="43122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563128" y="3713385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638704" y="3860037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308696" y="3912661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2154881" y="4096093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2218928" y="35623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857513" y="3610680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668586" y="4133061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2170241" y="43644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2477078" y="4078306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右矢印 41"/>
          <p:cNvSpPr/>
          <p:nvPr/>
        </p:nvSpPr>
        <p:spPr>
          <a:xfrm>
            <a:off x="6233907" y="5085184"/>
            <a:ext cx="858373" cy="62088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7236296" y="4365104"/>
                <a:ext cx="1555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単極振動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365104"/>
                <a:ext cx="155559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3115" r="-784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337733" y="3564155"/>
                <a:ext cx="4695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dirty="0" smtClean="0"/>
                  <a:t>原子核の表面が球対称に振動している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dirty="0" smtClean="0"/>
                  <a:t>状態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3" y="3564155"/>
                <a:ext cx="469545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78" t="-13333" r="-778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923928" y="6309320"/>
            <a:ext cx="5275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単極振動励起を</a:t>
            </a:r>
            <a:r>
              <a:rPr lang="ja-JP" altLang="en-US" sz="2000" dirty="0" smtClean="0"/>
              <a:t>仮定し、散乱半径の計算を行う</a:t>
            </a:r>
            <a:endParaRPr kumimoji="1" lang="ja-JP" altLang="en-US" sz="2000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395536" y="4916084"/>
            <a:ext cx="1016637" cy="1044116"/>
            <a:chOff x="1539522" y="3416635"/>
            <a:chExt cx="1304286" cy="1277739"/>
          </a:xfrm>
        </p:grpSpPr>
        <p:sp>
          <p:nvSpPr>
            <p:cNvPr id="44" name="円/楕円 43"/>
            <p:cNvSpPr/>
            <p:nvPr/>
          </p:nvSpPr>
          <p:spPr>
            <a:xfrm>
              <a:off x="1539522" y="3416635"/>
              <a:ext cx="1304286" cy="127773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943563" y="3880713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857513" y="42954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2391028" y="43122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2563128" y="3713385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1638704" y="3860037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2308696" y="3912661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154881" y="4096093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218928" y="35623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857513" y="3610680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668586" y="4133061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170241" y="43644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477078" y="4078306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右矢印 58"/>
          <p:cNvSpPr/>
          <p:nvPr/>
        </p:nvSpPr>
        <p:spPr>
          <a:xfrm>
            <a:off x="1580335" y="5050913"/>
            <a:ext cx="913562" cy="65591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204372" y="4365104"/>
                <a:ext cx="1633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基底状態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2" y="4365104"/>
                <a:ext cx="163385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311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グループ化 61"/>
          <p:cNvGrpSpPr/>
          <p:nvPr/>
        </p:nvGrpSpPr>
        <p:grpSpPr>
          <a:xfrm>
            <a:off x="2662984" y="4821469"/>
            <a:ext cx="1373803" cy="1415843"/>
            <a:chOff x="4139952" y="2060848"/>
            <a:chExt cx="3024336" cy="2880320"/>
          </a:xfrm>
        </p:grpSpPr>
        <p:sp>
          <p:nvSpPr>
            <p:cNvPr id="63" name="円/楕円 62"/>
            <p:cNvSpPr/>
            <p:nvPr/>
          </p:nvSpPr>
          <p:spPr>
            <a:xfrm>
              <a:off x="4139952" y="2060848"/>
              <a:ext cx="3024336" cy="288032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5116847" y="2102768"/>
              <a:ext cx="1288894" cy="12919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249830" y="3110297"/>
              <a:ext cx="1296144" cy="12726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5529640" y="3364649"/>
              <a:ext cx="1321296" cy="130456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4449897" y="3746621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6404739" y="384796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066902" y="343833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961688" y="274874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5318889" y="260472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5694554" y="4034653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5673656" y="2219777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5961688" y="354234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4606402" y="3254313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4954037" y="398469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5508104" y="296628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6190288" y="427273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2438533" y="4365104"/>
                <a:ext cx="1917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(</a:t>
                </a:r>
                <a:r>
                  <a:rPr lang="en-US" altLang="ja-JP" dirty="0" smtClean="0"/>
                  <a:t>3α</a:t>
                </a:r>
                <a:r>
                  <a:rPr lang="ja-JP" altLang="en-US" dirty="0" smtClean="0"/>
                  <a:t>励起</a:t>
                </a:r>
                <a:r>
                  <a:rPr kumimoji="1" lang="ja-JP" altLang="en-US" dirty="0" smtClean="0"/>
                  <a:t>状態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533" y="4365104"/>
                <a:ext cx="191744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311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4503500" y="4365104"/>
                <a:ext cx="1633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基底状態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500" y="4365104"/>
                <a:ext cx="163385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311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8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898" y="66730"/>
            <a:ext cx="344517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単極振動の取扱い</a:t>
            </a:r>
            <a:endParaRPr kumimoji="1" lang="en-US" altLang="ja-JP" sz="3200" dirty="0" smtClean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179512" y="2708920"/>
            <a:ext cx="5445613" cy="3265609"/>
            <a:chOff x="77368" y="3259384"/>
            <a:chExt cx="5445613" cy="326560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117" y="3422116"/>
              <a:ext cx="4179289" cy="2527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1130789" y="5779313"/>
              <a:ext cx="4392192" cy="345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400" dirty="0" smtClean="0">
                  <a:solidFill>
                    <a:schemeClr val="tx1"/>
                  </a:solidFill>
                </a:rPr>
                <a:t>0     1      2     3      4     5      6      7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08741" y="3259384"/>
              <a:ext cx="590859" cy="345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0.3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08741" y="3691432"/>
              <a:ext cx="590859" cy="345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0.2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90324" y="4483520"/>
              <a:ext cx="590859" cy="345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0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38391" y="5189130"/>
              <a:ext cx="664907" cy="345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-0.2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90324" y="5621178"/>
              <a:ext cx="612974" cy="345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-0.3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 rot="16200000">
                  <a:off x="-570922" y="4512507"/>
                  <a:ext cx="1756962" cy="4603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sSubSup>
                              <m:sSubSupPr>
                                <m:ctrlPr>
                                  <a:rPr kumimoji="1" lang="en-US" altLang="ja-JP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kumimoji="1" lang="ja-JP" altLang="en-US" sz="2000" b="0" i="1" smtClean="0">
                                <a:latin typeface="Cambria Math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kumimoji="1" lang="en-US" altLang="ja-JP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bSup>
                          </m:sub>
                        </m:sSub>
                        <m:r>
                          <a:rPr kumimoji="1" lang="en-US" altLang="ja-JP" sz="2000" b="0" i="1" smtClean="0">
                            <a:latin typeface="Cambria Math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𝑅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ja-JP" altLang="en-US" sz="2000" b="0" i="1" smtClean="0">
                                <a:latin typeface="Cambria Math"/>
                              </a:rPr>
                              <m:t>・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000" b="0" i="1" smtClean="0"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𝑓𝑚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kumimoji="1" lang="en-US" altLang="ja-JP" sz="2000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570922" y="4512507"/>
                  <a:ext cx="1756962" cy="4603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6528" r="-2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2267744" y="6124883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000" b="0" dirty="0" smtClean="0"/>
                    <a:t>距離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𝑅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[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𝑓𝑚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]</m:t>
                      </m:r>
                    </m:oMath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6124883"/>
                  <a:ext cx="144016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237" t="-12121" b="-2121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正方形/長方形 13"/>
            <p:cNvSpPr/>
            <p:nvPr/>
          </p:nvSpPr>
          <p:spPr>
            <a:xfrm>
              <a:off x="590324" y="4829090"/>
              <a:ext cx="594481" cy="345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-0.1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08741" y="4109010"/>
              <a:ext cx="584691" cy="345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0.1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直線コネクタ 16"/>
          <p:cNvCxnSpPr/>
          <p:nvPr/>
        </p:nvCxnSpPr>
        <p:spPr>
          <a:xfrm>
            <a:off x="6042104" y="5101153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042104" y="4583946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361061" y="2636912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361061" y="5101153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294132" y="4598596"/>
            <a:ext cx="0" cy="5025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7613089" y="2636912"/>
            <a:ext cx="0" cy="24642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6474152" y="4930617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52" y="4930617"/>
                <a:ext cx="42614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7793109" y="49345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09" y="4934576"/>
                <a:ext cx="42614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474152" y="438739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52" y="4387399"/>
                <a:ext cx="42614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6486849" y="4581128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(7.65MeV)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05806" y="2689175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(35MeV)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3528" y="764704"/>
            <a:ext cx="393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遷移密度に</a:t>
            </a:r>
            <a:r>
              <a:rPr kumimoji="1" lang="en-US" altLang="ja-JP" dirty="0" smtClean="0"/>
              <a:t>Bohr-Mottelson</a:t>
            </a:r>
            <a:r>
              <a:rPr kumimoji="1" lang="ja-JP" altLang="en-US" dirty="0" smtClean="0"/>
              <a:t>模型を仮定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475656" y="6093296"/>
            <a:ext cx="649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⇒遷移密度の</a:t>
            </a:r>
            <a:r>
              <a:rPr lang="ja-JP" altLang="en-US" dirty="0"/>
              <a:t>分布</a:t>
            </a:r>
            <a:r>
              <a:rPr kumimoji="1" lang="ja-JP" altLang="en-US" dirty="0" smtClean="0"/>
              <a:t>は似ているが、励起エネルギーは大きく異なる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724128" y="5349764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3α</a:t>
            </a:r>
            <a:r>
              <a:rPr kumimoji="1" lang="ja-JP" altLang="en-US" dirty="0" smtClean="0"/>
              <a:t>状態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28259" y="53404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単極振動状態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12463" y="329002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3α</a:t>
            </a:r>
            <a:r>
              <a:rPr kumimoji="1" lang="ja-JP" altLang="en-US" dirty="0" smtClean="0"/>
              <a:t>模型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2659914" y="3486538"/>
            <a:ext cx="552549" cy="3281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346156" y="47350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単極</a:t>
            </a:r>
            <a:r>
              <a:rPr kumimoji="1" lang="ja-JP" altLang="en-US" dirty="0" smtClean="0"/>
              <a:t>振動模型</a:t>
            </a:r>
            <a:endParaRPr kumimoji="1" lang="ja-JP" altLang="en-US" dirty="0"/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2130986" y="4365104"/>
            <a:ext cx="424790" cy="356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79512" y="1268760"/>
                <a:ext cx="4095032" cy="733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1" lang="ja-JP" altLang="en-US" b="0" i="1" smtClean="0">
                              <a:latin typeface="Cambria Math"/>
                            </a:rPr>
                            <m:t>→</m:t>
                          </m:r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</m:sub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𝐵𝑀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=−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𝑑𝑅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4095032" cy="73327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7793109" y="2473151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09" y="2473151"/>
                <a:ext cx="42614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6066454" y="764704"/>
                <a:ext cx="2689391" cy="666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dirty="0" smtClean="0"/>
                  <a:t>励起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エネルギー</m:t>
                    </m:r>
                  </m:oMath>
                </a14:m>
                <a:endParaRPr lang="en-US" altLang="ja-JP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</m:sSubSup>
                      <m:r>
                        <a:rPr kumimoji="1" lang="en-US" altLang="ja-JP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80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35[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𝑀𝑒𝑉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54" y="764704"/>
                <a:ext cx="2689391" cy="666657"/>
              </a:xfrm>
              <a:prstGeom prst="rect">
                <a:avLst/>
              </a:prstGeom>
              <a:blipFill rotWithShape="1">
                <a:blip r:embed="rId9"/>
                <a:stretch>
                  <a:fillRect t="-6364" b="-5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グループ化 42"/>
          <p:cNvGrpSpPr/>
          <p:nvPr/>
        </p:nvGrpSpPr>
        <p:grpSpPr>
          <a:xfrm>
            <a:off x="7065562" y="1503369"/>
            <a:ext cx="1087587" cy="1061535"/>
            <a:chOff x="4427984" y="2291786"/>
            <a:chExt cx="3096344" cy="3081430"/>
          </a:xfrm>
        </p:grpSpPr>
        <p:sp>
          <p:nvSpPr>
            <p:cNvPr id="44" name="円/楕円 43"/>
            <p:cNvSpPr/>
            <p:nvPr/>
          </p:nvSpPr>
          <p:spPr>
            <a:xfrm>
              <a:off x="4427984" y="2291786"/>
              <a:ext cx="3096344" cy="308143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788024" y="2708920"/>
              <a:ext cx="2376264" cy="22322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223327" y="3092356"/>
              <a:ext cx="1527538" cy="148028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6048320" y="267647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6189331" y="3888311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6829273" y="425857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6222409" y="446899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371115" y="4677097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549688" y="395116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4935294" y="421934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4776030" y="323481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5463553" y="275912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5221626" y="350760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6706397" y="2946784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6123560" y="344775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5779749" y="3290134"/>
            <a:ext cx="1089953" cy="1074970"/>
            <a:chOff x="4139951" y="2060847"/>
            <a:chExt cx="3024336" cy="2880320"/>
          </a:xfrm>
        </p:grpSpPr>
        <p:sp>
          <p:nvSpPr>
            <p:cNvPr id="61" name="円/楕円 60"/>
            <p:cNvSpPr/>
            <p:nvPr/>
          </p:nvSpPr>
          <p:spPr>
            <a:xfrm>
              <a:off x="4139951" y="2060847"/>
              <a:ext cx="3024336" cy="288032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5116847" y="2102768"/>
              <a:ext cx="1288894" cy="12919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4249830" y="3110297"/>
              <a:ext cx="1296144" cy="12726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5529639" y="3364649"/>
              <a:ext cx="1321296" cy="130456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449897" y="3746621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6404739" y="384796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5066902" y="343833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5961688" y="274874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318889" y="260472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694554" y="4034653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5673656" y="2219777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5961688" y="354234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4606402" y="3254313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4954037" y="398469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5508104" y="296628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6190288" y="427273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23528" y="1988840"/>
                <a:ext cx="35878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/>
                        </a:rPr>
                        <m:t>𝛽</m:t>
                      </m:r>
                      <m:r>
                        <a:rPr lang="ja-JP" altLang="en-US" sz="1400" b="0" i="1" smtClean="0">
                          <a:latin typeface="Cambria Math"/>
                        </a:rPr>
                        <m:t>は</m:t>
                      </m:r>
                      <m:r>
                        <a:rPr lang="ja-JP" altLang="en-US" sz="1400" i="1">
                          <a:latin typeface="Cambria Math"/>
                        </a:rPr>
                        <m:t>クラスター</m:t>
                      </m:r>
                      <m:r>
                        <a:rPr lang="ja-JP" altLang="en-US" sz="1400" i="1" smtClean="0">
                          <a:latin typeface="Cambria Math"/>
                        </a:rPr>
                        <m:t>状態</m:t>
                      </m:r>
                      <m:r>
                        <a:rPr lang="ja-JP" altLang="en-US" sz="1400" b="0" i="1" smtClean="0">
                          <a:latin typeface="Cambria Math"/>
                        </a:rPr>
                        <m:t>への</m:t>
                      </m:r>
                      <m:r>
                        <a:rPr lang="ja-JP" altLang="en-US" sz="1400" i="1">
                          <a:latin typeface="Cambria Math"/>
                        </a:rPr>
                        <m:t>励起</m:t>
                      </m:r>
                      <m:r>
                        <a:rPr lang="ja-JP" altLang="en-US" sz="1400" b="0" i="1" smtClean="0">
                          <a:latin typeface="Cambria Math"/>
                        </a:rPr>
                        <m:t>と</m:t>
                      </m:r>
                      <m:r>
                        <a:rPr lang="ja-JP" altLang="en-US" sz="1400" i="1">
                          <a:latin typeface="Cambria Math"/>
                        </a:rPr>
                        <m:t>同じ</m:t>
                      </m:r>
                      <m:r>
                        <a:rPr lang="ja-JP" altLang="en-US" sz="1400" i="1" smtClean="0">
                          <a:latin typeface="Cambria Math"/>
                        </a:rPr>
                        <m:t>強さ</m:t>
                      </m:r>
                      <m:r>
                        <a:rPr lang="ja-JP" altLang="en-US" sz="1400" b="0" i="1" smtClean="0">
                          <a:latin typeface="Cambria Math"/>
                        </a:rPr>
                        <m:t>に</m:t>
                      </m:r>
                      <m:r>
                        <a:rPr lang="ja-JP" altLang="en-US" sz="1400" i="1">
                          <a:latin typeface="Cambria Math"/>
                        </a:rPr>
                        <m:t>とる</m:t>
                      </m:r>
                    </m:oMath>
                  </m:oMathPara>
                </a14:m>
                <a:endParaRPr kumimoji="1" lang="ja-JP" altLang="en-US" sz="1400" i="1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88840"/>
                <a:ext cx="3587842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23528" y="2204864"/>
                <a:ext cx="1800558" cy="345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kumimoji="1" lang="en-US" altLang="ja-JP" sz="1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sub>
                    </m:sSub>
                  </m:oMath>
                </a14:m>
                <a:r>
                  <a:rPr kumimoji="1" lang="ja-JP" altLang="en-US" sz="1400" dirty="0" smtClean="0"/>
                  <a:t>：基底状態の密度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04864"/>
                <a:ext cx="1800558" cy="345607"/>
              </a:xfrm>
              <a:prstGeom prst="rect">
                <a:avLst/>
              </a:prstGeom>
              <a:blipFill rotWithShape="1">
                <a:blip r:embed="rId11"/>
                <a:stretch>
                  <a:fillRect t="-5357" r="-339" b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44624"/>
            <a:ext cx="55258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単極振動励起と３</a:t>
            </a:r>
            <a:r>
              <a:rPr lang="en-US" altLang="ja-JP" sz="3200" dirty="0" smtClean="0"/>
              <a:t>α</a:t>
            </a:r>
            <a:r>
              <a:rPr lang="ja-JP" altLang="en-US" sz="3200" dirty="0" smtClean="0"/>
              <a:t>励起の比較</a:t>
            </a:r>
            <a:endParaRPr kumimoji="1" lang="ja-JP" alt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69" y="951111"/>
            <a:ext cx="6702291" cy="438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583053" y="5343599"/>
                <a:ext cx="1983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0" dirty="0" smtClean="0"/>
                  <a:t>全角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運動量</m:t>
                    </m:r>
                    <m:r>
                      <a:rPr lang="en-US" altLang="ja-JP" sz="2400" b="0" i="1" smtClean="0">
                        <a:latin typeface="Cambria Math"/>
                      </a:rPr>
                      <m:t>𝐽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053" y="5343599"/>
                <a:ext cx="198363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923" t="-16000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919456" y="951706"/>
            <a:ext cx="6157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0.7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19457" y="1455167"/>
            <a:ext cx="6157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0.6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9454" y="2034118"/>
            <a:ext cx="6157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0.5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19457" y="2598003"/>
            <a:ext cx="6157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0.4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1457" y="3139765"/>
            <a:ext cx="6157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0.3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1457" y="3703607"/>
            <a:ext cx="6157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0.2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19453" y="4257230"/>
            <a:ext cx="6157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0.1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9453" y="4813179"/>
            <a:ext cx="6123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 rot="16200000">
                <a:off x="-1280979" y="2649099"/>
                <a:ext cx="35882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0" dirty="0" smtClean="0"/>
                  <a:t>部分断面積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𝜎</m:t>
                    </m:r>
                    <m:r>
                      <a:rPr lang="en-US" altLang="ja-JP" sz="2800" b="0" i="1" smtClean="0">
                        <a:latin typeface="Cambria Math"/>
                      </a:rPr>
                      <m:t>(</m:t>
                    </m:r>
                    <m:r>
                      <a:rPr lang="en-US" altLang="ja-JP" sz="2800" b="0" i="1" smtClean="0">
                        <a:latin typeface="Cambria Math"/>
                      </a:rPr>
                      <m:t>𝐽</m:t>
                    </m:r>
                    <m:r>
                      <a:rPr lang="en-US" altLang="ja-JP" sz="2800" b="0" i="1" smtClean="0">
                        <a:latin typeface="Cambria Math"/>
                      </a:rPr>
                      <m:t>)[</m:t>
                    </m:r>
                    <m:r>
                      <a:rPr lang="en-US" altLang="ja-JP" sz="2800" b="0" i="1" smtClean="0">
                        <a:latin typeface="Cambria Math"/>
                      </a:rPr>
                      <m:t>𝑚𝑏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]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80979" y="2649099"/>
                <a:ext cx="3588219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279" r="-26744" b="-33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>
            <a:off x="2333677" y="5839913"/>
            <a:ext cx="4672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3α</a:t>
            </a:r>
            <a:r>
              <a:rPr lang="ja-JP" altLang="en-US" sz="2000" dirty="0"/>
              <a:t>チャンネル</a:t>
            </a:r>
            <a:r>
              <a:rPr kumimoji="1" lang="ja-JP" altLang="en-US" sz="2000" dirty="0" smtClean="0"/>
              <a:t>の方が広がっている</a:t>
            </a:r>
            <a:endParaRPr lang="en-US" altLang="ja-JP" sz="2000" dirty="0" smtClean="0"/>
          </a:p>
        </p:txBody>
      </p:sp>
      <p:cxnSp>
        <p:nvCxnSpPr>
          <p:cNvPr id="49" name="直線矢印コネクタ 48"/>
          <p:cNvCxnSpPr/>
          <p:nvPr/>
        </p:nvCxnSpPr>
        <p:spPr>
          <a:xfrm flipH="1">
            <a:off x="5781497" y="2910709"/>
            <a:ext cx="188054" cy="664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4591164" y="1328889"/>
                <a:ext cx="28611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 smtClean="0"/>
                  <a:t>単極振動チャンネル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164" y="1328889"/>
                <a:ext cx="286115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132" t="-12121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矢印コネクタ 51"/>
          <p:cNvCxnSpPr>
            <a:stCxn id="51" idx="1"/>
          </p:cNvCxnSpPr>
          <p:nvPr/>
        </p:nvCxnSpPr>
        <p:spPr>
          <a:xfrm flipH="1">
            <a:off x="3742216" y="1528944"/>
            <a:ext cx="848948" cy="41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1547664" y="6309320"/>
            <a:ext cx="6008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⇒</a:t>
            </a:r>
            <a:r>
              <a:rPr lang="en-US" altLang="ja-JP" sz="2000" dirty="0" smtClean="0"/>
              <a:t>3α</a:t>
            </a:r>
            <a:r>
              <a:rPr lang="ja-JP" altLang="en-US" sz="2000" dirty="0" smtClean="0"/>
              <a:t>励起は単極振動励起に比べて散乱領域が大きい</a:t>
            </a:r>
            <a:endParaRPr kumimoji="1" lang="ja-JP" altLang="en-US" sz="2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300192" y="683404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（入射エネルギー</a:t>
            </a:r>
            <a:r>
              <a:rPr kumimoji="1" lang="en-US" altLang="ja-JP" dirty="0" smtClean="0"/>
              <a:t>65MeV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393648" y="4997845"/>
            <a:ext cx="6552728" cy="343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0               2                4               6                8               10      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488752" y="-9470"/>
                <a:ext cx="2115696" cy="76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 smtClean="0">
                          <a:latin typeface="Cambria Math"/>
                        </a:rPr>
                        <m:t>σ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ja-JP" altLang="en-US" b="0" i="1" smtClean="0">
                          <a:latin typeface="Cambria Math"/>
                        </a:rPr>
                        <m:t>＝</m:t>
                      </m:r>
                      <m:nary>
                        <m:naryPr>
                          <m:chr m:val="∑"/>
                          <m:supHide m:val="on"/>
                          <m:ctrlPr>
                            <a:rPr lang="ja-JP" alt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altLang="ja-JP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𝐽𝐿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b="0" dirty="0" smtClean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752" y="-9470"/>
                <a:ext cx="2115696" cy="7693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148064" y="2534208"/>
                <a:ext cx="1924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3α</a:t>
                </a:r>
                <a:r>
                  <a:rPr lang="ja-JP" altLang="en-US" dirty="0" smtClean="0"/>
                  <a:t>チャンネル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534208"/>
                <a:ext cx="192469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532" t="-13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3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1917119"/>
                  </p:ext>
                </p:extLst>
              </p:nvPr>
            </p:nvGraphicFramePr>
            <p:xfrm>
              <a:off x="179512" y="2276872"/>
              <a:ext cx="8712968" cy="3024336"/>
            </p:xfrm>
            <a:graphic>
              <a:graphicData uri="http://schemas.openxmlformats.org/drawingml/2006/table">
                <a:tbl>
                  <a:tblPr/>
                  <a:tblGrid>
                    <a:gridCol w="1646277"/>
                    <a:gridCol w="2223749"/>
                    <a:gridCol w="2457371"/>
                    <a:gridCol w="2385571"/>
                  </a:tblGrid>
                  <a:tr h="94656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ja-JP" alt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　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基底チャンネル</a:t>
                          </a:r>
                          <a:endParaRPr lang="en-US" altLang="ja-JP" sz="24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ja-JP" sz="2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l-GR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3</a:t>
                          </a:r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α</a:t>
                          </a:r>
                          <a:r>
                            <a:rPr lang="ja-JP" alt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チャンネル</a:t>
                          </a:r>
                          <a:endParaRPr lang="en-US" altLang="ja-JP" sz="24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ja-JP" sz="2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単極振動チャンネル</a:t>
                          </a:r>
                          <a:endParaRPr lang="en-US" altLang="ja-JP" sz="20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ja-JP" sz="2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1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励起エネルギー</a:t>
                          </a:r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 [MeV</a:t>
                          </a:r>
                          <a:r>
                            <a:rPr lang="en-US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]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0.00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7.65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35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1296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平均角運動量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ja-JP" altLang="en-US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oMath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4.69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6.13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4.09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97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散乱半径</a:t>
                          </a:r>
                          <a:r>
                            <a:rPr lang="en-US" sz="2000" b="1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Rsc</a:t>
                          </a:r>
                          <a:r>
                            <a:rPr lang="en-US" sz="2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 [</a:t>
                          </a:r>
                          <a:r>
                            <a:rPr lang="en-US" sz="20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fm</a:t>
                          </a:r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]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2.65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3.46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2.31</a:t>
                          </a:r>
                          <a:endParaRPr lang="en-US" altLang="ja-JP" sz="2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04131"/>
                  </p:ext>
                </p:extLst>
              </p:nvPr>
            </p:nvGraphicFramePr>
            <p:xfrm>
              <a:off x="179512" y="2276872"/>
              <a:ext cx="8712968" cy="3024336"/>
            </p:xfrm>
            <a:graphic>
              <a:graphicData uri="http://schemas.openxmlformats.org/drawingml/2006/table">
                <a:tbl>
                  <a:tblPr/>
                  <a:tblGrid>
                    <a:gridCol w="1646277"/>
                    <a:gridCol w="2223749"/>
                    <a:gridCol w="2457371"/>
                    <a:gridCol w="2385571"/>
                  </a:tblGrid>
                  <a:tr h="94656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ja-JP" alt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　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3973" t="-645" r="-217808" b="-23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7568" t="-645" r="-97270" b="-23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4796" t="-645" b="-230323"/>
                          </a:stretch>
                        </a:blipFill>
                      </a:tcPr>
                    </a:tc>
                  </a:tr>
                  <a:tr h="6351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励起エネルギー</a:t>
                          </a:r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 [MeV</a:t>
                          </a:r>
                          <a:r>
                            <a:rPr lang="en-US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]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0.00 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7.65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35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1296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22222" r="-429630" b="-116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4.69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6.13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4.09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97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散乱半径</a:t>
                          </a:r>
                          <a:r>
                            <a:rPr lang="en-US" sz="2000" b="1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Rsc</a:t>
                          </a:r>
                          <a:r>
                            <a:rPr lang="en-US" sz="2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 [</a:t>
                          </a:r>
                          <a:r>
                            <a:rPr lang="en-US" sz="2000" b="1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fm</a:t>
                          </a:r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ＭＳ Ｐゴシック"/>
                            </a:rPr>
                            <a:t>]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2.65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3.46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24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ＭＳ Ｐゴシック"/>
                            </a:rPr>
                            <a:t>2.31</a:t>
                          </a:r>
                          <a:endParaRPr lang="en-US" altLang="ja-JP" sz="2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ＭＳ Ｐゴシック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07504" y="44624"/>
            <a:ext cx="305724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散乱半径の</a:t>
            </a:r>
            <a:r>
              <a:rPr lang="ja-JP" altLang="en-US" sz="3200" dirty="0"/>
              <a:t>比較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92312" y="1335925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（入射エネルギー</a:t>
            </a:r>
            <a:r>
              <a:rPr kumimoji="1" lang="en-US" altLang="ja-JP" dirty="0" smtClean="0"/>
              <a:t>65MeV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78279" y="836712"/>
                <a:ext cx="2886472" cy="105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ja-JP" altLang="en-US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1600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en-US" altLang="ja-JP" sz="16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16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ja-JP" sz="160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ja-JP" sz="1600" b="0" i="1" smtClean="0"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sz="16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sz="16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ja-JP" sz="1600" i="1" smtClean="0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ja-JP" sz="1600" b="0" i="1" smtClean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ja-JP" sz="16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ja-JP" sz="1600" b="0" i="1" smtClean="0">
                                                      <a:latin typeface="Cambria Math"/>
                                                    </a:rPr>
                                                    <m:t>𝐿</m:t>
                                                  </m:r>
                                                  <m:r>
                                                    <a:rPr lang="en-US" altLang="ja-JP" sz="1600" b="0" i="1" smtClean="0">
                                                      <a:latin typeface="Cambria Math"/>
                                                    </a:rPr>
                                                    <m:t>+1</m:t>
                                                  </m:r>
                                                </m:e>
                                              </m:d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altLang="ja-JP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𝐽𝐿</m:t>
                                  </m:r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ja-JP" sz="16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ja-JP" sz="1600" i="1"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ja-JP" sz="16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ja-JP" sz="1600" i="1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r>
                                                <a:rPr lang="en-US" altLang="ja-JP" sz="16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ja-JP" sz="1600" i="1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r>
                                                <a:rPr lang="en-US" altLang="ja-JP" sz="1600" i="1">
                                                  <a:latin typeface="Cambria Math"/>
                                                </a:rPr>
                                                <m:t>+1)</m:t>
                                              </m:r>
                                            </m:e>
                                          </m:rad>
                                          <m:r>
                                            <a:rPr lang="en-US" altLang="ja-JP" sz="1600" b="0" i="1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ja-JP" sz="1600" i="1">
                                  <a:latin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altLang="ja-JP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𝐽𝐿</m:t>
                                  </m:r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9" y="836712"/>
                <a:ext cx="2886472" cy="10502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635896" y="1052736"/>
                <a:ext cx="1021755" cy="647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𝑆𝐶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052736"/>
                <a:ext cx="1021755" cy="6476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619672" y="5661248"/>
            <a:ext cx="634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単極振動に比べ、</a:t>
            </a:r>
            <a:r>
              <a:rPr kumimoji="1" lang="en-US" altLang="ja-JP" dirty="0" smtClean="0"/>
              <a:t>3α</a:t>
            </a:r>
            <a:r>
              <a:rPr kumimoji="1" lang="ja-JP" altLang="en-US" dirty="0" smtClean="0"/>
              <a:t>チャンネルの</a:t>
            </a:r>
            <a:r>
              <a:rPr lang="ja-JP" altLang="en-US" dirty="0" smtClean="0"/>
              <a:t>方が散乱半径は広がっている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0857" y="6114111"/>
            <a:ext cx="537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⇒散乱半径は終状態の構造を反映する可能性がある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6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50950" cy="459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83569" y="2358172"/>
            <a:ext cx="651316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3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3569" y="2862228"/>
            <a:ext cx="651316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2</a:t>
            </a:r>
            <a:r>
              <a:rPr lang="en-US" altLang="ja-JP" sz="2400" dirty="0" smtClean="0">
                <a:solidFill>
                  <a:schemeClr val="tx1"/>
                </a:solidFill>
              </a:rPr>
              <a:t>.5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3319" y="3356992"/>
            <a:ext cx="651316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2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53319" y="3861048"/>
            <a:ext cx="651316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1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.5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3319" y="4374396"/>
            <a:ext cx="651316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1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3319" y="4878452"/>
            <a:ext cx="651316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0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.5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53319" y="5373216"/>
            <a:ext cx="651316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0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 rot="16200000">
                <a:off x="-935953" y="3651084"/>
                <a:ext cx="2527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0" dirty="0" smtClean="0"/>
                  <a:t>散乱半径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𝑆𝐶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[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𝑓𝑚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]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935953" y="3651084"/>
                <a:ext cx="252768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789" t="-964" r="-23684" b="-38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683569" y="1854116"/>
            <a:ext cx="651316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3.5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83569" y="1340768"/>
            <a:ext cx="651316" cy="42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4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917896" y="6190202"/>
                <a:ext cx="3581878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入射</a:t>
                </a:r>
                <a14:m>
                  <m:oMath xmlns:m="http://schemas.openxmlformats.org/officeDocument/2006/math">
                    <m:r>
                      <a:rPr kumimoji="1" lang="ja-JP" altLang="en-US" sz="2400" b="0" i="1" smtClean="0">
                        <a:latin typeface="Cambria Math"/>
                      </a:rPr>
                      <m:t>エネルギー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sz="2400" b="0" i="1" baseline="-25000" smtClean="0">
                        <a:latin typeface="Cambria Math"/>
                      </a:rPr>
                      <m:t>𝑙𝑎𝑏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[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𝑀𝑒𝑉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]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896" y="6190202"/>
                <a:ext cx="3581878" cy="465961"/>
              </a:xfrm>
              <a:prstGeom prst="rect">
                <a:avLst/>
              </a:prstGeom>
              <a:blipFill rotWithShape="1">
                <a:blip r:embed="rId5"/>
                <a:stretch>
                  <a:fillRect l="-2726" t="-15584" r="-511" b="-22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/>
          <p:cNvCxnSpPr/>
          <p:nvPr/>
        </p:nvCxnSpPr>
        <p:spPr>
          <a:xfrm flipH="1">
            <a:off x="3923928" y="2515351"/>
            <a:ext cx="572168" cy="3468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カギ線コネクタ 1034"/>
          <p:cNvCxnSpPr/>
          <p:nvPr/>
        </p:nvCxnSpPr>
        <p:spPr>
          <a:xfrm rot="16200000" flipH="1">
            <a:off x="6236565" y="1873035"/>
            <a:ext cx="301970" cy="288032"/>
          </a:xfrm>
          <a:prstGeom prst="bentConnector3">
            <a:avLst>
              <a:gd name="adj1" fmla="val -5056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テキスト ボックス 1040"/>
          <p:cNvSpPr txBox="1"/>
          <p:nvPr/>
        </p:nvSpPr>
        <p:spPr>
          <a:xfrm>
            <a:off x="107504" y="50140"/>
            <a:ext cx="623760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/>
              <a:t>散乱</a:t>
            </a:r>
            <a:r>
              <a:rPr lang="ja-JP" altLang="en-US" sz="3200" dirty="0" smtClean="0"/>
              <a:t>半径の入射エネルギー依存性</a:t>
            </a:r>
            <a:endParaRPr lang="en-US" altLang="ja-JP" sz="3200" dirty="0" smtClean="0"/>
          </a:p>
        </p:txBody>
      </p:sp>
      <p:cxnSp>
        <p:nvCxnSpPr>
          <p:cNvPr id="1044" name="直線矢印コネクタ 1043"/>
          <p:cNvCxnSpPr/>
          <p:nvPr/>
        </p:nvCxnSpPr>
        <p:spPr>
          <a:xfrm flipV="1">
            <a:off x="5004048" y="4072426"/>
            <a:ext cx="0" cy="6544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1127885" y="5733256"/>
            <a:ext cx="733254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20         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   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30               40               50               60             70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1403648" y="2166295"/>
            <a:ext cx="6552728" cy="174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409782" y="3212976"/>
            <a:ext cx="654659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236296" y="767892"/>
            <a:ext cx="127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3333FF"/>
                </a:solidFill>
              </a:rPr>
              <a:t>3α</a:t>
            </a:r>
            <a:r>
              <a:rPr kumimoji="1" lang="ja-JP" altLang="en-US" sz="1400" b="1" dirty="0" smtClean="0">
                <a:solidFill>
                  <a:srgbClr val="3333FF"/>
                </a:solidFill>
              </a:rPr>
              <a:t>の密度半径</a:t>
            </a:r>
            <a:endParaRPr kumimoji="1" lang="ja-JP" altLang="en-US" sz="1400" b="1" dirty="0">
              <a:solidFill>
                <a:srgbClr val="3333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36296" y="117700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基底状態の密度半径</a:t>
            </a:r>
            <a:endParaRPr kumimoji="1" lang="ja-JP" altLang="en-US" sz="1400" b="1" dirty="0"/>
          </a:p>
        </p:txBody>
      </p:sp>
      <p:cxnSp>
        <p:nvCxnSpPr>
          <p:cNvPr id="44" name="直線コネクタ 43"/>
          <p:cNvCxnSpPr/>
          <p:nvPr/>
        </p:nvCxnSpPr>
        <p:spPr>
          <a:xfrm>
            <a:off x="6748733" y="898846"/>
            <a:ext cx="52537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732240" y="1330608"/>
            <a:ext cx="525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29984" y="877350"/>
            <a:ext cx="477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散乱半径は入射エネルギーにあまり依存しない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4532588" y="2312530"/>
                <a:ext cx="2177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dirty="0" smtClean="0"/>
                  <a:t>基底チャンネル（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ja-JP" altLang="en-US" b="0" i="1" smtClean="0">
                        <a:latin typeface="Cambria Math"/>
                      </a:rPr>
                      <m:t>）</m:t>
                    </m:r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588" y="2312530"/>
                <a:ext cx="217713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521" t="-13115" r="-840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4318840" y="1659801"/>
                <a:ext cx="1924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3α</a:t>
                </a:r>
                <a:r>
                  <a:rPr lang="ja-JP" altLang="en-US" dirty="0" smtClean="0"/>
                  <a:t>チャンネル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840" y="1659801"/>
                <a:ext cx="192469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532" t="-1311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3720597" y="4755875"/>
                <a:ext cx="28611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 smtClean="0"/>
                  <a:t>単極振動チャンネル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597" y="4755875"/>
                <a:ext cx="2861156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2128" t="-12121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63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547664" y="260648"/>
                <a:ext cx="6942926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kumimoji="1" lang="ja-JP" altLang="en-US" sz="2000" dirty="0" smtClean="0"/>
                  <a:t>部分断面積から散乱半径を定義した</a:t>
                </a:r>
                <a:endParaRPr kumimoji="1" lang="en-US" altLang="ja-JP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ja-JP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𝑝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1600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altLang="ja-JP" sz="1600" b="0" i="1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kumimoji="1" lang="ja-JP" altLang="en-US" sz="2000" dirty="0" smtClean="0"/>
                  <a:t>の非弾性散乱問題に対するチャンネル結合計算を</a:t>
                </a:r>
                <a:endParaRPr kumimoji="1" lang="en-US" altLang="ja-JP" sz="2000" dirty="0" smtClean="0"/>
              </a:p>
              <a:p>
                <a:r>
                  <a:rPr kumimoji="1" lang="ja-JP" altLang="en-US" sz="2000" dirty="0" smtClean="0"/>
                  <a:t>　　行い、</a:t>
                </a:r>
                <a:r>
                  <a:rPr lang="ja-JP" altLang="en-US" sz="2000" dirty="0"/>
                  <a:t>基底</a:t>
                </a:r>
                <a:r>
                  <a:rPr lang="ja-JP" altLang="en-US" sz="2000" dirty="0" smtClean="0"/>
                  <a:t>チャンネルと</a:t>
                </a:r>
                <a:r>
                  <a:rPr lang="en-US" altLang="ja-JP" sz="2000" dirty="0" smtClean="0"/>
                  <a:t>3α</a:t>
                </a:r>
                <a:r>
                  <a:rPr lang="ja-JP" altLang="en-US" sz="2000" dirty="0" smtClean="0"/>
                  <a:t>チャンネルの</a:t>
                </a:r>
                <a:r>
                  <a:rPr kumimoji="1" lang="ja-JP" altLang="en-US" sz="2000" dirty="0" smtClean="0"/>
                  <a:t>散乱半径を導出した</a:t>
                </a:r>
                <a:endParaRPr kumimoji="1" lang="en-US" altLang="ja-JP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ja-JP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kumimoji="1" lang="ja-JP" altLang="en-US" sz="2000" dirty="0" smtClean="0"/>
                  <a:t>単極振動を仮定し、同様の計算を行い散乱半径を導出し、</a:t>
                </a:r>
                <a:endParaRPr kumimoji="1" lang="en-US" altLang="ja-JP" sz="2000" dirty="0" smtClean="0"/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</a:t>
                </a:r>
                <a:r>
                  <a:rPr lang="en-US" altLang="ja-JP" sz="2000" dirty="0" smtClean="0"/>
                  <a:t>3α</a:t>
                </a:r>
                <a:r>
                  <a:rPr lang="ja-JP" altLang="en-US" sz="2000" dirty="0" smtClean="0"/>
                  <a:t>チャンネルと比較した</a:t>
                </a:r>
                <a:endParaRPr lang="en-US" altLang="ja-JP" sz="2000" dirty="0"/>
              </a:p>
              <a:p>
                <a:endParaRPr kumimoji="1" lang="en-US" altLang="ja-JP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ja-JP" altLang="en-US" sz="2000" dirty="0"/>
                  <a:t>散乱</a:t>
                </a:r>
                <a:r>
                  <a:rPr lang="ja-JP" altLang="en-US" sz="2000" dirty="0" smtClean="0"/>
                  <a:t>半径の入射エネルギー依存性について調べた</a:t>
                </a:r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0648"/>
                <a:ext cx="6942926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790" t="-1706" r="-176" b="-2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115616" y="3878183"/>
            <a:ext cx="75793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 smtClean="0"/>
              <a:t>散乱</a:t>
            </a:r>
            <a:r>
              <a:rPr lang="ja-JP" altLang="en-US" sz="2000" dirty="0"/>
              <a:t>半径</a:t>
            </a:r>
            <a:r>
              <a:rPr lang="ja-JP" altLang="en-US" sz="2000" dirty="0" smtClean="0"/>
              <a:t>は反応領域のサイズを特徴づける量である</a:t>
            </a:r>
            <a:endParaRPr lang="en-US" altLang="ja-JP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/>
              <a:t>基底</a:t>
            </a:r>
            <a:r>
              <a:rPr lang="ja-JP" altLang="en-US" sz="2000" dirty="0" smtClean="0"/>
              <a:t>チャンネルに比べて</a:t>
            </a:r>
            <a:r>
              <a:rPr lang="en-US" altLang="ja-JP" sz="2000" dirty="0" smtClean="0"/>
              <a:t>3α</a:t>
            </a:r>
            <a:r>
              <a:rPr lang="ja-JP" altLang="en-US" sz="2000" dirty="0" smtClean="0"/>
              <a:t>チャンネルの散乱半径は増大していた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  また、散乱半径は密度半径とよく対応していた</a:t>
            </a:r>
            <a:endParaRPr kumimoji="1" lang="en-US" altLang="ja-JP" sz="2000" dirty="0"/>
          </a:p>
          <a:p>
            <a:endParaRPr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 smtClean="0"/>
              <a:t>単極振動励起と</a:t>
            </a:r>
            <a:r>
              <a:rPr lang="en-US" altLang="ja-JP" sz="2000" dirty="0" smtClean="0"/>
              <a:t>3α</a:t>
            </a:r>
            <a:r>
              <a:rPr lang="ja-JP" altLang="en-US" sz="2000" dirty="0" smtClean="0"/>
              <a:t>励起を比較したところ、散乱半径は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3α</a:t>
            </a:r>
            <a:r>
              <a:rPr lang="ja-JP" altLang="en-US" sz="2000" dirty="0" smtClean="0"/>
              <a:t>励起の方が</a:t>
            </a:r>
            <a:r>
              <a:rPr kumimoji="1" lang="ja-JP" altLang="en-US" sz="2000" dirty="0" smtClean="0"/>
              <a:t>広がって</a:t>
            </a:r>
            <a:r>
              <a:rPr lang="ja-JP" altLang="en-US" sz="2000" dirty="0" smtClean="0"/>
              <a:t>いた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 smtClean="0"/>
              <a:t>散乱半径は入射エネルギーにあまり依存しない</a:t>
            </a:r>
            <a:endParaRPr lang="en-US" altLang="ja-JP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1043608" y="260648"/>
            <a:ext cx="7632848" cy="2952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44624"/>
            <a:ext cx="14029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まとめ</a:t>
            </a:r>
            <a:endParaRPr kumimoji="1"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971601" y="3878183"/>
            <a:ext cx="770485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6" y="3555018"/>
            <a:ext cx="11079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結果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449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18373"/>
            <a:ext cx="249299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今後の課題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67795" y="1018195"/>
                <a:ext cx="7928774" cy="563231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ja-JP" altLang="en-US" sz="2400" dirty="0" smtClean="0"/>
                  <a:t>回転励起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ja-JP" altLang="en-US" sz="2400" dirty="0" err="1" smtClean="0"/>
                  <a:t>や</a:t>
                </a:r>
                <a:r>
                  <a:rPr lang="ja-JP" altLang="en-US" sz="2400" dirty="0" err="1"/>
                  <a:t>振動</a:t>
                </a:r>
                <a:r>
                  <a:rPr lang="ja-JP" altLang="en-US" sz="2400" dirty="0" err="1" smtClean="0"/>
                  <a:t>励起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3</m:t>
                        </m:r>
                      </m:e>
                      <m:sub/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altLang="ja-JP" sz="2400" b="0" i="1" smtClean="0">
                        <a:latin typeface="Cambria Math"/>
                      </a:rPr>
                      <m:t>,</m:t>
                    </m:r>
                    <m:r>
                      <a:rPr lang="ja-JP" altLang="en-US" sz="2400" i="1">
                        <a:latin typeface="Cambria Math"/>
                      </a:rPr>
                      <m:t>クラスター</m:t>
                    </m:r>
                    <m:r>
                      <a:rPr lang="ja-JP" altLang="en-US" sz="2400" b="0" i="1" smtClean="0">
                        <a:latin typeface="Cambria Math"/>
                      </a:rPr>
                      <m:t>の</m:t>
                    </m:r>
                    <m:r>
                      <a:rPr lang="ja-JP" altLang="en-US" sz="2400" i="1">
                        <a:latin typeface="Cambria Math"/>
                      </a:rPr>
                      <m:t>回転励起</m:t>
                    </m:r>
                    <m:sSubSup>
                      <m:sSubSup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ja-JP" altLang="en-US" sz="2400" b="0" i="1" smtClean="0">
                        <a:latin typeface="Cambria Math"/>
                      </a:rPr>
                      <m:t>の</m:t>
                    </m:r>
                  </m:oMath>
                </a14:m>
                <a:endParaRPr lang="en-US" altLang="ja-JP" sz="2400" dirty="0" smtClean="0"/>
              </a:p>
              <a:p>
                <a:r>
                  <a:rPr lang="ja-JP" altLang="en-US" sz="2400" dirty="0" smtClean="0"/>
                  <a:t>      チャンネルを入れた計算を行い、</a:t>
                </a:r>
                <a:r>
                  <a:rPr kumimoji="1" lang="ja-JP" altLang="en-US" sz="2400" dirty="0" smtClean="0"/>
                  <a:t>散乱半径がどのような</a:t>
                </a:r>
                <a:endParaRPr kumimoji="1" lang="en-US" altLang="ja-JP" sz="2400" dirty="0" smtClean="0"/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</a:t>
                </a:r>
                <a:r>
                  <a:rPr kumimoji="1" lang="ja-JP" altLang="en-US" sz="2400" dirty="0" smtClean="0"/>
                  <a:t>振る舞いをするのか調べる</a:t>
                </a:r>
                <a:endParaRPr kumimoji="1" lang="en-US" altLang="ja-JP" sz="2400" dirty="0" smtClean="0"/>
              </a:p>
              <a:p>
                <a:endParaRPr lang="en-US" altLang="ja-JP" sz="2400" dirty="0" smtClean="0"/>
              </a:p>
              <a:p>
                <a:endParaRPr lang="en-US" altLang="ja-JP" sz="2400" dirty="0" smtClean="0"/>
              </a:p>
              <a:p>
                <a:endParaRPr lang="en-US" altLang="ja-JP" sz="2400" dirty="0"/>
              </a:p>
              <a:p>
                <a:endParaRPr lang="en-US" altLang="ja-JP" sz="2400" dirty="0"/>
              </a:p>
              <a:p>
                <a:endParaRPr lang="en-US" altLang="ja-JP" sz="2400" dirty="0" smtClean="0"/>
              </a:p>
              <a:p>
                <a:endParaRPr lang="en-US" altLang="ja-JP" sz="2400" dirty="0" smtClean="0"/>
              </a:p>
              <a:p>
                <a:endParaRPr lang="en-US" altLang="ja-JP" sz="24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kumimoji="1" lang="ja-JP" altLang="en-US" sz="2400" dirty="0" smtClean="0"/>
                  <a:t>他の原子核でも同様に</a:t>
                </a:r>
                <a:r>
                  <a:rPr lang="ja-JP" altLang="en-US" sz="2400" dirty="0" smtClean="0"/>
                  <a:t>計算を行い、</a:t>
                </a:r>
                <a:r>
                  <a:rPr lang="ja-JP" altLang="en-US" sz="2400" dirty="0"/>
                  <a:t>クラスター</a:t>
                </a:r>
                <a:r>
                  <a:rPr lang="ja-JP" altLang="en-US" sz="2400" dirty="0" smtClean="0"/>
                  <a:t>励起による</a:t>
                </a:r>
                <a:endParaRPr lang="en-US" altLang="ja-JP" sz="2400" dirty="0" smtClean="0"/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散乱半径の増大が</a:t>
                </a:r>
                <a:r>
                  <a:rPr lang="ja-JP" altLang="en-US" sz="2400" dirty="0"/>
                  <a:t>普遍的であるの</a:t>
                </a:r>
                <a:r>
                  <a:rPr lang="ja-JP" altLang="en-US" sz="2400" dirty="0" smtClean="0"/>
                  <a:t>かを調べる</a:t>
                </a:r>
                <a:endParaRPr lang="en-US" altLang="ja-JP" sz="2400" dirty="0" smtClean="0"/>
              </a:p>
              <a:p>
                <a:endParaRPr lang="en-US" altLang="ja-JP" sz="2400" dirty="0" smtClean="0"/>
              </a:p>
              <a:p>
                <a:endParaRPr lang="en-US" altLang="ja-JP" sz="24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ja-JP" altLang="en-US" sz="2400" dirty="0" smtClean="0"/>
                  <a:t>散乱半径と</a:t>
                </a:r>
                <a:r>
                  <a:rPr lang="ja-JP" altLang="en-US" sz="2400" dirty="0"/>
                  <a:t>密度</a:t>
                </a:r>
                <a:r>
                  <a:rPr lang="ja-JP" altLang="en-US" sz="2400" dirty="0" smtClean="0"/>
                  <a:t>半径の関係性について考察する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95" y="1018195"/>
                <a:ext cx="7928774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842" t="-1076" b="-86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/>
          <p:cNvCxnSpPr/>
          <p:nvPr/>
        </p:nvCxnSpPr>
        <p:spPr>
          <a:xfrm>
            <a:off x="5133324" y="3013833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133324" y="3842796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133324" y="4346852"/>
            <a:ext cx="8640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880164" y="3338740"/>
            <a:ext cx="8640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861516" y="2976959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997420" y="4162186"/>
                <a:ext cx="497187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420" y="4162186"/>
                <a:ext cx="49718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997419" y="3658130"/>
                <a:ext cx="497187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419" y="3658130"/>
                <a:ext cx="49718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004289" y="2829167"/>
                <a:ext cx="497187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3</m:t>
                          </m:r>
                        </m:e>
                        <m:sub/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89" y="2829167"/>
                <a:ext cx="4971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746137" y="3154074"/>
                <a:ext cx="497187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0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137" y="3154074"/>
                <a:ext cx="49718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746137" y="2784742"/>
                <a:ext cx="497187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137" y="2784742"/>
                <a:ext cx="49718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>
            <a:off x="4917300" y="3523406"/>
            <a:ext cx="318200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99308" y="333874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3α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5148064" y="2132856"/>
            <a:ext cx="788673" cy="747632"/>
            <a:chOff x="4427984" y="2291786"/>
            <a:chExt cx="3096344" cy="3081430"/>
          </a:xfrm>
        </p:grpSpPr>
        <p:sp>
          <p:nvSpPr>
            <p:cNvPr id="18" name="円/楕円 17"/>
            <p:cNvSpPr/>
            <p:nvPr/>
          </p:nvSpPr>
          <p:spPr>
            <a:xfrm>
              <a:off x="4427984" y="2291786"/>
              <a:ext cx="3096344" cy="308143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048320" y="267647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189331" y="3888311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829273" y="425857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222409" y="446899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5371115" y="4677097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549688" y="395116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4935294" y="421934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776030" y="323481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463553" y="275912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221626" y="350760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706397" y="2946784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6123560" y="344775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934591" y="2132856"/>
            <a:ext cx="739364" cy="717629"/>
            <a:chOff x="4139951" y="2060847"/>
            <a:chExt cx="3024336" cy="2880320"/>
          </a:xfrm>
        </p:grpSpPr>
        <p:sp>
          <p:nvSpPr>
            <p:cNvPr id="34" name="円/楕円 33"/>
            <p:cNvSpPr/>
            <p:nvPr/>
          </p:nvSpPr>
          <p:spPr>
            <a:xfrm>
              <a:off x="4139951" y="2060847"/>
              <a:ext cx="3024336" cy="288032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116847" y="2102768"/>
              <a:ext cx="1288894" cy="12919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4249830" y="3110297"/>
              <a:ext cx="1296144" cy="12726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5529639" y="3364649"/>
              <a:ext cx="1321296" cy="130456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4449897" y="3746621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404739" y="384796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5066902" y="343833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5961688" y="274874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5318889" y="260472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5694554" y="4034653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5673656" y="2219777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5961688" y="354234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4606402" y="3254313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4954037" y="398469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508104" y="296628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6190288" y="427273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644008" y="5661248"/>
                <a:ext cx="4193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（例えば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b="0" i="1" smtClean="0">
                            <a:latin typeface="Cambria Math"/>
                          </a:rPr>
                          <m:t>16</m:t>
                        </m:r>
                      </m:sup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𝑂</m:t>
                        </m:r>
                      </m:e>
                    </m:sPre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</a:rPr>
                      <m:t>𝛼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𝐶</m:t>
                        </m:r>
                      </m:e>
                    </m:sPre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sPre>
                      <m:sPre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20</m:t>
                        </m:r>
                      </m:sup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𝑁𝑒</m:t>
                        </m:r>
                      </m:e>
                    </m:sPre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</a:rPr>
                      <m:t>𝛼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b="0" i="1" smtClean="0">
                            <a:latin typeface="Cambria Math"/>
                          </a:rPr>
                          <m:t>16</m:t>
                        </m:r>
                      </m:sup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𝑂</m:t>
                        </m:r>
                      </m:e>
                    </m:sPre>
                  </m:oMath>
                </a14:m>
                <a:r>
                  <a:rPr kumimoji="1" lang="ja-JP" altLang="en-US" dirty="0" smtClean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661248"/>
                <a:ext cx="4193905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308" t="-13333" r="-436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3174515" y="3143222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炭素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エネルギー準位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27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1628800"/>
                <a:ext cx="7772400" cy="1470025"/>
              </a:xfrm>
              <a:noFill/>
              <a:ln w="28575"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𝑝</m:t>
                    </m:r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kumimoji="1" lang="ja-JP" altLang="en-US" dirty="0" smtClean="0"/>
                  <a:t>散乱における</a:t>
                </a:r>
                <a:r>
                  <a:rPr kumimoji="1" lang="en-US" altLang="ja-JP" dirty="0" smtClean="0"/>
                  <a:t/>
                </a:r>
                <a:br>
                  <a:rPr kumimoji="1" lang="en-US" altLang="ja-JP" dirty="0" smtClean="0"/>
                </a:br>
                <a:r>
                  <a:rPr lang="en-US" altLang="ja-JP" dirty="0" smtClean="0"/>
                  <a:t>3α</a:t>
                </a:r>
                <a:r>
                  <a:rPr lang="ja-JP" altLang="en-US" dirty="0" smtClean="0"/>
                  <a:t>状態励起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1628800"/>
                <a:ext cx="7772400" cy="1470025"/>
              </a:xfrm>
              <a:blipFill rotWithShape="1">
                <a:blip r:embed="rId2"/>
                <a:stretch>
                  <a:fillRect t="-8537" b="-1788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3304" y="3935487"/>
            <a:ext cx="8352928" cy="17526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関西大学システム理工学部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富田昌志、　岩崎</a:t>
            </a:r>
            <a:r>
              <a:rPr lang="ja-JP" altLang="en-US" dirty="0" smtClean="0">
                <a:solidFill>
                  <a:schemeClr val="tx1"/>
                </a:solidFill>
              </a:rPr>
              <a:t>正昂、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大谷嶺詩、　伊藤　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642177" y="1352925"/>
            <a:ext cx="1337535" cy="1312007"/>
            <a:chOff x="1539522" y="3416635"/>
            <a:chExt cx="1304286" cy="1277739"/>
          </a:xfrm>
        </p:grpSpPr>
        <p:sp>
          <p:nvSpPr>
            <p:cNvPr id="8" name="円/楕円 7"/>
            <p:cNvSpPr/>
            <p:nvPr/>
          </p:nvSpPr>
          <p:spPr>
            <a:xfrm>
              <a:off x="1539522" y="3416635"/>
              <a:ext cx="1304286" cy="127773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43563" y="3880713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857513" y="42954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391028" y="43122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563128" y="3713385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638704" y="3860037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308696" y="3912661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154881" y="4096093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218928" y="35623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857513" y="3610680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668586" y="4133061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170241" y="43644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477078" y="4078306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右矢印 22"/>
          <p:cNvSpPr/>
          <p:nvPr/>
        </p:nvSpPr>
        <p:spPr>
          <a:xfrm>
            <a:off x="2339752" y="1606977"/>
            <a:ext cx="1533707" cy="5905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11760" y="172375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7.65MeV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612725" y="2708920"/>
                <a:ext cx="1711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/>
                  <a:t>基底状態</a:t>
                </a:r>
                <a14:m>
                  <m:oMath xmlns:m="http://schemas.openxmlformats.org/officeDocument/2006/math">
                    <m:r>
                      <a:rPr lang="en-US" altLang="ja-JP" sz="2000" dirty="0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kumimoji="1" lang="en-US" altLang="ja-JP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0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kumimoji="1"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5" y="2708920"/>
                <a:ext cx="1711751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929" t="-12121" r="-1786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6117201" y="1268760"/>
                <a:ext cx="19818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0" dirty="0" smtClean="0"/>
                  <a:t>半径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3.47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[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𝑓𝑚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]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201" y="1268760"/>
                <a:ext cx="1981889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067" t="-12121" r="-920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/>
          <p:cNvGrpSpPr/>
          <p:nvPr/>
        </p:nvGrpSpPr>
        <p:grpSpPr>
          <a:xfrm>
            <a:off x="4189018" y="1196752"/>
            <a:ext cx="1807439" cy="1779108"/>
            <a:chOff x="4139952" y="2060848"/>
            <a:chExt cx="3024336" cy="2880320"/>
          </a:xfrm>
        </p:grpSpPr>
        <p:sp>
          <p:nvSpPr>
            <p:cNvPr id="34" name="円/楕円 33"/>
            <p:cNvSpPr/>
            <p:nvPr/>
          </p:nvSpPr>
          <p:spPr>
            <a:xfrm>
              <a:off x="4139952" y="2060848"/>
              <a:ext cx="3024336" cy="288032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5116847" y="2102768"/>
              <a:ext cx="1288894" cy="12919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4249830" y="3110297"/>
              <a:ext cx="1296144" cy="12726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5529640" y="3364649"/>
              <a:ext cx="1321296" cy="130456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449897" y="3746621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6404739" y="384796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5066902" y="343833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5961688" y="274874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5318889" y="260472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694554" y="4034653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673656" y="2219777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961688" y="354234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4606402" y="3254313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4954037" y="398469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508104" y="296628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6190288" y="427273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35496" y="44624"/>
            <a:ext cx="117987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背景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742427" y="796642"/>
                <a:ext cx="256294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3α</a:t>
                </a:r>
                <a:r>
                  <a:rPr kumimoji="1" lang="ja-JP" altLang="en-US" sz="2000" dirty="0" smtClean="0"/>
                  <a:t>クラスター状態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0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kumimoji="1"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427" y="796642"/>
                <a:ext cx="2562945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143" t="-12308" r="-1429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-21680" y="3747696"/>
            <a:ext cx="5248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3333FF"/>
                </a:solidFill>
              </a:rPr>
              <a:t>（</a:t>
            </a:r>
            <a:r>
              <a:rPr lang="en-US" altLang="ja-JP" sz="2400" dirty="0" smtClean="0">
                <a:solidFill>
                  <a:srgbClr val="3333FF"/>
                </a:solidFill>
              </a:rPr>
              <a:t>2</a:t>
            </a:r>
            <a:r>
              <a:rPr lang="ja-JP" altLang="en-US" sz="2400" dirty="0" smtClean="0">
                <a:solidFill>
                  <a:srgbClr val="3333FF"/>
                </a:solidFill>
              </a:rPr>
              <a:t>）散乱におけるクラスター半径の研究</a:t>
            </a:r>
            <a:endParaRPr kumimoji="1" lang="ja-JP" altLang="en-US" sz="2400" dirty="0">
              <a:solidFill>
                <a:srgbClr val="3333FF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802" y="619553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FF"/>
                </a:solidFill>
              </a:rPr>
              <a:t>（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1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）炭素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12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におけるクラスタ</a:t>
            </a:r>
            <a:r>
              <a:rPr lang="ja-JP" altLang="en-US" sz="2400" dirty="0" smtClean="0">
                <a:solidFill>
                  <a:srgbClr val="0000FF"/>
                </a:solidFill>
              </a:rPr>
              <a:t>ー現象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21164" y="4323760"/>
            <a:ext cx="789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非弾性散乱の微分断面積の</a:t>
            </a:r>
            <a:r>
              <a:rPr lang="ja-JP" altLang="en-US" dirty="0"/>
              <a:t>回折</a:t>
            </a:r>
            <a:r>
              <a:rPr kumimoji="1" lang="ja-JP" altLang="en-US" dirty="0" smtClean="0"/>
              <a:t>パターンから核半径を決めるアプローチがある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893588" y="5167179"/>
            <a:ext cx="415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</a:t>
            </a:r>
            <a:r>
              <a:rPr lang="en-US" altLang="ja-JP" dirty="0"/>
              <a:t>. </a:t>
            </a:r>
            <a:r>
              <a:rPr lang="en-US" altLang="ja-JP" dirty="0" smtClean="0"/>
              <a:t>Iida</a:t>
            </a:r>
            <a:r>
              <a:rPr lang="ja-JP" altLang="en-US" dirty="0" smtClean="0"/>
              <a:t> </a:t>
            </a:r>
            <a:r>
              <a:rPr lang="en-US" altLang="ja-JP" dirty="0" smtClean="0"/>
              <a:t>et al., </a:t>
            </a:r>
            <a:r>
              <a:rPr lang="en-US" altLang="ja-JP" dirty="0"/>
              <a:t>Mod. Phys. </a:t>
            </a:r>
            <a:r>
              <a:rPr lang="en-US" altLang="ja-JP" dirty="0" err="1"/>
              <a:t>Lett</a:t>
            </a:r>
            <a:r>
              <a:rPr lang="en-US" altLang="ja-JP" dirty="0"/>
              <a:t>. </a:t>
            </a:r>
            <a:r>
              <a:rPr lang="en-US" altLang="ja-JP" dirty="0" smtClean="0"/>
              <a:t>A27  </a:t>
            </a:r>
            <a:r>
              <a:rPr lang="en-US" altLang="ja-JP" dirty="0"/>
              <a:t>(2012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95536" y="6381328"/>
            <a:ext cx="685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非弾性散乱の場合回折パターンと核半径の関係はまだ明確ではない</a:t>
            </a:r>
            <a:endParaRPr kumimoji="1" lang="ja-JP" altLang="en-US" dirty="0"/>
          </a:p>
        </p:txBody>
      </p:sp>
      <p:grpSp>
        <p:nvGrpSpPr>
          <p:cNvPr id="63" name="グループ化 62"/>
          <p:cNvGrpSpPr/>
          <p:nvPr/>
        </p:nvGrpSpPr>
        <p:grpSpPr>
          <a:xfrm>
            <a:off x="323528" y="4869160"/>
            <a:ext cx="4259352" cy="1418014"/>
            <a:chOff x="467545" y="980728"/>
            <a:chExt cx="8587232" cy="2961000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467545" y="1888324"/>
              <a:ext cx="3017285" cy="1743540"/>
              <a:chOff x="2555776" y="2615310"/>
              <a:chExt cx="3666658" cy="2012509"/>
            </a:xfrm>
          </p:grpSpPr>
          <p:grpSp>
            <p:nvGrpSpPr>
              <p:cNvPr id="89" name="グループ化 88"/>
              <p:cNvGrpSpPr/>
              <p:nvPr/>
            </p:nvGrpSpPr>
            <p:grpSpPr>
              <a:xfrm>
                <a:off x="4067944" y="2615310"/>
                <a:ext cx="2154490" cy="2012509"/>
                <a:chOff x="1539522" y="3416635"/>
                <a:chExt cx="1304286" cy="1277739"/>
              </a:xfrm>
            </p:grpSpPr>
            <p:sp>
              <p:nvSpPr>
                <p:cNvPr id="93" name="円/楕円 92"/>
                <p:cNvSpPr/>
                <p:nvPr/>
              </p:nvSpPr>
              <p:spPr>
                <a:xfrm>
                  <a:off x="1539522" y="3416635"/>
                  <a:ext cx="1304286" cy="1277739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1943563" y="3880713"/>
                  <a:ext cx="172100" cy="1834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円/楕円 94"/>
                <p:cNvSpPr/>
                <p:nvPr/>
              </p:nvSpPr>
              <p:spPr>
                <a:xfrm>
                  <a:off x="1857513" y="4295448"/>
                  <a:ext cx="172100" cy="1834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円/楕円 95"/>
                <p:cNvSpPr/>
                <p:nvPr/>
              </p:nvSpPr>
              <p:spPr>
                <a:xfrm>
                  <a:off x="2391028" y="4312248"/>
                  <a:ext cx="172100" cy="1834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円/楕円 96"/>
                <p:cNvSpPr/>
                <p:nvPr/>
              </p:nvSpPr>
              <p:spPr>
                <a:xfrm>
                  <a:off x="2563128" y="3713385"/>
                  <a:ext cx="172100" cy="1834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円/楕円 97"/>
                <p:cNvSpPr/>
                <p:nvPr/>
              </p:nvSpPr>
              <p:spPr>
                <a:xfrm>
                  <a:off x="1638704" y="3860037"/>
                  <a:ext cx="172100" cy="1834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円/楕円 98"/>
                <p:cNvSpPr/>
                <p:nvPr/>
              </p:nvSpPr>
              <p:spPr>
                <a:xfrm>
                  <a:off x="2308696" y="3912661"/>
                  <a:ext cx="172100" cy="1834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円/楕円 99"/>
                <p:cNvSpPr/>
                <p:nvPr/>
              </p:nvSpPr>
              <p:spPr>
                <a:xfrm>
                  <a:off x="2154881" y="4096093"/>
                  <a:ext cx="172100" cy="1834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円/楕円 100"/>
                <p:cNvSpPr/>
                <p:nvPr/>
              </p:nvSpPr>
              <p:spPr>
                <a:xfrm>
                  <a:off x="2218928" y="3562315"/>
                  <a:ext cx="172100" cy="1834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円/楕円 101"/>
                <p:cNvSpPr/>
                <p:nvPr/>
              </p:nvSpPr>
              <p:spPr>
                <a:xfrm>
                  <a:off x="1857513" y="3610680"/>
                  <a:ext cx="172100" cy="1834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円/楕円 102"/>
                <p:cNvSpPr/>
                <p:nvPr/>
              </p:nvSpPr>
              <p:spPr>
                <a:xfrm>
                  <a:off x="1668586" y="4133061"/>
                  <a:ext cx="172100" cy="1834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円/楕円 103"/>
                <p:cNvSpPr/>
                <p:nvPr/>
              </p:nvSpPr>
              <p:spPr>
                <a:xfrm>
                  <a:off x="2170241" y="4364415"/>
                  <a:ext cx="172100" cy="1834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円/楕円 104"/>
                <p:cNvSpPr/>
                <p:nvPr/>
              </p:nvSpPr>
              <p:spPr>
                <a:xfrm>
                  <a:off x="2477078" y="4078306"/>
                  <a:ext cx="172100" cy="1834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0" name="円/楕円 89"/>
              <p:cNvSpPr/>
              <p:nvPr/>
            </p:nvSpPr>
            <p:spPr>
              <a:xfrm>
                <a:off x="2555776" y="2929817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1" name="直線矢印コネクタ 90"/>
              <p:cNvCxnSpPr/>
              <p:nvPr/>
            </p:nvCxnSpPr>
            <p:spPr>
              <a:xfrm>
                <a:off x="2843808" y="3064958"/>
                <a:ext cx="1190197" cy="177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グループ化 64"/>
            <p:cNvGrpSpPr/>
            <p:nvPr/>
          </p:nvGrpSpPr>
          <p:grpSpPr>
            <a:xfrm>
              <a:off x="3835207" y="980728"/>
              <a:ext cx="5219570" cy="2961000"/>
              <a:chOff x="1475654" y="1385972"/>
              <a:chExt cx="7595837" cy="3987244"/>
            </a:xfrm>
          </p:grpSpPr>
          <p:cxnSp>
            <p:nvCxnSpPr>
              <p:cNvPr id="66" name="直線矢印コネクタ 65"/>
              <p:cNvCxnSpPr/>
              <p:nvPr/>
            </p:nvCxnSpPr>
            <p:spPr>
              <a:xfrm flipV="1">
                <a:off x="7099889" y="1674004"/>
                <a:ext cx="1539554" cy="8790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円/楕円 66"/>
              <p:cNvSpPr/>
              <p:nvPr/>
            </p:nvSpPr>
            <p:spPr>
              <a:xfrm>
                <a:off x="8783459" y="1385972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8" name="グループ化 67"/>
              <p:cNvGrpSpPr/>
              <p:nvPr/>
            </p:nvGrpSpPr>
            <p:grpSpPr>
              <a:xfrm>
                <a:off x="4002538" y="2212259"/>
                <a:ext cx="3384376" cy="3160957"/>
                <a:chOff x="4139952" y="2060848"/>
                <a:chExt cx="3024336" cy="2880320"/>
              </a:xfrm>
            </p:grpSpPr>
            <p:sp>
              <p:nvSpPr>
                <p:cNvPr id="73" name="円/楕円 72"/>
                <p:cNvSpPr/>
                <p:nvPr/>
              </p:nvSpPr>
              <p:spPr>
                <a:xfrm>
                  <a:off x="4139952" y="2060848"/>
                  <a:ext cx="3024336" cy="2880320"/>
                </a:xfrm>
                <a:prstGeom prst="ellipse">
                  <a:avLst/>
                </a:prstGeom>
                <a:solidFill>
                  <a:srgbClr val="FFC000"/>
                </a:solidFill>
                <a:ln w="571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円/楕円 73"/>
                <p:cNvSpPr/>
                <p:nvPr/>
              </p:nvSpPr>
              <p:spPr>
                <a:xfrm>
                  <a:off x="5116847" y="2102768"/>
                  <a:ext cx="1288894" cy="129195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円/楕円 74"/>
                <p:cNvSpPr/>
                <p:nvPr/>
              </p:nvSpPr>
              <p:spPr>
                <a:xfrm>
                  <a:off x="4249830" y="3110297"/>
                  <a:ext cx="1296144" cy="127264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5529640" y="3364649"/>
                  <a:ext cx="1321296" cy="130456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円/楕円 76"/>
                <p:cNvSpPr/>
                <p:nvPr/>
              </p:nvSpPr>
              <p:spPr>
                <a:xfrm>
                  <a:off x="4449897" y="3746621"/>
                  <a:ext cx="288032" cy="2880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6404739" y="3847965"/>
                  <a:ext cx="288032" cy="2880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円/楕円 78"/>
                <p:cNvSpPr/>
                <p:nvPr/>
              </p:nvSpPr>
              <p:spPr>
                <a:xfrm>
                  <a:off x="5066902" y="3438330"/>
                  <a:ext cx="288032" cy="2880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5961688" y="2748744"/>
                  <a:ext cx="288032" cy="2880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5318889" y="2604728"/>
                  <a:ext cx="288032" cy="2880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/楕円 81"/>
                <p:cNvSpPr/>
                <p:nvPr/>
              </p:nvSpPr>
              <p:spPr>
                <a:xfrm>
                  <a:off x="5694554" y="4034653"/>
                  <a:ext cx="288032" cy="28803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円/楕円 82"/>
                <p:cNvSpPr/>
                <p:nvPr/>
              </p:nvSpPr>
              <p:spPr>
                <a:xfrm>
                  <a:off x="5673656" y="2219777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円/楕円 83"/>
                <p:cNvSpPr/>
                <p:nvPr/>
              </p:nvSpPr>
              <p:spPr>
                <a:xfrm>
                  <a:off x="5961688" y="3542345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/楕円 84"/>
                <p:cNvSpPr/>
                <p:nvPr/>
              </p:nvSpPr>
              <p:spPr>
                <a:xfrm>
                  <a:off x="4606402" y="3254313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/楕円 85"/>
                <p:cNvSpPr/>
                <p:nvPr/>
              </p:nvSpPr>
              <p:spPr>
                <a:xfrm>
                  <a:off x="4954037" y="3984699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/楕円 86"/>
                <p:cNvSpPr/>
                <p:nvPr/>
              </p:nvSpPr>
              <p:spPr>
                <a:xfrm>
                  <a:off x="5508104" y="2966281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6190288" y="4272731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9" name="正方形/長方形 68"/>
              <p:cNvSpPr/>
              <p:nvPr/>
            </p:nvSpPr>
            <p:spPr>
              <a:xfrm rot="19825073">
                <a:off x="7013238" y="2141241"/>
                <a:ext cx="1479382" cy="2392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 69"/>
              <p:cNvSpPr/>
              <p:nvPr/>
            </p:nvSpPr>
            <p:spPr>
              <a:xfrm>
                <a:off x="7173472" y="1825416"/>
                <a:ext cx="1192520" cy="714794"/>
              </a:xfrm>
              <a:custGeom>
                <a:avLst/>
                <a:gdLst>
                  <a:gd name="connsiteX0" fmla="*/ 0 w 1149531"/>
                  <a:gd name="connsiteY0" fmla="*/ 714794 h 714794"/>
                  <a:gd name="connsiteX1" fmla="*/ 169817 w 1149531"/>
                  <a:gd name="connsiteY1" fmla="*/ 453537 h 714794"/>
                  <a:gd name="connsiteX2" fmla="*/ 679268 w 1149531"/>
                  <a:gd name="connsiteY2" fmla="*/ 453537 h 714794"/>
                  <a:gd name="connsiteX3" fmla="*/ 822960 w 1149531"/>
                  <a:gd name="connsiteY3" fmla="*/ 48588 h 714794"/>
                  <a:gd name="connsiteX4" fmla="*/ 1149531 w 1149531"/>
                  <a:gd name="connsiteY4" fmla="*/ 22462 h 71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531" h="714794">
                    <a:moveTo>
                      <a:pt x="0" y="714794"/>
                    </a:moveTo>
                    <a:cubicBezTo>
                      <a:pt x="28303" y="605937"/>
                      <a:pt x="56606" y="497080"/>
                      <a:pt x="169817" y="453537"/>
                    </a:cubicBezTo>
                    <a:cubicBezTo>
                      <a:pt x="283028" y="409994"/>
                      <a:pt x="570411" y="521028"/>
                      <a:pt x="679268" y="453537"/>
                    </a:cubicBezTo>
                    <a:cubicBezTo>
                      <a:pt x="788125" y="386045"/>
                      <a:pt x="744583" y="120434"/>
                      <a:pt x="822960" y="48588"/>
                    </a:cubicBezTo>
                    <a:cubicBezTo>
                      <a:pt x="901337" y="-23258"/>
                      <a:pt x="1025434" y="-398"/>
                      <a:pt x="1149531" y="2246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右矢印 71"/>
              <p:cNvSpPr/>
              <p:nvPr/>
            </p:nvSpPr>
            <p:spPr>
              <a:xfrm>
                <a:off x="1475654" y="3068960"/>
                <a:ext cx="1872549" cy="1251900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正方形/長方形 107"/>
              <p:cNvSpPr/>
              <p:nvPr/>
            </p:nvSpPr>
            <p:spPr>
              <a:xfrm>
                <a:off x="256870" y="3068960"/>
                <a:ext cx="1794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半径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＝</m:t>
                    </m:r>
                    <m:r>
                      <a:rPr lang="en-US" altLang="ja-JP" i="1">
                        <a:latin typeface="Cambria Math"/>
                      </a:rPr>
                      <m:t>2.40[</m:t>
                    </m:r>
                    <m:r>
                      <a:rPr lang="en-US" altLang="ja-JP" i="1">
                        <a:latin typeface="Cambria Math"/>
                      </a:rPr>
                      <m:t>𝑓𝑚</m:t>
                    </m:r>
                    <m:r>
                      <a:rPr lang="en-US" altLang="ja-JP" i="1">
                        <a:latin typeface="Cambria Math"/>
                      </a:rPr>
                      <m:t>]</m:t>
                    </m:r>
                  </m:oMath>
                </a14:m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8" name="正方形/長方形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0" y="3068960"/>
                <a:ext cx="179485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712" t="-11475" r="-678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テキスト ボックス 108"/>
          <p:cNvSpPr txBox="1"/>
          <p:nvPr/>
        </p:nvSpPr>
        <p:spPr>
          <a:xfrm>
            <a:off x="6228184" y="1763524"/>
            <a:ext cx="240803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理論では約</a:t>
            </a:r>
            <a:r>
              <a:rPr kumimoji="1" lang="en-US" altLang="ja-JP" dirty="0" smtClean="0"/>
              <a:t>50%</a:t>
            </a:r>
            <a:r>
              <a:rPr kumimoji="1" lang="ja-JP" altLang="en-US" dirty="0" err="1" smtClean="0"/>
              <a:t>の増</a:t>
            </a:r>
            <a:r>
              <a:rPr kumimoji="1" lang="ja-JP" altLang="en-US" dirty="0" smtClean="0"/>
              <a:t>大</a:t>
            </a:r>
            <a:endParaRPr kumimoji="1"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084168" y="23202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⇒半径の直接測定は困難</a:t>
            </a:r>
            <a:endParaRPr kumimoji="1" lang="ja-JP" altLang="en-US" dirty="0"/>
          </a:p>
        </p:txBody>
      </p:sp>
      <p:sp>
        <p:nvSpPr>
          <p:cNvPr id="111" name="正方形/長方形 110"/>
          <p:cNvSpPr/>
          <p:nvPr/>
        </p:nvSpPr>
        <p:spPr>
          <a:xfrm>
            <a:off x="4882262" y="5611461"/>
            <a:ext cx="4070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A. N. </a:t>
            </a:r>
            <a:r>
              <a:rPr lang="en-US" altLang="ja-JP" dirty="0" err="1" smtClean="0"/>
              <a:t>Danilov</a:t>
            </a:r>
            <a:r>
              <a:rPr lang="en-US" altLang="ja-JP" dirty="0" smtClean="0"/>
              <a:t> et al., Phys</a:t>
            </a:r>
            <a:r>
              <a:rPr lang="en-US" altLang="ja-JP" dirty="0"/>
              <a:t>. Rev. C </a:t>
            </a:r>
            <a:r>
              <a:rPr lang="en-US" altLang="ja-JP" dirty="0" smtClean="0"/>
              <a:t>80 </a:t>
            </a:r>
            <a:r>
              <a:rPr lang="en-US" altLang="ja-JP" dirty="0"/>
              <a:t>(2009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112" name="正方形/長方形 111"/>
          <p:cNvSpPr/>
          <p:nvPr/>
        </p:nvSpPr>
        <p:spPr>
          <a:xfrm>
            <a:off x="4829061" y="5127899"/>
            <a:ext cx="4123856" cy="89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092738" y="3275692"/>
            <a:ext cx="3860179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M. </a:t>
            </a:r>
            <a:r>
              <a:rPr lang="en-US" altLang="ja-JP" dirty="0" err="1" smtClean="0"/>
              <a:t>Kamimura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Nucl</a:t>
            </a:r>
            <a:r>
              <a:rPr lang="en-US" altLang="ja-JP" dirty="0" smtClean="0"/>
              <a:t> </a:t>
            </a:r>
            <a:r>
              <a:rPr lang="pt-BR" altLang="ja-JP" dirty="0" smtClean="0"/>
              <a:t>Phys. A 351(1981)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507262" y="2623212"/>
                <a:ext cx="1537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𝜏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−16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262" y="2623212"/>
                <a:ext cx="15376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95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3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553" y="44624"/>
            <a:ext cx="100540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目的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-36512" y="1717617"/>
                <a:ext cx="2096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𝐻</m:t>
                      </m:r>
                      <m:r>
                        <a:rPr lang="en-US" altLang="ja-JP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/>
                        </a:rPr>
                        <m:t>E</m:t>
                      </m:r>
                      <m:r>
                        <a:rPr lang="en-US" altLang="ja-JP" sz="2400" b="0" i="0" smtClean="0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/>
                        </a:rPr>
                        <m:t>Ψ</m:t>
                      </m:r>
                      <m:r>
                        <a:rPr lang="en-US" altLang="ja-JP" sz="2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717617"/>
                <a:ext cx="209647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91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2049492" y="194421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部分波分解</a:t>
            </a:r>
            <a:endParaRPr kumimoji="1" lang="ja-JP" altLang="en-US" sz="1400" b="1" dirty="0"/>
          </a:p>
        </p:txBody>
      </p:sp>
      <p:cxnSp>
        <p:nvCxnSpPr>
          <p:cNvPr id="43" name="直線矢印コネクタ 42"/>
          <p:cNvCxnSpPr>
            <a:stCxn id="27" idx="3"/>
            <a:endCxn id="46" idx="1"/>
          </p:cNvCxnSpPr>
          <p:nvPr/>
        </p:nvCxnSpPr>
        <p:spPr>
          <a:xfrm flipV="1">
            <a:off x="2059959" y="1944593"/>
            <a:ext cx="1146113" cy="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3206072" y="1700808"/>
                <a:ext cx="287809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𝐽𝐿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𝐽𝐿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072" y="1700808"/>
                <a:ext cx="2878096" cy="487569"/>
              </a:xfrm>
              <a:prstGeom prst="rect">
                <a:avLst/>
              </a:prstGeom>
              <a:blipFill rotWithShape="1">
                <a:blip r:embed="rId4"/>
                <a:stretch>
                  <a:fillRect l="-212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157446" y="2270755"/>
                <a:ext cx="62646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/>
                  <a:t>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/>
                      </a:rPr>
                      <m:t>σ</m:t>
                    </m:r>
                    <m:d>
                      <m:dPr>
                        <m:ctrlPr>
                          <a:rPr lang="en-US" altLang="ja-JP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/>
                          </a:rPr>
                          <m:t>𝐽𝐿</m:t>
                        </m:r>
                      </m:e>
                    </m:d>
                  </m:oMath>
                </a14:m>
                <a:r>
                  <a:rPr lang="ja-JP" altLang="en-US" dirty="0"/>
                  <a:t>から反応</a:t>
                </a:r>
                <a:r>
                  <a:rPr lang="ja-JP" altLang="en-US" dirty="0" smtClean="0"/>
                  <a:t>の半径を計算する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6" y="2270755"/>
                <a:ext cx="626469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75" t="-1147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5883471" y="1772816"/>
                <a:ext cx="23580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b="1" dirty="0" smtClean="0"/>
                  <a:t>⇒部分</a:t>
                </a:r>
                <a:r>
                  <a:rPr lang="ja-JP" altLang="en-US" sz="2000" b="1" dirty="0"/>
                  <a:t>断面積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latin typeface="Cambria Math"/>
                      </a:rPr>
                      <m:t>𝛔</m:t>
                    </m:r>
                    <m:d>
                      <m:dPr>
                        <m:ctrlPr>
                          <a:rPr lang="en-US" altLang="ja-JP" sz="20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1" dirty="0">
                            <a:latin typeface="Cambria Math"/>
                          </a:rPr>
                          <m:t>𝑱𝑳</m:t>
                        </m:r>
                      </m:e>
                    </m:d>
                  </m:oMath>
                </a14:m>
                <a:endParaRPr lang="en-US" altLang="ja-JP" sz="2000" b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471" y="1772816"/>
                <a:ext cx="2358018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584" t="-10769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/>
          <p:cNvSpPr txBox="1"/>
          <p:nvPr/>
        </p:nvSpPr>
        <p:spPr>
          <a:xfrm>
            <a:off x="35496" y="1167135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33CC"/>
                </a:solidFill>
              </a:rPr>
              <a:t>（</a:t>
            </a:r>
            <a:r>
              <a:rPr kumimoji="1" lang="en-US" altLang="ja-JP" sz="2400" dirty="0" smtClean="0">
                <a:solidFill>
                  <a:srgbClr val="0033CC"/>
                </a:solidFill>
              </a:rPr>
              <a:t>1</a:t>
            </a:r>
            <a:r>
              <a:rPr kumimoji="1" lang="ja-JP" altLang="en-US" sz="2400" dirty="0" smtClean="0">
                <a:solidFill>
                  <a:srgbClr val="0033CC"/>
                </a:solidFill>
              </a:rPr>
              <a:t>）散乱の一般理論</a:t>
            </a:r>
            <a:endParaRPr kumimoji="1" lang="ja-JP" altLang="en-US" sz="2400" dirty="0">
              <a:solidFill>
                <a:srgbClr val="0033CC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-17668" y="2967335"/>
            <a:ext cx="365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33CC"/>
                </a:solidFill>
              </a:rPr>
              <a:t>（</a:t>
            </a:r>
            <a:r>
              <a:rPr kumimoji="1" lang="en-US" altLang="ja-JP" sz="2400" dirty="0" smtClean="0">
                <a:solidFill>
                  <a:srgbClr val="0033CC"/>
                </a:solidFill>
              </a:rPr>
              <a:t>2</a:t>
            </a:r>
            <a:r>
              <a:rPr kumimoji="1" lang="ja-JP" altLang="en-US" sz="2400" dirty="0" smtClean="0">
                <a:solidFill>
                  <a:srgbClr val="0033CC"/>
                </a:solidFill>
              </a:rPr>
              <a:t>）部分断面積と散乱半径</a:t>
            </a:r>
            <a:endParaRPr kumimoji="1" lang="ja-JP" altLang="en-US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377426" y="3554432"/>
                <a:ext cx="2621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入射</a:t>
                </a:r>
                <a:r>
                  <a:rPr kumimoji="1" lang="ja-JP" altLang="en-US" dirty="0" smtClean="0"/>
                  <a:t>波の平均角運動量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26" y="3554432"/>
                <a:ext cx="262116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093" t="-13115" r="-8837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テキスト ボックス 66"/>
          <p:cNvSpPr txBox="1"/>
          <p:nvPr/>
        </p:nvSpPr>
        <p:spPr>
          <a:xfrm>
            <a:off x="1763688" y="6381328"/>
            <a:ext cx="573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⇒部分波展開する散乱問題ではいつでも適応可能である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995936" y="4515548"/>
            <a:ext cx="4824536" cy="1577748"/>
            <a:chOff x="3995936" y="4515548"/>
            <a:chExt cx="4824536" cy="1577748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076964" y="4515548"/>
              <a:ext cx="2743508" cy="1577748"/>
              <a:chOff x="5724128" y="4443540"/>
              <a:chExt cx="2743508" cy="15777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テキスト ボックス 64"/>
                  <p:cNvSpPr txBox="1"/>
                  <p:nvPr/>
                </p:nvSpPr>
                <p:spPr>
                  <a:xfrm>
                    <a:off x="5724128" y="4443540"/>
                    <a:ext cx="2743508" cy="11835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1" lang="ja-JP" alt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ja-JP" altLang="en-US" sz="240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nary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𝑑𝑅</m:t>
                                  </m:r>
                                </m:num>
                                <m:den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altLang="ja-JP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ja-JP" altLang="en-US" sz="2400" b="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nary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𝑑𝑅</m:t>
                                  </m:r>
                                </m:den>
                              </m:f>
                            </m:e>
                          </m:rad>
                        </m:oMath>
                      </m:oMathPara>
                    </a14:m>
                    <a:endParaRPr kumimoji="1" lang="ja-JP" altLang="en-US" sz="2800" dirty="0"/>
                  </a:p>
                </p:txBody>
              </p:sp>
            </mc:Choice>
            <mc:Fallback xmlns="">
              <p:sp>
                <p:nvSpPr>
                  <p:cNvPr id="65" name="テキスト ボックス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4128" y="4443540"/>
                    <a:ext cx="2743508" cy="118352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正方形/長方形 65"/>
                  <p:cNvSpPr/>
                  <p:nvPr/>
                </p:nvSpPr>
                <p:spPr>
                  <a:xfrm>
                    <a:off x="6572149" y="5651956"/>
                    <a:ext cx="124021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ja-JP" altLang="en-US" i="1">
                            <a:latin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𝑅</m:t>
                            </m:r>
                          </m:e>
                        </m:d>
                      </m:oMath>
                    </a14:m>
                    <a:r>
                      <a:rPr lang="ja-JP" altLang="en-US" dirty="0" smtClean="0"/>
                      <a:t>：密度</a:t>
                    </a:r>
                    <a:endParaRPr lang="ja-JP" altLang="en-US" dirty="0"/>
                  </a:p>
                </p:txBody>
              </p:sp>
            </mc:Choice>
            <mc:Fallback xmlns="">
              <p:sp>
                <p:nvSpPr>
                  <p:cNvPr id="66" name="正方形/長方形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2149" y="5651956"/>
                    <a:ext cx="1240211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13115" r="-3941" b="-1967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グループ化 56"/>
            <p:cNvGrpSpPr/>
            <p:nvPr/>
          </p:nvGrpSpPr>
          <p:grpSpPr>
            <a:xfrm>
              <a:off x="3995936" y="4653136"/>
              <a:ext cx="1829524" cy="898489"/>
              <a:chOff x="4139953" y="4277728"/>
              <a:chExt cx="1829524" cy="898489"/>
            </a:xfrm>
          </p:grpSpPr>
          <p:sp>
            <p:nvSpPr>
              <p:cNvPr id="7" name="右矢印 6"/>
              <p:cNvSpPr/>
              <p:nvPr/>
            </p:nvSpPr>
            <p:spPr>
              <a:xfrm rot="10800000">
                <a:off x="4139953" y="4277728"/>
                <a:ext cx="1829524" cy="898489"/>
              </a:xfrm>
              <a:prstGeom prst="rightArrow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4355976" y="4542307"/>
                <a:ext cx="1481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同じ形を仮定</a:t>
                </a:r>
                <a:endParaRPr kumimoji="1" lang="ja-JP" altLang="en-US" dirty="0"/>
              </a:p>
            </p:txBody>
          </p:sp>
        </p:grpSp>
      </p:grpSp>
      <p:sp>
        <p:nvSpPr>
          <p:cNvPr id="9" name="正方形/長方形 8"/>
          <p:cNvSpPr/>
          <p:nvPr/>
        </p:nvSpPr>
        <p:spPr>
          <a:xfrm>
            <a:off x="179512" y="720278"/>
            <a:ext cx="564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散乱計算から散乱の半径を導出する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5004048" y="476672"/>
                <a:ext cx="1180366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b="1" dirty="0" smtClean="0">
                    <a:solidFill>
                      <a:prstClr val="black"/>
                    </a:solidFill>
                  </a:rPr>
                  <a:t>全角運動量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ja-JP" altLang="en-US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𝑱</m:t>
                        </m:r>
                      </m:e>
                    </m:acc>
                    <m:r>
                      <a:rPr lang="en-US" altLang="ja-JP" sz="14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ja-JP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altLang="ja-JP" sz="1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ja-JP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</m:acc>
                  </m:oMath>
                </a14:m>
                <a:endParaRPr lang="ja-JP" alt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6672"/>
                <a:ext cx="1180366" cy="569387"/>
              </a:xfrm>
              <a:prstGeom prst="rect">
                <a:avLst/>
              </a:prstGeom>
              <a:blipFill rotWithShape="1">
                <a:blip r:embed="rId10"/>
                <a:stretch>
                  <a:fillRect l="-1546" t="-10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516216" y="44624"/>
                <a:ext cx="2260555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 smtClean="0"/>
                  <a:t>入射状態の軌道</a:t>
                </a:r>
                <a:r>
                  <a:rPr lang="ja-JP" altLang="en-US" sz="1400" b="1" dirty="0" smtClean="0"/>
                  <a:t>角</a:t>
                </a:r>
                <a:r>
                  <a:rPr kumimoji="1" lang="ja-JP" altLang="en-US" sz="1400" b="1" dirty="0" smtClean="0"/>
                  <a:t>運動量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ja-JP" altLang="en-US" sz="1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1400" b="1" i="1" smtClean="0">
                            <a:latin typeface="Cambria Math"/>
                          </a:rPr>
                          <m:t>𝑳</m:t>
                        </m:r>
                      </m:e>
                    </m:acc>
                  </m:oMath>
                </a14:m>
                <a:endParaRPr kumimoji="1" lang="ja-JP" altLang="en-US" sz="1400" b="1" dirty="0"/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4624"/>
                <a:ext cx="2260555" cy="333938"/>
              </a:xfrm>
              <a:prstGeom prst="rect">
                <a:avLst/>
              </a:prstGeom>
              <a:blipFill rotWithShape="1">
                <a:blip r:embed="rId11"/>
                <a:stretch>
                  <a:fillRect l="-809" b="-1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107504" y="4366408"/>
                <a:ext cx="3645220" cy="1289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ja-JP" alt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ja-JP" sz="200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ja-JP" sz="2000" b="0" i="1" smtClean="0"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sz="20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sz="20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ja-JP" sz="2000" i="1" smtClean="0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ja-JP" sz="2000" b="0" i="1" smtClean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ja-JP" sz="20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ja-JP" sz="2000" b="0" i="1" smtClean="0">
                                                      <a:latin typeface="Cambria Math"/>
                                                    </a:rPr>
                                                    <m:t>𝐿</m:t>
                                                  </m:r>
                                                  <m:r>
                                                    <a:rPr lang="en-US" altLang="ja-JP" sz="2000" b="0" i="1" smtClean="0">
                                                      <a:latin typeface="Cambria Math"/>
                                                    </a:rPr>
                                                    <m:t>+1</m:t>
                                                  </m:r>
                                                </m:e>
                                              </m:d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altLang="ja-JP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𝐽𝐿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ja-JP" sz="2000" i="1"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+1)</m:t>
                                              </m:r>
                                            </m:e>
                                          </m:rad>
                                          <m:r>
                                            <a:rPr lang="en-US" altLang="ja-JP" sz="2000" b="0" i="1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ja-JP" sz="2000" i="1">
                                  <a:latin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𝐽𝐿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66408"/>
                <a:ext cx="3645220" cy="128971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323528" y="5517232"/>
            <a:ext cx="3308021" cy="647678"/>
            <a:chOff x="1501829" y="5297044"/>
            <a:chExt cx="3308021" cy="647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1501829" y="5297044"/>
                  <a:ext cx="3308021" cy="647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𝐿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𝑆𝐶</m:t>
                            </m:r>
                          </m:sub>
                        </m:sSub>
                        <m:r>
                          <a:rPr kumimoji="1" lang="ja-JP" altLang="en-US" b="0" i="1" smtClean="0">
                            <a:latin typeface="Cambria Math"/>
                          </a:rPr>
                          <m:t>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/>
                              </a:rPr>
                              <m:t>散乱半径</m:t>
                            </m:r>
                            <m:r>
                              <a:rPr lang="ja-JP" altLang="en-US" b="0" i="1" smtClean="0">
                                <a:latin typeface="Cambria Math"/>
                              </a:rPr>
                              <m:t>：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𝑆𝐶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</m:acc>
                          </m:num>
                          <m:den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829" y="5297044"/>
                  <a:ext cx="3308021" cy="64767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正方形/長方形 62"/>
            <p:cNvSpPr/>
            <p:nvPr/>
          </p:nvSpPr>
          <p:spPr>
            <a:xfrm>
              <a:off x="2856381" y="5327920"/>
              <a:ext cx="1874441" cy="5995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107504" y="4266721"/>
            <a:ext cx="3720478" cy="197059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4" name="グループ化 63"/>
          <p:cNvGrpSpPr/>
          <p:nvPr/>
        </p:nvGrpSpPr>
        <p:grpSpPr>
          <a:xfrm>
            <a:off x="6779984" y="761365"/>
            <a:ext cx="259541" cy="511161"/>
            <a:chOff x="268112" y="2743072"/>
            <a:chExt cx="766443" cy="1443029"/>
          </a:xfrm>
        </p:grpSpPr>
        <p:sp>
          <p:nvSpPr>
            <p:cNvPr id="73" name="円/楕円 72"/>
            <p:cNvSpPr/>
            <p:nvPr/>
          </p:nvSpPr>
          <p:spPr>
            <a:xfrm>
              <a:off x="268112" y="3176955"/>
              <a:ext cx="766443" cy="759023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74" name="直線矢印コネクタ 73"/>
            <p:cNvCxnSpPr/>
            <p:nvPr/>
          </p:nvCxnSpPr>
          <p:spPr>
            <a:xfrm flipH="1" flipV="1">
              <a:off x="651332" y="2743072"/>
              <a:ext cx="3" cy="14430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線矢印コネクタ 13"/>
          <p:cNvCxnSpPr/>
          <p:nvPr/>
        </p:nvCxnSpPr>
        <p:spPr>
          <a:xfrm flipV="1">
            <a:off x="7545090" y="306005"/>
            <a:ext cx="0" cy="13227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46"/>
          <p:cNvSpPr/>
          <p:nvPr/>
        </p:nvSpPr>
        <p:spPr>
          <a:xfrm>
            <a:off x="7892622" y="632538"/>
            <a:ext cx="853381" cy="8270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9" name="直線コネクタ 18"/>
          <p:cNvCxnSpPr>
            <a:stCxn id="47" idx="2"/>
            <a:endCxn id="73" idx="6"/>
          </p:cNvCxnSpPr>
          <p:nvPr/>
        </p:nvCxnSpPr>
        <p:spPr>
          <a:xfrm flipH="1">
            <a:off x="7039525" y="1046059"/>
            <a:ext cx="853097" cy="3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084168" y="1224009"/>
                <a:ext cx="926857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 dirty="0" smtClean="0"/>
                  <a:t>スピン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ja-JP" alt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𝑺</m:t>
                        </m:r>
                      </m:e>
                    </m:acc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224009"/>
                <a:ext cx="926857" cy="404791"/>
              </a:xfrm>
              <a:prstGeom prst="rect">
                <a:avLst/>
              </a:prstGeom>
              <a:blipFill rotWithShape="1">
                <a:blip r:embed="rId15"/>
                <a:stretch>
                  <a:fillRect l="-5263" t="-4545" r="-658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5241822" y="2994789"/>
            <a:ext cx="3578650" cy="1442322"/>
            <a:chOff x="5241822" y="2994789"/>
            <a:chExt cx="3578650" cy="1442322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5883471" y="2994789"/>
              <a:ext cx="2937001" cy="1442322"/>
              <a:chOff x="5883471" y="2994789"/>
              <a:chExt cx="2937001" cy="1442322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5883471" y="2994789"/>
                <a:ext cx="2937001" cy="1442322"/>
                <a:chOff x="5883471" y="2994789"/>
                <a:chExt cx="2937001" cy="1442322"/>
              </a:xfrm>
            </p:grpSpPr>
            <p:grpSp>
              <p:nvGrpSpPr>
                <p:cNvPr id="39" name="グループ化 38"/>
                <p:cNvGrpSpPr/>
                <p:nvPr/>
              </p:nvGrpSpPr>
              <p:grpSpPr>
                <a:xfrm>
                  <a:off x="5883471" y="2994789"/>
                  <a:ext cx="2937001" cy="1442322"/>
                  <a:chOff x="5883471" y="2994789"/>
                  <a:chExt cx="2937001" cy="1442322"/>
                </a:xfrm>
              </p:grpSpPr>
              <p:grpSp>
                <p:nvGrpSpPr>
                  <p:cNvPr id="6" name="グループ化 5"/>
                  <p:cNvGrpSpPr/>
                  <p:nvPr/>
                </p:nvGrpSpPr>
                <p:grpSpPr>
                  <a:xfrm>
                    <a:off x="6660232" y="2994789"/>
                    <a:ext cx="1930037" cy="1442322"/>
                    <a:chOff x="6660232" y="2994789"/>
                    <a:chExt cx="1930037" cy="1442322"/>
                  </a:xfrm>
                </p:grpSpPr>
                <p:sp>
                  <p:nvSpPr>
                    <p:cNvPr id="44" name="円/楕円 43"/>
                    <p:cNvSpPr/>
                    <p:nvPr/>
                  </p:nvSpPr>
                  <p:spPr>
                    <a:xfrm>
                      <a:off x="7668344" y="3578001"/>
                      <a:ext cx="893193" cy="859110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8" name="テキスト ボックス 67"/>
                        <p:cNvSpPr txBox="1"/>
                        <p:nvPr/>
                      </p:nvSpPr>
                      <p:spPr>
                        <a:xfrm>
                          <a:off x="6660232" y="2994789"/>
                          <a:ext cx="1578382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1600" b="1" i="1">
                                    <a:latin typeface="Cambria Math"/>
                                  </a:rPr>
                                  <m:t>入射</m:t>
                                </m:r>
                                <m:r>
                                  <a:rPr lang="ja-JP" altLang="en-US" sz="1600" b="1" i="1" smtClean="0">
                                    <a:latin typeface="Cambria Math"/>
                                  </a:rPr>
                                  <m:t>波の波数</m:t>
                                </m:r>
                                <m:r>
                                  <a:rPr lang="en-US" altLang="ja-JP" sz="16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ja-JP" altLang="en-US" sz="1600" b="1" i="1" smtClean="0">
                                    <a:latin typeface="Cambria Math"/>
                                  </a:rPr>
                                  <m:t>　</m:t>
                                </m:r>
                              </m:oMath>
                            </m:oMathPara>
                          </a14:m>
                          <a:endParaRPr kumimoji="1" lang="ja-JP" altLang="en-US" sz="1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68" name="テキスト ボックス 6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660232" y="2994789"/>
                          <a:ext cx="1578382" cy="338554"/>
                        </a:xfrm>
                        <a:prstGeom prst="rect">
                          <a:avLst/>
                        </a:prstGeom>
                        <a:blipFill rotWithShape="1">
                          <a:blip r:embed="rId16"/>
                          <a:stretch>
                            <a:fillRect l="-388" b="-357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ja-JP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8" name="正方形/長方形 57"/>
                        <p:cNvSpPr/>
                        <p:nvPr/>
                      </p:nvSpPr>
                      <p:spPr>
                        <a:xfrm>
                          <a:off x="8028384" y="3658918"/>
                          <a:ext cx="561885" cy="33855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ja-JP" sz="1600" b="1" i="1">
                                        <a:latin typeface="Cambria Math"/>
                                      </a:rPr>
                                      <m:t>𝑺𝑪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ja-JP" altLang="en-US" sz="1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58" name="正方形/長方形 5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028384" y="3658918"/>
                          <a:ext cx="561885" cy="338554"/>
                        </a:xfrm>
                        <a:prstGeom prst="rect">
                          <a:avLst/>
                        </a:prstGeom>
                        <a:blipFill rotWithShape="1"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ja-JP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3" name="直線矢印コネクタ 22"/>
                  <p:cNvCxnSpPr/>
                  <p:nvPr/>
                </p:nvCxnSpPr>
                <p:spPr>
                  <a:xfrm>
                    <a:off x="5883471" y="4007556"/>
                    <a:ext cx="2937001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矢印コネクタ 33"/>
                  <p:cNvCxnSpPr/>
                  <p:nvPr/>
                </p:nvCxnSpPr>
                <p:spPr>
                  <a:xfrm>
                    <a:off x="6732240" y="3645024"/>
                    <a:ext cx="1160382" cy="0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円/楕円 11"/>
                <p:cNvSpPr/>
                <p:nvPr/>
              </p:nvSpPr>
              <p:spPr>
                <a:xfrm>
                  <a:off x="6537727" y="3578001"/>
                  <a:ext cx="122505" cy="1390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3" name="直線矢印コネクタ 12"/>
              <p:cNvCxnSpPr>
                <a:endCxn id="44" idx="0"/>
              </p:cNvCxnSpPr>
              <p:nvPr/>
            </p:nvCxnSpPr>
            <p:spPr>
              <a:xfrm flipV="1">
                <a:off x="8114940" y="3578001"/>
                <a:ext cx="1" cy="4171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5241822" y="3275692"/>
                  <a:ext cx="11499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ja-JP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𝐿</m:t>
                            </m:r>
                          </m:e>
                        </m:acc>
                        <m:r>
                          <a:rPr lang="en-US" altLang="ja-JP" i="1">
                            <a:latin typeface="Cambria Math"/>
                          </a:rPr>
                          <m:t>=</m:t>
                        </m:r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𝑆𝐶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1822" y="3275692"/>
                  <a:ext cx="1149930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057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243556" y="1611789"/>
            <a:ext cx="3241272" cy="2308106"/>
            <a:chOff x="2283582" y="1963650"/>
            <a:chExt cx="3938852" cy="266416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4067944" y="2615310"/>
              <a:ext cx="2154490" cy="2012509"/>
              <a:chOff x="1539522" y="3416635"/>
              <a:chExt cx="1304286" cy="1277739"/>
            </a:xfrm>
          </p:grpSpPr>
          <p:sp>
            <p:nvSpPr>
              <p:cNvPr id="5" name="円/楕円 4"/>
              <p:cNvSpPr/>
              <p:nvPr/>
            </p:nvSpPr>
            <p:spPr>
              <a:xfrm>
                <a:off x="1539522" y="3416635"/>
                <a:ext cx="1304286" cy="127773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/楕円 5"/>
              <p:cNvSpPr/>
              <p:nvPr/>
            </p:nvSpPr>
            <p:spPr>
              <a:xfrm>
                <a:off x="1943563" y="3880713"/>
                <a:ext cx="172100" cy="1834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/>
              <p:cNvSpPr/>
              <p:nvPr/>
            </p:nvSpPr>
            <p:spPr>
              <a:xfrm>
                <a:off x="1857513" y="4295448"/>
                <a:ext cx="172100" cy="1834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2391028" y="4312248"/>
                <a:ext cx="172100" cy="1834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2563128" y="3713385"/>
                <a:ext cx="172100" cy="1834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1638704" y="3860037"/>
                <a:ext cx="172100" cy="1834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308696" y="3912661"/>
                <a:ext cx="172100" cy="1834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2154881" y="4096093"/>
                <a:ext cx="172100" cy="1834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2218928" y="3562315"/>
                <a:ext cx="172100" cy="1834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1857513" y="3610680"/>
                <a:ext cx="172100" cy="1834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1668586" y="4133061"/>
                <a:ext cx="172100" cy="1834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2170241" y="4364415"/>
                <a:ext cx="172100" cy="1834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2477078" y="4078306"/>
                <a:ext cx="172100" cy="1834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円/楕円 17"/>
            <p:cNvSpPr/>
            <p:nvPr/>
          </p:nvSpPr>
          <p:spPr>
            <a:xfrm>
              <a:off x="2555776" y="2929817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2843808" y="3064958"/>
              <a:ext cx="1190197" cy="177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/>
            <p:cNvSpPr txBox="1"/>
            <p:nvPr/>
          </p:nvSpPr>
          <p:spPr>
            <a:xfrm>
              <a:off x="2283582" y="1963650"/>
              <a:ext cx="2254223" cy="461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入口チャンネル</a:t>
              </a:r>
              <a:endParaRPr kumimoji="1" lang="ja-JP" altLang="en-US" sz="2000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707904" y="1124744"/>
            <a:ext cx="5147562" cy="2952328"/>
            <a:chOff x="1580444" y="1385972"/>
            <a:chExt cx="7491047" cy="3975567"/>
          </a:xfrm>
        </p:grpSpPr>
        <p:cxnSp>
          <p:nvCxnSpPr>
            <p:cNvPr id="22" name="直線矢印コネクタ 21"/>
            <p:cNvCxnSpPr/>
            <p:nvPr/>
          </p:nvCxnSpPr>
          <p:spPr>
            <a:xfrm flipV="1">
              <a:off x="7099889" y="1674004"/>
              <a:ext cx="1539554" cy="87901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8783459" y="138597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4002538" y="2200582"/>
              <a:ext cx="3384376" cy="3160957"/>
              <a:chOff x="4139952" y="2050207"/>
              <a:chExt cx="3024336" cy="2880320"/>
            </a:xfrm>
          </p:grpSpPr>
          <p:sp>
            <p:nvSpPr>
              <p:cNvPr id="29" name="円/楕円 28"/>
              <p:cNvSpPr/>
              <p:nvPr/>
            </p:nvSpPr>
            <p:spPr>
              <a:xfrm>
                <a:off x="4139952" y="2050207"/>
                <a:ext cx="3024336" cy="2880320"/>
              </a:xfrm>
              <a:prstGeom prst="ellipse">
                <a:avLst/>
              </a:prstGeom>
              <a:solidFill>
                <a:srgbClr val="FFC000"/>
              </a:solidFill>
              <a:ln w="571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5116847" y="2102768"/>
                <a:ext cx="1288894" cy="129195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4249830" y="3110297"/>
                <a:ext cx="1296144" cy="127264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5529640" y="3364649"/>
                <a:ext cx="1321296" cy="1304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4449897" y="3746621"/>
                <a:ext cx="288032" cy="2880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404739" y="3847965"/>
                <a:ext cx="288032" cy="2880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5066902" y="3438330"/>
                <a:ext cx="288032" cy="2880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5961688" y="2748744"/>
                <a:ext cx="288032" cy="2880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5318889" y="2604728"/>
                <a:ext cx="288032" cy="2880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5694554" y="4034653"/>
                <a:ext cx="288032" cy="28803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5673656" y="2219777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5961688" y="3542345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4606402" y="3254313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4954037" y="3984699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5508104" y="2966281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6190288" y="4272731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 rot="19825073">
              <a:off x="7013238" y="2141241"/>
              <a:ext cx="1479382" cy="239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7173472" y="1825416"/>
              <a:ext cx="1192520" cy="714794"/>
            </a:xfrm>
            <a:custGeom>
              <a:avLst/>
              <a:gdLst>
                <a:gd name="connsiteX0" fmla="*/ 0 w 1149531"/>
                <a:gd name="connsiteY0" fmla="*/ 714794 h 714794"/>
                <a:gd name="connsiteX1" fmla="*/ 169817 w 1149531"/>
                <a:gd name="connsiteY1" fmla="*/ 453537 h 714794"/>
                <a:gd name="connsiteX2" fmla="*/ 679268 w 1149531"/>
                <a:gd name="connsiteY2" fmla="*/ 453537 h 714794"/>
                <a:gd name="connsiteX3" fmla="*/ 822960 w 1149531"/>
                <a:gd name="connsiteY3" fmla="*/ 48588 h 714794"/>
                <a:gd name="connsiteX4" fmla="*/ 1149531 w 1149531"/>
                <a:gd name="connsiteY4" fmla="*/ 22462 h 71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531" h="714794">
                  <a:moveTo>
                    <a:pt x="0" y="714794"/>
                  </a:moveTo>
                  <a:cubicBezTo>
                    <a:pt x="28303" y="605937"/>
                    <a:pt x="56606" y="497080"/>
                    <a:pt x="169817" y="453537"/>
                  </a:cubicBezTo>
                  <a:cubicBezTo>
                    <a:pt x="283028" y="409994"/>
                    <a:pt x="570411" y="521028"/>
                    <a:pt x="679268" y="453537"/>
                  </a:cubicBezTo>
                  <a:cubicBezTo>
                    <a:pt x="788125" y="386045"/>
                    <a:pt x="744583" y="120434"/>
                    <a:pt x="822960" y="48588"/>
                  </a:cubicBezTo>
                  <a:cubicBezTo>
                    <a:pt x="901337" y="-23258"/>
                    <a:pt x="1025434" y="-398"/>
                    <a:pt x="1149531" y="2246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894815" y="2064727"/>
              <a:ext cx="2699502" cy="538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出口チャンネル</a:t>
              </a:r>
              <a:endParaRPr kumimoji="1" lang="ja-JP" altLang="en-US" sz="2000" dirty="0"/>
            </a:p>
          </p:txBody>
        </p:sp>
        <p:sp>
          <p:nvSpPr>
            <p:cNvPr id="28" name="右矢印 27"/>
            <p:cNvSpPr/>
            <p:nvPr/>
          </p:nvSpPr>
          <p:spPr>
            <a:xfrm>
              <a:off x="1580444" y="3325273"/>
              <a:ext cx="1872548" cy="125190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96883" y="93091"/>
            <a:ext cx="186625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分析</a:t>
            </a:r>
            <a:r>
              <a:rPr lang="ja-JP" altLang="en-US" sz="3200" dirty="0" smtClean="0"/>
              <a:t>内容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7504" y="663079"/>
                <a:ext cx="4867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kumimoji="1" lang="ja-JP" altLang="en-US" sz="2400" dirty="0" smtClean="0"/>
                  <a:t>の弾性、非弾性散乱を考える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63079"/>
                <a:ext cx="486723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76" t="-15789" r="-877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/>
          <p:cNvSpPr txBox="1"/>
          <p:nvPr/>
        </p:nvSpPr>
        <p:spPr>
          <a:xfrm>
            <a:off x="1275629" y="4614227"/>
            <a:ext cx="6385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　　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チャンネルの</a:t>
            </a:r>
            <a:r>
              <a:rPr lang="ja-JP" altLang="en-US" sz="2400" dirty="0" smtClean="0"/>
              <a:t>チャンネル結合</a:t>
            </a:r>
            <a:r>
              <a:rPr kumimoji="1" lang="ja-JP" altLang="en-US" sz="2400" dirty="0" smtClean="0"/>
              <a:t>計算を行い、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微分断面積、非対称、</a:t>
            </a:r>
            <a:r>
              <a:rPr lang="ja-JP" altLang="en-US" sz="2400" dirty="0" smtClean="0">
                <a:solidFill>
                  <a:srgbClr val="FF0000"/>
                </a:solidFill>
              </a:rPr>
              <a:t>部</a:t>
            </a:r>
            <a:r>
              <a:rPr lang="ja-JP" altLang="en-US" sz="2400" dirty="0">
                <a:solidFill>
                  <a:srgbClr val="FF0000"/>
                </a:solidFill>
              </a:rPr>
              <a:t>分断</a:t>
            </a:r>
            <a:r>
              <a:rPr lang="ja-JP" altLang="en-US" sz="2400" dirty="0" smtClean="0">
                <a:solidFill>
                  <a:srgbClr val="FF0000"/>
                </a:solidFill>
              </a:rPr>
              <a:t>面積</a:t>
            </a:r>
            <a:r>
              <a:rPr lang="ja-JP" altLang="en-US" sz="2400" dirty="0" smtClean="0"/>
              <a:t>を計算する</a:t>
            </a:r>
            <a:endParaRPr kumimoji="1" lang="ja-JP" altLang="en-US" sz="2400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783393" y="5445224"/>
            <a:ext cx="7605031" cy="1166494"/>
            <a:chOff x="783393" y="5445224"/>
            <a:chExt cx="7605031" cy="1166494"/>
          </a:xfrm>
        </p:grpSpPr>
        <p:sp>
          <p:nvSpPr>
            <p:cNvPr id="48" name="下矢印 47"/>
            <p:cNvSpPr/>
            <p:nvPr/>
          </p:nvSpPr>
          <p:spPr>
            <a:xfrm>
              <a:off x="3707904" y="5445224"/>
              <a:ext cx="1656184" cy="504056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783393" y="6088561"/>
                  <a:ext cx="7605031" cy="523157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dirty="0" smtClean="0"/>
                    <a:t>平均角運動量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4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𝐿</m:t>
                          </m:r>
                        </m:e>
                      </m:acc>
                    </m:oMath>
                  </a14:m>
                  <a:r>
                    <a:rPr kumimoji="1" lang="ja-JP" altLang="en-US" sz="2400" dirty="0" smtClean="0"/>
                    <a:t>、散乱半径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𝑠𝑐</m:t>
                          </m:r>
                        </m:sub>
                      </m:sSub>
                      <m:r>
                        <a:rPr kumimoji="1" lang="ja-JP" alt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を</m:t>
                      </m:r>
                      <m:r>
                        <a:rPr lang="ja-JP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計算</m:t>
                      </m:r>
                      <m:r>
                        <a:rPr lang="ja-JP" alt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し</m:t>
                      </m:r>
                      <m:r>
                        <a:rPr lang="ja-JP" altLang="en-US" sz="2400" b="0" i="1" smtClean="0">
                          <a:latin typeface="Cambria Math"/>
                        </a:rPr>
                        <m:t>、</m:t>
                      </m:r>
                      <m:r>
                        <a:rPr lang="ja-JP" altLang="en-US" sz="2400" i="1">
                          <a:latin typeface="Cambria Math"/>
                        </a:rPr>
                        <m:t>振る舞い</m:t>
                      </m:r>
                      <m:r>
                        <a:rPr lang="ja-JP" altLang="en-US" sz="2400" b="0" i="1" smtClean="0">
                          <a:latin typeface="Cambria Math"/>
                        </a:rPr>
                        <m:t>を</m:t>
                      </m:r>
                      <m:r>
                        <a:rPr lang="ja-JP" altLang="en-US" sz="2400" i="1">
                          <a:latin typeface="Cambria Math"/>
                        </a:rPr>
                        <m:t>見る</m:t>
                      </m:r>
                      <m:r>
                        <a:rPr lang="ja-JP" altLang="en-US" sz="2400" b="0" i="1" smtClean="0">
                          <a:latin typeface="Cambria Math"/>
                        </a:rPr>
                        <m:t>　</m:t>
                      </m:r>
                    </m:oMath>
                  </a14:m>
                  <a:endParaRPr lang="en-US" altLang="ja-JP" sz="2400" b="0" i="1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393" y="6088561"/>
                  <a:ext cx="7605031" cy="52315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38" b="-17391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テキスト ボックス 49"/>
          <p:cNvSpPr txBox="1"/>
          <p:nvPr/>
        </p:nvSpPr>
        <p:spPr>
          <a:xfrm>
            <a:off x="35496" y="11671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33CC"/>
                </a:solidFill>
              </a:rPr>
              <a:t>今回の計算内容</a:t>
            </a:r>
            <a:endParaRPr kumimoji="1" lang="ja-JP" altLang="en-US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6752130" y="4060532"/>
                <a:ext cx="2148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3α</a:t>
                </a:r>
                <a:r>
                  <a:rPr kumimoji="1" lang="ja-JP" altLang="en-US" dirty="0" smtClean="0"/>
                  <a:t>状態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(7.65MeV)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130" y="4060532"/>
                <a:ext cx="214828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557" t="-13115" r="-2273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2555776" y="4067780"/>
                <a:ext cx="1367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基底状態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067780"/>
                <a:ext cx="136761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556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43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492863" y="2933240"/>
            <a:ext cx="8177093" cy="1497588"/>
            <a:chOff x="1296358" y="1772816"/>
            <a:chExt cx="6380851" cy="1088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コンテンツ プレースホルダー 2"/>
                <p:cNvSpPr txBox="1">
                  <a:spLocks/>
                </p:cNvSpPr>
                <p:nvPr/>
              </p:nvSpPr>
              <p:spPr>
                <a:xfrm>
                  <a:off x="1296358" y="1853252"/>
                  <a:ext cx="6380851" cy="1008113"/>
                </a:xfrm>
                <a:prstGeom prst="rect">
                  <a:avLst/>
                </a:prstGeom>
              </p:spPr>
              <p:txBody>
                <a:bodyPr>
                  <a:normAutofit fontScale="55000" lnSpcReduction="2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altLang="ja-JP" sz="51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5100" i="1"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ja-JP" sz="51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5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sz="5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ja-JP" sz="5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altLang="ja-JP" sz="5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510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  <m:r>
                              <a:rPr lang="en-US" altLang="ja-JP" sz="5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altLang="ja-JP" sz="51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51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51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51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ja-JP" sz="51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51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51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sz="51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51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ja-JP" sz="51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51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51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51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ja-JP" sz="5100" b="0" i="1" smtClean="0">
                                <a:latin typeface="Cambria Math"/>
                              </a:rPr>
                              <m:t>  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5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5100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ja-JP" sz="51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51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51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510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</m:d>
                        <m:r>
                          <a:rPr lang="en-US" altLang="ja-JP" sz="5100" i="1" smtClean="0">
                            <a:latin typeface="Cambria Math"/>
                          </a:rPr>
                          <m:t>=</m:t>
                        </m:r>
                        <m:r>
                          <a:rPr lang="en-US" altLang="ja-JP" sz="5100" b="0" i="1" smtClean="0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51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51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sz="5100" b="0" i="1" smtClean="0"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r>
                              <a:rPr lang="en-US" altLang="ja-JP" sz="51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51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51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51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ja-JP" sz="51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51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51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altLang="ja-JP" sz="51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51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  <m:r>
                              <a:rPr lang="en-US" altLang="ja-JP" sz="51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ja-JP" sz="51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5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sz="5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51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altLang="ja-JP" sz="51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510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  <m:r>
                              <a:rPr lang="en-US" altLang="ja-JP" sz="5100" i="1"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altLang="ja-JP" sz="51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altLang="ja-JP" sz="5100" i="1" dirty="0" smtClean="0">
                    <a:latin typeface="Cambria Math"/>
                  </a:endParaRPr>
                </a:p>
                <a:p>
                  <a:pPr marL="0" indent="0">
                    <a:buFont typeface="Arial" pitchFamily="34" charset="0"/>
                    <a:buNone/>
                  </a:pPr>
                  <a:endParaRPr lang="en-US" altLang="ja-JP" sz="3000" dirty="0"/>
                </a:p>
              </p:txBody>
            </p:sp>
          </mc:Choice>
          <mc:Fallback xmlns="">
            <p:sp>
              <p:nvSpPr>
                <p:cNvPr id="4" name="コンテンツ プレースホルダー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358" y="1853252"/>
                  <a:ext cx="6380851" cy="100811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正方形/長方形 6"/>
            <p:cNvSpPr/>
            <p:nvPr/>
          </p:nvSpPr>
          <p:spPr>
            <a:xfrm>
              <a:off x="1315219" y="1772816"/>
              <a:ext cx="6309424" cy="10081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34680" y="46365"/>
            <a:ext cx="35974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チャンネル結合</a:t>
            </a:r>
            <a:r>
              <a:rPr kumimoji="1" lang="ja-JP" altLang="en-US" sz="2800" dirty="0" smtClean="0"/>
              <a:t>方程式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79512" y="4790868"/>
                <a:ext cx="6797182" cy="638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altLang="ja-JP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/>
                            </a:rPr>
                            <m:t>𝐶𝐸</m:t>
                          </m:r>
                        </m:sup>
                      </m:sSubSup>
                      <m:d>
                        <m:d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altLang="ja-JP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/>
                            </a:rPr>
                            <m:t>𝐿𝑆</m:t>
                          </m:r>
                        </m:sup>
                      </m:sSubSup>
                      <m:d>
                        <m:d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ja-JP" altLang="en-US" sz="2800" b="0" i="1" smtClean="0">
                          <a:latin typeface="Cambria Math"/>
                        </a:rPr>
                        <m:t>・</m:t>
                      </m:r>
                      <m:acc>
                        <m:accPr>
                          <m:chr m:val="⃗"/>
                          <m:ctrlPr>
                            <a:rPr lang="ja-JP" alt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altLang="ja-JP" sz="2800" b="0" i="1" smtClean="0">
                          <a:latin typeface="Cambria Math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90868"/>
                <a:ext cx="6797182" cy="638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/>
          <p:cNvSpPr/>
          <p:nvPr/>
        </p:nvSpPr>
        <p:spPr>
          <a:xfrm>
            <a:off x="5580112" y="6022706"/>
            <a:ext cx="2889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現象論的な複素</a:t>
            </a:r>
            <a:r>
              <a:rPr lang="en-US" altLang="ja-JP" sz="2000" dirty="0" smtClean="0"/>
              <a:t>Potential</a:t>
            </a:r>
            <a:endParaRPr lang="ja-JP" altLang="en-US" sz="20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5868355" y="979937"/>
            <a:ext cx="2448061" cy="1584967"/>
            <a:chOff x="179512" y="2901999"/>
            <a:chExt cx="3052420" cy="1792375"/>
          </a:xfrm>
        </p:grpSpPr>
        <p:sp>
          <p:nvSpPr>
            <p:cNvPr id="27" name="円/楕円 26"/>
            <p:cNvSpPr/>
            <p:nvPr/>
          </p:nvSpPr>
          <p:spPr>
            <a:xfrm>
              <a:off x="398847" y="3416635"/>
              <a:ext cx="1304286" cy="127773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059832" y="3340029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179512" y="2901999"/>
                  <a:ext cx="637033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 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901999"/>
                  <a:ext cx="637033" cy="3693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3333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コネクタ 31"/>
            <p:cNvCxnSpPr>
              <a:endCxn id="28" idx="2"/>
            </p:cNvCxnSpPr>
            <p:nvPr/>
          </p:nvCxnSpPr>
          <p:spPr>
            <a:xfrm flipV="1">
              <a:off x="1691680" y="3431745"/>
              <a:ext cx="1368152" cy="480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1594552" y="3046650"/>
                  <a:ext cx="980891" cy="5640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1600" i="1" smtClean="0">
                            <a:latin typeface="Cambria Math"/>
                          </a:rPr>
                          <m:t>χ</m:t>
                        </m:r>
                        <m:d>
                          <m:dPr>
                            <m:ctrlPr>
                              <a:rPr lang="en-US" altLang="ja-JP" sz="160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16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552" y="3046650"/>
                  <a:ext cx="980891" cy="5640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2329574" y="3610679"/>
                  <a:ext cx="554215" cy="5353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ja-JP" altLang="en-US" sz="1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9574" y="3610679"/>
                  <a:ext cx="554215" cy="53533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円/楕円 37"/>
            <p:cNvSpPr/>
            <p:nvPr/>
          </p:nvSpPr>
          <p:spPr>
            <a:xfrm>
              <a:off x="802888" y="3880713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716838" y="42954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250353" y="43122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422453" y="3713385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498029" y="3860037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168021" y="3912661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1014206" y="4096093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1078253" y="35623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716838" y="3610680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27911" y="4133061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029566" y="43644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336403" y="4078306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899592" y="1318394"/>
            <a:ext cx="3896548" cy="1196876"/>
            <a:chOff x="5263041" y="3142581"/>
            <a:chExt cx="3701625" cy="1391279"/>
          </a:xfrm>
        </p:grpSpPr>
        <p:cxnSp>
          <p:nvCxnSpPr>
            <p:cNvPr id="50" name="直線コネクタ 49"/>
            <p:cNvCxnSpPr/>
            <p:nvPr/>
          </p:nvCxnSpPr>
          <p:spPr>
            <a:xfrm>
              <a:off x="5399853" y="4529067"/>
              <a:ext cx="1382129" cy="28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7502061" y="3484709"/>
              <a:ext cx="14401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V="1">
              <a:off x="6781981" y="3475417"/>
              <a:ext cx="720080" cy="1053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263041" y="4173036"/>
                  <a:ext cx="1594143" cy="3608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sz="1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1400" b="1" i="1" smtClean="0">
                              <a:latin typeface="Cambria Math"/>
                            </a:rPr>
                            <m:t>𝟎</m:t>
                          </m:r>
                        </m:e>
                        <m:sub>
                          <m:r>
                            <a:rPr lang="en-US" altLang="ja-JP" sz="1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altLang="ja-JP" sz="1400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ja-JP" sz="1400" b="1" dirty="0" smtClean="0"/>
                    <a:t>(</a:t>
                  </a:r>
                  <a:r>
                    <a:rPr lang="ja-JP" altLang="en-US" sz="1400" b="1" dirty="0" smtClean="0"/>
                    <a:t>基底</a:t>
                  </a:r>
                  <a:r>
                    <a:rPr kumimoji="1" lang="ja-JP" altLang="en-US" sz="1400" b="1" dirty="0" smtClean="0"/>
                    <a:t>チャンネル</a:t>
                  </a:r>
                  <a:r>
                    <a:rPr kumimoji="1" lang="en-US" altLang="ja-JP" sz="1400" b="1" dirty="0" smtClean="0"/>
                    <a:t>)</a:t>
                  </a:r>
                  <a:endParaRPr kumimoji="1" lang="ja-JP" altLang="en-US" sz="1400" b="1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041" y="4173036"/>
                  <a:ext cx="1594143" cy="36082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882" r="-1091" b="-196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7524328" y="3142581"/>
                  <a:ext cx="1440338" cy="3608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sz="1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1400" b="1" i="1" smtClean="0">
                              <a:latin typeface="Cambria Math"/>
                            </a:rPr>
                            <m:t>𝟎</m:t>
                          </m:r>
                        </m:e>
                        <m:sub>
                          <m:r>
                            <a:rPr lang="en-US" altLang="ja-JP" sz="14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altLang="ja-JP" sz="1400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ja-JP" sz="1400" b="1" dirty="0" smtClean="0"/>
                    <a:t>(3α</a:t>
                  </a:r>
                  <a:r>
                    <a:rPr kumimoji="1" lang="ja-JP" altLang="en-US" sz="1400" b="1" dirty="0" smtClean="0"/>
                    <a:t>チャンネル</a:t>
                  </a:r>
                  <a:r>
                    <a:rPr kumimoji="1" lang="en-US" altLang="ja-JP" sz="1400" b="1" dirty="0" smtClean="0"/>
                    <a:t>)</a:t>
                  </a:r>
                  <a:endParaRPr kumimoji="1" lang="ja-JP" altLang="en-US" sz="1400" b="1" dirty="0"/>
                </a:p>
              </p:txBody>
            </p:sp>
          </mc:Choice>
          <mc:Fallback xmlns=""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328" y="3142581"/>
                  <a:ext cx="1440338" cy="36082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882" r="-1606" b="-196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テキスト ボックス 1"/>
          <p:cNvSpPr txBox="1"/>
          <p:nvPr/>
        </p:nvSpPr>
        <p:spPr>
          <a:xfrm>
            <a:off x="66011" y="4362315"/>
            <a:ext cx="246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Coupling Potential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748" y="6033146"/>
            <a:ext cx="1889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中心力</a:t>
            </a:r>
            <a:r>
              <a:rPr lang="en-US" altLang="ja-JP" sz="2000" dirty="0" smtClean="0"/>
              <a:t>Potential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59996" y="6029482"/>
            <a:ext cx="2562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スピン軌道力</a:t>
            </a:r>
            <a:r>
              <a:rPr lang="en-US" altLang="ja-JP" sz="2000" dirty="0" smtClean="0"/>
              <a:t>Potential</a:t>
            </a:r>
            <a:endParaRPr kumimoji="1" lang="ja-JP" altLang="en-US" sz="2000" dirty="0"/>
          </a:p>
        </p:txBody>
      </p:sp>
      <p:cxnSp>
        <p:nvCxnSpPr>
          <p:cNvPr id="13" name="直線矢印コネクタ 12"/>
          <p:cNvCxnSpPr>
            <a:endCxn id="10" idx="0"/>
          </p:cNvCxnSpPr>
          <p:nvPr/>
        </p:nvCxnSpPr>
        <p:spPr>
          <a:xfrm flipH="1">
            <a:off x="1157558" y="5373216"/>
            <a:ext cx="1036253" cy="6599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11" idx="0"/>
          </p:cNvCxnSpPr>
          <p:nvPr/>
        </p:nvCxnSpPr>
        <p:spPr>
          <a:xfrm>
            <a:off x="4014515" y="5373216"/>
            <a:ext cx="126922" cy="6562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endCxn id="34" idx="0"/>
          </p:cNvCxnSpPr>
          <p:nvPr/>
        </p:nvCxnSpPr>
        <p:spPr>
          <a:xfrm>
            <a:off x="5868355" y="5373216"/>
            <a:ext cx="1156704" cy="64949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763688" y="5373216"/>
            <a:ext cx="11074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459269" y="5373216"/>
            <a:ext cx="97086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508104" y="5373216"/>
            <a:ext cx="753729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51520" y="692696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２チャンネル問題</a:t>
            </a:r>
            <a:endParaRPr kumimoji="1" lang="ja-JP" altLang="en-US" dirty="0"/>
          </a:p>
        </p:txBody>
      </p:sp>
      <p:grpSp>
        <p:nvGrpSpPr>
          <p:cNvPr id="54" name="グループ化 53"/>
          <p:cNvGrpSpPr/>
          <p:nvPr/>
        </p:nvGrpSpPr>
        <p:grpSpPr>
          <a:xfrm>
            <a:off x="3653172" y="657481"/>
            <a:ext cx="686459" cy="699748"/>
            <a:chOff x="4139952" y="2060848"/>
            <a:chExt cx="3024336" cy="2880320"/>
          </a:xfrm>
        </p:grpSpPr>
        <p:sp>
          <p:nvSpPr>
            <p:cNvPr id="55" name="円/楕円 54"/>
            <p:cNvSpPr/>
            <p:nvPr/>
          </p:nvSpPr>
          <p:spPr>
            <a:xfrm>
              <a:off x="4139952" y="2060848"/>
              <a:ext cx="3024336" cy="288032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5116847" y="2102768"/>
              <a:ext cx="1288894" cy="12919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4249830" y="3110297"/>
              <a:ext cx="1296144" cy="12726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5529640" y="3364649"/>
              <a:ext cx="1321296" cy="130456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4449897" y="3746621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6404739" y="384796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5066902" y="3438330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5961688" y="274874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5318889" y="2604728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5694554" y="4034653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5673656" y="2219777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5961688" y="354234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4606402" y="3254313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4954037" y="398469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508104" y="296628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6190288" y="427273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1398733" y="1531422"/>
            <a:ext cx="679806" cy="632590"/>
            <a:chOff x="1539522" y="3416635"/>
            <a:chExt cx="1304286" cy="1277739"/>
          </a:xfrm>
        </p:grpSpPr>
        <p:sp>
          <p:nvSpPr>
            <p:cNvPr id="73" name="円/楕円 72"/>
            <p:cNvSpPr/>
            <p:nvPr/>
          </p:nvSpPr>
          <p:spPr>
            <a:xfrm>
              <a:off x="1539522" y="3416635"/>
              <a:ext cx="1304286" cy="127773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1943563" y="3880713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1857513" y="42954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2391028" y="4312248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2563128" y="3713385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638704" y="3860037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2308696" y="3912661"/>
              <a:ext cx="172100" cy="183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2154881" y="4096093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2218928" y="35623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1857513" y="3610680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1668586" y="4133061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2170241" y="4364415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477078" y="4078306"/>
              <a:ext cx="172100" cy="1834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/>
          <p:cNvSpPr txBox="1"/>
          <p:nvPr/>
        </p:nvSpPr>
        <p:spPr>
          <a:xfrm>
            <a:off x="67858" y="51773"/>
            <a:ext cx="392613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Coupling Potential</a:t>
            </a:r>
            <a:r>
              <a:rPr lang="ja-JP" altLang="en-US" sz="2800" dirty="0" smtClean="0"/>
              <a:t>の説明</a:t>
            </a:r>
            <a:endParaRPr kumimoji="1" lang="ja-JP" altLang="en-US" sz="2800" dirty="0"/>
          </a:p>
        </p:txBody>
      </p:sp>
      <p:sp>
        <p:nvSpPr>
          <p:cNvPr id="47" name="正方形/長方形 46"/>
          <p:cNvSpPr/>
          <p:nvPr/>
        </p:nvSpPr>
        <p:spPr>
          <a:xfrm>
            <a:off x="6975914" y="2897375"/>
            <a:ext cx="765472" cy="3600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310442" y="2831890"/>
            <a:ext cx="3829510" cy="1173174"/>
            <a:chOff x="166426" y="4787860"/>
            <a:chExt cx="3829510" cy="11731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66426" y="5142155"/>
                  <a:ext cx="3829510" cy="818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𝐶𝐸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</m:d>
                        <m:r>
                          <a:rPr kumimoji="1" lang="en-US" altLang="ja-JP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b="0" i="1" smtClean="0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𝑁𝑁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3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𝑌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426" y="5142155"/>
                  <a:ext cx="3829510" cy="8188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テキスト ボックス 9"/>
            <p:cNvSpPr txBox="1"/>
            <p:nvPr/>
          </p:nvSpPr>
          <p:spPr>
            <a:xfrm>
              <a:off x="239448" y="4787860"/>
              <a:ext cx="1715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中心力</a:t>
              </a:r>
              <a:r>
                <a:rPr lang="en-US" altLang="ja-JP" dirty="0" smtClean="0"/>
                <a:t>Potential</a:t>
              </a:r>
              <a:endParaRPr kumimoji="1" lang="ja-JP" altLang="en-US" dirty="0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2070925" y="5279298"/>
              <a:ext cx="1125512" cy="36004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3" name="直線コネクタ 52"/>
          <p:cNvCxnSpPr/>
          <p:nvPr/>
        </p:nvCxnSpPr>
        <p:spPr>
          <a:xfrm>
            <a:off x="3039279" y="5923982"/>
            <a:ext cx="7654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4924984" y="2736360"/>
            <a:ext cx="4039504" cy="120032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現象論的な複素</a:t>
            </a:r>
            <a:r>
              <a:rPr lang="en-US" altLang="ja-JP" dirty="0" smtClean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Potential </a:t>
            </a:r>
            <a:endParaRPr lang="en-US" altLang="ja-JP" dirty="0" smtClean="0"/>
          </a:p>
          <a:p>
            <a:r>
              <a:rPr lang="ja-JP" altLang="en-US" dirty="0" smtClean="0"/>
              <a:t>対角ポテンシャルに</a:t>
            </a:r>
            <a:r>
              <a:rPr lang="en-US" altLang="ja-JP" dirty="0" smtClean="0"/>
              <a:t>Woods-</a:t>
            </a:r>
            <a:r>
              <a:rPr lang="en-US" altLang="ja-JP" dirty="0" err="1" smtClean="0"/>
              <a:t>saxon</a:t>
            </a:r>
            <a:r>
              <a:rPr lang="ja-JP" altLang="en-US" dirty="0" smtClean="0"/>
              <a:t>型＋</a:t>
            </a:r>
            <a:endParaRPr lang="en-US" altLang="ja-JP" dirty="0" smtClean="0"/>
          </a:p>
          <a:p>
            <a:r>
              <a:rPr lang="en-US" altLang="ja-JP" dirty="0" smtClean="0"/>
              <a:t>Woods-</a:t>
            </a:r>
            <a:r>
              <a:rPr lang="en-US" altLang="ja-JP" dirty="0" err="1" smtClean="0"/>
              <a:t>saxon</a:t>
            </a:r>
            <a:r>
              <a:rPr lang="ja-JP" altLang="en-US" dirty="0" smtClean="0"/>
              <a:t>の微分型のポテンシャルを</a:t>
            </a:r>
            <a:endParaRPr lang="en-US" altLang="ja-JP" dirty="0" smtClean="0"/>
          </a:p>
          <a:p>
            <a:r>
              <a:rPr lang="ja-JP" altLang="en-US" dirty="0" smtClean="0"/>
              <a:t>入れて実験値と合わせる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66426" y="836712"/>
            <a:ext cx="446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Folding </a:t>
            </a:r>
            <a:r>
              <a:rPr lang="ja-JP" altLang="en-US" dirty="0"/>
              <a:t> </a:t>
            </a:r>
            <a:r>
              <a:rPr lang="en-US" altLang="ja-JP" dirty="0" smtClean="0"/>
              <a:t>Potential + </a:t>
            </a:r>
            <a:r>
              <a:rPr lang="ja-JP" altLang="en-US" dirty="0" smtClean="0"/>
              <a:t>現象論的な複素</a:t>
            </a:r>
            <a:r>
              <a:rPr lang="en-US" altLang="ja-JP" dirty="0" smtClean="0"/>
              <a:t>Potential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727146" y="1340768"/>
                <a:ext cx="6797182" cy="638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altLang="ja-JP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𝐶𝐸</m:t>
                          </m:r>
                        </m:sup>
                      </m:sSubSup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altLang="ja-JP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𝐿𝑆</m:t>
                          </m:r>
                        </m:sup>
                      </m:sSubSup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800" b="0" i="1" smtClean="0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800" b="0" i="1" smtClean="0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ja-JP" altLang="en-US" sz="2800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・</m:t>
                      </m:r>
                      <m:acc>
                        <m:accPr>
                          <m:chr m:val="⃗"/>
                          <m:ctrlPr>
                            <a:rPr lang="ja-JP" altLang="en-US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8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altLang="ja-JP" sz="2800" b="0" i="1" smtClean="0">
                          <a:latin typeface="Cambria Math"/>
                        </a:rPr>
                        <m:t>+</m:t>
                      </m:r>
                      <m:r>
                        <a:rPr lang="en-US" altLang="ja-JP" sz="2800" b="0" i="1" smtClean="0">
                          <a:solidFill>
                            <a:srgbClr val="FF6600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800" b="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46" y="1340768"/>
                <a:ext cx="6797182" cy="638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97356" y="2765541"/>
            <a:ext cx="3827571" cy="117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endCxn id="54" idx="0"/>
          </p:cNvCxnSpPr>
          <p:nvPr/>
        </p:nvCxnSpPr>
        <p:spPr>
          <a:xfrm>
            <a:off x="6783489" y="1988840"/>
            <a:ext cx="161247" cy="74752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4355976" y="1979276"/>
            <a:ext cx="0" cy="3008602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7" idx="0"/>
          </p:cNvCxnSpPr>
          <p:nvPr/>
        </p:nvCxnSpPr>
        <p:spPr>
          <a:xfrm flipV="1">
            <a:off x="2211142" y="1996440"/>
            <a:ext cx="597836" cy="7691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66426" y="4987878"/>
            <a:ext cx="4347515" cy="11125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6426" y="4996148"/>
            <a:ext cx="232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スピン軌道力</a:t>
            </a:r>
            <a:r>
              <a:rPr lang="en-US" altLang="ja-JP" dirty="0" smtClean="0"/>
              <a:t>Potential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94453" y="5346425"/>
                <a:ext cx="421948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𝑓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𝐿𝑆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𝑅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kumimoji="1" lang="ja-JP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𝑇𝑂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𝑌</m:t>
                              </m:r>
                            </m:sup>
                          </m:sSubSup>
                          <m:r>
                            <a:rPr kumimoji="1" lang="en-US" altLang="ja-JP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𝑑𝑠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53" y="5346425"/>
                <a:ext cx="4219488" cy="818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/>
          <p:cNvSpPr/>
          <p:nvPr/>
        </p:nvSpPr>
        <p:spPr>
          <a:xfrm>
            <a:off x="4959192" y="6187370"/>
            <a:ext cx="383412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/>
              <a:t>M. </a:t>
            </a:r>
            <a:r>
              <a:rPr lang="en-US" altLang="ja-JP" dirty="0" err="1"/>
              <a:t>Kamimura</a:t>
            </a:r>
            <a:r>
              <a:rPr lang="en-US" altLang="ja-JP" dirty="0"/>
              <a:t>, </a:t>
            </a:r>
            <a:r>
              <a:rPr lang="en-US" altLang="ja-JP" dirty="0" err="1"/>
              <a:t>Nucl</a:t>
            </a:r>
            <a:r>
              <a:rPr lang="en-US" altLang="ja-JP" dirty="0"/>
              <a:t>. Phys. </a:t>
            </a:r>
            <a:r>
              <a:rPr lang="en-US" altLang="ja-JP" dirty="0" smtClean="0"/>
              <a:t>A351 </a:t>
            </a:r>
            <a:r>
              <a:rPr lang="en-US" altLang="ja-JP" dirty="0"/>
              <a:t>(1981).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932040" y="5773722"/>
                <a:ext cx="2966518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r>
                          <a:rPr lang="en-US" altLang="ja-JP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 smtClean="0"/>
                  <a:t>：</a:t>
                </a:r>
                <a:r>
                  <a:rPr lang="en-US" altLang="ja-JP" dirty="0" smtClean="0"/>
                  <a:t>3αRGM</a:t>
                </a:r>
                <a:r>
                  <a:rPr lang="ja-JP" altLang="en-US" dirty="0" smtClean="0"/>
                  <a:t>計算の遷移密度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773722"/>
                <a:ext cx="2966518" cy="391582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437" b="-203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938699" y="4293096"/>
                <a:ext cx="3593741" cy="87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/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𝑀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3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𝑌</m:t>
                        </m:r>
                      </m:sup>
                    </m:sSubSup>
                  </m:oMath>
                </a14:m>
                <a:r>
                  <a:rPr lang="ja-JP" altLang="en-US" dirty="0" smtClean="0"/>
                  <a:t>：</a:t>
                </a:r>
                <a:r>
                  <a:rPr lang="en-US" altLang="ja-JP" sz="1400" b="1" dirty="0" smtClean="0"/>
                  <a:t>M3Y</a:t>
                </a:r>
                <a:r>
                  <a:rPr lang="ja-JP" altLang="en-US" sz="1400" b="1" dirty="0" smtClean="0"/>
                  <a:t>核子間相互作用</a:t>
                </a:r>
                <a:endParaRPr lang="en-US" altLang="ja-JP" sz="1400" b="1" dirty="0" smtClean="0"/>
              </a:p>
              <a:p>
                <a:endParaRPr kumimoji="1" lang="en-US" altLang="ja-JP" sz="14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𝑇𝑂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𝑀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3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𝑌</m:t>
                        </m:r>
                      </m:sup>
                    </m:sSubSup>
                  </m:oMath>
                </a14:m>
                <a:r>
                  <a:rPr kumimoji="1" lang="ja-JP" altLang="en-US" dirty="0" smtClean="0"/>
                  <a:t>：</a:t>
                </a:r>
                <a:r>
                  <a:rPr kumimoji="1" lang="en-US" altLang="ja-JP" sz="1400" b="1" dirty="0" smtClean="0"/>
                  <a:t>M3Y</a:t>
                </a:r>
                <a:r>
                  <a:rPr kumimoji="1" lang="ja-JP" altLang="en-US" sz="1400" b="1" dirty="0" smtClean="0"/>
                  <a:t>スピン軌道相互作用三重奇成分</a:t>
                </a:r>
                <a:endParaRPr kumimoji="1" lang="en-US" altLang="ja-JP" b="1" dirty="0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699" y="4293096"/>
                <a:ext cx="3593741" cy="875945"/>
              </a:xfrm>
              <a:prstGeom prst="rect">
                <a:avLst/>
              </a:prstGeom>
              <a:blipFill rotWithShape="1">
                <a:blip r:embed="rId7"/>
                <a:stretch>
                  <a:fillRect t="-4861" r="-169" b="-7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4912339" y="5161759"/>
            <a:ext cx="3924953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G. </a:t>
            </a:r>
            <a:r>
              <a:rPr lang="en-US" altLang="ja-JP" dirty="0" err="1" smtClean="0"/>
              <a:t>Bertsch</a:t>
            </a:r>
            <a:r>
              <a:rPr lang="en-US" altLang="ja-JP" dirty="0" smtClean="0"/>
              <a:t> et al., </a:t>
            </a:r>
            <a:r>
              <a:rPr lang="en-US" altLang="ja-JP" dirty="0" err="1" smtClean="0"/>
              <a:t>Nucl.Phys</a:t>
            </a:r>
            <a:r>
              <a:rPr lang="en-US" altLang="ja-JP" dirty="0"/>
              <a:t>. A </a:t>
            </a:r>
            <a:r>
              <a:rPr lang="en-US" altLang="ja-JP" dirty="0" smtClean="0"/>
              <a:t>284(1977</a:t>
            </a:r>
            <a:r>
              <a:rPr lang="en-US" altLang="ja-JP" dirty="0"/>
              <a:t>).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45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137601" y="3275692"/>
                <a:ext cx="1498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𝑐𝑚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𝑑𝑒𝑔𝑟𝑒𝑒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01" y="3275692"/>
                <a:ext cx="149829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35496" y="44624"/>
            <a:ext cx="3923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ja-JP" altLang="en-US" sz="2800" dirty="0" smtClean="0"/>
              <a:t>微分断面積の計算結果</a:t>
            </a:r>
            <a:endParaRPr kumimoji="1" lang="ja-JP" altLang="en-US" sz="2800" dirty="0"/>
          </a:p>
        </p:txBody>
      </p:sp>
      <p:grpSp>
        <p:nvGrpSpPr>
          <p:cNvPr id="57" name="グループ化 56"/>
          <p:cNvGrpSpPr/>
          <p:nvPr/>
        </p:nvGrpSpPr>
        <p:grpSpPr>
          <a:xfrm>
            <a:off x="123734" y="557285"/>
            <a:ext cx="8840754" cy="2787004"/>
            <a:chOff x="-20282" y="633398"/>
            <a:chExt cx="8980865" cy="2928931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88" y="918011"/>
              <a:ext cx="3952069" cy="2498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539551" y="1143328"/>
              <a:ext cx="601284" cy="422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>
                  <a:solidFill>
                    <a:schemeClr val="tx1"/>
                  </a:solidFill>
                </a:rPr>
                <a:t>3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41800" y="2583488"/>
              <a:ext cx="599036" cy="422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 smtClean="0">
                  <a:solidFill>
                    <a:schemeClr val="tx1"/>
                  </a:solidFill>
                </a:rPr>
                <a:t>-1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539551" y="1866448"/>
              <a:ext cx="601284" cy="422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 smtClean="0">
                  <a:solidFill>
                    <a:schemeClr val="tx1"/>
                  </a:solidFill>
                </a:rPr>
                <a:t>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67544" y="3006244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92763" y="2430180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92763" y="1710100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92763" y="918012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9"/>
            <a:stretch/>
          </p:blipFill>
          <p:spPr bwMode="auto">
            <a:xfrm>
              <a:off x="5191056" y="997213"/>
              <a:ext cx="3769527" cy="2403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4859370" y="2489485"/>
              <a:ext cx="590051" cy="422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 smtClean="0">
                  <a:solidFill>
                    <a:schemeClr val="tx1"/>
                  </a:solidFill>
                </a:rPr>
                <a:t>-1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859370" y="1333736"/>
              <a:ext cx="597091" cy="422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 smtClean="0">
                  <a:solidFill>
                    <a:schemeClr val="tx1"/>
                  </a:solidFill>
                </a:rPr>
                <a:t>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792970" y="3155431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792970" y="2003303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792970" y="1715271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77343" y="3105418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858662" y="1866448"/>
              <a:ext cx="590759" cy="422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>
                  <a:solidFill>
                    <a:schemeClr val="tx1"/>
                  </a:solidFill>
                </a:rPr>
                <a:t>0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324408" y="3247752"/>
              <a:ext cx="3636175" cy="3145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000" dirty="0" smtClean="0">
                  <a:solidFill>
                    <a:schemeClr val="tx1"/>
                  </a:solidFill>
                </a:rPr>
                <a:t>0         40       </a:t>
              </a:r>
              <a:r>
                <a:rPr lang="ja-JP" altLang="en-US" sz="2000" dirty="0">
                  <a:solidFill>
                    <a:schemeClr val="tx1"/>
                  </a:solidFill>
                </a:rPr>
                <a:t> </a:t>
              </a:r>
              <a:r>
                <a:rPr lang="ja-JP" altLang="en-US" sz="2000" dirty="0" smtClean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2000" dirty="0" smtClean="0">
                  <a:solidFill>
                    <a:schemeClr val="tx1"/>
                  </a:solidFill>
                </a:rPr>
                <a:t>80       120       160</a:t>
              </a:r>
              <a:r>
                <a:rPr kumimoji="1" lang="en-US" altLang="ja-JP" sz="2400" dirty="0" smtClean="0">
                  <a:solidFill>
                    <a:schemeClr val="tx1"/>
                  </a:solidFill>
                </a:rPr>
                <a:t> 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808389" y="3128265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 rot="16200000">
                  <a:off x="-372750" y="1992339"/>
                  <a:ext cx="1264769" cy="559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kumimoji="1" lang="ja-JP" altLang="en-US" sz="1600" b="0" i="1" smtClean="0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1600" b="0" i="0" smtClean="0">
                                <a:latin typeface="Cambria Math"/>
                              </a:rPr>
                              <m:t>Ω</m:t>
                            </m:r>
                          </m:den>
                        </m:f>
                        <m:r>
                          <a:rPr kumimoji="1" lang="en-US" altLang="ja-JP" sz="1600" b="0" i="1" smtClean="0">
                            <a:latin typeface="Cambria Math"/>
                          </a:rPr>
                          <m:t>[</m:t>
                        </m:r>
                        <m:f>
                          <m:fPr>
                            <m:type m:val="lin"/>
                            <m:ctrlPr>
                              <a:rPr kumimoji="1" lang="en-US" altLang="ja-JP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𝑚𝑏</m:t>
                            </m:r>
                          </m:num>
                          <m:den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𝑠𝑟</m:t>
                            </m:r>
                          </m:den>
                        </m:f>
                        <m:r>
                          <a:rPr kumimoji="1" lang="en-US" altLang="ja-JP" sz="1600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372750" y="1992339"/>
                  <a:ext cx="1264769" cy="5598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6859087" y="1071973"/>
                  <a:ext cx="1955197" cy="388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/>
                    <a:t>3α</a:t>
                  </a:r>
                  <a:r>
                    <a:rPr lang="ja-JP" altLang="en-US" dirty="0" smtClean="0"/>
                    <a:t>チャンネル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087" y="1071973"/>
                  <a:ext cx="1955197" cy="38814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532" t="-13333" b="-2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259634" y="633398"/>
                  <a:ext cx="3499123" cy="391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/>
                        </a:rPr>
                        <m:t>(</m:t>
                      </m:r>
                      <m:r>
                        <a:rPr lang="ja-JP" altLang="en-US" i="1" dirty="0">
                          <a:latin typeface="Cambria Math"/>
                        </a:rPr>
                        <m:t>入射</m:t>
                      </m:r>
                      <m:r>
                        <a:rPr lang="ja-JP" altLang="en-US" i="1" dirty="0" smtClean="0">
                          <a:latin typeface="Cambria Math"/>
                        </a:rPr>
                        <m:t>エネルギー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kumimoji="1" lang="en-US" altLang="ja-JP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dirty="0" smtClean="0">
                              <a:latin typeface="Cambria Math"/>
                            </a:rPr>
                            <m:t>𝑙𝑎𝑏</m:t>
                          </m:r>
                        </m:sub>
                      </m:sSub>
                      <m:r>
                        <a:rPr kumimoji="1" lang="en-US" altLang="ja-JP" b="0" i="1" dirty="0" smtClean="0">
                          <a:latin typeface="Cambria Math"/>
                        </a:rPr>
                        <m:t>=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65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𝑀𝑒𝑉</m:t>
                      </m:r>
                    </m:oMath>
                  </a14:m>
                  <a:r>
                    <a:rPr kumimoji="1" lang="en-US" altLang="ja-JP" dirty="0" smtClean="0"/>
                    <a:t>)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34" y="633398"/>
                  <a:ext cx="3499123" cy="39117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53" t="-6557" r="-530" b="-262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正方形/長方形 27"/>
            <p:cNvSpPr/>
            <p:nvPr/>
          </p:nvSpPr>
          <p:spPr>
            <a:xfrm>
              <a:off x="1039798" y="3247752"/>
              <a:ext cx="3728859" cy="314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000" dirty="0" smtClean="0">
                  <a:solidFill>
                    <a:schemeClr val="tx1"/>
                  </a:solidFill>
                </a:rPr>
                <a:t>0          40        80         120      160 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043779" y="997213"/>
              <a:ext cx="41268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23733" y="4005064"/>
            <a:ext cx="8912764" cy="2740950"/>
            <a:chOff x="35497" y="3825044"/>
            <a:chExt cx="9017770" cy="2925616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 b="7723"/>
            <a:stretch/>
          </p:blipFill>
          <p:spPr bwMode="auto">
            <a:xfrm>
              <a:off x="823473" y="3861048"/>
              <a:ext cx="3924437" cy="2231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正方形/長方形 33"/>
            <p:cNvSpPr/>
            <p:nvPr/>
          </p:nvSpPr>
          <p:spPr>
            <a:xfrm>
              <a:off x="546488" y="5500059"/>
              <a:ext cx="601019" cy="42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 smtClean="0">
                  <a:solidFill>
                    <a:schemeClr val="tx1"/>
                  </a:solidFill>
                </a:rPr>
                <a:t>-1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46489" y="4779979"/>
              <a:ext cx="601020" cy="42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 smtClean="0">
                  <a:solidFill>
                    <a:schemeClr val="tx1"/>
                  </a:solidFill>
                </a:rPr>
                <a:t>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93090" y="4059899"/>
              <a:ext cx="554420" cy="42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 smtClean="0">
                  <a:solidFill>
                    <a:schemeClr val="tx1"/>
                  </a:solidFill>
                </a:rPr>
                <a:t>3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99438" y="5994823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99438" y="5274743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99438" y="4554663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99438" y="3978599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019051" y="6138839"/>
              <a:ext cx="3728859" cy="314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000" dirty="0" smtClean="0">
                  <a:solidFill>
                    <a:schemeClr val="tx1"/>
                  </a:solidFill>
                </a:rPr>
                <a:t>0          40        80         120      160 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755576" y="3861048"/>
              <a:ext cx="41268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3"/>
            <a:stretch/>
          </p:blipFill>
          <p:spPr bwMode="auto">
            <a:xfrm>
              <a:off x="5205425" y="3830491"/>
              <a:ext cx="3759063" cy="2465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正方形/長方形 45"/>
            <p:cNvSpPr/>
            <p:nvPr/>
          </p:nvSpPr>
          <p:spPr>
            <a:xfrm>
              <a:off x="4895615" y="5301208"/>
              <a:ext cx="587689" cy="42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 smtClean="0">
                  <a:solidFill>
                    <a:schemeClr val="tx1"/>
                  </a:solidFill>
                </a:rPr>
                <a:t>-1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873125" y="4247742"/>
              <a:ext cx="610179" cy="42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 smtClean="0">
                  <a:solidFill>
                    <a:schemeClr val="tx1"/>
                  </a:solidFill>
                </a:rPr>
                <a:t>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812742" y="5948365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772468" y="4869160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772468" y="4005064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881638" y="4729790"/>
              <a:ext cx="601666" cy="42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10</a:t>
              </a:r>
              <a:r>
                <a:rPr lang="en-US" altLang="ja-JP" sz="2000" baseline="30000" dirty="0">
                  <a:solidFill>
                    <a:schemeClr val="tx1"/>
                  </a:solidFill>
                </a:rPr>
                <a:t>0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324408" y="6106416"/>
              <a:ext cx="3728859" cy="314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000" dirty="0" smtClean="0">
                  <a:solidFill>
                    <a:schemeClr val="tx1"/>
                  </a:solidFill>
                </a:rPr>
                <a:t>0          40        80        120      160 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814379" y="3825044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2017888" y="6381328"/>
                  <a:ext cx="1498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𝑐𝑚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[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𝑑𝑒𝑔𝑟𝑒𝑒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7888" y="6381328"/>
                  <a:ext cx="149829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28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 rot="16200000">
                  <a:off x="-316971" y="4820955"/>
                  <a:ext cx="1264769" cy="559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kumimoji="1" lang="ja-JP" altLang="en-US" sz="1600" b="0" i="1" smtClean="0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1600" b="0" i="0" smtClean="0">
                                <a:latin typeface="Cambria Math"/>
                              </a:rPr>
                              <m:t>Ω</m:t>
                            </m:r>
                          </m:den>
                        </m:f>
                        <m:r>
                          <a:rPr kumimoji="1" lang="en-US" altLang="ja-JP" sz="1600" b="0" i="1" smtClean="0">
                            <a:latin typeface="Cambria Math"/>
                          </a:rPr>
                          <m:t>[</m:t>
                        </m:r>
                        <m:f>
                          <m:fPr>
                            <m:type m:val="lin"/>
                            <m:ctrlPr>
                              <a:rPr kumimoji="1" lang="en-US" altLang="ja-JP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𝑚𝑏</m:t>
                            </m:r>
                          </m:num>
                          <m:den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𝑠𝑟</m:t>
                            </m:r>
                          </m:den>
                        </m:f>
                        <m:r>
                          <a:rPr kumimoji="1" lang="en-US" altLang="ja-JP" sz="1600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316971" y="4820955"/>
                  <a:ext cx="1264769" cy="55983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323528" y="3653629"/>
                <a:ext cx="3723455" cy="372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入射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/>
                      </a:rPr>
                      <m:t>エネルギー</m:t>
                    </m:r>
                    <m:r>
                      <a:rPr kumimoji="1" lang="en-US" altLang="ja-JP" i="1" dirty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kumimoji="1" lang="en-US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/>
                          </a:rPr>
                          <m:t>𝑙𝑎𝑏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/>
                      </a:rPr>
                      <m:t>=</m:t>
                    </m:r>
                    <m:r>
                      <a:rPr lang="en-US" altLang="ja-JP" i="1" dirty="0" smtClean="0">
                        <a:latin typeface="Cambria Math"/>
                      </a:rPr>
                      <m:t>39.95</m:t>
                    </m:r>
                    <m:r>
                      <a:rPr kumimoji="1" lang="en-US" altLang="ja-JP" i="1" dirty="0" smtClean="0">
                        <a:latin typeface="Cambria Math"/>
                      </a:rPr>
                      <m:t>𝑀𝑒𝑉</m:t>
                    </m:r>
                  </m:oMath>
                </a14:m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53629"/>
                <a:ext cx="3723455" cy="372218"/>
              </a:xfrm>
              <a:prstGeom prst="rect">
                <a:avLst/>
              </a:prstGeom>
              <a:blipFill rotWithShape="1">
                <a:blip r:embed="rId12"/>
                <a:stretch>
                  <a:fillRect l="-1309" t="-13115" r="-818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/>
          <p:nvPr/>
        </p:nvCxnSpPr>
        <p:spPr>
          <a:xfrm flipV="1">
            <a:off x="0" y="3645024"/>
            <a:ext cx="9144000" cy="86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931345" y="18864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33FF"/>
                </a:solidFill>
              </a:rPr>
              <a:t>＊</a:t>
            </a:r>
            <a:r>
              <a:rPr kumimoji="1" lang="ja-JP" altLang="en-US" dirty="0" smtClean="0"/>
              <a:t>：実験値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赤線</a:t>
            </a:r>
            <a:r>
              <a:rPr kumimoji="1" lang="ja-JP" altLang="en-US" dirty="0" smtClean="0"/>
              <a:t>：計算値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2466872" y="1058974"/>
                <a:ext cx="2177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dirty="0" smtClean="0"/>
                  <a:t>基底チャンネル（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ja-JP" altLang="en-US" b="0" i="1" smtClean="0">
                        <a:latin typeface="Cambria Math"/>
                      </a:rPr>
                      <m:t>）</m:t>
                    </m:r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872" y="1058974"/>
                <a:ext cx="2177135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2521" t="-13333" r="-840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2394865" y="4176419"/>
                <a:ext cx="2177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dirty="0" smtClean="0"/>
                  <a:t>基底チャンネル（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ja-JP" altLang="en-US" b="0" i="1" smtClean="0">
                        <a:latin typeface="Cambria Math"/>
                      </a:rPr>
                      <m:t>）</m:t>
                    </m:r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5" y="4176419"/>
                <a:ext cx="2177135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2521" t="-13115" r="-840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6876256" y="4139788"/>
                <a:ext cx="1924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3α</a:t>
                </a:r>
                <a:r>
                  <a:rPr lang="ja-JP" altLang="en-US" dirty="0" smtClean="0"/>
                  <a:t>チャンネル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139788"/>
                <a:ext cx="1924694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2532" t="-1311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6530089" y="3275692"/>
                <a:ext cx="1498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𝑐𝑚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𝑑𝑒𝑔𝑟𝑒𝑒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089" y="3275692"/>
                <a:ext cx="1498295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6588224" y="6444044"/>
                <a:ext cx="1498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𝑐𝑚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[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𝑑𝑒𝑔𝑟𝑒𝑒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6444044"/>
                <a:ext cx="1498295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6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6026"/>
            <a:ext cx="4211960" cy="25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259632" y="3306436"/>
            <a:ext cx="40679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0             40            80          120          160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6460" y="836712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1296066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</a:t>
            </a:r>
            <a:r>
              <a:rPr kumimoji="1" lang="en-US" altLang="ja-JP" dirty="0" smtClean="0"/>
              <a:t>.8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1800122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</a:t>
            </a:r>
            <a:r>
              <a:rPr kumimoji="1" lang="en-US" altLang="ja-JP" dirty="0" smtClean="0"/>
              <a:t>.4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6460" y="2294886"/>
            <a:ext cx="469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2808234"/>
            <a:ext cx="5469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-0</a:t>
            </a:r>
            <a:r>
              <a:rPr kumimoji="1" lang="en-US" altLang="ja-JP" dirty="0" smtClean="0"/>
              <a:t>.4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086497" y="120604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115616" y="172811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115616" y="2160162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15616" y="2664218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115616" y="316827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 rot="16200000">
                <a:off x="228954" y="3372849"/>
                <a:ext cx="901464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(</m:t>
                      </m:r>
                      <m:r>
                        <a:rPr kumimoji="1" lang="ja-JP" altLang="en-US" sz="2000" b="0" i="1" smtClean="0">
                          <a:latin typeface="Cambria Math"/>
                        </a:rPr>
                        <m:t>𝜃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8954" y="3372849"/>
                <a:ext cx="901464" cy="424283"/>
              </a:xfrm>
              <a:prstGeom prst="rect">
                <a:avLst/>
              </a:prstGeom>
              <a:blipFill rotWithShape="1">
                <a:blip r:embed="rId4"/>
                <a:stretch>
                  <a:fillRect r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554438" y="6414816"/>
                <a:ext cx="1498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𝑐𝑚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[</m:t>
                      </m:r>
                      <m:r>
                        <a:rPr lang="en-US" altLang="ja-JP" b="0" i="1" smtClean="0">
                          <a:latin typeface="Cambria Math"/>
                        </a:rPr>
                        <m:t>𝑑𝑒𝑔𝑟𝑒𝑒</m:t>
                      </m:r>
                      <m:r>
                        <a:rPr lang="en-US" altLang="ja-JP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438" y="6414816"/>
                <a:ext cx="149829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2188860" y="620688"/>
                <a:ext cx="3175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0" dirty="0" smtClean="0"/>
                  <a:t>入射エネルギー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𝑙𝑎𝑏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=65</m:t>
                    </m:r>
                    <m:r>
                      <a:rPr kumimoji="1" lang="en-US" altLang="ja-JP" b="0" i="1" smtClean="0">
                        <a:latin typeface="Cambria Math"/>
                      </a:rPr>
                      <m:t>𝑀𝑒𝑉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860" y="620688"/>
                <a:ext cx="317522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36" t="-13333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/>
          <p:cNvGrpSpPr/>
          <p:nvPr/>
        </p:nvGrpSpPr>
        <p:grpSpPr>
          <a:xfrm>
            <a:off x="860871" y="3651128"/>
            <a:ext cx="4466705" cy="2736304"/>
            <a:chOff x="4677295" y="2348880"/>
            <a:chExt cx="4466705" cy="2736304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/>
            <a:stretch/>
          </p:blipFill>
          <p:spPr bwMode="auto">
            <a:xfrm>
              <a:off x="4966628" y="2420888"/>
              <a:ext cx="4177372" cy="253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5148064" y="4797152"/>
              <a:ext cx="39959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schemeClr val="tx1"/>
                  </a:solidFill>
                </a:rPr>
                <a:t>0             40            80          120          160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756171" y="2348880"/>
              <a:ext cx="476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1.2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749303" y="2808234"/>
              <a:ext cx="476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r>
                <a:rPr kumimoji="1" lang="en-US" altLang="ja-JP" dirty="0" smtClean="0"/>
                <a:t>.8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749303" y="3312290"/>
              <a:ext cx="476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r>
                <a:rPr kumimoji="1" lang="en-US" altLang="ja-JP" dirty="0" smtClean="0"/>
                <a:t>.4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756171" y="3807054"/>
              <a:ext cx="4695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 0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677295" y="4293096"/>
              <a:ext cx="5469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-0</a:t>
              </a:r>
              <a:r>
                <a:rPr kumimoji="1" lang="en-US" altLang="ja-JP" dirty="0" smtClean="0"/>
                <a:t>.4</a:t>
              </a:r>
              <a:endParaRPr kumimoji="1" lang="ja-JP" altLang="en-US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936208" y="2718212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965327" y="3212976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965327" y="3672330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965327" y="4176386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965327" y="4680442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35496" y="44624"/>
                <a:ext cx="3472874" cy="55720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dirty="0" smtClean="0">
                    <a:solidFill>
                      <a:schemeClr val="tx1"/>
                    </a:solidFill>
                  </a:rPr>
                  <a:t>非対称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ja-JP" altLang="en-US" sz="2800" dirty="0" smtClean="0">
                    <a:solidFill>
                      <a:schemeClr val="tx1"/>
                    </a:solidFill>
                  </a:rPr>
                  <a:t>の計算結果</a:t>
                </a:r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624"/>
                <a:ext cx="3472874" cy="557204"/>
              </a:xfrm>
              <a:prstGeom prst="rect">
                <a:avLst/>
              </a:prstGeom>
              <a:blipFill rotWithShape="1">
                <a:blip r:embed="rId8"/>
                <a:stretch>
                  <a:fillRect l="-3497" t="-12766" r="-1923" b="-180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313181" y="1099978"/>
                <a:ext cx="2177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dirty="0" smtClean="0"/>
                  <a:t>基底チャンネル（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ja-JP" altLang="en-US" b="0" i="1" smtClean="0">
                        <a:latin typeface="Cambria Math"/>
                      </a:rPr>
                      <m:t>）</m:t>
                    </m:r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181" y="1099978"/>
                <a:ext cx="2177135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521" t="-13115" r="-840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391179" y="3933612"/>
                <a:ext cx="196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3</a:t>
                </a:r>
                <a:r>
                  <a:rPr lang="en-US" altLang="ja-JP" dirty="0"/>
                  <a:t>α</a:t>
                </a:r>
                <a:r>
                  <a:rPr lang="ja-JP" altLang="en-US" dirty="0" smtClean="0"/>
                  <a:t>チャンネル（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ja-JP" altLang="en-US" b="0" i="1" smtClean="0">
                        <a:latin typeface="Cambria Math"/>
                      </a:rPr>
                      <m:t>）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179" y="3933612"/>
                <a:ext cx="196393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477" t="-13115" r="-929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>
            <a:off x="5931345" y="18864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33FF"/>
                </a:solidFill>
              </a:rPr>
              <a:t>＊</a:t>
            </a:r>
            <a:r>
              <a:rPr kumimoji="1" lang="ja-JP" altLang="en-US" dirty="0" smtClean="0"/>
              <a:t>：実験値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赤線</a:t>
            </a:r>
            <a:r>
              <a:rPr kumimoji="1" lang="ja-JP" altLang="en-US" dirty="0" smtClean="0"/>
              <a:t>：計算値</a:t>
            </a:r>
            <a:endParaRPr kumimoji="1"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1436936" y="3818657"/>
            <a:ext cx="1656420" cy="223604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1439144" y="1014216"/>
            <a:ext cx="1654211" cy="223604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6084168" y="5100328"/>
                <a:ext cx="2198872" cy="945259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はスピン軌道力に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r>
                  <a:rPr kumimoji="1" lang="ja-JP" altLang="en-US" dirty="0" smtClean="0"/>
                  <a:t>敏感な</a:t>
                </a:r>
                <a:r>
                  <a:rPr lang="ja-JP" altLang="en-US" dirty="0" smtClean="0"/>
                  <a:t>量で</a:t>
                </a:r>
                <a:r>
                  <a:rPr lang="ja-JP" altLang="en-US" dirty="0"/>
                  <a:t>ある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100328"/>
                <a:ext cx="2198872" cy="945259"/>
              </a:xfrm>
              <a:prstGeom prst="rect">
                <a:avLst/>
              </a:prstGeom>
              <a:blipFill rotWithShape="1">
                <a:blip r:embed="rId11"/>
                <a:stretch>
                  <a:fillRect l="-1923" t="-4430" r="-1648" b="-5696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5681661" y="2483007"/>
                <a:ext cx="3146246" cy="66826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80°</a:t>
                </a:r>
                <a:r>
                  <a:rPr lang="ja-JP" altLang="en-US" dirty="0" smtClean="0"/>
                  <a:t>より前方の領域では</a:t>
                </a:r>
                <a:endParaRPr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ja-JP" altLang="en-US" b="0" i="1" smtClean="0">
                        <a:latin typeface="Cambria Math"/>
                      </a:rPr>
                      <m:t>の</m:t>
                    </m:r>
                  </m:oMath>
                </a14:m>
                <a:r>
                  <a:rPr lang="ja-JP" altLang="en-US" dirty="0" smtClean="0"/>
                  <a:t>山谷の傾向は再現できた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661" y="2483007"/>
                <a:ext cx="3146246" cy="668260"/>
              </a:xfrm>
              <a:prstGeom prst="rect">
                <a:avLst/>
              </a:prstGeom>
              <a:blipFill rotWithShape="1">
                <a:blip r:embed="rId12"/>
                <a:stretch>
                  <a:fillRect l="-1351" t="-6250" r="-1158" b="-625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940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1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9|7.1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1937</Words>
  <Application>Microsoft Office PowerPoint</Application>
  <PresentationFormat>画面に合わせる (4:3)</PresentationFormat>
  <Paragraphs>314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PowerPoint プレゼンテーション</vt:lpstr>
      <vt:lpstr>p+(_^12)C散乱における 3α状態励起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manybody10</dc:creator>
  <cp:lastModifiedBy>manybody10</cp:lastModifiedBy>
  <cp:revision>1</cp:revision>
  <dcterms:created xsi:type="dcterms:W3CDTF">2013-07-27T05:16:00Z</dcterms:created>
  <dcterms:modified xsi:type="dcterms:W3CDTF">2013-07-27T05:16:50Z</dcterms:modified>
</cp:coreProperties>
</file>