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91" r:id="rId4"/>
    <p:sldId id="260" r:id="rId5"/>
    <p:sldId id="262" r:id="rId6"/>
    <p:sldId id="263" r:id="rId7"/>
    <p:sldId id="290" r:id="rId8"/>
    <p:sldId id="289" r:id="rId9"/>
    <p:sldId id="280" r:id="rId10"/>
    <p:sldId id="265" r:id="rId11"/>
    <p:sldId id="267" r:id="rId12"/>
    <p:sldId id="281" r:id="rId13"/>
    <p:sldId id="268" r:id="rId14"/>
    <p:sldId id="276" r:id="rId15"/>
    <p:sldId id="270" r:id="rId16"/>
    <p:sldId id="288" r:id="rId17"/>
    <p:sldId id="286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76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75" autoAdjust="0"/>
  </p:normalViewPr>
  <p:slideViewPr>
    <p:cSldViewPr snapToGrid="0" snapToObjects="1" showGuides="1">
      <p:cViewPr>
        <p:scale>
          <a:sx n="60" d="100"/>
          <a:sy n="60" d="100"/>
        </p:scale>
        <p:origin x="-1008" y="-112"/>
      </p:cViewPr>
      <p:guideLst>
        <p:guide orient="horz" pos="2416"/>
        <p:guide pos="3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56EF-AABE-E545-9A0E-AF38B9C7EF99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915D7-07F3-9444-BE5B-A86553CB2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69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915D7-07F3-9444-BE5B-A86553CB25E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78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915D7-07F3-9444-BE5B-A86553CB25E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32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Parity projection</a:t>
            </a:r>
            <a:r>
              <a:rPr kumimoji="1" lang="ja-JP" altLang="en-US" dirty="0" smtClean="0"/>
              <a:t>をした方が文句が付かない。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915D7-07F3-9444-BE5B-A86553CB25E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82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55FC7AD-E223-A441-9608-20D36A87F03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49775" cy="3411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343230"/>
            <a:ext cx="5469694" cy="409884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ja-JP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AA3B640-4DB5-484D-BB15-01B4B6FC589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ja-JP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986F051-402D-4649-883C-5FCF201A277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64063" cy="3422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Tx/>
              <a:buFontTx/>
              <a:buNone/>
              <a:defRPr/>
            </a:pPr>
            <a:endParaRPr kumimoji="0" lang="ja-JP" alt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0BE3619-C3BC-554E-9BA3-ABDE80F7D4D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64063" cy="3422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ja-JP" alt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915D7-07F3-9444-BE5B-A86553CB25E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0A7EB67-2715-E642-BEEB-F5DBA2FD336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64063" cy="3422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ja-JP" alt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915D7-07F3-9444-BE5B-A86553CB25E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321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915D7-07F3-9444-BE5B-A86553CB25E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82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57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58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7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113339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424EF-8230-B04C-A548-3D03287AB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8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49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1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55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45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12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3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54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7F74-36C3-3C4B-A1D0-682A9F265821}" type="datetimeFigureOut">
              <a:rPr kumimoji="1" lang="ja-JP" altLang="en-US" smtClean="0"/>
              <a:t>2013/07/31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056EB-2B52-194C-AF2E-F6BC046D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61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image" Target="../media/image40.png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wmf"/><Relationship Id="rId10" Type="http://schemas.openxmlformats.org/officeDocument/2006/relationships/image" Target="../media/image8.wmf"/><Relationship Id="rId11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oleObject" Target="../embeddings/oleObject8.bin"/><Relationship Id="rId21" Type="http://schemas.openxmlformats.org/officeDocument/2006/relationships/image" Target="../media/image18.emf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oleObject" Target="../embeddings/oleObject6.bin"/><Relationship Id="rId17" Type="http://schemas.openxmlformats.org/officeDocument/2006/relationships/image" Target="../media/image16.emf"/><Relationship Id="rId18" Type="http://schemas.openxmlformats.org/officeDocument/2006/relationships/oleObject" Target="../embeddings/oleObject7.bin"/><Relationship Id="rId19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" y="64336"/>
            <a:ext cx="9143999" cy="6793663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5" name="テキスト ボックス 71"/>
          <p:cNvSpPr txBox="1">
            <a:spLocks noChangeArrowheads="1"/>
          </p:cNvSpPr>
          <p:nvPr/>
        </p:nvSpPr>
        <p:spPr bwMode="auto">
          <a:xfrm>
            <a:off x="1898924" y="1605612"/>
            <a:ext cx="6006550" cy="12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600" b="1" dirty="0" smtClean="0">
                <a:solidFill>
                  <a:srgbClr val="3366FF"/>
                </a:solidFill>
              </a:rPr>
              <a:t>モンテカルロ殻模型による</a:t>
            </a:r>
            <a:endParaRPr lang="en-US" altLang="ja-JP" sz="3600" b="1" dirty="0" smtClean="0">
              <a:solidFill>
                <a:srgbClr val="3366FF"/>
              </a:solidFill>
            </a:endParaRPr>
          </a:p>
          <a:p>
            <a:pPr algn="ctr"/>
            <a:r>
              <a:rPr lang="ja-JP" altLang="en-US" sz="3600" b="1" dirty="0" smtClean="0">
                <a:solidFill>
                  <a:srgbClr val="3366FF"/>
                </a:solidFill>
              </a:rPr>
              <a:t>ベリリウム同位体の密度分布</a:t>
            </a:r>
            <a:endParaRPr lang="en-US" altLang="ja-JP" sz="3600" b="1" dirty="0" smtClean="0">
              <a:solidFill>
                <a:srgbClr val="3366FF"/>
              </a:solidFill>
            </a:endParaRPr>
          </a:p>
        </p:txBody>
      </p:sp>
      <p:sp>
        <p:nvSpPr>
          <p:cNvPr id="6" name="テキスト ボックス 717"/>
          <p:cNvSpPr txBox="1">
            <a:spLocks noChangeArrowheads="1"/>
          </p:cNvSpPr>
          <p:nvPr/>
        </p:nvSpPr>
        <p:spPr bwMode="auto">
          <a:xfrm>
            <a:off x="1372406" y="3272182"/>
            <a:ext cx="667754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dirty="0"/>
              <a:t>T. Yoshida</a:t>
            </a:r>
            <a:r>
              <a:rPr lang="en-US" altLang="ja-JP" baseline="30000" dirty="0"/>
              <a:t>(a)</a:t>
            </a:r>
            <a:r>
              <a:rPr lang="en-US" altLang="ja-JP" dirty="0"/>
              <a:t>, N. Shimizu</a:t>
            </a:r>
            <a:r>
              <a:rPr lang="en-US" altLang="ja-JP" baseline="30000" dirty="0"/>
              <a:t>(a)</a:t>
            </a:r>
            <a:r>
              <a:rPr lang="en-US" altLang="ja-JP" dirty="0"/>
              <a:t>, T. Abe</a:t>
            </a:r>
            <a:r>
              <a:rPr lang="en-US" altLang="ja-JP" baseline="30000" dirty="0"/>
              <a:t>(b)</a:t>
            </a:r>
            <a:r>
              <a:rPr lang="en-US" altLang="ja-JP" dirty="0"/>
              <a:t> and T. </a:t>
            </a:r>
            <a:r>
              <a:rPr lang="en-US" altLang="ja-JP" dirty="0" err="1"/>
              <a:t>Otsuka</a:t>
            </a:r>
            <a:r>
              <a:rPr lang="en-US" altLang="ja-JP" baseline="30000" dirty="0"/>
              <a:t>(a, b)</a:t>
            </a:r>
            <a:endParaRPr lang="en-US" altLang="ja-JP" dirty="0"/>
          </a:p>
          <a:p>
            <a:pPr algn="ctr"/>
            <a:r>
              <a:rPr lang="en-US" altLang="ja-JP" dirty="0"/>
              <a:t> Center for Nuclear Study</a:t>
            </a:r>
            <a:r>
              <a:rPr lang="en-US" altLang="ja-JP" baseline="30000" dirty="0"/>
              <a:t>(a)</a:t>
            </a:r>
            <a:r>
              <a:rPr lang="en-US" altLang="ja-JP" dirty="0"/>
              <a:t> and Department of Physics</a:t>
            </a:r>
            <a:r>
              <a:rPr lang="en-US" altLang="ja-JP" baseline="30000" dirty="0"/>
              <a:t>(b)</a:t>
            </a:r>
            <a:r>
              <a:rPr lang="en-US" altLang="ja-JP" dirty="0"/>
              <a:t> , University of </a:t>
            </a:r>
            <a:r>
              <a:rPr lang="en-US" altLang="ja-JP" dirty="0" smtClean="0"/>
              <a:t>Tokyo</a:t>
            </a:r>
            <a:endParaRPr lang="en-US" altLang="ja-JP" dirty="0"/>
          </a:p>
        </p:txBody>
      </p:sp>
      <p:sp>
        <p:nvSpPr>
          <p:cNvPr id="7" name="角丸四角形 6"/>
          <p:cNvSpPr/>
          <p:nvPr/>
        </p:nvSpPr>
        <p:spPr>
          <a:xfrm>
            <a:off x="-16708" y="-52644"/>
            <a:ext cx="9177418" cy="544513"/>
          </a:xfrm>
          <a:prstGeom prst="roundRect">
            <a:avLst/>
          </a:prstGeom>
          <a:solidFill>
            <a:srgbClr val="008000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dirty="0" smtClean="0"/>
              <a:t> </a:t>
            </a:r>
            <a:endParaRPr lang="ja-JP" altLang="en-US" sz="1200" dirty="0"/>
          </a:p>
        </p:txBody>
      </p:sp>
      <p:pic>
        <p:nvPicPr>
          <p:cNvPr id="8" name="図 16" descr="cns_side_color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63" y="4880928"/>
            <a:ext cx="370363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12" descr="ke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54" y="4807902"/>
            <a:ext cx="120173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13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869"/>
          <p:cNvSpPr txBox="1">
            <a:spLocks noChangeArrowheads="1"/>
          </p:cNvSpPr>
          <p:nvPr/>
        </p:nvSpPr>
        <p:spPr bwMode="auto">
          <a:xfrm>
            <a:off x="196000" y="4431475"/>
            <a:ext cx="8826579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457200" indent="-457200">
              <a:buFontTx/>
              <a:buChar char="•"/>
            </a:pPr>
            <a:r>
              <a:rPr lang="en-US" altLang="ja-JP" sz="3200" dirty="0" smtClean="0"/>
              <a:t>Comparable with </a:t>
            </a:r>
            <a:r>
              <a:rPr lang="en-US" altLang="ja-JP" sz="3200" dirty="0" smtClean="0"/>
              <a:t>VMC</a:t>
            </a:r>
            <a:r>
              <a:rPr lang="en-US" altLang="ja-JP" sz="3200" dirty="0" smtClean="0"/>
              <a:t>.</a:t>
            </a:r>
          </a:p>
          <a:p>
            <a:r>
              <a:rPr lang="en-US" altLang="ja-JP" sz="3200" dirty="0"/>
              <a:t>	</a:t>
            </a:r>
            <a:r>
              <a:rPr lang="en-US" altLang="ja-JP" sz="3200" dirty="0" smtClean="0"/>
              <a:t>	</a:t>
            </a:r>
            <a:r>
              <a:rPr lang="en-US" altLang="ja-JP" sz="3200" dirty="0" smtClean="0"/>
              <a:t> </a:t>
            </a:r>
            <a:r>
              <a:rPr lang="en-US" altLang="ja-JP" dirty="0" smtClean="0"/>
              <a:t>(GFM shows larger value ~</a:t>
            </a:r>
            <a:r>
              <a:rPr lang="en-US" altLang="ja-JP" dirty="0" smtClean="0"/>
              <a:t>30 </a:t>
            </a:r>
            <a:r>
              <a:rPr lang="en-US" altLang="ja-JP" dirty="0" smtClean="0"/>
              <a:t>fm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[V.M. </a:t>
            </a:r>
            <a:r>
              <a:rPr lang="en-US" altLang="ja-JP" dirty="0" err="1" smtClean="0"/>
              <a:t>Datar</a:t>
            </a:r>
            <a:r>
              <a:rPr lang="en-US" altLang="ja-JP" dirty="0" smtClean="0"/>
              <a:t>, et al, 2013 </a:t>
            </a:r>
            <a:r>
              <a:rPr lang="en-US" altLang="ja-JP" dirty="0" err="1" smtClean="0"/>
              <a:t>arxiv</a:t>
            </a:r>
            <a:r>
              <a:rPr lang="en-US" altLang="ja-JP" dirty="0" smtClean="0"/>
              <a:t>])</a:t>
            </a:r>
            <a:endParaRPr lang="en-US" altLang="ja-JP" dirty="0"/>
          </a:p>
          <a:p>
            <a:pPr marL="457200" indent="-457200">
              <a:buFontTx/>
              <a:buChar char="•"/>
            </a:pPr>
            <a:r>
              <a:rPr lang="en-US" altLang="ja-JP" sz="3200" dirty="0" smtClean="0"/>
              <a:t>The </a:t>
            </a:r>
            <a:r>
              <a:rPr lang="en-US" altLang="ja-JP" sz="3200" dirty="0"/>
              <a:t>alignment </a:t>
            </a:r>
            <a:r>
              <a:rPr lang="en-US" altLang="ja-JP" sz="3200" dirty="0" smtClean="0"/>
              <a:t>in MCSM is </a:t>
            </a:r>
            <a:r>
              <a:rPr lang="en-US" altLang="ja-JP" sz="3200" dirty="0" smtClean="0"/>
              <a:t>essential.</a:t>
            </a:r>
            <a:endParaRPr lang="en-US" altLang="ja-JP" sz="3200" dirty="0" smtClean="0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934124" y="1109231"/>
            <a:ext cx="7046912" cy="30861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B2B4A"/>
            </a:solidFill>
          </a:ln>
          <a:effectLst/>
          <a:extLst/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                                            (J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π</a:t>
            </a:r>
            <a:r>
              <a:rPr lang="en-US" altLang="ja-JP" sz="2800" dirty="0" smtClean="0">
                <a:solidFill>
                  <a:schemeClr val="tx1"/>
                </a:solidFill>
              </a:rPr>
              <a:t>=0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+</a:t>
            </a:r>
            <a:r>
              <a:rPr lang="en-US" altLang="ja-JP" sz="2800" dirty="0" smtClean="0">
                <a:solidFill>
                  <a:schemeClr val="tx1"/>
                </a:solidFill>
              </a:rPr>
              <a:t>)  (</a:t>
            </a:r>
            <a:r>
              <a:rPr lang="en-US" altLang="ja-JP" sz="2800" dirty="0">
                <a:solidFill>
                  <a:schemeClr val="tx1"/>
                </a:solidFill>
              </a:rPr>
              <a:t>J</a:t>
            </a:r>
            <a:r>
              <a:rPr lang="en-US" altLang="ja-JP" sz="2800" baseline="30000" dirty="0">
                <a:solidFill>
                  <a:schemeClr val="tx1"/>
                </a:solidFill>
              </a:rPr>
              <a:t>π</a:t>
            </a:r>
            <a:r>
              <a:rPr lang="en-US" altLang="ja-JP" sz="2800" dirty="0">
                <a:solidFill>
                  <a:schemeClr val="tx1"/>
                </a:solidFill>
              </a:rPr>
              <a:t>=</a:t>
            </a:r>
            <a:r>
              <a:rPr lang="en-US" altLang="ja-JP" sz="2800" dirty="0" smtClean="0">
                <a:solidFill>
                  <a:schemeClr val="tx1"/>
                </a:solidFill>
              </a:rPr>
              <a:t>2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+</a:t>
            </a:r>
            <a:r>
              <a:rPr lang="en-US" altLang="ja-JP" sz="2800" dirty="0" smtClean="0">
                <a:solidFill>
                  <a:schemeClr val="tx1"/>
                </a:solidFill>
              </a:rPr>
              <a:t>)  </a:t>
            </a:r>
          </a:p>
          <a:p>
            <a:pPr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VMC(NN+NNN), intrinsic      26.2      27.9   </a:t>
            </a:r>
            <a:endParaRPr lang="en-US" altLang="ja-JP" sz="2800" baseline="30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                    </a:t>
            </a:r>
            <a:r>
              <a:rPr lang="en-US" altLang="ja-JP" sz="2000" dirty="0" smtClean="0">
                <a:solidFill>
                  <a:schemeClr val="tx1"/>
                </a:solidFill>
              </a:rPr>
              <a:t>[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Wiringa</a:t>
            </a:r>
            <a:r>
              <a:rPr lang="en-US" altLang="ja-JP" sz="2000" dirty="0" smtClean="0">
                <a:solidFill>
                  <a:schemeClr val="tx1"/>
                </a:solidFill>
              </a:rPr>
              <a:t> et al</a:t>
            </a:r>
            <a:r>
              <a:rPr lang="en-US" altLang="ja-JP" sz="2000" dirty="0" smtClean="0">
                <a:solidFill>
                  <a:schemeClr val="tx1"/>
                </a:solidFill>
              </a:rPr>
              <a:t>. 2000]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MCSM, intrinsic (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Nb</a:t>
            </a:r>
            <a:r>
              <a:rPr lang="en-US" altLang="ja-JP" sz="2800" dirty="0" smtClean="0">
                <a:solidFill>
                  <a:schemeClr val="tx1"/>
                </a:solidFill>
              </a:rPr>
              <a:t>=1     )   28.2      29.3 </a:t>
            </a:r>
          </a:p>
          <a:p>
            <a:pPr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                          (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Nb</a:t>
            </a:r>
            <a:r>
              <a:rPr lang="en-US" altLang="ja-JP" sz="2800" dirty="0" smtClean="0">
                <a:solidFill>
                  <a:schemeClr val="tx1"/>
                </a:solidFill>
              </a:rPr>
              <a:t>=10   )   30.6      28.7  </a:t>
            </a:r>
          </a:p>
          <a:p>
            <a:pPr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                          (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Nb</a:t>
            </a:r>
            <a:r>
              <a:rPr lang="en-US" altLang="ja-JP" sz="2800" dirty="0" smtClean="0">
                <a:solidFill>
                  <a:schemeClr val="tx1"/>
                </a:solidFill>
              </a:rPr>
              <a:t>=100 )   29.9      28.8</a:t>
            </a:r>
          </a:p>
          <a:p>
            <a:pPr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w/o alignment                       ~10       ~10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6585624" y="1109231"/>
            <a:ext cx="0" cy="3067050"/>
          </a:xfrm>
          <a:prstGeom prst="line">
            <a:avLst/>
          </a:prstGeom>
          <a:ln>
            <a:solidFill>
              <a:srgbClr val="2B2B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14036" y="1106056"/>
            <a:ext cx="0" cy="3067050"/>
          </a:xfrm>
          <a:prstGeom prst="line">
            <a:avLst/>
          </a:prstGeom>
          <a:ln>
            <a:solidFill>
              <a:srgbClr val="2B2B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 flipV="1">
            <a:off x="948411" y="1574368"/>
            <a:ext cx="7031038" cy="30163"/>
          </a:xfrm>
          <a:prstGeom prst="line">
            <a:avLst/>
          </a:prstGeom>
          <a:ln>
            <a:solidFill>
              <a:srgbClr val="2B2B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-165628" y="-29158"/>
            <a:ext cx="9351962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b="1" dirty="0" smtClean="0">
                <a:solidFill>
                  <a:srgbClr val="FFFFFF"/>
                </a:solidFill>
              </a:rPr>
              <a:t>Q-moment </a:t>
            </a:r>
            <a:r>
              <a:rPr lang="en-US" altLang="ja-JP" sz="4000" b="1" baseline="30000" dirty="0" smtClean="0">
                <a:solidFill>
                  <a:srgbClr val="FFFFFF"/>
                </a:solidFill>
              </a:rPr>
              <a:t>8</a:t>
            </a:r>
            <a:r>
              <a:rPr lang="en-US" altLang="ja-JP" sz="4000" b="1" dirty="0" smtClean="0">
                <a:solidFill>
                  <a:srgbClr val="FFFFFF"/>
                </a:solidFill>
              </a:rPr>
              <a:t>Be (0</a:t>
            </a:r>
            <a:r>
              <a:rPr lang="en-US" altLang="ja-JP" sz="4000" b="1" baseline="30000" dirty="0" smtClean="0">
                <a:solidFill>
                  <a:srgbClr val="FFFFFF"/>
                </a:solidFill>
              </a:rPr>
              <a:t>+</a:t>
            </a:r>
            <a:r>
              <a:rPr lang="en-US" altLang="ja-JP" sz="4000" b="1" dirty="0" smtClean="0">
                <a:solidFill>
                  <a:srgbClr val="FFFFFF"/>
                </a:solidFill>
              </a:rPr>
              <a:t>, 2</a:t>
            </a:r>
            <a:r>
              <a:rPr lang="en-US" altLang="ja-JP" sz="4000" b="1" baseline="30000" dirty="0" smtClean="0">
                <a:solidFill>
                  <a:srgbClr val="FFFFFF"/>
                </a:solidFill>
              </a:rPr>
              <a:t>+</a:t>
            </a:r>
            <a:r>
              <a:rPr lang="en-US" altLang="ja-JP" sz="4000" b="1" dirty="0" smtClean="0">
                <a:solidFill>
                  <a:srgbClr val="FFFFFF"/>
                </a:solidFill>
              </a:rPr>
              <a:t>) MCSM</a:t>
            </a:r>
            <a:endParaRPr lang="en-US" altLang="ja-JP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5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83" descr="jH_vs_nonjH_vs_J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58888"/>
            <a:ext cx="5056188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96" descr="Kpro_n100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82" y="2838451"/>
            <a:ext cx="210501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下矢印 7"/>
          <p:cNvSpPr/>
          <p:nvPr/>
        </p:nvSpPr>
        <p:spPr>
          <a:xfrm>
            <a:off x="4443413" y="2079626"/>
            <a:ext cx="608013" cy="2874962"/>
          </a:xfrm>
          <a:prstGeom prst="downArrow">
            <a:avLst/>
          </a:prstGeom>
          <a:solidFill>
            <a:srgbClr val="5454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4354513" y="5072063"/>
            <a:ext cx="792163" cy="431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00381"/>
              </p:ext>
            </p:extLst>
          </p:nvPr>
        </p:nvGraphicFramePr>
        <p:xfrm>
          <a:off x="5609700" y="2141011"/>
          <a:ext cx="32829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数式" r:id="rId6" imgW="1574800" imgH="457200" progId="Equation.3">
                  <p:embed/>
                </p:oleObj>
              </mc:Choice>
              <mc:Fallback>
                <p:oleObj name="数式" r:id="rId6" imgW="1574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700" y="2141011"/>
                        <a:ext cx="32829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018696"/>
              </p:ext>
            </p:extLst>
          </p:nvPr>
        </p:nvGraphicFramePr>
        <p:xfrm>
          <a:off x="5322888" y="5475818"/>
          <a:ext cx="3616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数式" r:id="rId8" imgW="1993900" imgH="457200" progId="Equation.3">
                  <p:embed/>
                </p:oleObj>
              </mc:Choice>
              <mc:Fallback>
                <p:oleObj name="数式" r:id="rId8" imgW="1993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5475818"/>
                        <a:ext cx="3616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848109"/>
              </p:ext>
            </p:extLst>
          </p:nvPr>
        </p:nvGraphicFramePr>
        <p:xfrm>
          <a:off x="5260976" y="4297363"/>
          <a:ext cx="39973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数式" r:id="rId10" imgW="1917700" imgH="457200" progId="Equation.3">
                  <p:embed/>
                </p:oleObj>
              </mc:Choice>
              <mc:Fallback>
                <p:oleObj name="数式" r:id="rId10" imgW="1917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6" y="4297363"/>
                        <a:ext cx="39973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956"/>
          <p:cNvSpPr txBox="1">
            <a:spLocks noChangeArrowheads="1"/>
          </p:cNvSpPr>
          <p:nvPr/>
        </p:nvSpPr>
        <p:spPr bwMode="auto">
          <a:xfrm>
            <a:off x="652463" y="830263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3200"/>
              <a:t>Energy convergence of  </a:t>
            </a:r>
            <a:r>
              <a:rPr lang="en-US" altLang="ja-JP" sz="3200" baseline="30000"/>
              <a:t>8</a:t>
            </a:r>
            <a:r>
              <a:rPr lang="en-US" altLang="ja-JP" sz="3200"/>
              <a:t>Be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60438" y="6202363"/>
            <a:ext cx="3708400" cy="481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000" tIns="63000" rIns="108000" bIns="63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000000"/>
                </a:solidFill>
                <a:latin typeface="Arial" charset="0"/>
              </a:rPr>
              <a:t> Nb: number of Slater determinants</a:t>
            </a:r>
          </a:p>
        </p:txBody>
      </p:sp>
      <p:pic>
        <p:nvPicPr>
          <p:cNvPr id="17" name="図 3" descr="densyz_wave2_be8nshl4hw25jisp_j0+2_9_save1_rwf.datp1g96ex1_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854076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6"/>
          <p:cNvSpPr txBox="1">
            <a:spLocks noChangeArrowheads="1"/>
          </p:cNvSpPr>
          <p:nvPr/>
        </p:nvSpPr>
        <p:spPr bwMode="auto">
          <a:xfrm>
            <a:off x="1770593" y="4352397"/>
            <a:ext cx="744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2000" dirty="0" err="1">
                <a:solidFill>
                  <a:srgbClr val="FF38E1"/>
                </a:solidFill>
              </a:rPr>
              <a:t>Jz</a:t>
            </a:r>
            <a:r>
              <a:rPr lang="en-US" altLang="ja-JP" sz="2000" dirty="0">
                <a:solidFill>
                  <a:srgbClr val="FF38E1"/>
                </a:solidFill>
              </a:rPr>
              <a:t>=0</a:t>
            </a:r>
            <a:endParaRPr lang="ja-JP" altLang="en-US" sz="2000" dirty="0">
              <a:solidFill>
                <a:srgbClr val="FF38E1"/>
              </a:solidFill>
            </a:endParaRPr>
          </a:p>
        </p:txBody>
      </p:sp>
      <p:sp>
        <p:nvSpPr>
          <p:cNvPr id="22" name="テキスト ボックス 6"/>
          <p:cNvSpPr txBox="1">
            <a:spLocks noChangeArrowheads="1"/>
          </p:cNvSpPr>
          <p:nvPr/>
        </p:nvSpPr>
        <p:spPr bwMode="auto">
          <a:xfrm>
            <a:off x="1581151" y="5254626"/>
            <a:ext cx="74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2000" dirty="0">
                <a:solidFill>
                  <a:srgbClr val="FF0000"/>
                </a:solidFill>
              </a:rPr>
              <a:t>J=0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6"/>
          <p:cNvSpPr txBox="1">
            <a:spLocks noChangeArrowheads="1"/>
          </p:cNvSpPr>
          <p:nvPr/>
        </p:nvSpPr>
        <p:spPr bwMode="auto">
          <a:xfrm>
            <a:off x="3392488" y="1601788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2000">
                <a:solidFill>
                  <a:srgbClr val="0000FF"/>
                </a:solidFill>
              </a:rPr>
              <a:t>intrinsic</a:t>
            </a:r>
            <a:endParaRPr lang="ja-JP" altLang="en-US" sz="2000">
              <a:solidFill>
                <a:srgbClr val="0000FF"/>
              </a:solidFill>
            </a:endParaRPr>
          </a:p>
        </p:txBody>
      </p:sp>
      <p:pic>
        <p:nvPicPr>
          <p:cNvPr id="18" name="図 696" descr="Kpro_n100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9843" y="2836800"/>
            <a:ext cx="197696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10"/>
          <p:cNvSpPr txBox="1">
            <a:spLocks noChangeArrowheads="1"/>
          </p:cNvSpPr>
          <p:nvPr/>
        </p:nvSpPr>
        <p:spPr bwMode="auto">
          <a:xfrm>
            <a:off x="-79384" y="-21167"/>
            <a:ext cx="9351962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b="1" dirty="0" smtClean="0">
                <a:solidFill>
                  <a:srgbClr val="FFFFFF"/>
                </a:solidFill>
              </a:rPr>
              <a:t>Interpretation of the “intrinsic state”</a:t>
            </a:r>
            <a:endParaRPr lang="en-US" altLang="ja-JP" sz="4000" dirty="0">
              <a:solidFill>
                <a:srgbClr val="FFFFFF"/>
              </a:solidFill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32716"/>
              </p:ext>
            </p:extLst>
          </p:nvPr>
        </p:nvGraphicFramePr>
        <p:xfrm>
          <a:off x="2951165" y="4972830"/>
          <a:ext cx="1473199" cy="6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数式" r:id="rId13" imgW="863600" imgH="406400" progId="Equation.3">
                  <p:embed/>
                </p:oleObj>
              </mc:Choice>
              <mc:Fallback>
                <p:oleObj name="数式" r:id="rId13" imgW="863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5" y="4972830"/>
                        <a:ext cx="1473199" cy="692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右矢印 1"/>
          <p:cNvSpPr/>
          <p:nvPr/>
        </p:nvSpPr>
        <p:spPr>
          <a:xfrm rot="9227731">
            <a:off x="5029580" y="1732946"/>
            <a:ext cx="486317" cy="3966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右矢印 26"/>
          <p:cNvSpPr/>
          <p:nvPr/>
        </p:nvSpPr>
        <p:spPr>
          <a:xfrm rot="9227731">
            <a:off x="5093615" y="4068193"/>
            <a:ext cx="486317" cy="3966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6"/>
          <p:cNvSpPr txBox="1">
            <a:spLocks noChangeArrowheads="1"/>
          </p:cNvSpPr>
          <p:nvPr/>
        </p:nvSpPr>
        <p:spPr bwMode="auto">
          <a:xfrm>
            <a:off x="2132013" y="3336926"/>
            <a:ext cx="187801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err="1">
                <a:solidFill>
                  <a:srgbClr val="000000"/>
                </a:solidFill>
              </a:rPr>
              <a:t>Jz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=0projection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28372" y="3407832"/>
            <a:ext cx="2358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Symmetric with </a:t>
            </a:r>
          </a:p>
          <a:p>
            <a:r>
              <a:rPr lang="en-US" altLang="ja-JP" dirty="0"/>
              <a:t>z</a:t>
            </a:r>
            <a:r>
              <a:rPr kumimoji="1" lang="en-US" altLang="ja-JP" dirty="0" smtClean="0"/>
              <a:t>-axis by the definition.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905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-31680" y="1"/>
            <a:ext cx="9273600" cy="816566"/>
          </a:xfrm>
          <a:prstGeom prst="rect">
            <a:avLst/>
          </a:prstGeom>
          <a:solidFill>
            <a:srgbClr val="004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7474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GB" sz="3300" baseline="33000" dirty="0">
                <a:solidFill>
                  <a:srgbClr val="FFFFFF"/>
                </a:solidFill>
              </a:rPr>
              <a:t>10</a:t>
            </a:r>
            <a:r>
              <a:rPr lang="en-GB" sz="3300" dirty="0">
                <a:solidFill>
                  <a:srgbClr val="FFFFFF"/>
                </a:solidFill>
              </a:rPr>
              <a:t>Be</a:t>
            </a:r>
            <a:r>
              <a:rPr lang="en-GB" sz="3300" dirty="0" smtClean="0">
                <a:solidFill>
                  <a:srgbClr val="FFFFFF"/>
                </a:solidFill>
              </a:rPr>
              <a:t>; Molecular orbit in cluster model</a:t>
            </a:r>
            <a:endParaRPr lang="en-GB" sz="3300" dirty="0">
              <a:solidFill>
                <a:srgbClr val="FFFFFF"/>
              </a:solidFill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6881" y="6050076"/>
            <a:ext cx="6857280" cy="48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ja-JP" sz="2500" b="1" dirty="0" smtClean="0">
                <a:solidFill>
                  <a:srgbClr val="B80047"/>
                </a:solidFill>
              </a:rPr>
              <a:t>Consistency with MCSM?</a:t>
            </a:r>
            <a:endParaRPr lang="en-US" sz="2500" b="1" dirty="0">
              <a:solidFill>
                <a:srgbClr val="B80047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273093"/>
            <a:ext cx="5976000" cy="45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81280" y="1123318"/>
            <a:ext cx="4740480" cy="3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Calculation : Molecular orbit of 2 excess neutrons 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7296480" y="4114513"/>
            <a:ext cx="326880" cy="1926922"/>
          </a:xfrm>
          <a:prstGeom prst="ellipse">
            <a:avLst/>
          </a:prstGeom>
          <a:solidFill>
            <a:srgbClr val="280099">
              <a:alpha val="75000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904801" y="3918652"/>
            <a:ext cx="1440" cy="261243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ja-JP" alt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252481" y="4735217"/>
            <a:ext cx="13060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ja-JP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252481" y="5715961"/>
            <a:ext cx="13060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ja-JP" alt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6579361" y="5389046"/>
            <a:ext cx="653760" cy="653829"/>
          </a:xfrm>
          <a:prstGeom prst="ellipse">
            <a:avLst/>
          </a:prstGeom>
          <a:solidFill>
            <a:srgbClr val="9999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6579361" y="4376620"/>
            <a:ext cx="653760" cy="653829"/>
          </a:xfrm>
          <a:prstGeom prst="ellipse">
            <a:avLst/>
          </a:prstGeom>
          <a:solidFill>
            <a:srgbClr val="9999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721280" y="4997325"/>
            <a:ext cx="10080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200">
                <a:solidFill>
                  <a:srgbClr val="000080"/>
                </a:solidFill>
              </a:rPr>
              <a:t>pi-orbit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6873121" y="979303"/>
            <a:ext cx="1440" cy="261243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ja-JP" alt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219360" y="1795869"/>
            <a:ext cx="13060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ja-JP" alt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6219360" y="2776611"/>
            <a:ext cx="13060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ja-JP" alt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6546240" y="2449698"/>
            <a:ext cx="653760" cy="653829"/>
          </a:xfrm>
          <a:prstGeom prst="ellipse">
            <a:avLst/>
          </a:prstGeom>
          <a:solidFill>
            <a:srgbClr val="9999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6546240" y="1437271"/>
            <a:ext cx="653760" cy="653829"/>
          </a:xfrm>
          <a:prstGeom prst="ellipse">
            <a:avLst/>
          </a:prstGeom>
          <a:solidFill>
            <a:srgbClr val="9999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US" sz="2500">
                <a:solidFill>
                  <a:srgbClr val="FFFFFF"/>
                </a:solidFill>
              </a:rPr>
              <a:t>α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329601" y="2089660"/>
            <a:ext cx="15307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200">
                <a:solidFill>
                  <a:srgbClr val="000080"/>
                </a:solidFill>
              </a:rPr>
              <a:t>sigma-orbit</a:t>
            </a:r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6726240" y="3070403"/>
            <a:ext cx="326880" cy="326915"/>
          </a:xfrm>
          <a:prstGeom prst="ellipse">
            <a:avLst/>
          </a:prstGeom>
          <a:solidFill>
            <a:srgbClr val="280099">
              <a:alpha val="75000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6694560" y="1143480"/>
            <a:ext cx="326880" cy="326915"/>
          </a:xfrm>
          <a:prstGeom prst="ellipse">
            <a:avLst/>
          </a:prstGeom>
          <a:solidFill>
            <a:srgbClr val="280099">
              <a:alpha val="75000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6726240" y="1960047"/>
            <a:ext cx="326880" cy="555898"/>
          </a:xfrm>
          <a:prstGeom prst="ellipse">
            <a:avLst/>
          </a:prstGeom>
          <a:solidFill>
            <a:srgbClr val="280099">
              <a:alpha val="75000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384320" y="1078673"/>
            <a:ext cx="17467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200"/>
              <a:t>two neutrons</a:t>
            </a: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>
            <a:off x="7015680" y="1306218"/>
            <a:ext cx="33552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ja-JP" alt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H="1">
            <a:off x="7113600" y="1535201"/>
            <a:ext cx="662400" cy="65382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9901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Hcm_j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35" y="1324688"/>
            <a:ext cx="4637196" cy="4637196"/>
          </a:xfrm>
          <a:prstGeom prst="rect">
            <a:avLst/>
          </a:prstGeom>
        </p:spPr>
      </p:pic>
      <p:pic>
        <p:nvPicPr>
          <p:cNvPr id="12" name="図 11" descr="Hint_j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" y="1375073"/>
            <a:ext cx="4513029" cy="4513029"/>
          </a:xfrm>
          <a:prstGeom prst="rect">
            <a:avLst/>
          </a:prstGeom>
        </p:spPr>
      </p:pic>
      <p:sp>
        <p:nvSpPr>
          <p:cNvPr id="22" name="テキスト ボックス 941"/>
          <p:cNvSpPr txBox="1">
            <a:spLocks noChangeArrowheads="1"/>
          </p:cNvSpPr>
          <p:nvPr/>
        </p:nvSpPr>
        <p:spPr bwMode="auto">
          <a:xfrm>
            <a:off x="578530" y="877330"/>
            <a:ext cx="3692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3200" dirty="0"/>
              <a:t>E</a:t>
            </a:r>
            <a:r>
              <a:rPr lang="en-US" altLang="ja-JP" sz="3200" dirty="0" smtClean="0"/>
              <a:t>nergy convergence</a:t>
            </a:r>
            <a:endParaRPr lang="en-US" altLang="ja-JP" sz="3200" dirty="0"/>
          </a:p>
        </p:txBody>
      </p:sp>
      <p:sp>
        <p:nvSpPr>
          <p:cNvPr id="24" name="テキスト ボックス 19"/>
          <p:cNvSpPr txBox="1">
            <a:spLocks noChangeArrowheads="1"/>
          </p:cNvSpPr>
          <p:nvPr/>
        </p:nvSpPr>
        <p:spPr bwMode="auto">
          <a:xfrm>
            <a:off x="-34553" y="-94735"/>
            <a:ext cx="9251239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dirty="0">
                <a:solidFill>
                  <a:srgbClr val="FFFFFF"/>
                </a:solidFill>
              </a:rPr>
              <a:t>with valence neutrons ~ </a:t>
            </a:r>
            <a:r>
              <a:rPr lang="en-US" altLang="ja-JP" sz="4000" baseline="30000" dirty="0" smtClean="0">
                <a:solidFill>
                  <a:srgbClr val="FFFFFF"/>
                </a:solidFill>
              </a:rPr>
              <a:t>10</a:t>
            </a:r>
            <a:r>
              <a:rPr lang="en-US" altLang="ja-JP" sz="4000" dirty="0" smtClean="0">
                <a:solidFill>
                  <a:srgbClr val="FFFFFF"/>
                </a:solidFill>
              </a:rPr>
              <a:t>Be (0</a:t>
            </a:r>
            <a:r>
              <a:rPr lang="en-US" altLang="ja-JP" sz="4000" baseline="-25000" dirty="0" smtClean="0">
                <a:solidFill>
                  <a:srgbClr val="FFFFFF"/>
                </a:solidFill>
              </a:rPr>
              <a:t>1,2,3</a:t>
            </a:r>
            <a:r>
              <a:rPr lang="en-US" altLang="ja-JP" sz="4000" baseline="30000" dirty="0">
                <a:solidFill>
                  <a:srgbClr val="FFFFFF"/>
                </a:solidFill>
              </a:rPr>
              <a:t>+</a:t>
            </a:r>
            <a:r>
              <a:rPr lang="en-US" altLang="ja-JP" sz="4000" dirty="0" smtClean="0">
                <a:solidFill>
                  <a:srgbClr val="FFFFFF"/>
                </a:solidFill>
              </a:rPr>
              <a:t>)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3582503" y="4378425"/>
            <a:ext cx="802032" cy="6350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 rot="9324735">
            <a:off x="4140311" y="3562953"/>
            <a:ext cx="3479225" cy="279055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7434262" y="1795529"/>
            <a:ext cx="1238708" cy="159929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224" y="5824601"/>
            <a:ext cx="7985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L</a:t>
            </a:r>
            <a:r>
              <a:rPr kumimoji="1" lang="en-US" altLang="ja-JP" sz="2800" dirty="0" smtClean="0"/>
              <a:t>arge </a:t>
            </a:r>
            <a:r>
              <a:rPr kumimoji="1" lang="en-US" altLang="ja-JP" sz="2800" dirty="0" smtClean="0"/>
              <a:t>contamination of </a:t>
            </a:r>
            <a:r>
              <a:rPr kumimoji="1" lang="en-US" altLang="ja-JP" sz="2800" dirty="0" err="1" smtClean="0"/>
              <a:t>c.m</a:t>
            </a:r>
            <a:r>
              <a:rPr kumimoji="1" lang="en-US" altLang="ja-JP" sz="2800" dirty="0" smtClean="0"/>
              <a:t>. motion in </a:t>
            </a:r>
            <a:r>
              <a:rPr kumimoji="1" lang="en-US" altLang="ja-JP" sz="2800" dirty="0" smtClean="0"/>
              <a:t>0</a:t>
            </a:r>
            <a:r>
              <a:rPr lang="en-US" altLang="ja-JP" sz="2800" baseline="-25000" dirty="0"/>
              <a:t>2</a:t>
            </a:r>
            <a:r>
              <a:rPr kumimoji="1" lang="en-US" altLang="ja-JP" sz="2800" baseline="-25000" dirty="0" smtClean="0"/>
              <a:t>,3</a:t>
            </a:r>
            <a:r>
              <a:rPr kumimoji="1" lang="en-US" altLang="ja-JP" sz="2800" baseline="30000" dirty="0" smtClean="0"/>
              <a:t>+</a:t>
            </a:r>
            <a:r>
              <a:rPr kumimoji="1" lang="en-US" altLang="ja-JP" sz="2800" dirty="0" smtClean="0"/>
              <a:t>  </a:t>
            </a:r>
            <a:r>
              <a:rPr kumimoji="1" lang="en-US" altLang="ja-JP" sz="2800" dirty="0" smtClean="0"/>
              <a:t>states for beta=0 MeV </a:t>
            </a:r>
            <a:r>
              <a:rPr kumimoji="1" lang="en-US" altLang="ja-JP" sz="2800" dirty="0" smtClean="0"/>
              <a:t>parameter =&gt; </a:t>
            </a:r>
            <a:r>
              <a:rPr lang="en-US" altLang="ja-JP" sz="2800" dirty="0" smtClean="0"/>
              <a:t>we </a:t>
            </a:r>
            <a:r>
              <a:rPr kumimoji="1" lang="en-US" altLang="ja-JP" sz="2800" dirty="0" smtClean="0"/>
              <a:t>focus </a:t>
            </a:r>
            <a:r>
              <a:rPr lang="en-US" altLang="ja-JP" sz="2800" dirty="0" smtClean="0"/>
              <a:t>on</a:t>
            </a:r>
            <a:r>
              <a:rPr lang="en-US" altLang="ja-JP" sz="2800" dirty="0"/>
              <a:t> 0</a:t>
            </a:r>
            <a:r>
              <a:rPr lang="en-US" altLang="ja-JP" sz="2800" baseline="-25000" dirty="0"/>
              <a:t>1</a:t>
            </a:r>
            <a:r>
              <a:rPr lang="en-US" altLang="ja-JP" sz="2800" baseline="30000" dirty="0"/>
              <a:t>+</a:t>
            </a:r>
            <a:r>
              <a:rPr lang="en-US" altLang="ja-JP" sz="2800" dirty="0" smtClean="0"/>
              <a:t> . </a:t>
            </a:r>
            <a:endParaRPr kumimoji="1" lang="ja-JP" altLang="en-US" sz="2800" dirty="0"/>
          </a:p>
        </p:txBody>
      </p:sp>
      <p:sp>
        <p:nvSpPr>
          <p:cNvPr id="11" name="テキスト ボックス 941"/>
          <p:cNvSpPr txBox="1">
            <a:spLocks noChangeArrowheads="1"/>
          </p:cNvSpPr>
          <p:nvPr/>
        </p:nvSpPr>
        <p:spPr bwMode="auto">
          <a:xfrm>
            <a:off x="4886755" y="879322"/>
            <a:ext cx="408597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3200" dirty="0" smtClean="0"/>
              <a:t>Energy of </a:t>
            </a:r>
            <a:r>
              <a:rPr lang="en-US" altLang="ja-JP" sz="3200" dirty="0" err="1" smtClean="0"/>
              <a:t>c.m</a:t>
            </a:r>
            <a:r>
              <a:rPr lang="en-US" altLang="ja-JP" sz="3200" dirty="0" smtClean="0"/>
              <a:t>. motion </a:t>
            </a:r>
            <a:endParaRPr lang="en-US" altLang="ja-JP" sz="3200" dirty="0"/>
          </a:p>
        </p:txBody>
      </p:sp>
      <p:sp>
        <p:nvSpPr>
          <p:cNvPr id="14" name="円/楕円 13"/>
          <p:cNvSpPr/>
          <p:nvPr/>
        </p:nvSpPr>
        <p:spPr>
          <a:xfrm>
            <a:off x="3713736" y="4954165"/>
            <a:ext cx="577215" cy="358670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69573" y="3376838"/>
            <a:ext cx="1822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0</a:t>
            </a:r>
            <a:r>
              <a:rPr lang="en-US" altLang="ja-JP" sz="2800" baseline="-25000" dirty="0" smtClean="0"/>
              <a:t>2,3</a:t>
            </a:r>
            <a:r>
              <a:rPr lang="en-US" altLang="ja-JP" sz="2800" baseline="30000" dirty="0"/>
              <a:t>+</a:t>
            </a:r>
            <a:r>
              <a:rPr lang="en-US" altLang="ja-JP" sz="2800" dirty="0"/>
              <a:t>  states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6905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386" y="1569217"/>
            <a:ext cx="1177444" cy="5683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 err="1" smtClean="0"/>
              <a:t>Nb</a:t>
            </a:r>
            <a:r>
              <a:rPr lang="en-US" sz="2800" dirty="0" smtClean="0"/>
              <a:t>=100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2355" y="3102742"/>
            <a:ext cx="1171674" cy="50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Nb</a:t>
            </a:r>
            <a:r>
              <a:rPr lang="en-US" sz="2800" dirty="0" smtClean="0"/>
              <a:t>=10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703" y="4678600"/>
            <a:ext cx="1110327" cy="601662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Nb</a:t>
            </a:r>
            <a:r>
              <a:rPr lang="en-US" sz="2800" dirty="0" smtClean="0"/>
              <a:t>=1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76207" y="5704887"/>
            <a:ext cx="72548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200" dirty="0"/>
              <a:t>m</a:t>
            </a:r>
            <a:r>
              <a:rPr lang="en-GB" sz="2200" dirty="0" smtClean="0"/>
              <a:t>atter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40934" y="5727937"/>
            <a:ext cx="1325237" cy="42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000" dirty="0"/>
              <a:t>v</a:t>
            </a:r>
            <a:r>
              <a:rPr lang="en-GB" sz="2000" dirty="0" smtClean="0"/>
              <a:t>alence(x10)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979" y="6049966"/>
            <a:ext cx="9220436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err="1" smtClean="0">
                <a:solidFill>
                  <a:srgbClr val="000080"/>
                </a:solidFill>
              </a:rPr>
              <a:t>Appearnce</a:t>
            </a:r>
            <a:r>
              <a:rPr lang="en-US" sz="2400" b="1" dirty="0" smtClean="0">
                <a:solidFill>
                  <a:srgbClr val="000080"/>
                </a:solidFill>
              </a:rPr>
              <a:t> of </a:t>
            </a:r>
            <a:r>
              <a:rPr lang="en-US" sz="2400" b="1" i="1" dirty="0" smtClean="0">
                <a:solidFill>
                  <a:srgbClr val="000080"/>
                </a:solidFill>
              </a:rPr>
              <a:t>π</a:t>
            </a:r>
            <a:r>
              <a:rPr lang="en-US" sz="2400" b="1" dirty="0" smtClean="0">
                <a:solidFill>
                  <a:srgbClr val="000080"/>
                </a:solidFill>
              </a:rPr>
              <a:t> orbit in the molecular-orbit picture.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0080"/>
                </a:solidFill>
              </a:rPr>
              <a:t>Two-alpha distance shrink</a:t>
            </a:r>
            <a:r>
              <a:rPr lang="en-US" altLang="ja-JP" sz="2400" b="1" dirty="0" smtClean="0">
                <a:solidFill>
                  <a:srgbClr val="000080"/>
                </a:solidFill>
              </a:rPr>
              <a:t>s</a:t>
            </a:r>
            <a:r>
              <a:rPr lang="en-US" sz="2400" b="1" dirty="0" smtClean="0">
                <a:solidFill>
                  <a:srgbClr val="000080"/>
                </a:solidFill>
              </a:rPr>
              <a:t> compared with </a:t>
            </a:r>
            <a:r>
              <a:rPr lang="en-US" sz="2400" b="1" baseline="30000" dirty="0" smtClean="0">
                <a:solidFill>
                  <a:srgbClr val="000080"/>
                </a:solidFill>
              </a:rPr>
              <a:t>8</a:t>
            </a:r>
            <a:r>
              <a:rPr lang="en-US" sz="2400" b="1" dirty="0" smtClean="0">
                <a:solidFill>
                  <a:srgbClr val="000080"/>
                </a:solidFill>
              </a:rPr>
              <a:t>Be.</a:t>
            </a:r>
            <a:endParaRPr lang="en-US" altLang="ja-JP" sz="2400" b="1" dirty="0" smtClean="0">
              <a:solidFill>
                <a:srgbClr val="99284C"/>
              </a:solidFill>
            </a:endParaRPr>
          </a:p>
        </p:txBody>
      </p:sp>
      <p:pic>
        <p:nvPicPr>
          <p:cNvPr id="11" name="図 106" descr="Kp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/>
          <a:stretch>
            <a:fillRect/>
          </a:stretch>
        </p:blipFill>
        <p:spPr bwMode="auto">
          <a:xfrm>
            <a:off x="5916085" y="864896"/>
            <a:ext cx="15049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08" descr="Kpro_d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1"/>
          <a:stretch>
            <a:fillRect/>
          </a:stretch>
        </p:blipFill>
        <p:spPr bwMode="auto">
          <a:xfrm>
            <a:off x="7701501" y="811979"/>
            <a:ext cx="15986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5050368" y="898234"/>
            <a:ext cx="4123801" cy="4889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16" name="図 116" descr="densyz_waveqd2_be10nshl4hw25jisp_j0+2_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2034" r="9312" b="1262"/>
          <a:stretch>
            <a:fillRect/>
          </a:stretch>
        </p:blipFill>
        <p:spPr bwMode="auto">
          <a:xfrm>
            <a:off x="1321977" y="900879"/>
            <a:ext cx="18494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17" descr="dens_val_yz_waveqd2_be10nshl4hw25jisp_j0+2_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1978" r="9097" b="1732"/>
          <a:stretch>
            <a:fillRect/>
          </a:stretch>
        </p:blipFill>
        <p:spPr bwMode="auto">
          <a:xfrm>
            <a:off x="3026952" y="900879"/>
            <a:ext cx="18621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1275412" y="861192"/>
            <a:ext cx="3613678" cy="4967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755815" y="5696654"/>
            <a:ext cx="72548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200" dirty="0" smtClean="0"/>
              <a:t>matter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368299" y="5768388"/>
            <a:ext cx="1857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000" dirty="0" smtClean="0"/>
              <a:t>valence(x10)</a:t>
            </a:r>
          </a:p>
        </p:txBody>
      </p:sp>
      <p:sp>
        <p:nvSpPr>
          <p:cNvPr id="24" name="テキスト ボックス 19"/>
          <p:cNvSpPr txBox="1">
            <a:spLocks noChangeArrowheads="1"/>
          </p:cNvSpPr>
          <p:nvPr/>
        </p:nvSpPr>
        <p:spPr bwMode="auto">
          <a:xfrm>
            <a:off x="571500" y="-18755"/>
            <a:ext cx="4106338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baseline="30000" dirty="0" smtClean="0">
                <a:solidFill>
                  <a:srgbClr val="FFFFFF"/>
                </a:solidFill>
              </a:rPr>
              <a:t>10</a:t>
            </a:r>
            <a:r>
              <a:rPr lang="en-US" altLang="ja-JP" sz="4000" dirty="0" smtClean="0">
                <a:solidFill>
                  <a:srgbClr val="FFFFFF"/>
                </a:solidFill>
              </a:rPr>
              <a:t>Be (0</a:t>
            </a:r>
            <a:r>
              <a:rPr lang="en-US" altLang="ja-JP" sz="4000" baseline="-25000" dirty="0" smtClean="0">
                <a:solidFill>
                  <a:srgbClr val="FFFFFF"/>
                </a:solidFill>
              </a:rPr>
              <a:t>1</a:t>
            </a:r>
            <a:r>
              <a:rPr lang="en-US" altLang="ja-JP" sz="4000" baseline="30000" dirty="0" smtClean="0">
                <a:solidFill>
                  <a:srgbClr val="FFFFFF"/>
                </a:solidFill>
              </a:rPr>
              <a:t>+</a:t>
            </a:r>
            <a:r>
              <a:rPr lang="en-US" altLang="ja-JP" sz="4000" dirty="0" smtClean="0">
                <a:solidFill>
                  <a:srgbClr val="FFFFFF"/>
                </a:solidFill>
              </a:rPr>
              <a:t>) aligned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  <p:pic>
        <p:nvPicPr>
          <p:cNvPr id="21" name="図 106" descr="Kpro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/>
          <a:stretch>
            <a:fillRect/>
          </a:stretch>
        </p:blipFill>
        <p:spPr bwMode="auto">
          <a:xfrm flipH="1">
            <a:off x="5113869" y="869127"/>
            <a:ext cx="12932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19"/>
          <p:cNvSpPr txBox="1">
            <a:spLocks noChangeArrowheads="1"/>
          </p:cNvSpPr>
          <p:nvPr/>
        </p:nvSpPr>
        <p:spPr bwMode="auto">
          <a:xfrm>
            <a:off x="5376333" y="-36585"/>
            <a:ext cx="3799414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dirty="0" err="1" smtClean="0">
                <a:solidFill>
                  <a:srgbClr val="FFFFFF"/>
                </a:solidFill>
              </a:rPr>
              <a:t>Jz</a:t>
            </a:r>
            <a:r>
              <a:rPr lang="en-US" altLang="ja-JP" sz="4000" dirty="0" smtClean="0">
                <a:solidFill>
                  <a:srgbClr val="FFFFFF"/>
                </a:solidFill>
              </a:rPr>
              <a:t>=0 projected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  <p:pic>
        <p:nvPicPr>
          <p:cNvPr id="23" name="図 108" descr="Kpro_dev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1"/>
          <a:stretch>
            <a:fillRect/>
          </a:stretch>
        </p:blipFill>
        <p:spPr bwMode="auto">
          <a:xfrm flipH="1">
            <a:off x="6942673" y="816210"/>
            <a:ext cx="1418161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矢印 2"/>
          <p:cNvSpPr/>
          <p:nvPr/>
        </p:nvSpPr>
        <p:spPr>
          <a:xfrm>
            <a:off x="4762506" y="254000"/>
            <a:ext cx="529159" cy="232833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100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901"/>
          <p:cNvSpPr txBox="1">
            <a:spLocks noChangeArrowheads="1"/>
          </p:cNvSpPr>
          <p:nvPr/>
        </p:nvSpPr>
        <p:spPr bwMode="auto">
          <a:xfrm>
            <a:off x="-15527" y="187767"/>
            <a:ext cx="9180694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3200" dirty="0" smtClean="0"/>
              <a:t>Summary</a:t>
            </a:r>
          </a:p>
          <a:p>
            <a:pPr marL="457200" indent="-457200">
              <a:buFontTx/>
              <a:buChar char="•"/>
            </a:pPr>
            <a:r>
              <a:rPr lang="en-US" altLang="ja-JP" sz="3200" dirty="0" smtClean="0"/>
              <a:t>Definition of the intrinsic state </a:t>
            </a:r>
          </a:p>
          <a:p>
            <a:r>
              <a:rPr lang="en-US" altLang="ja-JP" sz="3200" dirty="0" smtClean="0"/>
              <a:t> =&gt; Alignment (</a:t>
            </a:r>
            <a:r>
              <a:rPr lang="en-US" altLang="ja-JP" sz="3200" dirty="0" err="1" smtClean="0"/>
              <a:t>Jz</a:t>
            </a:r>
            <a:r>
              <a:rPr lang="en-US" altLang="ja-JP" sz="3200" dirty="0" smtClean="0"/>
              <a:t> projection)</a:t>
            </a:r>
            <a:endParaRPr lang="en-US" altLang="ja-JP" sz="3200" dirty="0"/>
          </a:p>
          <a:p>
            <a:pPr marL="457200" indent="-457200">
              <a:buFontTx/>
              <a:buChar char="•"/>
            </a:pPr>
            <a:r>
              <a:rPr lang="en-US" altLang="ja-JP" sz="3200" dirty="0" smtClean="0"/>
              <a:t> Two alpha in </a:t>
            </a:r>
            <a:r>
              <a:rPr lang="en-US" altLang="ja-JP" sz="3200" baseline="30000" dirty="0" smtClean="0"/>
              <a:t>8</a:t>
            </a:r>
            <a:r>
              <a:rPr lang="en-US" altLang="ja-JP" sz="3200" dirty="0" smtClean="0"/>
              <a:t>Be =&gt; consistent with VMC</a:t>
            </a:r>
            <a:endParaRPr lang="en-US" altLang="ja-JP" sz="3200" dirty="0"/>
          </a:p>
          <a:p>
            <a:pPr marL="457200" indent="-457200">
              <a:buFontTx/>
              <a:buChar char="•"/>
            </a:pPr>
            <a:r>
              <a:rPr lang="en-US" altLang="ja-JP" sz="3200" dirty="0" smtClean="0"/>
              <a:t> Two alpha and </a:t>
            </a:r>
            <a:r>
              <a:rPr lang="en-US" altLang="ja-JP" sz="3200" dirty="0"/>
              <a:t>p</a:t>
            </a:r>
            <a:r>
              <a:rPr lang="en-US" altLang="ja-JP" sz="3200" dirty="0" smtClean="0"/>
              <a:t>i </a:t>
            </a:r>
            <a:r>
              <a:rPr lang="en-US" altLang="ja-JP" sz="3200" dirty="0" smtClean="0"/>
              <a:t>(and sigma) </a:t>
            </a:r>
            <a:r>
              <a:rPr lang="en-US" altLang="ja-JP" sz="3200" dirty="0" smtClean="0"/>
              <a:t>orbit in </a:t>
            </a:r>
            <a:r>
              <a:rPr lang="en-US" altLang="ja-JP" sz="3200" baseline="30000" dirty="0" smtClean="0"/>
              <a:t>10</a:t>
            </a:r>
            <a:r>
              <a:rPr lang="en-US" altLang="ja-JP" sz="3200" dirty="0" smtClean="0"/>
              <a:t>Be</a:t>
            </a:r>
          </a:p>
          <a:p>
            <a:pPr marL="457200" indent="-457200">
              <a:buFontTx/>
              <a:buChar char="•"/>
            </a:pPr>
            <a:r>
              <a:rPr lang="en-US" altLang="ja-JP" sz="3200" dirty="0" smtClean="0"/>
              <a:t> </a:t>
            </a:r>
            <a:r>
              <a:rPr lang="en-US" altLang="ja-JP" sz="3200" dirty="0"/>
              <a:t>S</a:t>
            </a:r>
            <a:r>
              <a:rPr lang="en-US" altLang="ja-JP" sz="3200" dirty="0" smtClean="0"/>
              <a:t>hrinkage of alpha-alpha distance</a:t>
            </a:r>
          </a:p>
          <a:p>
            <a:endParaRPr lang="en-US" altLang="ja-JP" sz="3200" dirty="0" smtClean="0"/>
          </a:p>
          <a:p>
            <a:r>
              <a:rPr lang="en-US" altLang="ja-JP" sz="3200" dirty="0" smtClean="0"/>
              <a:t>Future plan</a:t>
            </a:r>
            <a:endParaRPr lang="en-US" altLang="ja-JP" sz="3200" dirty="0"/>
          </a:p>
          <a:p>
            <a:pPr marL="457200" indent="-457200">
              <a:buFontTx/>
              <a:buChar char="•"/>
            </a:pPr>
            <a:r>
              <a:rPr lang="en-US" altLang="ja-JP" sz="3200" dirty="0" err="1" smtClean="0"/>
              <a:t>Nshell</a:t>
            </a:r>
            <a:r>
              <a:rPr lang="en-US" altLang="ja-JP" sz="3200" dirty="0" smtClean="0"/>
              <a:t>&gt;4 </a:t>
            </a:r>
            <a:r>
              <a:rPr lang="en-US" altLang="ja-JP" sz="3200" dirty="0"/>
              <a:t>➡ </a:t>
            </a:r>
            <a:r>
              <a:rPr lang="en-US" altLang="ja-JP" sz="3200" dirty="0" smtClean="0"/>
              <a:t>(K</a:t>
            </a:r>
            <a:r>
              <a:rPr lang="en-US" altLang="ja-JP" sz="3200" dirty="0"/>
              <a:t>-</a:t>
            </a:r>
            <a:r>
              <a:rPr lang="en-US" altLang="ja-JP" sz="3200" dirty="0" smtClean="0"/>
              <a:t>computer)  enhancement of cluster </a:t>
            </a:r>
            <a:r>
              <a:rPr lang="en-US" altLang="ja-JP" sz="3200" dirty="0"/>
              <a:t>structure </a:t>
            </a:r>
            <a:r>
              <a:rPr lang="en-US" altLang="ja-JP" sz="3200" dirty="0" smtClean="0"/>
              <a:t>in Be isotopes. </a:t>
            </a:r>
            <a:endParaRPr lang="en-US" altLang="ja-JP" sz="3200" dirty="0"/>
          </a:p>
          <a:p>
            <a:pPr marL="457200" indent="-457200">
              <a:buFontTx/>
              <a:buChar char="•"/>
            </a:pPr>
            <a:r>
              <a:rPr lang="en-US" altLang="ja-JP" sz="3200" dirty="0"/>
              <a:t>P</a:t>
            </a:r>
            <a:r>
              <a:rPr lang="en-US" altLang="ja-JP" sz="3200" dirty="0" smtClean="0"/>
              <a:t>roper</a:t>
            </a:r>
            <a:r>
              <a:rPr lang="en-US" altLang="ja-JP" sz="3200" dirty="0" smtClean="0"/>
              <a:t> </a:t>
            </a:r>
            <a:r>
              <a:rPr lang="en-US" altLang="ja-JP" sz="3200" dirty="0" smtClean="0"/>
              <a:t>beta value for Lawson’s parameter</a:t>
            </a:r>
          </a:p>
          <a:p>
            <a:pPr marL="457200" indent="-457200">
              <a:buFontTx/>
              <a:buChar char="•"/>
            </a:pPr>
            <a:r>
              <a:rPr lang="en-US" altLang="ja-JP" sz="3200" dirty="0"/>
              <a:t>R</a:t>
            </a:r>
            <a:r>
              <a:rPr lang="en-US" altLang="ja-JP" sz="3200" dirty="0" smtClean="0"/>
              <a:t>emove </a:t>
            </a:r>
            <a:r>
              <a:rPr lang="en-US" altLang="ja-JP" sz="3200" dirty="0" err="1" smtClean="0"/>
              <a:t>c.m</a:t>
            </a:r>
            <a:r>
              <a:rPr lang="en-US" altLang="ja-JP" sz="3200" dirty="0"/>
              <a:t>. motion from density</a:t>
            </a:r>
            <a:br>
              <a:rPr lang="en-US" altLang="ja-JP" sz="3200" dirty="0"/>
            </a:br>
            <a:r>
              <a:rPr lang="en-US" altLang="ja-JP" sz="3200" dirty="0"/>
              <a:t/>
            </a:r>
            <a:br>
              <a:rPr lang="en-US" altLang="ja-JP" sz="3200" dirty="0"/>
            </a:br>
            <a:endParaRPr lang="en-US" altLang="ja-JP" sz="3200" dirty="0" smtClean="0"/>
          </a:p>
          <a:p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61415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19"/>
          <p:cNvSpPr txBox="1">
            <a:spLocks noChangeArrowheads="1"/>
          </p:cNvSpPr>
          <p:nvPr/>
        </p:nvSpPr>
        <p:spPr bwMode="auto">
          <a:xfrm>
            <a:off x="-34553" y="-94735"/>
            <a:ext cx="9251239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baseline="30000" dirty="0" smtClean="0">
                <a:solidFill>
                  <a:srgbClr val="FFFFFF"/>
                </a:solidFill>
              </a:rPr>
              <a:t>10</a:t>
            </a:r>
            <a:r>
              <a:rPr lang="en-US" altLang="ja-JP" sz="4000" dirty="0" smtClean="0">
                <a:solidFill>
                  <a:srgbClr val="FFFFFF"/>
                </a:solidFill>
              </a:rPr>
              <a:t>Be</a:t>
            </a:r>
            <a:r>
              <a:rPr lang="en-US" altLang="ja-JP" sz="4000" dirty="0">
                <a:solidFill>
                  <a:srgbClr val="FFFFFF"/>
                </a:solidFill>
              </a:rPr>
              <a:t>(0</a:t>
            </a:r>
            <a:r>
              <a:rPr lang="en-US" altLang="ja-JP" sz="4000" baseline="-25000" dirty="0">
                <a:solidFill>
                  <a:srgbClr val="FFFFFF"/>
                </a:solidFill>
              </a:rPr>
              <a:t>1,2,3</a:t>
            </a:r>
            <a:r>
              <a:rPr lang="en-US" altLang="ja-JP" sz="4000" baseline="30000" dirty="0" smtClean="0">
                <a:solidFill>
                  <a:srgbClr val="FFFFFF"/>
                </a:solidFill>
              </a:rPr>
              <a:t>+</a:t>
            </a:r>
            <a:r>
              <a:rPr lang="en-US" altLang="ja-JP" sz="4000" dirty="0" smtClean="0">
                <a:solidFill>
                  <a:srgbClr val="FFFFFF"/>
                </a:solidFill>
              </a:rPr>
              <a:t>)</a:t>
            </a:r>
            <a:r>
              <a:rPr lang="en-US" altLang="ja-JP" sz="4000" dirty="0">
                <a:solidFill>
                  <a:srgbClr val="FFFFFF"/>
                </a:solidFill>
              </a:rPr>
              <a:t> </a:t>
            </a:r>
            <a:r>
              <a:rPr lang="en-US" altLang="ja-JP" sz="4000" dirty="0" smtClean="0">
                <a:solidFill>
                  <a:srgbClr val="FFFFFF"/>
                </a:solidFill>
              </a:rPr>
              <a:t>beta=100 MeV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7" name="テキスト ボックス 941"/>
          <p:cNvSpPr txBox="1">
            <a:spLocks noChangeArrowheads="1"/>
          </p:cNvSpPr>
          <p:nvPr/>
        </p:nvSpPr>
        <p:spPr bwMode="auto">
          <a:xfrm>
            <a:off x="578530" y="919664"/>
            <a:ext cx="3692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3200" dirty="0"/>
              <a:t>Energy </a:t>
            </a:r>
            <a:r>
              <a:rPr lang="en-US" altLang="ja-JP" sz="3200" dirty="0" smtClean="0"/>
              <a:t>convergence</a:t>
            </a:r>
            <a:endParaRPr lang="en-US" altLang="ja-JP" sz="3200" dirty="0"/>
          </a:p>
        </p:txBody>
      </p:sp>
      <p:sp>
        <p:nvSpPr>
          <p:cNvPr id="8" name="テキスト ボックス 941"/>
          <p:cNvSpPr txBox="1">
            <a:spLocks noChangeArrowheads="1"/>
          </p:cNvSpPr>
          <p:nvPr/>
        </p:nvSpPr>
        <p:spPr bwMode="auto">
          <a:xfrm>
            <a:off x="4886755" y="921656"/>
            <a:ext cx="408597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3200" dirty="0" smtClean="0"/>
              <a:t>Energy of </a:t>
            </a:r>
            <a:r>
              <a:rPr lang="en-US" altLang="ja-JP" sz="3200" dirty="0" err="1" smtClean="0"/>
              <a:t>c.m</a:t>
            </a:r>
            <a:r>
              <a:rPr lang="en-US" altLang="ja-JP" sz="3200" dirty="0" smtClean="0"/>
              <a:t>. motion </a:t>
            </a:r>
            <a:endParaRPr lang="en-US" altLang="ja-JP" sz="3200" dirty="0"/>
          </a:p>
        </p:txBody>
      </p:sp>
      <p:pic>
        <p:nvPicPr>
          <p:cNvPr id="3" name="図 2" descr="Hint_j0_cm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8" y="1567364"/>
            <a:ext cx="4500035" cy="4500035"/>
          </a:xfrm>
          <a:prstGeom prst="rect">
            <a:avLst/>
          </a:prstGeom>
        </p:spPr>
      </p:pic>
      <p:pic>
        <p:nvPicPr>
          <p:cNvPr id="6" name="図 5" descr="Hcm_j0_cm1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70" y="1566328"/>
            <a:ext cx="4594198" cy="459419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974" y="6022144"/>
            <a:ext cx="9308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 smtClean="0"/>
              <a:t>ontamination </a:t>
            </a:r>
            <a:r>
              <a:rPr kumimoji="1" lang="en-US" altLang="ja-JP" sz="2800" dirty="0" smtClean="0"/>
              <a:t>of </a:t>
            </a:r>
            <a:r>
              <a:rPr kumimoji="1" lang="en-US" altLang="ja-JP" sz="2800" dirty="0" err="1" smtClean="0"/>
              <a:t>c.m</a:t>
            </a:r>
            <a:r>
              <a:rPr kumimoji="1" lang="en-US" altLang="ja-JP" sz="2800" dirty="0" smtClean="0"/>
              <a:t>. motion </a:t>
            </a:r>
            <a:r>
              <a:rPr kumimoji="1" lang="en-US" altLang="ja-JP" sz="2800" dirty="0" smtClean="0"/>
              <a:t>is negligible</a:t>
            </a:r>
          </a:p>
          <a:p>
            <a:r>
              <a:rPr kumimoji="1" lang="en-US" altLang="ja-JP" sz="2800" dirty="0" smtClean="0"/>
              <a:t> </a:t>
            </a:r>
            <a:r>
              <a:rPr lang="en-US" altLang="ja-JP" sz="2800" dirty="0" smtClean="0"/>
              <a:t>when</a:t>
            </a:r>
            <a:r>
              <a:rPr kumimoji="1" lang="en-US" altLang="ja-JP" sz="2800" dirty="0" smtClean="0"/>
              <a:t> beta=100 MeV</a:t>
            </a:r>
            <a:endParaRPr kumimoji="1" lang="ja-JP" altLang="en-US" sz="2800" dirty="0"/>
          </a:p>
        </p:txBody>
      </p:sp>
      <p:sp>
        <p:nvSpPr>
          <p:cNvPr id="10" name="右矢印 9"/>
          <p:cNvSpPr/>
          <p:nvPr/>
        </p:nvSpPr>
        <p:spPr>
          <a:xfrm rot="5400000">
            <a:off x="6788960" y="4899269"/>
            <a:ext cx="806593" cy="279055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889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4364" y="1421048"/>
            <a:ext cx="1257027" cy="5683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 err="1" smtClean="0"/>
              <a:t>Nb</a:t>
            </a:r>
            <a:r>
              <a:rPr lang="en-US" sz="2800" dirty="0" smtClean="0"/>
              <a:t>=85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09" y="2975740"/>
            <a:ext cx="1191410" cy="50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Nb</a:t>
            </a:r>
            <a:r>
              <a:rPr lang="en-US" sz="2800" dirty="0" smtClean="0"/>
              <a:t>=10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049" y="4551598"/>
            <a:ext cx="1161816" cy="601662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Nb</a:t>
            </a:r>
            <a:r>
              <a:rPr lang="en-US" sz="2800" dirty="0" smtClean="0"/>
              <a:t>=2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0389" y="5712592"/>
            <a:ext cx="72548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200" dirty="0"/>
              <a:t>m</a:t>
            </a:r>
            <a:r>
              <a:rPr lang="en-GB" sz="2200" dirty="0" smtClean="0"/>
              <a:t>atter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40934" y="5749104"/>
            <a:ext cx="18557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000" dirty="0"/>
              <a:t>v</a:t>
            </a:r>
            <a:r>
              <a:rPr lang="en-GB" sz="2000" dirty="0" smtClean="0"/>
              <a:t>alence(x10)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-44689" y="6049966"/>
            <a:ext cx="9220436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000080"/>
                </a:solidFill>
              </a:rPr>
              <a:t>0</a:t>
            </a:r>
            <a:r>
              <a:rPr lang="en-US" sz="2400" b="1" baseline="-25000" dirty="0" smtClean="0">
                <a:solidFill>
                  <a:srgbClr val="000080"/>
                </a:solidFill>
              </a:rPr>
              <a:t>1</a:t>
            </a:r>
            <a:r>
              <a:rPr lang="en-US" sz="2400" b="1" baseline="30000" dirty="0" smtClean="0">
                <a:solidFill>
                  <a:srgbClr val="000080"/>
                </a:solidFill>
              </a:rPr>
              <a:t>+</a:t>
            </a:r>
            <a:r>
              <a:rPr lang="en-US" sz="2400" b="1" dirty="0" smtClean="0">
                <a:solidFill>
                  <a:srgbClr val="000080"/>
                </a:solidFill>
              </a:rPr>
              <a:t>:consistent with </a:t>
            </a:r>
            <a:r>
              <a:rPr lang="en-US" sz="2400" b="1" i="1" dirty="0" smtClean="0">
                <a:solidFill>
                  <a:srgbClr val="000080"/>
                </a:solidFill>
              </a:rPr>
              <a:t>π</a:t>
            </a:r>
            <a:r>
              <a:rPr lang="en-US" sz="2400" b="1" dirty="0" smtClean="0">
                <a:solidFill>
                  <a:srgbClr val="000080"/>
                </a:solidFill>
              </a:rPr>
              <a:t> molecular-orbit picture.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0080"/>
                </a:solidFill>
              </a:rPr>
              <a:t>0</a:t>
            </a:r>
            <a:r>
              <a:rPr lang="en-US" sz="2400" b="1" baseline="-25000" dirty="0" smtClean="0">
                <a:solidFill>
                  <a:srgbClr val="000080"/>
                </a:solidFill>
              </a:rPr>
              <a:t>2</a:t>
            </a:r>
            <a:r>
              <a:rPr lang="en-US" sz="2400" b="1" baseline="30000" dirty="0" smtClean="0">
                <a:solidFill>
                  <a:srgbClr val="000080"/>
                </a:solidFill>
              </a:rPr>
              <a:t>+</a:t>
            </a:r>
            <a:r>
              <a:rPr lang="en-US" sz="2400" b="1" dirty="0" smtClean="0">
                <a:solidFill>
                  <a:srgbClr val="000080"/>
                </a:solidFill>
              </a:rPr>
              <a:t>:</a:t>
            </a:r>
            <a:r>
              <a:rPr lang="en-US" altLang="ja-JP" sz="2400" b="1" dirty="0" err="1" smtClean="0">
                <a:solidFill>
                  <a:srgbClr val="000080"/>
                </a:solidFill>
              </a:rPr>
              <a:t>σ-orbit➡</a:t>
            </a:r>
            <a:r>
              <a:rPr lang="en-US" sz="2400" b="1" dirty="0" err="1" smtClean="0">
                <a:solidFill>
                  <a:srgbClr val="000080"/>
                </a:solidFill>
              </a:rPr>
              <a:t>futher</a:t>
            </a:r>
            <a:r>
              <a:rPr lang="en-US" sz="2400" b="1" dirty="0" smtClean="0">
                <a:solidFill>
                  <a:srgbClr val="000080"/>
                </a:solidFill>
              </a:rPr>
              <a:t> analysis is </a:t>
            </a:r>
            <a:r>
              <a:rPr lang="en-US" sz="2400" b="1" dirty="0" smtClean="0">
                <a:solidFill>
                  <a:srgbClr val="000080"/>
                </a:solidFill>
              </a:rPr>
              <a:t>needed.</a:t>
            </a:r>
            <a:endParaRPr lang="en-US" altLang="ja-JP" sz="2400" b="1" dirty="0" smtClean="0">
              <a:solidFill>
                <a:srgbClr val="99284C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840483" y="5760155"/>
            <a:ext cx="72548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200" dirty="0" smtClean="0"/>
              <a:t>matter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304798" y="5789555"/>
            <a:ext cx="1857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000" dirty="0"/>
              <a:t>v</a:t>
            </a:r>
            <a:r>
              <a:rPr lang="en-GB" sz="2000" dirty="0" smtClean="0"/>
              <a:t>alence(x10)</a:t>
            </a:r>
          </a:p>
          <a:p>
            <a:pPr>
              <a:defRPr/>
            </a:pPr>
            <a:endParaRPr lang="en-GB" sz="2000" dirty="0" smtClean="0"/>
          </a:p>
        </p:txBody>
      </p:sp>
      <p:pic>
        <p:nvPicPr>
          <p:cNvPr id="32" name="図 31" descr="Kpro_dev_be10_j0+2cm100_e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7" y="754595"/>
            <a:ext cx="2267939" cy="5102862"/>
          </a:xfrm>
          <a:prstGeom prst="rect">
            <a:avLst/>
          </a:prstGeom>
        </p:spPr>
      </p:pic>
      <p:pic>
        <p:nvPicPr>
          <p:cNvPr id="33" name="図 32" descr="Kpro_mat_be10_j0+2cm100_e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24" y="772292"/>
            <a:ext cx="2267939" cy="5102862"/>
          </a:xfrm>
          <a:prstGeom prst="rect">
            <a:avLst/>
          </a:prstGeom>
        </p:spPr>
      </p:pic>
      <p:sp>
        <p:nvSpPr>
          <p:cNvPr id="34" name="テキスト ボックス 19"/>
          <p:cNvSpPr txBox="1">
            <a:spLocks noChangeArrowheads="1"/>
          </p:cNvSpPr>
          <p:nvPr/>
        </p:nvSpPr>
        <p:spPr bwMode="auto">
          <a:xfrm>
            <a:off x="1068053" y="23579"/>
            <a:ext cx="3779120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baseline="30000" dirty="0" smtClean="0">
                <a:solidFill>
                  <a:srgbClr val="FFFFFF"/>
                </a:solidFill>
              </a:rPr>
              <a:t>10</a:t>
            </a:r>
            <a:r>
              <a:rPr lang="en-US" altLang="ja-JP" sz="4000" dirty="0" smtClean="0">
                <a:solidFill>
                  <a:srgbClr val="FFFFFF"/>
                </a:solidFill>
              </a:rPr>
              <a:t>Be (0</a:t>
            </a:r>
            <a:r>
              <a:rPr lang="en-US" altLang="ja-JP" sz="4000" baseline="-25000" dirty="0" smtClean="0">
                <a:solidFill>
                  <a:srgbClr val="FFFFFF"/>
                </a:solidFill>
              </a:rPr>
              <a:t>1</a:t>
            </a:r>
            <a:r>
              <a:rPr lang="en-US" altLang="ja-JP" sz="4000" baseline="30000" dirty="0" smtClean="0">
                <a:solidFill>
                  <a:srgbClr val="FFFFFF"/>
                </a:solidFill>
              </a:rPr>
              <a:t>+</a:t>
            </a:r>
            <a:r>
              <a:rPr lang="en-US" altLang="ja-JP" sz="4000" dirty="0" smtClean="0">
                <a:solidFill>
                  <a:srgbClr val="FFFFFF"/>
                </a:solidFill>
              </a:rPr>
              <a:t>)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35" name="テキスト ボックス 19"/>
          <p:cNvSpPr txBox="1">
            <a:spLocks noChangeArrowheads="1"/>
          </p:cNvSpPr>
          <p:nvPr/>
        </p:nvSpPr>
        <p:spPr bwMode="auto">
          <a:xfrm>
            <a:off x="5249331" y="26916"/>
            <a:ext cx="3799414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baseline="30000" dirty="0">
                <a:solidFill>
                  <a:srgbClr val="FFFFFF"/>
                </a:solidFill>
              </a:rPr>
              <a:t>10</a:t>
            </a:r>
            <a:r>
              <a:rPr lang="en-US" altLang="ja-JP" sz="4000" dirty="0">
                <a:solidFill>
                  <a:srgbClr val="FFFFFF"/>
                </a:solidFill>
              </a:rPr>
              <a:t>Be (</a:t>
            </a:r>
            <a:r>
              <a:rPr lang="en-US" altLang="ja-JP" sz="4000" dirty="0" smtClean="0">
                <a:solidFill>
                  <a:srgbClr val="FFFFFF"/>
                </a:solidFill>
              </a:rPr>
              <a:t>0</a:t>
            </a:r>
            <a:r>
              <a:rPr lang="en-US" altLang="ja-JP" sz="4000" baseline="-25000" dirty="0" smtClean="0">
                <a:solidFill>
                  <a:srgbClr val="FFFFFF"/>
                </a:solidFill>
              </a:rPr>
              <a:t>2</a:t>
            </a:r>
            <a:r>
              <a:rPr lang="en-US" altLang="ja-JP" sz="4000" baseline="30000" dirty="0" smtClean="0">
                <a:solidFill>
                  <a:srgbClr val="FFFFFF"/>
                </a:solidFill>
              </a:rPr>
              <a:t>+</a:t>
            </a:r>
            <a:r>
              <a:rPr lang="en-US" altLang="ja-JP" sz="4000" dirty="0" smtClean="0">
                <a:solidFill>
                  <a:srgbClr val="FFFFFF"/>
                </a:solidFill>
              </a:rPr>
              <a:t>)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  <p:pic>
        <p:nvPicPr>
          <p:cNvPr id="36" name="図 35" descr="Kpro_dev_be10_j0+2cm100_e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47" y="751125"/>
            <a:ext cx="2287178" cy="5146148"/>
          </a:xfrm>
          <a:prstGeom prst="rect">
            <a:avLst/>
          </a:prstGeom>
        </p:spPr>
      </p:pic>
      <p:pic>
        <p:nvPicPr>
          <p:cNvPr id="37" name="図 36" descr="Kpro_mat_be10_j0+2cm100_e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53" y="788165"/>
            <a:ext cx="2273901" cy="5116278"/>
          </a:xfrm>
          <a:prstGeom prst="rect">
            <a:avLst/>
          </a:prstGeom>
        </p:spPr>
      </p:pic>
      <p:pic>
        <p:nvPicPr>
          <p:cNvPr id="38" name="図 37" descr="Kpro_mat_be10_j0+2cm100_e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476" y="791573"/>
            <a:ext cx="1982453" cy="5116278"/>
          </a:xfrm>
          <a:prstGeom prst="rect">
            <a:avLst/>
          </a:prstGeom>
        </p:spPr>
      </p:pic>
      <p:pic>
        <p:nvPicPr>
          <p:cNvPr id="39" name="図 38" descr="Kpro_mat_be10_j0+2cm100_e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4231" y="772292"/>
            <a:ext cx="2267939" cy="5102862"/>
          </a:xfrm>
          <a:prstGeom prst="rect">
            <a:avLst/>
          </a:prstGeom>
        </p:spPr>
      </p:pic>
      <p:pic>
        <p:nvPicPr>
          <p:cNvPr id="40" name="図 39" descr="Kpro_dev_be10_j0+2cm100_e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9093" y="752400"/>
            <a:ext cx="2145747" cy="5146148"/>
          </a:xfrm>
          <a:prstGeom prst="rect">
            <a:avLst/>
          </a:prstGeom>
        </p:spPr>
      </p:pic>
      <p:pic>
        <p:nvPicPr>
          <p:cNvPr id="41" name="図 40" descr="Kpro_dev_be10_j0+2cm100_e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7642" y="758826"/>
            <a:ext cx="2267939" cy="51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1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9"/>
          <p:cNvSpPr txBox="1">
            <a:spLocks noChangeArrowheads="1"/>
          </p:cNvSpPr>
          <p:nvPr/>
        </p:nvSpPr>
        <p:spPr bwMode="auto">
          <a:xfrm>
            <a:off x="743765" y="4177506"/>
            <a:ext cx="199251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4400" b="1">
                <a:solidFill>
                  <a:srgbClr val="FF0000"/>
                </a:solidFill>
                <a:ea typeface="Osaka" charset="0"/>
                <a:cs typeface="Osaka" charset="0"/>
              </a:rPr>
              <a:t>Introduction</a:t>
            </a:r>
          </a:p>
        </p:txBody>
      </p:sp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4077554" y="1412864"/>
            <a:ext cx="8402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endParaRPr lang="ja-JP" altLang="en-US" sz="180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1" y="4345781"/>
            <a:ext cx="3009900" cy="19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1207" y="6247968"/>
            <a:ext cx="3092149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SzPct val="45000"/>
              <a:defRPr/>
            </a:pPr>
            <a:r>
              <a:rPr lang="en-US" sz="1100" dirty="0" smtClean="0"/>
              <a:t>[Ref] R.B. </a:t>
            </a:r>
            <a:r>
              <a:rPr lang="en-US" sz="1100" dirty="0" err="1" smtClean="0"/>
              <a:t>Wiringa</a:t>
            </a:r>
            <a:r>
              <a:rPr lang="en-US" sz="1100" dirty="0" smtClean="0"/>
              <a:t>, PRC</a:t>
            </a:r>
            <a:r>
              <a:rPr lang="en-US" sz="1100" b="1" dirty="0" smtClean="0"/>
              <a:t>62</a:t>
            </a:r>
            <a:r>
              <a:rPr lang="en-US" sz="1100" dirty="0" smtClean="0"/>
              <a:t> (2000), 014001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75503" y="3971123"/>
            <a:ext cx="462986" cy="2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600" baseline="33000" dirty="0" smtClean="0"/>
              <a:t>8</a:t>
            </a:r>
            <a:r>
              <a:rPr lang="en-US" sz="2600" dirty="0" smtClean="0"/>
              <a:t>Be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6293" y="1555701"/>
            <a:ext cx="8600199" cy="292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1425"/>
              </a:spcAft>
              <a:defRPr/>
            </a:pPr>
            <a:r>
              <a:rPr lang="en-GB" sz="2000" dirty="0" smtClean="0">
                <a:latin typeface="ＭＳ Ｐゴシック" charset="0"/>
              </a:rPr>
              <a:t>  </a:t>
            </a:r>
            <a:r>
              <a:rPr lang="ja-JP" altLang="en-US" sz="2000" dirty="0" smtClean="0">
                <a:latin typeface="ＭＳ Ｐゴシック" charset="0"/>
              </a:rPr>
              <a:t>　</a:t>
            </a:r>
            <a:r>
              <a:rPr lang="en-US" altLang="ja-JP" sz="2000" dirty="0" smtClean="0">
                <a:latin typeface="ＭＳ Ｐゴシック" charset="0"/>
              </a:rPr>
              <a:t> </a:t>
            </a:r>
            <a:r>
              <a:rPr lang="en-US" altLang="ja-JP" sz="2000" dirty="0" smtClean="0"/>
              <a:t>GFMC (A=8, …, </a:t>
            </a:r>
            <a:r>
              <a:rPr lang="en-US" altLang="ja-JP" sz="2000" dirty="0" err="1" smtClean="0"/>
              <a:t>etc</a:t>
            </a:r>
            <a:r>
              <a:rPr lang="en-US" altLang="ja-JP" sz="2000" dirty="0" smtClean="0"/>
              <a:t>), lattice effective field theory (A=12, …, </a:t>
            </a:r>
            <a:r>
              <a:rPr lang="en-US" altLang="ja-JP" sz="2000" dirty="0" err="1" smtClean="0"/>
              <a:t>etc</a:t>
            </a:r>
            <a:r>
              <a:rPr lang="en-US" altLang="ja-JP" sz="2000" dirty="0" smtClean="0"/>
              <a:t>)</a:t>
            </a:r>
          </a:p>
          <a:p>
            <a:pPr>
              <a:spcAft>
                <a:spcPts val="1425"/>
              </a:spcAft>
              <a:defRPr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➡ The appearance of alpha cluster structure is indicated.</a:t>
            </a:r>
            <a:endParaRPr lang="en-US" altLang="ja-JP" sz="2000" dirty="0"/>
          </a:p>
          <a:p>
            <a:pPr>
              <a:spcAft>
                <a:spcPts val="1425"/>
              </a:spcAft>
              <a:defRPr/>
            </a:pPr>
            <a:r>
              <a:rPr lang="ja-JP" altLang="ja-JP" sz="2000" dirty="0"/>
              <a:t>　</a:t>
            </a:r>
            <a:r>
              <a:rPr lang="ja-JP" altLang="en-US" sz="2000" dirty="0" smtClean="0"/>
              <a:t>　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No core shell model (A</a:t>
            </a:r>
            <a:r>
              <a:rPr lang="en-US" altLang="en-US" sz="2000" dirty="0" smtClean="0"/>
              <a:t>≦</a:t>
            </a:r>
            <a:r>
              <a:rPr lang="en-US" altLang="ja-JP" sz="2000" dirty="0" smtClean="0"/>
              <a:t>14)</a:t>
            </a:r>
          </a:p>
          <a:p>
            <a:pPr>
              <a:spcAft>
                <a:spcPts val="1425"/>
              </a:spcAft>
              <a:defRPr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➡ Cluster structure appears in densities (Li isotopes with no-core FC)</a:t>
            </a:r>
          </a:p>
          <a:p>
            <a:pPr>
              <a:spcAft>
                <a:spcPts val="1425"/>
              </a:spcAft>
              <a:defRPr/>
            </a:pPr>
            <a:r>
              <a:rPr lang="en-US" altLang="ja-JP" sz="2000" dirty="0" smtClean="0"/>
              <a:t>          How about cluster states in </a:t>
            </a:r>
            <a:r>
              <a:rPr lang="en-US" altLang="ja-JP" sz="2000" b="1" dirty="0" smtClean="0"/>
              <a:t>Monte Carlo shell model (MCSM)</a:t>
            </a:r>
            <a:r>
              <a:rPr lang="en-US" altLang="ja-JP" sz="2000" dirty="0" smtClean="0"/>
              <a:t>?</a:t>
            </a:r>
          </a:p>
        </p:txBody>
      </p:sp>
      <p:sp>
        <p:nvSpPr>
          <p:cNvPr id="15" name="テキスト ボックス 10"/>
          <p:cNvSpPr txBox="1">
            <a:spLocks noChangeArrowheads="1"/>
          </p:cNvSpPr>
          <p:nvPr/>
        </p:nvSpPr>
        <p:spPr bwMode="auto">
          <a:xfrm>
            <a:off x="-12781" y="-667"/>
            <a:ext cx="9156781" cy="70392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600" b="1" dirty="0" smtClean="0">
                <a:solidFill>
                  <a:srgbClr val="FFFFFF"/>
                </a:solidFill>
              </a:rPr>
              <a:t>Background</a:t>
            </a:r>
            <a:endParaRPr lang="en-US" altLang="ja-JP" sz="3600" dirty="0">
              <a:solidFill>
                <a:srgbClr val="FFFF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422531" y="2822311"/>
            <a:ext cx="68992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SzPct val="45000"/>
              <a:defRPr/>
            </a:pPr>
            <a:r>
              <a:rPr lang="en-US" sz="1200" dirty="0" smtClean="0"/>
              <a:t>[Ref] C. </a:t>
            </a:r>
            <a:r>
              <a:rPr lang="en-US" sz="1200" dirty="0" err="1" smtClean="0"/>
              <a:t>Cockrel</a:t>
            </a:r>
            <a:r>
              <a:rPr lang="en-US" sz="1200" dirty="0" smtClean="0"/>
              <a:t>, J. P. Vary and P Maris, PRC</a:t>
            </a:r>
            <a:r>
              <a:rPr lang="en-US" sz="1200" b="1" dirty="0" smtClean="0"/>
              <a:t>86</a:t>
            </a:r>
            <a:r>
              <a:rPr lang="en-US" sz="1200" dirty="0" smtClean="0"/>
              <a:t>, 034325 (2012)</a:t>
            </a:r>
          </a:p>
        </p:txBody>
      </p:sp>
      <p:sp>
        <p:nvSpPr>
          <p:cNvPr id="20" name="テキスト ボックス 10"/>
          <p:cNvSpPr txBox="1">
            <a:spLocks noChangeArrowheads="1"/>
          </p:cNvSpPr>
          <p:nvPr/>
        </p:nvSpPr>
        <p:spPr bwMode="auto">
          <a:xfrm>
            <a:off x="-12781" y="628123"/>
            <a:ext cx="9156781" cy="64237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200" dirty="0" smtClean="0">
                <a:solidFill>
                  <a:srgbClr val="FFFFFF"/>
                </a:solidFill>
              </a:rPr>
              <a:t>- </a:t>
            </a:r>
            <a:r>
              <a:rPr lang="en-US" altLang="ja-JP" sz="3200" dirty="0">
                <a:solidFill>
                  <a:srgbClr val="FFFFFF"/>
                </a:solidFill>
              </a:rPr>
              <a:t>progress of </a:t>
            </a:r>
            <a:r>
              <a:rPr lang="en-US" altLang="ja-JP" sz="3200" i="1" dirty="0" err="1">
                <a:solidFill>
                  <a:srgbClr val="FFFFFF"/>
                </a:solidFill>
              </a:rPr>
              <a:t>ab</a:t>
            </a:r>
            <a:r>
              <a:rPr lang="en-US" altLang="ja-JP" sz="3200" i="1" dirty="0">
                <a:solidFill>
                  <a:srgbClr val="FFFFFF"/>
                </a:solidFill>
              </a:rPr>
              <a:t>-initio</a:t>
            </a:r>
            <a:r>
              <a:rPr lang="en-US" altLang="ja-JP" sz="3200" dirty="0">
                <a:solidFill>
                  <a:srgbClr val="FFFFFF"/>
                </a:solidFill>
              </a:rPr>
              <a:t> calculations -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32793" y="6420636"/>
            <a:ext cx="42799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0000"/>
              </a:lnSpc>
              <a:buClrTx/>
              <a:buSzPct val="45000"/>
              <a:buFontTx/>
              <a:buNone/>
              <a:defRPr/>
            </a:pPr>
            <a:r>
              <a:rPr lang="en-US" dirty="0" smtClean="0"/>
              <a:t>C. Cockrell et al, </a:t>
            </a:r>
            <a:r>
              <a:rPr lang="en-US" dirty="0" err="1" smtClean="0"/>
              <a:t>arxiv</a:t>
            </a:r>
            <a:r>
              <a:rPr lang="en-US" dirty="0" smtClean="0"/>
              <a:t>: 1201.0724v2 [</a:t>
            </a:r>
            <a:r>
              <a:rPr lang="en-US" dirty="0" err="1" smtClean="0"/>
              <a:t>nucl-th</a:t>
            </a:r>
            <a:r>
              <a:rPr lang="en-US" dirty="0" smtClean="0"/>
              <a:t>]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686956" y="3809205"/>
            <a:ext cx="4635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600" baseline="33000" smtClean="0"/>
              <a:t>8</a:t>
            </a:r>
            <a:r>
              <a:rPr lang="en-US" sz="2600" smtClean="0"/>
              <a:t>Li(2</a:t>
            </a:r>
            <a:r>
              <a:rPr lang="en-US" sz="2600" baseline="33000" smtClean="0"/>
              <a:t>+</a:t>
            </a:r>
            <a:r>
              <a:rPr lang="en-US" sz="2600" smtClean="0"/>
              <a:t>)</a:t>
            </a: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93" y="4425683"/>
            <a:ext cx="45005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201056" y="4139405"/>
            <a:ext cx="9779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200" dirty="0" smtClean="0"/>
              <a:t> neutron density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433081" y="4114005"/>
            <a:ext cx="9763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200" dirty="0" smtClean="0"/>
              <a:t> ( with </a:t>
            </a:r>
            <a:r>
              <a:rPr lang="en-US" sz="2200" dirty="0" err="1" smtClean="0"/>
              <a:t>c.m</a:t>
            </a:r>
            <a:r>
              <a:rPr lang="en-US" sz="2200" dirty="0" smtClean="0"/>
              <a:t>. motion)</a:t>
            </a:r>
          </a:p>
        </p:txBody>
      </p:sp>
    </p:spTree>
    <p:extLst>
      <p:ext uri="{BB962C8B-B14F-4D97-AF65-F5344CB8AC3E}">
        <p14:creationId xmlns:p14="http://schemas.microsoft.com/office/powerpoint/2010/main" val="239986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0560" y="2553389"/>
            <a:ext cx="4465440" cy="1078673"/>
          </a:xfrm>
          <a:prstGeom prst="rect">
            <a:avLst/>
          </a:prstGeom>
          <a:solidFill>
            <a:srgbClr val="FFFF99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59395" name="Object 2"/>
          <p:cNvGraphicFramePr>
            <a:graphicFrameLocks noChangeAspect="1"/>
          </p:cNvGraphicFramePr>
          <p:nvPr/>
        </p:nvGraphicFramePr>
        <p:xfrm>
          <a:off x="360001" y="884253"/>
          <a:ext cx="3241440" cy="86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7" name="数式" r:id="rId4" imgW="1714500" imgH="457200" progId="Equation.3">
                  <p:embed/>
                </p:oleObj>
              </mc:Choice>
              <mc:Fallback>
                <p:oleObj name="数式" r:id="rId4" imgW="1714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01" y="884253"/>
                        <a:ext cx="3241440" cy="864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3"/>
          <p:cNvGraphicFramePr>
            <a:graphicFrameLocks noChangeAspect="1"/>
          </p:cNvGraphicFramePr>
          <p:nvPr/>
        </p:nvGraphicFramePr>
        <p:xfrm>
          <a:off x="324000" y="2551949"/>
          <a:ext cx="2953440" cy="48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8" r:id="rId6" imgW="1561911" imgH="253971" progId="">
                  <p:embed/>
                </p:oleObj>
              </mc:Choice>
              <mc:Fallback>
                <p:oleObj r:id="rId6" imgW="1561911" imgH="2539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0" y="2551949"/>
                        <a:ext cx="2953440" cy="481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2560" y="2913427"/>
            <a:ext cx="4042023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mtClean="0">
                <a:latin typeface="Calibri" charset="0"/>
              </a:rPr>
              <a:t>Minimize </a:t>
            </a:r>
            <a:r>
              <a:rPr lang="en-US" i="1" smtClean="0">
                <a:latin typeface="Times New Roman" charset="0"/>
                <a:cs typeface="Times New Roman" charset="0"/>
              </a:rPr>
              <a:t>E(D)</a:t>
            </a:r>
            <a:r>
              <a:rPr lang="en-US" i="1" smtClean="0">
                <a:latin typeface="Calibri" charset="0"/>
              </a:rPr>
              <a:t> </a:t>
            </a:r>
            <a:r>
              <a:rPr lang="en-US" smtClean="0">
                <a:latin typeface="Calibri" charset="0"/>
              </a:rPr>
              <a:t>as a function of </a:t>
            </a:r>
            <a:r>
              <a:rPr lang="en-US" i="1" smtClean="0">
                <a:latin typeface="Times New Roman" charset="0"/>
                <a:cs typeface="Times New Roman" charset="0"/>
              </a:rPr>
              <a:t>D</a:t>
            </a:r>
            <a:r>
              <a:rPr lang="en-US" smtClean="0">
                <a:latin typeface="Calibri" charset="0"/>
              </a:rPr>
              <a:t> utilizing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mtClean="0">
                <a:latin typeface="Calibri" charset="0"/>
              </a:rPr>
              <a:t>qMC and conjugate gradient methods</a:t>
            </a:r>
          </a:p>
        </p:txBody>
      </p:sp>
      <p:graphicFrame>
        <p:nvGraphicFramePr>
          <p:cNvPr id="59398" name="Object 5"/>
          <p:cNvGraphicFramePr>
            <a:graphicFrameLocks noChangeAspect="1"/>
          </p:cNvGraphicFramePr>
          <p:nvPr/>
        </p:nvGraphicFramePr>
        <p:xfrm>
          <a:off x="3420001" y="1687858"/>
          <a:ext cx="3371040" cy="93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9" name="数式" r:id="rId8" imgW="1828744" imgH="507988" progId="Equation.3">
                  <p:embed/>
                </p:oleObj>
              </mc:Choice>
              <mc:Fallback>
                <p:oleObj name="数式" r:id="rId8" imgW="1828744" imgH="5079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001" y="1687858"/>
                        <a:ext cx="3371040" cy="936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90880" y="3761675"/>
            <a:ext cx="6204960" cy="1932393"/>
          </a:xfrm>
          <a:prstGeom prst="rect">
            <a:avLst/>
          </a:prstGeom>
          <a:solidFill>
            <a:srgbClr val="EBF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mtClean="0">
                <a:latin typeface="Calibri" charset="0"/>
              </a:rPr>
              <a:t>Step 1 : quantum Monte Carlo type method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mtClean="0">
                <a:latin typeface="Calibri" charset="0"/>
              </a:rPr>
              <a:t>  </a:t>
            </a:r>
            <a:r>
              <a:rPr lang="en-US" smtClean="0">
                <a:latin typeface="Wingdings" charset="0"/>
              </a:rPr>
              <a:t></a:t>
            </a:r>
            <a:r>
              <a:rPr lang="en-US" smtClean="0">
                <a:latin typeface="Calibri" charset="0"/>
              </a:rPr>
              <a:t> candidates of n-th basis vector (</a:t>
            </a:r>
            <a:r>
              <a:rPr lang="en-US" i="1" smtClean="0">
                <a:latin typeface="Symbol" charset="0"/>
              </a:rPr>
              <a:t></a:t>
            </a:r>
            <a:r>
              <a:rPr lang="en-US" smtClean="0">
                <a:latin typeface="Calibri" charset="0"/>
              </a:rPr>
              <a:t> : set of random numbers)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endParaRPr lang="en-US" sz="240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endParaRPr lang="en-US" sz="240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mtClean="0">
                <a:latin typeface="Calibri" charset="0"/>
              </a:rPr>
              <a:t>       “ </a:t>
            </a:r>
            <a:r>
              <a:rPr lang="en-US" i="1" smtClean="0">
                <a:latin typeface="Symbol" charset="0"/>
                <a:cs typeface="Times New Roman" charset="0"/>
              </a:rPr>
              <a:t></a:t>
            </a:r>
            <a:r>
              <a:rPr lang="en-US" smtClean="0">
                <a:latin typeface="Calibri" charset="0"/>
              </a:rPr>
              <a:t> ” can be represented by matrix D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mtClean="0">
                <a:latin typeface="Calibri" charset="0"/>
              </a:rPr>
              <a:t>Select the one with the lowest </a:t>
            </a:r>
            <a:r>
              <a:rPr lang="en-US" i="1" smtClean="0">
                <a:latin typeface="Calibri" charset="0"/>
              </a:rPr>
              <a:t>E(D)</a:t>
            </a:r>
            <a:r>
              <a:rPr lang="en-US" smtClean="0">
                <a:latin typeface="Calibri" charset="0"/>
              </a:rPr>
              <a:t> </a:t>
            </a:r>
            <a:r>
              <a:rPr lang="ja-JP" smtClean="0">
                <a:latin typeface="Calibri" charset="0"/>
              </a:rPr>
              <a:t>　　　　　　　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61" y="4478870"/>
            <a:ext cx="262368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86560" y="5749083"/>
            <a:ext cx="6196320" cy="6397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mtClean="0">
                <a:latin typeface="Calibri" charset="0"/>
              </a:rPr>
              <a:t>Step 2 : polish </a:t>
            </a:r>
            <a:r>
              <a:rPr lang="en-US" i="1" smtClean="0">
                <a:latin typeface="Calibri" charset="0"/>
              </a:rPr>
              <a:t>D</a:t>
            </a:r>
            <a:r>
              <a:rPr lang="en-US" smtClean="0">
                <a:latin typeface="Calibri" charset="0"/>
              </a:rPr>
              <a:t> by means of the </a:t>
            </a:r>
            <a:r>
              <a:rPr lang="en-US" smtClean="0">
                <a:solidFill>
                  <a:srgbClr val="FF0000"/>
                </a:solidFill>
                <a:latin typeface="Calibri" charset="0"/>
              </a:rPr>
              <a:t>conjugate gradient </a:t>
            </a:r>
            <a:r>
              <a:rPr lang="en-US" smtClean="0">
                <a:latin typeface="Calibri" charset="0"/>
              </a:rPr>
              <a:t>method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mtClean="0">
                <a:latin typeface="Calibri" charset="0"/>
              </a:rPr>
              <a:t>“variationally”.  </a:t>
            </a:r>
            <a:r>
              <a:rPr lang="ja-JP" smtClean="0">
                <a:latin typeface="Calibri" charset="0"/>
              </a:rPr>
              <a:t>　　　　　　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34721" y="-54726"/>
            <a:ext cx="8660160" cy="43204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2400" b="1">
                <a:solidFill>
                  <a:srgbClr val="FF0000"/>
                </a:solidFill>
                <a:latin typeface="Calibri" charset="0"/>
              </a:rPr>
              <a:t>Next generation of Monte Carlo Shell Model (MCSM)</a:t>
            </a:r>
          </a:p>
        </p:txBody>
      </p:sp>
      <p:grpSp>
        <p:nvGrpSpPr>
          <p:cNvPr id="59403" name="Group 10"/>
          <p:cNvGrpSpPr>
            <a:grpSpLocks/>
          </p:cNvGrpSpPr>
          <p:nvPr/>
        </p:nvGrpSpPr>
        <p:grpSpPr bwMode="auto">
          <a:xfrm>
            <a:off x="6543360" y="3437641"/>
            <a:ext cx="2651040" cy="2924947"/>
            <a:chOff x="4544" y="2387"/>
            <a:chExt cx="1841" cy="2031"/>
          </a:xfrm>
        </p:grpSpPr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2387"/>
              <a:ext cx="1518" cy="2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4563" y="3060"/>
              <a:ext cx="634" cy="6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smtClean="0">
                  <a:solidFill>
                    <a:srgbClr val="008000"/>
                  </a:solidFill>
                  <a:latin typeface="Times New Roman" charset="0"/>
                  <a:cs typeface="Times New Roman" charset="0"/>
                </a:rPr>
                <a:t>steepest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smtClean="0">
                  <a:solidFill>
                    <a:srgbClr val="008000"/>
                  </a:solidFill>
                  <a:latin typeface="Times New Roman" charset="0"/>
                  <a:cs typeface="Times New Roman" charset="0"/>
                </a:rPr>
                <a:t>descent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smtClean="0">
                  <a:solidFill>
                    <a:srgbClr val="008000"/>
                  </a:solidFill>
                  <a:latin typeface="Times New Roman" charset="0"/>
                  <a:cs typeface="Times New Roman" charset="0"/>
                </a:rPr>
                <a:t>method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5635" y="3034"/>
              <a:ext cx="750" cy="6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smtClean="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conjugate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smtClean="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gradient 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smtClean="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method</a:t>
              </a:r>
            </a:p>
          </p:txBody>
        </p:sp>
      </p:grp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050561" y="391722"/>
            <a:ext cx="4479840" cy="362732"/>
          </a:xfrm>
          <a:prstGeom prst="rect">
            <a:avLst/>
          </a:prstGeom>
          <a:solidFill>
            <a:srgbClr val="FCFBF9"/>
          </a:solidFill>
          <a:ln w="9360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i="1">
                <a:solidFill>
                  <a:srgbClr val="17375E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 i="1" baseline="-25000">
                <a:solidFill>
                  <a:srgbClr val="17375E"/>
                </a:solidFill>
                <a:latin typeface="Times New Roman" charset="0"/>
                <a:cs typeface="Times New Roman" charset="0"/>
              </a:rPr>
              <a:t>B</a:t>
            </a:r>
            <a:r>
              <a:rPr lang="en-US">
                <a:solidFill>
                  <a:srgbClr val="17375E"/>
                </a:solidFill>
                <a:latin typeface="Times New Roman" charset="0"/>
                <a:cs typeface="Times New Roman" charset="0"/>
              </a:rPr>
              <a:t> : number of basis vectors (dimension)</a:t>
            </a:r>
          </a:p>
        </p:txBody>
      </p:sp>
      <p:cxnSp>
        <p:nvCxnSpPr>
          <p:cNvPr id="6159" name="AutoShape 15"/>
          <p:cNvCxnSpPr>
            <a:cxnSpLocks noChangeShapeType="1"/>
          </p:cNvCxnSpPr>
          <p:nvPr/>
        </p:nvCxnSpPr>
        <p:spPr bwMode="auto">
          <a:xfrm flipH="1">
            <a:off x="1632960" y="661030"/>
            <a:ext cx="325440" cy="197300"/>
          </a:xfrm>
          <a:prstGeom prst="straightConnector1">
            <a:avLst/>
          </a:prstGeom>
          <a:noFill/>
          <a:ln w="28440">
            <a:solidFill>
              <a:srgbClr val="17375E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831680" y="1975887"/>
            <a:ext cx="1244082" cy="316566"/>
          </a:xfrm>
          <a:prstGeom prst="rect">
            <a:avLst/>
          </a:prstGeom>
          <a:noFill/>
          <a:ln w="936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500">
                <a:solidFill>
                  <a:srgbClr val="6600CC"/>
                </a:solidFill>
                <a:latin typeface="Times New Roman" charset="0"/>
                <a:cs typeface="Times New Roman" charset="0"/>
              </a:rPr>
              <a:t>Projection op.</a:t>
            </a:r>
          </a:p>
        </p:txBody>
      </p:sp>
      <p:cxnSp>
        <p:nvCxnSpPr>
          <p:cNvPr id="6161" name="AutoShape 17"/>
          <p:cNvCxnSpPr>
            <a:cxnSpLocks noChangeShapeType="1"/>
          </p:cNvCxnSpPr>
          <p:nvPr/>
        </p:nvCxnSpPr>
        <p:spPr bwMode="auto">
          <a:xfrm>
            <a:off x="4082401" y="987944"/>
            <a:ext cx="325440" cy="587582"/>
          </a:xfrm>
          <a:prstGeom prst="straightConnector1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182560" y="1183805"/>
            <a:ext cx="3961440" cy="362732"/>
          </a:xfrm>
          <a:prstGeom prst="rect">
            <a:avLst/>
          </a:prstGeom>
          <a:solidFill>
            <a:srgbClr val="FFFF99"/>
          </a:solidFill>
          <a:ln w="936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i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 i="1" baseline="-2500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sp</a:t>
            </a:r>
            <a:r>
              <a:rPr lang="en-US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: number of single-particle states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850561" y="751759"/>
            <a:ext cx="3529440" cy="362732"/>
          </a:xfrm>
          <a:prstGeom prst="rect">
            <a:avLst/>
          </a:prstGeom>
          <a:solidFill>
            <a:srgbClr val="99FF66"/>
          </a:solidFill>
          <a:ln w="936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i="1">
                <a:solidFill>
                  <a:srgbClr val="006600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 i="1" baseline="-25000">
                <a:solidFill>
                  <a:srgbClr val="006600"/>
                </a:solidFill>
                <a:latin typeface="Times New Roman" charset="0"/>
                <a:cs typeface="Times New Roman" charset="0"/>
              </a:rPr>
              <a:t>p</a:t>
            </a:r>
            <a:r>
              <a:rPr lang="en-US">
                <a:solidFill>
                  <a:srgbClr val="006600"/>
                </a:solidFill>
                <a:latin typeface="Times New Roman" charset="0"/>
                <a:cs typeface="Times New Roman" charset="0"/>
              </a:rPr>
              <a:t> : number of (active) particles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667840" y="2839978"/>
            <a:ext cx="323117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>
              <a:buClrTx/>
              <a:buFontTx/>
              <a:buNone/>
              <a:defRPr/>
            </a:pPr>
            <a:r>
              <a:rPr lang="en-US" smtClean="0">
                <a:solidFill>
                  <a:srgbClr val="660066"/>
                </a:solidFill>
              </a:rPr>
              <a:t>Deformed single-particle state</a:t>
            </a:r>
          </a:p>
        </p:txBody>
      </p:sp>
      <p:sp>
        <p:nvSpPr>
          <p:cNvPr id="6165" name="AutoShape 21"/>
          <p:cNvSpPr>
            <a:spLocks/>
          </p:cNvSpPr>
          <p:nvPr/>
        </p:nvSpPr>
        <p:spPr bwMode="auto">
          <a:xfrm rot="5400000">
            <a:off x="5608064" y="2035718"/>
            <a:ext cx="312513" cy="1224000"/>
          </a:xfrm>
          <a:prstGeom prst="rightBrace">
            <a:avLst>
              <a:gd name="adj1" fmla="val 8342"/>
              <a:gd name="adj2" fmla="val 50000"/>
            </a:avLst>
          </a:prstGeom>
          <a:noFill/>
          <a:ln w="38160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7076161" y="1905320"/>
            <a:ext cx="1981964" cy="54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>
              <a:buClrTx/>
              <a:buFontTx/>
              <a:buNone/>
              <a:defRPr/>
            </a:pPr>
            <a:r>
              <a:rPr lang="en-US" sz="1500" b="1"/>
              <a:t>N-th basis vector</a:t>
            </a:r>
          </a:p>
          <a:p>
            <a:pPr hangingPunct="1">
              <a:buClrTx/>
              <a:buFontTx/>
              <a:buNone/>
              <a:defRPr/>
            </a:pPr>
            <a:r>
              <a:rPr lang="en-US" sz="1500" b="1"/>
              <a:t>(Slater determinant)</a:t>
            </a:r>
          </a:p>
        </p:txBody>
      </p:sp>
      <p:cxnSp>
        <p:nvCxnSpPr>
          <p:cNvPr id="6167" name="AutoShape 23"/>
          <p:cNvCxnSpPr>
            <a:cxnSpLocks noChangeShapeType="1"/>
          </p:cNvCxnSpPr>
          <p:nvPr/>
        </p:nvCxnSpPr>
        <p:spPr bwMode="auto">
          <a:xfrm flipH="1" flipV="1">
            <a:off x="2184480" y="1398388"/>
            <a:ext cx="194400" cy="479570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168" name="AutoShape 24"/>
          <p:cNvCxnSpPr>
            <a:cxnSpLocks noChangeShapeType="1"/>
          </p:cNvCxnSpPr>
          <p:nvPr/>
        </p:nvCxnSpPr>
        <p:spPr bwMode="auto">
          <a:xfrm flipV="1">
            <a:off x="1342080" y="1437271"/>
            <a:ext cx="404640" cy="401803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30720" y="1944204"/>
            <a:ext cx="998935" cy="316566"/>
          </a:xfrm>
          <a:prstGeom prst="rect">
            <a:avLst/>
          </a:prstGeom>
          <a:noFill/>
          <a:ln w="936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>
              <a:buClrTx/>
              <a:buFontTx/>
              <a:buNone/>
              <a:defRPr/>
            </a:pPr>
            <a:r>
              <a:rPr lang="en-US" sz="1500"/>
              <a:t>amplitude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469921" y="3261943"/>
            <a:ext cx="2674080" cy="3132328"/>
          </a:xfrm>
          <a:prstGeom prst="rect">
            <a:avLst/>
          </a:prstGeom>
          <a:noFill/>
          <a:ln w="3816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10081" y="6365469"/>
            <a:ext cx="9132480" cy="49253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500">
                <a:solidFill>
                  <a:srgbClr val="FFFFFF"/>
                </a:solidFill>
              </a:rPr>
              <a:t>Taken from “Perspectives of Monte Carlo Shell Mode”,</a:t>
            </a:r>
          </a:p>
          <a:p>
            <a:pPr>
              <a:buClrTx/>
              <a:buFontTx/>
              <a:buNone/>
              <a:defRPr/>
            </a:pPr>
            <a:r>
              <a:rPr lang="en-US" sz="1500">
                <a:solidFill>
                  <a:srgbClr val="FFFFFF"/>
                </a:solidFill>
              </a:rPr>
              <a:t> T. Otsuka, Nuclear Structure and Dynamics II, opatija Croatia, July 2012</a:t>
            </a:r>
          </a:p>
        </p:txBody>
      </p:sp>
    </p:spTree>
    <p:extLst>
      <p:ext uri="{BB962C8B-B14F-4D97-AF65-F5344CB8AC3E}">
        <p14:creationId xmlns:p14="http://schemas.microsoft.com/office/powerpoint/2010/main" val="7022985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40868" y="6064625"/>
            <a:ext cx="5284499" cy="3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ja-JP" sz="1600" dirty="0" smtClean="0"/>
              <a:t>Interpretation of the structure of the MCSM wave functions</a:t>
            </a:r>
            <a:endParaRPr lang="ja-JP" sz="1600" dirty="0" smtClean="0"/>
          </a:p>
        </p:txBody>
      </p:sp>
      <p:graphicFrame>
        <p:nvGraphicFramePr>
          <p:cNvPr id="7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8572"/>
              </p:ext>
            </p:extLst>
          </p:nvPr>
        </p:nvGraphicFramePr>
        <p:xfrm>
          <a:off x="4772103" y="4496436"/>
          <a:ext cx="2642829" cy="605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" name="数式" r:id="rId3" imgW="1219200" imgH="279400" progId="Equation.3">
                  <p:embed/>
                </p:oleObj>
              </mc:Choice>
              <mc:Fallback>
                <p:oleObj name="数式" r:id="rId3" imgW="1219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103" y="4496436"/>
                        <a:ext cx="2642829" cy="605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円/楕円 7"/>
          <p:cNvSpPr/>
          <p:nvPr/>
        </p:nvSpPr>
        <p:spPr bwMode="auto">
          <a:xfrm>
            <a:off x="7664383" y="5164064"/>
            <a:ext cx="624645" cy="59687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grpSp>
        <p:nvGrpSpPr>
          <p:cNvPr id="10" name="図形グループ 75"/>
          <p:cNvGrpSpPr>
            <a:grpSpLocks/>
          </p:cNvGrpSpPr>
          <p:nvPr/>
        </p:nvGrpSpPr>
        <p:grpSpPr bwMode="auto">
          <a:xfrm>
            <a:off x="-304040" y="1713502"/>
            <a:ext cx="9701148" cy="3225800"/>
            <a:chOff x="9406099" y="10973595"/>
            <a:chExt cx="9701515" cy="3225504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1452465" y="11486311"/>
              <a:ext cx="4988117" cy="492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44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200" smtClean="0"/>
                <a:t>  C</a:t>
              </a:r>
              <a:r>
                <a:rPr lang="en-US" sz="2200" baseline="-33000" smtClean="0"/>
                <a:t>1</a:t>
              </a:r>
              <a:r>
                <a:rPr lang="en-US" sz="2200" smtClean="0"/>
                <a:t>          +c</a:t>
              </a:r>
              <a:r>
                <a:rPr lang="en-US" sz="2200" baseline="-33000" smtClean="0"/>
                <a:t>2</a:t>
              </a:r>
              <a:r>
                <a:rPr lang="en-US" sz="2200" smtClean="0"/>
                <a:t>         +c</a:t>
              </a:r>
              <a:r>
                <a:rPr lang="en-US" sz="2200" baseline="-33000" smtClean="0"/>
                <a:t>3</a:t>
              </a:r>
              <a:r>
                <a:rPr lang="en-US" sz="2200" smtClean="0"/>
                <a:t>           </a:t>
              </a:r>
              <a:r>
                <a:rPr lang="ja-JP" sz="2200" smtClean="0"/>
                <a:t>＋　  ・・・　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0885706" y="10973595"/>
              <a:ext cx="1400229" cy="13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1296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ja-JP" sz="9600" dirty="0" smtClean="0"/>
                <a:t>｜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8317009" y="11319638"/>
              <a:ext cx="790605" cy="13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1296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ja-JP" sz="9600" dirty="0" smtClean="0"/>
                <a:t>〉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9406099" y="11951405"/>
              <a:ext cx="180982" cy="319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12216068" y="12084743"/>
              <a:ext cx="5975580" cy="492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44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200" dirty="0" smtClean="0"/>
                <a:t>           </a:t>
              </a:r>
              <a:r>
                <a:rPr lang="ja-JP" sz="2200" dirty="0" smtClean="0"/>
                <a:t>　     ・・・      </a:t>
              </a:r>
              <a:r>
                <a:rPr lang="en-US" sz="2200" dirty="0" smtClean="0"/>
                <a:t>+  C</a:t>
              </a:r>
              <a:r>
                <a:rPr lang="en-US" sz="2200" baseline="-33000" dirty="0" smtClean="0"/>
                <a:t>98</a:t>
              </a:r>
              <a:r>
                <a:rPr lang="en-US" sz="2200" dirty="0" smtClean="0"/>
                <a:t>          +c</a:t>
              </a:r>
              <a:r>
                <a:rPr lang="en-US" sz="2200" baseline="-33000" dirty="0" smtClean="0"/>
                <a:t>99</a:t>
              </a:r>
              <a:r>
                <a:rPr lang="en-US" sz="2200" dirty="0" smtClean="0"/>
                <a:t>         +c</a:t>
              </a:r>
              <a:r>
                <a:rPr lang="en-US" sz="2200" baseline="-33000" dirty="0" smtClean="0"/>
                <a:t>100</a:t>
              </a:r>
              <a:r>
                <a:rPr lang="en-US" sz="2200" dirty="0" smtClean="0"/>
                <a:t> </a:t>
              </a:r>
            </a:p>
          </p:txBody>
        </p:sp>
        <p:graphicFrame>
          <p:nvGraphicFramePr>
            <p:cNvPr id="16" name="オブジェクト 31"/>
            <p:cNvGraphicFramePr>
              <a:graphicFrameLocks noChangeAspect="1"/>
            </p:cNvGraphicFramePr>
            <p:nvPr/>
          </p:nvGraphicFramePr>
          <p:xfrm>
            <a:off x="9701770" y="11422857"/>
            <a:ext cx="1720850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3" name="数式" r:id="rId5" imgW="698500" imgH="241300" progId="Equation.3">
                    <p:embed/>
                  </p:oleObj>
                </mc:Choice>
                <mc:Fallback>
                  <p:oleObj name="数式" r:id="rId5" imgW="6985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01770" y="11422857"/>
                          <a:ext cx="1720850" cy="595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円/楕円 16"/>
            <p:cNvSpPr/>
            <p:nvPr/>
          </p:nvSpPr>
          <p:spPr bwMode="auto">
            <a:xfrm>
              <a:off x="17956728" y="11766104"/>
              <a:ext cx="351656" cy="1043533"/>
            </a:xfrm>
            <a:prstGeom prst="ellipse">
              <a:avLst/>
            </a:prstGeom>
            <a:solidFill>
              <a:srgbClr val="FF9B2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8000000" rev="18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8" name="円/楕円 17"/>
            <p:cNvSpPr/>
            <p:nvPr/>
          </p:nvSpPr>
          <p:spPr bwMode="auto">
            <a:xfrm>
              <a:off x="14482434" y="11118032"/>
              <a:ext cx="468875" cy="1072206"/>
            </a:xfrm>
            <a:prstGeom prst="ellipse">
              <a:avLst/>
            </a:prstGeom>
            <a:solidFill>
              <a:srgbClr val="FF9B2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00000" lon="2400000" rev="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9" name="円/楕円 18"/>
            <p:cNvSpPr/>
            <p:nvPr/>
          </p:nvSpPr>
          <p:spPr bwMode="auto">
            <a:xfrm>
              <a:off x="12142997" y="11118032"/>
              <a:ext cx="351656" cy="1043533"/>
            </a:xfrm>
            <a:prstGeom prst="ellipse">
              <a:avLst/>
            </a:prstGeom>
            <a:solidFill>
              <a:srgbClr val="FF9B2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13295125" y="11118032"/>
              <a:ext cx="468875" cy="1072206"/>
            </a:xfrm>
            <a:prstGeom prst="ellipse">
              <a:avLst/>
            </a:prstGeom>
            <a:solidFill>
              <a:srgbClr val="FF9B2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00000" lon="1200000" rev="18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21" name="円/楕円 20"/>
            <p:cNvSpPr/>
            <p:nvPr/>
          </p:nvSpPr>
          <p:spPr bwMode="auto">
            <a:xfrm>
              <a:off x="15544929" y="11766104"/>
              <a:ext cx="468875" cy="1072206"/>
            </a:xfrm>
            <a:prstGeom prst="ellipse">
              <a:avLst/>
            </a:prstGeom>
            <a:solidFill>
              <a:srgbClr val="FF9B2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2400000" lon="1200000" rev="18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22" name="円/楕円 21"/>
            <p:cNvSpPr/>
            <p:nvPr/>
          </p:nvSpPr>
          <p:spPr bwMode="auto">
            <a:xfrm>
              <a:off x="16878552" y="11802691"/>
              <a:ext cx="351656" cy="1043533"/>
            </a:xfrm>
            <a:prstGeom prst="ellipse">
              <a:avLst/>
            </a:prstGeom>
            <a:solidFill>
              <a:srgbClr val="FF9B2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600000" lon="2700000" rev="192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1473103" y="12621269"/>
              <a:ext cx="1987626" cy="1577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ja-JP" sz="3200" dirty="0" smtClean="0">
                  <a:solidFill>
                    <a:srgbClr val="FF6600"/>
                  </a:solidFill>
                </a:rPr>
                <a:t>Slater determinant</a:t>
              </a:r>
              <a:endParaRPr lang="ja-JP" sz="3200" dirty="0" smtClean="0">
                <a:solidFill>
                  <a:srgbClr val="FF6600"/>
                </a:solidFill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 bwMode="auto">
            <a:xfrm flipH="1" flipV="1">
              <a:off x="12367957" y="11892147"/>
              <a:ext cx="515958" cy="79050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0" y="1275454"/>
            <a:ext cx="741367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1425"/>
              </a:spcAft>
              <a:defRPr/>
            </a:pPr>
            <a:r>
              <a:rPr lang="en-GB" sz="2000" dirty="0" smtClean="0">
                <a:latin typeface="ＭＳ Ｐゴシック" charset="0"/>
              </a:rPr>
              <a:t>  ☆ </a:t>
            </a:r>
            <a:r>
              <a:rPr lang="en-US" altLang="ja-JP" sz="2000" dirty="0" smtClean="0">
                <a:latin typeface="ＭＳ Ｐゴシック" charset="0"/>
              </a:rPr>
              <a:t>Can we obtain cluster states in the </a:t>
            </a:r>
            <a:r>
              <a:rPr lang="en-US" altLang="ja-JP" sz="2000" b="1" dirty="0" smtClean="0">
                <a:latin typeface="ＭＳ Ｐゴシック" charset="0"/>
              </a:rPr>
              <a:t>“intrinsic state”</a:t>
            </a:r>
            <a:r>
              <a:rPr lang="en-US" altLang="ja-JP" sz="2000" dirty="0" smtClean="0">
                <a:latin typeface="ＭＳ Ｐゴシック" charset="0"/>
              </a:rPr>
              <a:t> of MCSM?</a:t>
            </a:r>
          </a:p>
        </p:txBody>
      </p:sp>
      <p:sp>
        <p:nvSpPr>
          <p:cNvPr id="33" name="右矢印 32"/>
          <p:cNvSpPr/>
          <p:nvPr/>
        </p:nvSpPr>
        <p:spPr>
          <a:xfrm>
            <a:off x="5553095" y="5307638"/>
            <a:ext cx="1491808" cy="307568"/>
          </a:xfrm>
          <a:prstGeom prst="rightArrow">
            <a:avLst/>
          </a:prstGeom>
          <a:solidFill>
            <a:srgbClr val="FF86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6" name="図形グループ 35"/>
          <p:cNvGrpSpPr/>
          <p:nvPr/>
        </p:nvGrpSpPr>
        <p:grpSpPr>
          <a:xfrm>
            <a:off x="821345" y="4496436"/>
            <a:ext cx="3710963" cy="1806370"/>
            <a:chOff x="861037" y="4917141"/>
            <a:chExt cx="6689106" cy="3621776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 rot="742203">
              <a:off x="892787" y="7238913"/>
              <a:ext cx="1052513" cy="471487"/>
            </a:xfrm>
            <a:custGeom>
              <a:avLst/>
              <a:gdLst>
                <a:gd name="T0" fmla="*/ 0 w 21600"/>
                <a:gd name="T1" fmla="*/ 5145844 h 21600"/>
                <a:gd name="T2" fmla="*/ 51286278 w 21600"/>
                <a:gd name="T3" fmla="*/ 5145844 h 21600"/>
                <a:gd name="T4" fmla="*/ 31341596 w 21600"/>
                <a:gd name="T5" fmla="*/ 0 h 21600"/>
                <a:gd name="T6" fmla="*/ 31341596 w 21600"/>
                <a:gd name="T7" fmla="*/ 1029166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00 w 21600"/>
                <a:gd name="T13" fmla="*/ 6400 h 21600"/>
                <a:gd name="T14" fmla="*/ 18178 w 21600"/>
                <a:gd name="T15" fmla="*/ 15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200" y="0"/>
                  </a:moveTo>
                  <a:lnTo>
                    <a:pt x="21600" y="10800"/>
                  </a:lnTo>
                  <a:lnTo>
                    <a:pt x="13200" y="21800"/>
                  </a:lnTo>
                  <a:lnTo>
                    <a:pt x="13200" y="15200"/>
                  </a:lnTo>
                  <a:lnTo>
                    <a:pt x="4000" y="15200"/>
                  </a:lnTo>
                  <a:lnTo>
                    <a:pt x="4000" y="6400"/>
                  </a:lnTo>
                  <a:lnTo>
                    <a:pt x="13200" y="6400"/>
                  </a:lnTo>
                  <a:lnTo>
                    <a:pt x="13200" y="0"/>
                  </a:lnTo>
                  <a:moveTo>
                    <a:pt x="0" y="6400"/>
                  </a:moveTo>
                  <a:lnTo>
                    <a:pt x="0" y="15200"/>
                  </a:lnTo>
                  <a:lnTo>
                    <a:pt x="1000" y="15200"/>
                  </a:lnTo>
                  <a:lnTo>
                    <a:pt x="1000" y="6400"/>
                  </a:lnTo>
                  <a:lnTo>
                    <a:pt x="0" y="6400"/>
                  </a:lnTo>
                  <a:moveTo>
                    <a:pt x="2000" y="6400"/>
                  </a:moveTo>
                  <a:lnTo>
                    <a:pt x="2000" y="15200"/>
                  </a:lnTo>
                  <a:lnTo>
                    <a:pt x="3000" y="15200"/>
                  </a:lnTo>
                  <a:lnTo>
                    <a:pt x="3000" y="6400"/>
                  </a:lnTo>
                  <a:lnTo>
                    <a:pt x="2000" y="6400"/>
                  </a:lnTo>
                  <a:close/>
                </a:path>
              </a:pathLst>
            </a:custGeom>
            <a:solidFill>
              <a:schemeClr val="tx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 bwMode="auto">
            <a:xfrm>
              <a:off x="2346270" y="6954741"/>
              <a:ext cx="792088" cy="1584176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6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25" name="円/楕円 24"/>
            <p:cNvSpPr/>
            <p:nvPr/>
          </p:nvSpPr>
          <p:spPr bwMode="auto">
            <a:xfrm>
              <a:off x="2551686" y="4917141"/>
              <a:ext cx="460233" cy="1751920"/>
            </a:xfrm>
            <a:prstGeom prst="ellipse">
              <a:avLst/>
            </a:prstGeom>
            <a:solidFill>
              <a:srgbClr val="FF9B2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8000000" rev="18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26" name="円/楕円 25"/>
            <p:cNvSpPr/>
            <p:nvPr/>
          </p:nvSpPr>
          <p:spPr bwMode="auto">
            <a:xfrm>
              <a:off x="2436344" y="4943737"/>
              <a:ext cx="613645" cy="1800058"/>
            </a:xfrm>
            <a:prstGeom prst="ellipse">
              <a:avLst/>
            </a:prstGeom>
            <a:solidFill>
              <a:srgbClr val="FF9B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00000" lon="2400000" rev="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27" name="円/楕円 26"/>
            <p:cNvSpPr/>
            <p:nvPr/>
          </p:nvSpPr>
          <p:spPr bwMode="auto">
            <a:xfrm>
              <a:off x="2425232" y="4983424"/>
              <a:ext cx="613645" cy="1800058"/>
            </a:xfrm>
            <a:prstGeom prst="ellipse">
              <a:avLst/>
            </a:prstGeom>
            <a:solidFill>
              <a:srgbClr val="FF9B2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00000" lon="1200000" rev="18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28" name="円/楕円 27"/>
            <p:cNvSpPr/>
            <p:nvPr/>
          </p:nvSpPr>
          <p:spPr bwMode="auto">
            <a:xfrm>
              <a:off x="2565379" y="5013717"/>
              <a:ext cx="460233" cy="1751920"/>
            </a:xfrm>
            <a:prstGeom prst="ellipse">
              <a:avLst/>
            </a:prstGeom>
            <a:solidFill>
              <a:srgbClr val="FF9B2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600000" lon="2700000" rev="192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 rot="20582974">
              <a:off x="861037" y="6022888"/>
              <a:ext cx="1052513" cy="471487"/>
            </a:xfrm>
            <a:custGeom>
              <a:avLst/>
              <a:gdLst>
                <a:gd name="T0" fmla="*/ 0 w 21600"/>
                <a:gd name="T1" fmla="*/ 5145844 h 21600"/>
                <a:gd name="T2" fmla="*/ 51286278 w 21600"/>
                <a:gd name="T3" fmla="*/ 5145844 h 21600"/>
                <a:gd name="T4" fmla="*/ 31341596 w 21600"/>
                <a:gd name="T5" fmla="*/ 0 h 21600"/>
                <a:gd name="T6" fmla="*/ 31341596 w 21600"/>
                <a:gd name="T7" fmla="*/ 1029166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00 w 21600"/>
                <a:gd name="T13" fmla="*/ 6400 h 21600"/>
                <a:gd name="T14" fmla="*/ 18178 w 21600"/>
                <a:gd name="T15" fmla="*/ 15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200" y="0"/>
                  </a:moveTo>
                  <a:lnTo>
                    <a:pt x="21600" y="10800"/>
                  </a:lnTo>
                  <a:lnTo>
                    <a:pt x="13200" y="21800"/>
                  </a:lnTo>
                  <a:lnTo>
                    <a:pt x="13200" y="15200"/>
                  </a:lnTo>
                  <a:lnTo>
                    <a:pt x="4000" y="15200"/>
                  </a:lnTo>
                  <a:lnTo>
                    <a:pt x="4000" y="6400"/>
                  </a:lnTo>
                  <a:lnTo>
                    <a:pt x="13200" y="6400"/>
                  </a:lnTo>
                  <a:lnTo>
                    <a:pt x="13200" y="0"/>
                  </a:lnTo>
                  <a:moveTo>
                    <a:pt x="0" y="6400"/>
                  </a:moveTo>
                  <a:lnTo>
                    <a:pt x="0" y="15200"/>
                  </a:lnTo>
                  <a:lnTo>
                    <a:pt x="1000" y="15200"/>
                  </a:lnTo>
                  <a:lnTo>
                    <a:pt x="1000" y="6400"/>
                  </a:lnTo>
                  <a:lnTo>
                    <a:pt x="0" y="6400"/>
                  </a:lnTo>
                  <a:moveTo>
                    <a:pt x="2000" y="6400"/>
                  </a:moveTo>
                  <a:lnTo>
                    <a:pt x="2000" y="15200"/>
                  </a:lnTo>
                  <a:lnTo>
                    <a:pt x="3000" y="15200"/>
                  </a:lnTo>
                  <a:lnTo>
                    <a:pt x="3000" y="6400"/>
                  </a:lnTo>
                  <a:lnTo>
                    <a:pt x="2000" y="6400"/>
                  </a:lnTo>
                  <a:close/>
                </a:path>
              </a:pathLst>
            </a:custGeom>
            <a:noFill/>
            <a:ln w="936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3548675" y="7537363"/>
              <a:ext cx="2160587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SzPct val="45000"/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i</a:t>
              </a:r>
              <a:r>
                <a:rPr lang="en-US" b="1" dirty="0" smtClean="0">
                  <a:solidFill>
                    <a:srgbClr val="FF0000"/>
                  </a:solidFill>
                </a:rPr>
                <a:t>ntrinsic state</a:t>
              </a:r>
            </a:p>
            <a:p>
              <a:pPr>
                <a:buSzPct val="45000"/>
                <a:defRPr/>
              </a:pPr>
              <a:endParaRPr lang="en-US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3705219" y="4999215"/>
              <a:ext cx="3844924" cy="139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28080" rIns="0" bIns="0"/>
            <a:lstStyle>
              <a:lvl1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Aft>
                  <a:spcPts val="1425"/>
                </a:spcAft>
                <a:defRPr/>
              </a:pPr>
              <a:r>
                <a:rPr lang="en-US" altLang="ja-JP" dirty="0" smtClean="0">
                  <a:latin typeface="ＭＳ Ｐゴシック" charset="0"/>
                </a:rPr>
                <a:t>several definitions might appear.</a:t>
              </a:r>
              <a:endParaRPr lang="en-US" dirty="0">
                <a:latin typeface="ＭＳ Ｐゴシック" charset="0"/>
              </a:endParaRPr>
            </a:p>
          </p:txBody>
        </p:sp>
        <p:sp>
          <p:nvSpPr>
            <p:cNvPr id="35" name="円/楕円 34"/>
            <p:cNvSpPr/>
            <p:nvPr/>
          </p:nvSpPr>
          <p:spPr bwMode="auto">
            <a:xfrm>
              <a:off x="2427706" y="4986710"/>
              <a:ext cx="613645" cy="1800058"/>
            </a:xfrm>
            <a:prstGeom prst="ellipse">
              <a:avLst/>
            </a:prstGeom>
            <a:solidFill>
              <a:srgbClr val="FF9B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2400000" lon="1200000" rev="18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</p:grpSp>
      <p:sp>
        <p:nvSpPr>
          <p:cNvPr id="37" name="テキスト ボックス 10"/>
          <p:cNvSpPr txBox="1">
            <a:spLocks noChangeArrowheads="1"/>
          </p:cNvSpPr>
          <p:nvPr/>
        </p:nvSpPr>
        <p:spPr bwMode="auto">
          <a:xfrm>
            <a:off x="-79384" y="0"/>
            <a:ext cx="9351962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b="1" dirty="0" smtClean="0">
                <a:solidFill>
                  <a:srgbClr val="FFFFFF"/>
                </a:solidFill>
              </a:rPr>
              <a:t>Purpose</a:t>
            </a:r>
            <a:endParaRPr lang="en-US" altLang="ja-JP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5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814048" y="1431711"/>
            <a:ext cx="2011363" cy="709612"/>
          </a:xfrm>
          <a:prstGeom prst="rect">
            <a:avLst/>
          </a:prstGeom>
          <a:noFill/>
          <a:ln w="936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2000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 altLang="ja-JP" sz="2000" baseline="-25000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shell</a:t>
            </a:r>
            <a:r>
              <a:rPr lang="en-US" altLang="ja-JP" sz="2000" i="1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2000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: number major shell orbits</a:t>
            </a:r>
          </a:p>
        </p:txBody>
      </p:sp>
      <p:sp>
        <p:nvSpPr>
          <p:cNvPr id="5" name="テキスト ボックス 13"/>
          <p:cNvSpPr txBox="1">
            <a:spLocks noChangeArrowheads="1"/>
          </p:cNvSpPr>
          <p:nvPr/>
        </p:nvSpPr>
        <p:spPr bwMode="auto">
          <a:xfrm>
            <a:off x="957222" y="2603628"/>
            <a:ext cx="6260605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2B2B4A"/>
                </a:solidFill>
              </a:rPr>
              <a:t>In MCSM, many light nuclei have been studied. Here, we focus on the following nuclei with parameters,  </a:t>
            </a:r>
          </a:p>
          <a:p>
            <a:pPr>
              <a:defRPr/>
            </a:pPr>
            <a:r>
              <a:rPr lang="en-US" altLang="ja-JP" baseline="30000" dirty="0" smtClean="0">
                <a:solidFill>
                  <a:srgbClr val="2B2B4A"/>
                </a:solidFill>
              </a:rPr>
              <a:t>8</a:t>
            </a:r>
            <a:r>
              <a:rPr lang="en-US" altLang="ja-JP" dirty="0" smtClean="0">
                <a:solidFill>
                  <a:srgbClr val="2B2B4A"/>
                </a:solidFill>
              </a:rPr>
              <a:t>Be (0</a:t>
            </a:r>
            <a:r>
              <a:rPr lang="en-US" altLang="ja-JP" baseline="30000" dirty="0" smtClean="0">
                <a:solidFill>
                  <a:srgbClr val="2B2B4A"/>
                </a:solidFill>
              </a:rPr>
              <a:t>+</a:t>
            </a:r>
            <a:r>
              <a:rPr lang="en-US" altLang="ja-JP" dirty="0" smtClean="0">
                <a:solidFill>
                  <a:srgbClr val="2B2B4A"/>
                </a:solidFill>
              </a:rPr>
              <a:t>)  : </a:t>
            </a:r>
            <a:r>
              <a:rPr lang="en-US" altLang="ja-JP" dirty="0" err="1" smtClean="0">
                <a:solidFill>
                  <a:srgbClr val="2B2B4A"/>
                </a:solidFill>
              </a:rPr>
              <a:t>N</a:t>
            </a:r>
            <a:r>
              <a:rPr lang="en-US" altLang="ja-JP" baseline="-25000" dirty="0" err="1" smtClean="0">
                <a:solidFill>
                  <a:srgbClr val="2B2B4A"/>
                </a:solidFill>
              </a:rPr>
              <a:t>shell</a:t>
            </a:r>
            <a:r>
              <a:rPr lang="en-US" altLang="ja-JP" dirty="0" smtClean="0">
                <a:solidFill>
                  <a:srgbClr val="2B2B4A"/>
                </a:solidFill>
              </a:rPr>
              <a:t>=4       </a:t>
            </a:r>
            <a:r>
              <a:rPr lang="en-US" altLang="ja-JP" dirty="0" err="1" smtClean="0">
                <a:solidFill>
                  <a:srgbClr val="2B2B4A"/>
                </a:solidFill>
              </a:rPr>
              <a:t>hw</a:t>
            </a:r>
            <a:r>
              <a:rPr lang="en-US" altLang="ja-JP" dirty="0" smtClean="0">
                <a:solidFill>
                  <a:srgbClr val="2B2B4A"/>
                </a:solidFill>
              </a:rPr>
              <a:t> = 20, 25 MeV</a:t>
            </a:r>
          </a:p>
          <a:p>
            <a:pPr>
              <a:defRPr/>
            </a:pPr>
            <a:r>
              <a:rPr lang="en-US" altLang="ja-JP" baseline="30000" dirty="0" smtClean="0">
                <a:solidFill>
                  <a:srgbClr val="2B2B4A"/>
                </a:solidFill>
              </a:rPr>
              <a:t>8</a:t>
            </a:r>
            <a:r>
              <a:rPr lang="en-US" altLang="ja-JP" dirty="0" smtClean="0">
                <a:solidFill>
                  <a:srgbClr val="2B2B4A"/>
                </a:solidFill>
              </a:rPr>
              <a:t>Be (2</a:t>
            </a:r>
            <a:r>
              <a:rPr lang="en-US" altLang="ja-JP" baseline="30000" dirty="0" smtClean="0">
                <a:solidFill>
                  <a:srgbClr val="2B2B4A"/>
                </a:solidFill>
              </a:rPr>
              <a:t>+</a:t>
            </a:r>
            <a:r>
              <a:rPr lang="en-US" altLang="ja-JP" dirty="0" smtClean="0">
                <a:solidFill>
                  <a:srgbClr val="2B2B4A"/>
                </a:solidFill>
              </a:rPr>
              <a:t>,4</a:t>
            </a:r>
            <a:r>
              <a:rPr lang="en-US" altLang="ja-JP" baseline="30000" dirty="0" smtClean="0">
                <a:solidFill>
                  <a:srgbClr val="2B2B4A"/>
                </a:solidFill>
              </a:rPr>
              <a:t>+</a:t>
            </a:r>
            <a:r>
              <a:rPr lang="en-US" altLang="ja-JP" dirty="0" smtClean="0">
                <a:solidFill>
                  <a:srgbClr val="2B2B4A"/>
                </a:solidFill>
              </a:rPr>
              <a:t>)  : </a:t>
            </a:r>
            <a:r>
              <a:rPr lang="en-US" altLang="ja-JP" dirty="0" err="1" smtClean="0">
                <a:solidFill>
                  <a:srgbClr val="2B2B4A"/>
                </a:solidFill>
              </a:rPr>
              <a:t>N</a:t>
            </a:r>
            <a:r>
              <a:rPr lang="en-US" altLang="ja-JP" baseline="-25000" dirty="0" err="1" smtClean="0">
                <a:solidFill>
                  <a:srgbClr val="2B2B4A"/>
                </a:solidFill>
              </a:rPr>
              <a:t>shell</a:t>
            </a:r>
            <a:r>
              <a:rPr lang="en-US" altLang="ja-JP" dirty="0" smtClean="0">
                <a:solidFill>
                  <a:srgbClr val="2B2B4A"/>
                </a:solidFill>
              </a:rPr>
              <a:t>=4  </a:t>
            </a:r>
            <a:r>
              <a:rPr lang="en-US" altLang="ja-JP" dirty="0" err="1" smtClean="0">
                <a:solidFill>
                  <a:srgbClr val="2B2B4A"/>
                </a:solidFill>
              </a:rPr>
              <a:t>hw</a:t>
            </a:r>
            <a:r>
              <a:rPr lang="en-US" altLang="ja-JP" dirty="0" smtClean="0">
                <a:solidFill>
                  <a:srgbClr val="2B2B4A"/>
                </a:solidFill>
              </a:rPr>
              <a:t> = 25 MeV</a:t>
            </a:r>
          </a:p>
          <a:p>
            <a:pPr>
              <a:defRPr/>
            </a:pPr>
            <a:r>
              <a:rPr lang="en-US" altLang="ja-JP" baseline="30000" dirty="0" smtClean="0">
                <a:solidFill>
                  <a:srgbClr val="2B2B4A"/>
                </a:solidFill>
              </a:rPr>
              <a:t>10</a:t>
            </a:r>
            <a:r>
              <a:rPr lang="en-US" altLang="ja-JP" dirty="0" smtClean="0">
                <a:solidFill>
                  <a:srgbClr val="2B2B4A"/>
                </a:solidFill>
              </a:rPr>
              <a:t>Be (0</a:t>
            </a:r>
            <a:r>
              <a:rPr lang="en-US" altLang="ja-JP" baseline="30000" dirty="0" smtClean="0">
                <a:solidFill>
                  <a:srgbClr val="2B2B4A"/>
                </a:solidFill>
              </a:rPr>
              <a:t>+</a:t>
            </a:r>
            <a:r>
              <a:rPr lang="en-US" altLang="ja-JP" dirty="0" smtClean="0">
                <a:solidFill>
                  <a:srgbClr val="2B2B4A"/>
                </a:solidFill>
              </a:rPr>
              <a:t>) : </a:t>
            </a:r>
            <a:r>
              <a:rPr lang="en-US" altLang="ja-JP" dirty="0" err="1" smtClean="0">
                <a:solidFill>
                  <a:srgbClr val="2B2B4A"/>
                </a:solidFill>
              </a:rPr>
              <a:t>N</a:t>
            </a:r>
            <a:r>
              <a:rPr lang="en-US" altLang="ja-JP" baseline="-25000" dirty="0" err="1" smtClean="0">
                <a:solidFill>
                  <a:srgbClr val="2B2B4A"/>
                </a:solidFill>
              </a:rPr>
              <a:t>shell</a:t>
            </a:r>
            <a:r>
              <a:rPr lang="en-US" altLang="ja-JP" dirty="0" smtClean="0">
                <a:solidFill>
                  <a:srgbClr val="2B2B4A"/>
                </a:solidFill>
              </a:rPr>
              <a:t>=4      </a:t>
            </a:r>
            <a:r>
              <a:rPr lang="en-US" altLang="ja-JP" dirty="0" err="1" smtClean="0">
                <a:solidFill>
                  <a:srgbClr val="2B2B4A"/>
                </a:solidFill>
              </a:rPr>
              <a:t>hw</a:t>
            </a:r>
            <a:r>
              <a:rPr lang="en-US" altLang="ja-JP" dirty="0" smtClean="0">
                <a:solidFill>
                  <a:srgbClr val="2B2B4A"/>
                </a:solidFill>
              </a:rPr>
              <a:t> = 25 MeV.</a:t>
            </a:r>
          </a:p>
          <a:p>
            <a:pPr>
              <a:defRPr/>
            </a:pPr>
            <a:endParaRPr lang="en-US" altLang="ja-JP" dirty="0">
              <a:solidFill>
                <a:srgbClr val="2B2B4A"/>
              </a:solidFill>
            </a:endParaRPr>
          </a:p>
          <a:p>
            <a:pPr>
              <a:defRPr/>
            </a:pPr>
            <a:r>
              <a:rPr lang="en-US" altLang="ja-JP" baseline="30000" dirty="0" smtClean="0">
                <a:solidFill>
                  <a:srgbClr val="2B2B4A"/>
                </a:solidFill>
              </a:rPr>
              <a:t>9</a:t>
            </a:r>
            <a:r>
              <a:rPr lang="en-US" altLang="ja-JP" dirty="0" smtClean="0">
                <a:solidFill>
                  <a:srgbClr val="2B2B4A"/>
                </a:solidFill>
              </a:rPr>
              <a:t>Be, </a:t>
            </a:r>
            <a:r>
              <a:rPr lang="en-US" altLang="ja-JP" baseline="30000" dirty="0" smtClean="0">
                <a:solidFill>
                  <a:srgbClr val="2B2B4A"/>
                </a:solidFill>
              </a:rPr>
              <a:t>12</a:t>
            </a:r>
            <a:r>
              <a:rPr lang="en-US" altLang="ja-JP" dirty="0" smtClean="0">
                <a:solidFill>
                  <a:srgbClr val="2B2B4A"/>
                </a:solidFill>
              </a:rPr>
              <a:t>Be and other light nuclei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2B2B4A"/>
                </a:solidFill>
              </a:rPr>
              <a:t> ➡ under investigation</a:t>
            </a:r>
          </a:p>
        </p:txBody>
      </p:sp>
      <p:grpSp>
        <p:nvGrpSpPr>
          <p:cNvPr id="6" name="図形グループ 1037"/>
          <p:cNvGrpSpPr>
            <a:grpSpLocks/>
          </p:cNvGrpSpPr>
          <p:nvPr/>
        </p:nvGrpSpPr>
        <p:grpSpPr bwMode="auto">
          <a:xfrm>
            <a:off x="174043" y="826395"/>
            <a:ext cx="2322512" cy="1776412"/>
            <a:chOff x="4025218" y="37162878"/>
            <a:chExt cx="3937532" cy="3007577"/>
          </a:xfrm>
        </p:grpSpPr>
        <p:pic>
          <p:nvPicPr>
            <p:cNvPr id="7" name="図 6" descr="pot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218" y="37162878"/>
              <a:ext cx="3937532" cy="2982340"/>
            </a:xfrm>
            <a:prstGeom prst="rect">
              <a:avLst/>
            </a:prstGeom>
          </p:spPr>
        </p:pic>
        <p:pic>
          <p:nvPicPr>
            <p:cNvPr id="8" name="図 1039" descr="red_spher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323" y="38848683"/>
              <a:ext cx="974258" cy="1306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図 1040" descr="blue_sphere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606" y="38507653"/>
              <a:ext cx="968752" cy="129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図 1041" descr="blue_sphere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294" y="38871065"/>
              <a:ext cx="968752" cy="129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図 1042" descr="red_spher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184" y="38520512"/>
              <a:ext cx="974257" cy="1306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図 1043" descr="blue_sphere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704" y="38490084"/>
              <a:ext cx="968753" cy="129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図 1044" descr="red_spher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607" y="38525110"/>
              <a:ext cx="974258" cy="1306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図 1045" descr="blue_sphere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711" y="38183591"/>
              <a:ext cx="968753" cy="129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図 1046" descr="red_spher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077" y="38177162"/>
              <a:ext cx="974258" cy="1306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右中かっこ 15"/>
          <p:cNvSpPr/>
          <p:nvPr/>
        </p:nvSpPr>
        <p:spPr>
          <a:xfrm>
            <a:off x="2047820" y="1410544"/>
            <a:ext cx="682680" cy="797762"/>
          </a:xfrm>
          <a:prstGeom prst="rightBrace">
            <a:avLst/>
          </a:prstGeom>
          <a:noFill/>
          <a:ln>
            <a:solidFill>
              <a:srgbClr val="5454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952413" y="5511026"/>
            <a:ext cx="3365510" cy="1017844"/>
          </a:xfrm>
          <a:prstGeom prst="rect">
            <a:avLst/>
          </a:prstGeom>
          <a:noFill/>
          <a:ln w="936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2000" dirty="0" smtClean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Extraction of </a:t>
            </a:r>
            <a:r>
              <a:rPr lang="en-US" altLang="ja-JP" sz="2000" dirty="0" err="1" smtClean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c.m</a:t>
            </a:r>
            <a:r>
              <a:rPr lang="en-US" altLang="ja-JP" sz="2000" dirty="0" smtClean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.</a:t>
            </a:r>
          </a:p>
          <a:p>
            <a:r>
              <a:rPr lang="en-US" altLang="ja-JP" sz="2000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c</a:t>
            </a:r>
            <a:r>
              <a:rPr lang="en-US" altLang="ja-JP" sz="2000" dirty="0" smtClean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ontamination is approximate.</a:t>
            </a:r>
          </a:p>
          <a:p>
            <a:r>
              <a:rPr lang="en-US" altLang="ja-JP" sz="2000" dirty="0" smtClean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➡Lawson’s “beta” parameter </a:t>
            </a:r>
            <a:endParaRPr lang="en-US" altLang="ja-JP" sz="2000" dirty="0">
              <a:solidFill>
                <a:srgbClr val="8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1" name="テキスト ボックス 10"/>
          <p:cNvSpPr txBox="1">
            <a:spLocks noChangeArrowheads="1"/>
          </p:cNvSpPr>
          <p:nvPr/>
        </p:nvSpPr>
        <p:spPr bwMode="auto">
          <a:xfrm>
            <a:off x="-79384" y="0"/>
            <a:ext cx="9351962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b="1" dirty="0">
                <a:solidFill>
                  <a:srgbClr val="FFFFFF"/>
                </a:solidFill>
              </a:rPr>
              <a:t>M</a:t>
            </a:r>
            <a:r>
              <a:rPr lang="en-US" altLang="ja-JP" sz="4000" b="1" dirty="0" smtClean="0">
                <a:solidFill>
                  <a:srgbClr val="FFFFFF"/>
                </a:solidFill>
              </a:rPr>
              <a:t>odel space for MCSM</a:t>
            </a:r>
            <a:endParaRPr lang="en-US" altLang="ja-JP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5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7" descr="E_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1" y="1502297"/>
            <a:ext cx="7473306" cy="49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1510227" y="964940"/>
            <a:ext cx="6097076" cy="6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Calibri" charset="0"/>
              </a:rPr>
              <a:t>[Ref] T. Abe, P. Maris, T. Otsuka, N. Shimizu, Y. Utsuno, J. P. Vary, Phys Rev C86, 054301 (2012)</a:t>
            </a:r>
          </a:p>
        </p:txBody>
      </p:sp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5960064" y="1368948"/>
            <a:ext cx="2536239" cy="96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1400" dirty="0">
                <a:solidFill>
                  <a:schemeClr val="tx2"/>
                </a:solidFill>
                <a:latin typeface="Calibri" charset="0"/>
              </a:rPr>
              <a:t>JISP16 NN int.</a:t>
            </a:r>
          </a:p>
          <a:p>
            <a:r>
              <a:rPr lang="en-US" altLang="ja-JP" sz="1400" dirty="0">
                <a:solidFill>
                  <a:schemeClr val="tx2"/>
                </a:solidFill>
                <a:latin typeface="Calibri" charset="0"/>
              </a:rPr>
              <a:t>w/ optimum </a:t>
            </a:r>
            <a:r>
              <a:rPr lang="en-US" altLang="ja-JP" sz="1400" dirty="0" err="1">
                <a:solidFill>
                  <a:schemeClr val="tx2"/>
                </a:solidFill>
                <a:latin typeface="Calibri" charset="0"/>
              </a:rPr>
              <a:t>hw</a:t>
            </a:r>
            <a:endParaRPr lang="en-US" altLang="ja-JP" sz="1400" dirty="0">
              <a:solidFill>
                <a:schemeClr val="tx2"/>
              </a:solidFill>
              <a:latin typeface="Calibri" charset="0"/>
            </a:endParaRPr>
          </a:p>
          <a:p>
            <a:r>
              <a:rPr lang="en-US" altLang="ja-JP" sz="1400" dirty="0">
                <a:solidFill>
                  <a:schemeClr val="tx2"/>
                </a:solidFill>
                <a:latin typeface="Calibri" charset="0"/>
              </a:rPr>
              <a:t>w/o Coulomb force</a:t>
            </a:r>
          </a:p>
          <a:p>
            <a:r>
              <a:rPr lang="en-US" altLang="ja-JP" sz="1400" dirty="0">
                <a:solidFill>
                  <a:schemeClr val="tx2"/>
                </a:solidFill>
                <a:latin typeface="Calibri" charset="0"/>
              </a:rPr>
              <a:t>w/o spurious </a:t>
            </a:r>
            <a:r>
              <a:rPr lang="en-US" altLang="ja-JP" sz="1400" dirty="0" err="1">
                <a:solidFill>
                  <a:schemeClr val="tx2"/>
                </a:solidFill>
                <a:latin typeface="Calibri" charset="0"/>
              </a:rPr>
              <a:t>CoM</a:t>
            </a:r>
            <a:r>
              <a:rPr lang="en-US" altLang="ja-JP" sz="1400" dirty="0">
                <a:solidFill>
                  <a:schemeClr val="tx2"/>
                </a:solidFill>
                <a:latin typeface="Calibri" charset="0"/>
              </a:rPr>
              <a:t> treatment</a:t>
            </a:r>
            <a:endParaRPr lang="ja-JP" altLang="en-US" sz="14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945350" y="3718983"/>
            <a:ext cx="822564" cy="503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テキスト ボックス 10"/>
          <p:cNvSpPr txBox="1">
            <a:spLocks noChangeArrowheads="1"/>
          </p:cNvSpPr>
          <p:nvPr/>
        </p:nvSpPr>
        <p:spPr bwMode="auto">
          <a:xfrm>
            <a:off x="-79384" y="0"/>
            <a:ext cx="9351962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b="1" dirty="0" smtClean="0">
                <a:solidFill>
                  <a:srgbClr val="FFFFFF"/>
                </a:solidFill>
              </a:rPr>
              <a:t>Energy spectra by no-core MCSM</a:t>
            </a:r>
            <a:endParaRPr lang="en-US" altLang="ja-JP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5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9280" y="1901000"/>
            <a:ext cx="4524480" cy="4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8454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000"/>
              <a:t>  C</a:t>
            </a:r>
            <a:r>
              <a:rPr lang="en-US" sz="2000" baseline="-33000"/>
              <a:t>1</a:t>
            </a:r>
            <a:r>
              <a:rPr lang="en-US" sz="2000"/>
              <a:t>          +c</a:t>
            </a:r>
            <a:r>
              <a:rPr lang="en-US" sz="2000" baseline="-33000"/>
              <a:t>2</a:t>
            </a:r>
            <a:r>
              <a:rPr lang="en-US" sz="2000"/>
              <a:t>         +c</a:t>
            </a:r>
            <a:r>
              <a:rPr lang="en-US" sz="2000" baseline="-33000"/>
              <a:t>3</a:t>
            </a:r>
            <a:r>
              <a:rPr lang="en-US" sz="2000"/>
              <a:t>           </a:t>
            </a:r>
            <a:r>
              <a:rPr lang="ja-JP" altLang="en-US" sz="2000"/>
              <a:t>＋　  ・・・　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81441" y="1404148"/>
            <a:ext cx="1270080" cy="118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11756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ja-JP" altLang="en-US" sz="8700" dirty="0"/>
              <a:t>｜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493120" y="1697939"/>
            <a:ext cx="717120" cy="118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11756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ja-JP" sz="8700"/>
              <a:t>〉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-192960" y="1991730"/>
            <a:ext cx="16416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329920" y="2443937"/>
            <a:ext cx="5420160" cy="4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8454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000" dirty="0"/>
              <a:t>           </a:t>
            </a:r>
            <a:r>
              <a:rPr lang="ja-JP" altLang="en-US" sz="2000" dirty="0"/>
              <a:t>　     ・・・      </a:t>
            </a:r>
            <a:r>
              <a:rPr lang="en-US" sz="2000" dirty="0"/>
              <a:t>+  C</a:t>
            </a:r>
            <a:r>
              <a:rPr lang="en-US" sz="2000" baseline="-33000" dirty="0"/>
              <a:t>98</a:t>
            </a:r>
            <a:r>
              <a:rPr lang="en-US" sz="2000" dirty="0"/>
              <a:t>          +c</a:t>
            </a:r>
            <a:r>
              <a:rPr lang="en-US" sz="2000" baseline="-33000" dirty="0"/>
              <a:t>99</a:t>
            </a:r>
            <a:r>
              <a:rPr lang="en-US" sz="2000" dirty="0"/>
              <a:t>         +c</a:t>
            </a:r>
            <a:r>
              <a:rPr lang="en-US" sz="2000" baseline="-33000" dirty="0"/>
              <a:t>100</a:t>
            </a:r>
            <a:r>
              <a:rPr lang="en-US" sz="2000" dirty="0"/>
              <a:t> 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61" y="1697939"/>
            <a:ext cx="50400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81" y="1664815"/>
            <a:ext cx="54432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00" y="1664815"/>
            <a:ext cx="58752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60" y="2187591"/>
            <a:ext cx="599040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00" y="2187591"/>
            <a:ext cx="597600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40" y="2187591"/>
            <a:ext cx="599040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658880" y="4526396"/>
            <a:ext cx="4524480" cy="4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8454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000"/>
              <a:t>  C</a:t>
            </a:r>
            <a:r>
              <a:rPr lang="en-US" sz="2000" baseline="-33000"/>
              <a:t>1</a:t>
            </a:r>
            <a:r>
              <a:rPr lang="en-US" sz="2000"/>
              <a:t>          +c</a:t>
            </a:r>
            <a:r>
              <a:rPr lang="en-US" sz="2000" baseline="-33000"/>
              <a:t>2</a:t>
            </a:r>
            <a:r>
              <a:rPr lang="en-US" sz="2000"/>
              <a:t>         +c</a:t>
            </a:r>
            <a:r>
              <a:rPr lang="en-US" sz="2000" baseline="-33000"/>
              <a:t>3</a:t>
            </a:r>
            <a:r>
              <a:rPr lang="en-US" sz="2000"/>
              <a:t>           </a:t>
            </a:r>
            <a:r>
              <a:rPr lang="ja-JP" altLang="en-US" sz="2000"/>
              <a:t>＋　  ・・・　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211041" y="4082829"/>
            <a:ext cx="1270080" cy="118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11756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ja-JP" altLang="en-US" sz="8700" dirty="0"/>
              <a:t>｜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8622720" y="4323334"/>
            <a:ext cx="717120" cy="118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11756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ja-JP" sz="8700"/>
              <a:t>〉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-51840" y="4524955"/>
            <a:ext cx="16416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459520" y="5069333"/>
            <a:ext cx="5420160" cy="4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8454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000"/>
              <a:t>           </a:t>
            </a:r>
            <a:r>
              <a:rPr lang="ja-JP" altLang="en-US" sz="2000"/>
              <a:t>　     ・・・      </a:t>
            </a:r>
            <a:r>
              <a:rPr lang="en-US" sz="2000"/>
              <a:t>+  C</a:t>
            </a:r>
            <a:r>
              <a:rPr lang="en-US" sz="2000" baseline="-33000"/>
              <a:t>98</a:t>
            </a:r>
            <a:r>
              <a:rPr lang="en-US" sz="2000"/>
              <a:t>          +c</a:t>
            </a:r>
            <a:r>
              <a:rPr lang="en-US" sz="2000" baseline="-33000"/>
              <a:t>99</a:t>
            </a:r>
            <a:r>
              <a:rPr lang="en-US" sz="2000"/>
              <a:t>         +c</a:t>
            </a:r>
            <a:r>
              <a:rPr lang="en-US" sz="2000" baseline="-33000"/>
              <a:t>100</a:t>
            </a:r>
            <a:r>
              <a:rPr lang="en-US" sz="2000"/>
              <a:t> </a:t>
            </a:r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61" y="4323334"/>
            <a:ext cx="50400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81" y="4290211"/>
            <a:ext cx="54432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800" y="4290211"/>
            <a:ext cx="58752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40" y="4811546"/>
            <a:ext cx="599040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00" y="4811545"/>
            <a:ext cx="597600" cy="70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60" y="4811546"/>
            <a:ext cx="599040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下矢印 1"/>
          <p:cNvSpPr/>
          <p:nvPr/>
        </p:nvSpPr>
        <p:spPr bwMode="auto">
          <a:xfrm>
            <a:off x="4309920" y="3297946"/>
            <a:ext cx="587520" cy="589022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ja-JP" altLang="en-US"/>
          </a:p>
        </p:txBody>
      </p:sp>
      <p:sp>
        <p:nvSpPr>
          <p:cNvPr id="32793" name="テキスト ボックス 3"/>
          <p:cNvSpPr txBox="1">
            <a:spLocks noChangeArrowheads="1"/>
          </p:cNvSpPr>
          <p:nvPr/>
        </p:nvSpPr>
        <p:spPr bwMode="auto">
          <a:xfrm>
            <a:off x="5155200" y="3297946"/>
            <a:ext cx="2516755" cy="8531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 altLang="ja-JP" sz="2500" dirty="0" err="1" smtClean="0">
                <a:solidFill>
                  <a:srgbClr val="000000"/>
                </a:solidFill>
              </a:rPr>
              <a:t>Diagonalization</a:t>
            </a:r>
            <a:r>
              <a:rPr lang="en-US" altLang="ja-JP" sz="2500" dirty="0" smtClean="0">
                <a:solidFill>
                  <a:srgbClr val="000000"/>
                </a:solidFill>
              </a:rPr>
              <a:t> of</a:t>
            </a:r>
            <a:endParaRPr lang="en-US" altLang="ja-JP" sz="2500" dirty="0">
              <a:solidFill>
                <a:srgbClr val="000000"/>
              </a:solidFill>
            </a:endParaRPr>
          </a:p>
          <a:p>
            <a:r>
              <a:rPr lang="en-US" altLang="ja-JP" sz="2500" dirty="0">
                <a:solidFill>
                  <a:srgbClr val="000000"/>
                </a:solidFill>
              </a:rPr>
              <a:t>e</a:t>
            </a:r>
            <a:r>
              <a:rPr lang="en-US" altLang="ja-JP" sz="2500" dirty="0" smtClean="0">
                <a:solidFill>
                  <a:srgbClr val="000000"/>
                </a:solidFill>
              </a:rPr>
              <a:t>ach q-moment</a:t>
            </a:r>
            <a:endParaRPr lang="ja-JP" altLang="en-US" sz="2500" dirty="0">
              <a:solidFill>
                <a:srgbClr val="000000"/>
              </a:solidFill>
            </a:endParaRPr>
          </a:p>
        </p:txBody>
      </p:sp>
      <p:graphicFrame>
        <p:nvGraphicFramePr>
          <p:cNvPr id="32794" name="オブジェクト 32"/>
          <p:cNvGraphicFramePr>
            <a:graphicFrameLocks noChangeAspect="1"/>
          </p:cNvGraphicFramePr>
          <p:nvPr/>
        </p:nvGraphicFramePr>
        <p:xfrm>
          <a:off x="1848960" y="6172488"/>
          <a:ext cx="5509440" cy="65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6" name="数式" r:id="rId16" imgW="2463800" imgH="292100" progId="Equation.3">
                  <p:embed/>
                </p:oleObj>
              </mc:Choice>
              <mc:Fallback>
                <p:oleObj name="数式" r:id="rId16" imgW="2463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960" y="6172488"/>
                        <a:ext cx="5509440" cy="653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5" name="上矢印 4"/>
          <p:cNvSpPr>
            <a:spLocks noChangeArrowheads="1"/>
          </p:cNvSpPr>
          <p:nvPr/>
        </p:nvSpPr>
        <p:spPr bwMode="auto">
          <a:xfrm>
            <a:off x="2482560" y="4082829"/>
            <a:ext cx="129600" cy="1110356"/>
          </a:xfrm>
          <a:prstGeom prst="upArrow">
            <a:avLst>
              <a:gd name="adj1" fmla="val 50000"/>
              <a:gd name="adj2" fmla="val 50408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2796" name="上矢印 35"/>
          <p:cNvSpPr>
            <a:spLocks noChangeArrowheads="1"/>
          </p:cNvSpPr>
          <p:nvPr/>
        </p:nvSpPr>
        <p:spPr bwMode="auto">
          <a:xfrm>
            <a:off x="6858721" y="4474550"/>
            <a:ext cx="129600" cy="1110356"/>
          </a:xfrm>
          <a:prstGeom prst="upArrow">
            <a:avLst>
              <a:gd name="adj1" fmla="val 50000"/>
              <a:gd name="adj2" fmla="val 50408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2797" name="上矢印 37"/>
          <p:cNvSpPr>
            <a:spLocks noChangeArrowheads="1"/>
          </p:cNvSpPr>
          <p:nvPr/>
        </p:nvSpPr>
        <p:spPr bwMode="auto">
          <a:xfrm>
            <a:off x="3461761" y="4016582"/>
            <a:ext cx="131040" cy="1110356"/>
          </a:xfrm>
          <a:prstGeom prst="upArrow">
            <a:avLst>
              <a:gd name="adj1" fmla="val 50000"/>
              <a:gd name="adj2" fmla="val 49854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2798" name="上矢印 38"/>
          <p:cNvSpPr>
            <a:spLocks noChangeArrowheads="1"/>
          </p:cNvSpPr>
          <p:nvPr/>
        </p:nvSpPr>
        <p:spPr bwMode="auto">
          <a:xfrm>
            <a:off x="7968961" y="4539357"/>
            <a:ext cx="131040" cy="1110357"/>
          </a:xfrm>
          <a:prstGeom prst="upArrow">
            <a:avLst>
              <a:gd name="adj1" fmla="val 50000"/>
              <a:gd name="adj2" fmla="val 49854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2799" name="上矢印 39"/>
          <p:cNvSpPr>
            <a:spLocks noChangeArrowheads="1"/>
          </p:cNvSpPr>
          <p:nvPr/>
        </p:nvSpPr>
        <p:spPr bwMode="auto">
          <a:xfrm>
            <a:off x="5682241" y="4539357"/>
            <a:ext cx="131040" cy="1110357"/>
          </a:xfrm>
          <a:prstGeom prst="upArrow">
            <a:avLst>
              <a:gd name="adj1" fmla="val 50000"/>
              <a:gd name="adj2" fmla="val 49854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2800" name="上矢印 42"/>
          <p:cNvSpPr>
            <a:spLocks noChangeArrowheads="1"/>
          </p:cNvSpPr>
          <p:nvPr/>
        </p:nvSpPr>
        <p:spPr bwMode="auto">
          <a:xfrm>
            <a:off x="4572000" y="4016582"/>
            <a:ext cx="131040" cy="1110356"/>
          </a:xfrm>
          <a:prstGeom prst="upArrow">
            <a:avLst>
              <a:gd name="adj1" fmla="val 50000"/>
              <a:gd name="adj2" fmla="val 49855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2801" name="上矢印 43"/>
          <p:cNvSpPr>
            <a:spLocks noChangeArrowheads="1"/>
          </p:cNvSpPr>
          <p:nvPr/>
        </p:nvSpPr>
        <p:spPr bwMode="auto">
          <a:xfrm>
            <a:off x="5554080" y="1991730"/>
            <a:ext cx="131040" cy="1110356"/>
          </a:xfrm>
          <a:prstGeom prst="upArrow">
            <a:avLst>
              <a:gd name="adj1" fmla="val 50000"/>
              <a:gd name="adj2" fmla="val 49855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2802" name="上矢印 45"/>
          <p:cNvSpPr>
            <a:spLocks noChangeArrowheads="1"/>
          </p:cNvSpPr>
          <p:nvPr/>
        </p:nvSpPr>
        <p:spPr bwMode="auto">
          <a:xfrm rot="-1800000">
            <a:off x="2354401" y="1468955"/>
            <a:ext cx="129600" cy="1110357"/>
          </a:xfrm>
          <a:prstGeom prst="upArrow">
            <a:avLst>
              <a:gd name="adj1" fmla="val 50000"/>
              <a:gd name="adj2" fmla="val 50409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2803" name="上矢印 46"/>
          <p:cNvSpPr>
            <a:spLocks noChangeArrowheads="1"/>
          </p:cNvSpPr>
          <p:nvPr/>
        </p:nvSpPr>
        <p:spPr bwMode="auto">
          <a:xfrm rot="-4260000">
            <a:off x="6665034" y="1978106"/>
            <a:ext cx="129614" cy="1110240"/>
          </a:xfrm>
          <a:prstGeom prst="upArrow">
            <a:avLst>
              <a:gd name="adj1" fmla="val 50000"/>
              <a:gd name="adj2" fmla="val 50409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2804" name="上矢印 47"/>
          <p:cNvSpPr>
            <a:spLocks noChangeArrowheads="1"/>
          </p:cNvSpPr>
          <p:nvPr/>
        </p:nvSpPr>
        <p:spPr bwMode="auto">
          <a:xfrm rot="-2340000">
            <a:off x="3333600" y="1386866"/>
            <a:ext cx="131040" cy="1110356"/>
          </a:xfrm>
          <a:prstGeom prst="upArrow">
            <a:avLst>
              <a:gd name="adj1" fmla="val 50000"/>
              <a:gd name="adj2" fmla="val 49855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2805" name="上矢印 48"/>
          <p:cNvSpPr>
            <a:spLocks noChangeArrowheads="1"/>
          </p:cNvSpPr>
          <p:nvPr/>
        </p:nvSpPr>
        <p:spPr bwMode="auto">
          <a:xfrm>
            <a:off x="7840801" y="1860676"/>
            <a:ext cx="129600" cy="1110357"/>
          </a:xfrm>
          <a:prstGeom prst="upArrow">
            <a:avLst>
              <a:gd name="adj1" fmla="val 50000"/>
              <a:gd name="adj2" fmla="val 50409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 b="1"/>
          </a:p>
        </p:txBody>
      </p:sp>
      <p:sp>
        <p:nvSpPr>
          <p:cNvPr id="32806" name="上矢印 49"/>
          <p:cNvSpPr>
            <a:spLocks noChangeArrowheads="1"/>
          </p:cNvSpPr>
          <p:nvPr/>
        </p:nvSpPr>
        <p:spPr bwMode="auto">
          <a:xfrm rot="1740000">
            <a:off x="4379041" y="1468955"/>
            <a:ext cx="129600" cy="1110357"/>
          </a:xfrm>
          <a:prstGeom prst="upArrow">
            <a:avLst>
              <a:gd name="adj1" fmla="val 50000"/>
              <a:gd name="adj2" fmla="val 50409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 b="1"/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64800" y="881373"/>
            <a:ext cx="3528001" cy="522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238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900" dirty="0" smtClean="0">
                <a:solidFill>
                  <a:srgbClr val="000080"/>
                </a:solidFill>
                <a:latin typeface="ＭＳ Ｐゴシック" charset="0"/>
              </a:rPr>
              <a:t>Before the alignment</a:t>
            </a:r>
            <a:endParaRPr lang="en-GB" sz="2900" dirty="0">
              <a:solidFill>
                <a:srgbClr val="000080"/>
              </a:solidFill>
              <a:latin typeface="ＭＳ Ｐゴシック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-1" y="3493807"/>
            <a:ext cx="3461761" cy="522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238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900" dirty="0" smtClean="0">
                <a:solidFill>
                  <a:srgbClr val="000080"/>
                </a:solidFill>
                <a:latin typeface="ＭＳ Ｐゴシック" charset="0"/>
              </a:rPr>
              <a:t>After the alignment</a:t>
            </a:r>
            <a:endParaRPr lang="en-GB" sz="2900" dirty="0">
              <a:solidFill>
                <a:srgbClr val="000080"/>
              </a:solidFill>
              <a:latin typeface="ＭＳ Ｐゴシック" charset="0"/>
            </a:endParaRPr>
          </a:p>
        </p:txBody>
      </p:sp>
      <p:graphicFrame>
        <p:nvGraphicFramePr>
          <p:cNvPr id="32809" name="オブジェクト 54"/>
          <p:cNvGraphicFramePr>
            <a:graphicFrameLocks noChangeAspect="1"/>
          </p:cNvGraphicFramePr>
          <p:nvPr/>
        </p:nvGraphicFramePr>
        <p:xfrm>
          <a:off x="5760" y="1991730"/>
          <a:ext cx="1560960" cy="54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7" name="数式" r:id="rId18" imgW="698500" imgH="241300" progId="Equation.3">
                  <p:embed/>
                </p:oleObj>
              </mc:Choice>
              <mc:Fallback>
                <p:oleObj name="数式" r:id="rId18" imgW="698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" y="1991730"/>
                        <a:ext cx="1560960" cy="540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1520" y="4511995"/>
            <a:ext cx="16416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32811" name="オブジェクト 56"/>
          <p:cNvGraphicFramePr>
            <a:graphicFrameLocks noChangeAspect="1"/>
          </p:cNvGraphicFramePr>
          <p:nvPr/>
        </p:nvGraphicFramePr>
        <p:xfrm>
          <a:off x="11520" y="4474550"/>
          <a:ext cx="1817280" cy="62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8" name="数式" r:id="rId20" imgW="812800" imgH="279400" progId="Equation.3">
                  <p:embed/>
                </p:oleObj>
              </mc:Choice>
              <mc:Fallback>
                <p:oleObj name="数式" r:id="rId20" imgW="812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0" y="4474550"/>
                        <a:ext cx="1817280" cy="62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テキスト ボックス 10"/>
          <p:cNvSpPr txBox="1">
            <a:spLocks noChangeArrowheads="1"/>
          </p:cNvSpPr>
          <p:nvPr/>
        </p:nvSpPr>
        <p:spPr bwMode="auto">
          <a:xfrm>
            <a:off x="-79384" y="-16439"/>
            <a:ext cx="9351962" cy="76548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480" tIns="74240" rIns="148480" bIns="742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4000" b="1" dirty="0" smtClean="0">
                <a:solidFill>
                  <a:srgbClr val="FFFFFF"/>
                </a:solidFill>
              </a:rPr>
              <a:t>How to align each basis state</a:t>
            </a:r>
            <a:endParaRPr lang="en-US" altLang="ja-JP" sz="4000" dirty="0">
              <a:solidFill>
                <a:srgbClr val="FFFFFF"/>
              </a:solidFill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580444" y="4138151"/>
            <a:ext cx="3092149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SzPct val="45000"/>
              <a:defRPr/>
            </a:pPr>
            <a:r>
              <a:rPr lang="en-US" sz="1100" dirty="0" smtClean="0"/>
              <a:t>[Ref] R.B. </a:t>
            </a:r>
            <a:r>
              <a:rPr lang="en-US" sz="1100" dirty="0" err="1" smtClean="0"/>
              <a:t>Wiringa</a:t>
            </a:r>
            <a:r>
              <a:rPr lang="en-US" sz="1100" dirty="0" smtClean="0"/>
              <a:t>, PRC</a:t>
            </a:r>
            <a:r>
              <a:rPr lang="en-US" sz="1100" b="1" dirty="0" smtClean="0"/>
              <a:t>62</a:t>
            </a:r>
            <a:r>
              <a:rPr lang="en-US" sz="1100" dirty="0" smtClean="0"/>
              <a:t> (2000), 014001</a:t>
            </a:r>
          </a:p>
        </p:txBody>
      </p:sp>
    </p:spTree>
    <p:extLst>
      <p:ext uri="{BB962C8B-B14F-4D97-AF65-F5344CB8AC3E}">
        <p14:creationId xmlns:p14="http://schemas.microsoft.com/office/powerpoint/2010/main" val="3909982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210240" cy="578941"/>
          </a:xfrm>
          <a:prstGeom prst="rect">
            <a:avLst/>
          </a:prstGeom>
          <a:solidFill>
            <a:srgbClr val="004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7474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300" dirty="0" smtClean="0">
                <a:solidFill>
                  <a:srgbClr val="FFFFFF"/>
                </a:solidFill>
              </a:rPr>
              <a:t>Density of </a:t>
            </a:r>
            <a:r>
              <a:rPr lang="en-US" sz="3300" baseline="30000" dirty="0" smtClean="0">
                <a:solidFill>
                  <a:srgbClr val="FFFFFF"/>
                </a:solidFill>
              </a:rPr>
              <a:t>8</a:t>
            </a:r>
            <a:r>
              <a:rPr lang="en-US" sz="3300" dirty="0" smtClean="0">
                <a:solidFill>
                  <a:srgbClr val="FFFFFF"/>
                </a:solidFill>
              </a:rPr>
              <a:t>Be before and after alignment</a:t>
            </a:r>
            <a:endParaRPr lang="en-GB" sz="3300" dirty="0">
              <a:solidFill>
                <a:srgbClr val="FFFFFF"/>
              </a:solidFill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915840" y="5975188"/>
            <a:ext cx="8490240" cy="78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ja-JP" sz="2500" dirty="0" smtClean="0">
                <a:solidFill>
                  <a:srgbClr val="000080"/>
                </a:solidFill>
              </a:rPr>
              <a:t>2alpha cluster structure appears in the intrinsic frame</a:t>
            </a:r>
            <a:endParaRPr lang="en-US" altLang="ja-JP" sz="2500" dirty="0">
              <a:solidFill>
                <a:srgbClr val="000080"/>
              </a:solidFill>
            </a:endParaRPr>
          </a:p>
        </p:txBody>
      </p:sp>
      <p:sp>
        <p:nvSpPr>
          <p:cNvPr id="16387" name="正方形/長方形 40"/>
          <p:cNvSpPr>
            <a:spLocks noChangeArrowheads="1"/>
          </p:cNvSpPr>
          <p:nvPr/>
        </p:nvSpPr>
        <p:spPr bwMode="auto">
          <a:xfrm>
            <a:off x="2568960" y="5193185"/>
            <a:ext cx="2271489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buClrTx/>
            </a:pPr>
            <a:r>
              <a:rPr lang="en-US" altLang="ja-JP" b="1">
                <a:solidFill>
                  <a:srgbClr val="0000FF"/>
                </a:solidFill>
              </a:rPr>
              <a:t>(hw=20MeV,nshell=4)</a:t>
            </a:r>
          </a:p>
        </p:txBody>
      </p:sp>
      <p:pic>
        <p:nvPicPr>
          <p:cNvPr id="16388" name="図 1" descr="be8_dens_j0_ba_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81" y="1468955"/>
            <a:ext cx="7440480" cy="41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437120" y="5257993"/>
            <a:ext cx="537696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defRPr/>
            </a:pPr>
            <a:r>
              <a:rPr lang="en-US" altLang="ja-JP" sz="2200" b="1" dirty="0">
                <a:solidFill>
                  <a:srgbClr val="0000FF"/>
                </a:solidFill>
              </a:rPr>
              <a:t>J</a:t>
            </a:r>
            <a:r>
              <a:rPr lang="en-US" altLang="ja-JP" sz="2200" b="1" baseline="30000" dirty="0">
                <a:solidFill>
                  <a:srgbClr val="0000FF"/>
                </a:solidFill>
              </a:rPr>
              <a:t>π</a:t>
            </a:r>
            <a:r>
              <a:rPr lang="en-US" altLang="ja-JP" sz="2200" b="1" dirty="0" smtClean="0">
                <a:solidFill>
                  <a:srgbClr val="0000FF"/>
                </a:solidFill>
              </a:rPr>
              <a:t>=0</a:t>
            </a:r>
            <a:r>
              <a:rPr lang="ja-JP" altLang="en-US" sz="2200" b="1" baseline="30000" dirty="0" smtClean="0">
                <a:solidFill>
                  <a:srgbClr val="0000FF"/>
                </a:solidFill>
              </a:rPr>
              <a:t>＋</a:t>
            </a:r>
            <a:r>
              <a:rPr lang="en-US" altLang="ja-JP" sz="2200" b="1" dirty="0">
                <a:solidFill>
                  <a:srgbClr val="0000FF"/>
                </a:solidFill>
              </a:rPr>
              <a:t>(E=-</a:t>
            </a:r>
            <a:r>
              <a:rPr lang="en-US" altLang="ja-JP" sz="2200" b="1" dirty="0" smtClean="0">
                <a:solidFill>
                  <a:srgbClr val="0000FF"/>
                </a:solidFill>
              </a:rPr>
              <a:t>50 </a:t>
            </a:r>
            <a:r>
              <a:rPr lang="en-US" altLang="ja-JP" sz="2200" b="1" dirty="0">
                <a:solidFill>
                  <a:srgbClr val="0000FF"/>
                </a:solidFill>
              </a:rPr>
              <a:t>MeV, </a:t>
            </a:r>
            <a:r>
              <a:rPr lang="en-US" altLang="ja-JP" sz="2200" b="1" dirty="0" err="1">
                <a:solidFill>
                  <a:srgbClr val="0000FF"/>
                </a:solidFill>
              </a:rPr>
              <a:t>hw</a:t>
            </a:r>
            <a:r>
              <a:rPr lang="en-US" altLang="ja-JP" sz="2200" b="1" dirty="0">
                <a:solidFill>
                  <a:srgbClr val="0000FF"/>
                </a:solidFill>
              </a:rPr>
              <a:t>=20MeV,nshell=4)</a:t>
            </a:r>
          </a:p>
          <a:p>
            <a:pPr>
              <a:buClrTx/>
              <a:buFontTx/>
              <a:buNone/>
              <a:defRPr/>
            </a:pPr>
            <a:endParaRPr lang="en-US" sz="2200" b="1" baseline="30000" dirty="0">
              <a:solidFill>
                <a:srgbClr val="0000FF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841500" y="816567"/>
            <a:ext cx="1882341" cy="521335"/>
          </a:xfrm>
          <a:prstGeom prst="rect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500" dirty="0" smtClean="0">
                <a:solidFill>
                  <a:srgbClr val="FF0000"/>
                </a:solidFill>
              </a:rPr>
              <a:t>Lab. frame</a:t>
            </a:r>
            <a:endParaRPr lang="en-US" sz="2500" baseline="30000" dirty="0">
              <a:solidFill>
                <a:srgbClr val="FF0000"/>
              </a:solidFill>
            </a:endParaRPr>
          </a:p>
        </p:txBody>
      </p:sp>
      <p:sp>
        <p:nvSpPr>
          <p:cNvPr id="16394" name="右矢印 3"/>
          <p:cNvSpPr>
            <a:spLocks noChangeArrowheads="1"/>
          </p:cNvSpPr>
          <p:nvPr/>
        </p:nvSpPr>
        <p:spPr bwMode="auto">
          <a:xfrm>
            <a:off x="3853441" y="2056536"/>
            <a:ext cx="326880" cy="3931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B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6395" name="右矢印 29"/>
          <p:cNvSpPr>
            <a:spLocks noChangeArrowheads="1"/>
          </p:cNvSpPr>
          <p:nvPr/>
        </p:nvSpPr>
        <p:spPr bwMode="auto">
          <a:xfrm>
            <a:off x="5159520" y="2056536"/>
            <a:ext cx="326880" cy="3931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B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6396" name="右矢印 35"/>
          <p:cNvSpPr>
            <a:spLocks noChangeArrowheads="1"/>
          </p:cNvSpPr>
          <p:nvPr/>
        </p:nvSpPr>
        <p:spPr bwMode="auto">
          <a:xfrm>
            <a:off x="3919680" y="816567"/>
            <a:ext cx="1044000" cy="456527"/>
          </a:xfrm>
          <a:prstGeom prst="rightArrow">
            <a:avLst>
              <a:gd name="adj1" fmla="val 50000"/>
              <a:gd name="adj2" fmla="val 50051"/>
            </a:avLst>
          </a:prstGeom>
          <a:solidFill>
            <a:srgbClr val="FF9B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10881" y="1983089"/>
            <a:ext cx="1536480" cy="466609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500" dirty="0" err="1" smtClean="0"/>
              <a:t>Nb</a:t>
            </a:r>
            <a:r>
              <a:rPr lang="en-US" sz="2500" dirty="0" smtClean="0"/>
              <a:t> = 100</a:t>
            </a:r>
            <a:endParaRPr lang="en-US" sz="25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79200" y="3168333"/>
            <a:ext cx="1503360" cy="456528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500" dirty="0"/>
              <a:t> </a:t>
            </a:r>
            <a:r>
              <a:rPr lang="en-US" sz="2500" dirty="0" err="1" smtClean="0"/>
              <a:t>Nb</a:t>
            </a:r>
            <a:r>
              <a:rPr lang="en-US" sz="2500" dirty="0" smtClean="0"/>
              <a:t> = 10</a:t>
            </a:r>
            <a:endParaRPr lang="en-US" sz="25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10880" y="4401103"/>
            <a:ext cx="1406880" cy="465169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500" dirty="0"/>
              <a:t> </a:t>
            </a:r>
            <a:r>
              <a:rPr lang="en-US" sz="2500" dirty="0" err="1" smtClean="0"/>
              <a:t>Nb</a:t>
            </a:r>
            <a:r>
              <a:rPr lang="en-US" sz="2500" dirty="0" smtClean="0"/>
              <a:t> = 1</a:t>
            </a:r>
            <a:endParaRPr lang="en-US" sz="2500" dirty="0"/>
          </a:p>
        </p:txBody>
      </p:sp>
      <p:sp>
        <p:nvSpPr>
          <p:cNvPr id="16400" name="正方形/長方形 6"/>
          <p:cNvSpPr>
            <a:spLocks noChangeArrowheads="1"/>
          </p:cNvSpPr>
          <p:nvPr/>
        </p:nvSpPr>
        <p:spPr bwMode="auto">
          <a:xfrm>
            <a:off x="7054561" y="816566"/>
            <a:ext cx="2939040" cy="51600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858720" y="1404148"/>
            <a:ext cx="1501920" cy="391721"/>
          </a:xfrm>
          <a:prstGeom prst="rect">
            <a:avLst/>
          </a:prstGeom>
          <a:noFill/>
          <a:ln w="360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ja-JP" dirty="0"/>
              <a:t>(q: </a:t>
            </a:r>
            <a:r>
              <a:rPr lang="ja-JP" altLang="en-US" dirty="0"/>
              <a:t>四重極</a:t>
            </a:r>
            <a:endParaRPr lang="en-US" altLang="ja-JP" dirty="0"/>
          </a:p>
          <a:p>
            <a:pPr>
              <a:buClrTx/>
              <a:buFontTx/>
              <a:buNone/>
              <a:defRPr/>
            </a:pPr>
            <a:r>
              <a:rPr lang="ja-JP" altLang="ja-JP" dirty="0"/>
              <a:t>　</a:t>
            </a:r>
            <a:r>
              <a:rPr lang="ja-JP" altLang="en-US" dirty="0"/>
              <a:t>モーメント</a:t>
            </a:r>
            <a:r>
              <a:rPr lang="en-US" altLang="ja-JP" dirty="0"/>
              <a:t>)</a:t>
            </a:r>
          </a:p>
          <a:p>
            <a:pPr>
              <a:buClrTx/>
              <a:buFontTx/>
              <a:buNone/>
              <a:defRPr/>
            </a:pPr>
            <a:endParaRPr lang="en-US" altLang="ja-JP" dirty="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029920" y="816567"/>
            <a:ext cx="2481120" cy="52133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ja-JP" sz="2500" dirty="0" smtClean="0">
                <a:solidFill>
                  <a:srgbClr val="FF0000"/>
                </a:solidFill>
              </a:rPr>
              <a:t>Intrinsic frame</a:t>
            </a:r>
            <a:endParaRPr lang="en-US" sz="2500" baseline="30000" dirty="0">
              <a:solidFill>
                <a:srgbClr val="FF0000"/>
              </a:solidFill>
            </a:endParaRPr>
          </a:p>
        </p:txBody>
      </p:sp>
      <p:sp>
        <p:nvSpPr>
          <p:cNvPr id="16403" name="上下矢印 7"/>
          <p:cNvSpPr>
            <a:spLocks noChangeArrowheads="1"/>
          </p:cNvSpPr>
          <p:nvPr/>
        </p:nvSpPr>
        <p:spPr bwMode="auto">
          <a:xfrm>
            <a:off x="6596640" y="4082830"/>
            <a:ext cx="195840" cy="1044109"/>
          </a:xfrm>
          <a:prstGeom prst="upDownArrow">
            <a:avLst>
              <a:gd name="adj1" fmla="val 50000"/>
              <a:gd name="adj2" fmla="val 4997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6596641" y="4343496"/>
            <a:ext cx="1406880" cy="400362"/>
          </a:xfrm>
          <a:prstGeom prst="rect">
            <a:avLst/>
          </a:prstGeom>
          <a:noFill/>
          <a:ln w="360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500" dirty="0"/>
              <a:t> 8fm</a:t>
            </a:r>
            <a:endParaRPr lang="en-US" sz="2500" baseline="30000" dirty="0"/>
          </a:p>
        </p:txBody>
      </p:sp>
    </p:spTree>
    <p:extLst>
      <p:ext uri="{BB962C8B-B14F-4D97-AF65-F5344CB8AC3E}">
        <p14:creationId xmlns:p14="http://schemas.microsoft.com/office/powerpoint/2010/main" val="15545943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-23042"/>
            <a:ext cx="9144000" cy="578941"/>
          </a:xfrm>
          <a:prstGeom prst="rect">
            <a:avLst/>
          </a:prstGeom>
          <a:solidFill>
            <a:srgbClr val="004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7474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ja-JP" sz="3300" dirty="0" smtClean="0">
                <a:solidFill>
                  <a:srgbClr val="FFFFFF"/>
                </a:solidFill>
              </a:rPr>
              <a:t>”intrinsic” states of </a:t>
            </a:r>
            <a:r>
              <a:rPr lang="en-US" altLang="ja-JP" sz="3300" baseline="30000" dirty="0" smtClean="0">
                <a:solidFill>
                  <a:srgbClr val="FFFFFF"/>
                </a:solidFill>
              </a:rPr>
              <a:t>8</a:t>
            </a:r>
            <a:r>
              <a:rPr lang="en-US" altLang="ja-JP" sz="3300" dirty="0" smtClean="0">
                <a:solidFill>
                  <a:srgbClr val="FFFFFF"/>
                </a:solidFill>
              </a:rPr>
              <a:t>Be</a:t>
            </a:r>
            <a:r>
              <a:rPr lang="ja-JP" altLang="en-US" sz="3300" dirty="0" smtClean="0">
                <a:solidFill>
                  <a:srgbClr val="FFFFFF"/>
                </a:solidFill>
              </a:rPr>
              <a:t> </a:t>
            </a:r>
            <a:r>
              <a:rPr lang="en-GB" sz="3300" dirty="0" smtClean="0">
                <a:solidFill>
                  <a:srgbClr val="FFFFFF"/>
                </a:solidFill>
              </a:rPr>
              <a:t>(</a:t>
            </a:r>
            <a:r>
              <a:rPr lang="en-GB" sz="3300" dirty="0">
                <a:solidFill>
                  <a:srgbClr val="FFFFFF"/>
                </a:solidFill>
              </a:rPr>
              <a:t>0+/2+)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55360" y="750320"/>
            <a:ext cx="280944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ja-JP" sz="2200" b="1" dirty="0">
                <a:solidFill>
                  <a:srgbClr val="FF0000"/>
                </a:solidFill>
              </a:rPr>
              <a:t>J</a:t>
            </a:r>
            <a:r>
              <a:rPr lang="en-US" altLang="ja-JP" sz="2200" b="1" baseline="30000" dirty="0">
                <a:solidFill>
                  <a:srgbClr val="FF0000"/>
                </a:solidFill>
              </a:rPr>
              <a:t>π</a:t>
            </a:r>
            <a:r>
              <a:rPr lang="en-US" altLang="ja-JP" sz="2200" b="1" dirty="0">
                <a:solidFill>
                  <a:srgbClr val="FF0000"/>
                </a:solidFill>
              </a:rPr>
              <a:t>=</a:t>
            </a:r>
            <a:r>
              <a:rPr lang="ja-JP" altLang="en-US" sz="2200" b="1" dirty="0">
                <a:solidFill>
                  <a:srgbClr val="FF0000"/>
                </a:solidFill>
              </a:rPr>
              <a:t>２</a:t>
            </a:r>
            <a:r>
              <a:rPr lang="ja-JP" altLang="en-US" sz="2200" b="1" baseline="30000" dirty="0">
                <a:solidFill>
                  <a:srgbClr val="FF0000"/>
                </a:solidFill>
              </a:rPr>
              <a:t>＋</a:t>
            </a:r>
            <a:r>
              <a:rPr lang="en-US" altLang="ja-JP" sz="2200" b="1" dirty="0">
                <a:solidFill>
                  <a:srgbClr val="0000FF"/>
                </a:solidFill>
              </a:rPr>
              <a:t> </a:t>
            </a:r>
          </a:p>
          <a:p>
            <a:pPr algn="ctr">
              <a:buClrTx/>
              <a:buFontTx/>
              <a:buNone/>
              <a:defRPr/>
            </a:pPr>
            <a:r>
              <a:rPr lang="en-US" altLang="ja-JP" sz="2200" b="1" dirty="0">
                <a:solidFill>
                  <a:srgbClr val="0000FF"/>
                </a:solidFill>
              </a:rPr>
              <a:t>(E=-45.7 MeV )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016918" y="5511994"/>
            <a:ext cx="8490240" cy="78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ja-JP" sz="2500" dirty="0" smtClean="0">
                <a:solidFill>
                  <a:srgbClr val="000080"/>
                </a:solidFill>
              </a:rPr>
              <a:t>2alpha cluster structure both with J=0</a:t>
            </a:r>
            <a:r>
              <a:rPr lang="en-US" altLang="ja-JP" sz="2500" baseline="30000" dirty="0" smtClean="0">
                <a:solidFill>
                  <a:srgbClr val="000080"/>
                </a:solidFill>
              </a:rPr>
              <a:t>+</a:t>
            </a:r>
            <a:r>
              <a:rPr lang="en-US" altLang="ja-JP" sz="2500" dirty="0" smtClean="0">
                <a:solidFill>
                  <a:srgbClr val="000080"/>
                </a:solidFill>
              </a:rPr>
              <a:t> and 2</a:t>
            </a:r>
            <a:r>
              <a:rPr lang="en-US" altLang="ja-JP" sz="2500" baseline="30000" dirty="0" smtClean="0">
                <a:solidFill>
                  <a:srgbClr val="000080"/>
                </a:solidFill>
              </a:rPr>
              <a:t>+</a:t>
            </a:r>
            <a:r>
              <a:rPr lang="en-US" altLang="ja-JP" sz="2500" dirty="0" smtClean="0">
                <a:solidFill>
                  <a:srgbClr val="000080"/>
                </a:solidFill>
              </a:rPr>
              <a:t> </a:t>
            </a:r>
          </a:p>
          <a:p>
            <a:pPr>
              <a:buClrTx/>
              <a:buFontTx/>
              <a:buNone/>
              <a:defRPr/>
            </a:pPr>
            <a:endParaRPr lang="en-US" altLang="ja-JP" sz="2500" dirty="0">
              <a:solidFill>
                <a:srgbClr val="000080"/>
              </a:solidFill>
            </a:endParaRPr>
          </a:p>
          <a:p>
            <a:pPr>
              <a:buClrTx/>
              <a:buFontTx/>
              <a:buNone/>
              <a:defRPr/>
            </a:pPr>
            <a:endParaRPr lang="en-US" altLang="ja-JP" sz="2500" dirty="0">
              <a:solidFill>
                <a:srgbClr val="000080"/>
              </a:solidFill>
            </a:endParaRPr>
          </a:p>
          <a:p>
            <a:pPr>
              <a:buClrTx/>
              <a:buFontTx/>
              <a:buNone/>
              <a:defRPr/>
            </a:pPr>
            <a:endParaRPr lang="en-US" altLang="ja-JP" sz="2500" dirty="0">
              <a:solidFill>
                <a:srgbClr val="000080"/>
              </a:solidFill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501921" y="881373"/>
            <a:ext cx="2743200" cy="3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defRPr/>
            </a:pPr>
            <a:r>
              <a:rPr lang="en-US" altLang="ja-JP" sz="2200" b="1" dirty="0">
                <a:solidFill>
                  <a:srgbClr val="0000FF"/>
                </a:solidFill>
              </a:rPr>
              <a:t>J</a:t>
            </a:r>
            <a:r>
              <a:rPr lang="en-US" altLang="ja-JP" sz="2200" b="1" baseline="30000" dirty="0">
                <a:solidFill>
                  <a:srgbClr val="0000FF"/>
                </a:solidFill>
              </a:rPr>
              <a:t>π</a:t>
            </a:r>
            <a:r>
              <a:rPr lang="en-US" altLang="ja-JP" sz="2200" b="1" dirty="0">
                <a:solidFill>
                  <a:srgbClr val="0000FF"/>
                </a:solidFill>
              </a:rPr>
              <a:t>=</a:t>
            </a:r>
            <a:r>
              <a:rPr lang="ja-JP" altLang="en-US" sz="2200" b="1" dirty="0">
                <a:solidFill>
                  <a:srgbClr val="0000FF"/>
                </a:solidFill>
              </a:rPr>
              <a:t>０</a:t>
            </a:r>
            <a:r>
              <a:rPr lang="ja-JP" altLang="en-US" sz="2200" b="1" baseline="30000" dirty="0">
                <a:solidFill>
                  <a:srgbClr val="0000FF"/>
                </a:solidFill>
              </a:rPr>
              <a:t>＋</a:t>
            </a:r>
            <a:endParaRPr lang="en-US" altLang="ja-JP" sz="2200" b="1" baseline="30000" dirty="0">
              <a:solidFill>
                <a:srgbClr val="0000FF"/>
              </a:solidFill>
            </a:endParaRPr>
          </a:p>
          <a:p>
            <a:pPr algn="ctr">
              <a:buClrTx/>
              <a:defRPr/>
            </a:pPr>
            <a:r>
              <a:rPr lang="en-US" altLang="ja-JP" sz="2200" b="1" dirty="0">
                <a:solidFill>
                  <a:srgbClr val="0000FF"/>
                </a:solidFill>
              </a:rPr>
              <a:t>(E=-50.2 MeV)</a:t>
            </a:r>
          </a:p>
          <a:p>
            <a:pPr algn="ctr">
              <a:buClrTx/>
              <a:buFontTx/>
              <a:buNone/>
              <a:defRPr/>
            </a:pPr>
            <a:endParaRPr lang="en-US" sz="2200" b="1" baseline="30000" dirty="0">
              <a:solidFill>
                <a:srgbClr val="0000FF"/>
              </a:solidFill>
            </a:endParaRPr>
          </a:p>
        </p:txBody>
      </p:sp>
      <p:pic>
        <p:nvPicPr>
          <p:cNvPr id="36869" name="図 1" descr="be8_dens_j0k0_ns4hw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20" y="1600008"/>
            <a:ext cx="2468160" cy="326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681" y="1633132"/>
            <a:ext cx="1536480" cy="400362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500" dirty="0" err="1" smtClean="0"/>
              <a:t>Nb</a:t>
            </a:r>
            <a:r>
              <a:rPr lang="en-US" sz="2500" dirty="0" smtClean="0"/>
              <a:t>=100</a:t>
            </a:r>
            <a:endParaRPr lang="en-US" sz="25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3037280"/>
            <a:ext cx="1503360" cy="400362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500" dirty="0"/>
              <a:t> </a:t>
            </a:r>
            <a:r>
              <a:rPr lang="en-US" sz="2500" dirty="0" err="1" smtClean="0"/>
              <a:t>Nb</a:t>
            </a:r>
            <a:r>
              <a:rPr lang="en-US" sz="2500" dirty="0" smtClean="0"/>
              <a:t>=10</a:t>
            </a:r>
            <a:endParaRPr lang="en-US" sz="25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801" y="4465910"/>
            <a:ext cx="1406880" cy="400362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500" dirty="0"/>
              <a:t> </a:t>
            </a:r>
            <a:r>
              <a:rPr lang="en-US" sz="2500" dirty="0" err="1" smtClean="0"/>
              <a:t>Nb</a:t>
            </a:r>
            <a:r>
              <a:rPr lang="en-US" sz="2500" dirty="0" smtClean="0"/>
              <a:t>=1</a:t>
            </a:r>
            <a:endParaRPr lang="en-US" sz="2500" dirty="0"/>
          </a:p>
        </p:txBody>
      </p:sp>
      <p:pic>
        <p:nvPicPr>
          <p:cNvPr id="36873" name="図 2" descr="be8_dens_j2k0_ns4hw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01" y="1535201"/>
            <a:ext cx="2416320" cy="339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テキスト ボックス 5"/>
          <p:cNvSpPr txBox="1">
            <a:spLocks noChangeArrowheads="1"/>
          </p:cNvSpPr>
          <p:nvPr/>
        </p:nvSpPr>
        <p:spPr bwMode="auto">
          <a:xfrm>
            <a:off x="-848160" y="2818377"/>
            <a:ext cx="16751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endParaRPr kumimoji="1" lang="ja-JP" alt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-66240" y="881373"/>
            <a:ext cx="1503360" cy="7186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 smtClean="0"/>
              <a:t>Number of </a:t>
            </a:r>
          </a:p>
          <a:p>
            <a:pPr>
              <a:buClrTx/>
              <a:buFontTx/>
              <a:buNone/>
              <a:defRPr/>
            </a:pPr>
            <a:r>
              <a:rPr lang="en-US" dirty="0" smtClean="0"/>
              <a:t>Slater det. (</a:t>
            </a:r>
            <a:r>
              <a:rPr lang="en-US" dirty="0" err="1" smtClean="0"/>
              <a:t>Nb</a:t>
            </a:r>
            <a:r>
              <a:rPr lang="en-US" dirty="0" smtClean="0"/>
              <a:t>)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370880" y="4866272"/>
            <a:ext cx="1130400" cy="2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defRPr/>
            </a:pPr>
            <a:r>
              <a:rPr lang="en-US" altLang="ja-JP" sz="2200" b="1" dirty="0">
                <a:solidFill>
                  <a:srgbClr val="0000FF"/>
                </a:solidFill>
              </a:rPr>
              <a:t>(</a:t>
            </a:r>
            <a:r>
              <a:rPr lang="en-US" altLang="ja-JP" sz="2200" b="1" dirty="0" err="1">
                <a:solidFill>
                  <a:srgbClr val="0000FF"/>
                </a:solidFill>
              </a:rPr>
              <a:t>hw</a:t>
            </a:r>
            <a:r>
              <a:rPr lang="en-US" altLang="ja-JP" sz="2200" b="1" dirty="0">
                <a:solidFill>
                  <a:srgbClr val="0000FF"/>
                </a:solidFill>
              </a:rPr>
              <a:t>=25MeV,nshell=4)</a:t>
            </a:r>
          </a:p>
          <a:p>
            <a:pPr>
              <a:buClrTx/>
              <a:buFontTx/>
              <a:buNone/>
              <a:defRPr/>
            </a:pPr>
            <a:endParaRPr lang="en-US" sz="2200" b="1" baseline="30000" dirty="0">
              <a:solidFill>
                <a:srgbClr val="0000FF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225760" y="4866271"/>
            <a:ext cx="3068640" cy="3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ja-JP" sz="2200" b="1" dirty="0">
                <a:solidFill>
                  <a:srgbClr val="0000FF"/>
                </a:solidFill>
              </a:rPr>
              <a:t> (</a:t>
            </a:r>
            <a:r>
              <a:rPr lang="en-US" altLang="ja-JP" sz="2200" b="1" dirty="0" err="1">
                <a:solidFill>
                  <a:srgbClr val="0000FF"/>
                </a:solidFill>
              </a:rPr>
              <a:t>hw</a:t>
            </a:r>
            <a:r>
              <a:rPr lang="en-US" altLang="ja-JP" sz="2200" b="1" dirty="0">
                <a:solidFill>
                  <a:srgbClr val="0000FF"/>
                </a:solidFill>
              </a:rPr>
              <a:t>=25MeV,nshell=4)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163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59859</TotalTime>
  <Words>1127</Words>
  <Application>Microsoft Macintosh PowerPoint</Application>
  <PresentationFormat>画面に合わせる (4:3)</PresentationFormat>
  <Paragraphs>197</Paragraphs>
  <Slides>17</Slides>
  <Notes>11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ホワイト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from POSTER INPC2013</dc:title>
  <dc:creator>吉田 亨</dc:creator>
  <cp:lastModifiedBy>吉田 亨</cp:lastModifiedBy>
  <cp:revision>257</cp:revision>
  <cp:lastPrinted>2013-07-23T09:02:20Z</cp:lastPrinted>
  <dcterms:created xsi:type="dcterms:W3CDTF">2013-06-04T12:50:58Z</dcterms:created>
  <dcterms:modified xsi:type="dcterms:W3CDTF">2013-07-31T10:33:26Z</dcterms:modified>
</cp:coreProperties>
</file>