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53" r:id="rId1"/>
  </p:sldMasterIdLst>
  <p:notesMasterIdLst>
    <p:notesMasterId r:id="rId20"/>
  </p:notesMasterIdLst>
  <p:handoutMasterIdLst>
    <p:handoutMasterId r:id="rId21"/>
  </p:handoutMasterIdLst>
  <p:sldIdLst>
    <p:sldId id="690" r:id="rId2"/>
    <p:sldId id="712" r:id="rId3"/>
    <p:sldId id="628" r:id="rId4"/>
    <p:sldId id="662" r:id="rId5"/>
    <p:sldId id="704" r:id="rId6"/>
    <p:sldId id="645" r:id="rId7"/>
    <p:sldId id="670" r:id="rId8"/>
    <p:sldId id="671" r:id="rId9"/>
    <p:sldId id="672" r:id="rId10"/>
    <p:sldId id="692" r:id="rId11"/>
    <p:sldId id="694" r:id="rId12"/>
    <p:sldId id="695" r:id="rId13"/>
    <p:sldId id="691" r:id="rId14"/>
    <p:sldId id="709" r:id="rId15"/>
    <p:sldId id="710" r:id="rId16"/>
    <p:sldId id="707" r:id="rId17"/>
    <p:sldId id="708" r:id="rId18"/>
    <p:sldId id="711" r:id="rId19"/>
  </p:sldIdLst>
  <p:sldSz cx="9144000" cy="6858000" type="screen4x3"/>
  <p:notesSz cx="6794500" cy="9929813"/>
  <p:embeddedFontLst>
    <p:embeddedFont>
      <p:font typeface="Swis721 Blk BT" charset="-128"/>
      <p:regular r:id="rId22"/>
      <p:italic r:id="rId23"/>
    </p:embeddedFont>
    <p:embeddedFont>
      <p:font typeface="Lucida Sans" pitchFamily="34" charset="0"/>
      <p:regular r:id="rId24"/>
    </p:embeddedFont>
    <p:embeddedFont>
      <p:font typeface="HGPｺﾞｼｯｸM" pitchFamily="50" charset="-128"/>
      <p:regular r:id="rId25"/>
    </p:embeddedFont>
    <p:embeddedFont>
      <p:font typeface="Helvetica" pitchFamily="2" charset="0"/>
      <p:regular r:id="rId26"/>
      <p:bold r:id="rId27"/>
      <p:italic r:id="rId28"/>
      <p:boldItalic r:id="rId29"/>
    </p:embeddedFont>
    <p:embeddedFont>
      <p:font typeface="ＲＦＰシリウス-Ｍ" pitchFamily="2" charset="-128"/>
      <p:regular r:id="rId30"/>
    </p:embeddedFont>
    <p:embeddedFont>
      <p:font typeface="Times" pitchFamily="2" charset="0"/>
      <p:regular r:id="rId31"/>
      <p:bold r:id="rId32"/>
      <p:italic r:id="rId33"/>
      <p:boldItalic r:id="rId34"/>
    </p:embeddedFont>
    <p:embeddedFont>
      <p:font typeface="Arial Unicode MS" pitchFamily="50" charset="-128"/>
      <p:regular r:id="rId35"/>
    </p:embeddedFont>
    <p:embeddedFont>
      <p:font typeface="ＤＦ極太明朝体" pitchFamily="1" charset="-128"/>
      <p:regular r:id="rId36"/>
    </p:embeddedFont>
  </p:embeddedFontLst>
  <p:defaultTextStyle>
    <a:defPPr>
      <a:defRPr lang="ja-JP"/>
    </a:defPPr>
    <a:lvl1pPr algn="ctr" rtl="0" fontAlgn="base">
      <a:lnSpc>
        <a:spcPct val="90000"/>
      </a:lnSpc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FFF7"/>
    <a:srgbClr val="FF0000"/>
    <a:srgbClr val="EAEAEA"/>
    <a:srgbClr val="19D0D9"/>
    <a:srgbClr val="FF5050"/>
    <a:srgbClr val="000000"/>
    <a:srgbClr val="FFCC00"/>
    <a:srgbClr val="FF66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681" autoAdjust="0"/>
    <p:restoredTop sz="89229" autoAdjust="0"/>
  </p:normalViewPr>
  <p:slideViewPr>
    <p:cSldViewPr>
      <p:cViewPr varScale="1">
        <p:scale>
          <a:sx n="69" d="100"/>
          <a:sy n="69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3" rIns="95523" bIns="47763" numCol="1" anchor="t" anchorCtr="0" compatLnSpc="1">
            <a:prstTxWarp prst="textNoShape">
              <a:avLst/>
            </a:prstTxWarp>
          </a:bodyPr>
          <a:lstStyle>
            <a:lvl1pPr algn="l" defTabSz="95559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3" rIns="95523" bIns="47763" numCol="1" anchor="t" anchorCtr="0" compatLnSpc="1">
            <a:prstTxWarp prst="textNoShape">
              <a:avLst/>
            </a:prstTxWarp>
          </a:bodyPr>
          <a:lstStyle>
            <a:lvl1pPr algn="r" defTabSz="95559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51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3" rIns="95523" bIns="47763" numCol="1" anchor="b" anchorCtr="0" compatLnSpc="1">
            <a:prstTxWarp prst="textNoShape">
              <a:avLst/>
            </a:prstTxWarp>
          </a:bodyPr>
          <a:lstStyle>
            <a:lvl1pPr algn="l" defTabSz="95559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4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3" rIns="95523" bIns="47763" numCol="1" anchor="b" anchorCtr="0" compatLnSpc="1">
            <a:prstTxWarp prst="textNoShape">
              <a:avLst/>
            </a:prstTxWarp>
          </a:bodyPr>
          <a:lstStyle>
            <a:lvl1pPr algn="r" defTabSz="95559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9C7BAC46-0492-4F43-BE06-A79E29FA6A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49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algn="l" defTabSz="92226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1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algn="r" defTabSz="92226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68350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4684714"/>
            <a:ext cx="499745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91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9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algn="l" defTabSz="92226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algn="r" defTabSz="92226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229F41B-3AA2-4237-A557-E0D65370D1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0763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ＲＦＰシリウス-Ｍ" pitchFamily="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ＲＦＰシリウス-Ｍ" pitchFamily="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ＲＦＰシリウス-Ｍ" pitchFamily="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ＲＦＰシリウス-Ｍ" pitchFamily="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ＲＦＰシリウス-Ｍ" pitchFamily="2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" pitchFamily="2" charset="0"/>
            </a:endParaRP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889" indent="-285726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2907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070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232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395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559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8722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5884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fld id="{5320320E-4645-41C1-9BC0-B6EDC727E6D8}" type="slidenum">
              <a:rPr lang="en-US" altLang="ja-JP" sz="1200">
                <a:latin typeface="Times" pitchFamily="2" charset="0"/>
              </a:rPr>
              <a:pPr eaLnBrk="1" hangingPunct="1"/>
              <a:t>3</a:t>
            </a:fld>
            <a:endParaRPr lang="en-US" altLang="ja-JP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" pitchFamily="2" charset="0"/>
            </a:endParaRPr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889" indent="-285726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2907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070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232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395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559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8722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5884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fld id="{90F78064-34DA-4E0B-B033-3EDFBF14E770}" type="slidenum">
              <a:rPr lang="en-US" altLang="ja-JP" sz="1200">
                <a:solidFill>
                  <a:prstClr val="black"/>
                </a:solidFill>
                <a:latin typeface="Times" pitchFamily="2" charset="0"/>
              </a:rPr>
              <a:pPr eaLnBrk="1" hangingPunct="1"/>
              <a:t>4</a:t>
            </a:fld>
            <a:endParaRPr lang="en-US" altLang="ja-JP" sz="1200">
              <a:solidFill>
                <a:prstClr val="black"/>
              </a:solidFill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62000">
                <a:schemeClr val="bg1"/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latin typeface="Arial Unicode MS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 Unicode MS" pitchFamily="50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smtClean="0"/>
              <a:t>Cluster workshop@Yokohama</a:t>
            </a:r>
            <a:endParaRPr lang="en-US" altLang="ja-JP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Arial" pitchFamily="34" charset="0"/>
              </a:rPr>
              <a:t>#</a:t>
            </a:r>
            <a:fld id="{9709E413-E2DC-4E43-B8EE-FC35A4994C44}" type="slidenum">
              <a:rPr lang="en-US" altLang="ja-JP" smtClean="0">
                <a:latin typeface="Arial" pitchFamily="34" charset="0"/>
              </a:rPr>
              <a:pPr>
                <a:defRPr/>
              </a:pPr>
              <a:t>‹#›</a:t>
            </a:fld>
            <a:endParaRPr lang="en-US" altLang="ja-JP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4471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4724"/>
          </a:xfrm>
          <a:gradFill flip="none" rotWithShape="1">
            <a:gsLst>
              <a:gs pos="60000">
                <a:srgbClr val="F9FFFD"/>
              </a:gs>
              <a:gs pos="0">
                <a:schemeClr val="accent1">
                  <a:lumMod val="31000"/>
                  <a:lumOff val="69000"/>
                </a:schemeClr>
              </a:gs>
              <a:gs pos="73000">
                <a:schemeClr val="accent1">
                  <a:lumMod val="14000"/>
                  <a:lumOff val="86000"/>
                </a:schemeClr>
              </a:gs>
              <a:gs pos="100000">
                <a:schemeClr val="accent1">
                  <a:lumMod val="33000"/>
                  <a:lumOff val="67000"/>
                </a:schemeClr>
              </a:gs>
            </a:gsLst>
            <a:lin ang="17400000" scaled="0"/>
            <a:tileRect/>
          </a:gradFill>
          <a:ln w="0" cmpd="dbl">
            <a:noFill/>
            <a:miter lim="800000"/>
            <a:headEnd/>
            <a:tailEnd/>
          </a:ln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>
              <a:defRPr lang="ja-JP" altLang="en-US" dirty="0">
                <a:latin typeface="+mj-lt"/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>
              <a:buFont typeface="Wingdings" pitchFamily="2" charset="2"/>
              <a:buChar char="u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>
              <a:buFont typeface="Arial" pitchFamily="34" charset="0"/>
              <a:buChar char="•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>
              <a:buFont typeface="Arial" pitchFamily="34" charset="0"/>
              <a:buChar char="•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>
              <a:buFont typeface="Arial" pitchFamily="34" charset="0"/>
              <a:buChar char="•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9113" y="6248400"/>
            <a:ext cx="3036887" cy="457200"/>
          </a:xfrm>
        </p:spPr>
        <p:txBody>
          <a:bodyPr/>
          <a:lstStyle>
            <a:lvl1pPr latinLnBrk="1">
              <a:defRPr sz="105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Arial" pitchFamily="34" charset="0"/>
              </a:rPr>
              <a:t>#</a:t>
            </a:r>
            <a:fld id="{EF79316E-0347-4C80-9E3A-E67A456F4850}" type="slidenum">
              <a:rPr lang="en-US" altLang="ja-JP" smtClean="0">
                <a:latin typeface="Arial" pitchFamily="34" charset="0"/>
              </a:rPr>
              <a:pPr>
                <a:defRPr/>
              </a:pPr>
              <a:t>‹#›</a:t>
            </a:fld>
            <a:endParaRPr lang="en-US" altLang="ja-JP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0114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smtClean="0"/>
              <a:t>Cluster workshop@Yokohama</a:t>
            </a:r>
            <a:endParaRPr lang="en-US" altLang="ja-JP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Arial" pitchFamily="34" charset="0"/>
              </a:rPr>
              <a:t>#</a:t>
            </a:r>
            <a:fld id="{E0EC0C9C-5967-4551-8935-70C27F8FFA50}" type="slidenum">
              <a:rPr lang="en-US" altLang="ja-JP" smtClean="0">
                <a:latin typeface="Arial" pitchFamily="34" charset="0"/>
              </a:rPr>
              <a:pPr>
                <a:defRPr/>
              </a:pPr>
              <a:t>‹#›</a:t>
            </a:fld>
            <a:endParaRPr lang="en-US" altLang="ja-JP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8789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60000">
                <a:srgbClr val="F9FFFD"/>
              </a:gs>
              <a:gs pos="0">
                <a:schemeClr val="accent1">
                  <a:lumMod val="31000"/>
                  <a:lumOff val="69000"/>
                </a:schemeClr>
              </a:gs>
              <a:gs pos="73000">
                <a:schemeClr val="accent1">
                  <a:lumMod val="14000"/>
                  <a:lumOff val="86000"/>
                </a:schemeClr>
              </a:gs>
              <a:gs pos="100000">
                <a:schemeClr val="accent1">
                  <a:lumMod val="33000"/>
                  <a:lumOff val="67000"/>
                </a:schemeClr>
              </a:gs>
            </a:gsLst>
            <a:lin ang="17400000" scaled="0"/>
            <a:tileRect/>
          </a:gradFill>
          <a:ln w="0" cmpd="dbl">
            <a:noFill/>
            <a:miter lim="800000"/>
            <a:headEnd/>
            <a:tailEnd/>
          </a:ln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en-US" altLang="ja-JP" dirty="0" smtClean="0"/>
              <a:t>Master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177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400" i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1177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b="1" i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smtClean="0"/>
              <a:t>Cluster workshop@Yokohama</a:t>
            </a:r>
            <a:endParaRPr lang="en-US" altLang="ja-JP" dirty="0"/>
          </a:p>
        </p:txBody>
      </p:sp>
      <p:sp>
        <p:nvSpPr>
          <p:cNvPr id="1177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1"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latin typeface="Arial" pitchFamily="34" charset="0"/>
              </a:rPr>
              <a:t>#</a:t>
            </a:r>
            <a:fld id="{6CE21A71-FDEE-480D-BD75-E06F769DAF5D}" type="slidenum">
              <a:rPr lang="en-US" altLang="ja-JP" smtClean="0">
                <a:latin typeface="Arial" pitchFamily="34" charset="0"/>
              </a:rPr>
              <a:pPr>
                <a:defRPr/>
              </a:pPr>
              <a:t>‹#›</a:t>
            </a:fld>
            <a:endParaRPr lang="en-US" altLang="ja-JP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</p:sldLayoutIdLst>
  <p:transition>
    <p:pull dir="rd"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altLang="ja-JP" sz="3600" dirty="0" smtClean="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Helvetica" pitchFamily="2" charset="0"/>
          <a:ea typeface="ＤＦ極太明朝体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Helvetica" pitchFamily="2" charset="0"/>
          <a:ea typeface="ＤＦ極太明朝体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Helvetica" pitchFamily="2" charset="0"/>
          <a:ea typeface="ＤＦ極太明朝体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Helvetica" pitchFamily="2" charset="0"/>
          <a:ea typeface="ＤＦ極太明朝体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l"/>
        <a:defRPr kumimoji="1" sz="28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j-lt"/>
          <a:ea typeface="ＲＦＰシリウス-Ｍ" pitchFamily="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kumimoji="1" sz="2400">
          <a:solidFill>
            <a:schemeClr val="tx1"/>
          </a:solidFill>
          <a:latin typeface="+mj-lt"/>
          <a:ea typeface="ＲＦＰシリウス-Ｍ" pitchFamily="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u"/>
        <a:defRPr kumimoji="1" sz="2000">
          <a:solidFill>
            <a:schemeClr val="tx1"/>
          </a:solidFill>
          <a:latin typeface="+mj-lt"/>
          <a:ea typeface="ＲＦＰシリウス-Ｍ" pitchFamily="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+mj-lt"/>
          <a:ea typeface="ＲＦＰシリウス-Ｍ" pitchFamily="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Times New Roman" pitchFamily="18" charset="0"/>
          <a:ea typeface="ＲＦＰシリウス-Ｍ" pitchFamily="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Times New Roman" pitchFamily="18" charset="0"/>
          <a:ea typeface="ＲＦＰシリウス-Ｍ" pitchFamily="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Times New Roman" pitchFamily="18" charset="0"/>
          <a:ea typeface="ＲＦＰシリウス-Ｍ" pitchFamily="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Times New Roman" pitchFamily="18" charset="0"/>
          <a:ea typeface="ＲＦＰシリウス-Ｍ" pitchFamily="2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upernova_remnant_N63A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947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73772" y="-19891"/>
            <a:ext cx="9937751" cy="1658938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altLang="ja-JP" sz="3200" b="1" dirty="0" smtClean="0">
                <a:solidFill>
                  <a:schemeClr val="accent3"/>
                </a:solidFill>
              </a:rPr>
              <a:t>Studying alpha-cluster structure </a:t>
            </a:r>
            <a:br>
              <a:rPr lang="en-US" altLang="ja-JP" sz="3200" b="1" dirty="0" smtClean="0">
                <a:solidFill>
                  <a:schemeClr val="accent3"/>
                </a:solidFill>
              </a:rPr>
            </a:br>
            <a:r>
              <a:rPr lang="en-US" altLang="ja-JP" sz="3200" b="1" dirty="0" smtClean="0">
                <a:solidFill>
                  <a:schemeClr val="accent3"/>
                </a:solidFill>
              </a:rPr>
              <a:t>using </a:t>
            </a:r>
            <a:r>
              <a:rPr lang="en-US" altLang="ja-JP" sz="3200" b="1" dirty="0">
                <a:solidFill>
                  <a:schemeClr val="accent3"/>
                </a:solidFill>
              </a:rPr>
              <a:t>low-energy RI </a:t>
            </a:r>
            <a:r>
              <a:rPr lang="en-US" altLang="ja-JP" sz="3200" b="1" dirty="0" smtClean="0">
                <a:solidFill>
                  <a:schemeClr val="accent3"/>
                </a:solidFill>
              </a:rPr>
              <a:t>beam</a:t>
            </a:r>
            <a:endParaRPr lang="ja-JP" altLang="en-US" sz="32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773238"/>
            <a:ext cx="8569325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FF00"/>
                </a:solidFill>
              </a:rPr>
              <a:t>Nuclear astrophysics group (CRIB supporting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FF00"/>
                </a:solidFill>
              </a:rPr>
              <a:t>members) in Center for Nuclear Study, Univ. of Tokyo: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Hidetoshi Yamaguchi (Lecturer),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Daid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Kahl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Postdoc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Taro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Nakao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Postdoc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FF00"/>
                </a:solidFill>
              </a:rPr>
              <a:t>with an Aid of Technical Staff: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N. Yamazaki (CRIB/Wien Filter), K. Yoshimura, T.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Senoo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Y.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Ohshiro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(Hyper ECR ion source), S.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Yamaka</a:t>
            </a:r>
            <a:endParaRPr lang="en-US" altLang="ja-JP" sz="2400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500" b="1" dirty="0" smtClean="0">
                <a:solidFill>
                  <a:srgbClr val="FFFF00"/>
                </a:solidFill>
              </a:rPr>
              <a:t>in Collaboration with: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RIKEN, KEK, Kyushu, Tsukuba, Tohoku, Osaka, … (Japan)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McMaster</a:t>
            </a:r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(Canada), CIAE, IMP (China), Chung-</a:t>
            </a:r>
            <a:r>
              <a:rPr lang="en-US" altLang="ja-JP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Ang</a:t>
            </a: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</a:t>
            </a:r>
            <a:r>
              <a:rPr lang="en-US" altLang="ja-JP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Ehwa</a:t>
            </a: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SNU (Korea), INFN  </a:t>
            </a:r>
            <a:r>
              <a:rPr lang="en-US" altLang="ja-JP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Padova</a:t>
            </a: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/Catania (Italy), IOP(Vietnam) and others.</a:t>
            </a:r>
          </a:p>
        </p:txBody>
      </p:sp>
      <p:pic>
        <p:nvPicPr>
          <p:cNvPr id="3077" name="Picture 7" descr="\\bdn.cns.s.u-tokyo.ac.jp\yamag\cdoc\common\logos\ut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2197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C:\Users\yamag\Desktop\cns_mark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1055218" cy="10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7685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kumimoji="1" lang="en-US" altLang="ja-JP" dirty="0" smtClean="0"/>
              <a:t>Interpretation of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the new negative-parity band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pic>
        <p:nvPicPr>
          <p:cNvPr id="7" name="Picture 2" descr="C:\Users\yamag\Desktop\Suhara_11B_PRC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24736" cy="51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2747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baseline="30000" dirty="0" smtClean="0"/>
              <a:t>7</a:t>
            </a:r>
            <a:r>
              <a:rPr lang="en-US" altLang="ja-JP" dirty="0" smtClean="0"/>
              <a:t>Be+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Excitation functions</a:t>
            </a:r>
            <a:endParaRPr lang="ja-JP" altLang="en-US" dirty="0"/>
          </a:p>
        </p:txBody>
      </p:sp>
      <p:sp>
        <p:nvSpPr>
          <p:cNvPr id="24579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1789112"/>
          </a:xfrm>
        </p:spPr>
        <p:txBody>
          <a:bodyPr/>
          <a:lstStyle/>
          <a:p>
            <a:r>
              <a:rPr lang="en-US" altLang="ja-JP" sz="2000" dirty="0" smtClean="0"/>
              <a:t>4 excitation functions… new information on resonant widths, spin, and parity.  </a:t>
            </a:r>
            <a:r>
              <a:rPr lang="en-US" altLang="ja-JP" sz="1800" i="1" dirty="0" smtClean="0"/>
              <a:t>H. Yamaguchi et al., </a:t>
            </a:r>
            <a:r>
              <a:rPr lang="en-US" altLang="ja-JP" sz="1800" i="1" dirty="0" smtClean="0"/>
              <a:t>PRC (2013).</a:t>
            </a:r>
            <a:endParaRPr lang="ja-JP" altLang="en-US" sz="1800" i="1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pic>
        <p:nvPicPr>
          <p:cNvPr id="40962" name="Picture 2" descr="\\bdn.cns.s.u-tokyo.ac.jp\yamag\paper\7Bea\fig_correction\ex_functions_v2_c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586412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5114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Resonant contribution to </a:t>
            </a:r>
            <a:r>
              <a:rPr kumimoji="1" lang="en-US" altLang="ja-JP" baseline="30000" dirty="0" smtClean="0"/>
              <a:t>7</a:t>
            </a:r>
            <a:r>
              <a:rPr kumimoji="1" lang="en-US" altLang="ja-JP" dirty="0" smtClean="0"/>
              <a:t>Be(</a:t>
            </a:r>
            <a:r>
              <a:rPr kumimoji="1" lang="en-US" altLang="ja-JP" dirty="0" err="1" smtClean="0">
                <a:latin typeface="Symbol" pitchFamily="18" charset="2"/>
              </a:rPr>
              <a:t>a,g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Small but not negligible contribution compared to lower-lying states (~10%).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pic>
        <p:nvPicPr>
          <p:cNvPr id="41986" name="Picture 2" descr="\\bdn.cns.s.u-tokyo.ac.jp\yamag\paper\7Bea\fig_correction\reaction_rate_v2_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256584" cy="42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7522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(Rotational) bands in </a:t>
            </a:r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990600"/>
            <a:ext cx="3670176" cy="5105400"/>
          </a:xfrm>
        </p:spPr>
        <p:txBody>
          <a:bodyPr/>
          <a:lstStyle/>
          <a:p>
            <a:r>
              <a:rPr kumimoji="1" lang="en-US" altLang="ja-JP" sz="2400" dirty="0" smtClean="0">
                <a:solidFill>
                  <a:schemeClr val="accent2"/>
                </a:solidFill>
              </a:rPr>
              <a:t>2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chemeClr val="accent2"/>
                </a:solidFill>
              </a:rPr>
              <a:t>rotational bands (K=3/2</a:t>
            </a:r>
            <a:r>
              <a:rPr kumimoji="1" lang="en-US" altLang="ja-JP" sz="2400" baseline="30000" dirty="0" smtClean="0">
                <a:solidFill>
                  <a:schemeClr val="accent2"/>
                </a:solidFill>
              </a:rPr>
              <a:t>+</a:t>
            </a:r>
            <a:r>
              <a:rPr kumimoji="1" lang="en-US" altLang="ja-JP" sz="2400" dirty="0" smtClean="0">
                <a:solidFill>
                  <a:schemeClr val="accent2"/>
                </a:solidFill>
              </a:rPr>
              <a:t>,5/2</a:t>
            </a:r>
            <a:r>
              <a:rPr kumimoji="1" lang="en-US" altLang="ja-JP" sz="2400" baseline="30000" dirty="0" smtClean="0">
                <a:solidFill>
                  <a:schemeClr val="accent2"/>
                </a:solidFill>
              </a:rPr>
              <a:t>+</a:t>
            </a:r>
            <a:r>
              <a:rPr kumimoji="1" lang="en-US" altLang="ja-JP" sz="2400" dirty="0" smtClean="0">
                <a:solidFill>
                  <a:schemeClr val="accent2"/>
                </a:solidFill>
              </a:rPr>
              <a:t>)</a:t>
            </a:r>
            <a:r>
              <a:rPr kumimoji="1" lang="en-US" altLang="ja-JP" sz="2400" dirty="0" smtClean="0"/>
              <a:t> were </a:t>
            </a:r>
            <a:r>
              <a:rPr lang="en-US" altLang="ja-JP" sz="2400" dirty="0" smtClean="0"/>
              <a:t>suggested </a:t>
            </a:r>
            <a:r>
              <a:rPr kumimoji="1" lang="en-US" altLang="ja-JP" sz="2400" dirty="0" smtClean="0"/>
              <a:t>in </a:t>
            </a:r>
            <a:r>
              <a:rPr kumimoji="1" lang="en-US" altLang="ja-JP" sz="2400" dirty="0" err="1" smtClean="0"/>
              <a:t>Soic</a:t>
            </a:r>
            <a:r>
              <a:rPr kumimoji="1" lang="en-US" altLang="ja-JP" sz="2400" dirty="0" smtClean="0"/>
              <a:t>. et al. (2004).</a:t>
            </a:r>
          </a:p>
          <a:p>
            <a:r>
              <a:rPr lang="en-US" altLang="ja-JP" sz="2400" dirty="0" err="1" smtClean="0">
                <a:solidFill>
                  <a:schemeClr val="accent2"/>
                </a:solidFill>
              </a:rPr>
              <a:t>J</a:t>
            </a:r>
            <a:r>
              <a:rPr lang="en-US" altLang="ja-JP" sz="2400" baseline="30000" dirty="0" err="1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altLang="ja-JP" sz="2400" dirty="0" smtClean="0">
                <a:solidFill>
                  <a:schemeClr val="accent2"/>
                </a:solidFill>
              </a:rPr>
              <a:t>=9/2</a:t>
            </a:r>
            <a:r>
              <a:rPr lang="en-US" altLang="ja-JP" sz="2400" baseline="30000" dirty="0" smtClean="0">
                <a:solidFill>
                  <a:schemeClr val="accent2"/>
                </a:solidFill>
              </a:rPr>
              <a:t>+</a:t>
            </a:r>
            <a:r>
              <a:rPr lang="en-US" altLang="ja-JP" sz="2400" dirty="0" smtClean="0">
                <a:solidFill>
                  <a:schemeClr val="accent2"/>
                </a:solidFill>
              </a:rPr>
              <a:t> was assigned for the resonance at  12.4 MeV</a:t>
            </a:r>
            <a:r>
              <a:rPr lang="en-US" altLang="ja-JP" sz="2400" dirty="0" smtClean="0"/>
              <a:t>, and it can be the member </a:t>
            </a:r>
            <a:r>
              <a:rPr lang="en-US" altLang="ja-JP" sz="2400" dirty="0"/>
              <a:t>of K=3/2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 band.</a:t>
            </a:r>
          </a:p>
          <a:p>
            <a:r>
              <a:rPr lang="en-US" altLang="ja-JP" sz="2400" dirty="0" smtClean="0"/>
              <a:t> A </a:t>
            </a:r>
            <a:r>
              <a:rPr lang="en-US" altLang="ja-JP" sz="2400" dirty="0" smtClean="0">
                <a:solidFill>
                  <a:schemeClr val="accent2"/>
                </a:solidFill>
              </a:rPr>
              <a:t>negative-parity band </a:t>
            </a:r>
            <a:r>
              <a:rPr lang="en-US" altLang="ja-JP" sz="2400" dirty="0" smtClean="0"/>
              <a:t>is proposed</a:t>
            </a:r>
            <a:r>
              <a:rPr lang="en-US" altLang="ja-JP" sz="2400" dirty="0" smtClean="0"/>
              <a:t>.</a:t>
            </a:r>
            <a:endParaRPr lang="en-US" altLang="ja-JP" sz="24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pic>
        <p:nvPicPr>
          <p:cNvPr id="38914" name="Picture 2" descr="\\bdn.cns.s.u-tokyo.ac.jp\yamag\paper\7Bea\fig\rot_band_v1_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09537"/>
            <a:ext cx="3744416" cy="53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0441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7</a:t>
            </a:r>
            <a:r>
              <a:rPr lang="en-US" altLang="ja-JP" dirty="0" smtClean="0"/>
              <a:t>Li/</a:t>
            </a:r>
            <a:r>
              <a:rPr kumimoji="1" lang="en-US" altLang="ja-JP" baseline="30000" dirty="0" smtClean="0"/>
              <a:t>7</a:t>
            </a:r>
            <a:r>
              <a:rPr kumimoji="1" lang="en-US" altLang="ja-JP" dirty="0" smtClean="0"/>
              <a:t>Be+</a:t>
            </a:r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; level parameters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pic>
        <p:nvPicPr>
          <p:cNvPr id="39938" name="Picture 2" descr="C:\Users\yamag\Desktop\7Be+a\7Be_a_tab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1"/>
          <a:stretch/>
        </p:blipFill>
        <p:spPr bwMode="auto">
          <a:xfrm>
            <a:off x="1327298" y="4045526"/>
            <a:ext cx="6413054" cy="19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yamag\Desktop\Yamag_11B_ta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71" y="1340768"/>
            <a:ext cx="6881813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0958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10</a:t>
            </a:r>
            <a:r>
              <a:rPr kumimoji="1" lang="en-US" altLang="ja-JP" dirty="0" smtClean="0"/>
              <a:t>Be+</a:t>
            </a:r>
            <a:r>
              <a:rPr kumimoji="1" lang="en-US" altLang="ja-JP" dirty="0" smtClean="0">
                <a:latin typeface="Symbol" pitchFamily="18" charset="2"/>
              </a:rPr>
              <a:t>a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990600"/>
            <a:ext cx="4752528" cy="5105400"/>
          </a:xfrm>
        </p:spPr>
        <p:txBody>
          <a:bodyPr/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L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inear-chain cluster levels in 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14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sz="2200" dirty="0" smtClean="0"/>
              <a:t> were predicted in </a:t>
            </a:r>
            <a:r>
              <a:rPr kumimoji="1" lang="en-US" altLang="ja-JP" sz="2200" dirty="0" err="1" smtClean="0"/>
              <a:t>Suhara</a:t>
            </a:r>
            <a:r>
              <a:rPr kumimoji="1" lang="en-US" altLang="ja-JP" sz="2200" dirty="0" smtClean="0"/>
              <a:t> &amp; </a:t>
            </a:r>
            <a:r>
              <a:rPr kumimoji="1" lang="en-US" altLang="ja-JP" sz="2200" dirty="0" err="1" smtClean="0"/>
              <a:t>En’yo</a:t>
            </a:r>
            <a:r>
              <a:rPr kumimoji="1" lang="en-US" altLang="ja-JP" sz="2200" dirty="0" smtClean="0"/>
              <a:t> papers.</a:t>
            </a:r>
          </a:p>
          <a:p>
            <a:r>
              <a:rPr lang="en-US" altLang="ja-JP" sz="2200" dirty="0" smtClean="0"/>
              <a:t>Asymmetric, </a:t>
            </a:r>
            <a:r>
              <a:rPr lang="en-US" altLang="ja-JP" sz="2200" baseline="30000" dirty="0" smtClean="0"/>
              <a:t>10</a:t>
            </a:r>
            <a:r>
              <a:rPr lang="en-US" altLang="ja-JP" sz="2200" dirty="0" smtClean="0"/>
              <a:t>Be+</a:t>
            </a:r>
            <a:r>
              <a:rPr lang="en-US" altLang="ja-JP" sz="2200" dirty="0" smtClean="0">
                <a:latin typeface="Symbol" pitchFamily="18" charset="2"/>
              </a:rPr>
              <a:t>a</a:t>
            </a:r>
            <a:r>
              <a:rPr lang="en-US" altLang="ja-JP" sz="2200" dirty="0" smtClean="0"/>
              <a:t> configuration …likely to be observed with </a:t>
            </a:r>
            <a:r>
              <a:rPr lang="en-US" altLang="ja-JP" sz="2200" baseline="30000" dirty="0" smtClean="0">
                <a:solidFill>
                  <a:srgbClr val="FF0000"/>
                </a:solidFill>
              </a:rPr>
              <a:t>10</a:t>
            </a:r>
            <a:r>
              <a:rPr lang="en-US" altLang="ja-JP" sz="2200" dirty="0" smtClean="0">
                <a:solidFill>
                  <a:srgbClr val="FF0000"/>
                </a:solidFill>
              </a:rPr>
              <a:t>Be+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lang="en-US" altLang="ja-JP" sz="2200" dirty="0" smtClean="0">
                <a:solidFill>
                  <a:srgbClr val="FF0000"/>
                </a:solidFill>
              </a:rPr>
              <a:t>alpha-resonant scattering</a:t>
            </a:r>
            <a:r>
              <a:rPr lang="en-US" altLang="ja-JP" sz="2200" dirty="0" smtClean="0"/>
              <a:t>.</a:t>
            </a:r>
          </a:p>
          <a:p>
            <a:r>
              <a:rPr lang="en-US" altLang="ja-JP" sz="2200" dirty="0" smtClean="0"/>
              <a:t>May form a band with </a:t>
            </a:r>
            <a:r>
              <a:rPr lang="en-US" altLang="ja-JP" sz="2200" i="1" dirty="0" err="1" smtClean="0">
                <a:solidFill>
                  <a:srgbClr val="FF0000"/>
                </a:solidFill>
                <a:latin typeface="Times" pitchFamily="2" charset="0"/>
              </a:rPr>
              <a:t>J</a:t>
            </a:r>
            <a:r>
              <a:rPr lang="en-US" altLang="ja-JP" sz="2200" i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200" dirty="0" smtClean="0">
                <a:solidFill>
                  <a:srgbClr val="FF0000"/>
                </a:solidFill>
              </a:rPr>
              <a:t>=0</a:t>
            </a:r>
            <a:r>
              <a:rPr lang="en-US" altLang="ja-JP" sz="22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200" dirty="0" smtClean="0">
                <a:solidFill>
                  <a:srgbClr val="FF0000"/>
                </a:solidFill>
              </a:rPr>
              <a:t>,2</a:t>
            </a:r>
            <a:r>
              <a:rPr lang="en-US" altLang="ja-JP" sz="22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200" dirty="0" smtClean="0">
                <a:solidFill>
                  <a:srgbClr val="FF0000"/>
                </a:solidFill>
              </a:rPr>
              <a:t>,4</a:t>
            </a:r>
            <a:r>
              <a:rPr lang="en-US" altLang="ja-JP" sz="2200" baseline="30000" dirty="0" smtClean="0">
                <a:solidFill>
                  <a:srgbClr val="FF0000"/>
                </a:solidFill>
              </a:rPr>
              <a:t>+ </a:t>
            </a:r>
            <a:r>
              <a:rPr lang="en-US" altLang="ja-JP" sz="2200" dirty="0" smtClean="0">
                <a:solidFill>
                  <a:srgbClr val="FF0000"/>
                </a:solidFill>
              </a:rPr>
              <a:t>a few MeV above 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200" dirty="0" smtClean="0">
                <a:solidFill>
                  <a:srgbClr val="FF0000"/>
                </a:solidFill>
              </a:rPr>
              <a:t>-threshold. </a:t>
            </a:r>
          </a:p>
          <a:p>
            <a:r>
              <a:rPr lang="en-US" altLang="ja-JP" sz="2200" dirty="0" smtClean="0">
                <a:solidFill>
                  <a:srgbClr val="FF0000"/>
                </a:solidFill>
              </a:rPr>
              <a:t>Scattering of two 0</a:t>
            </a:r>
            <a:r>
              <a:rPr lang="en-US" altLang="ja-JP" sz="2200" baseline="30000" dirty="0" smtClean="0">
                <a:solidFill>
                  <a:srgbClr val="FF0000"/>
                </a:solidFill>
              </a:rPr>
              <a:t>+ </a:t>
            </a:r>
            <a:r>
              <a:rPr lang="en-US" altLang="ja-JP" sz="2200" dirty="0" smtClean="0">
                <a:solidFill>
                  <a:srgbClr val="FF0000"/>
                </a:solidFill>
              </a:rPr>
              <a:t>particles…only</a:t>
            </a:r>
            <a:r>
              <a:rPr lang="en-US" altLang="ja-JP" sz="2200" i="1" dirty="0" smtClean="0">
                <a:solidFill>
                  <a:srgbClr val="FF0000"/>
                </a:solidFill>
                <a:latin typeface="Times" pitchFamily="2" charset="0"/>
              </a:rPr>
              <a:t> l-</a:t>
            </a:r>
            <a:r>
              <a:rPr lang="en-US" altLang="ja-JP" sz="2200" dirty="0" smtClean="0">
                <a:solidFill>
                  <a:srgbClr val="FF0000"/>
                </a:solidFill>
              </a:rPr>
              <a:t>dependent resonant profile.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endParaRPr lang="en-US" altLang="ja-JP" sz="2200" baseline="30000" dirty="0" smtClean="0">
              <a:solidFill>
                <a:srgbClr val="FF0000"/>
              </a:solidFill>
            </a:endParaRPr>
          </a:p>
          <a:p>
            <a:r>
              <a:rPr kumimoji="1" lang="en-US" altLang="ja-JP" sz="2200" baseline="30000" dirty="0" smtClean="0"/>
              <a:t>10</a:t>
            </a:r>
            <a:r>
              <a:rPr kumimoji="1" lang="en-US" altLang="ja-JP" sz="2200" dirty="0" smtClean="0"/>
              <a:t>Be beam has never been produced at CRIB, but an intensity of 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3x10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5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200" dirty="0" err="1" smtClean="0">
                <a:solidFill>
                  <a:srgbClr val="FF0000"/>
                </a:solidFill>
              </a:rPr>
              <a:t>pps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200" dirty="0" smtClean="0"/>
              <a:t>is expected.</a:t>
            </a:r>
          </a:p>
          <a:p>
            <a:endParaRPr kumimoji="1" lang="ja-JP" altLang="en-US" sz="2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pic>
        <p:nvPicPr>
          <p:cNvPr id="38914" name="Picture 2" descr="C:\Users\yamag\Desktop\14C\14C_theory\Suhara_14C_p23_con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527558" cy="30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983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Cluster bands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990600"/>
            <a:ext cx="8280920" cy="5105400"/>
          </a:xfrm>
        </p:spPr>
        <p:txBody>
          <a:bodyPr/>
          <a:lstStyle/>
          <a:p>
            <a:r>
              <a:rPr kumimoji="1" lang="en-US" altLang="ja-JP" dirty="0" smtClean="0"/>
              <a:t>Predicted energy…few MeV above the </a:t>
            </a:r>
            <a:r>
              <a:rPr kumimoji="1" lang="en-US" altLang="ja-JP" baseline="30000" dirty="0" smtClean="0"/>
              <a:t>10</a:t>
            </a:r>
            <a:r>
              <a:rPr kumimoji="1" lang="en-US" altLang="ja-JP" dirty="0" smtClean="0"/>
              <a:t>Be+</a:t>
            </a:r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 threshold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pic>
        <p:nvPicPr>
          <p:cNvPr id="5122" name="Picture 2" descr="C:\Users\yamag\Desktop\Projects\10Be+a\10Bea_fig\fig\14C_bands_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227763" cy="41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4915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R-matrix analysis (simulation)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 smtClean="0"/>
              <a:t>Identification of the predicted </a:t>
            </a:r>
            <a:r>
              <a:rPr lang="en-US" altLang="ja-JP" sz="2000" dirty="0" smtClean="0">
                <a:solidFill>
                  <a:srgbClr val="FF0000"/>
                </a:solidFill>
              </a:rPr>
              <a:t>linear chain levels </a:t>
            </a:r>
            <a:r>
              <a:rPr lang="en-US" altLang="ja-JP" sz="2000" dirty="0" smtClean="0"/>
              <a:t>is possible (s-wave, 100-keV wide 0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level is assumed).</a:t>
            </a:r>
          </a:p>
          <a:p>
            <a:r>
              <a:rPr kumimoji="1" lang="en-US" altLang="ja-JP" sz="2000" dirty="0" smtClean="0"/>
              <a:t>Resonant parameters for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other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000" dirty="0">
                <a:solidFill>
                  <a:srgbClr val="FF0000"/>
                </a:solidFill>
              </a:rPr>
              <a:t>-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cluster-like levels in this energy region </a:t>
            </a:r>
            <a:r>
              <a:rPr kumimoji="1" lang="en-US" altLang="ja-JP" sz="2000" dirty="0" smtClean="0"/>
              <a:t>can also be obtained.</a:t>
            </a:r>
          </a:p>
          <a:p>
            <a:r>
              <a:rPr lang="en-US" altLang="ja-JP" sz="2000" dirty="0" smtClean="0">
                <a:latin typeface="Symbol" pitchFamily="18" charset="2"/>
              </a:rPr>
              <a:t>G</a:t>
            </a:r>
            <a:r>
              <a:rPr lang="en-US" altLang="ja-JP" sz="2000" baseline="-25000" dirty="0" smtClean="0"/>
              <a:t>0+</a:t>
            </a:r>
            <a:r>
              <a:rPr lang="en-US" altLang="ja-JP" sz="2000" dirty="0" smtClean="0"/>
              <a:t>=100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 is an assumption. (</a:t>
            </a:r>
            <a:r>
              <a:rPr lang="en-US" altLang="ja-JP" sz="2000" dirty="0" smtClean="0">
                <a:solidFill>
                  <a:schemeClr val="accent2"/>
                </a:solidFill>
              </a:rPr>
              <a:t>&lt;&lt;50 </a:t>
            </a:r>
            <a:r>
              <a:rPr lang="en-US" altLang="ja-JP" sz="2000" dirty="0" err="1" smtClean="0">
                <a:solidFill>
                  <a:schemeClr val="accent2"/>
                </a:solidFill>
              </a:rPr>
              <a:t>keV</a:t>
            </a:r>
            <a:r>
              <a:rPr lang="en-US" altLang="ja-JP" sz="2000" dirty="0" smtClean="0"/>
              <a:t>…difficult to identify?      </a:t>
            </a:r>
            <a:r>
              <a:rPr lang="en-US" altLang="ja-JP" sz="2000" dirty="0" smtClean="0">
                <a:solidFill>
                  <a:schemeClr val="accent2"/>
                </a:solidFill>
              </a:rPr>
              <a:t>&gt;&gt;100keV</a:t>
            </a:r>
            <a:r>
              <a:rPr lang="en-US" altLang="ja-JP" sz="2000" dirty="0" smtClean="0"/>
              <a:t>…the peak becomes broad, but R-matrix should tell something.)</a:t>
            </a: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pic>
        <p:nvPicPr>
          <p:cNvPr id="9218" name="Picture 2" descr="C:\Users\yamag\Desktop\Projects\10Be+a\10Bea_fig\fig\R-matr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01142"/>
            <a:ext cx="4393799" cy="3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960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Summary </a:t>
            </a:r>
            <a:endParaRPr lang="ja-JP" altLang="en-US" dirty="0"/>
          </a:p>
        </p:txBody>
      </p:sp>
      <p:sp>
        <p:nvSpPr>
          <p:cNvPr id="19459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836613"/>
            <a:ext cx="8964613" cy="5105400"/>
          </a:xfrm>
        </p:spPr>
        <p:txBody>
          <a:bodyPr/>
          <a:lstStyle/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en-US" altLang="ja-JP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CRIB 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is a low-energy RI beam facility operated by CNS, University of Tokyo, providing RI beams of good intensity and purity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2" indent="-342900">
              <a:buSzPct val="90000"/>
              <a:buBlip>
                <a:blip r:embed="rId2"/>
              </a:buBlip>
              <a:defRPr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CRIB is good at producing RI beams of </a:t>
            </a:r>
            <a:r>
              <a:rPr lang="en-US" altLang="ja-JP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low-mass (A&lt;40)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ja-JP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near the stability line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. 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Blip>
                <a:blip r:embed="rId2"/>
              </a:buBlip>
              <a:defRPr/>
            </a:pPr>
            <a:r>
              <a:rPr lang="en-US" altLang="ja-JP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Alpha resonant </a:t>
            </a:r>
            <a:r>
              <a:rPr lang="en-US" altLang="ja-JP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elastic </a:t>
            </a:r>
            <a:r>
              <a:rPr lang="en-US" altLang="ja-JP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scattering at CRIB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…a good method to study alpha cluster structure.</a:t>
            </a:r>
          </a:p>
          <a:p>
            <a:pPr>
              <a:buBlip>
                <a:blip r:embed="rId2"/>
              </a:buBlip>
              <a:defRPr/>
            </a:pP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Li+</a:t>
            </a: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Be+</a:t>
            </a: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…strong resonances were observed. We studied astrophysical reactions and alpha-cluster structures.</a:t>
            </a:r>
          </a:p>
          <a:p>
            <a:pPr>
              <a:buBlip>
                <a:blip r:embed="rId2"/>
              </a:buBlip>
              <a:defRPr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New plans: 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O+</a:t>
            </a: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a, 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Be+</a:t>
            </a: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a, 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44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Ti+</a:t>
            </a: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a.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welcome new ideas of experiments using the beams of CRIB.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Proposals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can be accepted anytime. (Please consult Yamaguchi).</a:t>
            </a:r>
          </a:p>
          <a:p>
            <a:pPr marL="457200" lvl="1" indent="0">
              <a:buNone/>
              <a:defRPr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 See also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altLang="ja-JP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://www.cns.s.u-tokyo.ac.jp/crib/crib-new</a:t>
            </a:r>
            <a:endParaRPr lang="en-US" altLang="ja-JP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altLang="ja-JP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sp>
        <p:nvSpPr>
          <p:cNvPr id="39941" name="日付プレースホルダ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latin typeface="Arial" pitchFamily="34" charset="0"/>
              </a:rPr>
              <a:t>Jul 26, 2013</a:t>
            </a:r>
            <a:endParaRPr lang="en-US" altLang="ja-JP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181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Today’s topic: 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-cluster projects at CRIB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RI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Beam+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</a:rPr>
              <a:t> resonant </a:t>
            </a:r>
            <a:r>
              <a:rPr lang="en-US" altLang="ja-JP" sz="2000" dirty="0" smtClean="0">
                <a:solidFill>
                  <a:srgbClr val="FF0000"/>
                </a:solidFill>
              </a:rPr>
              <a:t>scattering at CRIB facility</a:t>
            </a:r>
            <a:endParaRPr lang="en-US" altLang="ja-JP" sz="2000" baseline="30000" dirty="0" smtClean="0">
              <a:solidFill>
                <a:srgbClr val="FF0000"/>
              </a:solidFill>
            </a:endParaRPr>
          </a:p>
          <a:p>
            <a:r>
              <a:rPr lang="en-US" altLang="ja-JP" sz="2000" baseline="30000" dirty="0" smtClean="0">
                <a:solidFill>
                  <a:schemeClr val="accent2"/>
                </a:solidFill>
              </a:rPr>
              <a:t>7</a:t>
            </a:r>
            <a:r>
              <a:rPr lang="en-US" altLang="ja-JP" sz="2000" dirty="0" smtClean="0">
                <a:solidFill>
                  <a:schemeClr val="accent2"/>
                </a:solidFill>
              </a:rPr>
              <a:t>Li+</a:t>
            </a:r>
            <a:r>
              <a:rPr lang="en-US" altLang="ja-JP" sz="2000" dirty="0" smtClean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solidFill>
                  <a:schemeClr val="accent2"/>
                </a:solidFill>
              </a:rPr>
              <a:t>/</a:t>
            </a:r>
            <a:r>
              <a:rPr lang="en-US" altLang="ja-JP" sz="2000" baseline="30000" dirty="0" smtClean="0">
                <a:solidFill>
                  <a:schemeClr val="accent2"/>
                </a:solidFill>
              </a:rPr>
              <a:t>7</a:t>
            </a:r>
            <a:r>
              <a:rPr lang="en-US" altLang="ja-JP" sz="2000" dirty="0" smtClean="0">
                <a:solidFill>
                  <a:schemeClr val="accent2"/>
                </a:solidFill>
              </a:rPr>
              <a:t>Be+</a:t>
            </a:r>
            <a:r>
              <a:rPr lang="en-US" altLang="ja-JP" sz="2000" dirty="0" smtClean="0">
                <a:solidFill>
                  <a:schemeClr val="accent2"/>
                </a:solidFill>
                <a:latin typeface="Symbol" pitchFamily="18" charset="2"/>
              </a:rPr>
              <a:t>a</a:t>
            </a:r>
          </a:p>
          <a:p>
            <a:pPr marL="457200" lvl="1" indent="0">
              <a:buNone/>
            </a:pPr>
            <a:r>
              <a:rPr lang="en-US" altLang="ja-JP" sz="2000" dirty="0" smtClean="0">
                <a:solidFill>
                  <a:srgbClr val="FFC000"/>
                </a:solidFill>
                <a:latin typeface="+mn-lt"/>
              </a:rPr>
              <a:t>Motivation: </a:t>
            </a:r>
            <a:r>
              <a:rPr lang="en-US" altLang="ja-JP" sz="2000" dirty="0" smtClean="0">
                <a:latin typeface="+mn-lt"/>
              </a:rPr>
              <a:t>astrophysical (</a:t>
            </a:r>
            <a:r>
              <a:rPr lang="en-US" altLang="ja-JP" sz="2000" dirty="0" err="1" smtClean="0">
                <a:latin typeface="Symbol" pitchFamily="18" charset="2"/>
              </a:rPr>
              <a:t>a,g</a:t>
            </a:r>
            <a:r>
              <a:rPr lang="en-US" altLang="ja-JP" sz="2000" dirty="0" smtClean="0">
                <a:latin typeface="+mn-lt"/>
              </a:rPr>
              <a:t>) reactions and </a:t>
            </a:r>
            <a:r>
              <a:rPr lang="en-US" altLang="ja-JP" sz="2000" dirty="0" smtClean="0">
                <a:latin typeface="Symbol" pitchFamily="18" charset="2"/>
              </a:rPr>
              <a:t>a-</a:t>
            </a:r>
            <a:r>
              <a:rPr lang="en-US" altLang="ja-JP" sz="2000" dirty="0" smtClean="0">
                <a:latin typeface="+mn-lt"/>
              </a:rPr>
              <a:t>cluster structure in </a:t>
            </a:r>
            <a:r>
              <a:rPr lang="en-US" altLang="ja-JP" sz="2000" baseline="30000" dirty="0" smtClean="0">
                <a:latin typeface="+mn-lt"/>
              </a:rPr>
              <a:t>11</a:t>
            </a:r>
            <a:r>
              <a:rPr lang="en-US" altLang="ja-JP" sz="2000" dirty="0" smtClean="0">
                <a:latin typeface="+mn-lt"/>
              </a:rPr>
              <a:t>B/</a:t>
            </a:r>
            <a:r>
              <a:rPr lang="en-US" altLang="ja-JP" sz="2000" baseline="30000" dirty="0" smtClean="0">
                <a:latin typeface="+mn-lt"/>
              </a:rPr>
              <a:t>11</a:t>
            </a:r>
            <a:r>
              <a:rPr lang="en-US" altLang="ja-JP" sz="2000" dirty="0" smtClean="0">
                <a:latin typeface="+mn-lt"/>
              </a:rPr>
              <a:t>C.</a:t>
            </a:r>
          </a:p>
          <a:p>
            <a:pPr marL="457200" lvl="1" indent="0">
              <a:buNone/>
            </a:pPr>
            <a:r>
              <a:rPr lang="en-US" altLang="ja-JP" sz="2000" dirty="0" smtClean="0">
                <a:solidFill>
                  <a:srgbClr val="FFC000"/>
                </a:solidFill>
                <a:latin typeface="+mn-lt"/>
              </a:rPr>
              <a:t>Experiments:</a:t>
            </a:r>
            <a:r>
              <a:rPr lang="en-US" altLang="ja-JP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altLang="ja-JP" sz="2000" dirty="0" smtClean="0">
                <a:latin typeface="+mn-lt"/>
              </a:rPr>
              <a:t>performed in 2009 and 2010,</a:t>
            </a:r>
          </a:p>
          <a:p>
            <a:pPr marL="457200" lvl="1" indent="0">
              <a:buNone/>
            </a:pPr>
            <a:r>
              <a:rPr lang="en-US" altLang="ja-JP" sz="2000" dirty="0" smtClean="0">
                <a:latin typeface="+mn-lt"/>
              </a:rPr>
              <a:t>using alpha-resonant scattering in inverse kinematics.</a:t>
            </a:r>
          </a:p>
          <a:p>
            <a:pPr marL="457200" lvl="1" indent="0">
              <a:buNone/>
            </a:pPr>
            <a:r>
              <a:rPr lang="en-US" altLang="ja-JP" sz="2000" dirty="0" smtClean="0">
                <a:solidFill>
                  <a:srgbClr val="FFC000"/>
                </a:solidFill>
                <a:latin typeface="+mn-lt"/>
              </a:rPr>
              <a:t>Results: </a:t>
            </a:r>
            <a:r>
              <a:rPr lang="en-US" altLang="ja-JP" sz="2000" dirty="0" smtClean="0">
                <a:latin typeface="+mn-lt"/>
              </a:rPr>
              <a:t>Alpha resonances were observed. H</a:t>
            </a:r>
            <a:r>
              <a:rPr lang="en-US" altLang="ja-JP" sz="2000" dirty="0" smtClean="0">
                <a:latin typeface="+mn-lt"/>
              </a:rPr>
              <a:t>. Yamaguchi et al., Phys. Rev. C (2011) and Phys. Rev. C (2013</a:t>
            </a:r>
            <a:r>
              <a:rPr lang="en-US" altLang="ja-JP" sz="2000" dirty="0" smtClean="0">
                <a:latin typeface="+mn-lt"/>
              </a:rPr>
              <a:t>).</a:t>
            </a:r>
            <a:endParaRPr lang="en-US" altLang="ja-JP" sz="2000" i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altLang="ja-JP" sz="2000" dirty="0" smtClean="0">
                <a:solidFill>
                  <a:schemeClr val="accent2"/>
                </a:solidFill>
                <a:latin typeface="+mn-lt"/>
              </a:rPr>
              <a:t>Future </a:t>
            </a:r>
            <a:r>
              <a:rPr lang="en-US" altLang="ja-JP" sz="2000" dirty="0" smtClean="0">
                <a:solidFill>
                  <a:schemeClr val="accent2"/>
                </a:solidFill>
                <a:latin typeface="+mn-lt"/>
              </a:rPr>
              <a:t>plans: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</a:t>
            </a:r>
            <a:r>
              <a:rPr lang="en-US" altLang="ja-JP" sz="2000" baseline="30000" dirty="0" smtClean="0">
                <a:solidFill>
                  <a:schemeClr val="accent2"/>
                </a:solidFill>
              </a:rPr>
              <a:t>10</a:t>
            </a:r>
            <a:r>
              <a:rPr lang="en-US" altLang="ja-JP" sz="2000" dirty="0" smtClean="0">
                <a:solidFill>
                  <a:schemeClr val="accent2"/>
                </a:solidFill>
              </a:rPr>
              <a:t>Be+</a:t>
            </a:r>
            <a:r>
              <a:rPr lang="en-US" altLang="ja-JP" sz="2000" dirty="0" smtClean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altLang="ja-JP" sz="2000" dirty="0"/>
              <a:t>: motivated by </a:t>
            </a:r>
            <a:r>
              <a:rPr lang="en-US" altLang="ja-JP" sz="2000" dirty="0" err="1"/>
              <a:t>Suhara-En’yo</a:t>
            </a:r>
            <a:r>
              <a:rPr lang="en-US" altLang="ja-JP" sz="2000" dirty="0"/>
              <a:t> calculation of linear cluster chain in </a:t>
            </a:r>
            <a:r>
              <a:rPr lang="en-US" altLang="ja-JP" sz="2000" baseline="30000" dirty="0"/>
              <a:t>14</a:t>
            </a:r>
            <a:r>
              <a:rPr lang="en-US" altLang="ja-JP" sz="2000" dirty="0"/>
              <a:t>C. Proposal accepted. </a:t>
            </a:r>
            <a:endParaRPr lang="en-US" altLang="ja-JP" sz="2000" dirty="0" smtClean="0">
              <a:solidFill>
                <a:schemeClr val="accent2"/>
              </a:solidFill>
              <a:latin typeface="+mn-lt"/>
            </a:endParaRPr>
          </a:p>
          <a:p>
            <a:pPr marL="0" indent="0">
              <a:buNone/>
            </a:pPr>
            <a:r>
              <a:rPr lang="en-US" altLang="ja-JP" sz="2000" dirty="0" smtClean="0">
                <a:latin typeface="+mn-lt"/>
              </a:rPr>
              <a:t>    </a:t>
            </a:r>
            <a:r>
              <a:rPr lang="en-US" altLang="ja-JP" sz="2000" baseline="30000" dirty="0" smtClean="0">
                <a:solidFill>
                  <a:schemeClr val="accent2"/>
                </a:solidFill>
                <a:latin typeface="+mn-lt"/>
              </a:rPr>
              <a:t>15</a:t>
            </a:r>
            <a:r>
              <a:rPr lang="en-US" altLang="ja-JP" sz="2000" dirty="0" smtClean="0">
                <a:solidFill>
                  <a:schemeClr val="accent2"/>
                </a:solidFill>
                <a:latin typeface="+mn-lt"/>
              </a:rPr>
              <a:t>O+</a:t>
            </a:r>
            <a:r>
              <a:rPr lang="en-US" altLang="ja-JP" sz="2000" dirty="0" smtClean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latin typeface="+mn-lt"/>
              </a:rPr>
              <a:t>: </a:t>
            </a:r>
            <a:r>
              <a:rPr lang="en-US" altLang="ja-JP" sz="2000" dirty="0" smtClean="0">
                <a:latin typeface="Symbol" pitchFamily="18" charset="2"/>
              </a:rPr>
              <a:t>a-</a:t>
            </a:r>
            <a:r>
              <a:rPr lang="en-US" altLang="ja-JP" sz="2000" dirty="0" smtClean="0">
                <a:latin typeface="+mn-lt"/>
              </a:rPr>
              <a:t>cluster in </a:t>
            </a:r>
            <a:r>
              <a:rPr lang="en-US" altLang="ja-JP" sz="2000" baseline="30000" dirty="0" smtClean="0">
                <a:latin typeface="+mn-lt"/>
              </a:rPr>
              <a:t>19</a:t>
            </a:r>
            <a:r>
              <a:rPr lang="en-US" altLang="ja-JP" sz="2000" dirty="0" smtClean="0">
                <a:latin typeface="+mn-lt"/>
              </a:rPr>
              <a:t>Ne, which can be compared with </a:t>
            </a:r>
            <a:r>
              <a:rPr lang="en-US" altLang="ja-JP" sz="2000" baseline="30000" dirty="0" smtClean="0">
                <a:latin typeface="+mn-lt"/>
              </a:rPr>
              <a:t>20</a:t>
            </a:r>
            <a:r>
              <a:rPr lang="en-US" altLang="ja-JP" sz="2000" dirty="0" smtClean="0">
                <a:latin typeface="+mn-lt"/>
              </a:rPr>
              <a:t>Ne. Proposal is being </a:t>
            </a:r>
            <a:r>
              <a:rPr lang="en-US" altLang="ja-JP" sz="2000" dirty="0" smtClean="0">
                <a:latin typeface="+mn-lt"/>
              </a:rPr>
              <a:t>prepared</a:t>
            </a:r>
            <a:r>
              <a:rPr lang="en-US" altLang="ja-JP" sz="2000" dirty="0" smtClean="0">
                <a:latin typeface="+mn-lt"/>
              </a:rPr>
              <a:t> </a:t>
            </a:r>
            <a:r>
              <a:rPr lang="en-US" altLang="ja-JP" sz="2000" dirty="0" smtClean="0">
                <a:latin typeface="+mn-lt"/>
              </a:rPr>
              <a:t>with Korean collaborators.    </a:t>
            </a:r>
          </a:p>
          <a:p>
            <a:pPr marL="0" indent="0">
              <a:buNone/>
            </a:pPr>
            <a:r>
              <a:rPr lang="en-US" altLang="ja-JP" sz="2000" baseline="30000" dirty="0" smtClean="0">
                <a:solidFill>
                  <a:schemeClr val="accent2"/>
                </a:solidFill>
                <a:latin typeface="+mn-lt"/>
              </a:rPr>
              <a:t>      44</a:t>
            </a:r>
            <a:r>
              <a:rPr lang="en-US" altLang="ja-JP" sz="2000" dirty="0" smtClean="0">
                <a:solidFill>
                  <a:schemeClr val="accent2"/>
                </a:solidFill>
                <a:latin typeface="+mn-lt"/>
              </a:rPr>
              <a:t>Ti+</a:t>
            </a:r>
            <a:r>
              <a:rPr lang="en-US" altLang="ja-JP" sz="2000" dirty="0" smtClean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latin typeface="+mn-lt"/>
              </a:rPr>
              <a:t>: being planned by KEK (</a:t>
            </a:r>
            <a:r>
              <a:rPr lang="en-US" altLang="ja-JP" sz="2000" dirty="0" err="1" smtClean="0">
                <a:latin typeface="+mn-lt"/>
              </a:rPr>
              <a:t>Ishiyama</a:t>
            </a:r>
            <a:r>
              <a:rPr lang="en-US" altLang="ja-JP" sz="2000" dirty="0" smtClean="0">
                <a:latin typeface="+mn-lt"/>
              </a:rPr>
              <a:t>).</a:t>
            </a:r>
            <a:endParaRPr lang="en-US" altLang="ja-JP" sz="2000" dirty="0" smtClean="0">
              <a:latin typeface="+mn-lt"/>
            </a:endParaRPr>
          </a:p>
          <a:p>
            <a:pPr marL="0" indent="0">
              <a:buNone/>
            </a:pPr>
            <a:endParaRPr lang="en-US" altLang="ja-JP" sz="2000" dirty="0">
              <a:latin typeface="Symbol" pitchFamily="18" charset="2"/>
            </a:endParaRPr>
          </a:p>
          <a:p>
            <a:endParaRPr lang="en-US" altLang="ja-JP" sz="2000" dirty="0" smtClean="0">
              <a:latin typeface="+mn-lt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63831507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CRIB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1646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sz="1600" dirty="0" smtClean="0"/>
              <a:t> </a:t>
            </a:r>
            <a:r>
              <a:rPr lang="en-US" altLang="ja-JP" sz="1800" dirty="0" smtClean="0">
                <a:solidFill>
                  <a:srgbClr val="FF3300"/>
                </a:solidFill>
              </a:rPr>
              <a:t>C</a:t>
            </a:r>
            <a:r>
              <a:rPr lang="en-US" altLang="ja-JP" sz="1800" dirty="0" smtClean="0"/>
              <a:t>NS </a:t>
            </a:r>
            <a:r>
              <a:rPr lang="en-US" altLang="ja-JP" sz="1800" dirty="0" smtClean="0">
                <a:solidFill>
                  <a:srgbClr val="FF3300"/>
                </a:solidFill>
              </a:rPr>
              <a:t>R</a:t>
            </a:r>
            <a:r>
              <a:rPr lang="en-US" altLang="ja-JP" sz="1800" dirty="0" smtClean="0">
                <a:solidFill>
                  <a:schemeClr val="tx2"/>
                </a:solidFill>
              </a:rPr>
              <a:t>adio-</a:t>
            </a:r>
            <a:r>
              <a:rPr lang="en-US" altLang="ja-JP" sz="1800" dirty="0" smtClean="0">
                <a:solidFill>
                  <a:srgbClr val="FF3300"/>
                </a:solidFill>
              </a:rPr>
              <a:t>I</a:t>
            </a:r>
            <a:r>
              <a:rPr lang="en-US" altLang="ja-JP" sz="1800" dirty="0" smtClean="0">
                <a:solidFill>
                  <a:schemeClr val="tx2"/>
                </a:solidFill>
              </a:rPr>
              <a:t>sotope</a:t>
            </a:r>
            <a:r>
              <a:rPr lang="en-US" altLang="ja-JP" sz="1800" dirty="0" smtClean="0"/>
              <a:t> </a:t>
            </a:r>
            <a:r>
              <a:rPr lang="en-US" altLang="ja-JP" sz="1800" dirty="0" smtClean="0">
                <a:solidFill>
                  <a:srgbClr val="FF3300"/>
                </a:solidFill>
              </a:rPr>
              <a:t>B</a:t>
            </a:r>
            <a:r>
              <a:rPr lang="en-US" altLang="ja-JP" sz="1800" dirty="0" smtClean="0"/>
              <a:t>eam separator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, operated by </a:t>
            </a:r>
            <a:r>
              <a:rPr lang="en-US" altLang="ja-JP" sz="1800" dirty="0" smtClean="0">
                <a:solidFill>
                  <a:schemeClr val="accent2"/>
                </a:solidFill>
              </a:rPr>
              <a:t>CNS</a:t>
            </a:r>
            <a:r>
              <a:rPr lang="en-US" altLang="ja-JP" sz="1800" dirty="0" smtClean="0"/>
              <a:t> (Univ. of Tokyo), located at </a:t>
            </a:r>
            <a:r>
              <a:rPr lang="en-US" altLang="ja-JP" sz="1800" dirty="0" smtClean="0">
                <a:solidFill>
                  <a:schemeClr val="accent2"/>
                </a:solidFill>
              </a:rPr>
              <a:t>RIBF</a:t>
            </a:r>
            <a:r>
              <a:rPr lang="en-US" altLang="ja-JP" sz="1800" dirty="0" smtClean="0"/>
              <a:t> (RIKEN </a:t>
            </a:r>
            <a:r>
              <a:rPr lang="en-US" altLang="ja-JP" sz="1800" dirty="0" err="1" smtClean="0"/>
              <a:t>Nishina</a:t>
            </a:r>
            <a:r>
              <a:rPr lang="en-US" altLang="ja-JP" sz="1800" dirty="0" smtClean="0"/>
              <a:t> Center).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600" dirty="0" smtClean="0"/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Low-energy(&lt;10MeV/u) RI beams </a:t>
            </a:r>
            <a:r>
              <a:rPr lang="en-US" altLang="ja-JP" sz="1600" dirty="0" smtClean="0"/>
              <a:t>by in-flight method.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600" dirty="0" smtClean="0">
                <a:solidFill>
                  <a:schemeClr val="tx2"/>
                </a:solidFill>
              </a:rPr>
              <a:t>Primary beam from K=70 AVF cyclotron.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600" dirty="0" smtClean="0"/>
              <a:t> Momentum (Magnetic rigidity) separation by “double achromatic” system, and velocity separation by a Wien filter.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600" dirty="0" smtClean="0"/>
              <a:t> Orbit radius: 90 cm, solid angle: 5.6 </a:t>
            </a:r>
            <a:r>
              <a:rPr lang="en-US" altLang="ja-JP" sz="1600" dirty="0" err="1" smtClean="0"/>
              <a:t>msr</a:t>
            </a:r>
            <a:r>
              <a:rPr lang="en-US" altLang="ja-JP" sz="1600" dirty="0" smtClean="0"/>
              <a:t>, momentum resolution: 1/850.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ja-JP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ja-JP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ja-JP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ja-JP" sz="1600" dirty="0" smtClean="0"/>
          </a:p>
        </p:txBody>
      </p:sp>
      <p:sp>
        <p:nvSpPr>
          <p:cNvPr id="10246" name="日付プレースホルダ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latin typeface="Arial" pitchFamily="34" charset="0"/>
              </a:rPr>
              <a:t>Jul 26, 2013</a:t>
            </a:r>
            <a:endParaRPr lang="en-US" altLang="ja-JP" sz="1400" dirty="0">
              <a:latin typeface="Arial" pitchFamily="34" charset="0"/>
            </a:endParaRPr>
          </a:p>
        </p:txBody>
      </p:sp>
      <p:sp>
        <p:nvSpPr>
          <p:cNvPr id="107525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Cluster workshop@Yokohama</a:t>
            </a:r>
            <a:endParaRPr lang="en-US" altLang="ja-JP" dirty="0"/>
          </a:p>
        </p:txBody>
      </p:sp>
      <p:pic>
        <p:nvPicPr>
          <p:cNvPr id="10244" name="Picture 7" descr="\\133.11.152.123\yamag\pres\2010_07_NIC11\CRIB_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0"/>
          <a:stretch>
            <a:fillRect/>
          </a:stretch>
        </p:blipFill>
        <p:spPr bwMode="auto">
          <a:xfrm>
            <a:off x="1331913" y="2852738"/>
            <a:ext cx="6053137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\\133.11.152.123\yamag\exp\nucl_chart\CRIB_bea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528955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日付プレースホルダ 8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Jul 26, 2013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19" name="フッター プレースホルダ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zh-CN" sz="1200" smtClean="0">
                <a:solidFill>
                  <a:srgbClr val="000000"/>
                </a:solidFill>
                <a:latin typeface="Arial Unicode MS" pitchFamily="50" charset="-128"/>
              </a:rPr>
              <a:t>Cluster workshop@Yokohama</a:t>
            </a:r>
            <a:endParaRPr lang="en-US" altLang="ja-JP" sz="1200" dirty="0">
              <a:solidFill>
                <a:srgbClr val="000000"/>
              </a:solidFill>
              <a:latin typeface="Arial Unicode MS" pitchFamily="50" charset="-128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561657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2800" b="1" dirty="0" smtClean="0"/>
              <a:t>Low-Energy RI beam Productions at CRIB</a:t>
            </a:r>
          </a:p>
        </p:txBody>
      </p:sp>
      <p:sp>
        <p:nvSpPr>
          <p:cNvPr id="13316" name="Text Box 95"/>
          <p:cNvSpPr txBox="1">
            <a:spLocks noChangeArrowheads="1"/>
          </p:cNvSpPr>
          <p:nvPr/>
        </p:nvSpPr>
        <p:spPr bwMode="auto">
          <a:xfrm>
            <a:off x="533400" y="3587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2800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338016" name="Text Box 96"/>
          <p:cNvSpPr txBox="1">
            <a:spLocks noChangeArrowheads="1"/>
          </p:cNvSpPr>
          <p:nvPr/>
        </p:nvSpPr>
        <p:spPr bwMode="auto">
          <a:xfrm>
            <a:off x="179388" y="1557338"/>
            <a:ext cx="33131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333333"/>
                </a:solidFill>
                <a:ea typeface="ＭＳ Ｐゴシック" pitchFamily="50" charset="-128"/>
              </a:rPr>
              <a:t>Direct reactions such as </a:t>
            </a:r>
            <a:r>
              <a:rPr lang="en-US" altLang="ja-JP" sz="2000" b="1">
                <a:solidFill>
                  <a:srgbClr val="0000FF"/>
                </a:solidFill>
                <a:ea typeface="ＭＳ Ｐゴシック" pitchFamily="50" charset="-128"/>
              </a:rPr>
              <a:t>(p,n)</a:t>
            </a:r>
            <a:r>
              <a:rPr lang="en-US" altLang="ja-JP" sz="2000" b="1">
                <a:solidFill>
                  <a:srgbClr val="000000"/>
                </a:solidFill>
                <a:ea typeface="ＭＳ Ｐゴシック" pitchFamily="50" charset="-128"/>
              </a:rPr>
              <a:t>, </a:t>
            </a:r>
            <a:r>
              <a:rPr lang="en-US" altLang="ja-JP" sz="2000" b="1">
                <a:solidFill>
                  <a:srgbClr val="009900"/>
                </a:solidFill>
                <a:ea typeface="ＭＳ Ｐゴシック" pitchFamily="50" charset="-128"/>
              </a:rPr>
              <a:t>(d,p)</a:t>
            </a:r>
            <a:r>
              <a:rPr lang="en-US" altLang="ja-JP" sz="2000">
                <a:solidFill>
                  <a:srgbClr val="000000"/>
                </a:solidFill>
                <a:ea typeface="ＭＳ Ｐゴシック" pitchFamily="50" charset="-128"/>
              </a:rPr>
              <a:t> </a:t>
            </a:r>
            <a:r>
              <a:rPr lang="en-US" altLang="ja-JP" sz="2000" b="1">
                <a:solidFill>
                  <a:srgbClr val="000000"/>
                </a:solidFill>
                <a:ea typeface="ＭＳ Ｐゴシック" pitchFamily="50" charset="-128"/>
              </a:rPr>
              <a:t>and</a:t>
            </a:r>
            <a:r>
              <a:rPr lang="en-US" altLang="ja-JP" sz="2000">
                <a:solidFill>
                  <a:srgbClr val="000000"/>
                </a:solidFill>
                <a:ea typeface="ＭＳ Ｐゴシック" pitchFamily="50" charset="-128"/>
              </a:rPr>
              <a:t> </a:t>
            </a:r>
            <a:r>
              <a:rPr lang="en-US" altLang="ja-JP" sz="2000" b="1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b="1" baseline="30000">
                <a:solidFill>
                  <a:srgbClr val="FF0000"/>
                </a:solidFill>
                <a:ea typeface="ＭＳ Ｐゴシック" pitchFamily="50" charset="-128"/>
              </a:rPr>
              <a:t>3</a:t>
            </a:r>
            <a:r>
              <a:rPr lang="en-US" altLang="ja-JP" sz="2000" b="1">
                <a:solidFill>
                  <a:srgbClr val="FF0000"/>
                </a:solidFill>
                <a:ea typeface="ＭＳ Ｐゴシック" pitchFamily="50" charset="-128"/>
              </a:rPr>
              <a:t>He,n)</a:t>
            </a:r>
            <a:r>
              <a:rPr lang="en-US" altLang="ja-JP" sz="2000">
                <a:solidFill>
                  <a:srgbClr val="000000"/>
                </a:solidFill>
                <a:ea typeface="ＭＳ Ｐゴシック" pitchFamily="50" charset="-128"/>
              </a:rPr>
              <a:t> </a:t>
            </a:r>
            <a:r>
              <a:rPr lang="en-US" altLang="ja-JP" sz="2000" b="1">
                <a:solidFill>
                  <a:srgbClr val="000000"/>
                </a:solidFill>
                <a:ea typeface="ＭＳ Ｐゴシック" pitchFamily="50" charset="-128"/>
              </a:rPr>
              <a:t>in inverse kinematics are mainly used for the production….</a:t>
            </a:r>
            <a:r>
              <a:rPr lang="en-US" altLang="ja-JP" sz="2000" b="1">
                <a:solidFill>
                  <a:srgbClr val="3333CC"/>
                </a:solidFill>
                <a:ea typeface="ＭＳ Ｐゴシック" pitchFamily="50" charset="-128"/>
              </a:rPr>
              <a:t>large cross section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2200" b="1">
              <a:solidFill>
                <a:srgbClr val="000000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200" b="1">
                <a:solidFill>
                  <a:srgbClr val="000000"/>
                </a:solidFill>
              </a:rPr>
              <a:t>Many </a:t>
            </a:r>
            <a:r>
              <a:rPr lang="en-US" altLang="ja-JP" sz="2200" b="1">
                <a:solidFill>
                  <a:srgbClr val="FF0000"/>
                </a:solidFill>
              </a:rPr>
              <a:t>RI beams</a:t>
            </a:r>
            <a:r>
              <a:rPr lang="en-US" altLang="ja-JP" sz="2200" b="1">
                <a:solidFill>
                  <a:srgbClr val="000000"/>
                </a:solidFill>
              </a:rPr>
              <a:t> have been produced at CRIB: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200" b="1">
                <a:solidFill>
                  <a:srgbClr val="000000"/>
                </a:solidFill>
                <a:ea typeface="ＭＳ Ｐゴシック" pitchFamily="50" charset="-128"/>
              </a:rPr>
              <a:t>typically</a:t>
            </a:r>
            <a:r>
              <a:rPr lang="en-US" altLang="ja-JP" sz="2200" b="1">
                <a:solidFill>
                  <a:srgbClr val="FF0000"/>
                </a:solidFill>
                <a:ea typeface="ＭＳ Ｐゴシック" pitchFamily="50" charset="-128"/>
              </a:rPr>
              <a:t> 10</a:t>
            </a:r>
            <a:r>
              <a:rPr lang="en-US" altLang="ja-JP" sz="2200" b="1" baseline="30000">
                <a:solidFill>
                  <a:srgbClr val="FF0000"/>
                </a:solidFill>
                <a:ea typeface="ＭＳ Ｐゴシック" pitchFamily="50" charset="-128"/>
              </a:rPr>
              <a:t>4</a:t>
            </a:r>
            <a:r>
              <a:rPr lang="en-US" altLang="ja-JP" sz="2200" b="1">
                <a:solidFill>
                  <a:srgbClr val="FF0000"/>
                </a:solidFill>
                <a:ea typeface="ＭＳ Ｐゴシック" pitchFamily="50" charset="-128"/>
              </a:rPr>
              <a:t>-10</a:t>
            </a:r>
            <a:r>
              <a:rPr lang="en-US" altLang="ja-JP" sz="2200" b="1" baseline="30000">
                <a:solidFill>
                  <a:srgbClr val="FF0000"/>
                </a:solidFill>
                <a:ea typeface="ＭＳ Ｐゴシック" pitchFamily="50" charset="-128"/>
              </a:rPr>
              <a:t>6</a:t>
            </a:r>
            <a:r>
              <a:rPr lang="en-US" altLang="ja-JP" sz="2200" b="1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200" b="1">
                <a:solidFill>
                  <a:srgbClr val="000000"/>
                </a:solidFill>
                <a:ea typeface="ＭＳ Ｐゴシック" pitchFamily="50" charset="-128"/>
              </a:rPr>
              <a:t>pps</a:t>
            </a:r>
          </a:p>
        </p:txBody>
      </p:sp>
      <p:sp>
        <p:nvSpPr>
          <p:cNvPr id="13318" name="テキスト ボックス 101"/>
          <p:cNvSpPr txBox="1">
            <a:spLocks noChangeArrowheads="1"/>
          </p:cNvSpPr>
          <p:nvPr/>
        </p:nvSpPr>
        <p:spPr bwMode="auto">
          <a:xfrm>
            <a:off x="5651500" y="5445125"/>
            <a:ext cx="316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>
                <a:solidFill>
                  <a:srgbClr val="FF0000"/>
                </a:solidFill>
                <a:latin typeface="Swis721 Blk BT"/>
              </a:rPr>
              <a:t>RI beam at CRIB </a:t>
            </a:r>
            <a:r>
              <a:rPr lang="en-US" altLang="ja-JP">
                <a:solidFill>
                  <a:srgbClr val="000000"/>
                </a:solidFill>
                <a:latin typeface="Swis721 Blk BT"/>
              </a:rPr>
              <a:t>/</a:t>
            </a:r>
          </a:p>
          <a:p>
            <a:pPr eaLnBrk="1" hangingPunct="1">
              <a:buFontTx/>
              <a:buNone/>
            </a:pPr>
            <a:r>
              <a:rPr lang="en-US" altLang="ja-JP">
                <a:solidFill>
                  <a:srgbClr val="00B0F0"/>
                </a:solidFill>
                <a:latin typeface="Swis721 Blk BT"/>
              </a:rPr>
              <a:t>Stable nuclei</a:t>
            </a:r>
            <a:endParaRPr lang="ja-JP" altLang="en-US">
              <a:solidFill>
                <a:srgbClr val="00B0F0"/>
              </a:solidFill>
              <a:latin typeface="Swis721 Blk BT"/>
            </a:endParaRPr>
          </a:p>
        </p:txBody>
      </p:sp>
    </p:spTree>
    <p:extLst>
      <p:ext uri="{BB962C8B-B14F-4D97-AF65-F5344CB8AC3E}">
        <p14:creationId xmlns:p14="http://schemas.microsoft.com/office/powerpoint/2010/main" val="202672917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baseline="30000" dirty="0" smtClean="0"/>
              <a:t>7</a:t>
            </a:r>
            <a:r>
              <a:rPr lang="en-US" altLang="ja-JP" dirty="0" smtClean="0"/>
              <a:t>Li+</a:t>
            </a:r>
            <a:r>
              <a:rPr lang="en-US" altLang="ja-JP" dirty="0" smtClean="0">
                <a:latin typeface="Symbol" pitchFamily="18" charset="2"/>
              </a:rPr>
              <a:t>a/</a:t>
            </a:r>
            <a:r>
              <a:rPr lang="en-US" altLang="ja-JP" baseline="30000" dirty="0" smtClean="0"/>
              <a:t> 7</a:t>
            </a:r>
            <a:r>
              <a:rPr lang="en-US" altLang="ja-JP" dirty="0" smtClean="0"/>
              <a:t>Be+</a:t>
            </a:r>
            <a:r>
              <a:rPr lang="en-US" altLang="ja-JP" dirty="0" smtClean="0">
                <a:latin typeface="Symbol" pitchFamily="18" charset="2"/>
              </a:rPr>
              <a:t>a </a:t>
            </a:r>
            <a:r>
              <a:rPr lang="en-US" altLang="ja-JP" dirty="0" smtClean="0"/>
              <a:t>study</a:t>
            </a:r>
            <a:endParaRPr lang="ja-JP" altLang="en-US" dirty="0"/>
          </a:p>
        </p:txBody>
      </p:sp>
      <p:sp>
        <p:nvSpPr>
          <p:cNvPr id="12291" name="コンテンツ プレースホルダ 2"/>
          <p:cNvSpPr>
            <a:spLocks noGrp="1"/>
          </p:cNvSpPr>
          <p:nvPr>
            <p:ph idx="1"/>
          </p:nvPr>
        </p:nvSpPr>
        <p:spPr>
          <a:xfrm>
            <a:off x="250825" y="908050"/>
            <a:ext cx="5656263" cy="5105400"/>
          </a:xfrm>
        </p:spPr>
        <p:txBody>
          <a:bodyPr/>
          <a:lstStyle/>
          <a:p>
            <a:pPr>
              <a:defRPr/>
            </a:pP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Li(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a,g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…important at high-T, as a production reaction of 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B (</a:t>
            </a:r>
            <a:r>
              <a:rPr lang="en-US" altLang="ja-JP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ja-JP" sz="2000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en-US" altLang="ja-JP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-process in core-collapse supernovae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eaLnBrk="1" hangingPunct="1">
              <a:defRPr/>
            </a:pP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Be(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a,g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… one of the reaction in  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 </a:t>
            </a:r>
            <a:r>
              <a:rPr lang="en-US" altLang="ja-JP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p-p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chain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, relevant at high-T. 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⇒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Needs information of higher lying resonances.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2000" dirty="0" smtClean="0"/>
              <a:t>-cluster structure in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B/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/ 2</a:t>
            </a: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He cluster states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known to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exist (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En’yo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, Kawabata et al.).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Several “bands” which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have a feature of </a:t>
            </a: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-cluster structure could be formed. We can study the band and cluster structure more in detail.</a:t>
            </a:r>
            <a:endParaRPr lang="ja-JP" altLang="en-US" dirty="0" smtClean="0"/>
          </a:p>
        </p:txBody>
      </p:sp>
      <p:sp>
        <p:nvSpPr>
          <p:cNvPr id="20486" name="日付プレースホルダ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Jul 26, 2013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Cluster workshop@Yokohama</a:t>
            </a:r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20485" name="Picture 10" descr="\\Bdn\yamag\pres\2008_02_NPPAC\light_nuclei_v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08050"/>
            <a:ext cx="51435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90287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33.11.152.123\yamag\pres\2011_09_CNSmensetsu\文書名 _Wanajo_ApJ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t="40813" r="54594" b="42719"/>
          <a:stretch>
            <a:fillRect/>
          </a:stretch>
        </p:blipFill>
        <p:spPr bwMode="auto">
          <a:xfrm>
            <a:off x="1042988" y="2254250"/>
            <a:ext cx="626586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baseline="30000" dirty="0" smtClean="0"/>
              <a:t>7</a:t>
            </a:r>
            <a:r>
              <a:rPr lang="en-US" altLang="ja-JP" dirty="0" smtClean="0"/>
              <a:t>Be(</a:t>
            </a:r>
            <a:r>
              <a:rPr lang="en-US" altLang="ja-JP" dirty="0" err="1" smtClean="0">
                <a:latin typeface="Symbol" pitchFamily="18" charset="2"/>
              </a:rPr>
              <a:t>a,g</a:t>
            </a:r>
            <a:r>
              <a:rPr lang="en-US" altLang="ja-JP" dirty="0" smtClean="0"/>
              <a:t>) and other low-mass (</a:t>
            </a:r>
            <a:r>
              <a:rPr lang="en-US" altLang="ja-JP" dirty="0" err="1" smtClean="0">
                <a:latin typeface="Symbol" pitchFamily="18" charset="2"/>
              </a:rPr>
              <a:t>a</a:t>
            </a:r>
            <a:r>
              <a:rPr lang="en-US" altLang="ja-JP" dirty="0" err="1" smtClean="0"/>
              <a:t>,p</a:t>
            </a:r>
            <a:r>
              <a:rPr lang="en-US" altLang="ja-JP" dirty="0" smtClean="0"/>
              <a:t>) </a:t>
            </a:r>
            <a:endParaRPr lang="ja-JP" altLang="en-US" dirty="0"/>
          </a:p>
        </p:txBody>
      </p:sp>
      <p:sp>
        <p:nvSpPr>
          <p:cNvPr id="6148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990600"/>
            <a:ext cx="7847013" cy="1574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ja-JP" sz="2400" dirty="0" err="1" smtClean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altLang="ja-JP" sz="2400" dirty="0" err="1" smtClean="0">
                <a:solidFill>
                  <a:schemeClr val="accent2"/>
                </a:solidFill>
              </a:rPr>
              <a:t>p</a:t>
            </a:r>
            <a:r>
              <a:rPr lang="en-US" altLang="ja-JP" sz="2400" dirty="0" smtClean="0">
                <a:solidFill>
                  <a:schemeClr val="accent2"/>
                </a:solidFill>
              </a:rPr>
              <a:t>-process </a:t>
            </a:r>
            <a:r>
              <a:rPr lang="en-US" altLang="ja-JP" sz="2400" dirty="0" smtClean="0">
                <a:solidFill>
                  <a:schemeClr val="tx2"/>
                </a:solidFill>
              </a:rPr>
              <a:t>calculation</a:t>
            </a:r>
            <a:r>
              <a:rPr lang="en-US" altLang="ja-JP" sz="2400" dirty="0" smtClean="0"/>
              <a:t> (T</a:t>
            </a:r>
            <a:r>
              <a:rPr lang="en-US" altLang="ja-JP" sz="2400" baseline="-25000" dirty="0" smtClean="0"/>
              <a:t>9</a:t>
            </a:r>
            <a:r>
              <a:rPr lang="en-US" altLang="ja-JP" sz="2400" dirty="0" smtClean="0"/>
              <a:t>&gt;1) shows considerable contribution by </a:t>
            </a:r>
            <a:r>
              <a:rPr lang="en-US" altLang="ja-JP" sz="2400" baseline="30000" dirty="0" smtClean="0"/>
              <a:t>10</a:t>
            </a:r>
            <a:r>
              <a:rPr lang="en-US" altLang="ja-JP" sz="2400" dirty="0" smtClean="0"/>
              <a:t>B(</a:t>
            </a:r>
            <a:r>
              <a:rPr lang="en-US" altLang="ja-JP" sz="2400" dirty="0" err="1" smtClean="0">
                <a:latin typeface="Symbol" pitchFamily="18" charset="2"/>
              </a:rPr>
              <a:t>a</a:t>
            </a:r>
            <a:r>
              <a:rPr lang="en-US" altLang="ja-JP" sz="2400" dirty="0" err="1" smtClean="0"/>
              <a:t>,p</a:t>
            </a:r>
            <a:r>
              <a:rPr lang="en-US" altLang="ja-JP" sz="2400" dirty="0" smtClean="0"/>
              <a:t>)</a:t>
            </a:r>
            <a:r>
              <a:rPr lang="en-US" altLang="ja-JP" sz="2400" baseline="30000" dirty="0" smtClean="0"/>
              <a:t>13</a:t>
            </a:r>
            <a:r>
              <a:rPr lang="en-US" altLang="ja-JP" sz="2400" dirty="0" smtClean="0"/>
              <a:t>C and 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7</a:t>
            </a:r>
            <a:r>
              <a:rPr lang="en-US" altLang="ja-JP" sz="2400" dirty="0" smtClean="0">
                <a:solidFill>
                  <a:srgbClr val="FF0000"/>
                </a:solidFill>
              </a:rPr>
              <a:t>Be(</a:t>
            </a:r>
            <a:r>
              <a:rPr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a,g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11</a:t>
            </a:r>
            <a:r>
              <a:rPr lang="en-US" altLang="ja-JP" sz="2400" dirty="0" smtClean="0">
                <a:solidFill>
                  <a:srgbClr val="FF0000"/>
                </a:solidFill>
              </a:rPr>
              <a:t>C</a:t>
            </a:r>
            <a:r>
              <a:rPr lang="en-US" altLang="ja-JP" sz="2400" dirty="0" smtClean="0"/>
              <a:t> as much as the triple-alpha process.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 26, 2013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Cluster workshop@Yokohama</a:t>
            </a:r>
            <a:endParaRPr lang="ja-JP" altLang="ja-JP" dirty="0"/>
          </a:p>
        </p:txBody>
      </p:sp>
      <p:sp>
        <p:nvSpPr>
          <p:cNvPr id="6151" name="テキスト ボックス 6"/>
          <p:cNvSpPr txBox="1">
            <a:spLocks noChangeArrowheads="1"/>
          </p:cNvSpPr>
          <p:nvPr/>
        </p:nvSpPr>
        <p:spPr bwMode="auto">
          <a:xfrm>
            <a:off x="1979713" y="5732463"/>
            <a:ext cx="532913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i="1" dirty="0">
                <a:solidFill>
                  <a:srgbClr val="FF0000"/>
                </a:solidFill>
                <a:latin typeface="Arial Unicode MS" pitchFamily="50" charset="-128"/>
              </a:rPr>
              <a:t>S. </a:t>
            </a:r>
            <a:r>
              <a:rPr lang="en-US" altLang="ja-JP" i="1" dirty="0" err="1">
                <a:solidFill>
                  <a:srgbClr val="FF0000"/>
                </a:solidFill>
                <a:latin typeface="Arial Unicode MS" pitchFamily="50" charset="-128"/>
              </a:rPr>
              <a:t>Wanajo</a:t>
            </a:r>
            <a:r>
              <a:rPr lang="en-US" altLang="ja-JP" i="1" dirty="0">
                <a:solidFill>
                  <a:srgbClr val="FF0000"/>
                </a:solidFill>
                <a:latin typeface="Arial Unicode MS" pitchFamily="50" charset="-128"/>
              </a:rPr>
              <a:t> et al., </a:t>
            </a:r>
            <a:r>
              <a:rPr lang="en-US" altLang="ja-JP" i="1" dirty="0" err="1">
                <a:latin typeface="Arial Unicode MS" pitchFamily="50" charset="-128"/>
              </a:rPr>
              <a:t>Astrophys</a:t>
            </a:r>
            <a:r>
              <a:rPr lang="en-US" altLang="ja-JP" i="1" dirty="0">
                <a:latin typeface="Arial Unicode MS" pitchFamily="50" charset="-128"/>
              </a:rPr>
              <a:t>. J (2010)</a:t>
            </a:r>
            <a:endParaRPr lang="ja-JP" altLang="en-US" i="1" dirty="0">
              <a:latin typeface="Arial Unicode MS" pitchFamily="50" charset="-128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79388" y="2060575"/>
            <a:ext cx="4392612" cy="2592388"/>
          </a:xfrm>
          <a:prstGeom prst="roundRect">
            <a:avLst/>
          </a:prstGeom>
          <a:gradFill flip="none" rotWithShape="1">
            <a:gsLst>
              <a:gs pos="27000">
                <a:srgbClr val="F7F9A5"/>
              </a:gs>
              <a:gs pos="64999">
                <a:srgbClr val="F0EBD5"/>
              </a:gs>
              <a:gs pos="100000">
                <a:srgbClr val="D1C39F"/>
              </a:gs>
            </a:gsLst>
            <a:lin ang="8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solidFill>
                <a:srgbClr val="3333CC"/>
              </a:solidFill>
            </a:endParaRPr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baseline="30000" dirty="0" smtClean="0">
                <a:solidFill>
                  <a:schemeClr val="tx1"/>
                </a:solidFill>
              </a:rPr>
              <a:t>7</a:t>
            </a:r>
            <a:r>
              <a:rPr lang="en-US" altLang="ja-JP" dirty="0" smtClean="0">
                <a:solidFill>
                  <a:schemeClr val="tx1"/>
                </a:solidFill>
              </a:rPr>
              <a:t>Li/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7</a:t>
            </a:r>
            <a:r>
              <a:rPr lang="en-US" altLang="ja-JP" dirty="0" smtClean="0">
                <a:solidFill>
                  <a:schemeClr val="tx1"/>
                </a:solidFill>
              </a:rPr>
              <a:t>Be+α; method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692150"/>
            <a:ext cx="4643438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ja-JP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</a:rPr>
              <a:t>“Thick target with inverse kinematics” </a:t>
            </a:r>
            <a:r>
              <a:rPr lang="en-US" altLang="ja-JP" sz="2000" dirty="0" smtClean="0"/>
              <a:t>Resonant elastic scatterings can be measured at </a:t>
            </a:r>
            <a:r>
              <a:rPr lang="en-US" altLang="ja-JP" sz="2000" dirty="0" err="1" smtClean="0">
                <a:latin typeface="Symbol" pitchFamily="18" charset="2"/>
              </a:rPr>
              <a:t>q</a:t>
            </a:r>
            <a:r>
              <a:rPr lang="en-US" altLang="ja-JP" sz="2000" dirty="0" err="1" smtClean="0"/>
              <a:t>cm</a:t>
            </a:r>
            <a:r>
              <a:rPr lang="en-US" altLang="ja-JP" sz="2000" dirty="0" smtClean="0"/>
              <a:t>=180 deg.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ja-JP" sz="2000" dirty="0" smtClean="0"/>
          </a:p>
          <a:p>
            <a:pPr>
              <a:defRPr/>
            </a:pPr>
            <a:r>
              <a:rPr lang="en-US" altLang="ja-JP" sz="1600" baseline="30000" dirty="0" smtClean="0">
                <a:solidFill>
                  <a:schemeClr val="accent2"/>
                </a:solidFill>
              </a:rPr>
              <a:t>11</a:t>
            </a:r>
            <a:r>
              <a:rPr lang="en-US" altLang="ja-JP" sz="1600" dirty="0" smtClean="0">
                <a:solidFill>
                  <a:schemeClr val="accent2"/>
                </a:solidFill>
              </a:rPr>
              <a:t>C+p</a:t>
            </a:r>
            <a:r>
              <a:rPr lang="en-US" altLang="ja-JP" sz="1600" dirty="0" smtClean="0"/>
              <a:t>; T. </a:t>
            </a:r>
            <a:r>
              <a:rPr lang="en-US" altLang="ja-JP" sz="1600" dirty="0" err="1" smtClean="0"/>
              <a:t>Teranishi</a:t>
            </a:r>
            <a:r>
              <a:rPr lang="en-US" altLang="ja-JP" sz="1600" dirty="0" smtClean="0"/>
              <a:t> et al., Phys. </a:t>
            </a:r>
            <a:r>
              <a:rPr lang="en-US" altLang="ja-JP" sz="1600" dirty="0" err="1" smtClean="0"/>
              <a:t>Lett</a:t>
            </a:r>
            <a:r>
              <a:rPr lang="en-US" altLang="ja-JP" sz="1600" dirty="0" smtClean="0"/>
              <a:t>. B (2003).</a:t>
            </a:r>
            <a:endParaRPr lang="en-US" altLang="ja-JP" sz="1600" baseline="30000" dirty="0" smtClean="0"/>
          </a:p>
          <a:p>
            <a:pPr>
              <a:defRPr/>
            </a:pPr>
            <a:r>
              <a:rPr lang="en-US" altLang="ja-JP" sz="1600" baseline="30000" dirty="0" smtClean="0">
                <a:solidFill>
                  <a:schemeClr val="accent2"/>
                </a:solidFill>
              </a:rPr>
              <a:t>13</a:t>
            </a:r>
            <a:r>
              <a:rPr lang="en-US" altLang="ja-JP" sz="1600" dirty="0" smtClean="0">
                <a:solidFill>
                  <a:schemeClr val="accent2"/>
                </a:solidFill>
              </a:rPr>
              <a:t>N+p</a:t>
            </a:r>
            <a:r>
              <a:rPr lang="en-US" altLang="ja-JP" sz="1600" dirty="0" smtClean="0"/>
              <a:t>; T. </a:t>
            </a:r>
            <a:r>
              <a:rPr lang="en-US" altLang="ja-JP" sz="1600" dirty="0" err="1" smtClean="0"/>
              <a:t>Teranishi</a:t>
            </a:r>
            <a:r>
              <a:rPr lang="en-US" altLang="ja-JP" sz="1600" dirty="0" smtClean="0"/>
              <a:t> et al., Phys. </a:t>
            </a:r>
            <a:r>
              <a:rPr lang="en-US" altLang="ja-JP" sz="1600" dirty="0" err="1" smtClean="0"/>
              <a:t>Lett</a:t>
            </a:r>
            <a:r>
              <a:rPr lang="en-US" altLang="ja-JP" sz="1600" dirty="0" smtClean="0"/>
              <a:t>. B (2007).</a:t>
            </a:r>
            <a:endParaRPr lang="en-US" altLang="ja-JP" sz="1600" baseline="30000" dirty="0" smtClean="0"/>
          </a:p>
          <a:p>
            <a:pPr>
              <a:defRPr/>
            </a:pPr>
            <a:r>
              <a:rPr lang="en-US" altLang="ja-JP" sz="1600" baseline="30000" dirty="0" smtClean="0">
                <a:solidFill>
                  <a:schemeClr val="accent2"/>
                </a:solidFill>
              </a:rPr>
              <a:t>21</a:t>
            </a:r>
            <a:r>
              <a:rPr lang="en-US" altLang="ja-JP" sz="1600" dirty="0" smtClean="0">
                <a:solidFill>
                  <a:schemeClr val="accent2"/>
                </a:solidFill>
              </a:rPr>
              <a:t>Na+p</a:t>
            </a:r>
            <a:r>
              <a:rPr lang="en-US" altLang="ja-JP" sz="1600" dirty="0" smtClean="0"/>
              <a:t>, </a:t>
            </a:r>
            <a:r>
              <a:rPr lang="en-US" altLang="ja-JP" sz="1600" baseline="30000" dirty="0" smtClean="0">
                <a:solidFill>
                  <a:schemeClr val="accent2"/>
                </a:solidFill>
              </a:rPr>
              <a:t>22</a:t>
            </a:r>
            <a:r>
              <a:rPr lang="en-US" altLang="ja-JP" sz="1600" dirty="0" smtClean="0">
                <a:solidFill>
                  <a:schemeClr val="accent2"/>
                </a:solidFill>
              </a:rPr>
              <a:t>Mg+p</a:t>
            </a:r>
            <a:r>
              <a:rPr lang="en-US" altLang="ja-JP" sz="1600" dirty="0" smtClean="0"/>
              <a:t>; J.J. He et al, </a:t>
            </a:r>
            <a:r>
              <a:rPr lang="en-US" altLang="ja-JP" sz="1600" dirty="0" err="1" smtClean="0"/>
              <a:t>Eur</a:t>
            </a:r>
            <a:r>
              <a:rPr lang="en-US" altLang="ja-JP" sz="1600" dirty="0" smtClean="0"/>
              <a:t> Phys. J (2008) and Phys. Rev. C (2007).</a:t>
            </a:r>
          </a:p>
          <a:p>
            <a:pPr>
              <a:defRPr/>
            </a:pPr>
            <a:r>
              <a:rPr lang="en-US" altLang="ja-JP" sz="1600" baseline="30000" dirty="0" smtClean="0">
                <a:solidFill>
                  <a:schemeClr val="accent2"/>
                </a:solidFill>
              </a:rPr>
              <a:t>7</a:t>
            </a:r>
            <a:r>
              <a:rPr lang="en-US" altLang="ja-JP" sz="1600" dirty="0" smtClean="0">
                <a:solidFill>
                  <a:schemeClr val="accent2"/>
                </a:solidFill>
              </a:rPr>
              <a:t>Be+p</a:t>
            </a:r>
            <a:r>
              <a:rPr lang="en-US" altLang="ja-JP" sz="1600" dirty="0" smtClean="0"/>
              <a:t>;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H. Yamaguchi et al., Phys. </a:t>
            </a:r>
            <a:r>
              <a:rPr lang="en-US" altLang="ja-JP" sz="1600" dirty="0" err="1" smtClean="0"/>
              <a:t>Lett</a:t>
            </a:r>
            <a:r>
              <a:rPr lang="en-US" altLang="ja-JP" sz="1600" dirty="0" smtClean="0"/>
              <a:t>. B (2009).</a:t>
            </a:r>
            <a:endParaRPr lang="en-US" altLang="ja-JP" sz="2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ja-JP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2000" dirty="0" smtClean="0"/>
              <a:t>We applied the method for proton +RI beams, but how good it can work for alphas? (Especially for light nuclei, where Z is not much different from 2.)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21511" name="日付プレースホルダ 8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Jul 26, 2013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Cluster workshop@Yokohama</a:t>
            </a:r>
            <a:endParaRPr lang="ja-JP" altLang="ja-JP" dirty="0">
              <a:solidFill>
                <a:srgbClr val="000000"/>
              </a:solidFill>
            </a:endParaRPr>
          </a:p>
        </p:txBody>
      </p:sp>
      <p:pic>
        <p:nvPicPr>
          <p:cNvPr id="21509" name="Picture 6" descr="exp_setup_v2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50"/>
            <a:ext cx="43878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テキスト ボックス 6"/>
          <p:cNvSpPr txBox="1">
            <a:spLocks noChangeArrowheads="1"/>
          </p:cNvSpPr>
          <p:nvPr/>
        </p:nvSpPr>
        <p:spPr bwMode="auto">
          <a:xfrm>
            <a:off x="6143625" y="3214688"/>
            <a:ext cx="500063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900" dirty="0">
                <a:solidFill>
                  <a:srgbClr val="3333CC"/>
                </a:solidFill>
                <a:latin typeface="Arial Unicode MS" pitchFamily="50" charset="-128"/>
              </a:rPr>
              <a:t>MCP</a:t>
            </a:r>
            <a:endParaRPr lang="ja-JP" altLang="en-US" sz="900" dirty="0">
              <a:solidFill>
                <a:srgbClr val="3333CC"/>
              </a:solidFill>
              <a:latin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90990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baseline="30000" dirty="0" smtClean="0"/>
              <a:t>7</a:t>
            </a:r>
            <a:r>
              <a:rPr lang="en-US" altLang="ja-JP" dirty="0" smtClean="0"/>
              <a:t>Li+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result</a:t>
            </a:r>
            <a:endParaRPr lang="ja-JP" altLang="en-US" dirty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250825" y="990600"/>
            <a:ext cx="8208963" cy="5105400"/>
          </a:xfrm>
        </p:spPr>
        <p:txBody>
          <a:bodyPr/>
          <a:lstStyle/>
          <a:p>
            <a:r>
              <a:rPr lang="en-US" altLang="ja-JP" sz="2000" dirty="0" smtClean="0"/>
              <a:t>Strong alpha resonances were successfully observed, and we determined the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lang="en-US" altLang="ja-JP" sz="2000" dirty="0" smtClean="0">
                <a:solidFill>
                  <a:srgbClr val="FF0000"/>
                </a:solidFill>
              </a:rPr>
              <a:t>widths (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2000" baseline="-25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</a:rPr>
              <a:t>).  </a:t>
            </a:r>
            <a:r>
              <a:rPr lang="en-US" altLang="ja-JP" sz="1600" i="1" dirty="0" smtClean="0"/>
              <a:t>H. Yamaguchi et al., </a:t>
            </a:r>
            <a:r>
              <a:rPr lang="en-US" altLang="ja-JP" sz="1600" i="1" dirty="0" err="1" smtClean="0"/>
              <a:t>Phys</a:t>
            </a:r>
            <a:r>
              <a:rPr lang="en-US" altLang="ja-JP" sz="1600" i="1" dirty="0" smtClean="0"/>
              <a:t> Rev. C (2011).</a:t>
            </a:r>
            <a:endParaRPr lang="ja-JP" altLang="en-US" sz="1600" i="1" dirty="0" smtClean="0"/>
          </a:p>
        </p:txBody>
      </p:sp>
      <p:sp>
        <p:nvSpPr>
          <p:cNvPr id="22543" name="日付プレースホルダ 9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Jul 26, 2013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0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  <a:ea typeface="HGPｺﾞｼｯｸM" pitchFamily="50" charset="-128"/>
              </a:rPr>
              <a:t>Cluster workshop@Yokohama</a:t>
            </a:r>
            <a:endParaRPr lang="en-US" altLang="ja-JP" dirty="0">
              <a:solidFill>
                <a:srgbClr val="000000"/>
              </a:solidFill>
              <a:ea typeface="HGPｺﾞｼｯｸM" pitchFamily="50" charset="-128"/>
            </a:endParaRPr>
          </a:p>
        </p:txBody>
      </p:sp>
      <p:pic>
        <p:nvPicPr>
          <p:cNvPr id="22532" name="Picture 2" descr="\\133.11.152.123\yamag\paper\7Lia\fig\best_fit_v4a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5256212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716016" y="2780928"/>
            <a:ext cx="1008112" cy="536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sz="1600" dirty="0">
                <a:solidFill>
                  <a:srgbClr val="FFFFFF"/>
                </a:solidFill>
                <a:ea typeface="HGPｺﾞｼｯｸM" pitchFamily="50" charset="-128"/>
              </a:rPr>
              <a:t>T=3/2? 1/2?</a:t>
            </a:r>
            <a:endParaRPr lang="ja-JP" altLang="en-US" sz="1600" dirty="0">
              <a:solidFill>
                <a:srgbClr val="FFFFFF"/>
              </a:solidFill>
              <a:ea typeface="HGPｺﾞｼｯｸM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72200" y="2780928"/>
            <a:ext cx="1440160" cy="536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sz="1600" dirty="0">
                <a:solidFill>
                  <a:srgbClr val="FFFFFF"/>
                </a:solidFill>
                <a:ea typeface="HGPｺﾞｼｯｸM" pitchFamily="50" charset="-128"/>
              </a:rPr>
              <a:t>Is </a:t>
            </a:r>
            <a:r>
              <a:rPr lang="en-US" altLang="ja-JP" sz="1600" dirty="0" err="1">
                <a:solidFill>
                  <a:srgbClr val="FFFFFF"/>
                </a:solidFill>
                <a:ea typeface="HGPｺﾞｼｯｸM" pitchFamily="50" charset="-128"/>
              </a:rPr>
              <a:t>J</a:t>
            </a:r>
            <a:r>
              <a:rPr lang="en-US" altLang="ja-JP" sz="1600" baseline="30000" dirty="0" err="1">
                <a:solidFill>
                  <a:srgbClr val="FFFFFF"/>
                </a:solidFill>
                <a:latin typeface="Symbol" pitchFamily="18" charset="2"/>
                <a:ea typeface="HGPｺﾞｼｯｸM" pitchFamily="50" charset="-128"/>
              </a:rPr>
              <a:t>p</a:t>
            </a:r>
            <a:r>
              <a:rPr lang="en-US" altLang="ja-JP" sz="1600" dirty="0">
                <a:solidFill>
                  <a:srgbClr val="FFFFFF"/>
                </a:solidFill>
                <a:ea typeface="HGPｺﾞｼｯｸM" pitchFamily="50" charset="-128"/>
              </a:rPr>
              <a:t> really 9/2-? </a:t>
            </a:r>
            <a:endParaRPr lang="ja-JP" altLang="en-US" sz="1600" dirty="0">
              <a:solidFill>
                <a:srgbClr val="FFFFFF"/>
              </a:solidFill>
              <a:ea typeface="HGPｺﾞｼｯｸ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1880" y="2996952"/>
            <a:ext cx="648072" cy="3139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sz="1600" dirty="0">
                <a:solidFill>
                  <a:srgbClr val="FFFFFF"/>
                </a:solidFill>
                <a:ea typeface="HGPｺﾞｼｯｸM" pitchFamily="50" charset="-128"/>
              </a:rPr>
              <a:t>New!</a:t>
            </a:r>
            <a:endParaRPr lang="ja-JP" altLang="en-US" sz="1600" dirty="0">
              <a:solidFill>
                <a:srgbClr val="FFFFFF"/>
              </a:solidFill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12612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baseline="30000" dirty="0" smtClean="0"/>
              <a:t>7</a:t>
            </a:r>
            <a:r>
              <a:rPr lang="en-US" altLang="ja-JP" dirty="0" smtClean="0"/>
              <a:t>Li+</a:t>
            </a:r>
            <a:r>
              <a:rPr lang="en-US" altLang="ja-JP" dirty="0" smtClean="0">
                <a:latin typeface="Symbol" pitchFamily="18" charset="2"/>
              </a:rPr>
              <a:t>a;</a:t>
            </a:r>
            <a:r>
              <a:rPr lang="en-US" altLang="ja-JP" dirty="0" smtClean="0"/>
              <a:t> results</a:t>
            </a:r>
            <a:endParaRPr lang="ja-JP" altLang="en-US" dirty="0"/>
          </a:p>
        </p:txBody>
      </p:sp>
      <p:sp>
        <p:nvSpPr>
          <p:cNvPr id="23555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990600"/>
            <a:ext cx="4679950" cy="5105400"/>
          </a:xfrm>
        </p:spPr>
        <p:txBody>
          <a:bodyPr/>
          <a:lstStyle/>
          <a:p>
            <a:r>
              <a:rPr lang="en-US" altLang="ja-JP" sz="1800" dirty="0" smtClean="0"/>
              <a:t>Resonant reaction rates for the observed resonances are compared with NACRE evaluation 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(including resonances below 11 MeV).</a:t>
            </a:r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r>
              <a:rPr lang="en-US" altLang="ja-JP" sz="1800" dirty="0" smtClean="0"/>
              <a:t>Conclusion: </a:t>
            </a:r>
            <a:r>
              <a:rPr lang="en-US" altLang="ja-JP" sz="1800" dirty="0" smtClean="0">
                <a:solidFill>
                  <a:srgbClr val="FF0000"/>
                </a:solidFill>
              </a:rPr>
              <a:t>No need to modify NACRE evaluation (for T</a:t>
            </a:r>
            <a:r>
              <a:rPr lang="en-US" altLang="ja-JP" sz="1800" baseline="-25000" dirty="0" smtClean="0">
                <a:solidFill>
                  <a:srgbClr val="FF0000"/>
                </a:solidFill>
              </a:rPr>
              <a:t>9</a:t>
            </a:r>
            <a:r>
              <a:rPr lang="en-US" altLang="ja-JP" sz="1800" dirty="0" smtClean="0">
                <a:solidFill>
                  <a:srgbClr val="FF0000"/>
                </a:solidFill>
              </a:rPr>
              <a:t>&lt;5).</a:t>
            </a:r>
            <a:endParaRPr lang="ja-JP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3560" name="日付プレースホルダ 7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Jul 26, 2013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  <a:ea typeface="HGPｺﾞｼｯｸM" pitchFamily="50" charset="-128"/>
              </a:rPr>
              <a:t>Cluster workshop@Yokohama</a:t>
            </a:r>
            <a:endParaRPr lang="en-US" altLang="ja-JP" dirty="0">
              <a:solidFill>
                <a:srgbClr val="000000"/>
              </a:solidFill>
              <a:ea typeface="HGPｺﾞｼｯｸM" pitchFamily="50" charset="-128"/>
            </a:endParaRPr>
          </a:p>
        </p:txBody>
      </p:sp>
      <p:pic>
        <p:nvPicPr>
          <p:cNvPr id="23557" name="Picture 2" descr="\\133.11.152.123\yamag\paper\7Lia\fig\rr_v2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437356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テキスト ボックス 7"/>
          <p:cNvSpPr txBox="1">
            <a:spLocks noChangeArrowheads="1"/>
          </p:cNvSpPr>
          <p:nvPr/>
        </p:nvSpPr>
        <p:spPr bwMode="auto">
          <a:xfrm>
            <a:off x="5508625" y="1052513"/>
            <a:ext cx="33115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Newly proposed a negative parity band.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It may not be a simple rotational band, but corresponds to </a:t>
            </a:r>
            <a:r>
              <a:rPr lang="en-US" altLang="ja-JP" sz="1700" dirty="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 2</a:t>
            </a:r>
            <a:r>
              <a:rPr lang="en-US" altLang="ja-JP" sz="1700" dirty="0" smtClean="0">
                <a:solidFill>
                  <a:srgbClr val="00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a</a:t>
            </a:r>
            <a:r>
              <a:rPr lang="en-US" altLang="ja-JP" sz="1700" dirty="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-t </a:t>
            </a: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structure </a:t>
            </a:r>
            <a:r>
              <a:rPr lang="en-US" altLang="ja-JP" sz="1700" dirty="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[AMD Calc</a:t>
            </a: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by </a:t>
            </a:r>
            <a:r>
              <a:rPr lang="en-US" altLang="ja-JP" sz="170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Suhara</a:t>
            </a: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&amp; </a:t>
            </a:r>
            <a:r>
              <a:rPr lang="en-US" altLang="ja-JP" sz="170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En’yo</a:t>
            </a: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]</a:t>
            </a:r>
            <a:endParaRPr lang="ja-JP" altLang="en-US" sz="17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8914" name="Picture 2" descr="C:\Users\yamag\Desktop\rot_band_v5_mod_c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20" y="2852936"/>
            <a:ext cx="2698934" cy="36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1494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2">
  <a:themeElements>
    <a:clrScheme name="Yamaguchi_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ユーザー定義 1">
      <a:majorFont>
        <a:latin typeface="Arial Unicode MS"/>
        <a:ea typeface="ＭＳ Ｐゴシック"/>
        <a:cs typeface=""/>
      </a:majorFont>
      <a:minorFont>
        <a:latin typeface="Arial Unicode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" cap="flat" cmpd="sng" algn="ctr">
          <a:solidFill>
            <a:srgbClr val="A0A0A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ＲＦＰシリウス-Ｍ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" cap="flat" cmpd="sng" algn="ctr">
          <a:solidFill>
            <a:srgbClr val="A0A0A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ＲＦＰシリウス-Ｍ" pitchFamily="2" charset="-128"/>
          </a:defRPr>
        </a:defPPr>
      </a:lstStyle>
    </a:lnDef>
  </a:objectDefaults>
  <a:extraClrSchemeLst>
    <a:extraClrScheme>
      <a:clrScheme name="Yamaguchi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maguchi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maguchi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maguchi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maguchi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maguchi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maguchi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テーマ2</Template>
  <TotalTime>256175</TotalTime>
  <Words>1212</Words>
  <Application>Microsoft Office PowerPoint</Application>
  <PresentationFormat>画面に合わせる (4:3)</PresentationFormat>
  <Paragraphs>149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2" baseType="lpstr">
      <vt:lpstr>Arial</vt:lpstr>
      <vt:lpstr>ＭＳ Ｐゴシック</vt:lpstr>
      <vt:lpstr>Wingdings</vt:lpstr>
      <vt:lpstr>Swis721 Blk BT</vt:lpstr>
      <vt:lpstr>Lucida Sans</vt:lpstr>
      <vt:lpstr>Times New Roman</vt:lpstr>
      <vt:lpstr>HGPｺﾞｼｯｸM</vt:lpstr>
      <vt:lpstr>Symbol</vt:lpstr>
      <vt:lpstr>Helvetica</vt:lpstr>
      <vt:lpstr>ＲＦＰシリウス-Ｍ</vt:lpstr>
      <vt:lpstr>Times</vt:lpstr>
      <vt:lpstr>Arial Unicode MS</vt:lpstr>
      <vt:lpstr>ＤＦ極太明朝体</vt:lpstr>
      <vt:lpstr>テーマ2</vt:lpstr>
      <vt:lpstr>Studying alpha-cluster structure  using low-energy RI beam</vt:lpstr>
      <vt:lpstr>Today’s topic: a-cluster projects at CRIB </vt:lpstr>
      <vt:lpstr>CRIB</vt:lpstr>
      <vt:lpstr>Low-Energy RI beam Productions at CRIB</vt:lpstr>
      <vt:lpstr>7Li+a/ 7Be+a study</vt:lpstr>
      <vt:lpstr>7Be(a,g) and other low-mass (a,p) </vt:lpstr>
      <vt:lpstr>7Li/7Be+α; method</vt:lpstr>
      <vt:lpstr>7Li+a result</vt:lpstr>
      <vt:lpstr>7Li+a; results</vt:lpstr>
      <vt:lpstr>Interpretation of  the new negative-parity band</vt:lpstr>
      <vt:lpstr>7Be+a Excitation functions</vt:lpstr>
      <vt:lpstr>Resonant contribution to 7Be(a,g)</vt:lpstr>
      <vt:lpstr>(Rotational) bands in 11C</vt:lpstr>
      <vt:lpstr>7Li/7Be+a; level parameters</vt:lpstr>
      <vt:lpstr>10Be+a</vt:lpstr>
      <vt:lpstr>Cluster bands</vt:lpstr>
      <vt:lpstr>R-matrix analysis (simulation)</vt:lpstr>
      <vt:lpstr>Summary </vt:lpstr>
    </vt:vector>
  </TitlesOfParts>
  <Company>cns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Astrophysical Studies using Low-energy RI Beams at CRIB</dc:title>
  <dc:creator>cns</dc:creator>
  <cp:lastModifiedBy>yamag</cp:lastModifiedBy>
  <cp:revision>2814</cp:revision>
  <cp:lastPrinted>2012-10-24T03:04:15Z</cp:lastPrinted>
  <dcterms:created xsi:type="dcterms:W3CDTF">2000-09-20T01:51:01Z</dcterms:created>
  <dcterms:modified xsi:type="dcterms:W3CDTF">2013-07-26T05:25:58Z</dcterms:modified>
</cp:coreProperties>
</file>