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14" r:id="rId3"/>
    <p:sldId id="298" r:id="rId4"/>
    <p:sldId id="299" r:id="rId5"/>
    <p:sldId id="300" r:id="rId6"/>
    <p:sldId id="297" r:id="rId7"/>
    <p:sldId id="295" r:id="rId8"/>
    <p:sldId id="296" r:id="rId9"/>
    <p:sldId id="303" r:id="rId10"/>
    <p:sldId id="307" r:id="rId11"/>
    <p:sldId id="304" r:id="rId12"/>
    <p:sldId id="305" r:id="rId13"/>
    <p:sldId id="306" r:id="rId14"/>
    <p:sldId id="270" r:id="rId15"/>
    <p:sldId id="272" r:id="rId16"/>
    <p:sldId id="273" r:id="rId17"/>
    <p:sldId id="274" r:id="rId18"/>
    <p:sldId id="316" r:id="rId19"/>
    <p:sldId id="317" r:id="rId20"/>
    <p:sldId id="308" r:id="rId21"/>
    <p:sldId id="302" r:id="rId22"/>
    <p:sldId id="301" r:id="rId23"/>
    <p:sldId id="309" r:id="rId24"/>
    <p:sldId id="310" r:id="rId25"/>
    <p:sldId id="282" r:id="rId26"/>
    <p:sldId id="271" r:id="rId27"/>
    <p:sldId id="275" r:id="rId28"/>
    <p:sldId id="283" r:id="rId29"/>
    <p:sldId id="289" r:id="rId30"/>
    <p:sldId id="288" r:id="rId31"/>
    <p:sldId id="284" r:id="rId32"/>
    <p:sldId id="312" r:id="rId33"/>
    <p:sldId id="311" r:id="rId34"/>
    <p:sldId id="313" r:id="rId35"/>
    <p:sldId id="315" r:id="rId36"/>
    <p:sldId id="286" r:id="rId3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1" autoAdjust="0"/>
    <p:restoredTop sz="94660"/>
  </p:normalViewPr>
  <p:slideViewPr>
    <p:cSldViewPr>
      <p:cViewPr varScale="1">
        <p:scale>
          <a:sx n="68" d="100"/>
          <a:sy n="68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DE3F6-3B7E-4F08-ACC8-86B0F28C61F2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D4840-E11A-4AF3-8114-96507C29E3C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095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F3EEA-81CE-43F0-B401-EE661E3E8CE0}" type="slidenum">
              <a:rPr lang="ja-JP" altLang="en-US" smtClean="0">
                <a:ea typeface="ＭＳ Ｐゴシック" charset="-128"/>
              </a:rPr>
              <a:pPr/>
              <a:t>7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9933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57350D-CB71-453A-BD65-2971BDE2BEFA}" type="slidenum">
              <a:rPr lang="ja-JP" altLang="en-US" smtClean="0">
                <a:ea typeface="ＭＳ Ｐゴシック" charset="-128"/>
              </a:rPr>
              <a:pPr/>
              <a:t>24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9933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57350D-CB71-453A-BD65-2971BDE2BEFA}" type="slidenum">
              <a:rPr lang="ja-JP" altLang="en-US" smtClean="0">
                <a:ea typeface="ＭＳ Ｐゴシック" charset="-128"/>
              </a:rPr>
              <a:pPr/>
              <a:t>27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67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EAA66D-64A3-4ED6-9FA8-91A603AC2BF0}" type="slidenum">
              <a:rPr lang="ja-JP" altLang="en-US" smtClean="0">
                <a:ea typeface="ＭＳ Ｐゴシック" charset="-128"/>
              </a:rPr>
              <a:pPr/>
              <a:t>29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776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B0995D-7D11-44CE-9D53-13967E5659E4}" type="slidenum">
              <a:rPr lang="ja-JP" altLang="en-US" smtClean="0">
                <a:ea typeface="ＭＳ Ｐゴシック" charset="-128"/>
              </a:rPr>
              <a:pPr/>
              <a:t>30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B3F2-27A0-42F1-BB4A-DA229D5569A2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B3F2-27A0-42F1-BB4A-DA229D5569A2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B3F2-27A0-42F1-BB4A-DA229D5569A2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B3F2-27A0-42F1-BB4A-DA229D5569A2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B3F2-27A0-42F1-BB4A-DA229D5569A2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B3F2-27A0-42F1-BB4A-DA229D5569A2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B3F2-27A0-42F1-BB4A-DA229D5569A2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B3F2-27A0-42F1-BB4A-DA229D5569A2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B3F2-27A0-42F1-BB4A-DA229D5569A2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B3F2-27A0-42F1-BB4A-DA229D5569A2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B3F2-27A0-42F1-BB4A-DA229D5569A2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B3F2-27A0-42F1-BB4A-DA229D5569A2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763688" y="1916832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バリオン間相互作用と</a:t>
            </a:r>
            <a:r>
              <a:rPr lang="en-US" altLang="ja-JP" sz="36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EOS</a:t>
            </a:r>
          </a:p>
          <a:p>
            <a:r>
              <a:rPr lang="ja-JP" altLang="en-US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　</a:t>
            </a:r>
            <a:r>
              <a:rPr lang="ja-JP" altLang="en-US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核・核散乱、ハイパー核、中性子星核物質</a:t>
            </a:r>
            <a:endParaRPr lang="ja-JP" altLang="en-US" sz="2000" dirty="0">
              <a:solidFill>
                <a:srgbClr val="FF0066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04248" y="548680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2013</a:t>
            </a:r>
            <a:r>
              <a:rPr kumimoji="1" lang="ja-JP" altLang="en-US" sz="20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　横浜</a:t>
            </a:r>
            <a:endParaRPr kumimoji="1" lang="ja-JP" altLang="en-US" sz="2000" dirty="0">
              <a:solidFill>
                <a:srgbClr val="7030A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03848" y="378904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chemeClr val="accent5">
                    <a:lumMod val="50000"/>
                  </a:schemeClr>
                </a:solidFill>
                <a:latin typeface="HGP創英ﾌﾟﾚｾﾞﾝｽEB" pitchFamily="18" charset="-128"/>
                <a:ea typeface="HGP創英ﾌﾟﾚｾﾞﾝｽEB" pitchFamily="18" charset="-128"/>
              </a:rPr>
              <a:t>山本安夫</a:t>
            </a:r>
            <a:endParaRPr kumimoji="1" lang="ja-JP" altLang="en-US" sz="3200" dirty="0">
              <a:solidFill>
                <a:schemeClr val="accent5">
                  <a:lumMod val="50000"/>
                </a:schemeClr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79712" y="4581128"/>
            <a:ext cx="4725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共同研究者：　古本、安武、ライケン</a:t>
            </a:r>
            <a:endParaRPr kumimoji="1" lang="ja-JP" altLang="en-US" sz="2400" dirty="0">
              <a:solidFill>
                <a:srgbClr val="7030A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99592" y="836712"/>
            <a:ext cx="796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低エネルギー現象から高密度核物質の相互作用が分かるはずがない！</a:t>
            </a:r>
            <a:r>
              <a:rPr kumimoji="1" lang="en-US" altLang="ja-JP" sz="2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?</a:t>
            </a:r>
            <a:endParaRPr kumimoji="1" lang="ja-JP" altLang="en-US" sz="20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63888" y="332656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暗然たる反論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3096344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3600400" cy="356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矢印コネクタ 6"/>
          <p:cNvCxnSpPr/>
          <p:nvPr/>
        </p:nvCxnSpPr>
        <p:spPr>
          <a:xfrm rot="5400000">
            <a:off x="3635896" y="3861048"/>
            <a:ext cx="288032" cy="288032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rot="5400000" flipH="1" flipV="1">
            <a:off x="5472894" y="3104170"/>
            <a:ext cx="504056" cy="1588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11560" y="5949280"/>
            <a:ext cx="819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Frozen-Density approximation</a:t>
            </a:r>
            <a:r>
              <a:rPr kumimoji="1" lang="ja-JP" altLang="en-US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の成立</a:t>
            </a:r>
            <a:endParaRPr kumimoji="1" lang="en-US" altLang="ja-JP" sz="2000" dirty="0" smtClean="0">
              <a:solidFill>
                <a:srgbClr val="FF0066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kumimoji="1" lang="en-US" altLang="ja-JP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Momentum space</a:t>
            </a:r>
            <a:r>
              <a:rPr kumimoji="1" lang="ja-JP" altLang="en-US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で離れたフェルミ球がパウリに妨げられず重なり高密度</a:t>
            </a:r>
            <a:r>
              <a:rPr lang="ja-JP" altLang="en-US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を作る</a:t>
            </a:r>
            <a:endParaRPr kumimoji="1" lang="ja-JP" altLang="en-US" sz="2000" dirty="0">
              <a:solidFill>
                <a:srgbClr val="FF0066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9" name="横巻き 8"/>
          <p:cNvSpPr/>
          <p:nvPr/>
        </p:nvSpPr>
        <p:spPr>
          <a:xfrm>
            <a:off x="755576" y="188640"/>
            <a:ext cx="8064896" cy="1296144"/>
          </a:xfrm>
          <a:prstGeom prst="horizontalScroll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テキスト ボックス 1"/>
          <p:cNvSpPr txBox="1">
            <a:spLocks noChangeArrowheads="1"/>
          </p:cNvSpPr>
          <p:nvPr/>
        </p:nvSpPr>
        <p:spPr bwMode="auto">
          <a:xfrm>
            <a:off x="684213" y="260350"/>
            <a:ext cx="7761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EOS determined from folding-model analyses of nuclear scattering data</a:t>
            </a:r>
            <a:endParaRPr lang="ja-JP" altLang="en-US" sz="20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21507" name="テキスト ボックス 2"/>
          <p:cNvSpPr txBox="1">
            <a:spLocks noChangeArrowheads="1"/>
          </p:cNvSpPr>
          <p:nvPr/>
        </p:nvSpPr>
        <p:spPr bwMode="auto">
          <a:xfrm>
            <a:off x="2123728" y="692696"/>
            <a:ext cx="480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Preceding study with DDM3Y by </a:t>
            </a:r>
            <a:r>
              <a:rPr lang="en-US" altLang="ja-JP" sz="2000" dirty="0" err="1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Khoa</a:t>
            </a:r>
            <a:r>
              <a:rPr lang="en-US" altLang="ja-JP" sz="2000" dirty="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et al.</a:t>
            </a:r>
            <a:endParaRPr lang="ja-JP" altLang="en-US" sz="2000" dirty="0">
              <a:solidFill>
                <a:srgbClr val="0066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052513"/>
            <a:ext cx="30876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557338"/>
            <a:ext cx="32400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916113"/>
            <a:ext cx="81343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1341438"/>
            <a:ext cx="23717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正方形/長方形 7"/>
          <p:cNvSpPr/>
          <p:nvPr/>
        </p:nvSpPr>
        <p:spPr>
          <a:xfrm>
            <a:off x="755650" y="4724400"/>
            <a:ext cx="7056438" cy="2174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先行研究</a:t>
            </a:r>
            <a:endParaRPr kumimoji="1" lang="ja-JP" altLang="en-US" sz="2000" dirty="0">
              <a:solidFill>
                <a:srgbClr val="C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65175"/>
            <a:ext cx="414813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765175"/>
            <a:ext cx="4124325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1835150" y="2492375"/>
            <a:ext cx="865188" cy="2174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533" name="テキスト ボックス 4"/>
          <p:cNvSpPr txBox="1">
            <a:spLocks noChangeArrowheads="1"/>
          </p:cNvSpPr>
          <p:nvPr/>
        </p:nvSpPr>
        <p:spPr bwMode="auto">
          <a:xfrm>
            <a:off x="1258888" y="5805488"/>
            <a:ext cx="7224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CC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K</a:t>
            </a:r>
            <a:r>
              <a:rPr lang="ja-JP" altLang="en-US" sz="2400">
                <a:solidFill>
                  <a:srgbClr val="CC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の値だけでは</a:t>
            </a:r>
            <a:r>
              <a:rPr lang="en-US" altLang="ja-JP" sz="2400">
                <a:solidFill>
                  <a:srgbClr val="CC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stiffness of EoS</a:t>
            </a:r>
            <a:r>
              <a:rPr lang="ja-JP" altLang="en-US" sz="2400">
                <a:solidFill>
                  <a:srgbClr val="CC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の指標にならない </a:t>
            </a:r>
            <a:r>
              <a:rPr lang="en-US" altLang="ja-JP" sz="2400">
                <a:solidFill>
                  <a:srgbClr val="CC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!?</a:t>
            </a:r>
            <a:endParaRPr lang="ja-JP" altLang="en-US" sz="2400">
              <a:solidFill>
                <a:srgbClr val="CC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3816424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"/>
            <a:ext cx="3672408" cy="435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2195736" y="2780928"/>
            <a:ext cx="1656184" cy="14401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300192" y="1196752"/>
            <a:ext cx="1656183" cy="14401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110082"/>
            <a:ext cx="2808312" cy="274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3707904" y="60932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古本</a:t>
            </a:r>
            <a:endParaRPr kumimoji="1" lang="ja-JP" altLang="en-US" dirty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35696" y="1340768"/>
            <a:ext cx="5719836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バリオン間相互作用模型</a:t>
            </a:r>
            <a:r>
              <a:rPr kumimoji="1" lang="en-US" altLang="ja-JP" sz="32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ESC08c</a:t>
            </a:r>
          </a:p>
          <a:p>
            <a:endParaRPr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kumimoji="1"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　　　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NHC-D/F, NSC89, NSC97</a:t>
            </a:r>
          </a:p>
          <a:p>
            <a:r>
              <a:rPr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　　　それぞれに含まれる深刻な問題点は</a:t>
            </a:r>
            <a:endParaRPr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　　　基本的に全て解決</a:t>
            </a:r>
            <a:endParaRPr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endParaRPr kumimoji="1"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　　　クォーク模型の特徴を踏まえている</a:t>
            </a:r>
            <a:endParaRPr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endParaRPr kumimoji="1"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　　　ハイパー核・多体系の情報からの</a:t>
            </a:r>
            <a:endParaRPr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kumimoji="1"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　　　フィードバックが決定的な役割</a:t>
            </a:r>
            <a:endParaRPr kumimoji="1"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endParaRPr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endParaRPr kumimoji="1" lang="ja-JP" altLang="en-US" sz="24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75856" y="90872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P創英ﾌﾟﾚｾﾞﾝｽEB" pitchFamily="18" charset="-128"/>
                <a:ea typeface="HGP創英ﾌﾟﾚｾﾞﾝｽEB" pitchFamily="18" charset="-128"/>
              </a:rPr>
              <a:t>最近完成（論文投稿へ）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6102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645024"/>
            <a:ext cx="5572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716" y="1628800"/>
            <a:ext cx="66404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6446" y="548680"/>
            <a:ext cx="6402408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7028"/>
            <a:ext cx="4896544" cy="33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496944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0"/>
            <a:ext cx="84969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87624" y="1484784"/>
            <a:ext cx="694933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ESC08c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（湯川理論以来</a:t>
            </a:r>
            <a:r>
              <a:rPr lang="ja-JP" altLang="en-US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の模型構築の結果）は</a:t>
            </a:r>
            <a:endParaRPr lang="en-US" altLang="ja-JP" sz="28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LQCD potential</a:t>
            </a:r>
            <a:r>
              <a:rPr lang="ja-JP" altLang="en-US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と定性的には良く似ている</a:t>
            </a:r>
            <a:endParaRPr lang="en-US" altLang="ja-JP" sz="28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endParaRPr kumimoji="1" lang="en-US" altLang="ja-JP" sz="28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ja-JP" altLang="en-US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両サイドから見て極めて意義深い</a:t>
            </a:r>
            <a:endParaRPr lang="en-US" altLang="ja-JP" sz="28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endParaRPr kumimoji="1" lang="en-US" altLang="ja-JP" sz="28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ja-JP" altLang="en-US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これからの道筋には方法論が重要</a:t>
            </a:r>
            <a:endParaRPr kumimoji="1" lang="en-US" altLang="ja-JP" sz="28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kumimoji="1" lang="ja-JP" altLang="en-US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　</a:t>
            </a:r>
            <a:endParaRPr kumimoji="1" lang="ja-JP" altLang="en-US" sz="28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03648" y="1340768"/>
            <a:ext cx="5939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研究アクティビティをいかに獲得するか</a:t>
            </a:r>
            <a:endParaRPr kumimoji="1" lang="ja-JP" altLang="en-US" sz="28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43608" y="2564904"/>
            <a:ext cx="6981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（</a:t>
            </a:r>
            <a:r>
              <a:rPr kumimoji="1" lang="ja-JP" altLang="en-US" sz="2400" dirty="0" smtClean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時間）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×</a:t>
            </a:r>
            <a:r>
              <a:rPr kumimoji="1" lang="ja-JP" altLang="en-US" sz="2400" dirty="0" smtClean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（身分的安定）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×</a:t>
            </a:r>
            <a:r>
              <a:rPr kumimoji="1" lang="ja-JP" altLang="en-US" sz="2400" dirty="0" smtClean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（馬力）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×</a:t>
            </a:r>
            <a:r>
              <a:rPr kumimoji="1" lang="ja-JP" altLang="en-US" sz="2400" dirty="0" smtClean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（モチベーション）</a:t>
            </a:r>
            <a:endParaRPr kumimoji="1" lang="ja-JP" altLang="en-US" sz="2400" dirty="0">
              <a:solidFill>
                <a:srgbClr val="C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31840" y="3789040"/>
            <a:ext cx="1723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ポスドク</a:t>
            </a:r>
            <a:endParaRPr kumimoji="1" lang="en-US" altLang="ja-JP" sz="2400" dirty="0" smtClean="0">
              <a:solidFill>
                <a:srgbClr val="7030A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400" dirty="0" smtClean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僻地研究者</a:t>
            </a:r>
            <a:endParaRPr lang="en-US" altLang="ja-JP" sz="2400" dirty="0" smtClean="0">
              <a:solidFill>
                <a:srgbClr val="7030A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lang="en-US" altLang="ja-JP" sz="2400" dirty="0" smtClean="0">
              <a:solidFill>
                <a:srgbClr val="7030A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kumimoji="1" lang="ja-JP" altLang="en-US" sz="2400" dirty="0" smtClean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定年退職者</a:t>
            </a:r>
            <a:endParaRPr kumimoji="1" lang="ja-JP" altLang="en-US" sz="2400" dirty="0">
              <a:solidFill>
                <a:srgbClr val="7030A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テキスト ボックス 1"/>
          <p:cNvSpPr txBox="1">
            <a:spLocks noChangeArrowheads="1"/>
          </p:cNvSpPr>
          <p:nvPr/>
        </p:nvSpPr>
        <p:spPr bwMode="auto">
          <a:xfrm>
            <a:off x="1547664" y="908720"/>
            <a:ext cx="6261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Universal TBR in ESC modeling</a:t>
            </a:r>
          </a:p>
          <a:p>
            <a:endParaRPr lang="en-US" altLang="ja-JP" sz="28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en-US" altLang="ja-JP" sz="28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Multi-</a:t>
            </a:r>
            <a:r>
              <a:rPr lang="en-US" altLang="ja-JP" sz="2800" dirty="0" err="1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Pomeron</a:t>
            </a:r>
            <a:r>
              <a:rPr lang="en-US" altLang="ja-JP" sz="28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exchange Potential (MPP)</a:t>
            </a:r>
          </a:p>
          <a:p>
            <a:r>
              <a:rPr lang="en-US" altLang="ja-JP" sz="28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      </a:t>
            </a:r>
            <a:r>
              <a:rPr lang="en-US" altLang="ja-JP" sz="2000" dirty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SU(3)-singlet</a:t>
            </a:r>
            <a:endParaRPr lang="ja-JP" altLang="en-US" sz="2000" dirty="0">
              <a:solidFill>
                <a:srgbClr val="FF0066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6200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187624" y="6021288"/>
            <a:ext cx="6723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70C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新たな模型の導入は実体論的段階における最大の特徴である</a:t>
            </a:r>
            <a:endParaRPr kumimoji="1" lang="ja-JP" altLang="en-US" sz="2000" dirty="0">
              <a:solidFill>
                <a:srgbClr val="0070C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テキスト ボックス 1"/>
          <p:cNvSpPr txBox="1">
            <a:spLocks noChangeArrowheads="1"/>
          </p:cNvSpPr>
          <p:nvPr/>
        </p:nvSpPr>
        <p:spPr bwMode="auto">
          <a:xfrm>
            <a:off x="1907704" y="2492896"/>
            <a:ext cx="457849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MPP strength determined by</a:t>
            </a:r>
            <a:endParaRPr lang="en-US" altLang="ja-JP" sz="24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analysis </a:t>
            </a:r>
            <a:r>
              <a:rPr lang="en-US" altLang="ja-JP" sz="24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for </a:t>
            </a:r>
            <a:r>
              <a:rPr lang="en-US" altLang="ja-JP" sz="2400" baseline="300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16</a:t>
            </a:r>
            <a:r>
              <a:rPr lang="en-US" altLang="ja-JP" sz="24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O+</a:t>
            </a:r>
            <a:r>
              <a:rPr lang="en-US" altLang="ja-JP" sz="2400" baseline="300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16</a:t>
            </a:r>
            <a:r>
              <a:rPr lang="en-US" altLang="ja-JP" sz="24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O 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scattering</a:t>
            </a:r>
          </a:p>
          <a:p>
            <a:endParaRPr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TNA adjusted phenomenologically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To reproduce E/A(</a:t>
            </a:r>
            <a:r>
              <a:rPr lang="el-GR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ρ</a:t>
            </a:r>
            <a:r>
              <a:rPr lang="en-US" altLang="ja-JP" sz="2400" baseline="-25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0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)</a:t>
            </a:r>
            <a:r>
              <a:rPr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～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-16 MeV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</a:t>
            </a:r>
            <a:endParaRPr lang="ja-JP" altLang="en-US" sz="24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79712" y="1556792"/>
            <a:ext cx="3980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ESC08c + MPP + TNA</a:t>
            </a:r>
            <a:endParaRPr kumimoji="1" lang="ja-JP" altLang="en-US" sz="3200" dirty="0">
              <a:solidFill>
                <a:srgbClr val="FF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79712" y="1556792"/>
            <a:ext cx="3960440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49488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504" y="1268760"/>
            <a:ext cx="4464496" cy="406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テキスト ボックス 1"/>
          <p:cNvSpPr txBox="1">
            <a:spLocks noChangeArrowheads="1"/>
          </p:cNvSpPr>
          <p:nvPr/>
        </p:nvSpPr>
        <p:spPr bwMode="auto">
          <a:xfrm>
            <a:off x="1331640" y="1844824"/>
            <a:ext cx="6619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Neutron-Star masses derived from ESC+MPP+TBA</a:t>
            </a:r>
          </a:p>
          <a:p>
            <a:r>
              <a:rPr lang="en-US" altLang="ja-JP" sz="24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              </a:t>
            </a:r>
            <a:r>
              <a:rPr lang="en-US" altLang="ja-JP" sz="20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with pure neutron matter</a:t>
            </a:r>
            <a:r>
              <a:rPr lang="en-US" altLang="ja-JP" sz="24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 </a:t>
            </a:r>
            <a:endParaRPr lang="ja-JP" altLang="en-US" sz="24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35843" name="テキスト ボックス 2"/>
          <p:cNvSpPr txBox="1">
            <a:spLocks noChangeArrowheads="1"/>
          </p:cNvSpPr>
          <p:nvPr/>
        </p:nvSpPr>
        <p:spPr bwMode="auto">
          <a:xfrm>
            <a:off x="1979712" y="3284984"/>
            <a:ext cx="494398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相互作用を決めるのに使ったデータ</a:t>
            </a:r>
            <a:endParaRPr lang="en-US" altLang="ja-JP" sz="2000" dirty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　　</a:t>
            </a:r>
            <a:r>
              <a:rPr lang="en-US" altLang="ja-JP" sz="2000" baseline="30000" dirty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16</a:t>
            </a:r>
            <a:r>
              <a:rPr lang="en-US" altLang="ja-JP" sz="2000" dirty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O-</a:t>
            </a:r>
            <a:r>
              <a:rPr lang="en-US" altLang="ja-JP" sz="2000" baseline="30000" dirty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16</a:t>
            </a:r>
            <a:r>
              <a:rPr lang="en-US" altLang="ja-JP" sz="2000" dirty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O </a:t>
            </a:r>
            <a:r>
              <a:rPr lang="ja-JP" altLang="en-US" sz="2000" dirty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散乱角度分布</a:t>
            </a:r>
            <a:r>
              <a:rPr lang="en-US" altLang="ja-JP" sz="2000" dirty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  <a:sym typeface="Wingdings" pitchFamily="2" charset="2"/>
              </a:rPr>
              <a:t></a:t>
            </a:r>
            <a:r>
              <a:rPr lang="ja-JP" altLang="en-US" sz="2000" dirty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  <a:sym typeface="Wingdings" pitchFamily="2" charset="2"/>
              </a:rPr>
              <a:t>三体斥力の強さ</a:t>
            </a:r>
            <a:endParaRPr lang="en-US" altLang="ja-JP" sz="2000" dirty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  <a:sym typeface="Wingdings" pitchFamily="2" charset="2"/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  <a:sym typeface="Wingdings" pitchFamily="2" charset="2"/>
              </a:rPr>
              <a:t>　　</a:t>
            </a:r>
            <a:r>
              <a:rPr lang="en-US" altLang="ja-JP" sz="2000" dirty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  <a:sym typeface="Wingdings" pitchFamily="2" charset="2"/>
              </a:rPr>
              <a:t>E/A(</a:t>
            </a:r>
            <a:r>
              <a:rPr lang="el-GR" altLang="ja-JP" sz="2000" dirty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  <a:sym typeface="Wingdings" pitchFamily="2" charset="2"/>
              </a:rPr>
              <a:t>ρ</a:t>
            </a:r>
            <a:r>
              <a:rPr lang="en-US" altLang="ja-JP" sz="2000" baseline="-25000" dirty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  <a:sym typeface="Wingdings" pitchFamily="2" charset="2"/>
              </a:rPr>
              <a:t>0</a:t>
            </a:r>
            <a:r>
              <a:rPr lang="en-US" altLang="ja-JP" sz="2000" dirty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  <a:sym typeface="Wingdings" pitchFamily="2" charset="2"/>
              </a:rPr>
              <a:t>) </a:t>
            </a:r>
            <a:r>
              <a:rPr lang="ja-JP" altLang="en-US" sz="2000" dirty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  <a:sym typeface="Wingdings" pitchFamily="2" charset="2"/>
              </a:rPr>
              <a:t>引力部分の調整</a:t>
            </a:r>
            <a:endParaRPr lang="en-US" altLang="ja-JP" sz="2000" dirty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  <a:sym typeface="Wingdings" pitchFamily="2" charset="2"/>
            </a:endParaRPr>
          </a:p>
          <a:p>
            <a:pPr>
              <a:defRPr/>
            </a:pPr>
            <a:endParaRPr lang="en-US" altLang="ja-JP" sz="2000" dirty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  <a:sym typeface="Wingdings" pitchFamily="2" charset="2"/>
            </a:endParaRPr>
          </a:p>
          <a:p>
            <a:pPr>
              <a:defRPr/>
            </a:pPr>
            <a:r>
              <a:rPr lang="en-US" altLang="ja-JP" sz="2000" dirty="0">
                <a:solidFill>
                  <a:srgbClr val="008000"/>
                </a:solidFill>
                <a:latin typeface="HGP創英ﾌﾟﾚｾﾞﾝｽEB" pitchFamily="18" charset="-128"/>
                <a:ea typeface="HGP創英ﾌﾟﾚｾﾞﾝｽEB" pitchFamily="18" charset="-128"/>
                <a:sym typeface="Wingdings" pitchFamily="2" charset="2"/>
              </a:rPr>
              <a:t>2M</a:t>
            </a:r>
            <a:r>
              <a:rPr lang="en-US" altLang="ja-JP" sz="2000" baseline="-25000" dirty="0">
                <a:solidFill>
                  <a:srgbClr val="008000"/>
                </a:solidFill>
                <a:latin typeface="HGP創英ﾌﾟﾚｾﾞﾝｽEB" pitchFamily="18" charset="-128"/>
                <a:ea typeface="HGP創英ﾌﾟﾚｾﾞﾝｽEB" pitchFamily="18" charset="-128"/>
                <a:sym typeface="Wingdings" pitchFamily="2" charset="2"/>
              </a:rPr>
              <a:t>solar </a:t>
            </a:r>
            <a:r>
              <a:rPr lang="ja-JP" altLang="en-US" sz="2000" dirty="0">
                <a:solidFill>
                  <a:srgbClr val="008000"/>
                </a:solidFill>
                <a:latin typeface="HGP創英ﾌﾟﾚｾﾞﾝｽEB" pitchFamily="18" charset="-128"/>
                <a:ea typeface="HGP創英ﾌﾟﾚｾﾞﾝｽEB" pitchFamily="18" charset="-128"/>
                <a:sym typeface="Wingdings" pitchFamily="2" charset="2"/>
              </a:rPr>
              <a:t>を</a:t>
            </a:r>
            <a:r>
              <a:rPr lang="ja-JP" altLang="en-US" sz="20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  <a:sym typeface="Wingdings" pitchFamily="2" charset="2"/>
              </a:rPr>
              <a:t>出すための</a:t>
            </a:r>
            <a:r>
              <a:rPr lang="ja-JP" altLang="en-US" sz="2000" dirty="0">
                <a:solidFill>
                  <a:srgbClr val="008000"/>
                </a:solidFill>
                <a:latin typeface="HGP創英ﾌﾟﾚｾﾞﾝｽEB" pitchFamily="18" charset="-128"/>
                <a:ea typeface="HGP創英ﾌﾟﾚｾﾞﾝｽEB" pitchFamily="18" charset="-128"/>
                <a:sym typeface="Wingdings" pitchFamily="2" charset="2"/>
              </a:rPr>
              <a:t>パラメータは</a:t>
            </a:r>
            <a:r>
              <a:rPr lang="ja-JP" altLang="en-US" sz="2000" dirty="0" smtClean="0">
                <a:solidFill>
                  <a:srgbClr val="008000"/>
                </a:solidFill>
                <a:latin typeface="HGP創英ﾌﾟﾚｾﾞﾝｽEB" pitchFamily="18" charset="-128"/>
                <a:ea typeface="HGP創英ﾌﾟﾚｾﾞﾝｽEB" pitchFamily="18" charset="-128"/>
                <a:sym typeface="Wingdings" pitchFamily="2" charset="2"/>
              </a:rPr>
              <a:t>含まない</a:t>
            </a:r>
            <a:endParaRPr lang="en-US" altLang="ja-JP" sz="2000" dirty="0" smtClean="0">
              <a:solidFill>
                <a:srgbClr val="008000"/>
              </a:solidFill>
              <a:latin typeface="HGP創英ﾌﾟﾚｾﾞﾝｽEB" pitchFamily="18" charset="-128"/>
              <a:ea typeface="HGP創英ﾌﾟﾚｾﾞﾝｽEB" pitchFamily="18" charset="-128"/>
              <a:sym typeface="Wingdings" pitchFamily="2" charset="2"/>
            </a:endParaRPr>
          </a:p>
          <a:p>
            <a:pPr>
              <a:defRPr/>
            </a:pPr>
            <a:r>
              <a:rPr lang="ja-JP" altLang="en-US" sz="2000" dirty="0" smtClean="0">
                <a:solidFill>
                  <a:srgbClr val="008000"/>
                </a:solidFill>
                <a:latin typeface="HGP創英ﾌﾟﾚｾﾞﾝｽEB" pitchFamily="18" charset="-128"/>
                <a:ea typeface="HGP創英ﾌﾟﾚｾﾞﾝｽEB" pitchFamily="18" charset="-128"/>
                <a:sym typeface="Wingdings" pitchFamily="2" charset="2"/>
              </a:rPr>
              <a:t>　　（</a:t>
            </a:r>
            <a:r>
              <a:rPr lang="en-US" altLang="ja-JP" sz="2000" dirty="0" smtClean="0">
                <a:solidFill>
                  <a:srgbClr val="008000"/>
                </a:solidFill>
                <a:latin typeface="HGP創英ﾌﾟﾚｾﾞﾝｽEB" pitchFamily="18" charset="-128"/>
                <a:ea typeface="HGP創英ﾌﾟﾚｾﾞﾝｽEB" pitchFamily="18" charset="-128"/>
                <a:sym typeface="Wingdings" pitchFamily="2" charset="2"/>
              </a:rPr>
              <a:t>4</a:t>
            </a:r>
            <a:r>
              <a:rPr lang="ja-JP" altLang="en-US" sz="2000" dirty="0" smtClean="0">
                <a:solidFill>
                  <a:srgbClr val="008000"/>
                </a:solidFill>
                <a:latin typeface="HGP創英ﾌﾟﾚｾﾞﾝｽEB" pitchFamily="18" charset="-128"/>
                <a:ea typeface="HGP創英ﾌﾟﾚｾﾞﾝｽEB" pitchFamily="18" charset="-128"/>
                <a:sym typeface="Wingdings" pitchFamily="2" charset="2"/>
              </a:rPr>
              <a:t>体斥力の有無の不定性は残る）</a:t>
            </a:r>
            <a:endParaRPr lang="en-US" altLang="ja-JP" sz="2000" dirty="0">
              <a:solidFill>
                <a:srgbClr val="008000"/>
              </a:solidFill>
              <a:latin typeface="HGP創英ﾌﾟﾚｾﾞﾝｽEB" pitchFamily="18" charset="-128"/>
              <a:ea typeface="HGP創英ﾌﾟﾚｾﾞﾝｽEB" pitchFamily="18" charset="-128"/>
              <a:sym typeface="Wingdings" pitchFamily="2" charset="2"/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008000"/>
                </a:solidFill>
                <a:latin typeface="HGP創英ﾌﾟﾚｾﾞﾝｽEB" pitchFamily="18" charset="-128"/>
                <a:ea typeface="HGP創英ﾌﾟﾚｾﾞﾝｽEB" pitchFamily="18" charset="-128"/>
                <a:sym typeface="Wingdings" pitchFamily="2" charset="2"/>
              </a:rPr>
              <a:t>　　　　</a:t>
            </a:r>
            <a:endParaRPr lang="ja-JP" altLang="en-US" sz="2000" dirty="0">
              <a:solidFill>
                <a:srgbClr val="008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390" y="1700808"/>
            <a:ext cx="82038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テキスト ボックス 2"/>
          <p:cNvSpPr txBox="1">
            <a:spLocks noChangeArrowheads="1"/>
          </p:cNvSpPr>
          <p:nvPr/>
        </p:nvSpPr>
        <p:spPr bwMode="auto">
          <a:xfrm>
            <a:off x="1403648" y="908720"/>
            <a:ext cx="6454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Shapiro delay measurement for PSR J1614-2230</a:t>
            </a:r>
            <a:endParaRPr lang="ja-JP" altLang="en-US" sz="24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013176"/>
            <a:ext cx="3298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0593"/>
            <a:ext cx="7148194" cy="652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5724128" y="476672"/>
            <a:ext cx="2872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w</a:t>
            </a:r>
            <a:r>
              <a:rPr kumimoji="1" lang="en-US" altLang="ja-JP" sz="20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ith neutron-matter EOS</a:t>
            </a:r>
            <a:endParaRPr kumimoji="1" lang="ja-JP" altLang="en-US" sz="2000" dirty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35696" y="1628800"/>
            <a:ext cx="4971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ハイパー核と中性子星</a:t>
            </a:r>
            <a:endParaRPr kumimoji="1" lang="ja-JP" altLang="en-US" sz="40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5656" y="3356992"/>
            <a:ext cx="6149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「つながり」</a:t>
            </a:r>
            <a:r>
              <a:rPr kumimoji="1" lang="ja-JP" altLang="en-US" sz="32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は相互作用に集約される</a:t>
            </a:r>
            <a:endParaRPr kumimoji="1" lang="ja-JP" altLang="en-US" sz="3200" dirty="0">
              <a:solidFill>
                <a:srgbClr val="FF0066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7544" y="908720"/>
          <a:ext cx="8149629" cy="5112568"/>
        </p:xfrm>
        <a:graphic>
          <a:graphicData uri="http://schemas.openxmlformats.org/presentationml/2006/ole">
            <p:oleObj spid="_x0000_s5122" name="ビットマップ イメージ" r:id="rId4" imgW="4133333" imgH="2133898" progId="PBrush">
              <p:embed/>
            </p:oleObj>
          </a:graphicData>
        </a:graphic>
      </p:graphicFrame>
      <p:sp>
        <p:nvSpPr>
          <p:cNvPr id="9" name="下矢印 8"/>
          <p:cNvSpPr/>
          <p:nvPr/>
        </p:nvSpPr>
        <p:spPr>
          <a:xfrm>
            <a:off x="2627784" y="2132856"/>
            <a:ext cx="144016" cy="18002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上矢印 9"/>
          <p:cNvSpPr/>
          <p:nvPr/>
        </p:nvSpPr>
        <p:spPr>
          <a:xfrm>
            <a:off x="2915816" y="2060848"/>
            <a:ext cx="144016" cy="1800200"/>
          </a:xfrm>
          <a:prstGeom prst="upArrow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7704" y="6165304"/>
            <a:ext cx="5376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ハイペロン混合による</a:t>
            </a:r>
            <a:r>
              <a:rPr kumimoji="1" lang="en-US" altLang="ja-JP" sz="28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EOS</a:t>
            </a:r>
            <a:r>
              <a:rPr kumimoji="1" lang="ja-JP" altLang="en-US" sz="28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のソフト化</a:t>
            </a:r>
            <a:endParaRPr kumimoji="1" lang="ja-JP" altLang="en-US" sz="2800" dirty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908720"/>
            <a:ext cx="5612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Hyperon-mixed Neutron-Star matter</a:t>
            </a:r>
          </a:p>
          <a:p>
            <a:r>
              <a:rPr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      with universal TBR (MPP) </a:t>
            </a:r>
            <a:endParaRPr kumimoji="1" lang="ja-JP" altLang="en-US" sz="28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63688" y="3284984"/>
            <a:ext cx="5243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ESC08c(YN) + MPP(YNN) +TBA(YNN)</a:t>
            </a:r>
            <a:endParaRPr kumimoji="1" lang="ja-JP" altLang="en-US" sz="2400" dirty="0">
              <a:solidFill>
                <a:srgbClr val="0070C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39752" y="4797152"/>
            <a:ext cx="394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B</a:t>
            </a:r>
            <a:r>
              <a:rPr kumimoji="1" lang="el-GR" altLang="ja-JP" sz="2400" baseline="-250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Λ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values of </a:t>
            </a:r>
            <a:r>
              <a:rPr kumimoji="1" lang="el-GR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Λ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-hypernuclei</a:t>
            </a:r>
            <a:endParaRPr kumimoji="1" lang="ja-JP" altLang="en-US" sz="2400" dirty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3851920" y="3861048"/>
            <a:ext cx="504056" cy="936104"/>
          </a:xfrm>
          <a:prstGeom prst="downArrow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3808" y="5373216"/>
            <a:ext cx="292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s</a:t>
            </a:r>
            <a:r>
              <a:rPr kumimoji="1" lang="en-US" altLang="ja-JP" sz="24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hould be consistent !</a:t>
            </a:r>
            <a:endParaRPr kumimoji="1" lang="ja-JP" altLang="en-US" sz="2400" dirty="0">
              <a:solidFill>
                <a:srgbClr val="FF0066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11760" y="2060848"/>
            <a:ext cx="3975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EoS of </a:t>
            </a:r>
            <a:r>
              <a:rPr lang="en-US" altLang="ja-JP" sz="2400" dirty="0" err="1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n</a:t>
            </a:r>
            <a:r>
              <a:rPr kumimoji="1" lang="en-US" altLang="ja-JP" sz="2400" dirty="0" err="1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+p</a:t>
            </a:r>
            <a:r>
              <a:rPr kumimoji="1" lang="en-US" altLang="ja-JP" sz="24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+</a:t>
            </a:r>
            <a:r>
              <a:rPr kumimoji="1" lang="el-GR" altLang="ja-JP" sz="24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Λ</a:t>
            </a:r>
            <a:r>
              <a:rPr kumimoji="1" lang="en-US" altLang="ja-JP" sz="24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+</a:t>
            </a:r>
            <a:r>
              <a:rPr kumimoji="1" lang="el-GR" altLang="ja-JP" sz="24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Σ</a:t>
            </a:r>
            <a:r>
              <a:rPr kumimoji="1" lang="en-US" altLang="ja-JP" sz="24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+</a:t>
            </a:r>
            <a:r>
              <a:rPr kumimoji="1" lang="el-GR" altLang="ja-JP" sz="24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μ</a:t>
            </a:r>
            <a:r>
              <a:rPr kumimoji="1" lang="en-US" altLang="ja-JP" sz="24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system</a:t>
            </a:r>
            <a:endParaRPr kumimoji="1" lang="ja-JP" altLang="en-US" sz="2400" dirty="0">
              <a:solidFill>
                <a:srgbClr val="7030A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8" name="横巻き 7"/>
          <p:cNvSpPr/>
          <p:nvPr/>
        </p:nvSpPr>
        <p:spPr>
          <a:xfrm>
            <a:off x="2195736" y="4653136"/>
            <a:ext cx="4032448" cy="1296144"/>
          </a:xfrm>
          <a:prstGeom prst="horizontalScroll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43808" y="6093296"/>
            <a:ext cx="4907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2">
                    <a:lumMod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NYT</a:t>
            </a:r>
            <a:r>
              <a:rPr kumimoji="1" lang="ja-JP" altLang="en-US" sz="2000" dirty="0" smtClean="0">
                <a:solidFill>
                  <a:schemeClr val="bg2">
                    <a:lumMod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では考慮されていない、この世とあの世</a:t>
            </a:r>
            <a:endParaRPr kumimoji="1" lang="ja-JP" altLang="en-US" sz="2000" dirty="0">
              <a:solidFill>
                <a:schemeClr val="bg2">
                  <a:lumMod val="2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0338"/>
            <a:ext cx="7920038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2"/>
          <p:cNvSpPr/>
          <p:nvPr/>
        </p:nvSpPr>
        <p:spPr>
          <a:xfrm>
            <a:off x="468313" y="4941888"/>
            <a:ext cx="6551612" cy="9350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1988" name="テキスト ボックス 1"/>
          <p:cNvSpPr txBox="1">
            <a:spLocks noChangeArrowheads="1"/>
          </p:cNvSpPr>
          <p:nvPr/>
        </p:nvSpPr>
        <p:spPr bwMode="auto">
          <a:xfrm>
            <a:off x="2843213" y="5516563"/>
            <a:ext cx="165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CC0099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k</a:t>
            </a:r>
            <a:r>
              <a:rPr lang="en-US" altLang="ja-JP" sz="2000" baseline="-25000">
                <a:solidFill>
                  <a:srgbClr val="CC0099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F</a:t>
            </a:r>
            <a:r>
              <a:rPr lang="en-US" altLang="ja-JP" sz="2000">
                <a:solidFill>
                  <a:srgbClr val="CC0099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dependence</a:t>
            </a:r>
            <a:endParaRPr lang="ja-JP" altLang="en-US" sz="2000">
              <a:solidFill>
                <a:srgbClr val="CC0099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55650" y="5949950"/>
            <a:ext cx="6119813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771775" y="4365625"/>
            <a:ext cx="1944688" cy="50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39838" y="784225"/>
            <a:ext cx="65849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G-matrix interaction</a:t>
            </a:r>
            <a:r>
              <a:rPr lang="ja-JP" altLang="en-US" sz="2800" dirty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を使うことの意味</a:t>
            </a:r>
          </a:p>
          <a:p>
            <a:r>
              <a:rPr lang="ja-JP" altLang="en-US" sz="2800" dirty="0">
                <a:solidFill>
                  <a:schemeClr val="accent2"/>
                </a:solidFill>
                <a:latin typeface="HG創英角ﾎﾟｯﾌﾟ体" pitchFamily="49" charset="-128"/>
                <a:ea typeface="HG創英角ﾎﾟｯﾌﾟ体" pitchFamily="49" charset="-128"/>
              </a:rPr>
              <a:t>　　　　　</a:t>
            </a:r>
            <a:r>
              <a:rPr lang="ja-JP" altLang="en-US" sz="2800" dirty="0">
                <a:solidFill>
                  <a:srgbClr val="FF0066"/>
                </a:solidFill>
                <a:latin typeface="HG創英角ﾎﾟｯﾌﾟ体" pitchFamily="49" charset="-128"/>
                <a:ea typeface="HG創英角ﾎﾟｯﾌﾟ体" pitchFamily="49" charset="-128"/>
              </a:rPr>
              <a:t>核力に基づく理解</a:t>
            </a:r>
          </a:p>
          <a:p>
            <a:r>
              <a:rPr lang="ja-JP" altLang="en-US" sz="2800" dirty="0">
                <a:solidFill>
                  <a:srgbClr val="FF0066"/>
                </a:solidFill>
                <a:latin typeface="HG創英角ﾎﾟｯﾌﾟ体" pitchFamily="49" charset="-128"/>
                <a:ea typeface="HG創英角ﾎﾟｯﾌﾟ体" pitchFamily="49" charset="-128"/>
              </a:rPr>
              <a:t>　　　　　核模型における有効相互作用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835150" y="1341438"/>
            <a:ext cx="1081088" cy="358775"/>
          </a:xfrm>
          <a:prstGeom prst="rightArrow">
            <a:avLst>
              <a:gd name="adj1" fmla="val 50000"/>
              <a:gd name="adj2" fmla="val 75332"/>
            </a:avLst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58888" y="2781300"/>
            <a:ext cx="658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核内での核力の特徴が</a:t>
            </a:r>
            <a:r>
              <a:rPr lang="en-US" altLang="ja-JP" sz="240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G-matrix</a:t>
            </a:r>
            <a:r>
              <a:rPr lang="ja-JP" altLang="en-US" sz="240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を通して現れる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116013" y="3789363"/>
            <a:ext cx="726352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008000"/>
                </a:solidFill>
                <a:latin typeface="HG創英角ﾎﾟｯﾌﾟ体" pitchFamily="49" charset="-128"/>
                <a:ea typeface="HG創英角ﾎﾟｯﾌﾟ体" pitchFamily="49" charset="-128"/>
              </a:rPr>
              <a:t>たとえば、</a:t>
            </a:r>
          </a:p>
          <a:p>
            <a:r>
              <a:rPr lang="en-US" altLang="ja-JP" sz="2400" dirty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nuclear saturation property</a:t>
            </a:r>
          </a:p>
          <a:p>
            <a:r>
              <a:rPr lang="en-US" altLang="ja-JP" sz="2400" dirty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       density-dependent effective interaction</a:t>
            </a:r>
          </a:p>
          <a:p>
            <a:r>
              <a:rPr lang="en-US" altLang="ja-JP" sz="2400" dirty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       central/LS/tensor components</a:t>
            </a:r>
            <a:r>
              <a:rPr lang="en-US" altLang="ja-JP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476375" y="4724400"/>
            <a:ext cx="719138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476375" y="5084763"/>
            <a:ext cx="719138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268413"/>
            <a:ext cx="78962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テキスト ボックス 2"/>
          <p:cNvSpPr txBox="1">
            <a:spLocks noChangeArrowheads="1"/>
          </p:cNvSpPr>
          <p:nvPr/>
        </p:nvSpPr>
        <p:spPr bwMode="auto">
          <a:xfrm>
            <a:off x="468313" y="549275"/>
            <a:ext cx="8220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itchFamily="18" charset="-128"/>
                <a:ea typeface="HGS創英ﾌﾟﾚｾﾞﾝｽEB" pitchFamily="18" charset="-128"/>
              </a:rPr>
              <a:t>Y-nucleus folding potential derived from YN G-matrix interaction G(r; </a:t>
            </a:r>
            <a:r>
              <a:rPr lang="en-US" altLang="ja-JP" sz="2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itchFamily="18" charset="-128"/>
                <a:ea typeface="HGS創英ﾌﾟﾚｾﾞﾝｽEB" pitchFamily="18" charset="-128"/>
              </a:rPr>
              <a:t>k</a:t>
            </a:r>
            <a:r>
              <a:rPr lang="en-US" altLang="ja-JP" sz="2000" baseline="-25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itchFamily="18" charset="-128"/>
                <a:ea typeface="HGS創英ﾌﾟﾚｾﾞﾝｽEB" pitchFamily="18" charset="-128"/>
              </a:rPr>
              <a:t>F</a:t>
            </a:r>
            <a:r>
              <a:rPr lang="en-US" altLang="ja-JP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itchFamily="18" charset="-128"/>
                <a:ea typeface="HGS創英ﾌﾟﾚｾﾞﾝｽEB" pitchFamily="18" charset="-128"/>
              </a:rPr>
              <a:t>) </a:t>
            </a:r>
            <a:endParaRPr lang="ja-JP" altLang="en-US" sz="2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ﾌﾟﾚｾﾞﾝｽEB" pitchFamily="18" charset="-128"/>
              <a:ea typeface="HGS創英ﾌﾟﾚｾﾞﾝｽEB" pitchFamily="18" charset="-128"/>
            </a:endParaRPr>
          </a:p>
        </p:txBody>
      </p:sp>
      <p:sp>
        <p:nvSpPr>
          <p:cNvPr id="43012" name="テキスト ボックス 3"/>
          <p:cNvSpPr txBox="1">
            <a:spLocks noChangeArrowheads="1"/>
          </p:cNvSpPr>
          <p:nvPr/>
        </p:nvSpPr>
        <p:spPr bwMode="auto">
          <a:xfrm>
            <a:off x="2700338" y="4076700"/>
            <a:ext cx="3244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Averaged-k</a:t>
            </a:r>
            <a:r>
              <a:rPr lang="en-US" altLang="ja-JP" sz="2000" baseline="-2500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F</a:t>
            </a:r>
            <a:r>
              <a:rPr lang="en-US" altLang="ja-JP" sz="200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Approximation</a:t>
            </a:r>
            <a:endParaRPr lang="ja-JP" altLang="en-US" sz="2000">
              <a:solidFill>
                <a:srgbClr val="0066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948488" y="2781300"/>
            <a:ext cx="1500187" cy="1071563"/>
          </a:xfrm>
          <a:prstGeom prst="rect">
            <a:avLst/>
          </a:prstGeom>
          <a:solidFill>
            <a:srgbClr val="CC0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3014" name="テキスト ボックス 5"/>
          <p:cNvSpPr txBox="1">
            <a:spLocks noChangeArrowheads="1"/>
          </p:cNvSpPr>
          <p:nvPr/>
        </p:nvSpPr>
        <p:spPr bwMode="auto">
          <a:xfrm>
            <a:off x="6372225" y="2349500"/>
            <a:ext cx="2557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  <a:latin typeface="HGS創英ﾌﾟﾚｾﾞﾝｽEB" pitchFamily="18" charset="-128"/>
                <a:ea typeface="HGS創英ﾌﾟﾚｾﾞﾝｽEB" pitchFamily="18" charset="-128"/>
              </a:rPr>
              <a:t>G-matrix interactions</a:t>
            </a:r>
            <a:endParaRPr lang="ja-JP" altLang="en-US" sz="2000">
              <a:solidFill>
                <a:srgbClr val="FF0000"/>
              </a:solidFill>
              <a:latin typeface="HGS創英ﾌﾟﾚｾﾞﾝｽEB" pitchFamily="18" charset="-128"/>
              <a:ea typeface="HGS創英ﾌﾟﾚｾﾞﾝｽEB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484438" y="4149725"/>
            <a:ext cx="3887787" cy="1439863"/>
          </a:xfrm>
          <a:prstGeom prst="rect">
            <a:avLst/>
          </a:prstGeom>
          <a:solidFill>
            <a:srgbClr val="FF0000">
              <a:alpha val="1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430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5949950"/>
            <a:ext cx="3205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テキスト ボックス 10"/>
          <p:cNvSpPr txBox="1">
            <a:spLocks noChangeArrowheads="1"/>
          </p:cNvSpPr>
          <p:nvPr/>
        </p:nvSpPr>
        <p:spPr bwMode="auto">
          <a:xfrm>
            <a:off x="971550" y="5949950"/>
            <a:ext cx="1635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HGP創英ﾌﾟﾚｾﾞﾝｽEB" pitchFamily="18" charset="-128"/>
                <a:ea typeface="HGP創英ﾌﾟﾚｾﾞﾝｽEB" pitchFamily="18" charset="-128"/>
              </a:rPr>
              <a:t>Mixed density</a:t>
            </a:r>
            <a:endParaRPr lang="ja-JP" altLang="en-US" sz="2000"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43018" name="テキスト ボックス 11"/>
          <p:cNvSpPr txBox="1">
            <a:spLocks noChangeArrowheads="1"/>
          </p:cNvSpPr>
          <p:nvPr/>
        </p:nvSpPr>
        <p:spPr bwMode="auto">
          <a:xfrm>
            <a:off x="5795963" y="5949950"/>
            <a:ext cx="2719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HGP創英ﾌﾟﾚｾﾞﾝｽEB" pitchFamily="18" charset="-128"/>
                <a:ea typeface="HGP創英ﾌﾟﾚｾﾞﾝｽEB" pitchFamily="18" charset="-128"/>
              </a:rPr>
              <a:t>obtained from SkHF w.f.</a:t>
            </a:r>
            <a:endParaRPr lang="ja-JP" altLang="en-US" sz="2000"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92950" y="6237288"/>
            <a:ext cx="5238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  </a:t>
            </a:r>
            <a:endParaRPr lang="ja-JP" altLang="en-US" sz="2000" dirty="0">
              <a:solidFill>
                <a:schemeClr val="accent2">
                  <a:lumMod val="50000"/>
                </a:schemeClr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14" name="横巻き 13"/>
          <p:cNvSpPr/>
          <p:nvPr/>
        </p:nvSpPr>
        <p:spPr>
          <a:xfrm>
            <a:off x="827088" y="5805488"/>
            <a:ext cx="7777162" cy="719137"/>
          </a:xfrm>
          <a:prstGeom prst="horizontalScroll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43021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4508500"/>
            <a:ext cx="36703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テキスト ボックス 14"/>
          <p:cNvSpPr txBox="1">
            <a:spLocks noChangeArrowheads="1"/>
          </p:cNvSpPr>
          <p:nvPr/>
        </p:nvSpPr>
        <p:spPr bwMode="auto">
          <a:xfrm>
            <a:off x="395288" y="4724400"/>
            <a:ext cx="200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calculated </a:t>
            </a:r>
          </a:p>
          <a:p>
            <a:r>
              <a:rPr lang="en-US" altLang="ja-JP" sz="200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self-consistently</a:t>
            </a:r>
            <a:endParaRPr lang="ja-JP" altLang="en-US" sz="200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68313" y="549275"/>
            <a:ext cx="8135937" cy="43180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24525" y="5013325"/>
            <a:ext cx="568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chemeClr val="tx2">
                    <a:lumMod val="75000"/>
                  </a:schemeClr>
                </a:solidFill>
                <a:ea typeface="ＭＳ Ｐゴシック" pitchFamily="50" charset="-128"/>
              </a:rPr>
              <a:t>+</a:t>
            </a:r>
            <a:r>
              <a:rPr lang="el-GR" altLang="ja-JP" sz="2400" dirty="0">
                <a:solidFill>
                  <a:schemeClr val="tx2">
                    <a:lumMod val="75000"/>
                  </a:schemeClr>
                </a:solidFill>
                <a:ea typeface="ＭＳ Ｐゴシック" pitchFamily="50" charset="-128"/>
              </a:rPr>
              <a:t>Δ</a:t>
            </a:r>
            <a:endParaRPr lang="ja-JP" altLang="en-US" sz="2400" dirty="0">
              <a:solidFill>
                <a:schemeClr val="tx2">
                  <a:lumMod val="75000"/>
                </a:schemeClr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314" y="0"/>
            <a:ext cx="717137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987824" y="5589240"/>
            <a:ext cx="4331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TBA</a:t>
            </a:r>
            <a:r>
              <a:rPr kumimoji="1" lang="ja-JP" altLang="en-US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は偶然ではあるが</a:t>
            </a:r>
            <a:r>
              <a:rPr kumimoji="1" lang="en-US" altLang="ja-JP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TNA</a:t>
            </a:r>
            <a:r>
              <a:rPr kumimoji="1" lang="ja-JP" altLang="en-US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と同じで良い</a:t>
            </a:r>
            <a:endParaRPr kumimoji="1" lang="en-US" altLang="ja-JP" sz="2000" dirty="0" smtClean="0">
              <a:solidFill>
                <a:srgbClr val="FF0066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en-US" altLang="ja-JP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MPP</a:t>
            </a:r>
            <a:r>
              <a:rPr lang="ja-JP" altLang="en-US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はもちろんユニヴァーサル</a:t>
            </a:r>
            <a:endParaRPr kumimoji="1" lang="ja-JP" altLang="en-US" sz="2000" dirty="0">
              <a:solidFill>
                <a:srgbClr val="FF0066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7532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2"/>
          <p:cNvSpPr/>
          <p:nvPr/>
        </p:nvSpPr>
        <p:spPr>
          <a:xfrm>
            <a:off x="2483768" y="548680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β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-stable  n+p+</a:t>
            </a:r>
            <a:r>
              <a:rPr lang="el-GR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Λ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+</a:t>
            </a:r>
            <a:r>
              <a:rPr lang="el-GR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Σ</a:t>
            </a:r>
            <a:r>
              <a:rPr lang="en-US" altLang="ja-JP" sz="2400" baseline="30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-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matter</a:t>
            </a:r>
            <a:endParaRPr lang="ja-JP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08720"/>
            <a:ext cx="5616624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4932040" y="404664"/>
            <a:ext cx="3599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w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ith EOS of n+p+</a:t>
            </a:r>
            <a:r>
              <a:rPr kumimoji="1" lang="el-GR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Λ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+</a:t>
            </a:r>
            <a:r>
              <a:rPr kumimoji="1" lang="el-GR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Σ</a:t>
            </a:r>
            <a:r>
              <a:rPr kumimoji="1" lang="en-US" altLang="ja-JP" sz="2000" baseline="30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-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matter</a:t>
            </a:r>
            <a:endParaRPr kumimoji="1" lang="ja-JP" altLang="en-US" sz="20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3789040"/>
            <a:ext cx="3744416" cy="341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矢印コネクタ 5"/>
          <p:cNvCxnSpPr/>
          <p:nvPr/>
        </p:nvCxnSpPr>
        <p:spPr>
          <a:xfrm flipV="1">
            <a:off x="2483768" y="1988840"/>
            <a:ext cx="2304256" cy="864096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403648" y="2780928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YNN switch off</a:t>
            </a:r>
            <a:endParaRPr kumimoji="1" lang="ja-JP" altLang="en-US" sz="2000" dirty="0">
              <a:solidFill>
                <a:srgbClr val="FF0066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0" y="0"/>
          <a:ext cx="3398928" cy="2132856"/>
        </p:xfrm>
        <a:graphic>
          <a:graphicData uri="http://schemas.openxmlformats.org/presentationml/2006/ole">
            <p:oleObj spid="_x0000_s88066" name="ビットマップ イメージ" r:id="rId5" imgW="4133333" imgH="213389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032448" cy="496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7769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259632" y="6165304"/>
            <a:ext cx="6575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Hyperon Mixing</a:t>
            </a:r>
            <a:r>
              <a:rPr kumimoji="1" lang="ja-JP" altLang="en-US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による</a:t>
            </a:r>
            <a:r>
              <a:rPr kumimoji="1" lang="en-US" altLang="ja-JP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EOS</a:t>
            </a:r>
            <a:r>
              <a:rPr kumimoji="1" lang="ja-JP" altLang="en-US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のソフト化</a:t>
            </a:r>
            <a:r>
              <a:rPr kumimoji="1" lang="en-US" altLang="ja-JP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-----</a:t>
            </a:r>
            <a:r>
              <a:rPr kumimoji="1" lang="ja-JP" altLang="en-US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相互作用依存</a:t>
            </a:r>
            <a:r>
              <a:rPr kumimoji="1" lang="en-US" altLang="ja-JP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???</a:t>
            </a:r>
            <a:endParaRPr kumimoji="1" lang="ja-JP" altLang="en-US" sz="2000" dirty="0">
              <a:solidFill>
                <a:srgbClr val="FF0066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59632" y="980728"/>
            <a:ext cx="553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相互作用模型の特質とバリオン物質</a:t>
            </a:r>
            <a:endParaRPr kumimoji="1" lang="ja-JP" altLang="en-US" sz="28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47664" y="2276872"/>
            <a:ext cx="603081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ND/NF   </a:t>
            </a:r>
            <a:r>
              <a:rPr kumimoji="1" lang="ja-JP" altLang="en-US" sz="20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　</a:t>
            </a:r>
            <a:r>
              <a:rPr kumimoji="1" lang="en-US" altLang="ja-JP" sz="20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hard cores</a:t>
            </a:r>
          </a:p>
          <a:p>
            <a:r>
              <a:rPr lang="en-US" altLang="ja-JP" sz="20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ND          strong odd-state attraction</a:t>
            </a:r>
          </a:p>
          <a:p>
            <a:r>
              <a:rPr kumimoji="1" lang="en-US" altLang="ja-JP" sz="20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NSC89     abnormal ΛN-ΣN coupling,  attractive U</a:t>
            </a:r>
            <a:r>
              <a:rPr kumimoji="1" lang="en-US" altLang="ja-JP" sz="2000" baseline="-250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Σ</a:t>
            </a:r>
          </a:p>
          <a:p>
            <a:r>
              <a:rPr lang="en-US" altLang="ja-JP" sz="20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NSC97     strong odd-state repulsion, attractive U</a:t>
            </a:r>
            <a:r>
              <a:rPr lang="en-US" altLang="ja-JP" sz="2000" baseline="-250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Σ</a:t>
            </a:r>
          </a:p>
          <a:p>
            <a:r>
              <a:rPr kumimoji="1" lang="en-US" altLang="ja-JP" sz="20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ESC04     attractive U</a:t>
            </a:r>
            <a:r>
              <a:rPr kumimoji="1" lang="en-US" altLang="ja-JP" sz="2000" baseline="-250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Σ</a:t>
            </a:r>
            <a:endParaRPr kumimoji="1" lang="ja-JP" altLang="en-US" sz="2000" baseline="-25000" dirty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47664" y="3933056"/>
            <a:ext cx="4567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ESC08c   </a:t>
            </a:r>
            <a:r>
              <a:rPr kumimoji="1" lang="ja-JP" altLang="en-US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完璧・最終</a:t>
            </a:r>
            <a:r>
              <a:rPr kumimoji="1" lang="en-US" altLang="ja-JP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(?)</a:t>
            </a:r>
            <a:r>
              <a:rPr kumimoji="1" lang="ja-JP" altLang="en-US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バージョン</a:t>
            </a:r>
            <a:endParaRPr kumimoji="1" lang="ja-JP" alt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3688" y="5229200"/>
            <a:ext cx="4987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chemeClr val="bg2">
                    <a:lumMod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中性子星核物質は意外に「ふわふわ」</a:t>
            </a:r>
            <a:endParaRPr kumimoji="1" lang="ja-JP" altLang="en-US" sz="2400" dirty="0">
              <a:solidFill>
                <a:schemeClr val="bg2">
                  <a:lumMod val="2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836712"/>
            <a:ext cx="6655989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現時点での結論</a:t>
            </a:r>
            <a:endParaRPr kumimoji="1"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endParaRPr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kumimoji="1" lang="ja-JP" altLang="en-US" sz="2400" dirty="0" smtClean="0">
                <a:solidFill>
                  <a:srgbClr val="0070C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中性子星の最大質量：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2M</a:t>
            </a:r>
            <a:r>
              <a:rPr kumimoji="1" lang="en-US" altLang="ja-JP" sz="3200" baseline="-25000" dirty="0" smtClean="0">
                <a:solidFill>
                  <a:srgbClr val="0070C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solar</a:t>
            </a:r>
            <a:r>
              <a:rPr kumimoji="1" lang="ja-JP" altLang="en-US" sz="2400" dirty="0" smtClean="0">
                <a:solidFill>
                  <a:srgbClr val="0070C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をめぐって</a:t>
            </a:r>
            <a:endParaRPr kumimoji="1" lang="en-US" altLang="ja-JP" sz="2400" dirty="0" smtClean="0">
              <a:solidFill>
                <a:srgbClr val="0070C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endParaRPr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kumimoji="1"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ESC08c+MPP+TBA</a:t>
            </a:r>
            <a:r>
              <a:rPr kumimoji="1"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による計算</a:t>
            </a:r>
            <a:endParaRPr kumimoji="1"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endParaRPr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MPP &amp; TBA</a:t>
            </a:r>
            <a:r>
              <a:rPr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の調節に用いたのは</a:t>
            </a:r>
            <a:endParaRPr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kumimoji="1" lang="ja-JP" altLang="en-US" sz="24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　</a:t>
            </a:r>
            <a:r>
              <a:rPr kumimoji="1" lang="en-US" altLang="ja-JP" sz="24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O</a:t>
            </a:r>
            <a:r>
              <a:rPr kumimoji="1" lang="en-US" altLang="ja-JP" sz="2400" baseline="30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16</a:t>
            </a:r>
            <a:r>
              <a:rPr kumimoji="1" lang="en-US" altLang="ja-JP" sz="24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-O</a:t>
            </a:r>
            <a:r>
              <a:rPr kumimoji="1" lang="en-US" altLang="ja-JP" sz="2400" baseline="30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16</a:t>
            </a:r>
            <a:r>
              <a:rPr kumimoji="1" lang="en-US" altLang="ja-JP" sz="24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</a:t>
            </a:r>
            <a:r>
              <a:rPr kumimoji="1" lang="ja-JP" altLang="en-US" sz="24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散乱角度分布（古本解析）</a:t>
            </a:r>
            <a:endParaRPr kumimoji="1" lang="en-US" altLang="ja-JP" sz="2400" dirty="0" smtClean="0">
              <a:solidFill>
                <a:srgbClr val="FF0066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ja-JP" altLang="en-US" sz="24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　</a:t>
            </a:r>
            <a:r>
              <a:rPr lang="en-US" altLang="ja-JP" sz="24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E/A(</a:t>
            </a:r>
            <a:r>
              <a:rPr lang="el-GR" altLang="ja-JP" sz="24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ρ</a:t>
            </a:r>
            <a:r>
              <a:rPr lang="en-US" altLang="ja-JP" sz="2400" baseline="-25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0</a:t>
            </a:r>
            <a:r>
              <a:rPr lang="en-US" altLang="ja-JP" sz="24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)=-16 MeV</a:t>
            </a:r>
          </a:p>
          <a:p>
            <a:r>
              <a:rPr kumimoji="1" lang="ja-JP" altLang="en-US" sz="24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　</a:t>
            </a:r>
            <a:r>
              <a:rPr kumimoji="1" lang="en-US" altLang="ja-JP" sz="24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B</a:t>
            </a:r>
            <a:r>
              <a:rPr kumimoji="1" lang="el-GR" altLang="ja-JP" sz="2400" baseline="-25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Λ</a:t>
            </a:r>
            <a:r>
              <a:rPr kumimoji="1" lang="en-US" altLang="ja-JP" sz="24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values</a:t>
            </a:r>
          </a:p>
          <a:p>
            <a:endParaRPr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合わすためのパラメータなしに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2M</a:t>
            </a:r>
            <a:r>
              <a:rPr lang="en-US" altLang="ja-JP" sz="3200" baseline="-25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solar</a:t>
            </a:r>
            <a:r>
              <a:rPr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が出せそう</a:t>
            </a:r>
            <a:endParaRPr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kumimoji="1" lang="ja-JP" altLang="en-US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　　（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MPP</a:t>
            </a:r>
            <a:r>
              <a:rPr kumimoji="1" lang="ja-JP" altLang="en-US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の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4</a:t>
            </a:r>
            <a:r>
              <a:rPr kumimoji="1" lang="ja-JP" altLang="en-US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体斥力部分が重要かもしれない）</a:t>
            </a:r>
            <a:endParaRPr kumimoji="1" lang="en-US" altLang="ja-JP" sz="20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endParaRPr lang="en-US" altLang="ja-JP" sz="20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kumimoji="1" lang="ja-JP" altLang="en-US" sz="20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中性子星バリオン物質の性質の相互作用依存性は大きいかも</a:t>
            </a:r>
            <a:endParaRPr kumimoji="1" lang="en-US" altLang="ja-JP" sz="2000" dirty="0" smtClean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endParaRPr kumimoji="1" lang="ja-JP" altLang="en-US" sz="20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547664" y="836712"/>
            <a:ext cx="2376264" cy="504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1259632" y="692696"/>
            <a:ext cx="6439583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Nuclear matter approach to finite systems</a:t>
            </a:r>
          </a:p>
          <a:p>
            <a:endParaRPr lang="en-US" altLang="ja-JP" sz="3600" dirty="0"/>
          </a:p>
          <a:p>
            <a:r>
              <a:rPr lang="en-US" altLang="ja-JP" sz="2400" dirty="0">
                <a:solidFill>
                  <a:srgbClr val="00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G-matrix calculation in nuclear matter</a:t>
            </a:r>
          </a:p>
          <a:p>
            <a:endParaRPr lang="en-US" altLang="ja-JP" dirty="0">
              <a:solidFill>
                <a:srgbClr val="006600"/>
              </a:solidFill>
            </a:endParaRPr>
          </a:p>
          <a:p>
            <a:endParaRPr lang="en-US" altLang="ja-JP" dirty="0">
              <a:solidFill>
                <a:srgbClr val="006600"/>
              </a:solidFill>
            </a:endParaRPr>
          </a:p>
          <a:p>
            <a:r>
              <a:rPr lang="en-US" altLang="ja-JP" sz="2400" dirty="0">
                <a:solidFill>
                  <a:srgbClr val="00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G(r;</a:t>
            </a:r>
            <a:r>
              <a:rPr lang="el-GR" altLang="ja-JP" sz="2400" dirty="0">
                <a:solidFill>
                  <a:srgbClr val="006600"/>
                </a:solidFill>
                <a:latin typeface="HGP創英角ﾎﾟｯﾌﾟ体" pitchFamily="50" charset="-128"/>
                <a:ea typeface="HGP創英角ﾎﾟｯﾌﾟ体" pitchFamily="50" charset="-128"/>
                <a:cs typeface="Arial" charset="0"/>
              </a:rPr>
              <a:t>ρ</a:t>
            </a:r>
            <a:r>
              <a:rPr lang="en-US" altLang="ja-JP" sz="2400" dirty="0">
                <a:solidFill>
                  <a:srgbClr val="006600"/>
                </a:solidFill>
                <a:latin typeface="HGP創英角ﾎﾟｯﾌﾟ体" pitchFamily="50" charset="-128"/>
                <a:ea typeface="HGP創英角ﾎﾟｯﾌﾟ体" pitchFamily="50" charset="-128"/>
                <a:cs typeface="Arial" charset="0"/>
              </a:rPr>
              <a:t>),  G(</a:t>
            </a:r>
            <a:r>
              <a:rPr lang="en-US" altLang="ja-JP" sz="2400" dirty="0" err="1">
                <a:solidFill>
                  <a:srgbClr val="006600"/>
                </a:solidFill>
                <a:latin typeface="HGP創英角ﾎﾟｯﾌﾟ体" pitchFamily="50" charset="-128"/>
                <a:ea typeface="HGP創英角ﾎﾟｯﾌﾟ体" pitchFamily="50" charset="-128"/>
                <a:cs typeface="Arial" charset="0"/>
              </a:rPr>
              <a:t>r;k</a:t>
            </a:r>
            <a:r>
              <a:rPr lang="en-US" altLang="ja-JP" sz="2400" baseline="-25000" dirty="0" err="1">
                <a:solidFill>
                  <a:srgbClr val="006600"/>
                </a:solidFill>
                <a:latin typeface="HGP創英角ﾎﾟｯﾌﾟ体" pitchFamily="50" charset="-128"/>
                <a:ea typeface="HGP創英角ﾎﾟｯﾌﾟ体" pitchFamily="50" charset="-128"/>
                <a:cs typeface="Arial" charset="0"/>
              </a:rPr>
              <a:t>F</a:t>
            </a:r>
            <a:r>
              <a:rPr lang="en-US" altLang="ja-JP" sz="2400" dirty="0">
                <a:solidFill>
                  <a:srgbClr val="006600"/>
                </a:solidFill>
                <a:latin typeface="HGP創英角ﾎﾟｯﾌﾟ体" pitchFamily="50" charset="-128"/>
                <a:ea typeface="HGP創英角ﾎﾟｯﾌﾟ体" pitchFamily="50" charset="-128"/>
                <a:cs typeface="Arial" charset="0"/>
              </a:rPr>
              <a:t>),  G(</a:t>
            </a:r>
            <a:r>
              <a:rPr lang="en-US" altLang="ja-JP" sz="2400" dirty="0" err="1">
                <a:solidFill>
                  <a:srgbClr val="006600"/>
                </a:solidFill>
                <a:latin typeface="HGP創英角ﾎﾟｯﾌﾟ体" pitchFamily="50" charset="-128"/>
                <a:ea typeface="HGP創英角ﾎﾟｯﾌﾟ体" pitchFamily="50" charset="-128"/>
                <a:cs typeface="Arial" charset="0"/>
              </a:rPr>
              <a:t>r;k</a:t>
            </a:r>
            <a:r>
              <a:rPr lang="en-US" altLang="ja-JP" sz="2400" baseline="-25000" dirty="0" err="1">
                <a:solidFill>
                  <a:srgbClr val="006600"/>
                </a:solidFill>
                <a:latin typeface="HGP創英角ﾎﾟｯﾌﾟ体" pitchFamily="50" charset="-128"/>
                <a:ea typeface="HGP創英角ﾎﾟｯﾌﾟ体" pitchFamily="50" charset="-128"/>
                <a:cs typeface="Arial" charset="0"/>
              </a:rPr>
              <a:t>F</a:t>
            </a:r>
            <a:r>
              <a:rPr lang="en-US" altLang="ja-JP" sz="2400" dirty="0" err="1">
                <a:solidFill>
                  <a:srgbClr val="006600"/>
                </a:solidFill>
                <a:latin typeface="HGP創英角ﾎﾟｯﾌﾟ体" pitchFamily="50" charset="-128"/>
                <a:ea typeface="HGP創英角ﾎﾟｯﾌﾟ体" pitchFamily="50" charset="-128"/>
                <a:cs typeface="Arial" charset="0"/>
              </a:rPr>
              <a:t>,E</a:t>
            </a:r>
            <a:r>
              <a:rPr lang="en-US" altLang="ja-JP" sz="2400" dirty="0">
                <a:solidFill>
                  <a:srgbClr val="006600"/>
                </a:solidFill>
                <a:latin typeface="HGP創英角ﾎﾟｯﾌﾟ体" pitchFamily="50" charset="-128"/>
                <a:ea typeface="HGP創英角ﾎﾟｯﾌﾟ体" pitchFamily="50" charset="-128"/>
                <a:cs typeface="Arial" charset="0"/>
              </a:rPr>
              <a:t>), </a:t>
            </a:r>
            <a:r>
              <a:rPr lang="en-US" altLang="ja-JP" sz="2400" dirty="0">
                <a:solidFill>
                  <a:srgbClr val="006600"/>
                </a:solidFill>
                <a:ea typeface="HGP創英角ﾎﾟｯﾌﾟ体" pitchFamily="50" charset="-128"/>
                <a:cs typeface="Arial" charset="0"/>
              </a:rPr>
              <a:t>…</a:t>
            </a:r>
            <a:endParaRPr lang="en-US" altLang="ja-JP" sz="2400" dirty="0">
              <a:solidFill>
                <a:srgbClr val="006600"/>
              </a:solidFill>
              <a:latin typeface="HGP創英角ﾎﾟｯﾌﾟ体" pitchFamily="50" charset="-128"/>
              <a:ea typeface="HGP創英角ﾎﾟｯﾌﾟ体" pitchFamily="50" charset="-128"/>
              <a:cs typeface="Arial" charset="0"/>
            </a:endParaRPr>
          </a:p>
          <a:p>
            <a:endParaRPr lang="en-US" altLang="ja-JP" sz="2400" dirty="0">
              <a:solidFill>
                <a:srgbClr val="006600"/>
              </a:solidFill>
              <a:latin typeface="HGP創英角ﾎﾟｯﾌﾟ体" pitchFamily="50" charset="-128"/>
              <a:ea typeface="HGP創英角ﾎﾟｯﾌﾟ体" pitchFamily="50" charset="-128"/>
              <a:cs typeface="Arial" charset="0"/>
            </a:endParaRPr>
          </a:p>
          <a:p>
            <a:endParaRPr lang="en-US" altLang="ja-JP" dirty="0">
              <a:solidFill>
                <a:srgbClr val="006600"/>
              </a:solidFill>
              <a:cs typeface="Arial" charset="0"/>
            </a:endParaRPr>
          </a:p>
          <a:p>
            <a:r>
              <a:rPr lang="en-US" altLang="ja-JP" sz="2400" dirty="0">
                <a:solidFill>
                  <a:srgbClr val="00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Applications to finite systems</a:t>
            </a:r>
            <a:r>
              <a:rPr lang="en-US" altLang="ja-JP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32771" name="AutoShape 5"/>
          <p:cNvSpPr>
            <a:spLocks noChangeArrowheads="1"/>
          </p:cNvSpPr>
          <p:nvPr/>
        </p:nvSpPr>
        <p:spPr bwMode="auto">
          <a:xfrm>
            <a:off x="3131840" y="2204864"/>
            <a:ext cx="647700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008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2772" name="AutoShape 6"/>
          <p:cNvSpPr>
            <a:spLocks noChangeArrowheads="1"/>
          </p:cNvSpPr>
          <p:nvPr/>
        </p:nvSpPr>
        <p:spPr bwMode="auto">
          <a:xfrm>
            <a:off x="3203848" y="3068960"/>
            <a:ext cx="647700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008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6228184" y="3789040"/>
            <a:ext cx="210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CC3300"/>
                </a:solidFill>
                <a:latin typeface="HGP創英角ﾎﾟｯﾌﾟ体" pitchFamily="50" charset="-128"/>
                <a:ea typeface="HGP創英角ﾎﾟｯﾌﾟ体" pitchFamily="50" charset="-128"/>
              </a:rPr>
              <a:t>LDA, fixed </a:t>
            </a:r>
            <a:r>
              <a:rPr lang="en-US" altLang="ja-JP" sz="2000" dirty="0" err="1">
                <a:solidFill>
                  <a:srgbClr val="CC3300"/>
                </a:solidFill>
                <a:latin typeface="HGP創英角ﾎﾟｯﾌﾟ体" pitchFamily="50" charset="-128"/>
                <a:ea typeface="HGP創英角ﾎﾟｯﾌﾟ体" pitchFamily="50" charset="-128"/>
              </a:rPr>
              <a:t>k</a:t>
            </a:r>
            <a:r>
              <a:rPr lang="en-US" altLang="ja-JP" sz="2000" baseline="-25000" dirty="0" err="1">
                <a:solidFill>
                  <a:srgbClr val="CC3300"/>
                </a:solidFill>
                <a:latin typeface="HGP創英角ﾎﾟｯﾌﾟ体" pitchFamily="50" charset="-128"/>
                <a:ea typeface="HGP創英角ﾎﾟｯﾌﾟ体" pitchFamily="50" charset="-128"/>
              </a:rPr>
              <a:t>F</a:t>
            </a:r>
            <a:r>
              <a:rPr lang="en-US" altLang="ja-JP" sz="2000" dirty="0">
                <a:solidFill>
                  <a:srgbClr val="CC3300"/>
                </a:solidFill>
                <a:latin typeface="HGP創英角ﾎﾟｯﾌﾟ体" pitchFamily="50" charset="-128"/>
                <a:ea typeface="HGP創英角ﾎﾟｯﾌﾟ体" pitchFamily="50" charset="-128"/>
              </a:rPr>
              <a:t>, </a:t>
            </a:r>
            <a:r>
              <a:rPr lang="en-US" altLang="ja-JP" sz="2000" dirty="0">
                <a:solidFill>
                  <a:srgbClr val="CC3300"/>
                </a:solidFill>
                <a:ea typeface="HGP創英角ﾎﾟｯﾌﾟ体" pitchFamily="50" charset="-128"/>
              </a:rPr>
              <a:t>…</a:t>
            </a:r>
            <a:endParaRPr lang="en-US" altLang="ja-JP" sz="2000" dirty="0">
              <a:solidFill>
                <a:srgbClr val="CC33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2774" name="AutoShape 8"/>
          <p:cNvSpPr>
            <a:spLocks noChangeArrowheads="1"/>
          </p:cNvSpPr>
          <p:nvPr/>
        </p:nvSpPr>
        <p:spPr bwMode="auto">
          <a:xfrm>
            <a:off x="6156176" y="3645024"/>
            <a:ext cx="2087562" cy="576386"/>
          </a:xfrm>
          <a:prstGeom prst="wedgeRoundRectCallout">
            <a:avLst>
              <a:gd name="adj1" fmla="val -43764"/>
              <a:gd name="adj2" fmla="val 93611"/>
              <a:gd name="adj3" fmla="val 1666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CC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32775" name="Line 9"/>
          <p:cNvSpPr>
            <a:spLocks noChangeShapeType="1"/>
          </p:cNvSpPr>
          <p:nvPr/>
        </p:nvSpPr>
        <p:spPr bwMode="auto">
          <a:xfrm>
            <a:off x="1331640" y="1196752"/>
            <a:ext cx="6097587" cy="460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76" name="テキスト ボックス 7"/>
          <p:cNvSpPr txBox="1">
            <a:spLocks noChangeArrowheads="1"/>
          </p:cNvSpPr>
          <p:nvPr/>
        </p:nvSpPr>
        <p:spPr bwMode="auto">
          <a:xfrm>
            <a:off x="1331640" y="4581128"/>
            <a:ext cx="56886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G-matrix folding model</a:t>
            </a:r>
            <a:r>
              <a:rPr lang="ja-JP" altLang="en-US" sz="3200" dirty="0" smtClean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による</a:t>
            </a:r>
            <a:endParaRPr lang="en-US" altLang="ja-JP" sz="3200" dirty="0" smtClean="0">
              <a:solidFill>
                <a:srgbClr val="C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en-US" altLang="ja-JP" sz="3200" dirty="0" smtClean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NA scattering problems</a:t>
            </a:r>
          </a:p>
          <a:p>
            <a:r>
              <a:rPr lang="ja-JP" altLang="en-US" sz="3200" dirty="0" smtClean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現象論的</a:t>
            </a:r>
            <a:r>
              <a:rPr lang="en-US" altLang="ja-JP" sz="3200" dirty="0" smtClean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OP</a:t>
            </a:r>
            <a:r>
              <a:rPr lang="ja-JP" altLang="en-US" sz="3200" dirty="0" smtClean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を凌駕する成功</a:t>
            </a:r>
            <a:endParaRPr lang="ja-JP" altLang="en-US" sz="3200" dirty="0">
              <a:solidFill>
                <a:srgbClr val="C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2777" name="角丸四角形 8"/>
          <p:cNvSpPr>
            <a:spLocks noChangeArrowheads="1"/>
          </p:cNvSpPr>
          <p:nvPr/>
        </p:nvSpPr>
        <p:spPr bwMode="auto">
          <a:xfrm>
            <a:off x="1115616" y="4509120"/>
            <a:ext cx="5976664" cy="172819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043608" y="1700808"/>
            <a:ext cx="72009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err="1">
                <a:solidFill>
                  <a:srgbClr val="006600"/>
                </a:solidFill>
                <a:latin typeface="HG創英角ｺﾞｼｯｸUB" pitchFamily="49" charset="-128"/>
                <a:ea typeface="HG創英角ｺﾞｼｯｸUB" pitchFamily="49" charset="-128"/>
              </a:rPr>
              <a:t>Brieva</a:t>
            </a:r>
            <a:r>
              <a:rPr lang="en-US" altLang="ja-JP" sz="2000" dirty="0">
                <a:solidFill>
                  <a:srgbClr val="006600"/>
                </a:solidFill>
                <a:latin typeface="HG創英角ｺﾞｼｯｸUB" pitchFamily="49" charset="-128"/>
                <a:ea typeface="HG創英角ｺﾞｼｯｸUB" pitchFamily="49" charset="-128"/>
              </a:rPr>
              <a:t> and Rook, </a:t>
            </a:r>
            <a:r>
              <a:rPr lang="en-US" altLang="ja-JP" sz="2000" dirty="0" err="1">
                <a:solidFill>
                  <a:srgbClr val="006600"/>
                </a:solidFill>
                <a:latin typeface="HG創英角ｺﾞｼｯｸUB" pitchFamily="49" charset="-128"/>
                <a:ea typeface="HG創英角ｺﾞｼｯｸUB" pitchFamily="49" charset="-128"/>
              </a:rPr>
              <a:t>Nucl.Phys</a:t>
            </a:r>
            <a:r>
              <a:rPr lang="en-US" altLang="ja-JP" sz="2000" dirty="0">
                <a:solidFill>
                  <a:srgbClr val="006600"/>
                </a:solidFill>
                <a:latin typeface="HG創英角ｺﾞｼｯｸUB" pitchFamily="49" charset="-128"/>
                <a:ea typeface="HG創英角ｺﾞｼｯｸUB" pitchFamily="49" charset="-128"/>
              </a:rPr>
              <a:t>. A291 (1977) 299</a:t>
            </a:r>
          </a:p>
          <a:p>
            <a:r>
              <a:rPr lang="ja-JP" altLang="en-US" dirty="0">
                <a:solidFill>
                  <a:srgbClr val="006600"/>
                </a:solidFill>
              </a:rPr>
              <a:t>　           　　　</a:t>
            </a:r>
            <a:r>
              <a:rPr lang="en-US" altLang="ja-JP" sz="2000" dirty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given only numerically</a:t>
            </a:r>
          </a:p>
          <a:p>
            <a:endParaRPr lang="en-US" altLang="ja-JP" dirty="0">
              <a:solidFill>
                <a:srgbClr val="006600"/>
              </a:solidFill>
            </a:endParaRPr>
          </a:p>
          <a:p>
            <a:r>
              <a:rPr lang="en-US" altLang="ja-JP" sz="2000" dirty="0">
                <a:solidFill>
                  <a:srgbClr val="006600"/>
                </a:solidFill>
                <a:latin typeface="HG創英角ｺﾞｼｯｸUB" pitchFamily="49" charset="-128"/>
                <a:ea typeface="HG創英角ｺﾞｼｯｸUB" pitchFamily="49" charset="-128"/>
              </a:rPr>
              <a:t>Yamaguchi, Nagata and Matsuda, P.T.P. 70 (1983) 459</a:t>
            </a:r>
          </a:p>
          <a:p>
            <a:r>
              <a:rPr lang="en-US" altLang="ja-JP" sz="2000" dirty="0">
                <a:solidFill>
                  <a:srgbClr val="006600"/>
                </a:solidFill>
                <a:latin typeface="HG創英角ｺﾞｼｯｸUB" pitchFamily="49" charset="-128"/>
                <a:ea typeface="HG創英角ｺﾞｼｯｸUB" pitchFamily="49" charset="-128"/>
              </a:rPr>
              <a:t>      </a:t>
            </a:r>
            <a:r>
              <a:rPr lang="en-US" altLang="ja-JP" sz="2000" dirty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given in an analytical form : </a:t>
            </a:r>
            <a:r>
              <a:rPr lang="en-US" altLang="ja-JP" sz="2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CEG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99592" y="548680"/>
            <a:ext cx="70936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Density- and Energy-dependent interactions G(</a:t>
            </a:r>
            <a:r>
              <a:rPr lang="en-US" altLang="ja-JP" sz="2400" dirty="0" err="1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r;k</a:t>
            </a:r>
            <a:r>
              <a:rPr lang="en-US" altLang="ja-JP" sz="2400" baseline="-25000" dirty="0" err="1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F</a:t>
            </a:r>
            <a:r>
              <a:rPr lang="en-US" altLang="ja-JP" sz="2400" dirty="0" err="1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,E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)</a:t>
            </a:r>
          </a:p>
          <a:p>
            <a:r>
              <a:rPr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　　　    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folding potential</a:t>
            </a:r>
            <a:r>
              <a:rPr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　　　　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NA</a:t>
            </a:r>
            <a:r>
              <a:rPr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散乱</a:t>
            </a:r>
            <a:endParaRPr lang="en-US" altLang="ja-JP" sz="24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868863"/>
            <a:ext cx="34099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716338"/>
            <a:ext cx="74898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5229225"/>
            <a:ext cx="59769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124075" y="5013325"/>
            <a:ext cx="3671888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116013" y="3644900"/>
            <a:ext cx="7559675" cy="230505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1259632" y="1052736"/>
            <a:ext cx="576064" cy="216024"/>
          </a:xfrm>
          <a:prstGeom prst="rightArrow">
            <a:avLst/>
          </a:prstGeom>
          <a:solidFill>
            <a:srgbClr val="00206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4211960" y="1052736"/>
            <a:ext cx="576064" cy="216024"/>
          </a:xfrm>
          <a:prstGeom prst="rightArrow">
            <a:avLst/>
          </a:prstGeom>
          <a:solidFill>
            <a:srgbClr val="00206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59632" y="692696"/>
            <a:ext cx="6723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G</a:t>
            </a:r>
            <a:r>
              <a:rPr kumimoji="1" lang="ja-JP" altLang="en-US" sz="32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行列相互作用に基づく核間相互作用</a:t>
            </a:r>
            <a:endParaRPr kumimoji="1" lang="ja-JP" altLang="en-US" sz="32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691680" y="177281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NA</a:t>
            </a:r>
            <a:r>
              <a:rPr lang="ja-JP" altLang="en-US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系</a:t>
            </a:r>
            <a:r>
              <a:rPr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(single folding)</a:t>
            </a:r>
            <a:r>
              <a:rPr lang="ja-JP" altLang="en-US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の成功をベースに</a:t>
            </a:r>
            <a:endParaRPr lang="en-US" altLang="ja-JP" sz="28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AA</a:t>
            </a:r>
            <a:r>
              <a:rPr lang="ja-JP" altLang="en-US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系</a:t>
            </a:r>
            <a:r>
              <a:rPr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(double folding)</a:t>
            </a:r>
            <a:r>
              <a:rPr lang="ja-JP" altLang="en-US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に展開する</a:t>
            </a:r>
            <a:endParaRPr lang="en-US" altLang="ja-JP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691680" y="335699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G-matrix interaction</a:t>
            </a:r>
            <a:r>
              <a:rPr lang="ja-JP" altLang="en-US" sz="2400" dirty="0" smtClean="0">
                <a:solidFill>
                  <a:srgbClr val="0070C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自体には近似・不定性や未確認部分が含まれる</a:t>
            </a:r>
            <a:endParaRPr lang="en-US" altLang="ja-JP" sz="2400" dirty="0">
              <a:solidFill>
                <a:srgbClr val="0070C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79712" y="5085184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Model </a:t>
            </a:r>
            <a:r>
              <a:rPr lang="en-US" altLang="ja-JP" sz="2400" dirty="0" smtClean="0">
                <a:solidFill>
                  <a:srgbClr val="0070C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Approach</a:t>
            </a:r>
            <a:r>
              <a:rPr lang="ja-JP" altLang="en-US" sz="2400" dirty="0" smtClean="0">
                <a:solidFill>
                  <a:srgbClr val="0070C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のエッセンスは各結節点</a:t>
            </a:r>
            <a:r>
              <a:rPr lang="ja-JP" altLang="en-US" sz="2400" dirty="0" smtClean="0">
                <a:solidFill>
                  <a:srgbClr val="0070C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で</a:t>
            </a:r>
            <a:endParaRPr lang="en-US" altLang="ja-JP" sz="2400" dirty="0" smtClean="0">
              <a:solidFill>
                <a:srgbClr val="0070C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ja-JP" altLang="en-US" sz="2400" dirty="0" smtClean="0">
                <a:solidFill>
                  <a:srgbClr val="0070C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現象</a:t>
            </a:r>
            <a:r>
              <a:rPr lang="ja-JP" altLang="en-US" sz="2400" dirty="0" smtClean="0">
                <a:solidFill>
                  <a:srgbClr val="0070C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とリンクさせることである</a:t>
            </a:r>
            <a:endParaRPr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4283968" y="4077072"/>
            <a:ext cx="86409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1916832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古本による</a:t>
            </a:r>
            <a:endParaRPr lang="en-US" altLang="ja-JP" sz="2000" dirty="0" smtClean="0">
              <a:solidFill>
                <a:srgbClr val="FF0066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kumimoji="1" lang="ja-JP" altLang="en-US" sz="20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勢力的展開</a:t>
            </a:r>
            <a:endParaRPr kumimoji="1" lang="ja-JP" altLang="en-US" sz="2000" dirty="0">
              <a:solidFill>
                <a:srgbClr val="FF0066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0" y="1916832"/>
            <a:ext cx="1691680" cy="7920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4149080"/>
            <a:ext cx="1444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3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体斥力</a:t>
            </a:r>
            <a:endParaRPr kumimoji="1" lang="en-US" altLang="ja-JP" sz="2000" dirty="0" smtClean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効果の発見</a:t>
            </a:r>
            <a:endParaRPr kumimoji="1" lang="ja-JP" altLang="en-US" sz="20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0" y="414908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0" y="4077072"/>
            <a:ext cx="1619672" cy="86409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467544" y="2780928"/>
            <a:ext cx="720080" cy="1224136"/>
          </a:xfrm>
          <a:prstGeom prst="downArrow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kernz08_OO_ke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928688"/>
            <a:ext cx="4598987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図 14" descr="kernz08_OO_pot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928688"/>
            <a:ext cx="3533775" cy="4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テキスト ボックス 9"/>
          <p:cNvSpPr txBox="1">
            <a:spLocks noChangeArrowheads="1"/>
          </p:cNvSpPr>
          <p:nvPr/>
        </p:nvSpPr>
        <p:spPr bwMode="auto">
          <a:xfrm>
            <a:off x="500063" y="214313"/>
            <a:ext cx="6515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i="1" baseline="30000">
                <a:latin typeface="Times New Roman" pitchFamily="18" charset="0"/>
              </a:rPr>
              <a:t>16</a:t>
            </a:r>
            <a:r>
              <a:rPr lang="en-US" altLang="ja-JP" sz="2800" b="1" i="1">
                <a:latin typeface="Times New Roman" pitchFamily="18" charset="0"/>
              </a:rPr>
              <a:t>O + </a:t>
            </a:r>
            <a:r>
              <a:rPr lang="en-US" altLang="ja-JP" sz="2800" b="1" i="1" baseline="30000">
                <a:latin typeface="Times New Roman" pitchFamily="18" charset="0"/>
              </a:rPr>
              <a:t>16</a:t>
            </a:r>
            <a:r>
              <a:rPr lang="en-US" altLang="ja-JP" sz="2800" b="1" i="1">
                <a:latin typeface="Times New Roman" pitchFamily="18" charset="0"/>
              </a:rPr>
              <a:t>O elastic scattering   E/A = 70 MeV</a:t>
            </a:r>
          </a:p>
        </p:txBody>
      </p:sp>
      <p:graphicFrame>
        <p:nvGraphicFramePr>
          <p:cNvPr id="3074" name="Object 19"/>
          <p:cNvGraphicFramePr>
            <a:graphicFrameLocks noChangeAspect="1"/>
          </p:cNvGraphicFramePr>
          <p:nvPr/>
        </p:nvGraphicFramePr>
        <p:xfrm>
          <a:off x="5614988" y="5664200"/>
          <a:ext cx="2743200" cy="407988"/>
        </p:xfrm>
        <a:graphic>
          <a:graphicData uri="http://schemas.openxmlformats.org/presentationml/2006/ole">
            <p:oleObj spid="_x0000_s46082" name="数式" r:id="rId6" imgW="1536480" imgH="228600" progId="Equation.3">
              <p:embed/>
            </p:oleObj>
          </a:graphicData>
        </a:graphic>
      </p:graphicFrame>
      <p:sp>
        <p:nvSpPr>
          <p:cNvPr id="3078" name="上下矢印 12"/>
          <p:cNvSpPr>
            <a:spLocks noChangeArrowheads="1"/>
          </p:cNvSpPr>
          <p:nvPr/>
        </p:nvSpPr>
        <p:spPr bwMode="auto">
          <a:xfrm rot="-1328351">
            <a:off x="1212850" y="2108200"/>
            <a:ext cx="282575" cy="430213"/>
          </a:xfrm>
          <a:prstGeom prst="upDownArrow">
            <a:avLst>
              <a:gd name="adj1" fmla="val 50000"/>
              <a:gd name="adj2" fmla="val 49988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ja-JP" altLang="ja-JP" sz="2400">
              <a:latin typeface="Times New Roman" pitchFamily="18" charset="0"/>
            </a:endParaRPr>
          </a:p>
        </p:txBody>
      </p:sp>
      <p:sp>
        <p:nvSpPr>
          <p:cNvPr id="14" name="上下矢印 13"/>
          <p:cNvSpPr>
            <a:spLocks noChangeArrowheads="1"/>
          </p:cNvSpPr>
          <p:nvPr/>
        </p:nvSpPr>
        <p:spPr bwMode="auto">
          <a:xfrm rot="2198347">
            <a:off x="7615238" y="2482850"/>
            <a:ext cx="336550" cy="463550"/>
          </a:xfrm>
          <a:prstGeom prst="upDownArrow">
            <a:avLst>
              <a:gd name="adj1" fmla="val 50000"/>
              <a:gd name="adj2" fmla="val 49961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ja-JP" altLang="ja-JP" sz="2400">
              <a:latin typeface="Times New Roman" pitchFamily="18" charset="0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V="1">
            <a:off x="2500313" y="2857500"/>
            <a:ext cx="4857750" cy="2643188"/>
          </a:xfrm>
          <a:prstGeom prst="bentConnector3">
            <a:avLst>
              <a:gd name="adj1" fmla="val 51272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16200000" flipV="1">
            <a:off x="142875" y="3857625"/>
            <a:ext cx="2928938" cy="357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Text Box 4"/>
          <p:cNvSpPr txBox="1">
            <a:spLocks noChangeArrowheads="1"/>
          </p:cNvSpPr>
          <p:nvPr/>
        </p:nvSpPr>
        <p:spPr bwMode="auto">
          <a:xfrm>
            <a:off x="1187450" y="6308725"/>
            <a:ext cx="7281863" cy="369888"/>
          </a:xfrm>
          <a:prstGeom prst="rect">
            <a:avLst/>
          </a:prstGeom>
          <a:solidFill>
            <a:srgbClr val="DDFFDD"/>
          </a:solidFill>
          <a:ln w="57150" cmpd="thinThick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i="1">
                <a:latin typeface="Times New Roman" pitchFamily="18" charset="0"/>
              </a:rPr>
              <a:t>T.Furumoto, Y. Sakuragi and Y. Yamamoto,  Phys.Rev.C79, (2009) 011601 </a:t>
            </a:r>
          </a:p>
        </p:txBody>
      </p:sp>
      <p:pic>
        <p:nvPicPr>
          <p:cNvPr id="18" name="図 17" descr="kernz08_OO_kek2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8" y="928688"/>
            <a:ext cx="46085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角丸四角形 29"/>
          <p:cNvSpPr>
            <a:spLocks noChangeArrowheads="1"/>
          </p:cNvSpPr>
          <p:nvPr/>
        </p:nvSpPr>
        <p:spPr bwMode="auto">
          <a:xfrm>
            <a:off x="1357313" y="5500688"/>
            <a:ext cx="3714750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ja-JP" altLang="ja-JP" sz="2400">
              <a:latin typeface="Times New Roman" pitchFamily="18" charset="0"/>
            </a:endParaRPr>
          </a:p>
        </p:txBody>
      </p:sp>
      <p:sp>
        <p:nvSpPr>
          <p:cNvPr id="3085" name="テキスト ボックス 30"/>
          <p:cNvSpPr txBox="1">
            <a:spLocks noChangeArrowheads="1"/>
          </p:cNvSpPr>
          <p:nvPr/>
        </p:nvSpPr>
        <p:spPr bwMode="auto">
          <a:xfrm>
            <a:off x="1452563" y="5572125"/>
            <a:ext cx="354806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>
                <a:solidFill>
                  <a:srgbClr val="FF0000"/>
                </a:solidFill>
                <a:latin typeface="Times New Roman" pitchFamily="18" charset="0"/>
              </a:rPr>
              <a:t>Effect of three-body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45148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404664"/>
            <a:ext cx="44291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5580112" y="5301208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3</a:t>
            </a:r>
            <a:r>
              <a:rPr lang="ja-JP" altLang="en-US" dirty="0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体斥力効果</a:t>
            </a:r>
            <a:endParaRPr lang="en-US" altLang="ja-JP" dirty="0" smtClean="0">
              <a:solidFill>
                <a:srgbClr val="FF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核力に基づいたから見えた</a:t>
            </a:r>
            <a:endParaRPr lang="en-US" altLang="ja-JP" dirty="0" smtClean="0">
              <a:solidFill>
                <a:srgbClr val="FF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（純現象論では不可能）</a:t>
            </a:r>
            <a:endParaRPr lang="ja-JP" altLang="en-US" dirty="0">
              <a:solidFill>
                <a:srgbClr val="FF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5292080" y="5085184"/>
            <a:ext cx="3096344" cy="136815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331640" y="1484784"/>
            <a:ext cx="6821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核・核散乱から中性子星核物質</a:t>
            </a:r>
            <a:r>
              <a:rPr lang="en-US" altLang="ja-JP" sz="32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EOS</a:t>
            </a:r>
            <a:r>
              <a:rPr lang="ja-JP" altLang="en-US" sz="32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へ</a:t>
            </a:r>
            <a:endParaRPr lang="ja-JP" altLang="en-US" sz="3200" dirty="0">
              <a:solidFill>
                <a:srgbClr val="FF0066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051720" y="5301208"/>
            <a:ext cx="5022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「古本解析から</a:t>
            </a:r>
            <a:r>
              <a:rPr lang="en-US" altLang="ja-JP" sz="2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EOS</a:t>
            </a:r>
            <a:r>
              <a:rPr lang="ja-JP" altLang="en-US" sz="2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を作れ」・・・上坂氏の提案</a:t>
            </a:r>
            <a:endParaRPr lang="ja-JP" altLang="en-US" sz="20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55776" y="2492896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3</a:t>
            </a:r>
            <a:r>
              <a:rPr kumimoji="1" lang="ja-JP" altLang="en-US" sz="28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体斥力</a:t>
            </a:r>
            <a:r>
              <a:rPr kumimoji="1" lang="ja-JP" altLang="en-US" sz="28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効果</a:t>
            </a:r>
            <a:r>
              <a:rPr lang="ja-JP" altLang="en-US" sz="28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を手掛かりに</a:t>
            </a:r>
            <a:endParaRPr kumimoji="1" lang="ja-JP" altLang="en-US" sz="2800" dirty="0">
              <a:solidFill>
                <a:srgbClr val="7030A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2267744" y="2420888"/>
            <a:ext cx="4392488" cy="72008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5816" y="764704"/>
            <a:ext cx="2828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新たなパラダイム</a:t>
            </a:r>
            <a:endParaRPr kumimoji="1" lang="ja-JP" alt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677</Words>
  <Application>Microsoft Office PowerPoint</Application>
  <PresentationFormat>画面に合わせる (4:3)</PresentationFormat>
  <Paragraphs>163</Paragraphs>
  <Slides>36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36</vt:i4>
      </vt:variant>
    </vt:vector>
  </HeadingPairs>
  <TitlesOfParts>
    <vt:vector size="39" baseType="lpstr">
      <vt:lpstr>Office テーマ</vt:lpstr>
      <vt:lpstr>数式</vt:lpstr>
      <vt:lpstr>ビットマップ イメージ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Tsuru</dc:creator>
  <cp:lastModifiedBy>Tsuru</cp:lastModifiedBy>
  <cp:revision>49</cp:revision>
  <dcterms:created xsi:type="dcterms:W3CDTF">2013-07-02T12:56:27Z</dcterms:created>
  <dcterms:modified xsi:type="dcterms:W3CDTF">2013-07-27T01:13:26Z</dcterms:modified>
</cp:coreProperties>
</file>