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433" r:id="rId2"/>
    <p:sldId id="374" r:id="rId3"/>
    <p:sldId id="399" r:id="rId4"/>
    <p:sldId id="417" r:id="rId5"/>
    <p:sldId id="467" r:id="rId6"/>
    <p:sldId id="376" r:id="rId7"/>
    <p:sldId id="400" r:id="rId8"/>
    <p:sldId id="377" r:id="rId9"/>
    <p:sldId id="379" r:id="rId10"/>
    <p:sldId id="395" r:id="rId11"/>
    <p:sldId id="468" r:id="rId12"/>
    <p:sldId id="380" r:id="rId13"/>
    <p:sldId id="381" r:id="rId14"/>
    <p:sldId id="302" r:id="rId15"/>
    <p:sldId id="326" r:id="rId16"/>
    <p:sldId id="425" r:id="rId17"/>
    <p:sldId id="383" r:id="rId18"/>
    <p:sldId id="454" r:id="rId19"/>
    <p:sldId id="455" r:id="rId20"/>
    <p:sldId id="451" r:id="rId21"/>
    <p:sldId id="452" r:id="rId22"/>
    <p:sldId id="463" r:id="rId23"/>
    <p:sldId id="453" r:id="rId24"/>
    <p:sldId id="462" r:id="rId25"/>
    <p:sldId id="392" r:id="rId26"/>
    <p:sldId id="456" r:id="rId27"/>
    <p:sldId id="466" r:id="rId28"/>
    <p:sldId id="450" r:id="rId29"/>
    <p:sldId id="444" r:id="rId30"/>
    <p:sldId id="441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75EE32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63" autoAdjust="0"/>
    <p:restoredTop sz="86496" autoAdjust="0"/>
  </p:normalViewPr>
  <p:slideViewPr>
    <p:cSldViewPr>
      <p:cViewPr varScale="1">
        <p:scale>
          <a:sx n="58" d="100"/>
          <a:sy n="58" d="100"/>
        </p:scale>
        <p:origin x="48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1041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42981-CE7C-4520-9C4A-6E6E97E83438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95A1-55EF-4152-B9C6-1A55640B66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0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東工大理工、理研仁科セ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Charmonium</a:t>
            </a:r>
            <a:r>
              <a:rPr kumimoji="1" lang="en-US" altLang="ja-JP" dirty="0" smtClean="0"/>
              <a:t> Bound states</a:t>
            </a:r>
            <a:r>
              <a:rPr kumimoji="1" lang="en-US" altLang="ja-JP" baseline="0" dirty="0" smtClean="0"/>
              <a:t> in</a:t>
            </a:r>
            <a:r>
              <a:rPr kumimoji="1" lang="en-US" altLang="ja-JP" dirty="0" smtClean="0"/>
              <a:t> light nuclei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777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Veff</a:t>
            </a:r>
            <a:r>
              <a:rPr kumimoji="1" lang="en-US" altLang="ja-JP" baseline="0" dirty="0" smtClean="0"/>
              <a:t> &lt; -73 [</a:t>
            </a:r>
            <a:r>
              <a:rPr kumimoji="1" lang="en-US" altLang="ja-JP" baseline="0" dirty="0" err="1" smtClean="0"/>
              <a:t>MeV</a:t>
            </a:r>
            <a:r>
              <a:rPr kumimoji="1" lang="en-US" altLang="ja-JP" baseline="0" dirty="0" smtClean="0"/>
              <a:t>] is needed for</a:t>
            </a:r>
            <a:r>
              <a:rPr kumimoji="1" lang="en-US" altLang="ja-JP" dirty="0" smtClean="0"/>
              <a:t> J/Ψ-N</a:t>
            </a:r>
          </a:p>
          <a:p>
            <a:r>
              <a:rPr kumimoji="1" lang="en-US" altLang="ja-JP" dirty="0" err="1" smtClean="0"/>
              <a:t>Veff</a:t>
            </a:r>
            <a:r>
              <a:rPr kumimoji="1" lang="en-US" altLang="ja-JP" dirty="0" smtClean="0"/>
              <a:t> &lt; -33 [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] is needed for J/Ψ-NN</a:t>
            </a:r>
          </a:p>
          <a:p>
            <a:r>
              <a:rPr kumimoji="1" lang="en-US" altLang="ja-JP" dirty="0" smtClean="0"/>
              <a:t>Implies</a:t>
            </a:r>
            <a:r>
              <a:rPr kumimoji="1" lang="en-US" altLang="ja-JP" baseline="0" dirty="0" smtClean="0"/>
              <a:t> the e</a:t>
            </a:r>
            <a:r>
              <a:rPr kumimoji="1" lang="en-US" altLang="ja-JP" dirty="0" smtClean="0"/>
              <a:t>xistence of J/Ψ-NNN or J/Ψ-NNNN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F909-80C3-4494-9CEC-C6648EACDC9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8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He</a:t>
            </a:r>
            <a:r>
              <a:rPr kumimoji="1" lang="ja-JP" altLang="en-US" dirty="0" smtClean="0"/>
              <a:t>　の電荷分布の実験データを再現するように選ぶ。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間のポテンシャル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α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Is chosen to reproduce the experimental data.</a:t>
            </a:r>
          </a:p>
          <a:p>
            <a:r>
              <a:rPr kumimoji="1" lang="en-US" altLang="ja-JP" dirty="0" smtClean="0"/>
              <a:t>Ref:  R. Hofstadter,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Annu</a:t>
            </a:r>
            <a:r>
              <a:rPr kumimoji="1" lang="en-US" altLang="ja-JP" baseline="0" dirty="0" smtClean="0"/>
              <a:t>. Rev. </a:t>
            </a:r>
            <a:r>
              <a:rPr kumimoji="1" lang="en-US" altLang="ja-JP" baseline="0" dirty="0" err="1" smtClean="0"/>
              <a:t>Nucl</a:t>
            </a:r>
            <a:r>
              <a:rPr kumimoji="1" lang="en-US" altLang="ja-JP" baseline="0" dirty="0" smtClean="0"/>
              <a:t>. Sci. 7, 231 (1957)</a:t>
            </a:r>
          </a:p>
          <a:p>
            <a:r>
              <a:rPr kumimoji="1" lang="en-US" altLang="ja-JP" baseline="0" dirty="0" smtClean="0"/>
              <a:t>McCarthy et al., PRC15, 1396 (1977)</a:t>
            </a:r>
          </a:p>
          <a:p>
            <a:r>
              <a:rPr kumimoji="1" lang="en-US" altLang="ja-JP" baseline="0" dirty="0" smtClean="0"/>
              <a:t>We assume that the density distribution of nucleon in He is not deflected by J/Ψ as an approximation.</a:t>
            </a:r>
          </a:p>
          <a:p>
            <a:r>
              <a:rPr kumimoji="1" lang="en-US" altLang="ja-JP" baseline="0" dirty="0" smtClean="0"/>
              <a:t>to calculate effective potential</a:t>
            </a:r>
          </a:p>
          <a:p>
            <a:r>
              <a:rPr kumimoji="1" lang="en-US" altLang="ja-JP" baseline="0" dirty="0" smtClean="0"/>
              <a:t>the density of nucleon in </a:t>
            </a:r>
          </a:p>
          <a:p>
            <a:r>
              <a:rPr kumimoji="1" lang="en-US" altLang="ja-JP" baseline="0" dirty="0" smtClean="0"/>
              <a:t>Treat           as one stable particle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28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bound state is made when</a:t>
            </a:r>
          </a:p>
          <a:p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should be bound state!</a:t>
            </a:r>
          </a:p>
          <a:p>
            <a:r>
              <a:rPr kumimoji="1" lang="en-US" altLang="ja-JP" baseline="0" dirty="0" smtClean="0"/>
              <a:t>4He </a:t>
            </a:r>
            <a:r>
              <a:rPr kumimoji="1" lang="ja-JP" altLang="en-US" baseline="0" dirty="0" smtClean="0"/>
              <a:t>より大きい原子核との間でも束縛状態が存在する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454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Lattice</a:t>
            </a:r>
            <a:r>
              <a:rPr kumimoji="1" lang="en-US" altLang="ja-JP" baseline="0" dirty="0" smtClean="0"/>
              <a:t> QCD</a:t>
            </a:r>
          </a:p>
          <a:p>
            <a:r>
              <a:rPr kumimoji="1" lang="en-US" altLang="ja-JP" baseline="0" dirty="0" smtClean="0"/>
              <a:t>Preliminary</a:t>
            </a:r>
          </a:p>
          <a:p>
            <a:r>
              <a:rPr kumimoji="1" lang="en-US" altLang="ja-JP" baseline="30000" dirty="0" smtClean="0"/>
              <a:t>8</a:t>
            </a:r>
            <a:r>
              <a:rPr kumimoji="1" lang="en-US" altLang="ja-JP" baseline="0" dirty="0" smtClean="0"/>
              <a:t>Be is a resonance state, 0.37 MeV above the α+α.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2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r</a:t>
            </a:r>
            <a:r>
              <a:rPr kumimoji="1" lang="en-US" altLang="ja-JP" sz="1200" baseline="-25000" dirty="0" err="1" smtClean="0"/>
              <a:t>rms</a:t>
            </a:r>
            <a:r>
              <a:rPr kumimoji="1" lang="en-US" altLang="ja-JP" dirty="0" smtClean="0"/>
              <a:t> = 3.0 fm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r</a:t>
            </a:r>
            <a:r>
              <a:rPr kumimoji="1" lang="en-US" altLang="ja-JP" sz="1200" baseline="-25000" dirty="0" err="1" smtClean="0"/>
              <a:t>rms</a:t>
            </a:r>
            <a:r>
              <a:rPr kumimoji="1" lang="en-US" altLang="ja-JP" dirty="0" smtClean="0"/>
              <a:t> = 4.8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fm</a:t>
            </a:r>
          </a:p>
          <a:p>
            <a:endParaRPr kumimoji="1" lang="en-US" altLang="ja-JP" dirty="0" smtClean="0"/>
          </a:p>
          <a:p>
            <a:r>
              <a:rPr kumimoji="1" lang="en-US" altLang="ja-JP" sz="1100" baseline="-2500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23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range dependence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引力が弱くなると、</a:t>
            </a:r>
            <a:r>
              <a:rPr kumimoji="1" lang="en-US" altLang="ja-JP" dirty="0" smtClean="0"/>
              <a:t>glue like effect </a:t>
            </a:r>
            <a:r>
              <a:rPr kumimoji="1" lang="ja-JP" altLang="en-US" dirty="0" smtClean="0"/>
              <a:t>は大幅に抑制される。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aa</a:t>
            </a:r>
            <a:r>
              <a:rPr kumimoji="1" lang="en-US" altLang="ja-JP" dirty="0" smtClean="0"/>
              <a:t>=-1.0fm</a:t>
            </a:r>
          </a:p>
          <a:p>
            <a:r>
              <a:rPr kumimoji="1" lang="en-US" altLang="ja-JP" dirty="0" err="1" smtClean="0"/>
              <a:t>Llattice</a:t>
            </a:r>
            <a:r>
              <a:rPr kumimoji="1" lang="en-US" altLang="ja-JP" dirty="0" smtClean="0"/>
              <a:t> QCD a= -0.3 fm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36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Potentials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37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A=2</a:t>
            </a:r>
          </a:p>
          <a:p>
            <a:r>
              <a:rPr kumimoji="1" lang="en-US" altLang="ja-JP" dirty="0" smtClean="0"/>
              <a:t>-B  [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29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核子の密度分布   </a:t>
            </a:r>
            <a:r>
              <a:rPr kumimoji="1" lang="en-US" altLang="ja-JP" i="1" dirty="0" smtClean="0"/>
              <a:t>a</a:t>
            </a:r>
            <a:r>
              <a:rPr kumimoji="1" lang="en-US" altLang="ja-JP" dirty="0" smtClean="0"/>
              <a:t> = -2.6 fm</a:t>
            </a:r>
          </a:p>
          <a:p>
            <a:r>
              <a:rPr kumimoji="1" lang="en-US" altLang="ja-JP" dirty="0" smtClean="0"/>
              <a:t>A </a:t>
            </a:r>
            <a:r>
              <a:rPr kumimoji="1" lang="en-US" altLang="ja-JP" dirty="0" err="1" smtClean="0"/>
              <a:t>cc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smtClean="0"/>
              <a:t>-N</a:t>
            </a:r>
            <a:r>
              <a:rPr kumimoji="1" lang="en-US" altLang="ja-JP" baseline="0" dirty="0" smtClean="0"/>
              <a:t> potential</a:t>
            </a:r>
          </a:p>
          <a:p>
            <a:r>
              <a:rPr kumimoji="1" lang="en-US" altLang="ja-JP" dirty="0" smtClean="0"/>
              <a:t>cc</a:t>
            </a:r>
            <a:r>
              <a:rPr kumimoji="1" lang="en-US" altLang="ja-JP" baseline="30000" dirty="0" smtClean="0"/>
              <a:t>bar</a:t>
            </a:r>
            <a:r>
              <a:rPr kumimoji="1" lang="en-US" altLang="ja-JP" dirty="0" smtClean="0"/>
              <a:t>-</a:t>
            </a:r>
            <a:r>
              <a:rPr kumimoji="1" lang="en-US" altLang="ja-JP" baseline="30000" dirty="0" smtClean="0"/>
              <a:t>4</a:t>
            </a:r>
            <a:r>
              <a:rPr kumimoji="1" lang="en-US" altLang="ja-JP" dirty="0" smtClean="0"/>
              <a:t>He folding potential</a:t>
            </a:r>
          </a:p>
          <a:p>
            <a:r>
              <a:rPr kumimoji="1" lang="ja-JP" altLang="en-US" dirty="0" smtClean="0"/>
              <a:t>重心を抜いた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ガウス型ポテンシャル</a:t>
            </a:r>
            <a:endParaRPr kumimoji="1" lang="en-US" altLang="ja-JP" dirty="0" smtClean="0"/>
          </a:p>
          <a:p>
            <a:r>
              <a:rPr kumimoji="1" lang="ja-JP" altLang="en-US" dirty="0" smtClean="0"/>
              <a:t>湯川型ポテンシャル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01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i="1" dirty="0" smtClean="0"/>
              <a:t>J/Ψ-N</a:t>
            </a:r>
            <a:r>
              <a:rPr kumimoji="1" lang="en-US" altLang="ja-JP" dirty="0" smtClean="0"/>
              <a:t>  potential in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Spin averaged </a:t>
            </a:r>
            <a:r>
              <a:rPr kumimoji="1" lang="en-US" altLang="ja-JP" i="1" dirty="0" smtClean="0"/>
              <a:t>J/Ψ-N</a:t>
            </a:r>
            <a:r>
              <a:rPr kumimoji="1" lang="en-US" altLang="ja-JP" dirty="0" smtClean="0"/>
              <a:t>  potential in </a:t>
            </a:r>
            <a:r>
              <a:rPr kumimoji="1" lang="en-US" altLang="ja-JP" i="1" dirty="0" smtClean="0"/>
              <a:t>J/Ψ-NN</a:t>
            </a:r>
            <a:r>
              <a:rPr kumimoji="1" lang="en-US" altLang="ja-JP" dirty="0" smtClean="0"/>
              <a:t>  system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22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(S. J. Brodsky, G. A. Miller PLB 412 (1997) 125)</a:t>
            </a:r>
            <a:endParaRPr kumimoji="1" lang="en-US" altLang="ja-JP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(</a:t>
            </a:r>
            <a:r>
              <a:rPr kumimoji="1" lang="en-US" altLang="ja-JP" sz="1200" i="1" dirty="0" smtClean="0"/>
              <a:t>J</a:t>
            </a:r>
            <a:r>
              <a:rPr kumimoji="1" lang="en-US" altLang="ja-JP" sz="1200" baseline="0" dirty="0" smtClean="0"/>
              <a:t> </a:t>
            </a:r>
            <a:r>
              <a:rPr kumimoji="1" lang="en-US" altLang="ja-JP" sz="1200" baseline="30000" dirty="0" smtClean="0">
                <a:latin typeface="HGPｺﾞｼｯｸE" pitchFamily="50" charset="-128"/>
                <a:ea typeface="HGPｺﾞｼｯｸE" pitchFamily="50" charset="-128"/>
              </a:rPr>
              <a:t>π</a:t>
            </a:r>
            <a:r>
              <a:rPr kumimoji="1" lang="en-US" altLang="ja-JP" sz="1200" baseline="0" dirty="0" smtClean="0"/>
              <a:t>= 1</a:t>
            </a:r>
            <a:r>
              <a:rPr kumimoji="1" lang="ja-JP" altLang="en-US" sz="1200" baseline="30000" dirty="0" smtClean="0"/>
              <a:t>－</a:t>
            </a:r>
            <a:r>
              <a:rPr kumimoji="1" lang="en-US" altLang="ja-JP" sz="1200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 smtClean="0"/>
              <a:t>But the details of the interaction is not yet known.</a:t>
            </a:r>
            <a:endParaRPr kumimoji="1"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425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Lattice</a:t>
            </a:r>
            <a:r>
              <a:rPr kumimoji="1" lang="en-US" altLang="ja-JP" baseline="0" dirty="0" smtClean="0"/>
              <a:t> QCD</a:t>
            </a:r>
          </a:p>
          <a:p>
            <a:r>
              <a:rPr kumimoji="1" lang="en-US" altLang="ja-JP" baseline="0" dirty="0" smtClean="0"/>
              <a:t>Preliminary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(S. J. Brodsky, G. A. Miller PLB 412 (1997) 125)</a:t>
            </a:r>
            <a:endParaRPr kumimoji="1" lang="en-US" altLang="ja-JP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(</a:t>
            </a:r>
            <a:r>
              <a:rPr kumimoji="1" lang="en-US" altLang="ja-JP" sz="1200" i="1" dirty="0" smtClean="0"/>
              <a:t>J</a:t>
            </a:r>
            <a:r>
              <a:rPr kumimoji="1" lang="en-US" altLang="ja-JP" sz="1200" baseline="0" dirty="0" smtClean="0"/>
              <a:t> </a:t>
            </a:r>
            <a:r>
              <a:rPr kumimoji="1" lang="en-US" altLang="ja-JP" sz="1200" baseline="30000" dirty="0" smtClean="0">
                <a:latin typeface="HGPｺﾞｼｯｸE" pitchFamily="50" charset="-128"/>
                <a:ea typeface="HGPｺﾞｼｯｸE" pitchFamily="50" charset="-128"/>
              </a:rPr>
              <a:t>π</a:t>
            </a:r>
            <a:r>
              <a:rPr kumimoji="1" lang="en-US" altLang="ja-JP" sz="1200" baseline="0" dirty="0" smtClean="0"/>
              <a:t>= 1</a:t>
            </a:r>
            <a:r>
              <a:rPr kumimoji="1" lang="ja-JP" altLang="en-US" sz="1200" baseline="30000" dirty="0" smtClean="0"/>
              <a:t>－</a:t>
            </a:r>
            <a:r>
              <a:rPr kumimoji="1" lang="en-US" altLang="ja-JP" sz="1200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 smtClean="0"/>
              <a:t>But the details of the interaction is not yet known.</a:t>
            </a:r>
            <a:endParaRPr kumimoji="1"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00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Also,</a:t>
            </a:r>
            <a:r>
              <a:rPr kumimoji="1" lang="en-US" altLang="ja-JP" baseline="0" dirty="0" smtClean="0"/>
              <a:t> it is the new type of </a:t>
            </a:r>
            <a:r>
              <a:rPr kumimoji="1" lang="en-US" altLang="ja-JP" baseline="0" dirty="0" err="1" smtClean="0"/>
              <a:t>hadronic</a:t>
            </a:r>
            <a:r>
              <a:rPr kumimoji="1" lang="en-US" altLang="ja-JP" baseline="0" dirty="0" smtClean="0"/>
              <a:t> state in which particles with no common quarks are bound mainly by multi-gluon exchange force.</a:t>
            </a:r>
          </a:p>
          <a:p>
            <a:r>
              <a:rPr kumimoji="1" lang="en-US" altLang="ja-JP" baseline="0" dirty="0" smtClean="0"/>
              <a:t>These bound states, and if exist, excited states, themselves are interesting object to study.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34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sz="1200" dirty="0" smtClean="0"/>
              <a:t>T taken from color confinement scale</a:t>
            </a:r>
          </a:p>
          <a:p>
            <a:pPr>
              <a:buNone/>
            </a:pPr>
            <a:r>
              <a:rPr lang="ja-JP" altLang="en-US" sz="1200" dirty="0" smtClean="0"/>
              <a:t>基底状態だけ見たい　→　</a:t>
            </a:r>
            <a:r>
              <a:rPr lang="en-US" altLang="ja-JP" sz="1200" dirty="0" smtClean="0"/>
              <a:t>L=0</a:t>
            </a:r>
            <a:r>
              <a:rPr lang="ja-JP" altLang="en-US" sz="1200" dirty="0" smtClean="0"/>
              <a:t>を考える</a:t>
            </a:r>
            <a:endParaRPr lang="en-US" altLang="ja-JP" sz="1200" dirty="0" smtClean="0"/>
          </a:p>
          <a:p>
            <a:pPr>
              <a:buNone/>
            </a:pPr>
            <a:r>
              <a:rPr lang="en-US" altLang="ja-JP" sz="1200" dirty="0" smtClean="0"/>
              <a:t>Our strategy</a:t>
            </a:r>
          </a:p>
          <a:p>
            <a:pPr>
              <a:buNone/>
            </a:pPr>
            <a:r>
              <a:rPr lang="ja-JP" altLang="en-US" sz="1200" dirty="0" smtClean="0"/>
              <a:t>１、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　の値を変えていきながら、　　　　　　の２体の</a:t>
            </a:r>
            <a:endParaRPr lang="en-US" altLang="ja-JP" sz="1200" dirty="0" smtClean="0"/>
          </a:p>
          <a:p>
            <a:pPr>
              <a:buNone/>
            </a:pPr>
            <a:r>
              <a:rPr lang="ja-JP" altLang="en-US" sz="1200" dirty="0" smtClean="0"/>
              <a:t>　　シュレーディンガー方程式を解き、散乱長の値を求める。　</a:t>
            </a:r>
            <a:endParaRPr lang="en-US" altLang="ja-JP" sz="1200" dirty="0" smtClean="0"/>
          </a:p>
          <a:p>
            <a:pPr>
              <a:buNone/>
            </a:pPr>
            <a:r>
              <a:rPr kumimoji="1" lang="ja-JP" altLang="en-US" sz="1200" dirty="0" smtClean="0"/>
              <a:t>２、　　</a:t>
            </a:r>
            <a:r>
              <a:rPr lang="ja-JP" altLang="en-US" sz="1200" dirty="0" smtClean="0"/>
              <a:t>の値を変えていきながら、　　　　　　　　の３体系を</a:t>
            </a:r>
            <a:r>
              <a:rPr lang="en-US" altLang="ja-JP" sz="1200" dirty="0" smtClean="0"/>
              <a:t>Gauss </a:t>
            </a:r>
            <a:r>
              <a:rPr lang="ja-JP" altLang="en-US" sz="1200" dirty="0" smtClean="0"/>
              <a:t>展開法で</a:t>
            </a:r>
            <a:endParaRPr lang="en-US" altLang="ja-JP" sz="1200" dirty="0" smtClean="0"/>
          </a:p>
          <a:p>
            <a:pPr>
              <a:buNone/>
            </a:pPr>
            <a:r>
              <a:rPr lang="ja-JP" altLang="en-US" sz="1200" dirty="0" smtClean="0"/>
              <a:t>　解き、束縛エネルギーを求める。</a:t>
            </a:r>
            <a:endParaRPr lang="en-US" altLang="ja-JP" sz="1200" dirty="0" smtClean="0"/>
          </a:p>
          <a:p>
            <a:pPr>
              <a:buNone/>
            </a:pPr>
            <a:r>
              <a:rPr kumimoji="1" lang="ja-JP" altLang="en-US" sz="1200" dirty="0" smtClean="0"/>
              <a:t>３、上の１と２を合わせて、散乱長と束縛エネルギーの関係を調べる。</a:t>
            </a:r>
            <a:endParaRPr kumimoji="1" lang="en-US" altLang="ja-JP" sz="1200" dirty="0" smtClean="0"/>
          </a:p>
          <a:p>
            <a:pPr>
              <a:buNone/>
            </a:pPr>
            <a:r>
              <a:rPr lang="ja-JP" altLang="en-US" sz="1200" dirty="0" smtClean="0"/>
              <a:t>　　（束縛エネルギーは、</a:t>
            </a:r>
            <a:r>
              <a:rPr lang="en-US" altLang="ja-JP" sz="1200" dirty="0" err="1" smtClean="0"/>
              <a:t>deutron</a:t>
            </a:r>
            <a:r>
              <a:rPr lang="en-US" altLang="ja-JP" sz="1200" dirty="0" smtClean="0"/>
              <a:t> threshold -2.2MeV </a:t>
            </a:r>
            <a:r>
              <a:rPr lang="ja-JP" altLang="en-US" sz="1200" dirty="0" smtClean="0"/>
              <a:t>から測る。）</a:t>
            </a:r>
            <a:endParaRPr lang="en-US" altLang="ja-JP" sz="1200" dirty="0" smtClean="0"/>
          </a:p>
          <a:p>
            <a:pPr>
              <a:buNone/>
            </a:pPr>
            <a:r>
              <a:rPr kumimoji="1" lang="en-US" altLang="ja-JP" sz="1200" dirty="0" smtClean="0"/>
              <a:t>fm</a:t>
            </a:r>
          </a:p>
          <a:p>
            <a:endParaRPr kumimoji="1" lang="en-US" altLang="ja-JP" baseline="30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F909-80C3-4494-9CEC-C6648EACDC9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33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E. </a:t>
            </a:r>
            <a:r>
              <a:rPr kumimoji="1" lang="en-US" altLang="ja-JP" dirty="0" err="1" smtClean="0"/>
              <a:t>Hiyama</a:t>
            </a:r>
            <a:r>
              <a:rPr kumimoji="1" lang="en-US" altLang="ja-JP" baseline="0" dirty="0" smtClean="0"/>
              <a:t> et al. </a:t>
            </a:r>
            <a:r>
              <a:rPr kumimoji="1" lang="en-US" altLang="ja-JP" baseline="0" dirty="0" err="1" smtClean="0"/>
              <a:t>Prog</a:t>
            </a:r>
            <a:r>
              <a:rPr kumimoji="1" lang="en-US" altLang="ja-JP" baseline="0" dirty="0" smtClean="0"/>
              <a:t>. Part. </a:t>
            </a:r>
            <a:r>
              <a:rPr kumimoji="1" lang="en-US" altLang="ja-JP" baseline="0" dirty="0" err="1" smtClean="0"/>
              <a:t>Nucl</a:t>
            </a:r>
            <a:r>
              <a:rPr kumimoji="1" lang="en-US" altLang="ja-JP" baseline="0" dirty="0" smtClean="0"/>
              <a:t>. Phys. 51, 223 (2003)</a:t>
            </a:r>
          </a:p>
          <a:p>
            <a:r>
              <a:rPr kumimoji="1" lang="en-US" altLang="ja-JP" baseline="0" dirty="0" smtClean="0"/>
              <a:t>(variation method)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75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8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</a:t>
            </a:r>
            <a:r>
              <a:rPr kumimoji="1" lang="en-US" altLang="ja-JP" baseline="0" dirty="0" smtClean="0"/>
              <a:t>                bound state is formed when </a:t>
            </a:r>
          </a:p>
          <a:p>
            <a:r>
              <a:rPr kumimoji="1" lang="en-US" altLang="ja-JP" baseline="0" dirty="0" err="1" smtClean="0"/>
              <a:t>Similary</a:t>
            </a:r>
            <a:r>
              <a:rPr kumimoji="1" lang="en-US" altLang="ja-JP" baseline="0" dirty="0" smtClean="0"/>
              <a:t>, for</a:t>
            </a:r>
          </a:p>
          <a:p>
            <a:r>
              <a:rPr kumimoji="1" lang="en-US" altLang="ja-JP" baseline="0" dirty="0" smtClean="0"/>
              <a:t>By the result, we can convert </a:t>
            </a:r>
            <a:r>
              <a:rPr kumimoji="1" lang="en-US" altLang="ja-JP" baseline="0" dirty="0" err="1" smtClean="0"/>
              <a:t>Veff</a:t>
            </a:r>
            <a:r>
              <a:rPr kumimoji="1" lang="en-US" altLang="ja-JP" baseline="0" dirty="0" smtClean="0"/>
              <a:t> into                a bound state is formed when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95A1-55EF-4152-B9C6-1A55640B66A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26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Veff</a:t>
            </a:r>
            <a:r>
              <a:rPr kumimoji="1" lang="en-US" altLang="ja-JP" dirty="0" smtClean="0"/>
              <a:t> &lt; -33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で束縛する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N-N potential</a:t>
            </a:r>
            <a:r>
              <a:rPr kumimoji="1" lang="en-US" altLang="ja-JP" baseline="0" dirty="0" smtClean="0"/>
              <a:t>: Minnesota potential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binding energy is measured from</a:t>
            </a:r>
            <a:r>
              <a:rPr kumimoji="1" lang="en-US" altLang="ja-JP" baseline="0" dirty="0" smtClean="0"/>
              <a:t>            breakup threshold</a:t>
            </a:r>
          </a:p>
          <a:p>
            <a:r>
              <a:rPr kumimoji="1" lang="en-US" altLang="ja-JP" dirty="0" smtClean="0"/>
              <a:t>This result is exactly the same for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F909-80C3-4494-9CEC-C6648EACDC9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20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1AC7-28C7-4C29-8A84-CA808D74EC1B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05CB-FC9C-408A-8E0D-F641BEAAF9E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d%0aN%20%0d%0a\end%7balign*%7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maru.bonyari.jp/texclip/texclip.php?s=\begin%7balign*%7d%0d%0ac\bar%7bc%7d%0d%0a\end%7balign*%7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at%7d%7b5%7d%0av_%7bJ/\psi-N%7d(r)=%20v_%7b\rm%20eff%7d(S_%7bJ/\psi-N%7d)%20e%5e%7b-\mu%20r%5e%7b2%7d%7d%20\nonumber%20%0a\end%7balignat%7d%0a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://maru.bonyari.jp/texclip/texclip.php?s=\begin%7balignat%7d%7b5%7d%0av_%7b\rm%20eff%7d%20\nonumber%20%0a\end%7balignat%7d%0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aa_%7bJ/\psi%20-N%7d%0a\end%7balign*%7d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://maru.bonyari.jp/texclip/texclip.php?s=\begin%7balignat%7d%7b5%7d%0av_%7b\rm%20eff%7d%20\le%20-72.6%20\%20\rm%7bMeV%7d%20\nonumber%20%0a\end%7balignat%7d" TargetMode="External"/><Relationship Id="rId4" Type="http://schemas.openxmlformats.org/officeDocument/2006/relationships/hyperlink" Target="http://maru.bonyari.jp/texclip/texclip.php?s=\begin%7balign*%7d%0aJ/\psi-N%0a\end%7balign*%7d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hyperlink" Target="http://maru.bonyari.jp/texclip/texclip.php?s=\begin%7balign*%7d%0aa_%7bJ/\psi-N%7d%0a\end%7balign*%7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hyperlink" Target="http://maru.bonyari.jp/texclip/texclip.php?s=\begin%7balign*%7d%0d%0aa_%7bJ/\psi%20-N%7d%3c-0.95\mathrm%7bfm%7d%0d%0a\end%7balign*%7d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hyperlink" Target="http://maru.bonyari.jp/texclip/texclip.php?s=\begin%7balign*%7d%0aJ/\psi%20+%20deuteron%0a\end%7balign*%7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://maru.bonyari.jp/texclip/texclip.php?s=\begin%7balignat%7d%7b2%7d%0a%20%20(\ge%20-0.95%20\%20\rm%7bfm%7d)%20\nonumber%0a\end%7balignat%7d%0a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d%0aA=2\%20(\mathrm%7bdeutron%7d)%0d%0a\end%7balign*%7d" TargetMode="External"/><Relationship Id="rId11" Type="http://schemas.openxmlformats.org/officeDocument/2006/relationships/hyperlink" Target="http://maru.bonyari.jp/texclip/texclip.php?s=\begin%7balignat%7d%7b2%7d%0a%20a_%7bJ/\psi-N%7d%20\sim%20-0.35%20\%20\rm%7bfm%7d%20\nonumber%0a\end%7balignat%7d%0a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15.png"/><Relationship Id="rId4" Type="http://schemas.openxmlformats.org/officeDocument/2006/relationships/hyperlink" Target="http://maru.bonyari.jp/texclip/texclip.php?s=\begin%7balign*%7d%0d%0a%20c\bar%7bc%7d-NN%0d%0a\end%7balign*%7d" TargetMode="External"/><Relationship Id="rId9" Type="http://schemas.openxmlformats.org/officeDocument/2006/relationships/hyperlink" Target="http://maru.bonyari.jp/texclip/texclip.php?s=\begin%7balignat%7d%7b5%7d%0av_%7bJ/\psi-N%7d(r)&amp;=%20%0a(v_%7b0%7d+v_%7bs%7d(\mathbf%7bS%7d_%7bJ/\psi%7d%20\cdot%20\mathbf%7bS%7d_%7bN%7d%20))e%5e%7b-\mu%20r%5e%7b2%7d%7d%0a\nonumber%20%20\\%0a&amp;%20\equiv%20v_%7b\rm%20eff%7d(S_%7bJ/\psi-N%7d)%20e%5e%7b-\mu%20r%5e%7b2%7d%7d%20\nonumber%20%0a\end%7balignat%7d" TargetMode="External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.png"/><Relationship Id="rId3" Type="http://schemas.openxmlformats.org/officeDocument/2006/relationships/hyperlink" Target="http://maru.bonyari.jp/texclip/texclip.php?s=\begin%7balign*%7d%0d%0aJ/\psi-%5e%7b4%7dHe%0d%0a\end%7balign*%7d" TargetMode="External"/><Relationship Id="rId7" Type="http://schemas.openxmlformats.org/officeDocument/2006/relationships/hyperlink" Target="http://maru.bonyari.jp/texclip/texclip.php?s=\begin%7balign*%7d%0d%0a\int_%7b0%7d%5e%7b\infty%7d\rho_%7b_%7bNi%7d%7d(r)r%5e%7b2%7ddr%20=%201%0d%0a\end%7balign*%7d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hyperlink" Target="http://maru.bonyari.jp/texclip/texclip.php?s=\begin%7balign*%7d%0d%0aJ/\psi-N%0d%0a\end%7balign*%7d" TargetMode="External"/><Relationship Id="rId5" Type="http://schemas.openxmlformats.org/officeDocument/2006/relationships/hyperlink" Target="http://maru.bonyari.jp/texclip/%7d)V_%7b_%7bJ/psi-N%7d%7d(/mathbf%7br-r'%7d)d%5e%7b3%7d/mathbf%7br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://maru.bonyari.jp/texclip/)=/frac%7b4%7d%7bb%5e%7b3%7d/sqrt%7b/pi%7d%7d%20exp(-/frac%7b1%7d%7bb%5e%7b2%7d%7dr" TargetMode="External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at%7d%7b2%7d%0a%20B%20=%200.5%20\%20\rm%7bMeV%7d%20%20\nonumber%0a\end%7balignat%7d%0a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12" Type="http://schemas.openxmlformats.org/officeDocument/2006/relationships/hyperlink" Target="http://maru.bonyari.jp/texclip/texclip.php?s=\begin%7balignat%7d%7b2%7d%0a%20B%20=%201.0%20\%20\rm%7bMeV%7d%20%20\nonumber%0a\end%7balignat%7d%0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at%7d%7b2%7d%0a%20a_%7bJ/\psi-N%7d%20\le%20-0.24%20\%20\rm%7bfm%7d%20\nonumber%0a\end%7balignat%7d%0a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hyperlink" Target="http://maru.bonyari.jp/texclip/texclip.php?s=\begin%7balignat%7d%7b2%7d%0a%20(a%20=%20-0.35%20\%20\rm%7bfm%7d)%20\nonumber%0a\end%7balignat%7d" TargetMode="External"/><Relationship Id="rId4" Type="http://schemas.openxmlformats.org/officeDocument/2006/relationships/hyperlink" Target="http://maru.bonyari.jp/texclip/texclip.php?s=\begin%7balign*%7d%0d%0aJ/\psi-%5e%7b4%7dHe%0d%0a\end%7balign*%7d" TargetMode="External"/><Relationship Id="rId9" Type="http://schemas.openxmlformats.org/officeDocument/2006/relationships/image" Target="../media/image49.png"/><Relationship Id="rId14" Type="http://schemas.openxmlformats.org/officeDocument/2006/relationships/hyperlink" Target="http://maru.bonyari.jp/texclip/texclip.php?s=\begin%7balignat%7d%7b2%7d%0a%20(a%20=%20-0.40%20\%20\rm%7bfm%7d)%20\nonumber%0a\end%7balignat%7d%0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a|r\psi(r)|%5e%7b2%7d%0a\end%7balign*%7d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://maru.bonyari.jp/texclip/texclip.php?s=\begin%7balign*%7d%0d%0aJ/\psi-%5e%7b4%7dHe%0d%0a\end%7balign*%7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%7d)V_%7b_%7bJ/psi-N%7d%7d(/mathbf%7br-r'%7d)d%5e%7b3%7d/mathbf%7br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at%7d%7b4%7d%0a%20V_%7b\rm%20eff%7d%5e%7b(0,0)%7d%20&amp;=%20v_%7b0%7d-%20v_%7bs%7d%20=%20v_%7b\rm%20eff%7d(1/2)%0a\qquad%20&amp;(J%20=%200,%20\%20S_%7bNN%7d=1,\%20T=0)%20\label%7beq:V0Vs1%7d%20\nonumber%20\\%0a%20V_%7b\rm%20eff%7d%5e%7b(1,0)%7d%20&amp;=%20v_%7b0%7d-%20\frac%7b1%7d%7b2%7dv_%7bs%7d%20%20%20%20%20%0a\qquad%20&amp;(J%20=%201,\%20S_%7bNN%7d=1,\%20T=0)%20\label%7beq:V0Vs2%7d%20\nonumber%20\\%0a%20V_%7b\rm%20eff%7d%5e%7b(2,0)%7d%20&amp;=%20v_%7b0%7d+%20\frac%7b1%7d%7b2%7dv_%7bs%7d%20=%20v_%7b\rm%20eff%7d(3/2)%0a\qquad%20&amp;(J%20=%202,\%20S_%7bNN%7d=1,\%20T=0)%20\label%7beq:V0Vs3%7d%20\nonumber%20\\%0a%20V_%7b\rm%20eff%7d%5e%7b(1,1)%7d%20&amp;=%20v_%7b0%7d%20%20%20%20%20%0a\qquad%20&amp;(J%20=%201,\%20S_%7bNN%7d=0,\%20T=1)%20\label%7beq:V0Vs4%7d%20\nonumber%0a\end%7balignat%7d" TargetMode="External"/><Relationship Id="rId3" Type="http://schemas.openxmlformats.org/officeDocument/2006/relationships/hyperlink" Target="http://maru.bonyari.jp/texclip/texclip.php?s=\begin%7balignat%7d%7b6%7d%0a%20V_%7b\rm%20eff%7d%5e%7b(J,T)%7de%5e%7b-\mu%20r%5e%7b2%7d%7d%20&amp;%20\equiv%0a%20%20\Big\langle%20(NN)_%7bS_%7bNN%7d%7d,%20J/\psi%20;%20\%20J%20\%20\Big%7b|%7d%20%0a%20%20\%20v_%7bJ/\psi-N%7d(r)%20\%20\Big%7b|%7d%20(NN)_%7bS_%7bNN%7d%7d,%20J/\psi%20;%20\%20J%20\%20\Big\rangle%20\nonumber%20%0a\end%7balignat%7d" TargetMode="External"/><Relationship Id="rId7" Type="http://schemas.openxmlformats.org/officeDocument/2006/relationships/hyperlink" Target="http://maru.bonyari.jp/texclip/texclip.php?s=\begin%7balignat%7d%7b4%7d%0a%20V_%7b\rm%20eff%7d%5e%7b(0,0)%7d%20&amp;=%20v_%7b0%7d-%20v_%7bs%7d%20=%20v_%7b\rm%20eff%7d(1/2)%0a\qquad%20&amp;(J%20=%200,%20\%20S_%7bNN%7d=1,\%20T=0)%20\label%7beq:V0Vs1%7d%20\nonumber%20\\%0a%20V_%7b\rm%20eff%7d%5e%7b(1,0)%7d%20&amp;=%20v_%7b0%7d-%20\frac%7b1%7d%7b2%7dv_%7bs%7d%20%20%20%20%20%0a\qquad%20&amp;(J%20=%201,\%20S_%7bNN%7d=1,\%20T=0)%20\label%7beq:V0Vs2%7d%20\nonumber%20\\%0a%20V_%7b\rm%20eff%7d%5e%7b(2,0)%7d%20&amp;=%20v_%7b0%7d+%20\frac%7b1%7d%7b2%7dv_%7bs%7d%20=%20v_%7b\rm%20eff%7d(3/2)%0a\qquad%20&amp;(J%20=%202,\%20S_%7bNN%7d=1,\%20T=0)%20\label%7beq:V0Vs3%7d%20\nonumber%20\\%0a%20V_%7b\rm%20eff%7d%5e%7b(1,1)%7d%20&amp;=%20v_%7b0%7d%20%20%20%20%20%20%20%20%20%20%20%20%20%20\qquad%20&amp;(J%20=%201,\%20S_%7bNN%7d=0,\%20T=1),%20\label%7beq:V0Vs4%7d%20%20%0a%20%20\nonumber%0a\end%7balignat%7d%0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5" Type="http://schemas.openxmlformats.org/officeDocument/2006/relationships/hyperlink" Target="http://maru.bonyari.jp/texclip/texclip.php?s=\begin%7balignat%7d%7b5%7d%0av_%7bJ/\psi-N%7d(r)&amp;=%20%0a(v_%7b0%7d+v_%7bs%7d(\mathbf%7bS%7d_%7bJ/\psi%7d%20\cdot%20\mathbf%7bS%7d_%7bN%7d%20))e%5e%7b-\mu%20r%5e%7b2%7d%7d%0a\nonumber%20%20\\%0a&amp;=%20\begin%7bcases%7d%0a%20%20%20(v_%7b0%7d-v_%7bs%7d)%20\%20e%5e%7b-\mu%20r%5e%7b2%7d%7d%20%20%20%20\quad%20\quad%20%20\bigl(S_%7bJ/\psi-N%7d=1/2\bigr)%20%20%0a%20%20%20%20%20\nonumber%20%20\\%0a%20%20%20(v_%7b0%7d+\frac%7b1%7d%7b2%7dv_%7bs%7d)%20\%20e%5e%7b-\mu%20r%5e%7b2%7d%7d%20%20\quad%20\%20\bigl(S_%7bJ/\psi-N%7d=3/2\bigr)%0a%20%20%20%20%20\nonumber%20%20\\%0a%20%20%20\end%7bcases%7d%20%20\nonumber%20\\%0a&amp;%20\equiv%20v_%7b\rm%20eff%7d(S_%7bJ/\psi-N%7d)%20\%20e%5e%7b-\mu%20r%5e%7b2%7d%7d%20\nonumber%20%0a\end%7balignat%7d" TargetMode="External"/><Relationship Id="rId10" Type="http://schemas.openxmlformats.org/officeDocument/2006/relationships/hyperlink" Target="http://maru.bonyari.jp/texclip/texclip.php?s=\begin%7balignat%7d%7b4%7d%0a%20V_%7b\rm%20eff%7d%5e%7b(0,0)%7d%20&amp;=%20v_%7b0%7d-%20v_%7bs%7d%20=%20v_%7b\rm%20eff%7d(1/2)%0a\qquad%20&amp;(J%20=%200,%20\%20S_%7bNN%7d=1,\%20T=0)%20\label%7beq:V0Vs1%7d%20\\%0a%20V_%7b\rm%20eff%7d%5e%7b(1,0)%7d%20&amp;=%20v_%7b0%7d-%20\frac%7b1%7d%7b2%7dv_%7bs%7d%20%20%20%20%20%0a\qquad%20&amp;(J%20=%201,\%20S_%7bNN%7d=1,\%20T=0)%20\label%7beq:V0Vs2%7d%20\\%0a%20V_%7b\rm%20eff%7d%5e%7b(2,0)%7d%20&amp;=%20v_%7b0%7d+%20\frac%7b1%7d%7b2%7dv_%7bs%7d%20=%20v_%7b\rm%20eff%7d(3/2)%0a\qquad%20&amp;(J%20=%202,\%20S_%7bNN%7d=1,\%20T=0)%20\label%7beq:V0Vs3%7d%20\\%0a%20V_%7b\rm%20eff%7d%5e%7b(1,1)%7d%20&amp;=%20v_%7b0%7d%20%20%20%20%20%20%20%20%20%20%20%20%20%20\qquad%20&amp;(J%20=%201,\%20S_%7bNN%7d=0,\%20T=1),%20\label%7beq:V0Vs4%7d%20%20%0a\end%7balignat%7d%0a" TargetMode="External"/><Relationship Id="rId4" Type="http://schemas.openxmlformats.org/officeDocument/2006/relationships/image" Target="../media/image89.png"/><Relationship Id="rId9" Type="http://schemas.openxmlformats.org/officeDocument/2006/relationships/hyperlink" Target="http://maru.bonyari.jp/texclip/texclip.php?s=\begin%7balignat%7d%7b6%7d%0a%20V_%7b\rm%20eff%7d%5e%7b(0,0)%7d%20&amp;=%20v_%7b0%7d-%20v_%7bs%7d%20=%20v_%7b\rm%20eff%7d(1/2)%0a\qquad%20&amp;(J%20=%200,%20\%20S_%7bNN%7d=1,\%20T=0)%20\label%7beq:V0Vs1%7d%20\nonumber%20\\%0a%20V_%7b\rm%20eff%7d%5e%7b(1,0)%7d%20&amp;=%20v_%7b0%7d-%20\frac%7b1%7d%7b2%7dv_%7bs%7d%20%20%20%20%20%0a\qquad%20&amp;(J%20=%201,\%20S_%7bNN%7d=1,\%20T=0)%20\label%7beq:V0Vs2%7d%20\nonumber%20\\%0a%20V_%7b\rm%20eff%7d%5e%7b(1,1)%7d%20&amp;=%20v_%7b0%7d%20%20%20%20%20%0a\qquad%20&amp;(J%20=%201,\%20S_%7bNN%7d=0,\%20T=1)%20\label%7beq:V0Vs4%7d%20\nonumber%20\\%0a%20V_%7b\rm%20eff%7d%5e%7b(2,0)%7d%20&amp;=%20v_%7b0%7d+%20\frac%7b1%7d%7b2%7dv_%7bs%7d%20=%20v_%7b\rm%20eff%7d(3/2)%0a\qquad%20&amp;(J%20=%202,\%20S_%7bNN%7d=1,\%20T=0)%20\label%7beq:V0Vs3%7d%20\nonumber%20\\%0a\nonumber%0a\end%7balignat%7d%0a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5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at%7d%7b2%7d%0a%20J/\psi-%5e%7b4%7d\rm%7bHe%7d%20\nonumber%0a\end%7balignat%7d%0a" TargetMode="External"/><Relationship Id="rId5" Type="http://schemas.openxmlformats.org/officeDocument/2006/relationships/image" Target="../media/image95.png"/><Relationship Id="rId4" Type="http://schemas.openxmlformats.org/officeDocument/2006/relationships/hyperlink" Target="http://maru.bonyari.jp/texclip/texclip.php?s=\begin%7balignat%7d%7b2%7d%0a%20\eta_%7bc%7d-%5e%7b4%7d\rm%7bHe%7d%20\nonumber%0a\end%7balignat%7d%0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maru.bonyari.jp/texclip/texclip.php?s=\begin%7balign*%7d%0d%0a\eta_%7bc%7d%0d%0a\end%7balign*%7d" TargetMode="External"/><Relationship Id="rId3" Type="http://schemas.openxmlformats.org/officeDocument/2006/relationships/hyperlink" Target="http://maru.bonyari.jp/texclip/texclip.php?s=\begin%7balign*%7d%0d%0aN%20%0d%0a\end%7balign*%7d" TargetMode="External"/><Relationship Id="rId7" Type="http://schemas.openxmlformats.org/officeDocument/2006/relationships/hyperlink" Target="http://maru.bonyari.jp/texclip/texclip.php?s=\begin%7balign*%7d%0d%0ac\bar%7bc%7d-N%0d%0a\end%7balign*%7d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maru.bonyari.jp/texclip/texclip.php?s=\begin%7balign*%7d%0d%0aJ/\psi%0d%0a\end%7balign*%7d" TargetMode="External"/><Relationship Id="rId5" Type="http://schemas.openxmlformats.org/officeDocument/2006/relationships/hyperlink" Target="http://maru.bonyari.jp/texclip/texclip.php?s=\begin%7balign*%7d%0d%0ac\bar%7bc%7d%0d%0a\end%7balign*%7d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://maru.bonyari.jp/texclip/texclip.php?s=\begin%7balign*%7d%0d%0aN(uud,udd)%0d%0a\end%7balign*%7d" TargetMode="Externa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maru.bonyari.jp/texclip/texclip.php?s=\begin%7balign*%7d%0d%0a\eta_%7bc%7d%0d%0a\end%7balign*%7d" TargetMode="External"/><Relationship Id="rId3" Type="http://schemas.openxmlformats.org/officeDocument/2006/relationships/hyperlink" Target="http://maru.bonyari.jp/texclip/texclip.php?s=\begin%7balign*%7d%0d%0aN%20%0d%0a\end%7balign*%7d" TargetMode="External"/><Relationship Id="rId7" Type="http://schemas.openxmlformats.org/officeDocument/2006/relationships/hyperlink" Target="http://maru.bonyari.jp/texclip/texclip.php?s=\begin%7balign*%7d%0d%0ac\bar%7bc%7d-N%0d%0a\end%7balign*%7d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maru.bonyari.jp/texclip/texclip.php?s=\begin%7balign*%7d%0d%0aJ/\psi%0d%0a\end%7balign*%7d" TargetMode="External"/><Relationship Id="rId5" Type="http://schemas.openxmlformats.org/officeDocument/2006/relationships/hyperlink" Target="http://maru.bonyari.jp/texclip/texclip.php?s=\begin%7balign*%7d%0d%0ac\bar%7bc%7d%0d%0a\end%7balign*%7d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://maru.bonyari.jp/texclip/texclip.php?s=\begin%7balign*%7d%0d%0aN(uud,udd)%0d%0a\end%7balign*%7d" TargetMode="Externa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maru.bonyari.jp/texclip/texclip.php?s=\begin%7balign*%7d%0d%0a\mathbf%7bc\bar%7bc%7d-nucleus%7d%0d%0a\end%7balign*%7d" TargetMode="External"/><Relationship Id="rId7" Type="http://schemas.openxmlformats.org/officeDocument/2006/relationships/hyperlink" Target="http://maru.bonyari.jp/texclip/texclip.php?s=\begin%7balign*%7d%0d%0aN%20%0d%0a\end%7balign*%7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maru.bonyari.jp/texclip/texclip.php?s=\begin%7balign*%7d%0d%0a\mathbf%7bc\bar%7bc%7d-N%7d%0d%0a\end%7balign*%7d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hyperlink" Target="http://maru.bonyari.jp/texclip/texclip.php?s=\begin%7balign*%7d%0d%0ac\bar%7bc%7d%0d%0a\end%7balign*%7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maru.bonyari.jp/texclip/texclip.php?s=\begin%7balign*%7d%0d%0a\eta_%7bc%7d%0d%0a\end%7balign*%7d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://maru.bonyari.jp/texclip/texclip.php?s=\begin%7balign*%7d%0d%0ac\bar%7bc%7d-N%0d%0a\end%7balign*%7d" TargetMode="External"/><Relationship Id="rId21" Type="http://schemas.openxmlformats.org/officeDocument/2006/relationships/hyperlink" Target="http://maru.bonyari.jp/texclip/texclip.php?s=\begin%7balignat%7d%7b5%7d%0av_%7b\rm%20eff%7d%20\nonumber%20%0a\end%7balignat%7d%0a" TargetMode="External"/><Relationship Id="rId7" Type="http://schemas.openxmlformats.org/officeDocument/2006/relationships/hyperlink" Target="http://maru.bonyari.jp/texclip/texclip.php?s=\begin%7balign*%7d%0d%0a\mu=%20\%20(1.0\%20\%20\%20)%5e%7b-2%7d%0d%0a\end%7balign*%7d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://maru.bonyari.jp/texclip/texclip.php?s=\begin%7balignat%7d%7b5%7d%0av_%7bJ/\psi-N%7d(r)&amp;=%20%0a(v_%7b0%7d+v_%7bs%7d(\mathbf%7bS%7d_%7bJ/\psi%7d%20\cdot%20\mathbf%7bS%7d_%7bN%7d%20))e%5e%7b-\mu%20r%5e%7b2%7d%7d%0a\nonumber%20%20\\%0a&amp;%20\equiv%20v_%7b\rm%20eff%7d(S_%7bJ/\psi-N%7d)%20e%5e%7b-\mu%20r%5e%7b2%7d%7d%20\nonumber%20%0a\end%7balignat%7d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maru.bonyari.jp/texclip/texclip.php?s=\begin%7balign*%7d%0d%0aa%0d%0a\end%7balign*%7d" TargetMode="External"/><Relationship Id="rId24" Type="http://schemas.openxmlformats.org/officeDocument/2006/relationships/image" Target="../media/image18.png"/><Relationship Id="rId5" Type="http://schemas.openxmlformats.org/officeDocument/2006/relationships/hyperlink" Target="http://maru.bonyari.jp/texclip/texclip.php?s=\begin%7balign*%7d%0d%0a%20c\bar%7bc%7d-NN%0d%0a\end%7balign*%7d" TargetMode="External"/><Relationship Id="rId15" Type="http://schemas.openxmlformats.org/officeDocument/2006/relationships/hyperlink" Target="http://maru.bonyari.jp/texclip/texclip.php?s=\begin%7balign*%7d%0d%0aJ/\psi%0d%0a\end%7balign*%7d" TargetMode="External"/><Relationship Id="rId23" Type="http://schemas.openxmlformats.org/officeDocument/2006/relationships/hyperlink" Target="http://maru.bonyari.jp/texclip/texclip.php?s=\begin%7balignat%7d%7b2%7d%0a%20%20v_%7b\eta%20_%7bc%7d-N%7d%20(%20r%20)%20&amp;=%20v_%7b\rm%20eff%7de%5e%7b-\mu%20r%5e%7b2%7d%7d%20\nonumber%20%20%0a\end%7balignat%7d" TargetMode="External"/><Relationship Id="rId10" Type="http://schemas.openxmlformats.org/officeDocument/2006/relationships/image" Target="../media/image13.png"/><Relationship Id="rId19" Type="http://schemas.openxmlformats.org/officeDocument/2006/relationships/hyperlink" Target="http://maru.bonyari.jp/texclip/texclip.php?s=\begin%7balignat%7d%7b5%7d%0av_%7b\rm%20eff%7d(S_%7bJ/\psi-N%7d)&amp;=%20\begin%7bcases%7d%0a%20%20%20%20%20%20%20%20v_%7b0%7d-v_%7bs%7d%20%20%20%20\quad%20\quad%20%20\bigl(S_%7bJ/\psi-N%7d=1/2\bigr)%20%20%0a%20%20%20%20%20%20%20%20%20%20\nonumber%20%20\\%0a%20%20%20%20%20%20%20%20v_%7b0%7d+\frac%7b1%7d%7b2%7dv_%7bs%7d%20%20\quad%20\%20\bigl(S_%7bJ/\psi-N%7d=3/2\bigr)%0a%20%20%20%20%20%20%20%20%20%20\nonumber%20%20\\%0a%20%20%20\end%7bcases%7d%20%20%20%20%20%0a\end%7balignat%7d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maru.bonyari.jp/texclip/texclip.php?s=\begin%7balign*%7d%0d%0a\mathrm%7bSchr\%22odinger%7d%0d%0a\end%7balign*%7d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://maru.bonyari.jp/texclip/texclip.php?s=\begin%7bequation%7d%0a%20%20\Psi_%7bJM%7d%20=%20\sum_%7bc=1%7d%5e%7b3%7d%20\sum_%7bn=1%7d%5e%7bn_%7bmax%7d%7d%20\sum_%7bN=1%7d%5e%7bN_%7bmax%7d%20%7d%20\sum_%7bI%7d%0a%20%20%20%20%20%20%20%20%20%20%20C_%7bnNI%7d%5e%7bc%7d%20\phi_%7bnlm%7d%5e%7bc%7d(\mathbf%7br_%7bc%7d%20%7d%20)%20\psi_%7bNLM%7d%5e%7bc%7d%20(\mathbf%7bR_%7bc%7d%20%7d%20)%0a%20%20%20%20%20%20%20%20%20%20%20%5b%20%5b\chi_%7bs%7d(1)\chi_%7bs%7d(2)%5d_%7bI%7d%20\chi_%7bs%7d(3)%5d_%7bJM%7d%0a%20%20\nonumber%0a\end%7bequation%7d%0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4" y="19776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チャーモニウムの軽い原子核への束縛状態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1814" y="3745842"/>
            <a:ext cx="778372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en-US" dirty="0" smtClean="0"/>
              <a:t>横田　朗</a:t>
            </a:r>
            <a:r>
              <a:rPr lang="en-US" altLang="ja-JP" baseline="30000" dirty="0"/>
              <a:t>A 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　肥山　詠美子</a:t>
            </a:r>
            <a:r>
              <a:rPr lang="en-US" altLang="ja-JP" baseline="30000" dirty="0"/>
              <a:t>B 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　岡　眞</a:t>
            </a:r>
            <a:r>
              <a:rPr lang="en-US" altLang="ja-JP" baseline="30000" dirty="0"/>
              <a:t>A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　　東工大理工</a:t>
            </a:r>
            <a:r>
              <a:rPr lang="en-US" altLang="ja-JP" baseline="30000" dirty="0" smtClean="0"/>
              <a:t>A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理研仁科セ</a:t>
            </a:r>
            <a:r>
              <a:rPr lang="en-US" altLang="ja-JP" baseline="30000" dirty="0" smtClean="0"/>
              <a:t>B</a:t>
            </a:r>
            <a:endParaRPr kumimoji="1"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104402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err="1"/>
              <a:t>Charmonium</a:t>
            </a:r>
            <a:r>
              <a:rPr lang="en-US" altLang="ja-JP" sz="3200" dirty="0"/>
              <a:t> Bound states in light nuclei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7" y="4915821"/>
            <a:ext cx="7956773" cy="168153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201629" y="1844824"/>
            <a:ext cx="2450491" cy="1876345"/>
            <a:chOff x="3153053" y="2075268"/>
            <a:chExt cx="2450491" cy="1876345"/>
          </a:xfrm>
        </p:grpSpPr>
        <p:sp>
          <p:nvSpPr>
            <p:cNvPr id="9" name="円/楕円 8"/>
            <p:cNvSpPr/>
            <p:nvPr/>
          </p:nvSpPr>
          <p:spPr>
            <a:xfrm>
              <a:off x="3841098" y="2075268"/>
              <a:ext cx="1762446" cy="1876345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50"/>
            <p:cNvGrpSpPr/>
            <p:nvPr/>
          </p:nvGrpSpPr>
          <p:grpSpPr>
            <a:xfrm>
              <a:off x="3153053" y="3023269"/>
              <a:ext cx="495688" cy="389462"/>
              <a:chOff x="3714744" y="5357826"/>
              <a:chExt cx="642942" cy="428628"/>
            </a:xfrm>
          </p:grpSpPr>
          <p:pic>
            <p:nvPicPr>
              <p:cNvPr id="27" name="Picture 18" descr="\begin{align*}&#10;c\bar{c}&#10;\end{align*}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57620" y="5429264"/>
                <a:ext cx="342900" cy="238125"/>
              </a:xfrm>
              <a:prstGeom prst="rect">
                <a:avLst/>
              </a:prstGeom>
              <a:noFill/>
            </p:spPr>
          </p:pic>
          <p:sp>
            <p:nvSpPr>
              <p:cNvPr id="28" name="円/楕円 27"/>
              <p:cNvSpPr/>
              <p:nvPr/>
            </p:nvSpPr>
            <p:spPr>
              <a:xfrm>
                <a:off x="3714744" y="5357826"/>
                <a:ext cx="642942" cy="42862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24"/>
            <p:cNvGrpSpPr/>
            <p:nvPr/>
          </p:nvGrpSpPr>
          <p:grpSpPr>
            <a:xfrm>
              <a:off x="4805346" y="2179434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25" name="円/楕円 24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6" name="Picture 16" descr="\begin{align*}&#10;N &#10;\end{align*}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grpSp>
          <p:nvGrpSpPr>
            <p:cNvPr id="12" name="グループ化 27"/>
            <p:cNvGrpSpPr/>
            <p:nvPr/>
          </p:nvGrpSpPr>
          <p:grpSpPr>
            <a:xfrm>
              <a:off x="5025651" y="2698717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23" name="円/楕円 22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4" name="Picture 16" descr="\begin{align*}&#10;N &#10;\end{align*}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grpSp>
          <p:nvGrpSpPr>
            <p:cNvPr id="13" name="グループ化 30"/>
            <p:cNvGrpSpPr/>
            <p:nvPr/>
          </p:nvGrpSpPr>
          <p:grpSpPr>
            <a:xfrm>
              <a:off x="4419811" y="3218000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21" name="円/楕円 20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Picture 16" descr="\begin{align*}&#10;N &#10;\end{align*}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grpSp>
          <p:nvGrpSpPr>
            <p:cNvPr id="14" name="グループ化 33"/>
            <p:cNvGrpSpPr/>
            <p:nvPr/>
          </p:nvGrpSpPr>
          <p:grpSpPr>
            <a:xfrm>
              <a:off x="4034276" y="2374165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19" name="円/楕円 18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" name="Picture 16" descr="\begin{align*}&#10;N &#10;\end{align*}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cxnSp>
          <p:nvCxnSpPr>
            <p:cNvPr id="15" name="直線矢印コネクタ 14"/>
            <p:cNvCxnSpPr>
              <a:endCxn id="25" idx="3"/>
            </p:cNvCxnSpPr>
            <p:nvPr/>
          </p:nvCxnSpPr>
          <p:spPr>
            <a:xfrm flipV="1">
              <a:off x="3538588" y="2622670"/>
              <a:ext cx="1331284" cy="46551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V="1">
              <a:off x="3648741" y="2765070"/>
              <a:ext cx="440611" cy="25819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3648741" y="3023269"/>
              <a:ext cx="1321834" cy="12982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3593665" y="3347821"/>
              <a:ext cx="715993" cy="12982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9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63"/>
          </a:xfrm>
        </p:spPr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en-US" altLang="ja-JP" sz="4400" dirty="0" smtClean="0"/>
              <a:t>Results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3"/>
          <a:srcRect l="5038" t="43231" r="45217" b="8032"/>
          <a:stretch>
            <a:fillRect/>
          </a:stretch>
        </p:blipFill>
        <p:spPr bwMode="auto">
          <a:xfrm>
            <a:off x="4572000" y="1357298"/>
            <a:ext cx="44370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29618" cy="86834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The relation between potential strength and the scattering length</a:t>
            </a:r>
            <a:endParaRPr kumimoji="1"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571472" y="6029286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A                       bound state is formed  when </a:t>
            </a:r>
            <a:endParaRPr lang="ja-JP" altLang="en-US" sz="2000" dirty="0"/>
          </a:p>
        </p:txBody>
      </p:sp>
      <p:pic>
        <p:nvPicPr>
          <p:cNvPr id="70662" name="Picture 6" descr="\begin{align*}&#10;J/\psi-N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6118483"/>
            <a:ext cx="928694" cy="239475"/>
          </a:xfrm>
          <a:prstGeom prst="rect">
            <a:avLst/>
          </a:prstGeom>
          <a:noFill/>
        </p:spPr>
      </p:pic>
      <p:sp>
        <p:nvSpPr>
          <p:cNvPr id="12" name="四角形吹き出し 11"/>
          <p:cNvSpPr/>
          <p:nvPr/>
        </p:nvSpPr>
        <p:spPr>
          <a:xfrm>
            <a:off x="5500694" y="3000372"/>
            <a:ext cx="2357454" cy="1000132"/>
          </a:xfrm>
          <a:prstGeom prst="wedgeRectCallout">
            <a:avLst>
              <a:gd name="adj1" fmla="val -16448"/>
              <a:gd name="adj2" fmla="val -1601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500694" y="328612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 is needed to make a </a:t>
            </a:r>
          </a:p>
          <a:p>
            <a:r>
              <a:rPr lang="en-US" altLang="ja-JP" sz="2000" i="1" dirty="0" smtClean="0"/>
              <a:t>J/Ψ</a:t>
            </a:r>
            <a:r>
              <a:rPr lang="ja-JP" altLang="en-US" sz="2000" i="1" dirty="0" smtClean="0"/>
              <a:t>－</a:t>
            </a:r>
            <a:r>
              <a:rPr lang="en-US" altLang="ja-JP" sz="2000" i="1" dirty="0" smtClean="0"/>
              <a:t>N</a:t>
            </a:r>
            <a:r>
              <a:rPr lang="ja-JP" altLang="en-US" sz="2000" i="1" dirty="0" smtClean="0"/>
              <a:t> </a:t>
            </a:r>
            <a:r>
              <a:rPr lang="en-US" altLang="ja-JP" dirty="0" smtClean="0"/>
              <a:t>bound state.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00034" y="5396227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By the results, we can convert  the value of              into </a:t>
            </a:r>
            <a:endParaRPr lang="ja-JP" altLang="en-US" sz="2400" dirty="0"/>
          </a:p>
        </p:txBody>
      </p:sp>
      <p:pic>
        <p:nvPicPr>
          <p:cNvPr id="17" name="Picture 6" descr="\begin{align*}&#10;a_{J/\psi -N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5572140"/>
            <a:ext cx="785818" cy="214314"/>
          </a:xfrm>
          <a:prstGeom prst="rect">
            <a:avLst/>
          </a:prstGeom>
          <a:noFill/>
        </p:spPr>
      </p:pic>
      <p:pic>
        <p:nvPicPr>
          <p:cNvPr id="41986" name="Picture 2" descr="\begin{alignat}{5}&#10;v_{J/\psi-N}(r)= v_{\rm eff}(S_{J/\psi-N}) e^{-\mu r^{2}} \nonumber &#10;\end{alignat}&#10;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836903"/>
            <a:ext cx="3665129" cy="378047"/>
          </a:xfrm>
          <a:prstGeom prst="rect">
            <a:avLst/>
          </a:prstGeom>
          <a:noFill/>
        </p:spPr>
      </p:pic>
      <p:pic>
        <p:nvPicPr>
          <p:cNvPr id="41990" name="Picture 6" descr="\begin{alignat}{5}&#10;v_{\rm eff} \le -72.6 \ \rm{MeV} \nonumber &#10;\end{alignat}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6139178"/>
            <a:ext cx="2000264" cy="218780"/>
          </a:xfrm>
          <a:prstGeom prst="rect">
            <a:avLst/>
          </a:prstGeom>
          <a:noFill/>
        </p:spPr>
      </p:pic>
      <p:pic>
        <p:nvPicPr>
          <p:cNvPr id="23" name="Picture 4" descr="\begin{alignat}{5}&#10;v_{\rm eff} \nonumber &#10;\end{alignat}&#10;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69225" y="5572140"/>
            <a:ext cx="431601" cy="188335"/>
          </a:xfrm>
          <a:prstGeom prst="rect">
            <a:avLst/>
          </a:prstGeom>
          <a:noFill/>
        </p:spPr>
      </p:pic>
      <p:pic>
        <p:nvPicPr>
          <p:cNvPr id="24" name="Picture 6" descr="\begin{alignat}{5}&#10;v_{\rm eff} \le -72.6 \ \rm{MeV} \nonumber &#10;\end{alignat}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3143248"/>
            <a:ext cx="1714512" cy="187525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4"/>
          <a:srcRect l="5038" t="43231" r="44260" b="8032"/>
          <a:stretch>
            <a:fillRect/>
          </a:stretch>
        </p:blipFill>
        <p:spPr bwMode="auto">
          <a:xfrm>
            <a:off x="0" y="1320905"/>
            <a:ext cx="4681173" cy="34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85720" y="4782933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800" dirty="0" smtClean="0"/>
              <a:t> </a:t>
            </a:r>
            <a:r>
              <a:rPr lang="en-US" altLang="ja-JP" sz="1800" dirty="0" smtClean="0"/>
              <a:t>Relation between </a:t>
            </a:r>
            <a:r>
              <a:rPr lang="en-US" altLang="ja-JP" sz="1800" dirty="0" err="1" smtClean="0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1800" baseline="-25000" dirty="0" err="1" smtClean="0"/>
              <a:t>eff</a:t>
            </a:r>
            <a:r>
              <a:rPr lang="en-US" altLang="ja-JP" sz="1800" dirty="0" smtClean="0"/>
              <a:t>  of</a:t>
            </a:r>
            <a:r>
              <a:rPr lang="ja-JP" altLang="en-US" sz="1800" dirty="0" smtClean="0"/>
              <a:t> </a:t>
            </a:r>
            <a:r>
              <a:rPr lang="en-US" altLang="ja-JP" sz="1800" i="1" dirty="0" smtClean="0"/>
              <a:t>J/Ψ</a:t>
            </a:r>
            <a:r>
              <a:rPr lang="ja-JP" altLang="en-US" sz="1800" i="1" dirty="0" smtClean="0"/>
              <a:t>－</a:t>
            </a:r>
            <a:r>
              <a:rPr lang="en-US" altLang="ja-JP" sz="1800" i="1" dirty="0" smtClean="0"/>
              <a:t>N </a:t>
            </a:r>
            <a:r>
              <a:rPr lang="en-US" altLang="ja-JP" sz="1800" dirty="0" smtClean="0"/>
              <a:t>potential</a:t>
            </a:r>
            <a:r>
              <a:rPr lang="ja-JP" altLang="en-US" sz="1800" dirty="0" smtClean="0"/>
              <a:t>　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>and binding energy </a:t>
            </a:r>
            <a:r>
              <a:rPr lang="en-US" altLang="ja-JP" sz="1800" i="1" dirty="0" smtClean="0"/>
              <a:t>B</a:t>
            </a:r>
            <a:r>
              <a:rPr lang="en-US" altLang="ja-JP" sz="1800" dirty="0" smtClean="0"/>
              <a:t> of</a:t>
            </a:r>
            <a:r>
              <a:rPr lang="ja-JP" altLang="en-US" sz="1800" dirty="0" smtClean="0"/>
              <a:t> </a:t>
            </a:r>
            <a:r>
              <a:rPr lang="en-US" altLang="ja-JP" sz="1800" i="1" dirty="0" smtClean="0"/>
              <a:t>J/Ψ</a:t>
            </a:r>
            <a:r>
              <a:rPr lang="ja-JP" altLang="en-US" sz="1800" i="1" dirty="0" smtClean="0"/>
              <a:t>－</a:t>
            </a:r>
            <a:r>
              <a:rPr lang="en-US" altLang="ja-JP" sz="1800" i="1" dirty="0" smtClean="0"/>
              <a:t>NN.</a:t>
            </a:r>
            <a:endParaRPr lang="ja-JP" alt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1450" t="39863" r="8088" b="5427"/>
          <a:stretch>
            <a:fillRect/>
          </a:stretch>
        </p:blipFill>
        <p:spPr bwMode="auto">
          <a:xfrm rot="5400000">
            <a:off x="5036331" y="678653"/>
            <a:ext cx="35719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6392" t="41361" r="40629" b="10845"/>
          <a:stretch>
            <a:fillRect/>
          </a:stretch>
        </p:blipFill>
        <p:spPr bwMode="auto">
          <a:xfrm>
            <a:off x="142844" y="1214422"/>
            <a:ext cx="4429156" cy="35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1785918" y="2928934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2200" baseline="-25000" dirty="0" err="1" smtClean="0"/>
              <a:t>eff</a:t>
            </a:r>
            <a:r>
              <a:rPr lang="en-US" altLang="ja-JP" dirty="0" smtClean="0"/>
              <a:t> &lt; -33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needed </a:t>
            </a:r>
          </a:p>
          <a:p>
            <a:r>
              <a:rPr lang="en-US" altLang="ja-JP" dirty="0" smtClean="0"/>
              <a:t>to make a bound state</a:t>
            </a:r>
            <a:endParaRPr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1800212" y="2928934"/>
            <a:ext cx="2557474" cy="612648"/>
          </a:xfrm>
          <a:prstGeom prst="wedgeRectCallout">
            <a:avLst>
              <a:gd name="adj1" fmla="val 15312"/>
              <a:gd name="adj2" fmla="val -21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4" descr="\begin{align*}&#10;a_{J/\psi -N}&lt;-0.95\mathrm{fm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143248"/>
            <a:ext cx="1928826" cy="244578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6761086" y="3357562"/>
            <a:ext cx="1954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is needed to make </a:t>
            </a:r>
          </a:p>
          <a:p>
            <a:r>
              <a:rPr lang="en-US" altLang="ja-JP" dirty="0" smtClean="0"/>
              <a:t>a bound state</a:t>
            </a:r>
            <a:endParaRPr lang="ja-JP" altLang="en-US" dirty="0"/>
          </a:p>
        </p:txBody>
      </p:sp>
      <p:sp>
        <p:nvSpPr>
          <p:cNvPr id="13" name="四角形吹き出し 12"/>
          <p:cNvSpPr/>
          <p:nvPr/>
        </p:nvSpPr>
        <p:spPr>
          <a:xfrm>
            <a:off x="6643702" y="3071810"/>
            <a:ext cx="2143140" cy="928694"/>
          </a:xfrm>
          <a:prstGeom prst="wedgeRectCallout">
            <a:avLst>
              <a:gd name="adj1" fmla="val 23943"/>
              <a:gd name="adj2" fmla="val -175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5"/>
          <p:cNvSpPr txBox="1">
            <a:spLocks/>
          </p:cNvSpPr>
          <p:nvPr/>
        </p:nvSpPr>
        <p:spPr>
          <a:xfrm>
            <a:off x="4857784" y="4786322"/>
            <a:ext cx="4357686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 between 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J/Ψ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－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binding energy </a:t>
            </a:r>
            <a:r>
              <a:rPr lang="en-US" altLang="ja-JP" sz="2000" i="1" dirty="0" smtClean="0">
                <a:latin typeface="+mj-lt"/>
                <a:ea typeface="+mj-ea"/>
                <a:cs typeface="+mj-cs"/>
              </a:rPr>
              <a:t>B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J/Ψ</a:t>
            </a:r>
            <a:r>
              <a:rPr kumimoji="1" lang="ja-JP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－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NN.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\begin{align*}&#10;a_{J/\psi-N}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5000636"/>
            <a:ext cx="857255" cy="212703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357158" y="5500702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binding energy is measured from </a:t>
            </a:r>
          </a:p>
          <a:p>
            <a:r>
              <a:rPr lang="en-US" altLang="ja-JP" dirty="0" smtClean="0"/>
              <a:t>                                   breakup threshold</a:t>
            </a:r>
          </a:p>
          <a:p>
            <a:r>
              <a:rPr lang="en-US" altLang="ja-JP" dirty="0" smtClean="0"/>
              <a:t>-2.2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pic>
        <p:nvPicPr>
          <p:cNvPr id="68610" name="Picture 2" descr="\begin{align*}&#10;J/\psi + deuteron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5857892"/>
            <a:ext cx="1571636" cy="226096"/>
          </a:xfrm>
          <a:prstGeom prst="rect">
            <a:avLst/>
          </a:prstGeom>
          <a:noFill/>
        </p:spPr>
      </p:pic>
      <p:sp>
        <p:nvSpPr>
          <p:cNvPr id="18" name="正方形/長方形 17"/>
          <p:cNvSpPr/>
          <p:nvPr/>
        </p:nvSpPr>
        <p:spPr>
          <a:xfrm>
            <a:off x="2714612" y="500042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i="1" dirty="0" smtClean="0"/>
              <a:t>J/Ψ</a:t>
            </a:r>
            <a:r>
              <a:rPr lang="ja-JP" altLang="en-US" sz="2800" i="1" dirty="0" smtClean="0"/>
              <a:t>－</a:t>
            </a:r>
            <a:r>
              <a:rPr lang="en-US" altLang="ja-JP" sz="2800" dirty="0" smtClean="0"/>
              <a:t>deuteron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bound state</a:t>
            </a:r>
            <a:endParaRPr lang="ja-JP" altLang="en-US" sz="2800" dirty="0"/>
          </a:p>
        </p:txBody>
      </p:sp>
      <p:sp>
        <p:nvSpPr>
          <p:cNvPr id="25" name="正方形/長方形 24"/>
          <p:cNvSpPr/>
          <p:nvPr/>
        </p:nvSpPr>
        <p:spPr>
          <a:xfrm rot="16200000">
            <a:off x="63551" y="3079665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-B</a:t>
            </a:r>
            <a:endParaRPr lang="ja-JP" altLang="en-US" b="1" dirty="0"/>
          </a:p>
        </p:txBody>
      </p:sp>
      <p:sp>
        <p:nvSpPr>
          <p:cNvPr id="26" name="正方形/長方形 25"/>
          <p:cNvSpPr/>
          <p:nvPr/>
        </p:nvSpPr>
        <p:spPr>
          <a:xfrm rot="16200000">
            <a:off x="4492707" y="3079665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-B</a:t>
            </a:r>
            <a:endParaRPr lang="ja-JP" altLang="en-US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4929190" y="5572140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A bound state is formed when</a:t>
            </a:r>
            <a:endParaRPr lang="ja-JP" altLang="en-US" sz="2000" dirty="0"/>
          </a:p>
        </p:txBody>
      </p:sp>
      <p:pic>
        <p:nvPicPr>
          <p:cNvPr id="32" name="Picture 4" descr="\begin{align*}&#10;a_{J/\psi -N}&lt;-0.95\mathrm{fm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6000768"/>
            <a:ext cx="2000264" cy="253636"/>
          </a:xfrm>
          <a:prstGeom prst="rect">
            <a:avLst/>
          </a:prstGeom>
          <a:noFill/>
        </p:spPr>
      </p:pic>
      <p:sp>
        <p:nvSpPr>
          <p:cNvPr id="19" name="正方形/長方形 18"/>
          <p:cNvSpPr/>
          <p:nvPr/>
        </p:nvSpPr>
        <p:spPr>
          <a:xfrm>
            <a:off x="357158" y="6345816"/>
            <a:ext cx="347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N-N potential: Minnesota potential</a:t>
            </a:r>
          </a:p>
        </p:txBody>
      </p:sp>
      <p:pic>
        <p:nvPicPr>
          <p:cNvPr id="4" name="Picture 6" descr="\begin{align*}&#10;V(r)=V_{\rm eff}(S_{J/\psi-N})e^{-\mu r^{2}} &#10;\end{align*}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45" y="3690656"/>
            <a:ext cx="2338021" cy="2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7152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Comparison with Lattice QCD data</a:t>
            </a:r>
            <a:endParaRPr kumimoji="1" lang="ja-JP" altLang="en-US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0572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-49362" y="4357694"/>
            <a:ext cx="4335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(T. </a:t>
            </a:r>
            <a:r>
              <a:rPr lang="en-US" altLang="ja-JP" dirty="0" err="1" smtClean="0"/>
              <a:t>Kawanai</a:t>
            </a:r>
            <a:r>
              <a:rPr lang="en-US" altLang="ja-JP" dirty="0" smtClean="0"/>
              <a:t>, S. Sasaki, Pos (Lattice 2010)156)</a:t>
            </a:r>
            <a:endParaRPr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3786182" y="1600200"/>
            <a:ext cx="53578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000" dirty="0" smtClean="0"/>
              <a:t>・　　　　　　　　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lang="en-US" altLang="ja-JP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It is too weak to make a bound state with nucleus of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But the results suggest that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dirty="0" smtClean="0"/>
              <a:t>  there should be bound states for  A&gt;3 or A&gt;4.</a:t>
            </a:r>
          </a:p>
        </p:txBody>
      </p:sp>
      <p:pic>
        <p:nvPicPr>
          <p:cNvPr id="11" name="Picture 2" descr="\begin{align*}&#10; c\bar{c}-NN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840" y="2714620"/>
            <a:ext cx="1189812" cy="214314"/>
          </a:xfrm>
          <a:prstGeom prst="rect">
            <a:avLst/>
          </a:prstGeom>
          <a:noFill/>
        </p:spPr>
      </p:pic>
      <p:pic>
        <p:nvPicPr>
          <p:cNvPr id="8196" name="Picture 4" descr="\begin{align*}&#10;A=2\ (\mathrm{deutron})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714620"/>
            <a:ext cx="1643074" cy="233101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4214842" y="3918900"/>
            <a:ext cx="5000628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In terms of potential,</a:t>
            </a:r>
          </a:p>
          <a:p>
            <a:r>
              <a:rPr lang="en-US" altLang="ja-JP" sz="2000" dirty="0" err="1" smtClean="0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2520" baseline="-24000" dirty="0" err="1" smtClean="0"/>
              <a:t>eff</a:t>
            </a:r>
            <a:r>
              <a:rPr lang="en-US" altLang="ja-JP" sz="2000" dirty="0" smtClean="0"/>
              <a:t> &lt; -73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 is needed for J/Ψ-N  (A=1)</a:t>
            </a:r>
          </a:p>
          <a:p>
            <a:r>
              <a:rPr lang="en-US" altLang="ja-JP" sz="2000" dirty="0" err="1" smtClean="0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2520" baseline="-24000" dirty="0" err="1" smtClean="0"/>
              <a:t>eff</a:t>
            </a:r>
            <a:r>
              <a:rPr lang="en-US" altLang="ja-JP" sz="1600" dirty="0" smtClean="0"/>
              <a:t> </a:t>
            </a:r>
            <a:r>
              <a:rPr lang="en-US" altLang="ja-JP" sz="2000" dirty="0" smtClean="0"/>
              <a:t>&lt; -33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 is needed for J/Ψ-NN (A=2)</a:t>
            </a:r>
          </a:p>
          <a:p>
            <a:r>
              <a:rPr lang="en-US" altLang="ja-JP" sz="2000" dirty="0" smtClean="0"/>
              <a:t>(</a:t>
            </a:r>
            <a:r>
              <a:rPr lang="en-US" altLang="ja-JP" sz="2000" dirty="0" err="1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2520" baseline="-25000" dirty="0" err="1"/>
              <a:t>eff</a:t>
            </a:r>
            <a:r>
              <a:rPr lang="en-US" altLang="ja-JP" sz="2000" dirty="0"/>
              <a:t>= -16 MeV </a:t>
            </a:r>
            <a:r>
              <a:rPr lang="en-US" altLang="ja-JP" sz="2000" dirty="0" smtClean="0"/>
              <a:t>corresponds to</a:t>
            </a:r>
            <a:r>
              <a:rPr lang="en-US" altLang="ja-JP" sz="2000" i="1" dirty="0"/>
              <a:t> a</a:t>
            </a:r>
            <a:r>
              <a:rPr lang="en-US" altLang="ja-JP" sz="2000" dirty="0"/>
              <a:t>= -0.35 </a:t>
            </a:r>
            <a:r>
              <a:rPr lang="en-US" altLang="ja-JP" sz="2000" dirty="0" err="1"/>
              <a:t>fm</a:t>
            </a:r>
            <a:r>
              <a:rPr lang="en-US" altLang="ja-JP" sz="2000" dirty="0"/>
              <a:t> )</a:t>
            </a:r>
            <a:endParaRPr lang="en-US" altLang="ja-JP" sz="2000" dirty="0" smtClean="0"/>
          </a:p>
          <a:p>
            <a:r>
              <a:rPr lang="en-US" altLang="ja-JP" sz="2000" dirty="0" err="1" smtClean="0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2520" baseline="-25000" dirty="0" err="1" smtClean="0"/>
              <a:t>eff</a:t>
            </a:r>
            <a:r>
              <a:rPr lang="en-US" altLang="ja-JP" sz="2000" dirty="0" smtClean="0"/>
              <a:t> &lt; -??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  is needed for J/Ψ-NNN (A=3)</a:t>
            </a:r>
          </a:p>
          <a:p>
            <a:r>
              <a:rPr lang="en-US" altLang="ja-JP" sz="2000" dirty="0" err="1" smtClean="0">
                <a:latin typeface="HGP行書体" pitchFamily="66" charset="-128"/>
                <a:ea typeface="HGP行書体" pitchFamily="66" charset="-128"/>
              </a:rPr>
              <a:t>v</a:t>
            </a:r>
            <a:r>
              <a:rPr lang="en-US" altLang="ja-JP" sz="2520" baseline="-25000" dirty="0" err="1" smtClean="0"/>
              <a:t>eff</a:t>
            </a:r>
            <a:r>
              <a:rPr lang="en-US" altLang="ja-JP" sz="2520" baseline="-25000" dirty="0" smtClean="0"/>
              <a:t> </a:t>
            </a:r>
            <a:r>
              <a:rPr lang="en-US" altLang="ja-JP" sz="2000" dirty="0" smtClean="0"/>
              <a:t>&lt; -??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>  is needed for J/Ψ-NNNN (A=4)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857488" y="6000768"/>
            <a:ext cx="614366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Implies the existence of J/Ψ-NNN or J/Ψ-NNNN 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42860" y="714356"/>
            <a:ext cx="5786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Scattering lengths as functions of  the square mass of          derived by using  </a:t>
            </a:r>
            <a:r>
              <a:rPr lang="en-US" altLang="ja-JP" dirty="0" err="1" smtClean="0"/>
              <a:t>Luscher’s</a:t>
            </a:r>
            <a:r>
              <a:rPr lang="en-US" altLang="ja-JP" dirty="0" smtClean="0"/>
              <a:t> formula.</a:t>
            </a:r>
          </a:p>
          <a:p>
            <a:r>
              <a:rPr lang="en-US" altLang="ja-JP" dirty="0" smtClean="0"/>
              <a:t>(The notation of the sign of scattering length is opposite. ) </a:t>
            </a:r>
            <a:endParaRPr lang="ja-JP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857232"/>
            <a:ext cx="142876" cy="12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\begin{alignat}{5}&#10;v_{J/\psi-N}(r)&amp;= &#10;(v_{0}+v_{s}(\mathbf{S}_{J/\psi} \cdot \mathbf{S}_{N} ))e^{-\mu r^{2}}&#10;\nonumber  \\&#10;&amp; \equiv v_{\rm eff}(S_{J/\psi-N}) e^{-\mu r^{2}} \nonumber &#10;\end{alignat}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5224259"/>
            <a:ext cx="3714776" cy="705071"/>
          </a:xfrm>
          <a:prstGeom prst="rect">
            <a:avLst/>
          </a:prstGeom>
          <a:noFill/>
        </p:spPr>
      </p:pic>
      <p:pic>
        <p:nvPicPr>
          <p:cNvPr id="18" name="Picture 4" descr="\begin{alignat}{2}&#10; a_{J/\psi-N} \sim -0.35 \ \rm{fm} \nonumber&#10;\end{alignat}&#10;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09" y="1643050"/>
            <a:ext cx="2922463" cy="357190"/>
          </a:xfrm>
          <a:prstGeom prst="rect">
            <a:avLst/>
          </a:prstGeom>
          <a:noFill/>
        </p:spPr>
      </p:pic>
      <p:pic>
        <p:nvPicPr>
          <p:cNvPr id="51202" name="Picture 2" descr="\begin{alignat}{2}&#10;  (\ge -0.95 \ \rm{fm}) \nonumber&#10;\end{alignat}&#10;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72132" y="2083229"/>
            <a:ext cx="1571636" cy="274201"/>
          </a:xfrm>
          <a:prstGeom prst="rect">
            <a:avLst/>
          </a:prstGeom>
          <a:noFill/>
        </p:spPr>
      </p:pic>
      <p:pic>
        <p:nvPicPr>
          <p:cNvPr id="19" name="Picture 2" descr="\begin{align*}&#10;M_{\pi} \simeq 640 {\rm MeV}&#10;\end{align*}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10" y="4965586"/>
            <a:ext cx="1357322" cy="177926"/>
          </a:xfrm>
          <a:prstGeom prst="rect">
            <a:avLst/>
          </a:prstGeom>
          <a:noFill/>
        </p:spPr>
      </p:pic>
      <p:pic>
        <p:nvPicPr>
          <p:cNvPr id="20" name="Picture 4" descr="\begin{align*}&#10;M_{\pi} \simeq 900 {\rm MeV}&#10;\end{align*}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71736" y="4786322"/>
            <a:ext cx="1420590" cy="186220"/>
          </a:xfrm>
          <a:prstGeom prst="rect">
            <a:avLst/>
          </a:prstGeom>
          <a:noFill/>
        </p:spPr>
      </p:pic>
      <p:cxnSp>
        <p:nvCxnSpPr>
          <p:cNvPr id="21" name="直線矢印コネクタ 20"/>
          <p:cNvCxnSpPr/>
          <p:nvPr/>
        </p:nvCxnSpPr>
        <p:spPr>
          <a:xfrm rot="5400000" flipH="1" flipV="1">
            <a:off x="2643969" y="4285461"/>
            <a:ext cx="857255" cy="15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 flipH="1" flipV="1">
            <a:off x="1035818" y="4179101"/>
            <a:ext cx="785819" cy="57150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49220"/>
            <a:ext cx="8229600" cy="868346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             </a:t>
            </a:r>
            <a:r>
              <a:rPr lang="en-US" altLang="ja-JP" sz="2800" dirty="0" smtClean="0"/>
              <a:t>potential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</a:t>
            </a:r>
          </a:p>
        </p:txBody>
      </p:sp>
      <p:pic>
        <p:nvPicPr>
          <p:cNvPr id="4" name="Picture 2" descr="\begin{align*}&#10;J/\psi-^{4}He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17537"/>
            <a:ext cx="1714512" cy="411133"/>
          </a:xfrm>
          <a:prstGeom prst="rect">
            <a:avLst/>
          </a:prstGeom>
          <a:noFill/>
        </p:spPr>
      </p:pic>
      <p:pic>
        <p:nvPicPr>
          <p:cNvPr id="78854" name="Picture 6" descr="\begin{align*}&#10;V_{_{J/\psi -\alpha}}(\mathbf{r}) =\sum_{i=1}^{4} \int \rho_{_{N_{i}}}(\mathbf{r'})V_{_{J/\psi-N}}(\mathbf{r-r'})d^{3}\mathbf{r'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118" y="2287608"/>
            <a:ext cx="5072098" cy="853360"/>
          </a:xfrm>
          <a:prstGeom prst="rect">
            <a:avLst/>
          </a:prstGeom>
          <a:noFill/>
        </p:spPr>
      </p:pic>
      <p:pic>
        <p:nvPicPr>
          <p:cNvPr id="78864" name="Picture 16" descr="\begin{align*}&#10;\int_{0}^{\infty}\rho_{_{Ni}}(r)r^{2}dr = 1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357694"/>
            <a:ext cx="2000264" cy="571504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3357554" y="4214818"/>
            <a:ext cx="5357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Ref:  R. Hofstadter, </a:t>
            </a:r>
            <a:r>
              <a:rPr lang="en-US" altLang="ja-JP" sz="1600" dirty="0" err="1" smtClean="0"/>
              <a:t>Annu</a:t>
            </a:r>
            <a:r>
              <a:rPr lang="en-US" altLang="ja-JP" sz="1600" dirty="0" smtClean="0"/>
              <a:t>. Rev. </a:t>
            </a:r>
            <a:r>
              <a:rPr lang="en-US" altLang="ja-JP" sz="1600" dirty="0" err="1" smtClean="0"/>
              <a:t>Nucl</a:t>
            </a:r>
            <a:r>
              <a:rPr lang="en-US" altLang="ja-JP" sz="1600" dirty="0" smtClean="0"/>
              <a:t>. Sci. 7, 231 (1957)</a:t>
            </a:r>
            <a:endParaRPr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786182" y="4429132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R.F. </a:t>
            </a:r>
            <a:r>
              <a:rPr lang="en-US" altLang="ja-JP" sz="1600" dirty="0" err="1" smtClean="0"/>
              <a:t>Frosch</a:t>
            </a:r>
            <a:r>
              <a:rPr lang="en-US" altLang="ja-JP" sz="1600" dirty="0" smtClean="0"/>
              <a:t> et al., Phys. Rev. 160, 4 (1967)</a:t>
            </a:r>
          </a:p>
          <a:p>
            <a:r>
              <a:rPr lang="en-US" altLang="ja-JP" sz="1600" dirty="0" smtClean="0"/>
              <a:t>J.S. McCarthy et al., PRC15, 1396 (1977)</a:t>
            </a:r>
            <a:endParaRPr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00034" y="521495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Nucleon density distribution in 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 may not be disturbed by </a:t>
            </a:r>
            <a:r>
              <a:rPr lang="en-US" altLang="ja-JP" i="1" dirty="0" smtClean="0"/>
              <a:t>J/Ψ  </a:t>
            </a:r>
            <a:r>
              <a:rPr lang="en-US" altLang="ja-JP" dirty="0" smtClean="0"/>
              <a:t>since                </a:t>
            </a:r>
          </a:p>
          <a:p>
            <a:r>
              <a:rPr lang="en-US" altLang="ja-JP" dirty="0" smtClean="0"/>
              <a:t>interaction is weak.</a:t>
            </a:r>
          </a:p>
        </p:txBody>
      </p:sp>
      <p:pic>
        <p:nvPicPr>
          <p:cNvPr id="78874" name="Picture 26" descr="\begin{align*}&#10;\begin{cases}&#10;\rho_{_{N_{i}}}(r')=\frac{4}{b^{3}\sqrt{\pi}} exp(-\frac{1}{b^{2}}r'^{2}) \\&#10;b=1.358 \bold{fm}&#10;\end{cases}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3271644"/>
            <a:ext cx="3286148" cy="805428"/>
          </a:xfrm>
          <a:prstGeom prst="rect">
            <a:avLst/>
          </a:prstGeom>
          <a:noFill/>
        </p:spPr>
      </p:pic>
      <p:sp>
        <p:nvSpPr>
          <p:cNvPr id="23" name="正方形/長方形 22"/>
          <p:cNvSpPr/>
          <p:nvPr/>
        </p:nvSpPr>
        <p:spPr>
          <a:xfrm>
            <a:off x="4286248" y="3255367"/>
            <a:ext cx="469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(nucleon density distribution in</a:t>
            </a:r>
            <a:r>
              <a:rPr lang="ja-JP" altLang="en-US" sz="2400" dirty="0" smtClean="0"/>
              <a:t> 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He)</a:t>
            </a:r>
            <a:endParaRPr lang="ja-JP" altLang="en-US" sz="2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00034" y="1000108"/>
            <a:ext cx="7306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aseline="30000" dirty="0" smtClean="0"/>
              <a:t>4</a:t>
            </a:r>
            <a:r>
              <a:rPr lang="en-US" altLang="ja-JP" sz="2000" dirty="0" smtClean="0"/>
              <a:t>He is a deeply bound state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(28MeV)  --&gt;  Treat as one stable particle</a:t>
            </a:r>
            <a:endParaRPr lang="ja-JP" altLang="en-US" sz="2000" dirty="0"/>
          </a:p>
        </p:txBody>
      </p:sp>
      <p:pic>
        <p:nvPicPr>
          <p:cNvPr id="22" name="Picture 2" descr="\begin{align*}&#10;J/\psi-^{4}He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16832"/>
            <a:ext cx="1118689" cy="268257"/>
          </a:xfrm>
          <a:prstGeom prst="rect">
            <a:avLst/>
          </a:prstGeom>
          <a:noFill/>
        </p:spPr>
      </p:pic>
      <p:sp>
        <p:nvSpPr>
          <p:cNvPr id="24" name="正方形/長方形 23"/>
          <p:cNvSpPr/>
          <p:nvPr/>
        </p:nvSpPr>
        <p:spPr>
          <a:xfrm>
            <a:off x="1643042" y="1844824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potential </a:t>
            </a:r>
            <a:r>
              <a:rPr lang="en-US" altLang="ja-JP" sz="2000" b="1" dirty="0" smtClean="0"/>
              <a:t>: </a:t>
            </a:r>
            <a:r>
              <a:rPr lang="en-US" altLang="ja-JP" sz="1600" dirty="0" smtClean="0"/>
              <a:t> </a:t>
            </a:r>
            <a:r>
              <a:rPr lang="en-US" altLang="ja-JP" sz="2000" dirty="0" smtClean="0"/>
              <a:t>use folding potential </a:t>
            </a:r>
            <a:endParaRPr lang="en-US" altLang="ja-JP" sz="1600" dirty="0" smtClean="0"/>
          </a:p>
        </p:txBody>
      </p:sp>
      <p:pic>
        <p:nvPicPr>
          <p:cNvPr id="29" name="Picture 24" descr="\begin{align*}&#10;J/\psi-N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5286388"/>
            <a:ext cx="785818" cy="202633"/>
          </a:xfrm>
          <a:prstGeom prst="rect">
            <a:avLst/>
          </a:prstGeom>
          <a:noFill/>
        </p:spPr>
      </p:pic>
      <p:grpSp>
        <p:nvGrpSpPr>
          <p:cNvPr id="10" name="グループ化 9"/>
          <p:cNvGrpSpPr/>
          <p:nvPr/>
        </p:nvGrpSpPr>
        <p:grpSpPr>
          <a:xfrm>
            <a:off x="7342233" y="1196752"/>
            <a:ext cx="1694263" cy="1671486"/>
            <a:chOff x="6804248" y="1379731"/>
            <a:chExt cx="1694263" cy="1671486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079700" y="2033989"/>
              <a:ext cx="409425" cy="461665"/>
              <a:chOff x="7185135" y="2126597"/>
              <a:chExt cx="409425" cy="461665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7185135" y="2166537"/>
                <a:ext cx="408678" cy="411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201753" y="2126597"/>
                <a:ext cx="3928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N</a:t>
                </a:r>
                <a:endParaRPr lang="ja-JP" altLang="en-US" sz="2400" dirty="0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7373608" y="2331542"/>
              <a:ext cx="409425" cy="461665"/>
              <a:chOff x="7185135" y="2126597"/>
              <a:chExt cx="409425" cy="461665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7185135" y="2166537"/>
                <a:ext cx="408678" cy="411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7201753" y="2126597"/>
                <a:ext cx="3928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N</a:t>
                </a:r>
                <a:endParaRPr lang="ja-JP" altLang="en-US" sz="2400" dirty="0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7463767" y="1540834"/>
              <a:ext cx="409425" cy="461665"/>
              <a:chOff x="7185135" y="2126597"/>
              <a:chExt cx="409425" cy="461665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7185135" y="2166537"/>
                <a:ext cx="408678" cy="411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201753" y="2126597"/>
                <a:ext cx="3928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N</a:t>
                </a:r>
                <a:endParaRPr lang="ja-JP" altLang="en-US" sz="2400" dirty="0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7869823" y="1971722"/>
              <a:ext cx="409425" cy="461665"/>
              <a:chOff x="7185135" y="2126597"/>
              <a:chExt cx="409425" cy="461665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7185135" y="2166537"/>
                <a:ext cx="408678" cy="4111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7201753" y="2126597"/>
                <a:ext cx="3928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N</a:t>
                </a:r>
                <a:endParaRPr lang="ja-JP" altLang="en-US" sz="2400" dirty="0"/>
              </a:p>
            </p:txBody>
          </p:sp>
        </p:grpSp>
        <p:sp>
          <p:nvSpPr>
            <p:cNvPr id="9" name="円/楕円 8"/>
            <p:cNvSpPr/>
            <p:nvPr/>
          </p:nvSpPr>
          <p:spPr>
            <a:xfrm>
              <a:off x="6804248" y="1379731"/>
              <a:ext cx="1694263" cy="16714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755045" y="1628800"/>
            <a:ext cx="617155" cy="596929"/>
            <a:chOff x="6475125" y="44624"/>
            <a:chExt cx="617155" cy="596929"/>
          </a:xfrm>
        </p:grpSpPr>
        <p:sp>
          <p:nvSpPr>
            <p:cNvPr id="5" name="円/楕円 4"/>
            <p:cNvSpPr/>
            <p:nvPr/>
          </p:nvSpPr>
          <p:spPr>
            <a:xfrm>
              <a:off x="6475125" y="44624"/>
              <a:ext cx="617155" cy="5969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74" name="Picture 2" descr="\begin{align*}&#10;J/\psi&#10;\end{align*}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846" y="188640"/>
              <a:ext cx="460426" cy="273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\begin{align*}&#10;\alpha&#10;\end{align*}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73" y="864431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 l="5995" t="41877" r="43304" b="5324"/>
          <a:stretch>
            <a:fillRect/>
          </a:stretch>
        </p:blipFill>
        <p:spPr bwMode="auto">
          <a:xfrm>
            <a:off x="1500166" y="928670"/>
            <a:ext cx="57278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\begin{align*}&#10;J/\psi-^{4}He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57166"/>
            <a:ext cx="1866900" cy="447675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4214810" y="35716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Binding Energy</a:t>
            </a:r>
            <a:endParaRPr lang="ja-JP" altLang="en-US" sz="2800" dirty="0"/>
          </a:p>
        </p:txBody>
      </p:sp>
      <p:sp>
        <p:nvSpPr>
          <p:cNvPr id="41" name="正方形/長方形 40"/>
          <p:cNvSpPr/>
          <p:nvPr/>
        </p:nvSpPr>
        <p:spPr>
          <a:xfrm>
            <a:off x="2357422" y="5643578"/>
            <a:ext cx="435771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 </a:t>
            </a:r>
            <a:r>
              <a:rPr lang="en-US" altLang="ja-JP" sz="2400" i="1" dirty="0" smtClean="0"/>
              <a:t>J/Ψ</a:t>
            </a:r>
            <a:r>
              <a:rPr lang="ja-JP" altLang="en-US" sz="2400" i="1" dirty="0" smtClean="0"/>
              <a:t>－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He bound state may exist!</a:t>
            </a:r>
            <a:endParaRPr lang="ja-JP" altLang="en-US" sz="24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5143504" y="3929066"/>
            <a:ext cx="1285884" cy="1588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 flipH="1" flipV="1">
            <a:off x="5143504" y="3071016"/>
            <a:ext cx="2713850" cy="79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5143504" y="342900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lattice QCD</a:t>
            </a:r>
            <a:endParaRPr lang="ja-JP" altLang="en-US" dirty="0"/>
          </a:p>
        </p:txBody>
      </p:sp>
      <p:sp>
        <p:nvSpPr>
          <p:cNvPr id="49" name="四角形吹き出し 48"/>
          <p:cNvSpPr/>
          <p:nvPr/>
        </p:nvSpPr>
        <p:spPr>
          <a:xfrm>
            <a:off x="7072330" y="2857496"/>
            <a:ext cx="1928826" cy="642942"/>
          </a:xfrm>
          <a:prstGeom prst="wedgeRectCallout">
            <a:avLst>
              <a:gd name="adj1" fmla="val -128201"/>
              <a:gd name="adj2" fmla="val -179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四角形吹き出し 49"/>
          <p:cNvSpPr/>
          <p:nvPr/>
        </p:nvSpPr>
        <p:spPr>
          <a:xfrm>
            <a:off x="2928926" y="3500438"/>
            <a:ext cx="2000264" cy="571504"/>
          </a:xfrm>
          <a:prstGeom prst="wedgeRectCallout">
            <a:avLst>
              <a:gd name="adj1" fmla="val 51145"/>
              <a:gd name="adj2" fmla="val -2532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357158" y="514351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                        bound state is formed when</a:t>
            </a:r>
          </a:p>
        </p:txBody>
      </p:sp>
      <p:pic>
        <p:nvPicPr>
          <p:cNvPr id="58" name="Picture 2" descr="\begin{align*}&#10;J/\psi-^{4}He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214950"/>
            <a:ext cx="1489559" cy="357190"/>
          </a:xfrm>
          <a:prstGeom prst="rect">
            <a:avLst/>
          </a:prstGeom>
          <a:noFill/>
        </p:spPr>
      </p:pic>
      <p:sp>
        <p:nvSpPr>
          <p:cNvPr id="33" name="正方形/長方形 32"/>
          <p:cNvSpPr/>
          <p:nvPr/>
        </p:nvSpPr>
        <p:spPr>
          <a:xfrm>
            <a:off x="2500298" y="6202940"/>
            <a:ext cx="4429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Also, bound state may exist for A ≥ 4 nuclei.</a:t>
            </a:r>
            <a:endParaRPr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 rot="5400000" flipH="1" flipV="1">
            <a:off x="3644100" y="3071016"/>
            <a:ext cx="2713850" cy="79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 descr="\begin{alignat}{2}&#10; a_{J/\psi-N} \le -0.24 \ \rm{fm} \nonumber&#10;\end{alignat}&#10;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5214950"/>
            <a:ext cx="2928958" cy="357984"/>
          </a:xfrm>
          <a:prstGeom prst="rect">
            <a:avLst/>
          </a:prstGeom>
          <a:noFill/>
        </p:spPr>
      </p:pic>
      <p:pic>
        <p:nvPicPr>
          <p:cNvPr id="23559" name="Picture 7" descr="\begin{alignat}{2}&#10; B = 0.5 \ \rm{MeV}  \nonumber&#10;\end{alignat}&#10;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937790"/>
            <a:ext cx="1714512" cy="205458"/>
          </a:xfrm>
          <a:prstGeom prst="rect">
            <a:avLst/>
          </a:prstGeom>
          <a:noFill/>
        </p:spPr>
      </p:pic>
      <p:pic>
        <p:nvPicPr>
          <p:cNvPr id="23561" name="Picture 9" descr="\begin{alignat}{2}&#10; (a = -0.35 \ \rm{fm}) \nonumber&#10;\end{alignat}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68" y="3214686"/>
            <a:ext cx="1643074" cy="250432"/>
          </a:xfrm>
          <a:prstGeom prst="rect">
            <a:avLst/>
          </a:prstGeom>
          <a:noFill/>
        </p:spPr>
      </p:pic>
      <p:pic>
        <p:nvPicPr>
          <p:cNvPr id="23563" name="Picture 11" descr="\begin{alignat}{2}&#10; B = 1.0 \ \rm{MeV}  \nonumber&#10;\end{alignat}&#10;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02" y="3571876"/>
            <a:ext cx="1645537" cy="197192"/>
          </a:xfrm>
          <a:prstGeom prst="rect">
            <a:avLst/>
          </a:prstGeom>
          <a:noFill/>
        </p:spPr>
      </p:pic>
      <p:pic>
        <p:nvPicPr>
          <p:cNvPr id="23565" name="Picture 13" descr="\begin{alignat}{2}&#10; (a = -0.40 \ \rm{fm}) \nonumber&#10;\end{alignat}&#10;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71802" y="3797072"/>
            <a:ext cx="1714512" cy="261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5578" t="43137" r="44346" b="6539"/>
          <a:stretch/>
        </p:blipFill>
        <p:spPr>
          <a:xfrm>
            <a:off x="2699792" y="1556792"/>
            <a:ext cx="5904656" cy="41904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994" y="5714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dirty="0" smtClean="0"/>
              <a:t>Relations between </a:t>
            </a:r>
            <a:r>
              <a:rPr lang="en-US" altLang="ja-JP" sz="2400" dirty="0" smtClean="0"/>
              <a:t>scattering length  </a:t>
            </a:r>
            <a:r>
              <a:rPr lang="en-US" altLang="ja-JP" sz="2400" i="1" dirty="0" smtClean="0"/>
              <a:t>a  </a:t>
            </a:r>
            <a:r>
              <a:rPr kumimoji="1" lang="en-US" altLang="ja-JP" sz="2400" dirty="0" smtClean="0"/>
              <a:t>of                      and </a:t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binding energy  </a:t>
            </a:r>
            <a:r>
              <a:rPr lang="en-US" altLang="ja-JP" sz="2400" i="1" dirty="0" smtClean="0"/>
              <a:t>B  </a:t>
            </a:r>
            <a:r>
              <a:rPr lang="en-US" altLang="ja-JP" sz="2400" dirty="0" smtClean="0"/>
              <a:t>of                         </a:t>
            </a:r>
            <a:r>
              <a:rPr kumimoji="1" lang="en-US" altLang="ja-JP" sz="2400" i="1" dirty="0" smtClean="0"/>
              <a:t>a</a:t>
            </a:r>
            <a:r>
              <a:rPr kumimoji="1" lang="en-US" altLang="ja-JP" sz="2400" dirty="0" smtClean="0"/>
              <a:t>nd</a:t>
            </a:r>
            <a:endParaRPr kumimoji="1" lang="ja-JP" altLang="en-US" sz="2400" dirty="0"/>
          </a:p>
        </p:txBody>
      </p:sp>
      <p:pic>
        <p:nvPicPr>
          <p:cNvPr id="1029" name="Picture 5" descr="\begin{align*}&#10;J/\psi-^{4}{\rm He}&#10;\end{align*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178703"/>
            <a:ext cx="1285884" cy="321471"/>
          </a:xfrm>
          <a:prstGeom prst="rect">
            <a:avLst/>
          </a:prstGeom>
          <a:noFill/>
        </p:spPr>
      </p:pic>
      <p:pic>
        <p:nvPicPr>
          <p:cNvPr id="1031" name="Picture 7" descr="\begin{align*}&#10;J/\psi-^{8}{\rm Be}&#10;\end{align*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175247"/>
            <a:ext cx="1285884" cy="324927"/>
          </a:xfrm>
          <a:prstGeom prst="rect">
            <a:avLst/>
          </a:prstGeom>
          <a:noFill/>
        </p:spPr>
      </p:pic>
      <p:pic>
        <p:nvPicPr>
          <p:cNvPr id="1033" name="Picture 9" descr="\begin{align*}&#10;J/\psi-N&#10;\end{align*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2085" y="823896"/>
            <a:ext cx="1237435" cy="319088"/>
          </a:xfrm>
          <a:prstGeom prst="rect">
            <a:avLst/>
          </a:prstGeom>
          <a:noFill/>
        </p:spPr>
      </p:pic>
      <p:cxnSp>
        <p:nvCxnSpPr>
          <p:cNvPr id="10" name="直線コネクタ 9"/>
          <p:cNvCxnSpPr/>
          <p:nvPr/>
        </p:nvCxnSpPr>
        <p:spPr>
          <a:xfrm rot="5400000">
            <a:off x="4687535" y="2593385"/>
            <a:ext cx="17867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5766463" y="2592989"/>
            <a:ext cx="17859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591251" y="2212966"/>
            <a:ext cx="1068981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574551" y="1876000"/>
            <a:ext cx="1157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Lattice QCD</a:t>
            </a:r>
            <a:endParaRPr lang="ja-JP" altLang="en-US" sz="1600" dirty="0"/>
          </a:p>
        </p:txBody>
      </p:sp>
      <p:pic>
        <p:nvPicPr>
          <p:cNvPr id="1037" name="Picture 13" descr="\begin{align*}&#10;J/\psi^{4}{\rm He} + \alpha&#10;\end{align*}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2438" y="2837559"/>
            <a:ext cx="1071570" cy="234251"/>
          </a:xfrm>
          <a:prstGeom prst="rect">
            <a:avLst/>
          </a:prstGeom>
          <a:noFill/>
        </p:spPr>
      </p:pic>
      <p:pic>
        <p:nvPicPr>
          <p:cNvPr id="1039" name="Picture 15" descr="\begin{align*}&#10;J/\psi^{8}{\rm Be}&#10;\end{align*}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1636" y="4396564"/>
            <a:ext cx="714380" cy="246882"/>
          </a:xfrm>
          <a:prstGeom prst="rect">
            <a:avLst/>
          </a:prstGeom>
          <a:noFill/>
        </p:spPr>
      </p:pic>
      <p:pic>
        <p:nvPicPr>
          <p:cNvPr id="14" name="Picture 7" descr="\begin{align*}&#10;J/\psi-^{8}{\rm Be}&#10;\end{align*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2585" y="142852"/>
            <a:ext cx="2059547" cy="520422"/>
          </a:xfrm>
          <a:prstGeom prst="rect">
            <a:avLst/>
          </a:prstGeom>
          <a:noFill/>
        </p:spPr>
      </p:pic>
      <p:pic>
        <p:nvPicPr>
          <p:cNvPr id="35842" name="Picture 2" descr="\begin{align*}&#10;a \le -0.24 \ {\rm fm}&#10;\end{align*}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3938" y="1856939"/>
            <a:ext cx="1214446" cy="174921"/>
          </a:xfrm>
          <a:prstGeom prst="rect">
            <a:avLst/>
          </a:prstGeom>
          <a:noFill/>
        </p:spPr>
      </p:pic>
      <p:pic>
        <p:nvPicPr>
          <p:cNvPr id="35844" name="Picture 4" descr="\begin{align*}&#10;a \le -0.16 \ {\rm fm}&#10;\end{align*}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6544" y="2783208"/>
            <a:ext cx="1983928" cy="285752"/>
          </a:xfrm>
          <a:prstGeom prst="rect">
            <a:avLst/>
          </a:prstGeom>
          <a:noFill/>
        </p:spPr>
      </p:pic>
      <p:cxnSp>
        <p:nvCxnSpPr>
          <p:cNvPr id="17" name="直線矢印コネクタ 16"/>
          <p:cNvCxnSpPr/>
          <p:nvPr/>
        </p:nvCxnSpPr>
        <p:spPr>
          <a:xfrm rot="16200000" flipV="1">
            <a:off x="7274294" y="2464588"/>
            <a:ext cx="285754" cy="21431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0800000" flipV="1">
            <a:off x="6735660" y="2071678"/>
            <a:ext cx="428628" cy="28575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281745" y="1587968"/>
            <a:ext cx="1913991" cy="1985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906432" y="1836845"/>
            <a:ext cx="785248" cy="7280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1980" y="2106169"/>
            <a:ext cx="231668" cy="170703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>
            <a:off x="714485" y="2708920"/>
            <a:ext cx="617155" cy="596929"/>
            <a:chOff x="6475125" y="44624"/>
            <a:chExt cx="617155" cy="596929"/>
          </a:xfrm>
          <a:solidFill>
            <a:schemeClr val="bg1"/>
          </a:solidFill>
        </p:grpSpPr>
        <p:sp>
          <p:nvSpPr>
            <p:cNvPr id="44" name="円/楕円 43"/>
            <p:cNvSpPr/>
            <p:nvPr/>
          </p:nvSpPr>
          <p:spPr>
            <a:xfrm>
              <a:off x="6475125" y="44624"/>
              <a:ext cx="617155" cy="59692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Picture 2" descr="\begin{align*}&#10;J/\psi&#10;\end{align*}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846" y="188640"/>
              <a:ext cx="460426" cy="273587"/>
            </a:xfrm>
            <a:prstGeom prst="rect">
              <a:avLst/>
            </a:prstGeom>
            <a:grpFill/>
            <a:extLst/>
          </p:spPr>
        </p:pic>
      </p:grpSp>
      <p:sp>
        <p:nvSpPr>
          <p:cNvPr id="46" name="円/楕円 45"/>
          <p:cNvSpPr/>
          <p:nvPr/>
        </p:nvSpPr>
        <p:spPr>
          <a:xfrm>
            <a:off x="251520" y="3789040"/>
            <a:ext cx="2757196" cy="2791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043608" y="4285117"/>
            <a:ext cx="785248" cy="7280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763688" y="5005197"/>
            <a:ext cx="785248" cy="7280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1640" y="4554441"/>
            <a:ext cx="231668" cy="170703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720" y="5274521"/>
            <a:ext cx="231668" cy="170703"/>
          </a:xfrm>
          <a:prstGeom prst="rect">
            <a:avLst/>
          </a:prstGeom>
        </p:spPr>
      </p:pic>
      <p:grpSp>
        <p:nvGrpSpPr>
          <p:cNvPr id="51" name="グループ化 50"/>
          <p:cNvGrpSpPr/>
          <p:nvPr/>
        </p:nvGrpSpPr>
        <p:grpSpPr>
          <a:xfrm>
            <a:off x="786493" y="5157192"/>
            <a:ext cx="617155" cy="596929"/>
            <a:chOff x="6475125" y="44624"/>
            <a:chExt cx="617155" cy="596929"/>
          </a:xfrm>
          <a:solidFill>
            <a:schemeClr val="bg1"/>
          </a:solidFill>
        </p:grpSpPr>
        <p:sp>
          <p:nvSpPr>
            <p:cNvPr id="52" name="円/楕円 51"/>
            <p:cNvSpPr/>
            <p:nvPr/>
          </p:nvSpPr>
          <p:spPr>
            <a:xfrm>
              <a:off x="6475125" y="44624"/>
              <a:ext cx="617155" cy="59692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Picture 2" descr="\begin{align*}&#10;J/\psi&#10;\end{align*}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846" y="188640"/>
              <a:ext cx="460426" cy="273587"/>
            </a:xfrm>
            <a:prstGeom prst="rect">
              <a:avLst/>
            </a:prstGeom>
            <a:grpFill/>
            <a:extLst/>
          </p:spPr>
        </p:pic>
      </p:grpSp>
      <p:cxnSp>
        <p:nvCxnSpPr>
          <p:cNvPr id="20" name="直線矢印コネクタ 19"/>
          <p:cNvCxnSpPr/>
          <p:nvPr/>
        </p:nvCxnSpPr>
        <p:spPr>
          <a:xfrm>
            <a:off x="2411760" y="2428867"/>
            <a:ext cx="2520280" cy="354341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2843808" y="3789040"/>
            <a:ext cx="1800200" cy="60752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2784342" y="6078089"/>
            <a:ext cx="5350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baseline="30000" dirty="0">
                <a:solidFill>
                  <a:prstClr val="black"/>
                </a:solidFill>
              </a:rPr>
              <a:t>8</a:t>
            </a:r>
            <a:r>
              <a:rPr lang="en-US" altLang="ja-JP" sz="2000" dirty="0">
                <a:solidFill>
                  <a:prstClr val="black"/>
                </a:solidFill>
              </a:rPr>
              <a:t>Be is a resonance state, </a:t>
            </a:r>
            <a:r>
              <a:rPr lang="en-US" altLang="ja-JP" sz="2000" dirty="0" smtClean="0">
                <a:solidFill>
                  <a:prstClr val="black"/>
                </a:solidFill>
              </a:rPr>
              <a:t>0.09 </a:t>
            </a:r>
            <a:r>
              <a:rPr lang="en-US" altLang="ja-JP" sz="2000" dirty="0">
                <a:solidFill>
                  <a:prstClr val="black"/>
                </a:solidFill>
              </a:rPr>
              <a:t>MeV above the </a:t>
            </a:r>
            <a:r>
              <a:rPr lang="en-US" altLang="ja-JP" sz="2000" dirty="0" smtClean="0">
                <a:solidFill>
                  <a:prstClr val="black"/>
                </a:solidFill>
              </a:rPr>
              <a:t>α+α</a:t>
            </a:r>
          </a:p>
          <a:p>
            <a:pPr lvl="0"/>
            <a:r>
              <a:rPr lang="en-US" altLang="ja-JP" sz="2000" dirty="0" smtClean="0">
                <a:solidFill>
                  <a:prstClr val="black"/>
                </a:solidFill>
              </a:rPr>
              <a:t>break-up threshold with narrow width Γ=6 eV.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Summary and Conclusion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303341"/>
            <a:ext cx="8678768" cy="484030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We calculate the binding energies of </a:t>
            </a:r>
            <a:r>
              <a:rPr lang="en-US" altLang="ja-JP" sz="2000" b="1" i="1" dirty="0"/>
              <a:t>J/ψ - </a:t>
            </a:r>
            <a:r>
              <a:rPr lang="en-US" altLang="ja-JP" sz="2000" b="1" dirty="0" smtClean="0"/>
              <a:t>deuteron</a:t>
            </a:r>
            <a:r>
              <a:rPr kumimoji="1" lang="en-US" altLang="ja-JP" sz="2000" dirty="0" smtClean="0"/>
              <a:t> , </a:t>
            </a:r>
            <a:r>
              <a:rPr lang="en-US" altLang="ja-JP" sz="2000" b="1" i="1" dirty="0"/>
              <a:t>J/ψ - </a:t>
            </a:r>
            <a:r>
              <a:rPr lang="en-US" altLang="ja-JP" sz="2000" b="1" baseline="30000" dirty="0"/>
              <a:t>4</a:t>
            </a:r>
            <a:r>
              <a:rPr lang="en-US" altLang="ja-JP" sz="2000" b="1" dirty="0"/>
              <a:t>He</a:t>
            </a:r>
            <a:r>
              <a:rPr kumimoji="1" lang="en-US" altLang="ja-JP" sz="2000" dirty="0" smtClean="0"/>
              <a:t> and</a:t>
            </a:r>
          </a:p>
          <a:p>
            <a:pPr>
              <a:buNone/>
            </a:pPr>
            <a:r>
              <a:rPr lang="en-US" altLang="ja-JP" sz="2000" dirty="0" smtClean="0"/>
              <a:t>     </a:t>
            </a:r>
            <a:r>
              <a:rPr lang="en-US" altLang="ja-JP" sz="2000" b="1" i="1" dirty="0" smtClean="0"/>
              <a:t>J/ψ </a:t>
            </a:r>
            <a:r>
              <a:rPr lang="en-US" altLang="ja-JP" sz="2000" b="1" i="1" dirty="0"/>
              <a:t>– </a:t>
            </a:r>
            <a:r>
              <a:rPr lang="en-US" altLang="ja-JP" sz="2000" b="1" baseline="30000" dirty="0" smtClean="0"/>
              <a:t>8</a:t>
            </a:r>
            <a:r>
              <a:rPr lang="en-US" altLang="ja-JP" sz="2000" b="1" dirty="0" smtClean="0"/>
              <a:t>Be</a:t>
            </a:r>
            <a:r>
              <a:rPr kumimoji="1" lang="en-US" altLang="ja-JP" sz="2000" dirty="0" smtClean="0"/>
              <a:t> by using Gaussian Expansion Method </a:t>
            </a:r>
            <a:r>
              <a:rPr lang="en-US" altLang="ja-JP" sz="2000" dirty="0" smtClean="0"/>
              <a:t>and give </a:t>
            </a:r>
            <a:r>
              <a:rPr lang="en-US" altLang="ja-JP" sz="2000" b="1" dirty="0" smtClean="0"/>
              <a:t>the relations </a:t>
            </a:r>
            <a:r>
              <a:rPr lang="en-US" altLang="ja-JP" sz="2000" dirty="0" smtClean="0"/>
              <a:t>between </a:t>
            </a:r>
          </a:p>
          <a:p>
            <a:pPr>
              <a:buNone/>
            </a:pPr>
            <a:r>
              <a:rPr lang="en-US" altLang="ja-JP" sz="2000" b="1" i="1" dirty="0" smtClean="0"/>
              <a:t>       the</a:t>
            </a:r>
            <a:r>
              <a:rPr lang="en-US" altLang="ja-JP" sz="2000" dirty="0" smtClean="0"/>
              <a:t> </a:t>
            </a:r>
            <a:r>
              <a:rPr lang="en-US" altLang="ja-JP" sz="2000" b="1" i="1" dirty="0" smtClean="0"/>
              <a:t>J/ψ - N </a:t>
            </a:r>
            <a:r>
              <a:rPr lang="en-US" altLang="ja-JP" sz="2000" b="1" i="1" dirty="0"/>
              <a:t>scattering </a:t>
            </a:r>
            <a:r>
              <a:rPr lang="en-US" altLang="ja-JP" sz="2000" b="1" i="1" dirty="0" smtClean="0"/>
              <a:t>length</a:t>
            </a:r>
            <a:r>
              <a:rPr lang="en-US" altLang="ja-JP" sz="2000" dirty="0" smtClean="0"/>
              <a:t> and </a:t>
            </a:r>
            <a:r>
              <a:rPr lang="en-US" altLang="ja-JP" sz="2000" b="1" i="1" dirty="0" smtClean="0"/>
              <a:t>the J/ψ</a:t>
            </a:r>
            <a:r>
              <a:rPr lang="ja-JP" altLang="en-US" sz="2000" b="1" i="1" dirty="0" smtClean="0"/>
              <a:t> </a:t>
            </a:r>
            <a:r>
              <a:rPr lang="en-US" altLang="ja-JP" sz="2000" b="1" i="1" dirty="0" smtClean="0"/>
              <a:t>- nucleus binding energy</a:t>
            </a:r>
            <a:r>
              <a:rPr lang="en-US" altLang="ja-JP" sz="2000" dirty="0" smtClean="0"/>
              <a:t>. </a:t>
            </a:r>
            <a:endParaRPr kumimoji="1" lang="en-US" altLang="ja-JP" sz="2000" dirty="0" smtClean="0"/>
          </a:p>
          <a:p>
            <a:r>
              <a:rPr lang="en-US" altLang="ja-JP" sz="2000" dirty="0"/>
              <a:t>By comparing these results with the recent </a:t>
            </a:r>
            <a:r>
              <a:rPr lang="en-US" altLang="ja-JP" sz="2000" b="1" dirty="0"/>
              <a:t>lattice QCD data</a:t>
            </a:r>
            <a:r>
              <a:rPr lang="en-US" altLang="ja-JP" sz="2000" dirty="0"/>
              <a:t>, we see that 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</a:t>
            </a:r>
            <a:r>
              <a:rPr lang="en-US" altLang="ja-JP" sz="2000" b="1" u="sng" dirty="0" smtClean="0"/>
              <a:t>a </a:t>
            </a:r>
            <a:r>
              <a:rPr lang="en-US" altLang="ja-JP" sz="2000" b="1" u="sng" dirty="0"/>
              <a:t>shallow bound state of </a:t>
            </a:r>
            <a:r>
              <a:rPr lang="en-US" altLang="ja-JP" sz="2000" b="1" i="1" u="sng" dirty="0"/>
              <a:t>J/ψ - </a:t>
            </a:r>
            <a:r>
              <a:rPr lang="en-US" altLang="ja-JP" sz="2000" b="1" u="sng" baseline="30000" dirty="0" smtClean="0"/>
              <a:t>4</a:t>
            </a:r>
            <a:r>
              <a:rPr lang="en-US" altLang="ja-JP" sz="2000" b="1" u="sng" dirty="0" smtClean="0"/>
              <a:t>He</a:t>
            </a:r>
            <a:r>
              <a:rPr lang="en-US" altLang="ja-JP" sz="2000" u="sng" dirty="0" smtClean="0"/>
              <a:t> </a:t>
            </a:r>
            <a:r>
              <a:rPr lang="en-US" altLang="ja-JP" sz="2000" b="1" u="sng" dirty="0" smtClean="0"/>
              <a:t>may </a:t>
            </a:r>
            <a:r>
              <a:rPr lang="en-US" altLang="ja-JP" sz="2000" b="1" u="sng" dirty="0"/>
              <a:t>exist</a:t>
            </a:r>
            <a:r>
              <a:rPr lang="en-US" altLang="ja-JP" sz="2000" u="sng" dirty="0"/>
              <a:t>.</a:t>
            </a:r>
            <a:endParaRPr lang="en-US" altLang="ja-JP" sz="2000" u="sng" dirty="0" smtClean="0"/>
          </a:p>
          <a:p>
            <a:r>
              <a:rPr lang="en-US" altLang="ja-JP" sz="2000" dirty="0" smtClean="0"/>
              <a:t>Since </a:t>
            </a:r>
            <a:r>
              <a:rPr lang="en-US" altLang="ja-JP" sz="2000" b="1" i="1" dirty="0"/>
              <a:t>J/ψ - N</a:t>
            </a:r>
            <a:r>
              <a:rPr lang="en-US" altLang="ja-JP" sz="2000" dirty="0" smtClean="0"/>
              <a:t> </a:t>
            </a:r>
            <a:r>
              <a:rPr lang="en-US" altLang="ja-JP" sz="2000" b="1" dirty="0" smtClean="0"/>
              <a:t>interaction</a:t>
            </a:r>
            <a:r>
              <a:rPr lang="en-US" altLang="ja-JP" sz="2000" dirty="0" smtClean="0"/>
              <a:t> </a:t>
            </a:r>
            <a:r>
              <a:rPr lang="en-US" altLang="ja-JP" sz="2000" b="1" dirty="0" smtClean="0"/>
              <a:t>is</a:t>
            </a:r>
            <a:r>
              <a:rPr lang="en-US" altLang="ja-JP" sz="2000" dirty="0" smtClean="0"/>
              <a:t> </a:t>
            </a:r>
            <a:r>
              <a:rPr lang="en-US" altLang="ja-JP" sz="2000" b="1" i="1" u="sng" dirty="0" smtClean="0"/>
              <a:t>attractive</a:t>
            </a:r>
            <a:r>
              <a:rPr kumimoji="1" lang="en-US" altLang="ja-JP" sz="2000" dirty="0" smtClean="0"/>
              <a:t>, </a:t>
            </a:r>
          </a:p>
          <a:p>
            <a:pPr>
              <a:buNone/>
            </a:pPr>
            <a:r>
              <a:rPr lang="en-US" altLang="ja-JP" sz="2000" b="1" i="1" dirty="0" smtClean="0"/>
              <a:t>       </a:t>
            </a:r>
            <a:r>
              <a:rPr lang="en-US" altLang="ja-JP" sz="2000" b="1" i="1" dirty="0"/>
              <a:t>J/ψ</a:t>
            </a:r>
            <a:r>
              <a:rPr lang="ja-JP" altLang="en-US" sz="2000" b="1" i="1" dirty="0"/>
              <a:t> </a:t>
            </a:r>
            <a:r>
              <a:rPr lang="en-US" altLang="ja-JP" sz="2000" b="1" i="1" dirty="0"/>
              <a:t>- nucleus </a:t>
            </a:r>
            <a:r>
              <a:rPr kumimoji="1" lang="en-US" altLang="ja-JP" sz="2000" b="1" i="1" dirty="0" smtClean="0"/>
              <a:t>bound states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may</a:t>
            </a:r>
            <a:r>
              <a:rPr kumimoji="1" lang="en-US" altLang="ja-JP" sz="2000" dirty="0" smtClean="0"/>
              <a:t> be formed with </a:t>
            </a:r>
            <a:r>
              <a:rPr kumimoji="1" lang="en-US" altLang="ja-JP" sz="2000" b="1" i="1" dirty="0" smtClean="0"/>
              <a:t>A &gt; 4 </a:t>
            </a:r>
            <a:r>
              <a:rPr kumimoji="1" lang="en-US" altLang="ja-JP" sz="2000" b="1" dirty="0" smtClean="0"/>
              <a:t>nucleus</a:t>
            </a:r>
            <a:r>
              <a:rPr kumimoji="1" lang="en-US" altLang="ja-JP" sz="2000" dirty="0" smtClean="0"/>
              <a:t>. </a:t>
            </a:r>
          </a:p>
          <a:p>
            <a:r>
              <a:rPr kumimoji="1" lang="en-US" altLang="ja-JP" sz="2000" dirty="0" smtClean="0"/>
              <a:t>The binding energy of </a:t>
            </a:r>
            <a:r>
              <a:rPr lang="en-US" altLang="ja-JP" sz="2000" b="1" i="1" dirty="0"/>
              <a:t>J/ψ </a:t>
            </a:r>
            <a:r>
              <a:rPr lang="en-US" altLang="ja-JP" sz="2000" b="1" i="1" dirty="0" smtClean="0"/>
              <a:t>– </a:t>
            </a:r>
            <a:r>
              <a:rPr lang="en-US" altLang="ja-JP" sz="2000" b="1" baseline="30000" dirty="0" smtClean="0"/>
              <a:t>8</a:t>
            </a:r>
            <a:r>
              <a:rPr lang="en-US" altLang="ja-JP" sz="2000" b="1" dirty="0"/>
              <a:t>B</a:t>
            </a:r>
            <a:r>
              <a:rPr lang="en-US" altLang="ja-JP" sz="2000" b="1" dirty="0" smtClean="0"/>
              <a:t>e</a:t>
            </a:r>
            <a:r>
              <a:rPr kumimoji="1" lang="en-US" altLang="ja-JP" sz="2000" dirty="0" smtClean="0"/>
              <a:t>  is about </a:t>
            </a:r>
            <a:r>
              <a:rPr kumimoji="1" lang="en-US" altLang="ja-JP" sz="2000" b="1" dirty="0" smtClean="0"/>
              <a:t>a few MeV</a:t>
            </a:r>
            <a:r>
              <a:rPr kumimoji="1" lang="en-US" altLang="ja-JP" sz="2000" dirty="0" smtClean="0"/>
              <a:t>.</a:t>
            </a:r>
          </a:p>
          <a:p>
            <a:pPr>
              <a:buNone/>
            </a:pPr>
            <a:r>
              <a:rPr kumimoji="1" lang="en-US" altLang="ja-JP" sz="2000" dirty="0" smtClean="0"/>
              <a:t>                              from                                  breakup threshold and</a:t>
            </a:r>
          </a:p>
          <a:p>
            <a:pPr>
              <a:buNone/>
            </a:pPr>
            <a:r>
              <a:rPr kumimoji="1" lang="en-US" altLang="ja-JP" sz="2000" dirty="0" smtClean="0"/>
              <a:t>                              from                             </a:t>
            </a:r>
          </a:p>
          <a:p>
            <a:pPr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</a:t>
            </a:r>
            <a:r>
              <a:rPr kumimoji="1" lang="en-US" altLang="ja-JP" sz="2000" dirty="0" smtClean="0"/>
              <a:t>within the potential strength of current lattice QCD data.</a:t>
            </a:r>
          </a:p>
          <a:p>
            <a:endParaRPr kumimoji="1" lang="ja-JP" altLang="en-US" sz="2000" dirty="0"/>
          </a:p>
        </p:txBody>
      </p:sp>
      <p:pic>
        <p:nvPicPr>
          <p:cNvPr id="33794" name="Picture 2" descr="\begin{align*}&#10;1 \sim 3 \ {\rm MeV}&#10;\end{align*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39134"/>
            <a:ext cx="1143008" cy="169986"/>
          </a:xfrm>
          <a:prstGeom prst="rect">
            <a:avLst/>
          </a:prstGeom>
          <a:noFill/>
        </p:spPr>
      </p:pic>
      <p:pic>
        <p:nvPicPr>
          <p:cNvPr id="33796" name="Picture 4" descr="\begin{align*}&#10;J/\psi + \alpha + \alpha&#10;\end{align*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93462"/>
            <a:ext cx="1571636" cy="287666"/>
          </a:xfrm>
          <a:prstGeom prst="rect">
            <a:avLst/>
          </a:prstGeom>
          <a:noFill/>
        </p:spPr>
      </p:pic>
      <p:pic>
        <p:nvPicPr>
          <p:cNvPr id="33798" name="Picture 6" descr="\begin{align*}&#10;1 \sim 2 \ {\rm MeV}&#10;\end{align*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699175"/>
            <a:ext cx="1143008" cy="169985"/>
          </a:xfrm>
          <a:prstGeom prst="rect">
            <a:avLst/>
          </a:prstGeom>
          <a:noFill/>
        </p:spPr>
      </p:pic>
      <p:pic>
        <p:nvPicPr>
          <p:cNvPr id="33802" name="Picture 10" descr="\begin{align*}&#10;J/\psi^{4}{\rm He} + \alpha&#10;\end{align*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3" y="4628835"/>
            <a:ext cx="1428759" cy="31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 algn="ctr">
              <a:buNone/>
            </a:pPr>
            <a:r>
              <a:rPr lang="en-US" altLang="ja-JP" dirty="0" smtClean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0373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5929330"/>
            <a:ext cx="8229600" cy="768337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926" t="32835" r="31433" b="8061"/>
          <a:stretch>
            <a:fillRect/>
          </a:stretch>
        </p:blipFill>
        <p:spPr bwMode="auto">
          <a:xfrm>
            <a:off x="1500166" y="1214422"/>
            <a:ext cx="52864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285852" y="500042"/>
            <a:ext cx="45720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 smtClean="0">
                <a:latin typeface="+mj-lt"/>
                <a:ea typeface="+mj-ea"/>
                <a:cs typeface="+mj-cs"/>
              </a:rPr>
              <a:t>Density distribution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               </a:t>
            </a:r>
            <a:r>
              <a:rPr lang="en-US" altLang="ja-JP" sz="3200" dirty="0" smtClean="0">
                <a:latin typeface="+mj-lt"/>
                <a:ea typeface="+mj-ea"/>
                <a:cs typeface="+mj-cs"/>
              </a:rPr>
              <a:t>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\begin{align*}&#10;J/\psi-^{4}He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71480"/>
            <a:ext cx="1643074" cy="394002"/>
          </a:xfrm>
          <a:prstGeom prst="rect">
            <a:avLst/>
          </a:prstGeom>
          <a:noFill/>
        </p:spPr>
      </p:pic>
      <p:pic>
        <p:nvPicPr>
          <p:cNvPr id="60418" name="Picture 2" descr="\begin{align*}&#10;|r\psi(r)|^{2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949916" y="2757191"/>
            <a:ext cx="1364935" cy="4073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正方形/長方形 7"/>
          <p:cNvSpPr/>
          <p:nvPr/>
        </p:nvSpPr>
        <p:spPr>
          <a:xfrm>
            <a:off x="4071934" y="1571612"/>
            <a:ext cx="1143008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572264" y="1643050"/>
            <a:ext cx="64294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572264" y="2071678"/>
            <a:ext cx="64294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358082" y="1428736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rms</a:t>
            </a:r>
            <a:r>
              <a:rPr lang="en-US" altLang="ja-JP" dirty="0" smtClean="0"/>
              <a:t> = 3.0 fm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358082" y="1857364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rms</a:t>
            </a:r>
            <a:r>
              <a:rPr lang="en-US" altLang="ja-JP" dirty="0" smtClean="0"/>
              <a:t> = 4.8 fm</a:t>
            </a:r>
          </a:p>
        </p:txBody>
      </p:sp>
    </p:spTree>
    <p:extLst>
      <p:ext uri="{BB962C8B-B14F-4D97-AF65-F5344CB8AC3E}">
        <p14:creationId xmlns:p14="http://schemas.microsoft.com/office/powerpoint/2010/main" val="7503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Contents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525963"/>
          </a:xfrm>
        </p:spPr>
        <p:txBody>
          <a:bodyPr>
            <a:normAutofit lnSpcReduction="10000"/>
          </a:bodyPr>
          <a:lstStyle/>
          <a:p>
            <a:r>
              <a:rPr lang="en-US" altLang="ja-JP" sz="2000" b="1" dirty="0" smtClean="0"/>
              <a:t>Introduction</a:t>
            </a:r>
          </a:p>
          <a:p>
            <a:pPr>
              <a:buNone/>
            </a:pPr>
            <a:endParaRPr lang="en-US" altLang="ja-JP" sz="2000" b="1" dirty="0" smtClean="0"/>
          </a:p>
          <a:p>
            <a:pPr>
              <a:buNone/>
            </a:pPr>
            <a:r>
              <a:rPr lang="en-US" altLang="ja-JP" sz="2000" b="1" dirty="0" smtClean="0"/>
              <a:t>           </a:t>
            </a:r>
            <a:r>
              <a:rPr lang="ja-JP" altLang="en-US" sz="2000" b="1" dirty="0" smtClean="0"/>
              <a:t>・ </a:t>
            </a:r>
            <a:r>
              <a:rPr lang="en-US" altLang="ja-JP" sz="2000" dirty="0" err="1" smtClean="0"/>
              <a:t>Charmonium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solidFill>
                  <a:srgbClr val="00B050"/>
                </a:solidFill>
              </a:rPr>
              <a:t>nucleon </a:t>
            </a:r>
            <a:r>
              <a:rPr lang="en-US" altLang="ja-JP" sz="2000" dirty="0" smtClean="0"/>
              <a:t>interaction 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QCD color van </a:t>
            </a:r>
            <a:r>
              <a:rPr lang="en-US" altLang="ja-JP" sz="2000" dirty="0" err="1" smtClean="0"/>
              <a:t>der</a:t>
            </a:r>
            <a:r>
              <a:rPr lang="en-US" altLang="ja-JP" sz="2000" dirty="0" smtClean="0"/>
              <a:t> Waals force 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     　   ・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Charmonium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solidFill>
                  <a:srgbClr val="0070C0"/>
                </a:solidFill>
              </a:rPr>
              <a:t>nucleus</a:t>
            </a:r>
            <a:r>
              <a:rPr lang="en-US" altLang="ja-JP" sz="2000" dirty="0" smtClean="0"/>
              <a:t> bound states</a:t>
            </a:r>
          </a:p>
          <a:p>
            <a:r>
              <a:rPr lang="en-US" altLang="ja-JP" sz="2000" b="1" dirty="0" smtClean="0"/>
              <a:t>Formalism</a:t>
            </a:r>
          </a:p>
          <a:p>
            <a:pPr>
              <a:buNone/>
            </a:pP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 Effective </a:t>
            </a:r>
            <a:r>
              <a:rPr lang="en-US" altLang="ja-JP" sz="2000" dirty="0" err="1" smtClean="0"/>
              <a:t>charmonium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solidFill>
                  <a:srgbClr val="00B050"/>
                </a:solidFill>
              </a:rPr>
              <a:t>nucleon</a:t>
            </a:r>
            <a:r>
              <a:rPr lang="en-US" altLang="ja-JP" sz="2000" dirty="0" smtClean="0"/>
              <a:t> potential and the </a:t>
            </a:r>
            <a:r>
              <a:rPr lang="en-US" altLang="ja-JP" sz="2000" dirty="0" smtClean="0">
                <a:solidFill>
                  <a:srgbClr val="FF0000"/>
                </a:solidFill>
              </a:rPr>
              <a:t>scattering length</a:t>
            </a:r>
          </a:p>
          <a:p>
            <a:pPr>
              <a:buNone/>
            </a:pP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・ </a:t>
            </a:r>
            <a:r>
              <a:rPr lang="en-US" altLang="ja-JP" sz="2000" dirty="0" err="1" smtClean="0"/>
              <a:t>Charmonium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solidFill>
                  <a:srgbClr val="0070C0"/>
                </a:solidFill>
              </a:rPr>
              <a:t>nucleus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3300"/>
                </a:solidFill>
              </a:rPr>
              <a:t>few-body</a:t>
            </a:r>
            <a:r>
              <a:rPr lang="en-US" altLang="ja-JP" sz="2000" dirty="0" smtClean="0"/>
              <a:t> systems</a:t>
            </a:r>
          </a:p>
          <a:p>
            <a:r>
              <a:rPr lang="en-US" altLang="ja-JP" sz="2000" b="1" dirty="0" smtClean="0"/>
              <a:t>Results</a:t>
            </a:r>
          </a:p>
          <a:p>
            <a:pPr>
              <a:buNone/>
            </a:pP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・ </a:t>
            </a:r>
            <a:r>
              <a:rPr lang="en-US" altLang="ja-JP" sz="2000" dirty="0" err="1" smtClean="0"/>
              <a:t>Charmonium</a:t>
            </a:r>
            <a:r>
              <a:rPr lang="en-US" altLang="ja-JP" sz="2000" dirty="0" smtClean="0"/>
              <a:t>-deuteron system</a:t>
            </a:r>
          </a:p>
          <a:p>
            <a:pPr>
              <a:buNone/>
            </a:pP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・ </a:t>
            </a:r>
            <a:r>
              <a:rPr lang="en-US" altLang="ja-JP" sz="2000" dirty="0" smtClean="0"/>
              <a:t>Charmonium-</a:t>
            </a:r>
            <a:r>
              <a:rPr lang="en-US" altLang="ja-JP" sz="2000" baseline="30000" dirty="0" smtClean="0"/>
              <a:t>4</a:t>
            </a:r>
            <a:r>
              <a:rPr lang="en-US" altLang="ja-JP" sz="2000" dirty="0" smtClean="0"/>
              <a:t>He system </a:t>
            </a:r>
          </a:p>
          <a:p>
            <a:pPr>
              <a:buNone/>
            </a:pP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・ </a:t>
            </a:r>
            <a:r>
              <a:rPr lang="en-US" altLang="ja-JP" sz="2000" dirty="0" smtClean="0"/>
              <a:t>Charmonium-</a:t>
            </a:r>
            <a:r>
              <a:rPr lang="en-US" altLang="ja-JP" sz="2000" baseline="30000" dirty="0" smtClean="0"/>
              <a:t>8</a:t>
            </a:r>
            <a:r>
              <a:rPr lang="en-US" altLang="ja-JP" sz="2000" dirty="0" smtClean="0"/>
              <a:t>Be system</a:t>
            </a:r>
          </a:p>
          <a:p>
            <a:pPr>
              <a:buNone/>
            </a:pPr>
            <a:r>
              <a:rPr lang="en-US" altLang="ja-JP" sz="2000" dirty="0" smtClean="0"/>
              <a:t>           </a:t>
            </a:r>
            <a:r>
              <a:rPr lang="ja-JP" altLang="en-US" sz="2000" dirty="0" smtClean="0"/>
              <a:t>・ </a:t>
            </a:r>
            <a:r>
              <a:rPr lang="en-US" altLang="ja-JP" sz="2000" dirty="0" smtClean="0"/>
              <a:t>Comparison with lattice QCD data</a:t>
            </a:r>
            <a:r>
              <a:rPr lang="en-US" altLang="ja-JP" sz="2000" b="1" dirty="0" smtClean="0"/>
              <a:t> </a:t>
            </a:r>
          </a:p>
          <a:p>
            <a:r>
              <a:rPr lang="en-US" altLang="ja-JP" sz="2000" b="1" dirty="0" smtClean="0"/>
              <a:t>Summary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224" t="40789" r="39824" b="7894"/>
          <a:stretch>
            <a:fillRect/>
          </a:stretch>
        </p:blipFill>
        <p:spPr bwMode="auto">
          <a:xfrm>
            <a:off x="4500562" y="3500438"/>
            <a:ext cx="41543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6241" t="42105" r="40841" b="9210"/>
          <a:stretch>
            <a:fillRect/>
          </a:stretch>
        </p:blipFill>
        <p:spPr bwMode="auto">
          <a:xfrm>
            <a:off x="71406" y="3571876"/>
            <a:ext cx="40159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2071670" y="4643446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</a:t>
            </a:r>
            <a:r>
              <a:rPr lang="en-US" altLang="ja-JP" dirty="0" smtClean="0"/>
              <a:t> =-2.6fm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715140" y="463130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 </a:t>
            </a:r>
            <a:r>
              <a:rPr lang="en-US" altLang="ja-JP" dirty="0" smtClean="0"/>
              <a:t>=-1.0fm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4087380" y="6419346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Glue like effect is suppressed for weak attraction</a:t>
            </a:r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477307" y="658030"/>
            <a:ext cx="6357982" cy="2930930"/>
            <a:chOff x="3234628" y="501986"/>
            <a:chExt cx="6357982" cy="29309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 l="5224" t="39474" r="37788" b="7894"/>
            <a:stretch>
              <a:fillRect/>
            </a:stretch>
          </p:blipFill>
          <p:spPr bwMode="auto">
            <a:xfrm>
              <a:off x="3234628" y="575396"/>
              <a:ext cx="4000528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直線コネクタ 11"/>
            <p:cNvCxnSpPr/>
            <p:nvPr/>
          </p:nvCxnSpPr>
          <p:spPr>
            <a:xfrm rot="5400000">
              <a:off x="3233834" y="1861280"/>
              <a:ext cx="2143140" cy="158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5400000">
              <a:off x="3627537" y="2825693"/>
              <a:ext cx="642942" cy="57150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5806396" y="1361214"/>
              <a:ext cx="1000132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線コネクタ 18"/>
            <p:cNvCxnSpPr/>
            <p:nvPr/>
          </p:nvCxnSpPr>
          <p:spPr>
            <a:xfrm rot="16200000" flipH="1">
              <a:off x="6020710" y="1861280"/>
              <a:ext cx="1857388" cy="1285884"/>
            </a:xfrm>
            <a:prstGeom prst="curvedConnector3">
              <a:avLst>
                <a:gd name="adj1" fmla="val 25385"/>
              </a:avLst>
            </a:prstGeom>
            <a:ln w="349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 flipH="1" flipV="1">
              <a:off x="6127867" y="1896999"/>
              <a:ext cx="207170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6949404" y="2932850"/>
              <a:ext cx="285752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/>
            <p:cNvSpPr/>
            <p:nvPr/>
          </p:nvSpPr>
          <p:spPr>
            <a:xfrm>
              <a:off x="6949404" y="501986"/>
              <a:ext cx="26432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lattice QCD  </a:t>
              </a:r>
              <a:r>
                <a:rPr lang="en-US" altLang="ja-JP" i="1" dirty="0" smtClean="0">
                  <a:solidFill>
                    <a:srgbClr val="FF0000"/>
                  </a:solidFill>
                </a:rPr>
                <a:t>a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～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-0.35 fm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7020842" y="861148"/>
              <a:ext cx="28575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 rot="16200000">
              <a:off x="3226773" y="2012012"/>
              <a:ext cx="3850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i="1" dirty="0" smtClean="0"/>
                <a:t>-B</a:t>
              </a:r>
              <a:endParaRPr lang="ja-JP" altLang="en-US" b="1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3929058" y="3643314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4.2</a:t>
            </a: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3929058" y="390704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3.0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826771" y="4121355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2.2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905247" y="3447636"/>
            <a:ext cx="952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 smtClean="0"/>
              <a:t>B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MeV</a:t>
            </a:r>
            <a:r>
              <a:rPr lang="en-US" altLang="ja-JP" sz="1600" dirty="0" smtClean="0"/>
              <a:t>)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07504" y="44624"/>
            <a:ext cx="1714512" cy="2155282"/>
            <a:chOff x="571472" y="630776"/>
            <a:chExt cx="1714512" cy="2155282"/>
          </a:xfrm>
        </p:grpSpPr>
        <p:grpSp>
          <p:nvGrpSpPr>
            <p:cNvPr id="24" name="グループ化 37"/>
            <p:cNvGrpSpPr/>
            <p:nvPr/>
          </p:nvGrpSpPr>
          <p:grpSpPr>
            <a:xfrm>
              <a:off x="571472" y="642918"/>
              <a:ext cx="1714512" cy="2143140"/>
              <a:chOff x="285720" y="285728"/>
              <a:chExt cx="1714512" cy="2143140"/>
            </a:xfrm>
          </p:grpSpPr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6840" b="18104"/>
              <a:stretch>
                <a:fillRect/>
              </a:stretch>
            </p:blipFill>
            <p:spPr bwMode="auto">
              <a:xfrm>
                <a:off x="285720" y="285728"/>
                <a:ext cx="1714512" cy="2032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正方形/長方形 25"/>
              <p:cNvSpPr/>
              <p:nvPr/>
            </p:nvSpPr>
            <p:spPr>
              <a:xfrm>
                <a:off x="285720" y="2059536"/>
                <a:ext cx="3064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 smtClean="0"/>
                  <a:t>p</a:t>
                </a:r>
                <a:endParaRPr lang="ja-JP" altLang="en-US" i="1" dirty="0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1643042" y="2059536"/>
                <a:ext cx="3064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 smtClean="0"/>
                  <a:t>n</a:t>
                </a:r>
                <a:endParaRPr lang="ja-JP" altLang="en-US" i="1" dirty="0"/>
              </a:p>
            </p:txBody>
          </p:sp>
        </p:grpSp>
        <p:sp>
          <p:nvSpPr>
            <p:cNvPr id="28" name="正方形/長方形 27"/>
            <p:cNvSpPr/>
            <p:nvPr/>
          </p:nvSpPr>
          <p:spPr>
            <a:xfrm>
              <a:off x="675945" y="630776"/>
              <a:ext cx="51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J/ψ</a:t>
              </a:r>
              <a:endParaRPr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71472" y="1785926"/>
              <a:ext cx="1643074" cy="8572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80125" y="2177569"/>
            <a:ext cx="2547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Shrinking of </a:t>
            </a:r>
            <a:r>
              <a:rPr lang="en-US" altLang="ja-JP" sz="2000" i="1" dirty="0" smtClean="0"/>
              <a:t>p-n </a:t>
            </a:r>
            <a:r>
              <a:rPr lang="en-US" altLang="ja-JP" sz="2000" dirty="0" smtClean="0"/>
              <a:t>density distribution in deuteron by the emergence of  </a:t>
            </a:r>
            <a:r>
              <a:rPr lang="en-US" altLang="ja-JP" sz="2000" dirty="0" err="1" smtClean="0"/>
              <a:t>cc</a:t>
            </a:r>
            <a:r>
              <a:rPr lang="en-US" altLang="ja-JP" sz="2000" baseline="30000" dirty="0" err="1" smtClean="0"/>
              <a:t>bar</a:t>
            </a:r>
            <a:endParaRPr lang="ja-JP" altLang="en-US" sz="2000" dirty="0"/>
          </a:p>
        </p:txBody>
      </p:sp>
      <p:sp>
        <p:nvSpPr>
          <p:cNvPr id="101" name="タイトル 1"/>
          <p:cNvSpPr>
            <a:spLocks noGrp="1"/>
          </p:cNvSpPr>
          <p:nvPr>
            <p:ph type="title"/>
          </p:nvPr>
        </p:nvSpPr>
        <p:spPr>
          <a:xfrm>
            <a:off x="828129" y="100313"/>
            <a:ext cx="7472386" cy="51115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Discussion 1;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“Glue-like </a:t>
            </a:r>
            <a:r>
              <a:rPr lang="en-US" altLang="ja-JP" sz="3200" dirty="0" smtClean="0"/>
              <a:t>role</a:t>
            </a:r>
            <a:r>
              <a:rPr kumimoji="1" lang="en-US" altLang="ja-JP" sz="3200" dirty="0" smtClean="0"/>
              <a:t>” of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J/ψ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585363" y="498912"/>
            <a:ext cx="334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 J/ψ-deuteron system )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6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618353"/>
            <a:ext cx="4759934" cy="1586511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Yukawa-type Potential</a:t>
            </a:r>
            <a:br>
              <a:rPr kumimoji="1" lang="en-US" altLang="ja-JP" sz="3200" dirty="0" smtClean="0"/>
            </a:br>
            <a:r>
              <a:rPr lang="en-US" altLang="ja-JP" sz="3200" dirty="0" err="1" smtClean="0"/>
              <a:t>v.s</a:t>
            </a:r>
            <a:r>
              <a:rPr lang="en-US" altLang="ja-JP" sz="3200" dirty="0" smtClean="0"/>
              <a:t>.</a:t>
            </a:r>
            <a:br>
              <a:rPr lang="en-US" altLang="ja-JP" sz="3200" dirty="0" smtClean="0"/>
            </a:br>
            <a:r>
              <a:rPr lang="en-US" altLang="ja-JP" sz="3200" dirty="0" smtClean="0"/>
              <a:t>Gaussian-type Potential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701" y="8006390"/>
            <a:ext cx="6566193" cy="2896531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                                      J/ψ-deuteron system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577" t="43138" r="43539" b="5395"/>
          <a:stretch/>
        </p:blipFill>
        <p:spPr>
          <a:xfrm>
            <a:off x="-36512" y="2852936"/>
            <a:ext cx="4869634" cy="3478310"/>
          </a:xfrm>
          <a:prstGeom prst="rect">
            <a:avLst/>
          </a:prstGeom>
        </p:spPr>
      </p:pic>
      <p:pic>
        <p:nvPicPr>
          <p:cNvPr id="1026" name="Picture 2" descr="\begin{align*}&#10;V(r)=-\frac{\gamma}{r}e^{-\alpha r} 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315073" cy="5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46856" y="22154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/>
              <a:t>    J/ψ-deuteron system</a:t>
            </a:r>
            <a:endParaRPr lang="ja-JP" altLang="en-US" dirty="0"/>
          </a:p>
        </p:txBody>
      </p:sp>
      <p:pic>
        <p:nvPicPr>
          <p:cNvPr id="1030" name="Picture 6" descr="\begin{align*}&#10;V(r)=V_{\rm eff}e^{-\mu r^{2}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315073" cy="4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006" y="3067117"/>
            <a:ext cx="4468755" cy="317019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429819" y="2689756"/>
            <a:ext cx="162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800" dirty="0">
                <a:solidFill>
                  <a:prstClr val="black"/>
                </a:solidFill>
              </a:rPr>
              <a:t>Potentials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751887" y="1865828"/>
            <a:ext cx="1129206" cy="1381951"/>
            <a:chOff x="571472" y="630776"/>
            <a:chExt cx="1714512" cy="2155282"/>
          </a:xfrm>
        </p:grpSpPr>
        <p:grpSp>
          <p:nvGrpSpPr>
            <p:cNvPr id="20" name="グループ化 37"/>
            <p:cNvGrpSpPr/>
            <p:nvPr/>
          </p:nvGrpSpPr>
          <p:grpSpPr>
            <a:xfrm>
              <a:off x="571472" y="642918"/>
              <a:ext cx="1714512" cy="2143140"/>
              <a:chOff x="285720" y="285728"/>
              <a:chExt cx="1714512" cy="2143140"/>
            </a:xfrm>
          </p:grpSpPr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6840" b="18104"/>
              <a:stretch>
                <a:fillRect/>
              </a:stretch>
            </p:blipFill>
            <p:spPr bwMode="auto">
              <a:xfrm>
                <a:off x="285720" y="285728"/>
                <a:ext cx="1714512" cy="2032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正方形/長方形 23"/>
              <p:cNvSpPr/>
              <p:nvPr/>
            </p:nvSpPr>
            <p:spPr>
              <a:xfrm>
                <a:off x="285720" y="2059536"/>
                <a:ext cx="3064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 smtClean="0"/>
                  <a:t>p</a:t>
                </a:r>
                <a:endParaRPr lang="ja-JP" altLang="en-US" i="1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1643042" y="2059536"/>
                <a:ext cx="3064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 smtClean="0"/>
                  <a:t>n</a:t>
                </a:r>
                <a:endParaRPr lang="ja-JP" altLang="en-US" i="1" dirty="0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675945" y="630776"/>
              <a:ext cx="511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J/ψ</a:t>
              </a:r>
              <a:endParaRPr lang="ja-JP" altLang="en-US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395536" y="18864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Discussion </a:t>
            </a:r>
            <a:r>
              <a:rPr lang="en-US" altLang="ja-JP" sz="2800" dirty="0" smtClean="0"/>
              <a:t>2;</a:t>
            </a:r>
            <a:r>
              <a:rPr lang="ja-JP" altLang="en-US" sz="2800" dirty="0" smtClean="0"/>
              <a:t>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310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Comparison of potentials</a:t>
            </a:r>
            <a:endParaRPr kumimoji="1" lang="ja-JP" altLang="en-US" dirty="0"/>
          </a:p>
        </p:txBody>
      </p:sp>
      <p:pic>
        <p:nvPicPr>
          <p:cNvPr id="5" name="Picture 2" descr="\begin{align*}&#10;V(r)=-\frac{\gamma}{r}e^{-\alpha r} 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821213"/>
            <a:ext cx="2315073" cy="5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begin{align*}&#10;V(r)=V_{\rm eff}e^{-\mu r^{2}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35883"/>
            <a:ext cx="2315073" cy="4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5578" t="44282" r="44346" b="6540"/>
          <a:stretch/>
        </p:blipFill>
        <p:spPr>
          <a:xfrm>
            <a:off x="86138" y="2420888"/>
            <a:ext cx="4464496" cy="30963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5578" t="43137" r="44346" b="6539"/>
          <a:stretch/>
        </p:blipFill>
        <p:spPr>
          <a:xfrm>
            <a:off x="4604049" y="2348880"/>
            <a:ext cx="446449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9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Comparison with other research</a:t>
            </a:r>
            <a:endParaRPr kumimoji="1" lang="ja-JP" altLang="en-US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42844" y="928670"/>
          <a:ext cx="8821644" cy="22960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900"/>
                <a:gridCol w="792088"/>
                <a:gridCol w="576064"/>
                <a:gridCol w="1296144"/>
                <a:gridCol w="1008112"/>
                <a:gridCol w="1440160"/>
                <a:gridCol w="1584176"/>
              </a:tblGrid>
              <a:tr h="44898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A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A=1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A=2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A=3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A=4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0" dirty="0" smtClean="0"/>
                        <a:t>Method</a:t>
                      </a:r>
                      <a:endParaRPr kumimoji="1" lang="ja-JP" altLang="en-US" i="0" dirty="0"/>
                    </a:p>
                  </a:txBody>
                  <a:tcPr/>
                </a:tc>
              </a:tr>
              <a:tr h="6583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Wasson </a:t>
                      </a:r>
                    </a:p>
                    <a:p>
                      <a:r>
                        <a:rPr kumimoji="1" lang="en-US" altLang="ja-JP" dirty="0" smtClean="0"/>
                        <a:t>PRL  67, 2237 (1991)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-2.6 fm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 </a:t>
                      </a:r>
                      <a:r>
                        <a:rPr kumimoji="1" lang="en-US" altLang="ja-JP" dirty="0" err="1" smtClean="0"/>
                        <a:t>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 </a:t>
                      </a:r>
                      <a:r>
                        <a:rPr kumimoji="1" lang="en-US" altLang="ja-JP" dirty="0" err="1" smtClean="0"/>
                        <a:t>MeV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Folding potential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4898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Our</a:t>
                      </a:r>
                      <a:r>
                        <a:rPr kumimoji="1" lang="en-US" altLang="ja-JP" baseline="0" dirty="0" smtClean="0"/>
                        <a:t> calculation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B</a:t>
                      </a:r>
                      <a:r>
                        <a:rPr kumimoji="1" lang="en-US" altLang="ja-JP" dirty="0" smtClean="0"/>
                        <a:t>= 2.2 </a:t>
                      </a:r>
                      <a:r>
                        <a:rPr kumimoji="1" lang="en-US" altLang="ja-JP" dirty="0" err="1" smtClean="0"/>
                        <a:t>MeV</a:t>
                      </a:r>
                      <a:r>
                        <a:rPr kumimoji="1" lang="en-US" altLang="ja-JP" dirty="0" smtClean="0"/>
                        <a:t>   for</a:t>
                      </a:r>
                    </a:p>
                    <a:p>
                      <a:r>
                        <a:rPr kumimoji="1" lang="en-US" altLang="ja-JP" i="1" dirty="0" smtClean="0"/>
                        <a:t>a</a:t>
                      </a:r>
                      <a:r>
                        <a:rPr kumimoji="1" lang="en-US" altLang="ja-JP" dirty="0" smtClean="0"/>
                        <a:t>=-2.6 fm</a:t>
                      </a:r>
                    </a:p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MeV</a:t>
                      </a:r>
                    </a:p>
                    <a:p>
                      <a:r>
                        <a:rPr kumimoji="1" lang="en-US" altLang="ja-JP" dirty="0" smtClean="0"/>
                        <a:t> (</a:t>
                      </a:r>
                      <a:r>
                        <a:rPr kumimoji="1" lang="en-US" altLang="ja-JP" i="1" dirty="0" smtClean="0"/>
                        <a:t>a</a:t>
                      </a:r>
                      <a:r>
                        <a:rPr kumimoji="1" lang="en-US" altLang="ja-JP" dirty="0" smtClean="0"/>
                        <a:t>=-0.35 fm)</a:t>
                      </a:r>
                    </a:p>
                    <a:p>
                      <a:r>
                        <a:rPr kumimoji="1" lang="en-US" altLang="ja-JP" dirty="0" smtClean="0"/>
                        <a:t>16 MeV</a:t>
                      </a:r>
                    </a:p>
                    <a:p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i="1" dirty="0" smtClean="0"/>
                        <a:t>a</a:t>
                      </a:r>
                      <a:r>
                        <a:rPr kumimoji="1" lang="en-US" altLang="ja-JP" dirty="0" smtClean="0"/>
                        <a:t>=-2.6 fm)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乗算記号 5"/>
          <p:cNvSpPr/>
          <p:nvPr/>
        </p:nvSpPr>
        <p:spPr>
          <a:xfrm>
            <a:off x="3131840" y="1428736"/>
            <a:ext cx="357190" cy="4286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乗算記号 6"/>
          <p:cNvSpPr/>
          <p:nvPr/>
        </p:nvSpPr>
        <p:spPr>
          <a:xfrm>
            <a:off x="3779912" y="1428736"/>
            <a:ext cx="357190" cy="4286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57158" y="5786454"/>
            <a:ext cx="8229600" cy="839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6655" t="26917" r="7169" b="5966"/>
          <a:stretch>
            <a:fillRect/>
          </a:stretch>
        </p:blipFill>
        <p:spPr bwMode="auto">
          <a:xfrm rot="5400000">
            <a:off x="5179218" y="2893220"/>
            <a:ext cx="3429001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正方形/長方形 12"/>
          <p:cNvSpPr/>
          <p:nvPr/>
        </p:nvSpPr>
        <p:spPr>
          <a:xfrm>
            <a:off x="5572132" y="4071942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A=4</a:t>
            </a:r>
            <a:endParaRPr lang="ja-JP" altLang="en-US" i="1" dirty="0"/>
          </a:p>
        </p:txBody>
      </p:sp>
      <p:sp>
        <p:nvSpPr>
          <p:cNvPr id="15" name="乗算記号 14"/>
          <p:cNvSpPr/>
          <p:nvPr/>
        </p:nvSpPr>
        <p:spPr>
          <a:xfrm>
            <a:off x="3131840" y="2204864"/>
            <a:ext cx="357190" cy="4286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5148064" y="2419300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 flipV="1">
            <a:off x="6072198" y="5143511"/>
            <a:ext cx="2428892" cy="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7173534" y="5183595"/>
            <a:ext cx="2367773" cy="159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7286644" y="5643578"/>
            <a:ext cx="114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Lattice QCD</a:t>
            </a:r>
            <a:endParaRPr lang="ja-JP" altLang="en-US" sz="14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7358082" y="6072206"/>
            <a:ext cx="928694" cy="1588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5224" t="40548" r="37788" b="7894"/>
          <a:stretch>
            <a:fillRect/>
          </a:stretch>
        </p:blipFill>
        <p:spPr bwMode="auto">
          <a:xfrm>
            <a:off x="-71470" y="3356992"/>
            <a:ext cx="4900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正方形/長方形 13"/>
          <p:cNvSpPr/>
          <p:nvPr/>
        </p:nvSpPr>
        <p:spPr>
          <a:xfrm>
            <a:off x="1429561" y="4139788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A=2</a:t>
            </a:r>
            <a:endParaRPr lang="ja-JP" altLang="en-US" i="1" dirty="0"/>
          </a:p>
        </p:txBody>
      </p:sp>
      <p:sp>
        <p:nvSpPr>
          <p:cNvPr id="21" name="正方形/長方形 20"/>
          <p:cNvSpPr/>
          <p:nvPr/>
        </p:nvSpPr>
        <p:spPr>
          <a:xfrm rot="16200000">
            <a:off x="-79325" y="5123515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-B</a:t>
            </a:r>
            <a:endParaRPr lang="ja-JP" altLang="en-US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4500562" y="4286256"/>
            <a:ext cx="430887" cy="1055041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r>
              <a:rPr lang="en-US" altLang="ja-JP" sz="1600" b="1" i="1" dirty="0" smtClean="0"/>
              <a:t>-B </a:t>
            </a:r>
            <a:r>
              <a:rPr lang="en-US" altLang="ja-JP" sz="1600" dirty="0" smtClean="0"/>
              <a:t> [</a:t>
            </a:r>
            <a:r>
              <a:rPr lang="en-US" altLang="ja-JP" sz="1600" dirty="0" err="1" smtClean="0"/>
              <a:t>MeV</a:t>
            </a:r>
            <a:r>
              <a:rPr lang="en-US" altLang="ja-JP" sz="1600" dirty="0" smtClean="0"/>
              <a:t>]</a:t>
            </a:r>
            <a:endParaRPr lang="ja-JP" altLang="en-US" sz="16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187624" y="3573016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088" t="23684" r="20624" b="7894"/>
          <a:stretch>
            <a:fillRect/>
          </a:stretch>
        </p:blipFill>
        <p:spPr bwMode="auto">
          <a:xfrm>
            <a:off x="0" y="285727"/>
            <a:ext cx="4143372" cy="295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5224" t="25000" r="21506" b="7894"/>
          <a:stretch>
            <a:fillRect/>
          </a:stretch>
        </p:blipFill>
        <p:spPr bwMode="auto">
          <a:xfrm>
            <a:off x="4643438" y="285728"/>
            <a:ext cx="4286280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l="6241" t="25000" r="22524" b="9210"/>
          <a:stretch>
            <a:fillRect/>
          </a:stretch>
        </p:blipFill>
        <p:spPr bwMode="auto">
          <a:xfrm>
            <a:off x="1357290" y="3286124"/>
            <a:ext cx="4357718" cy="311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1214414" y="857232"/>
            <a:ext cx="2843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Nucleon density distribution</a:t>
            </a:r>
          </a:p>
          <a:p>
            <a:r>
              <a:rPr lang="en-US" altLang="ja-JP" dirty="0" smtClean="0"/>
              <a:t>                   in </a:t>
            </a:r>
            <a:r>
              <a:rPr lang="ja-JP" altLang="en-US" baseline="30000" dirty="0" smtClean="0"/>
              <a:t>４</a:t>
            </a:r>
            <a:r>
              <a:rPr lang="en-US" altLang="ja-JP" dirty="0" smtClean="0"/>
              <a:t>He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357950" y="1214422"/>
            <a:ext cx="17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cc</a:t>
            </a:r>
            <a:r>
              <a:rPr lang="en-US" altLang="ja-JP" baseline="30000" dirty="0" err="1" smtClean="0"/>
              <a:t>bar</a:t>
            </a:r>
            <a:r>
              <a:rPr lang="en-US" altLang="ja-JP" dirty="0" smtClean="0"/>
              <a:t>-N potential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857488" y="4929198"/>
            <a:ext cx="259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cc</a:t>
            </a:r>
            <a:r>
              <a:rPr lang="en-US" altLang="ja-JP" baseline="30000" dirty="0" smtClean="0"/>
              <a:t>bar</a:t>
            </a:r>
            <a:r>
              <a:rPr lang="en-US" altLang="ja-JP" dirty="0" smtClean="0"/>
              <a:t>-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He folding potential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6274378"/>
            <a:ext cx="396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Removing  motion of the Center of mass</a:t>
            </a:r>
            <a:endParaRPr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928662" y="5929330"/>
            <a:ext cx="785818" cy="357190"/>
          </a:xfrm>
          <a:prstGeom prst="straightConnector1">
            <a:avLst/>
          </a:prstGeom>
          <a:ln w="25400">
            <a:solidFill>
              <a:srgbClr val="6DD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928926" y="5621553"/>
            <a:ext cx="1926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Gaussian-type potential</a:t>
            </a:r>
            <a:endParaRPr lang="ja-JP" altLang="en-US" sz="1400" dirty="0"/>
          </a:p>
        </p:txBody>
      </p:sp>
      <p:cxnSp>
        <p:nvCxnSpPr>
          <p:cNvPr id="15" name="直線矢印コネクタ 14"/>
          <p:cNvCxnSpPr>
            <a:stCxn id="13" idx="1"/>
          </p:cNvCxnSpPr>
          <p:nvPr/>
        </p:nvCxnSpPr>
        <p:spPr>
          <a:xfrm rot="10800000">
            <a:off x="2000232" y="5357826"/>
            <a:ext cx="928694" cy="41761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>
            <a:off x="2214546" y="5786454"/>
            <a:ext cx="642942" cy="1588"/>
          </a:xfrm>
          <a:prstGeom prst="straightConnector1">
            <a:avLst/>
          </a:prstGeom>
          <a:ln w="19050">
            <a:solidFill>
              <a:srgbClr val="6DD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42844" y="3500438"/>
            <a:ext cx="111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Yukawa-type</a:t>
            </a:r>
          </a:p>
          <a:p>
            <a:r>
              <a:rPr lang="en-US" altLang="ja-JP" sz="1400" dirty="0" smtClean="0"/>
              <a:t>potential</a:t>
            </a:r>
            <a:endParaRPr lang="ja-JP" altLang="en-US" sz="1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071538" y="3857628"/>
            <a:ext cx="1071570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\begin{align*}&#10;V_{_{J/\psi -\alpha}}(\mathbf{r}) =\sum_{i=1}^{4} \int \rho_{_{N_{i}}}(\mathbf{r'})V_{_{J/\psi-N}}(\mathbf{r-r'})d^{3}\mathbf{r'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828983"/>
            <a:ext cx="3143272" cy="528843"/>
          </a:xfrm>
          <a:prstGeom prst="rect">
            <a:avLst/>
          </a:prstGeom>
          <a:noFill/>
        </p:spPr>
      </p:pic>
      <p:cxnSp>
        <p:nvCxnSpPr>
          <p:cNvPr id="20" name="直線矢印コネクタ 19"/>
          <p:cNvCxnSpPr/>
          <p:nvPr/>
        </p:nvCxnSpPr>
        <p:spPr>
          <a:xfrm rot="16200000" flipH="1">
            <a:off x="1035819" y="3893347"/>
            <a:ext cx="1000132" cy="928694"/>
          </a:xfrm>
          <a:prstGeom prst="straightConnector1">
            <a:avLst/>
          </a:prstGeom>
          <a:ln w="19050">
            <a:solidFill>
              <a:srgbClr val="75EE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3" idx="1"/>
          </p:cNvCxnSpPr>
          <p:nvPr/>
        </p:nvCxnSpPr>
        <p:spPr>
          <a:xfrm rot="10800000">
            <a:off x="2000232" y="5214950"/>
            <a:ext cx="928694" cy="56049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6429388" y="1714488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</a:t>
            </a:r>
            <a:r>
              <a:rPr lang="en-US" altLang="ja-JP" dirty="0" smtClean="0"/>
              <a:t> = -2.8 fm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4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Decay of J/ψ in nuclei </a:t>
            </a:r>
            <a:endParaRPr kumimoji="1" lang="ja-JP" altLang="en-US" dirty="0"/>
          </a:p>
        </p:txBody>
      </p:sp>
      <p:pic>
        <p:nvPicPr>
          <p:cNvPr id="1026" name="Picture 2" descr="\begin{align*}&#10;m_{J/\psi}=3.097 {\rm GeV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5" y="980728"/>
            <a:ext cx="31337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m_{J/\psi}+m_{N}=4.04 {\rm GeV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1" y="3898896"/>
            <a:ext cx="4067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m_{\Lambda_{c}}+m_{\bar{D}}=4.16 {\rm GeV}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41" y="3405518"/>
            <a:ext cx="3857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begin{align*}&#10;\Gamma_{J/\psi}=91.0 {\rm keV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1556792"/>
            <a:ext cx="27146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begin{align*}&#10;m_{D}=1.87 {\rm GeV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6222"/>
            <a:ext cx="26384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begin{align*}&#10;m_{D^{+}}+m_{D^{-}}=3.74 {\rm GeV}&#10;\end{align*}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539"/>
            <a:ext cx="42100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Decay of J/ψ in nuclei </a:t>
            </a:r>
            <a:endParaRPr kumimoji="1" lang="ja-JP" altLang="en-US" dirty="0"/>
          </a:p>
        </p:txBody>
      </p:sp>
      <p:pic>
        <p:nvPicPr>
          <p:cNvPr id="1026" name="Picture 2" descr="\begin{align*}&#10;m_{J/\psi}=3.097 {\rm GeV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5" y="980728"/>
            <a:ext cx="31337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align*}&#10;m_{\eta_{c}}=2.98 {\rm GeV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686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begin{align*}&#10;\Gamma_{J/\psi}=91.0 {\rm keV}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1556792"/>
            <a:ext cx="27146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248472"/>
          </a:xfrm>
        </p:spPr>
        <p:txBody>
          <a:bodyPr/>
          <a:lstStyle/>
          <a:p>
            <a:r>
              <a:rPr kumimoji="1" lang="en-US" altLang="ja-JP" dirty="0" smtClean="0"/>
              <a:t>                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requires the spin </a:t>
            </a:r>
            <a:r>
              <a:rPr kumimoji="1" lang="en-US" altLang="ja-JP" dirty="0" err="1" smtClean="0"/>
              <a:t>flippling</a:t>
            </a:r>
            <a:r>
              <a:rPr lang="en-US" altLang="ja-JP" dirty="0"/>
              <a:t> </a:t>
            </a:r>
            <a:r>
              <a:rPr lang="en-US" altLang="ja-JP" dirty="0" smtClean="0"/>
              <a:t>of c quark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</a:t>
            </a:r>
            <a:r>
              <a:rPr lang="en-US" altLang="ja-JP" dirty="0" smtClean="0">
                <a:sym typeface="Wingdings" panose="05000000000000000000" pitchFamily="2" charset="2"/>
              </a:rPr>
              <a:t> suppressed by </a:t>
            </a:r>
            <a:r>
              <a:rPr lang="ja-JP" altLang="en-US" dirty="0" smtClean="0">
                <a:sym typeface="Wingdings" panose="05000000000000000000" pitchFamily="2" charset="2"/>
              </a:rPr>
              <a:t>～</a:t>
            </a:r>
            <a:r>
              <a:rPr lang="en-US" altLang="ja-JP" dirty="0" smtClean="0">
                <a:sym typeface="Wingdings" panose="05000000000000000000" pitchFamily="2" charset="2"/>
              </a:rPr>
              <a:t>1/m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c</a:t>
            </a:r>
            <a:r>
              <a:rPr lang="en-US" altLang="ja-JP" dirty="0" smtClean="0">
                <a:sym typeface="Wingdings" panose="05000000000000000000" pitchFamily="2" charset="2"/>
              </a:rPr>
              <a:t>   </a:t>
            </a:r>
            <a:endParaRPr lang="en-US" altLang="ja-JP" dirty="0"/>
          </a:p>
          <a:p>
            <a:r>
              <a:rPr kumimoji="1" lang="en-US" altLang="ja-JP" dirty="0" smtClean="0"/>
              <a:t>Also, the channels allowed for mixing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are limited by angular momentum conservation.</a:t>
            </a:r>
            <a:endParaRPr kumimoji="1" lang="ja-JP" altLang="en-US" dirty="0"/>
          </a:p>
        </p:txBody>
      </p:sp>
      <p:pic>
        <p:nvPicPr>
          <p:cNvPr id="2050" name="Picture 2" descr="\begin{align*}&#10;J/\psi \rightarrow \eta_{c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1" y="2462410"/>
            <a:ext cx="16287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/>
          <a:srcRect l="30551" t="20123" r="27349" b="67986"/>
          <a:stretch/>
        </p:blipFill>
        <p:spPr>
          <a:xfrm>
            <a:off x="1774527" y="4694658"/>
            <a:ext cx="5040561" cy="2016224"/>
          </a:xfrm>
          <a:prstGeom prst="rect">
            <a:avLst/>
          </a:prstGeom>
        </p:spPr>
      </p:pic>
      <p:pic>
        <p:nvPicPr>
          <p:cNvPr id="4" name="Picture 2" descr="\begin{align*}&#10;\Gamma_{\eta_{c}}=32.0 \ {\bf MeV}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88" y="1484082"/>
            <a:ext cx="2895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コンテンツ プレースホルダ 10"/>
          <p:cNvGraphicFramePr>
            <a:graphicFrameLocks noGrp="1"/>
          </p:cNvGraphicFramePr>
          <p:nvPr>
            <p:ph idx="1"/>
            <p:extLst/>
          </p:nvPr>
        </p:nvGraphicFramePr>
        <p:xfrm>
          <a:off x="71402" y="940524"/>
          <a:ext cx="4000532" cy="215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3"/>
                <a:gridCol w="1000133"/>
                <a:gridCol w="1000133"/>
                <a:gridCol w="1000133"/>
              </a:tblGrid>
              <a:tr h="6719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T 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en-US" altLang="ja-JP" sz="1800" dirty="0" err="1" smtClean="0"/>
                        <a:t>isospin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J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</a:t>
                      </a:r>
                      <a:r>
                        <a:rPr kumimoji="1" lang="en-US" altLang="ja-JP" sz="2600" baseline="-12000" dirty="0" smtClean="0"/>
                        <a:t>NN</a:t>
                      </a:r>
                      <a:endParaRPr kumimoji="1" lang="ja-JP" altLang="en-US" baseline="-1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</a:t>
                      </a:r>
                      <a:r>
                        <a:rPr kumimoji="1" lang="en-US" altLang="ja-JP" sz="2400" i="0" baseline="-12000" dirty="0" smtClean="0"/>
                        <a:t>J/Ψ-N</a:t>
                      </a:r>
                      <a:endParaRPr kumimoji="1" lang="ja-JP" altLang="en-US" sz="2400" i="0" baseline="-12000" dirty="0"/>
                    </a:p>
                  </a:txBody>
                  <a:tcPr/>
                </a:tc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1/2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1/2, 3/2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749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3/2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946" name="AutoShape 2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48" name="AutoShape 4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50" name="AutoShape 6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52" name="AutoShape 8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54" name="AutoShape 10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56" name="AutoShape 12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58" name="AutoShape 14" descr="\begin{table}[!h]&#10;    \centering&#10;    \begin{tabular}{cccc} \hline &#10;     $T$   \quad    $J$     &amp;  $S_{NN}$     &amp;    $S_{J/\psi N}$     \\&#10;%     \hline \addlinespace[2pt]&#10;       0    \quad      0       &amp;      1           &amp;    $1/2$   \\ &#10;%     \addlinespace[2pt]  \hline \addlinespace[3pt]&#10;       0    \quad      1       &amp;      1           &amp;    $1/2, \ 3/2$ \\&#10;%     \addlinespace[3pt]  &#10;       1    \quad      1       &amp;      0           &amp;    $1/2, \ 3/2$ \\  &#10;%     \addlinespace[3pt] \hline \addlinespace[2pt]  &#10;       0    \quad      2       &amp;      1           &amp;    $3/2$ \\ &#10;%     \addlinespace[2pt] \hline &#10;    \end{tabular}&#10;%    \caption{Possible $(T,J)$ combination of the $J/\psi -NN$ system}&#10;%    \label{JpsiNN_spin_states}&#10;\end{table} &#10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2960" name="Picture 16" descr="\begin{alignat}{6}&#10; V_{\rm eff}^{(J,T)}e^{-\mu r^{2}} &amp; \equiv&#10;  \Big\langle (NN)_{S_{NN}}, J/\psi ; \ J \ \Big{|} &#10;  \ v_{J/\psi-N}(r) \ \Big{|} (NN)_{S_{NN}}, J/\psi ; \ J \ \Big\rangle \nonumber &#10;\end{alignat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8130936" cy="500066"/>
          </a:xfrm>
          <a:prstGeom prst="rect">
            <a:avLst/>
          </a:prstGeom>
          <a:noFill/>
        </p:spPr>
      </p:pic>
      <p:pic>
        <p:nvPicPr>
          <p:cNvPr id="15" name="Picture 6" descr="\begin{alignat}{5}&#10;v_{J/\psi-N}(r)&amp;= &#10;(v_{0}+v_{s}(\mathbf{S}_{J/\psi} \cdot \mathbf{S}_{N} ))e^{-\mu r^{2}}&#10;\nonumber  \\&#10;&amp;= \begin{cases}&#10;   (v_{0}-v_{s}) \ e^{-\mu r^{2}}    \quad \quad  \bigl(S_{J/\psi-N}=1/2\bigr)  &#10;     \nonumber  \\&#10;   (v_{0}+\frac{1}{2}v_{s}) \ e^{-\mu r^{2}}  \quad \ \bigl(S_{J/\psi-N}=3/2\bigr)&#10;     \nonumber  \\&#10;   \end{cases}  \nonumber \\&#10;&amp; \equiv v_{\rm eff}(S_{J/\psi-N}) \ e^{-\mu r^{2}} \nonumber &#10;\end{alignat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928802"/>
            <a:ext cx="4786314" cy="1548724"/>
          </a:xfrm>
          <a:prstGeom prst="rect">
            <a:avLst/>
          </a:prstGeom>
          <a:noFill/>
        </p:spPr>
      </p:pic>
      <p:sp>
        <p:nvSpPr>
          <p:cNvPr id="82964" name="AutoShape 20" descr="\begin{alignat}{4}&#10; V_{\rm eff}^{(0,0)} &amp;= v_{0}- v_{s} = v_{\rm eff}(1/2)&#10;\qquad &amp;(J = 0, \ S_{NN}=1,\ T=0) \label{eq:V0Vs1} \nonumber \\&#10; V_{\rm eff}^{(1,0)} &amp;= v_{0}- \frac{1}{2}v_{s}     &#10;\qquad &amp;(J = 1,\ S_{NN}=1,\ T=0) \label{eq:V0Vs2} \nonumber \\&#10; V_{\rm eff}^{(2,0)} &amp;= v_{0}+ \frac{1}{2}v_{s} = v_{\rm eff}(3/2)&#10;\qquad &amp;(J = 2,\ S_{NN}=1,\ T=0) \label{eq:V0Vs3} \nonumber \\&#10; V_{\rm eff}^{(1,1)} &amp;= v_{0}              \qquad &amp;(J = 1,\ S_{NN}=0,\ T=1), \label{eq:V0Vs4}  &#10;  \nonumber&#10;\end{alignat}&#10;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66" name="AutoShape 22" descr="\begin{alignat}{4}&#10; V_{\rm eff}^{(0,0)} &amp;= v_{0}- v_{s} = v_{\rm eff}(1/2)&#10;\qquad &amp;(J = 0, \ S_{NN}=1,\ T=0) \label{eq:V0Vs1} \nonumber \\&#10; V_{\rm eff}^{(1,0)} &amp;= v_{0}- \frac{1}{2}v_{s}     &#10;\qquad &amp;(J = 1,\ S_{NN}=1,\ T=0) \label{eq:V0Vs2} \nonumber \\&#10; V_{\rm eff}^{(2,0)} &amp;= v_{0}+ \frac{1}{2}v_{s} = v_{\rm eff}(3/2)&#10;\qquad &amp;(J = 2,\ S_{NN}=1,\ T=0) \label{eq:V0Vs3} \nonumber \\&#10; V_{\rm eff}^{(1,1)} &amp;= v_{0}              \qquad &amp;(J = 1,\ S_{NN}=0,\ T=1), \label{eq:V0Vs4}  &#10;  \nonumber&#10;\end{alignat}&#10;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68" name="AutoShape 24" descr="\begin{alignat}{4}&#10; V_{\rm eff}^{(0,0)} &amp;= v_{0}- v_{s} = v_{\rm eff}(1/2)&#10;\qquad &amp;(J = 0, \ S_{NN}=1,\ T=0) \label{eq:V0Vs1} \nonumber \\&#10; V_{\rm eff}^{(1,0)} &amp;= v_{0}- \frac{1}{2}v_{s}     &#10;\qquad &amp;(J = 1,\ S_{NN}=1,\ T=0) \label{eq:V0Vs2} \nonumber \\&#10; V_{\rm eff}^{(2,0)} &amp;= v_{0}+ \frac{1}{2}v_{s} = v_{\rm eff}(3/2)&#10;\qquad &amp;(J = 2,\ S_{NN}=1,\ T=0) \label{eq:V0Vs3} \nonumber \\&#10; V_{\rm eff}^{(1,1)} &amp;= v_{0}              \qquad &amp;(J = 1,\ S_{NN}=0,\ T=1), \label{eq:V0Vs4}  &#10;  \nonumber&#10;\end{alignat}&#10;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70" name="AutoShape 26" descr="\begin{alignat}{4}&#10; V_{\rm eff}^{(0,0)} &amp;= v_{0}- v_{s} = v_{\rm eff}(1/2)&#10;\qquad &amp;(J = 0, \ S_{NN}=1,\ T=0) \label{eq:V0Vs1} \nonumber \\&#10; V_{\rm eff}^{(1,0)} &amp;= v_{0}- \frac{1}{2}v_{s}     &#10;\qquad &amp;(J = 1,\ S_{NN}=1,\ T=0) \label{eq:V0Vs2} \nonumber \\&#10; V_{\rm eff}^{(2,0)} &amp;= v_{0}+ \frac{1}{2}v_{s} = v_{\rm eff}(3/2)&#10;\qquad &amp;(J = 2,\ S_{NN}=1,\ T=0) \label{eq:V0Vs3} \nonumber \\&#10; V_{\rm eff}^{(1,1)} &amp;= v_{0}     &#10;\qquad &amp;(J = 1,\ S_{NN}=0,\ T=1) \label{eq:V0Vs4} \nonumber&#10;\end{alignat}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72" name="AutoShape 28" descr="\begin{alignat}{6}&#10; V_{\rm eff}^{(0,0)} &amp;= v_{0}- v_{s} = v_{\rm eff}(1/2)&#10;\qquad &amp;(J = 0, \ S_{NN}=1,\ T=0) \label{eq:V0Vs1} \nonumber \\&#10; V_{\rm eff}^{(1,0)} &amp;= v_{0}- \frac{1}{2}v_{s}     &#10;\qquad &amp;(J = 1,\ S_{NN}=1,\ T=0) \label{eq:V0Vs2} \nonumber \\&#10; V_{\rm eff}^{(1,1)} &amp;= v_{0}     &#10;\qquad &amp;(J = 1,\ S_{NN}=0,\ T=1) \label{eq:V0Vs4} \nonumber \\&#10; V_{\rm eff}^{(2,0)} &amp;= v_{0}+ \frac{1}{2}v_{s} = v_{\rm eff}(3/2)&#10;\qquad &amp;(J = 2,\ S_{NN}=1,\ T=0) \label{eq:V0Vs3} \nonumber \\&#10;\nonumber&#10;\end{alignat}&#10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974" name="AutoShape 30" descr="\begin{alignat}{6}&#10; V_{\rm eff}^{(0,0)} &amp;= v_{0}- v_{s} = v_{\rm eff}(1/2)&#10;\qquad &amp;(J = 0, \ S_{NN}=1,\ T=0) \label{eq:V0Vs1} \nonumber \\&#10; V_{\rm eff}^{(1,0)} &amp;= v_{0}- \frac{1}{2}v_{s}     &#10;\qquad &amp;(J = 1,\ S_{NN}=1,\ T=0) \label{eq:V0Vs2} \nonumber \\&#10; V_{\rm eff}^{(1,1)} &amp;= v_{0}     &#10;\qquad &amp;(J = 1,\ S_{NN}=0,\ T=1) \label{eq:V0Vs4} \nonumber \\&#10; V_{\rm eff}^{(2,0)} &amp;= v_{0}+ \frac{1}{2}v_{s} = v_{\rm eff}(3/2)&#10;\qquad &amp;(J = 2,\ S_{NN}=1,\ T=0) \label{eq:V0Vs3} \nonumber \\&#10;\nonumber&#10;\end{alignat}&#10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5786446" y="264318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57884" y="3070222"/>
            <a:ext cx="785818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4286248" y="1571612"/>
            <a:ext cx="169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J/Ψ-N</a:t>
            </a:r>
            <a:r>
              <a:rPr lang="en-US" altLang="ja-JP" dirty="0" smtClean="0"/>
              <a:t>  potential</a:t>
            </a:r>
            <a:endParaRPr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rot="16200000" flipH="1">
            <a:off x="4107653" y="3036091"/>
            <a:ext cx="1643074" cy="285752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357686" y="2285992"/>
            <a:ext cx="92869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786314" y="4498982"/>
            <a:ext cx="114300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71406" y="364331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/>
              <a:t>Spin averaged  </a:t>
            </a:r>
            <a:r>
              <a:rPr lang="en-US" altLang="ja-JP" i="1" dirty="0" smtClean="0"/>
              <a:t>J/Ψ-N</a:t>
            </a:r>
            <a:r>
              <a:rPr lang="en-US" altLang="ja-JP" dirty="0" smtClean="0"/>
              <a:t>  potential in </a:t>
            </a:r>
            <a:r>
              <a:rPr lang="en-US" altLang="ja-JP" i="1" dirty="0" smtClean="0"/>
              <a:t>J/Ψ-NN</a:t>
            </a:r>
            <a:r>
              <a:rPr lang="en-US" altLang="ja-JP" dirty="0" smtClean="0"/>
              <a:t>  system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42910" y="0"/>
            <a:ext cx="800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smtClean="0"/>
              <a:t>Spin averaged  </a:t>
            </a:r>
            <a:r>
              <a:rPr lang="en-US" altLang="ja-JP" sz="2800" b="1" i="1" dirty="0" smtClean="0"/>
              <a:t>J/Ψ-N</a:t>
            </a:r>
            <a:r>
              <a:rPr lang="en-US" altLang="ja-JP" sz="2800" b="1" dirty="0" smtClean="0"/>
              <a:t>  potential in  </a:t>
            </a:r>
            <a:r>
              <a:rPr lang="en-US" altLang="ja-JP" sz="2800" b="1" i="1" dirty="0" smtClean="0"/>
              <a:t>J/Ψ-NN</a:t>
            </a:r>
            <a:r>
              <a:rPr lang="en-US" altLang="ja-JP" sz="2800" b="1" dirty="0" smtClean="0"/>
              <a:t>  system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06" y="571480"/>
            <a:ext cx="4000528" cy="428628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Possible states for </a:t>
            </a:r>
            <a:r>
              <a:rPr kumimoji="1" lang="en-US" altLang="ja-JP" sz="2000" i="1" dirty="0" smtClean="0"/>
              <a:t>J/Ψ</a:t>
            </a:r>
            <a:r>
              <a:rPr kumimoji="1" lang="ja-JP" altLang="en-US" sz="2000" i="1" dirty="0" smtClean="0"/>
              <a:t>－</a:t>
            </a:r>
            <a:r>
              <a:rPr kumimoji="1" lang="en-US" altLang="ja-JP" sz="2000" i="1" dirty="0" smtClean="0"/>
              <a:t>NN </a:t>
            </a:r>
            <a:r>
              <a:rPr kumimoji="1" lang="en-US" altLang="ja-JP" sz="2000" dirty="0" smtClean="0"/>
              <a:t>system</a:t>
            </a:r>
            <a:endParaRPr kumimoji="1" lang="ja-JP" altLang="en-US" sz="2000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999038" y="5019969"/>
            <a:ext cx="7288768" cy="2095832"/>
            <a:chOff x="975590" y="4643446"/>
            <a:chExt cx="7288768" cy="2095832"/>
          </a:xfrm>
        </p:grpSpPr>
        <p:pic>
          <p:nvPicPr>
            <p:cNvPr id="82962" name="Picture 18" descr="\begin{alignat}{4}&#10; V_{\rm eff}^{(0,0)} &amp;= v_{0}- v_{s} = v_{\rm eff}(1/2)&#10;\qquad &amp;(J = 0, \ S_{NN}=1,\ T=0) \label{eq:V0Vs1} \\&#10; V_{\rm eff}^{(1,0)} &amp;= v_{0}- \frac{1}{2}v_{s}     &#10;\qquad &amp;(J = 1,\ S_{NN}=1,\ T=0) \label{eq:V0Vs2} \\&#10; V_{\rm eff}^{(2,0)} &amp;= v_{0}+ \frac{1}{2}v_{s} = v_{\rm eff}(3/2)&#10;\qquad &amp;(J = 2,\ S_{NN}=1,\ T=0) \label{eq:V0Vs3} \\&#10; V_{\rm eff}^{(1,1)} &amp;= v_{0}              \qquad &amp;(J = 1,\ S_{NN}=0,\ T=1), \label{eq:V0Vs4}  &#10;\end{alignat}&#10;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71538" y="4702343"/>
              <a:ext cx="6793095" cy="1798491"/>
            </a:xfrm>
            <a:prstGeom prst="rect">
              <a:avLst/>
            </a:prstGeom>
            <a:noFill/>
          </p:spPr>
        </p:pic>
        <p:sp>
          <p:nvSpPr>
            <p:cNvPr id="22" name="円/楕円 21"/>
            <p:cNvSpPr/>
            <p:nvPr/>
          </p:nvSpPr>
          <p:spPr>
            <a:xfrm>
              <a:off x="1857356" y="4643446"/>
              <a:ext cx="85725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264226" y="4667576"/>
              <a:ext cx="1000132" cy="2071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975590" y="6165304"/>
              <a:ext cx="61926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1928794" y="5572140"/>
              <a:ext cx="857256" cy="7143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8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 l="5128" t="43192" r="44392" b="5748"/>
          <a:stretch>
            <a:fillRect/>
          </a:stretch>
        </p:blipFill>
        <p:spPr bwMode="auto">
          <a:xfrm>
            <a:off x="1428728" y="1602228"/>
            <a:ext cx="5857916" cy="41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994" y="5714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dirty="0" smtClean="0"/>
              <a:t>Relations between </a:t>
            </a:r>
            <a:r>
              <a:rPr lang="en-US" altLang="ja-JP" sz="2400" dirty="0" smtClean="0"/>
              <a:t>scattering length  </a:t>
            </a:r>
            <a:r>
              <a:rPr lang="en-US" altLang="ja-JP" sz="2400" i="1" dirty="0" smtClean="0"/>
              <a:t>a  </a:t>
            </a:r>
            <a:r>
              <a:rPr kumimoji="1" lang="en-US" altLang="ja-JP" sz="2400" dirty="0" smtClean="0"/>
              <a:t>of                      and </a:t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binding energy  </a:t>
            </a:r>
            <a:r>
              <a:rPr lang="en-US" altLang="ja-JP" sz="2400" i="1" dirty="0" smtClean="0"/>
              <a:t>B  </a:t>
            </a:r>
            <a:r>
              <a:rPr lang="en-US" altLang="ja-JP" sz="2400" dirty="0" smtClean="0"/>
              <a:t>of                         </a:t>
            </a:r>
            <a:r>
              <a:rPr kumimoji="1" lang="en-US" altLang="ja-JP" sz="2400" i="1" dirty="0" smtClean="0"/>
              <a:t>a</a:t>
            </a:r>
            <a:r>
              <a:rPr kumimoji="1" lang="en-US" altLang="ja-JP" sz="2400" dirty="0" smtClean="0"/>
              <a:t>nd</a:t>
            </a:r>
            <a:endParaRPr kumimoji="1" lang="ja-JP" altLang="en-US" sz="2400" dirty="0"/>
          </a:p>
        </p:txBody>
      </p:sp>
      <p:pic>
        <p:nvPicPr>
          <p:cNvPr id="1029" name="Picture 5" descr="\begin{align*}&#10;J/\psi-^{4}{\rm He}&#10;\end{align*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178703"/>
            <a:ext cx="1285884" cy="321471"/>
          </a:xfrm>
          <a:prstGeom prst="rect">
            <a:avLst/>
          </a:prstGeom>
          <a:noFill/>
        </p:spPr>
      </p:pic>
      <p:pic>
        <p:nvPicPr>
          <p:cNvPr id="1031" name="Picture 7" descr="\begin{align*}&#10;J/\psi-^{8}{\rm Be}&#10;\end{align*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175247"/>
            <a:ext cx="1285884" cy="324927"/>
          </a:xfrm>
          <a:prstGeom prst="rect">
            <a:avLst/>
          </a:prstGeom>
          <a:noFill/>
        </p:spPr>
      </p:pic>
      <p:pic>
        <p:nvPicPr>
          <p:cNvPr id="1033" name="Picture 9" descr="\begin{align*}&#10;J/\psi-N&#10;\end{align*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2085" y="823896"/>
            <a:ext cx="1237435" cy="319088"/>
          </a:xfrm>
          <a:prstGeom prst="rect">
            <a:avLst/>
          </a:prstGeom>
          <a:noFill/>
        </p:spPr>
      </p:pic>
      <p:cxnSp>
        <p:nvCxnSpPr>
          <p:cNvPr id="10" name="直線コネクタ 9"/>
          <p:cNvCxnSpPr/>
          <p:nvPr/>
        </p:nvCxnSpPr>
        <p:spPr>
          <a:xfrm rot="5400000">
            <a:off x="3464315" y="2821381"/>
            <a:ext cx="17867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4464843" y="2821777"/>
            <a:ext cx="17859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357686" y="2212966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286248" y="1876000"/>
            <a:ext cx="1157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Lattice QCD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pic>
        <p:nvPicPr>
          <p:cNvPr id="1037" name="Picture 13" descr="\begin{align*}&#10;J/\psi^{4}{\rm He} + \alpha&#10;\end{align*}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837559"/>
            <a:ext cx="1071570" cy="234251"/>
          </a:xfrm>
          <a:prstGeom prst="rect">
            <a:avLst/>
          </a:prstGeom>
          <a:noFill/>
        </p:spPr>
      </p:pic>
      <p:pic>
        <p:nvPicPr>
          <p:cNvPr id="1039" name="Picture 15" descr="\begin{align*}&#10;J/\psi^{8}{\rm Be}&#10;\end{align*}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4396564"/>
            <a:ext cx="714380" cy="246882"/>
          </a:xfrm>
          <a:prstGeom prst="rect">
            <a:avLst/>
          </a:prstGeom>
          <a:noFill/>
        </p:spPr>
      </p:pic>
      <p:pic>
        <p:nvPicPr>
          <p:cNvPr id="14" name="Picture 7" descr="\begin{align*}&#10;J/\psi-^{8}{\rm Be}&#10;\end{align*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2585" y="142852"/>
            <a:ext cx="2059547" cy="520422"/>
          </a:xfrm>
          <a:prstGeom prst="rect">
            <a:avLst/>
          </a:prstGeom>
          <a:noFill/>
        </p:spPr>
      </p:pic>
      <p:pic>
        <p:nvPicPr>
          <p:cNvPr id="35842" name="Picture 2" descr="\begin{align*}&#10;a \le -0.24 \ {\rm fm}&#10;\end{align*}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1857364"/>
            <a:ext cx="1214446" cy="174921"/>
          </a:xfrm>
          <a:prstGeom prst="rect">
            <a:avLst/>
          </a:prstGeom>
          <a:noFill/>
        </p:spPr>
      </p:pic>
      <p:pic>
        <p:nvPicPr>
          <p:cNvPr id="35844" name="Picture 4" descr="\begin{align*}&#10;a \le -0.16 \ {\rm fm}&#10;\end{align*}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2714620"/>
            <a:ext cx="1983928" cy="285752"/>
          </a:xfrm>
          <a:prstGeom prst="rect">
            <a:avLst/>
          </a:prstGeom>
          <a:noFill/>
        </p:spPr>
      </p:pic>
      <p:cxnSp>
        <p:nvCxnSpPr>
          <p:cNvPr id="17" name="直線矢印コネクタ 16"/>
          <p:cNvCxnSpPr/>
          <p:nvPr/>
        </p:nvCxnSpPr>
        <p:spPr>
          <a:xfrm rot="16200000" flipV="1">
            <a:off x="6036478" y="2464588"/>
            <a:ext cx="285754" cy="21431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0800000" flipV="1">
            <a:off x="5500694" y="2071678"/>
            <a:ext cx="428628" cy="28575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2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sz="3600" dirty="0" smtClean="0"/>
              <a:t>Difference between                  and</a:t>
            </a:r>
            <a:r>
              <a:rPr kumimoji="1" lang="en-US" altLang="ja-JP" dirty="0" smtClean="0"/>
              <a:t>    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6106" t="38158" r="37924" b="9210"/>
          <a:stretch>
            <a:fillRect/>
          </a:stretch>
        </p:blipFill>
        <p:spPr bwMode="auto">
          <a:xfrm>
            <a:off x="142844" y="2357430"/>
            <a:ext cx="52060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241" t="42105" r="39823" b="9210"/>
          <a:stretch>
            <a:fillRect/>
          </a:stretch>
        </p:blipFill>
        <p:spPr bwMode="auto">
          <a:xfrm>
            <a:off x="4951536" y="2214554"/>
            <a:ext cx="4143404" cy="28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\begin{alignat}{2}&#10; \eta_{c}-^{4}\rm{He} \nonumber&#10;\end{alignat}&#10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642918"/>
            <a:ext cx="1466850" cy="438151"/>
          </a:xfrm>
          <a:prstGeom prst="rect">
            <a:avLst/>
          </a:prstGeom>
          <a:noFill/>
        </p:spPr>
      </p:pic>
      <p:pic>
        <p:nvPicPr>
          <p:cNvPr id="24580" name="Picture 4" descr="\begin{alignat}{2}&#10; J/\psi-^{4}\rm{He} \nonumber&#10;\end{alignat}&#10;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642918"/>
            <a:ext cx="1790700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1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0"/>
            <a:ext cx="6015022" cy="65403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Interaction between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142976" y="21429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 smtClean="0"/>
          </a:p>
          <a:p>
            <a:r>
              <a:rPr lang="en-US" altLang="ja-JP" sz="2000" dirty="0" smtClean="0"/>
              <a:t>Dominated by </a:t>
            </a:r>
            <a:r>
              <a:rPr lang="en-US" altLang="ja-JP" sz="2000" b="1" u="sng" dirty="0" smtClean="0"/>
              <a:t>QCD color van </a:t>
            </a:r>
            <a:r>
              <a:rPr lang="en-US" altLang="ja-JP" sz="2000" b="1" u="sng" dirty="0" err="1" smtClean="0"/>
              <a:t>der</a:t>
            </a:r>
            <a:r>
              <a:rPr lang="en-US" altLang="ja-JP" sz="2000" b="1" u="sng" dirty="0" smtClean="0"/>
              <a:t> Waals force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2000" b="1" u="sng" dirty="0" smtClean="0">
                <a:solidFill>
                  <a:srgbClr val="0070C0"/>
                </a:solidFill>
              </a:rPr>
              <a:t>weakly attractive)</a:t>
            </a:r>
          </a:p>
          <a:p>
            <a:endParaRPr lang="ja-JP" altLang="en-US" dirty="0"/>
          </a:p>
        </p:txBody>
      </p:sp>
      <p:grpSp>
        <p:nvGrpSpPr>
          <p:cNvPr id="3" name="グループ化 31"/>
          <p:cNvGrpSpPr/>
          <p:nvPr/>
        </p:nvGrpSpPr>
        <p:grpSpPr>
          <a:xfrm>
            <a:off x="2143108" y="1000108"/>
            <a:ext cx="4214842" cy="810102"/>
            <a:chOff x="2071670" y="1416594"/>
            <a:chExt cx="4214842" cy="810102"/>
          </a:xfrm>
        </p:grpSpPr>
        <p:grpSp>
          <p:nvGrpSpPr>
            <p:cNvPr id="4" name="グループ化 23"/>
            <p:cNvGrpSpPr/>
            <p:nvPr/>
          </p:nvGrpSpPr>
          <p:grpSpPr>
            <a:xfrm>
              <a:off x="5715008" y="1571612"/>
              <a:ext cx="571504" cy="571504"/>
              <a:chOff x="4857752" y="3726894"/>
              <a:chExt cx="571504" cy="571504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4857752" y="3726894"/>
                <a:ext cx="571504" cy="571504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5" name="Picture 16" descr="\begin{align*}&#10;N &#10;\end{align*}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29190" y="3869770"/>
                <a:ext cx="342900" cy="276225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グループ化 30"/>
            <p:cNvGrpSpPr/>
            <p:nvPr/>
          </p:nvGrpSpPr>
          <p:grpSpPr>
            <a:xfrm>
              <a:off x="2071670" y="1643050"/>
              <a:ext cx="642942" cy="428628"/>
              <a:chOff x="1857356" y="1643050"/>
              <a:chExt cx="642942" cy="428628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1857356" y="1643050"/>
                <a:ext cx="642942" cy="42862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3" name="Picture 18" descr="\begin{align*}&#10;c\bar{c}&#10;\end{align*}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00232" y="1714488"/>
                <a:ext cx="342900" cy="238125"/>
              </a:xfrm>
              <a:prstGeom prst="rect">
                <a:avLst/>
              </a:prstGeom>
              <a:noFill/>
            </p:spPr>
          </p:pic>
        </p:grpSp>
        <p:cxnSp>
          <p:nvCxnSpPr>
            <p:cNvPr id="39" name="直線矢印コネクタ 38"/>
            <p:cNvCxnSpPr/>
            <p:nvPr/>
          </p:nvCxnSpPr>
          <p:spPr>
            <a:xfrm>
              <a:off x="2571736" y="1857364"/>
              <a:ext cx="321471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2714612" y="1416594"/>
              <a:ext cx="2928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Weakly attractive interaction</a:t>
              </a:r>
              <a:endParaRPr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714612" y="1857364"/>
              <a:ext cx="3032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QCD color van </a:t>
              </a:r>
              <a:r>
                <a:rPr lang="en-US" altLang="ja-JP" dirty="0" err="1"/>
                <a:t>der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Waals force</a:t>
              </a:r>
              <a:endParaRPr lang="en-US" altLang="ja-JP" dirty="0"/>
            </a:p>
          </p:txBody>
        </p:sp>
      </p:grpSp>
      <p:pic>
        <p:nvPicPr>
          <p:cNvPr id="48" name="Picture 12" descr="\begin{align*}&#10;c\bar{c}-N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42852"/>
            <a:ext cx="1171575" cy="276225"/>
          </a:xfrm>
          <a:prstGeom prst="rect">
            <a:avLst/>
          </a:prstGeom>
          <a:noFill/>
        </p:spPr>
      </p:pic>
      <p:grpSp>
        <p:nvGrpSpPr>
          <p:cNvPr id="7" name="グループ化 51"/>
          <p:cNvGrpSpPr/>
          <p:nvPr/>
        </p:nvGrpSpPr>
        <p:grpSpPr>
          <a:xfrm>
            <a:off x="1110659" y="3700167"/>
            <a:ext cx="7929586" cy="1427552"/>
            <a:chOff x="1040644" y="4914834"/>
            <a:chExt cx="7572460" cy="1460510"/>
          </a:xfrm>
        </p:grpSpPr>
        <p:sp>
          <p:nvSpPr>
            <p:cNvPr id="23" name="正方形/長方形 22"/>
            <p:cNvSpPr/>
            <p:nvPr/>
          </p:nvSpPr>
          <p:spPr>
            <a:xfrm>
              <a:off x="1040644" y="4914834"/>
              <a:ext cx="7572460" cy="146051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14414" y="4929198"/>
              <a:ext cx="7224920" cy="393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</a:t>
              </a:r>
              <a:r>
                <a:rPr lang="en-US" altLang="ja-JP" sz="1900" dirty="0" smtClean="0"/>
                <a:t>Dominated by </a:t>
              </a:r>
              <a:r>
                <a:rPr lang="en-US" altLang="ja-JP" sz="1900" b="1" u="sng" dirty="0" smtClean="0"/>
                <a:t>multiple gluon exchange</a:t>
              </a:r>
              <a:r>
                <a:rPr lang="ja-JP" altLang="en-US" sz="1900" b="1" u="sng" dirty="0" smtClean="0"/>
                <a:t> </a:t>
              </a:r>
              <a:r>
                <a:rPr lang="en-US" altLang="ja-JP" sz="1900" dirty="0" smtClean="0"/>
                <a:t> ( QCD color van </a:t>
              </a:r>
              <a:r>
                <a:rPr lang="en-US" altLang="ja-JP" sz="1900" dirty="0" err="1" smtClean="0"/>
                <a:t>der</a:t>
              </a:r>
              <a:r>
                <a:rPr lang="en-US" altLang="ja-JP" sz="1900" dirty="0" smtClean="0"/>
                <a:t> Waals force )</a:t>
              </a:r>
              <a:endParaRPr lang="ja-JP" altLang="en-US" sz="19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202887" y="5300441"/>
              <a:ext cx="6858048" cy="393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</a:t>
              </a:r>
              <a:r>
                <a:rPr lang="en-US" altLang="ja-JP" sz="2000" b="1" u="sng" dirty="0" smtClean="0"/>
                <a:t>QCD color van der Waals force</a:t>
              </a:r>
              <a:r>
                <a:rPr lang="en-US" altLang="ja-JP" sz="2000" dirty="0" smtClean="0"/>
                <a:t> is </a:t>
              </a:r>
              <a:r>
                <a:rPr lang="en-US" altLang="ja-JP" sz="2000" b="1" u="sng" dirty="0" smtClean="0"/>
                <a:t>weakly attractive force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214414" y="5717546"/>
              <a:ext cx="7286676" cy="393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</a:t>
              </a:r>
              <a:r>
                <a:rPr lang="en-US" altLang="ja-JP" sz="2000" dirty="0" smtClean="0"/>
                <a:t>It is a </a:t>
              </a:r>
              <a:r>
                <a:rPr lang="en-US" altLang="ja-JP" sz="2000" b="1" u="sng" dirty="0" smtClean="0"/>
                <a:t>short range force</a:t>
              </a:r>
              <a:r>
                <a:rPr lang="en-US" altLang="ja-JP" sz="2000" dirty="0" smtClean="0"/>
                <a:t> due to the color confinement </a:t>
              </a:r>
              <a:r>
                <a:rPr lang="ja-JP" altLang="en-US" dirty="0" smtClean="0"/>
                <a:t>　</a:t>
              </a:r>
              <a:endParaRPr lang="en-US" altLang="ja-JP" dirty="0" smtClean="0"/>
            </a:p>
          </p:txBody>
        </p:sp>
      </p:grpSp>
      <p:sp>
        <p:nvSpPr>
          <p:cNvPr id="49" name="下矢印 48"/>
          <p:cNvSpPr/>
          <p:nvPr/>
        </p:nvSpPr>
        <p:spPr>
          <a:xfrm rot="16200000">
            <a:off x="500034" y="4214818"/>
            <a:ext cx="428628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52"/>
          <p:cNvGrpSpPr/>
          <p:nvPr/>
        </p:nvGrpSpPr>
        <p:grpSpPr>
          <a:xfrm>
            <a:off x="1142977" y="1857364"/>
            <a:ext cx="7715303" cy="1703959"/>
            <a:chOff x="714348" y="2143116"/>
            <a:chExt cx="7726093" cy="2214578"/>
          </a:xfrm>
        </p:grpSpPr>
        <p:sp>
          <p:nvSpPr>
            <p:cNvPr id="6" name="正方形/長方形 5"/>
            <p:cNvSpPr/>
            <p:nvPr/>
          </p:nvSpPr>
          <p:spPr>
            <a:xfrm>
              <a:off x="714348" y="2143116"/>
              <a:ext cx="7572428" cy="221457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14348" y="2600361"/>
              <a:ext cx="7429552" cy="555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 </a:t>
              </a:r>
              <a:r>
                <a:rPr lang="en-US" altLang="ja-JP" sz="2000" dirty="0" smtClean="0"/>
                <a:t>They have </a:t>
              </a:r>
              <a:r>
                <a:rPr lang="en-US" altLang="ja-JP" sz="2000" b="1" dirty="0" smtClean="0"/>
                <a:t>no valence quarks in common </a:t>
              </a:r>
              <a:r>
                <a:rPr lang="en-US" altLang="ja-JP" sz="2000" dirty="0" smtClean="0"/>
                <a:t>:          </a:t>
              </a:r>
              <a:endParaRPr lang="en-US" altLang="ja-JP" b="1" u="sng" dirty="0" smtClean="0"/>
            </a:p>
          </p:txBody>
        </p:sp>
        <p:grpSp>
          <p:nvGrpSpPr>
            <p:cNvPr id="9" name="グループ化 49"/>
            <p:cNvGrpSpPr/>
            <p:nvPr/>
          </p:nvGrpSpPr>
          <p:grpSpPr>
            <a:xfrm>
              <a:off x="1124296" y="3142409"/>
              <a:ext cx="7316145" cy="520009"/>
              <a:chOff x="1124296" y="5552933"/>
              <a:chExt cx="7316145" cy="469680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1715878" y="5552933"/>
                <a:ext cx="6724563" cy="469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u="sng" dirty="0"/>
                  <a:t>M</a:t>
                </a:r>
                <a:r>
                  <a:rPr lang="en-US" altLang="ja-JP" sz="2000" b="1" u="sng" dirty="0" smtClean="0"/>
                  <a:t>eson exchange is suppressed</a:t>
                </a:r>
                <a:r>
                  <a:rPr lang="ja-JP" altLang="en-US" sz="2000" u="sng" dirty="0" smtClean="0"/>
                  <a:t> </a:t>
                </a:r>
                <a:r>
                  <a:rPr lang="en-US" altLang="ja-JP" sz="2000" dirty="0" smtClean="0"/>
                  <a:t>by the OZI rule</a:t>
                </a:r>
                <a:endParaRPr lang="ja-JP" altLang="en-US" sz="2000" dirty="0"/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>
                <a:off x="1124296" y="5732916"/>
                <a:ext cx="500066" cy="1588"/>
              </a:xfrm>
              <a:prstGeom prst="straightConnector1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57"/>
            <p:cNvGrpSpPr/>
            <p:nvPr/>
          </p:nvGrpSpPr>
          <p:grpSpPr>
            <a:xfrm>
              <a:off x="714348" y="3560777"/>
              <a:ext cx="7583017" cy="604930"/>
              <a:chOff x="714348" y="5995371"/>
              <a:chExt cx="7583017" cy="546385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14348" y="5995371"/>
                <a:ext cx="7072362" cy="541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 smtClean="0"/>
                  <a:t>・</a:t>
                </a:r>
                <a:r>
                  <a:rPr lang="en-US" altLang="ja-JP" sz="2000" dirty="0" smtClean="0"/>
                  <a:t>They are </a:t>
                </a:r>
                <a:r>
                  <a:rPr lang="en-US" altLang="ja-JP" sz="2000" b="1" dirty="0" smtClean="0"/>
                  <a:t>color singlet </a:t>
                </a:r>
                <a:r>
                  <a:rPr lang="en-US" altLang="ja-JP" sz="2000" dirty="0" smtClean="0"/>
                  <a:t>:</a:t>
                </a:r>
                <a:r>
                  <a:rPr lang="ja-JP" altLang="en-US" sz="2000" dirty="0" smtClean="0"/>
                  <a:t>　</a:t>
                </a:r>
                <a:endParaRPr lang="en-US" altLang="ja-JP" sz="2000" b="1" u="sng" dirty="0" smtClean="0"/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>
                <a:off x="3504325" y="6268829"/>
                <a:ext cx="500066" cy="1588"/>
              </a:xfrm>
              <a:prstGeom prst="straightConnector1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正方形/長方形 11"/>
              <p:cNvSpPr/>
              <p:nvPr/>
            </p:nvSpPr>
            <p:spPr>
              <a:xfrm>
                <a:off x="4076629" y="5999815"/>
                <a:ext cx="4220736" cy="54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u="sng" dirty="0" smtClean="0"/>
                  <a:t>Single gluon exchange is forbidden</a:t>
                </a:r>
                <a:endParaRPr lang="ja-JP" altLang="en-US" sz="2000" dirty="0"/>
              </a:p>
            </p:txBody>
          </p:sp>
        </p:grpSp>
        <p:grpSp>
          <p:nvGrpSpPr>
            <p:cNvPr id="14" name="グループ化 50"/>
            <p:cNvGrpSpPr/>
            <p:nvPr/>
          </p:nvGrpSpPr>
          <p:grpSpPr>
            <a:xfrm>
              <a:off x="2705992" y="2273850"/>
              <a:ext cx="3073236" cy="474694"/>
              <a:chOff x="1777298" y="2214554"/>
              <a:chExt cx="3073236" cy="474694"/>
            </a:xfrm>
          </p:grpSpPr>
          <p:pic>
            <p:nvPicPr>
              <p:cNvPr id="6146" name="Picture 2" descr="\begin{align*}&#10;N(uud,udd)&#10;\end{align*}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1803" y="2254695"/>
                <a:ext cx="1778731" cy="434553"/>
              </a:xfrm>
              <a:prstGeom prst="rect">
                <a:avLst/>
              </a:prstGeom>
              <a:noFill/>
            </p:spPr>
          </p:pic>
          <p:sp>
            <p:nvSpPr>
              <p:cNvPr id="50" name="正方形/長方形 49"/>
              <p:cNvSpPr/>
              <p:nvPr/>
            </p:nvSpPr>
            <p:spPr>
              <a:xfrm>
                <a:off x="2357422" y="2214554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and</a:t>
                </a:r>
                <a:endParaRPr lang="ja-JP" altLang="en-US" dirty="0"/>
              </a:p>
            </p:txBody>
          </p:sp>
          <p:pic>
            <p:nvPicPr>
              <p:cNvPr id="6148" name="Picture 4" descr="\begin{align*}&#10;c\bar{c}&#10;\end{align*}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77298" y="2279852"/>
                <a:ext cx="345351" cy="2843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正方形/長方形 46"/>
          <p:cNvSpPr/>
          <p:nvPr/>
        </p:nvSpPr>
        <p:spPr>
          <a:xfrm>
            <a:off x="-32" y="3929066"/>
            <a:ext cx="110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Therefore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0" y="5692089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dirty="0" smtClean="0"/>
              <a:t> </a:t>
            </a:r>
            <a:r>
              <a:rPr lang="en-US" altLang="ja-JP" dirty="0" smtClean="0"/>
              <a:t>Study of</a:t>
            </a:r>
            <a:r>
              <a:rPr lang="ja-JP" altLang="en-US" dirty="0" smtClean="0"/>
              <a:t>                   </a:t>
            </a:r>
            <a:r>
              <a:rPr lang="en-US" altLang="ja-JP" dirty="0" smtClean="0"/>
              <a:t>interaction </a:t>
            </a:r>
            <a:r>
              <a:rPr lang="en-US" altLang="ja-JP" dirty="0"/>
              <a:t>is suitable for understanding 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the role of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gluon (QCD) 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 interaction</a:t>
            </a:r>
          </a:p>
          <a:p>
            <a:pPr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interactions in short range region which could not be described only by one meson exchange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1103954" y="5390874"/>
            <a:ext cx="735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(S. J. Brodsky, et al., PRL 64 (1990) 1011,  S. J. Brodsky, G. A. Miller PLB 412 (1997) 125)</a:t>
            </a:r>
            <a:endParaRPr lang="ja-JP" altLang="en-US" sz="1600" dirty="0"/>
          </a:p>
        </p:txBody>
      </p:sp>
      <p:pic>
        <p:nvPicPr>
          <p:cNvPr id="53" name="Picture 6" descr="\begin{align*}&#10;J/\psi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1640" y="1056516"/>
            <a:ext cx="357190" cy="212244"/>
          </a:xfrm>
          <a:prstGeom prst="rect">
            <a:avLst/>
          </a:prstGeom>
          <a:noFill/>
        </p:spPr>
      </p:pic>
      <p:pic>
        <p:nvPicPr>
          <p:cNvPr id="54" name="Picture 8" descr="\begin{align*}&#10;\eta_{c}&#10;\end{align*}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35696" y="1098569"/>
            <a:ext cx="214314" cy="170191"/>
          </a:xfrm>
          <a:prstGeom prst="rect">
            <a:avLst/>
          </a:prstGeom>
          <a:noFill/>
        </p:spPr>
      </p:pic>
      <p:pic>
        <p:nvPicPr>
          <p:cNvPr id="57" name="Picture 12" descr="\begin{align*}&#10;c\bar{c}-N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5761336"/>
            <a:ext cx="797141" cy="187944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995435" y="5128032"/>
            <a:ext cx="802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 （</a:t>
            </a:r>
            <a:r>
              <a:rPr lang="en-US" altLang="ja-JP" dirty="0"/>
              <a:t>M. Luke, et al. PLB 288, 355 (1992),</a:t>
            </a:r>
            <a:r>
              <a:rPr lang="ja-JP" altLang="en-US" dirty="0"/>
              <a:t>   </a:t>
            </a:r>
            <a:r>
              <a:rPr lang="en-US" altLang="ja-JP" dirty="0" err="1"/>
              <a:t>D.Kharzeev</a:t>
            </a:r>
            <a:r>
              <a:rPr lang="en-US" altLang="ja-JP" dirty="0"/>
              <a:t>, </a:t>
            </a:r>
            <a:r>
              <a:rPr lang="en-US" altLang="ja-JP" dirty="0" err="1"/>
              <a:t>H.Satz</a:t>
            </a:r>
            <a:r>
              <a:rPr lang="en-US" altLang="ja-JP" dirty="0"/>
              <a:t>, PLB 334, 155(1994)</a:t>
            </a:r>
            <a:r>
              <a:rPr lang="ja-JP" altLang="en-US" dirty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0"/>
            <a:ext cx="6015022" cy="65403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Interaction between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142976" y="21429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 smtClean="0"/>
          </a:p>
          <a:p>
            <a:r>
              <a:rPr lang="en-US" altLang="ja-JP" sz="2000" dirty="0" smtClean="0"/>
              <a:t>Dominated by </a:t>
            </a:r>
            <a:r>
              <a:rPr lang="en-US" altLang="ja-JP" sz="2000" b="1" u="sng" dirty="0" smtClean="0"/>
              <a:t>QCD color van </a:t>
            </a:r>
            <a:r>
              <a:rPr lang="en-US" altLang="ja-JP" sz="2000" b="1" u="sng" dirty="0" err="1" smtClean="0"/>
              <a:t>der</a:t>
            </a:r>
            <a:r>
              <a:rPr lang="en-US" altLang="ja-JP" sz="2000" b="1" u="sng" dirty="0" smtClean="0"/>
              <a:t> Waals force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2000" b="1" u="sng" dirty="0" smtClean="0">
                <a:solidFill>
                  <a:srgbClr val="0070C0"/>
                </a:solidFill>
              </a:rPr>
              <a:t>weakly attractive)</a:t>
            </a:r>
          </a:p>
          <a:p>
            <a:endParaRPr lang="ja-JP" altLang="en-US" dirty="0"/>
          </a:p>
        </p:txBody>
      </p:sp>
      <p:grpSp>
        <p:nvGrpSpPr>
          <p:cNvPr id="3" name="グループ化 31"/>
          <p:cNvGrpSpPr/>
          <p:nvPr/>
        </p:nvGrpSpPr>
        <p:grpSpPr>
          <a:xfrm>
            <a:off x="2143108" y="1000108"/>
            <a:ext cx="4214842" cy="810102"/>
            <a:chOff x="2071670" y="1416594"/>
            <a:chExt cx="4214842" cy="810102"/>
          </a:xfrm>
        </p:grpSpPr>
        <p:grpSp>
          <p:nvGrpSpPr>
            <p:cNvPr id="4" name="グループ化 23"/>
            <p:cNvGrpSpPr/>
            <p:nvPr/>
          </p:nvGrpSpPr>
          <p:grpSpPr>
            <a:xfrm>
              <a:off x="5715008" y="1571612"/>
              <a:ext cx="571504" cy="571504"/>
              <a:chOff x="4857752" y="3726894"/>
              <a:chExt cx="571504" cy="571504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4857752" y="3726894"/>
                <a:ext cx="571504" cy="571504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5" name="Picture 16" descr="\begin{align*}&#10;N &#10;\end{align*}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29190" y="3869770"/>
                <a:ext cx="342900" cy="276225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グループ化 30"/>
            <p:cNvGrpSpPr/>
            <p:nvPr/>
          </p:nvGrpSpPr>
          <p:grpSpPr>
            <a:xfrm>
              <a:off x="2071670" y="1643050"/>
              <a:ext cx="642942" cy="428628"/>
              <a:chOff x="1857356" y="1643050"/>
              <a:chExt cx="642942" cy="428628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1857356" y="1643050"/>
                <a:ext cx="642942" cy="42862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3" name="Picture 18" descr="\begin{align*}&#10;c\bar{c}&#10;\end{align*}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00232" y="1714488"/>
                <a:ext cx="342900" cy="238125"/>
              </a:xfrm>
              <a:prstGeom prst="rect">
                <a:avLst/>
              </a:prstGeom>
              <a:noFill/>
            </p:spPr>
          </p:pic>
        </p:grpSp>
        <p:cxnSp>
          <p:nvCxnSpPr>
            <p:cNvPr id="39" name="直線矢印コネクタ 38"/>
            <p:cNvCxnSpPr/>
            <p:nvPr/>
          </p:nvCxnSpPr>
          <p:spPr>
            <a:xfrm>
              <a:off x="2571736" y="1857364"/>
              <a:ext cx="321471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2714612" y="1416594"/>
              <a:ext cx="2928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Weakly attractive interaction</a:t>
              </a:r>
              <a:endParaRPr lang="ja-JP" altLang="en-US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714612" y="1857364"/>
              <a:ext cx="3032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QCD color van </a:t>
              </a:r>
              <a:r>
                <a:rPr lang="en-US" altLang="ja-JP" dirty="0" err="1"/>
                <a:t>der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Waals force</a:t>
              </a:r>
              <a:endParaRPr lang="en-US" altLang="ja-JP" dirty="0"/>
            </a:p>
          </p:txBody>
        </p:sp>
      </p:grpSp>
      <p:pic>
        <p:nvPicPr>
          <p:cNvPr id="48" name="Picture 12" descr="\begin{align*}&#10;c\bar{c}-N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42852"/>
            <a:ext cx="1171575" cy="276225"/>
          </a:xfrm>
          <a:prstGeom prst="rect">
            <a:avLst/>
          </a:prstGeom>
          <a:noFill/>
        </p:spPr>
      </p:pic>
      <p:grpSp>
        <p:nvGrpSpPr>
          <p:cNvPr id="7" name="グループ化 51"/>
          <p:cNvGrpSpPr/>
          <p:nvPr/>
        </p:nvGrpSpPr>
        <p:grpSpPr>
          <a:xfrm>
            <a:off x="1110659" y="3700167"/>
            <a:ext cx="7929586" cy="1427552"/>
            <a:chOff x="1040644" y="4914834"/>
            <a:chExt cx="7572460" cy="1460510"/>
          </a:xfrm>
        </p:grpSpPr>
        <p:sp>
          <p:nvSpPr>
            <p:cNvPr id="23" name="正方形/長方形 22"/>
            <p:cNvSpPr/>
            <p:nvPr/>
          </p:nvSpPr>
          <p:spPr>
            <a:xfrm>
              <a:off x="1040644" y="4914834"/>
              <a:ext cx="7572460" cy="146051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14414" y="4929198"/>
              <a:ext cx="7224920" cy="393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</a:t>
              </a:r>
              <a:r>
                <a:rPr lang="en-US" altLang="ja-JP" sz="1900" dirty="0" smtClean="0"/>
                <a:t>Dominated by </a:t>
              </a:r>
              <a:r>
                <a:rPr lang="en-US" altLang="ja-JP" sz="1900" b="1" u="sng" dirty="0" smtClean="0"/>
                <a:t>multiple gluon exchange</a:t>
              </a:r>
              <a:r>
                <a:rPr lang="ja-JP" altLang="en-US" sz="1900" b="1" u="sng" dirty="0" smtClean="0"/>
                <a:t> </a:t>
              </a:r>
              <a:r>
                <a:rPr lang="en-US" altLang="ja-JP" sz="1900" dirty="0" smtClean="0"/>
                <a:t> ( QCD color van </a:t>
              </a:r>
              <a:r>
                <a:rPr lang="en-US" altLang="ja-JP" sz="1900" dirty="0" err="1" smtClean="0"/>
                <a:t>der</a:t>
              </a:r>
              <a:r>
                <a:rPr lang="en-US" altLang="ja-JP" sz="1900" dirty="0" smtClean="0"/>
                <a:t> Waals force )</a:t>
              </a:r>
              <a:endParaRPr lang="ja-JP" altLang="en-US" sz="19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202887" y="5300441"/>
              <a:ext cx="6858048" cy="393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</a:t>
              </a:r>
              <a:r>
                <a:rPr lang="en-US" altLang="ja-JP" sz="2000" b="1" u="sng" dirty="0" smtClean="0"/>
                <a:t>QCD color van der Waals force</a:t>
              </a:r>
              <a:r>
                <a:rPr lang="en-US" altLang="ja-JP" sz="2000" dirty="0" smtClean="0"/>
                <a:t> is </a:t>
              </a:r>
              <a:r>
                <a:rPr lang="en-US" altLang="ja-JP" sz="2000" b="1" u="sng" dirty="0" smtClean="0"/>
                <a:t>weakly attractive force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214414" y="5717546"/>
              <a:ext cx="7286676" cy="393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</a:t>
              </a:r>
              <a:r>
                <a:rPr lang="en-US" altLang="ja-JP" sz="2000" dirty="0" smtClean="0"/>
                <a:t>It is a </a:t>
              </a:r>
              <a:r>
                <a:rPr lang="en-US" altLang="ja-JP" sz="2000" b="1" u="sng" dirty="0" smtClean="0"/>
                <a:t>short range force</a:t>
              </a:r>
              <a:r>
                <a:rPr lang="en-US" altLang="ja-JP" sz="2000" dirty="0" smtClean="0"/>
                <a:t> due to the color confinement </a:t>
              </a:r>
              <a:r>
                <a:rPr lang="ja-JP" altLang="en-US" dirty="0" smtClean="0"/>
                <a:t>　</a:t>
              </a:r>
              <a:endParaRPr lang="en-US" altLang="ja-JP" dirty="0" smtClean="0"/>
            </a:p>
          </p:txBody>
        </p:sp>
      </p:grpSp>
      <p:sp>
        <p:nvSpPr>
          <p:cNvPr id="49" name="下矢印 48"/>
          <p:cNvSpPr/>
          <p:nvPr/>
        </p:nvSpPr>
        <p:spPr>
          <a:xfrm rot="16200000">
            <a:off x="500034" y="4214818"/>
            <a:ext cx="428628" cy="5715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52"/>
          <p:cNvGrpSpPr/>
          <p:nvPr/>
        </p:nvGrpSpPr>
        <p:grpSpPr>
          <a:xfrm>
            <a:off x="1142977" y="1857364"/>
            <a:ext cx="7715303" cy="1703959"/>
            <a:chOff x="714348" y="2143116"/>
            <a:chExt cx="7726093" cy="2214578"/>
          </a:xfrm>
        </p:grpSpPr>
        <p:sp>
          <p:nvSpPr>
            <p:cNvPr id="6" name="正方形/長方形 5"/>
            <p:cNvSpPr/>
            <p:nvPr/>
          </p:nvSpPr>
          <p:spPr>
            <a:xfrm>
              <a:off x="714348" y="2143116"/>
              <a:ext cx="7572428" cy="221457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14348" y="2600361"/>
              <a:ext cx="7429552" cy="555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/>
                <a:t>・ </a:t>
              </a:r>
              <a:r>
                <a:rPr lang="en-US" altLang="ja-JP" sz="2000" dirty="0" smtClean="0"/>
                <a:t>They have </a:t>
              </a:r>
              <a:r>
                <a:rPr lang="en-US" altLang="ja-JP" sz="2000" b="1" dirty="0" smtClean="0"/>
                <a:t>no valence quarks in common </a:t>
              </a:r>
              <a:r>
                <a:rPr lang="en-US" altLang="ja-JP" sz="2000" dirty="0" smtClean="0"/>
                <a:t>:          </a:t>
              </a:r>
              <a:endParaRPr lang="en-US" altLang="ja-JP" b="1" u="sng" dirty="0" smtClean="0"/>
            </a:p>
          </p:txBody>
        </p:sp>
        <p:grpSp>
          <p:nvGrpSpPr>
            <p:cNvPr id="9" name="グループ化 49"/>
            <p:cNvGrpSpPr/>
            <p:nvPr/>
          </p:nvGrpSpPr>
          <p:grpSpPr>
            <a:xfrm>
              <a:off x="1124296" y="3142409"/>
              <a:ext cx="7316145" cy="520009"/>
              <a:chOff x="1124296" y="5552933"/>
              <a:chExt cx="7316145" cy="469680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1715878" y="5552933"/>
                <a:ext cx="6724563" cy="469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u="sng" dirty="0"/>
                  <a:t>M</a:t>
                </a:r>
                <a:r>
                  <a:rPr lang="en-US" altLang="ja-JP" sz="2000" b="1" u="sng" dirty="0" smtClean="0"/>
                  <a:t>eson exchange is suppressed</a:t>
                </a:r>
                <a:r>
                  <a:rPr lang="ja-JP" altLang="en-US" sz="2000" u="sng" dirty="0" smtClean="0"/>
                  <a:t> </a:t>
                </a:r>
                <a:r>
                  <a:rPr lang="en-US" altLang="ja-JP" sz="2000" dirty="0" smtClean="0"/>
                  <a:t>by the OZI rule</a:t>
                </a:r>
                <a:endParaRPr lang="ja-JP" altLang="en-US" sz="2000" dirty="0"/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>
                <a:off x="1124296" y="5732916"/>
                <a:ext cx="500066" cy="1588"/>
              </a:xfrm>
              <a:prstGeom prst="straightConnector1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57"/>
            <p:cNvGrpSpPr/>
            <p:nvPr/>
          </p:nvGrpSpPr>
          <p:grpSpPr>
            <a:xfrm>
              <a:off x="714348" y="3560777"/>
              <a:ext cx="7583017" cy="604930"/>
              <a:chOff x="714348" y="5995371"/>
              <a:chExt cx="7583017" cy="546385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14348" y="5995371"/>
                <a:ext cx="7072362" cy="541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 smtClean="0"/>
                  <a:t>・</a:t>
                </a:r>
                <a:r>
                  <a:rPr lang="en-US" altLang="ja-JP" sz="2000" dirty="0" smtClean="0"/>
                  <a:t>They are </a:t>
                </a:r>
                <a:r>
                  <a:rPr lang="en-US" altLang="ja-JP" sz="2000" b="1" dirty="0" smtClean="0"/>
                  <a:t>color singlet </a:t>
                </a:r>
                <a:r>
                  <a:rPr lang="en-US" altLang="ja-JP" sz="2000" dirty="0" smtClean="0"/>
                  <a:t>:</a:t>
                </a:r>
                <a:r>
                  <a:rPr lang="ja-JP" altLang="en-US" sz="2000" dirty="0" smtClean="0"/>
                  <a:t>　</a:t>
                </a:r>
                <a:endParaRPr lang="en-US" altLang="ja-JP" sz="2000" b="1" u="sng" dirty="0" smtClean="0"/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>
                <a:off x="3504325" y="6268829"/>
                <a:ext cx="500066" cy="1588"/>
              </a:xfrm>
              <a:prstGeom prst="straightConnector1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正方形/長方形 11"/>
              <p:cNvSpPr/>
              <p:nvPr/>
            </p:nvSpPr>
            <p:spPr>
              <a:xfrm>
                <a:off x="4076629" y="5999815"/>
                <a:ext cx="4220736" cy="54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u="sng" dirty="0" smtClean="0"/>
                  <a:t>Single gluon exchange is forbidden</a:t>
                </a:r>
                <a:endParaRPr lang="ja-JP" altLang="en-US" sz="2000" dirty="0"/>
              </a:p>
            </p:txBody>
          </p:sp>
        </p:grpSp>
        <p:grpSp>
          <p:nvGrpSpPr>
            <p:cNvPr id="14" name="グループ化 50"/>
            <p:cNvGrpSpPr/>
            <p:nvPr/>
          </p:nvGrpSpPr>
          <p:grpSpPr>
            <a:xfrm>
              <a:off x="2705992" y="2273850"/>
              <a:ext cx="3073236" cy="474694"/>
              <a:chOff x="1777298" y="2214554"/>
              <a:chExt cx="3073236" cy="474694"/>
            </a:xfrm>
          </p:grpSpPr>
          <p:pic>
            <p:nvPicPr>
              <p:cNvPr id="6146" name="Picture 2" descr="\begin{align*}&#10;N(uud,udd)&#10;\end{align*}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1803" y="2254695"/>
                <a:ext cx="1778731" cy="434553"/>
              </a:xfrm>
              <a:prstGeom prst="rect">
                <a:avLst/>
              </a:prstGeom>
              <a:noFill/>
            </p:spPr>
          </p:pic>
          <p:sp>
            <p:nvSpPr>
              <p:cNvPr id="50" name="正方形/長方形 49"/>
              <p:cNvSpPr/>
              <p:nvPr/>
            </p:nvSpPr>
            <p:spPr>
              <a:xfrm>
                <a:off x="2357422" y="2214554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and</a:t>
                </a:r>
                <a:endParaRPr lang="ja-JP" altLang="en-US" dirty="0"/>
              </a:p>
            </p:txBody>
          </p:sp>
          <p:pic>
            <p:nvPicPr>
              <p:cNvPr id="6148" name="Picture 4" descr="\begin{align*}&#10;c\bar{c}&#10;\end{align*}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77298" y="2279852"/>
                <a:ext cx="345351" cy="2843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正方形/長方形 46"/>
          <p:cNvSpPr/>
          <p:nvPr/>
        </p:nvSpPr>
        <p:spPr>
          <a:xfrm>
            <a:off x="-32" y="3929066"/>
            <a:ext cx="110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Therefore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0" y="5692089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dirty="0" smtClean="0"/>
              <a:t> </a:t>
            </a:r>
            <a:r>
              <a:rPr lang="en-US" altLang="ja-JP" dirty="0" smtClean="0"/>
              <a:t>Study of</a:t>
            </a:r>
            <a:r>
              <a:rPr lang="ja-JP" altLang="en-US" dirty="0" smtClean="0"/>
              <a:t>                   </a:t>
            </a:r>
            <a:r>
              <a:rPr lang="en-US" altLang="ja-JP" dirty="0" smtClean="0"/>
              <a:t>interaction </a:t>
            </a:r>
            <a:r>
              <a:rPr lang="en-US" altLang="ja-JP" dirty="0"/>
              <a:t>is suitable for understanding 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the role of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gluon (QCD) 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 interaction</a:t>
            </a:r>
          </a:p>
          <a:p>
            <a:pPr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interactions in short range region which could not be described only by one meson exchange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1103954" y="5390874"/>
            <a:ext cx="735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(S. J. Brodsky, et al., PRL 64 (1990) 1011,  S. J. Brodsky, G. A. Miller PLB 412 (1997) 125)</a:t>
            </a:r>
            <a:endParaRPr lang="ja-JP" altLang="en-US" sz="1600" dirty="0"/>
          </a:p>
        </p:txBody>
      </p:sp>
      <p:pic>
        <p:nvPicPr>
          <p:cNvPr id="53" name="Picture 6" descr="\begin{align*}&#10;J/\psi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1640" y="1056516"/>
            <a:ext cx="357190" cy="212244"/>
          </a:xfrm>
          <a:prstGeom prst="rect">
            <a:avLst/>
          </a:prstGeom>
          <a:noFill/>
        </p:spPr>
      </p:pic>
      <p:pic>
        <p:nvPicPr>
          <p:cNvPr id="54" name="Picture 8" descr="\begin{align*}&#10;\eta_{c}&#10;\end{align*}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35696" y="1098569"/>
            <a:ext cx="214314" cy="170191"/>
          </a:xfrm>
          <a:prstGeom prst="rect">
            <a:avLst/>
          </a:prstGeom>
          <a:noFill/>
        </p:spPr>
      </p:pic>
      <p:pic>
        <p:nvPicPr>
          <p:cNvPr id="57" name="Picture 12" descr="\begin{align*}&#10;c\bar{c}-N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5761336"/>
            <a:ext cx="797141" cy="187944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995435" y="5128032"/>
            <a:ext cx="802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 （</a:t>
            </a:r>
            <a:r>
              <a:rPr lang="en-US" altLang="ja-JP" dirty="0"/>
              <a:t>M. Luke, et al. PLB 288, 355 (1992),</a:t>
            </a:r>
            <a:r>
              <a:rPr lang="ja-JP" altLang="en-US" dirty="0"/>
              <a:t>   </a:t>
            </a:r>
            <a:r>
              <a:rPr lang="en-US" altLang="ja-JP" dirty="0" err="1"/>
              <a:t>D.Kharzeev</a:t>
            </a:r>
            <a:r>
              <a:rPr lang="en-US" altLang="ja-JP" dirty="0"/>
              <a:t>, </a:t>
            </a:r>
            <a:r>
              <a:rPr lang="en-US" altLang="ja-JP" dirty="0" err="1"/>
              <a:t>H.Satz</a:t>
            </a:r>
            <a:r>
              <a:rPr lang="en-US" altLang="ja-JP" dirty="0"/>
              <a:t>, PLB 334, 155(1994)</a:t>
            </a:r>
            <a:r>
              <a:rPr lang="ja-JP" altLang="en-US" dirty="0"/>
              <a:t>）</a:t>
            </a: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6070" y="5445224"/>
            <a:ext cx="519424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01122" cy="71437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Why studying                            bound state? 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4857784"/>
          </a:xfrm>
        </p:spPr>
        <p:txBody>
          <a:bodyPr/>
          <a:lstStyle/>
          <a:p>
            <a:r>
              <a:rPr lang="en-US" altLang="ja-JP" sz="2000" b="1" dirty="0"/>
              <a:t>L</a:t>
            </a:r>
            <a:r>
              <a:rPr lang="en-US" altLang="ja-JP" sz="2000" b="1" dirty="0" smtClean="0"/>
              <a:t>ow energy                      scattering data is not available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We have to study without direct information about</a:t>
            </a:r>
            <a:r>
              <a:rPr lang="en-US" altLang="ja-JP" sz="2000" dirty="0" smtClean="0"/>
              <a:t> the                    </a:t>
            </a:r>
            <a:r>
              <a:rPr lang="en-US" altLang="ja-JP" sz="2000" b="1" dirty="0" smtClean="0"/>
              <a:t>interaction</a:t>
            </a:r>
            <a:r>
              <a:rPr lang="en-US" altLang="ja-JP" sz="2000" dirty="0" smtClean="0"/>
              <a:t>. </a:t>
            </a:r>
          </a:p>
          <a:p>
            <a:pPr marL="0" indent="0">
              <a:buNone/>
            </a:pPr>
            <a:endParaRPr lang="en-US" altLang="ja-JP" sz="900" dirty="0" smtClean="0"/>
          </a:p>
          <a:p>
            <a:pPr marL="0" indent="0">
              <a:buNone/>
            </a:pPr>
            <a:r>
              <a:rPr kumimoji="1" lang="en-US" altLang="ja-JP" sz="2000" dirty="0" smtClean="0">
                <a:solidFill>
                  <a:srgbClr val="0070C0"/>
                </a:solidFill>
              </a:rPr>
              <a:t>         </a:t>
            </a:r>
            <a:r>
              <a:rPr kumimoji="1" lang="en-US" altLang="ja-JP" sz="2000" dirty="0" smtClean="0"/>
              <a:t>Precise study of the </a:t>
            </a:r>
            <a:r>
              <a:rPr kumimoji="1" lang="en-US" altLang="ja-JP" sz="2000" b="1" i="1" dirty="0" smtClean="0"/>
              <a:t>binding energy </a:t>
            </a:r>
            <a:r>
              <a:rPr kumimoji="1" lang="en-US" altLang="ja-JP" sz="2000" dirty="0" smtClean="0"/>
              <a:t>and the </a:t>
            </a:r>
            <a:r>
              <a:rPr kumimoji="1" lang="en-US" altLang="ja-JP" sz="2000" b="1" i="1" dirty="0" smtClean="0"/>
              <a:t>structure</a:t>
            </a:r>
            <a:r>
              <a:rPr kumimoji="1" lang="en-US" altLang="ja-JP" sz="2000" dirty="0" smtClean="0"/>
              <a:t>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rgbClr val="0070C0"/>
                </a:solidFill>
              </a:rPr>
              <a:t>          </a:t>
            </a:r>
            <a:r>
              <a:rPr lang="en-US" altLang="ja-JP" sz="2000" dirty="0" smtClean="0"/>
              <a:t>of the                                       </a:t>
            </a:r>
            <a:r>
              <a:rPr lang="en-US" altLang="ja-JP" sz="2000" b="1" dirty="0" smtClean="0"/>
              <a:t>bound states </a:t>
            </a:r>
          </a:p>
          <a:p>
            <a:pPr>
              <a:buNone/>
            </a:pPr>
            <a:r>
              <a:rPr lang="en-US" altLang="ja-JP" sz="2000" dirty="0" smtClean="0"/>
              <a:t>          from both </a:t>
            </a:r>
            <a:r>
              <a:rPr lang="en-US" altLang="ja-JP" sz="2000" b="1" dirty="0" smtClean="0"/>
              <a:t>accurate theoretical calculations </a:t>
            </a:r>
            <a:r>
              <a:rPr kumimoji="1" lang="en-US" altLang="ja-JP" sz="2000" dirty="0" smtClean="0"/>
              <a:t>and </a:t>
            </a:r>
            <a:r>
              <a:rPr kumimoji="1" lang="en-US" altLang="ja-JP" sz="2000" b="1" dirty="0" smtClean="0"/>
              <a:t>experiments </a:t>
            </a:r>
          </a:p>
          <a:p>
            <a:pPr>
              <a:buNone/>
            </a:pPr>
            <a:r>
              <a:rPr kumimoji="1" lang="en-US" altLang="ja-JP" sz="2000" dirty="0" smtClean="0"/>
              <a:t>          is </a:t>
            </a:r>
            <a:r>
              <a:rPr kumimoji="1" lang="en-US" altLang="ja-JP" sz="2000" b="1" i="1" dirty="0" smtClean="0"/>
              <a:t>the only way </a:t>
            </a:r>
            <a:r>
              <a:rPr kumimoji="1" lang="en-US" altLang="ja-JP" sz="2000" dirty="0" smtClean="0"/>
              <a:t>to determine </a:t>
            </a:r>
            <a:r>
              <a:rPr lang="en-US" altLang="ja-JP" sz="2000" dirty="0" smtClean="0"/>
              <a:t>the</a:t>
            </a:r>
            <a:r>
              <a:rPr kumimoji="1" lang="en-US" altLang="ja-JP" sz="2000" dirty="0" smtClean="0"/>
              <a:t> properties of the                      </a:t>
            </a:r>
            <a:r>
              <a:rPr lang="en-US" altLang="ja-JP" sz="2000" b="1" dirty="0" smtClean="0"/>
              <a:t>interaction</a:t>
            </a:r>
            <a:r>
              <a:rPr lang="en-US" altLang="ja-JP" sz="2000" dirty="0" smtClean="0"/>
              <a:t>. 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endParaRPr kumimoji="1" lang="en-US" altLang="ja-JP" sz="2400" dirty="0" smtClean="0"/>
          </a:p>
          <a:p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71406" y="1928802"/>
            <a:ext cx="357190" cy="21431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014" name="Picture 6" descr="\begin{align*}&#10;\mathbf{c\bar{c}-nucleus}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11531"/>
            <a:ext cx="1857388" cy="265341"/>
          </a:xfrm>
          <a:prstGeom prst="rect">
            <a:avLst/>
          </a:prstGeom>
          <a:noFill/>
        </p:spPr>
      </p:pic>
      <p:pic>
        <p:nvPicPr>
          <p:cNvPr id="43016" name="Picture 8" descr="\begin{align*}&#10;\mathbf{c\bar{c}-N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3676" y="764704"/>
            <a:ext cx="928124" cy="247452"/>
          </a:xfrm>
          <a:prstGeom prst="rect">
            <a:avLst/>
          </a:prstGeom>
          <a:noFill/>
        </p:spPr>
      </p:pic>
      <p:pic>
        <p:nvPicPr>
          <p:cNvPr id="13" name="Picture 8" descr="\begin{align*}&#10;\mathbf{c\bar{c}-N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196752"/>
            <a:ext cx="928694" cy="214314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142876" y="5445224"/>
            <a:ext cx="8786842" cy="707886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I</a:t>
            </a:r>
            <a:r>
              <a:rPr lang="en-US" altLang="ja-JP" sz="2000" dirty="0" smtClean="0"/>
              <a:t>t is </a:t>
            </a:r>
            <a:r>
              <a:rPr lang="en-US" altLang="ja-JP" sz="2000" b="1" u="sng" dirty="0" smtClean="0"/>
              <a:t>a new type of </a:t>
            </a:r>
            <a:r>
              <a:rPr lang="en-US" altLang="ja-JP" sz="2000" b="1" u="sng" dirty="0" err="1" smtClean="0"/>
              <a:t>hadronic</a:t>
            </a:r>
            <a:r>
              <a:rPr lang="en-US" altLang="ja-JP" sz="2000" b="1" u="sng" dirty="0" smtClean="0"/>
              <a:t> state</a:t>
            </a:r>
            <a:r>
              <a:rPr lang="en-US" altLang="ja-JP" sz="2000" dirty="0" smtClean="0"/>
              <a:t> in which particles with </a:t>
            </a:r>
            <a:r>
              <a:rPr lang="en-US" altLang="ja-JP" sz="2000" b="1" dirty="0" smtClean="0"/>
              <a:t>no common valence quarks</a:t>
            </a:r>
            <a:r>
              <a:rPr lang="en-US" altLang="ja-JP" sz="2000" dirty="0" smtClean="0"/>
              <a:t> are bound mainly by </a:t>
            </a:r>
            <a:r>
              <a:rPr lang="en-US" altLang="ja-JP" sz="2000" b="1" dirty="0" smtClean="0"/>
              <a:t>(multiple-)gluon exchange interaction</a:t>
            </a:r>
            <a:r>
              <a:rPr lang="en-US" altLang="ja-JP" sz="2000" dirty="0" smtClean="0"/>
              <a:t>.</a:t>
            </a:r>
          </a:p>
        </p:txBody>
      </p:sp>
      <p:pic>
        <p:nvPicPr>
          <p:cNvPr id="15" name="Picture 8" descr="\begin{align*}&#10;\mathbf{c\bar{c}-N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780928"/>
            <a:ext cx="1000132" cy="220502"/>
          </a:xfrm>
          <a:prstGeom prst="rect">
            <a:avLst/>
          </a:prstGeom>
          <a:noFill/>
        </p:spPr>
      </p:pic>
      <p:pic>
        <p:nvPicPr>
          <p:cNvPr id="43018" name="Picture 10" descr="\begin{align*}&#10;\mathbf{c\bar{c}-nucleus}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290"/>
            <a:ext cx="2490125" cy="357190"/>
          </a:xfrm>
          <a:prstGeom prst="rect">
            <a:avLst/>
          </a:prstGeom>
          <a:noFill/>
        </p:spPr>
      </p:pic>
      <p:sp>
        <p:nvSpPr>
          <p:cNvPr id="60" name="正方形/長方形 59"/>
          <p:cNvSpPr/>
          <p:nvPr/>
        </p:nvSpPr>
        <p:spPr>
          <a:xfrm>
            <a:off x="285720" y="4500570"/>
            <a:ext cx="5753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It should make </a:t>
            </a:r>
            <a:r>
              <a:rPr lang="en-US" altLang="ja-JP" sz="2000" b="1" dirty="0">
                <a:solidFill>
                  <a:srgbClr val="00B050"/>
                </a:solidFill>
              </a:rPr>
              <a:t>a bound state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with nucleus of </a:t>
            </a:r>
            <a:r>
              <a:rPr lang="en-US" altLang="ja-JP" sz="2000" b="1" dirty="0">
                <a:solidFill>
                  <a:srgbClr val="00B050"/>
                </a:solidFill>
              </a:rPr>
              <a:t>large </a:t>
            </a:r>
            <a:r>
              <a:rPr lang="en-US" altLang="ja-JP" sz="2000" b="1" i="1" dirty="0" smtClean="0">
                <a:solidFill>
                  <a:srgbClr val="00B050"/>
                </a:solidFill>
              </a:rPr>
              <a:t>A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</a:rPr>
              <a:t>(</a:t>
            </a:r>
            <a:r>
              <a:rPr lang="en-US" altLang="ja-JP" sz="2000" b="1" i="1" dirty="0" smtClean="0">
                <a:solidFill>
                  <a:srgbClr val="00B050"/>
                </a:solidFill>
              </a:rPr>
              <a:t>A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: the nucleon number)</a:t>
            </a:r>
          </a:p>
        </p:txBody>
      </p:sp>
      <p:grpSp>
        <p:nvGrpSpPr>
          <p:cNvPr id="11" name="グループ化 31"/>
          <p:cNvGrpSpPr/>
          <p:nvPr/>
        </p:nvGrpSpPr>
        <p:grpSpPr>
          <a:xfrm>
            <a:off x="214282" y="3571876"/>
            <a:ext cx="4143404" cy="785819"/>
            <a:chOff x="2071670" y="1416594"/>
            <a:chExt cx="4214842" cy="810103"/>
          </a:xfrm>
        </p:grpSpPr>
        <p:grpSp>
          <p:nvGrpSpPr>
            <p:cNvPr id="12" name="グループ化 23"/>
            <p:cNvGrpSpPr/>
            <p:nvPr/>
          </p:nvGrpSpPr>
          <p:grpSpPr>
            <a:xfrm>
              <a:off x="5715008" y="1571612"/>
              <a:ext cx="571504" cy="571504"/>
              <a:chOff x="4857752" y="3726894"/>
              <a:chExt cx="571504" cy="571504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4857752" y="3726894"/>
                <a:ext cx="571504" cy="571504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0" name="Picture 16" descr="\begin{align*}&#10;N &#10;\end{align*}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29190" y="3869770"/>
                <a:ext cx="342900" cy="276225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グループ化 30"/>
            <p:cNvGrpSpPr/>
            <p:nvPr/>
          </p:nvGrpSpPr>
          <p:grpSpPr>
            <a:xfrm>
              <a:off x="2071670" y="1643050"/>
              <a:ext cx="642942" cy="428628"/>
              <a:chOff x="1857356" y="1643050"/>
              <a:chExt cx="642942" cy="428628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1857356" y="1643050"/>
                <a:ext cx="642942" cy="42862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8" name="Picture 18" descr="\begin{align*}&#10;c\bar{c}&#10;\end{align*}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00232" y="1714488"/>
                <a:ext cx="342900" cy="238125"/>
              </a:xfrm>
              <a:prstGeom prst="rect">
                <a:avLst/>
              </a:prstGeom>
              <a:noFill/>
            </p:spPr>
          </p:pic>
        </p:grpSp>
        <p:cxnSp>
          <p:nvCxnSpPr>
            <p:cNvPr id="64" name="直線矢印コネクタ 63"/>
            <p:cNvCxnSpPr/>
            <p:nvPr/>
          </p:nvCxnSpPr>
          <p:spPr>
            <a:xfrm>
              <a:off x="2571736" y="1857364"/>
              <a:ext cx="321471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正方形/長方形 64"/>
            <p:cNvSpPr/>
            <p:nvPr/>
          </p:nvSpPr>
          <p:spPr>
            <a:xfrm>
              <a:off x="3000364" y="1416594"/>
              <a:ext cx="26432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Weakly attractive force</a:t>
              </a:r>
              <a:endParaRPr lang="ja-JP" altLang="en-US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714612" y="1857365"/>
              <a:ext cx="3032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QCD color van </a:t>
              </a:r>
              <a:r>
                <a:rPr lang="en-US" altLang="ja-JP" dirty="0" err="1"/>
                <a:t>der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Waals force</a:t>
              </a:r>
              <a:endParaRPr lang="en-US" altLang="ja-JP" dirty="0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3105110" y="4854039"/>
            <a:ext cx="325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Brodsky et al. PRL64 (1990) 1011</a:t>
            </a:r>
            <a:endParaRPr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500034" y="1628800"/>
            <a:ext cx="8072494" cy="1571636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>
            <a:off x="6670921" y="3367093"/>
            <a:ext cx="1874427" cy="1486946"/>
            <a:chOff x="3153053" y="2075268"/>
            <a:chExt cx="2450491" cy="1876345"/>
          </a:xfrm>
        </p:grpSpPr>
        <p:sp>
          <p:nvSpPr>
            <p:cNvPr id="62" name="円/楕円 61"/>
            <p:cNvSpPr/>
            <p:nvPr/>
          </p:nvSpPr>
          <p:spPr>
            <a:xfrm>
              <a:off x="3841098" y="2075268"/>
              <a:ext cx="1762446" cy="1876345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50"/>
            <p:cNvGrpSpPr/>
            <p:nvPr/>
          </p:nvGrpSpPr>
          <p:grpSpPr>
            <a:xfrm>
              <a:off x="3153053" y="3023269"/>
              <a:ext cx="495688" cy="389462"/>
              <a:chOff x="3714744" y="5357826"/>
              <a:chExt cx="642942" cy="428628"/>
            </a:xfrm>
          </p:grpSpPr>
          <p:pic>
            <p:nvPicPr>
              <p:cNvPr id="89" name="Picture 18" descr="\begin{align*}&#10;c\bar{c}&#10;\end{align*}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57620" y="5429264"/>
                <a:ext cx="342900" cy="238125"/>
              </a:xfrm>
              <a:prstGeom prst="rect">
                <a:avLst/>
              </a:prstGeom>
              <a:noFill/>
            </p:spPr>
          </p:pic>
          <p:sp>
            <p:nvSpPr>
              <p:cNvPr id="90" name="円/楕円 89"/>
              <p:cNvSpPr/>
              <p:nvPr/>
            </p:nvSpPr>
            <p:spPr>
              <a:xfrm>
                <a:off x="3714744" y="5357826"/>
                <a:ext cx="642942" cy="42862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24"/>
            <p:cNvGrpSpPr/>
            <p:nvPr/>
          </p:nvGrpSpPr>
          <p:grpSpPr>
            <a:xfrm>
              <a:off x="4805346" y="2179434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87" name="円/楕円 86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8" name="Picture 16" descr="\begin{align*}&#10;N &#10;\end{align*}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grpSp>
          <p:nvGrpSpPr>
            <p:cNvPr id="74" name="グループ化 27"/>
            <p:cNvGrpSpPr/>
            <p:nvPr/>
          </p:nvGrpSpPr>
          <p:grpSpPr>
            <a:xfrm>
              <a:off x="5025651" y="2698717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85" name="円/楕円 84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6" name="Picture 16" descr="\begin{align*}&#10;N &#10;\end{align*}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grpSp>
          <p:nvGrpSpPr>
            <p:cNvPr id="75" name="グループ化 30"/>
            <p:cNvGrpSpPr/>
            <p:nvPr/>
          </p:nvGrpSpPr>
          <p:grpSpPr>
            <a:xfrm>
              <a:off x="4419811" y="3218000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83" name="円/楕円 82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4" name="Picture 16" descr="\begin{align*}&#10;N &#10;\end{align*}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grpSp>
          <p:nvGrpSpPr>
            <p:cNvPr id="76" name="グループ化 33"/>
            <p:cNvGrpSpPr/>
            <p:nvPr/>
          </p:nvGrpSpPr>
          <p:grpSpPr>
            <a:xfrm>
              <a:off x="4034276" y="2374165"/>
              <a:ext cx="440611" cy="519283"/>
              <a:chOff x="4857752" y="3857628"/>
              <a:chExt cx="571504" cy="571504"/>
            </a:xfrm>
            <a:solidFill>
              <a:schemeClr val="bg1"/>
            </a:solidFill>
          </p:grpSpPr>
          <p:sp>
            <p:nvSpPr>
              <p:cNvPr id="81" name="円/楕円 80"/>
              <p:cNvSpPr/>
              <p:nvPr/>
            </p:nvSpPr>
            <p:spPr>
              <a:xfrm>
                <a:off x="4857752" y="3857628"/>
                <a:ext cx="571504" cy="57150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2" name="Picture 16" descr="\begin{align*}&#10;N &#10;\end{align*}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29190" y="4000504"/>
                <a:ext cx="342900" cy="276225"/>
              </a:xfrm>
              <a:prstGeom prst="rect">
                <a:avLst/>
              </a:prstGeom>
              <a:grpFill/>
            </p:spPr>
          </p:pic>
        </p:grpSp>
        <p:cxnSp>
          <p:nvCxnSpPr>
            <p:cNvPr id="77" name="直線矢印コネクタ 76"/>
            <p:cNvCxnSpPr>
              <a:endCxn id="87" idx="3"/>
            </p:cNvCxnSpPr>
            <p:nvPr/>
          </p:nvCxnSpPr>
          <p:spPr>
            <a:xfrm flipV="1">
              <a:off x="3538588" y="2622670"/>
              <a:ext cx="1331284" cy="46551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flipV="1">
              <a:off x="3648741" y="2765070"/>
              <a:ext cx="440611" cy="25819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 flipV="1">
              <a:off x="3648741" y="3023269"/>
              <a:ext cx="1321834" cy="12982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3593665" y="3347821"/>
              <a:ext cx="715993" cy="12982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algn="ctr">
              <a:buNone/>
            </a:pPr>
            <a:r>
              <a:rPr kumimoji="1" lang="en-US" altLang="ja-JP" dirty="0" smtClean="0"/>
              <a:t>Formalism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728" y="0"/>
            <a:ext cx="4500594" cy="642942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Effective potential between        </a:t>
            </a:r>
            <a:endParaRPr kumimoji="1" lang="ja-JP" altLang="en-US" sz="2400" dirty="0"/>
          </a:p>
        </p:txBody>
      </p:sp>
      <p:pic>
        <p:nvPicPr>
          <p:cNvPr id="5" name="Picture 2" descr="\begin{align*}&#10;c\bar{c}-N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7879" y="142852"/>
            <a:ext cx="1171575" cy="276225"/>
          </a:xfrm>
          <a:prstGeom prst="rect">
            <a:avLst/>
          </a:prstGeom>
          <a:noFill/>
        </p:spPr>
      </p:pic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571480"/>
            <a:ext cx="8515352" cy="3786214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Consider </a:t>
            </a:r>
            <a:r>
              <a:rPr lang="en-US" altLang="ja-JP" sz="2000" b="1" i="1" dirty="0" smtClean="0"/>
              <a:t>S </a:t>
            </a:r>
            <a:r>
              <a:rPr lang="en-US" altLang="ja-JP" sz="2000" b="1" dirty="0" smtClean="0"/>
              <a:t>wave </a:t>
            </a:r>
            <a:r>
              <a:rPr lang="en-US" altLang="ja-JP" sz="2000" dirty="0" smtClean="0"/>
              <a:t>(</a:t>
            </a:r>
            <a:r>
              <a:rPr lang="en-US" altLang="ja-JP" sz="2000" i="1" dirty="0" smtClean="0"/>
              <a:t>L=0</a:t>
            </a:r>
            <a:r>
              <a:rPr lang="en-US" altLang="ja-JP" sz="2000" dirty="0" smtClean="0"/>
              <a:t>) only. (We only want to see the ground state.)</a:t>
            </a:r>
          </a:p>
          <a:p>
            <a:r>
              <a:rPr lang="en-US" altLang="ja-JP" sz="2000" dirty="0" smtClean="0"/>
              <a:t>Attraction is relatively </a:t>
            </a:r>
            <a:r>
              <a:rPr lang="en-US" altLang="ja-JP" sz="2000" b="1" dirty="0" smtClean="0"/>
              <a:t>weak</a:t>
            </a:r>
            <a:r>
              <a:rPr lang="en-US" altLang="ja-JP" sz="2000" dirty="0" smtClean="0"/>
              <a:t> and </a:t>
            </a:r>
            <a:r>
              <a:rPr lang="en-US" altLang="ja-JP" sz="2000" b="1" dirty="0" smtClean="0"/>
              <a:t>short ranged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 smtClean="0"/>
              <a:t>It could be expressed well by </a:t>
            </a:r>
            <a:r>
              <a:rPr lang="en-US" altLang="ja-JP" sz="2000" b="1" dirty="0" smtClean="0"/>
              <a:t>scattering length</a:t>
            </a:r>
            <a:r>
              <a:rPr lang="en-US" altLang="ja-JP" sz="2000" dirty="0" smtClean="0"/>
              <a:t>. </a:t>
            </a:r>
          </a:p>
          <a:p>
            <a:pPr>
              <a:buNone/>
            </a:pPr>
            <a:r>
              <a:rPr lang="en-US" altLang="ja-JP" sz="2000" dirty="0" smtClean="0"/>
              <a:t>      (The details of the potential is not important.)</a:t>
            </a:r>
          </a:p>
          <a:p>
            <a:r>
              <a:rPr lang="en-US" altLang="ja-JP" sz="2000" dirty="0" smtClean="0"/>
              <a:t>          Assume </a:t>
            </a:r>
            <a:r>
              <a:rPr lang="en-US" altLang="ja-JP" sz="2000" b="1" dirty="0" smtClean="0"/>
              <a:t>Gaussian type </a:t>
            </a:r>
            <a:r>
              <a:rPr lang="en-US" altLang="ja-JP" sz="2000" dirty="0" smtClean="0"/>
              <a:t>potential.</a:t>
            </a:r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</p:txBody>
      </p:sp>
      <p:sp>
        <p:nvSpPr>
          <p:cNvPr id="19" name="正方形/長方形 18"/>
          <p:cNvSpPr/>
          <p:nvPr/>
        </p:nvSpPr>
        <p:spPr>
          <a:xfrm>
            <a:off x="357158" y="4714884"/>
            <a:ext cx="8643998" cy="1631216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1,</a:t>
            </a:r>
            <a:r>
              <a:rPr lang="ja-JP" altLang="en-US" sz="2000" dirty="0" smtClean="0"/>
              <a:t>  </a:t>
            </a:r>
            <a:r>
              <a:rPr lang="en-US" altLang="ja-JP" sz="2000" dirty="0" smtClean="0"/>
              <a:t>Solve the  </a:t>
            </a:r>
            <a:r>
              <a:rPr lang="ja-JP" altLang="en-US" sz="2000" dirty="0" smtClean="0"/>
              <a:t>　　                 </a:t>
            </a:r>
            <a:r>
              <a:rPr lang="en-US" altLang="ja-JP" sz="2000" dirty="0" smtClean="0"/>
              <a:t>equation for                      2-body system and obtain the </a:t>
            </a:r>
          </a:p>
          <a:p>
            <a:pPr>
              <a:buNone/>
            </a:pPr>
            <a:r>
              <a:rPr lang="en-US" altLang="ja-JP" sz="2000" dirty="0" smtClean="0"/>
              <a:t>   relation between the potential depth           and the scattering length        .</a:t>
            </a:r>
          </a:p>
          <a:p>
            <a:pPr>
              <a:buNone/>
            </a:pPr>
            <a:r>
              <a:rPr lang="en-US" altLang="ja-JP" sz="2000" dirty="0" smtClean="0"/>
              <a:t>2,  Solve the                         equation for                        3-body system (by GEM) and</a:t>
            </a:r>
          </a:p>
          <a:p>
            <a:pPr>
              <a:buNone/>
            </a:pPr>
            <a:r>
              <a:rPr lang="en-US" altLang="ja-JP" sz="2000" dirty="0" smtClean="0"/>
              <a:t>      obtain the relation between             and  the binding energy </a:t>
            </a:r>
            <a:r>
              <a:rPr lang="en-US" altLang="ja-JP" sz="2000" i="1" dirty="0" smtClean="0"/>
              <a:t>B</a:t>
            </a:r>
            <a:r>
              <a:rPr lang="en-US" altLang="ja-JP" sz="2000" dirty="0" smtClean="0"/>
              <a:t>.             </a:t>
            </a:r>
          </a:p>
          <a:p>
            <a:pPr>
              <a:buNone/>
            </a:pPr>
            <a:r>
              <a:rPr lang="en-US" altLang="ja-JP" sz="2000" dirty="0" smtClean="0"/>
              <a:t>3, By combining these results,  we obtain the relation between         and  </a:t>
            </a:r>
            <a:r>
              <a:rPr lang="en-US" altLang="ja-JP" sz="2000" i="1" dirty="0" smtClean="0"/>
              <a:t>B</a:t>
            </a:r>
            <a:r>
              <a:rPr lang="en-US" altLang="ja-JP" sz="2000" dirty="0" smtClean="0"/>
              <a:t>.</a:t>
            </a:r>
          </a:p>
        </p:txBody>
      </p:sp>
      <p:pic>
        <p:nvPicPr>
          <p:cNvPr id="20" name="Picture 2" descr="\begin{align*}&#10;c\bar{c}-N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764833"/>
            <a:ext cx="1000132" cy="235803"/>
          </a:xfrm>
          <a:prstGeom prst="rect">
            <a:avLst/>
          </a:prstGeom>
          <a:noFill/>
        </p:spPr>
      </p:pic>
      <p:pic>
        <p:nvPicPr>
          <p:cNvPr id="21" name="Picture 2" descr="\begin{align*}&#10; c\bar{c}-NN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429264"/>
            <a:ext cx="1189815" cy="214314"/>
          </a:xfrm>
          <a:prstGeom prst="rect">
            <a:avLst/>
          </a:prstGeom>
          <a:noFill/>
        </p:spPr>
      </p:pic>
      <p:grpSp>
        <p:nvGrpSpPr>
          <p:cNvPr id="3" name="グループ化 31"/>
          <p:cNvGrpSpPr/>
          <p:nvPr/>
        </p:nvGrpSpPr>
        <p:grpSpPr>
          <a:xfrm>
            <a:off x="323528" y="3645024"/>
            <a:ext cx="1500198" cy="285752"/>
            <a:chOff x="6000760" y="2928934"/>
            <a:chExt cx="2071702" cy="376237"/>
          </a:xfrm>
        </p:grpSpPr>
        <p:sp>
          <p:nvSpPr>
            <p:cNvPr id="29" name="正方形/長方形 28"/>
            <p:cNvSpPr/>
            <p:nvPr/>
          </p:nvSpPr>
          <p:spPr>
            <a:xfrm>
              <a:off x="7215206" y="2928934"/>
              <a:ext cx="4395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ja-JP" dirty="0" smtClean="0"/>
                <a:t>fm</a:t>
              </a:r>
            </a:p>
          </p:txBody>
        </p:sp>
        <p:pic>
          <p:nvPicPr>
            <p:cNvPr id="36878" name="Picture 14" descr="\begin{align*}&#10;\mu= \ (1.0\ \ \ )^{-2}&#10;\end{align*}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00760" y="2930671"/>
              <a:ext cx="2071702" cy="374500"/>
            </a:xfrm>
            <a:prstGeom prst="rect">
              <a:avLst/>
            </a:prstGeom>
            <a:noFill/>
          </p:spPr>
        </p:pic>
      </p:grpSp>
      <p:cxnSp>
        <p:nvCxnSpPr>
          <p:cNvPr id="24" name="直線矢印コネクタ 23"/>
          <p:cNvCxnSpPr/>
          <p:nvPr/>
        </p:nvCxnSpPr>
        <p:spPr>
          <a:xfrm>
            <a:off x="714348" y="2214554"/>
            <a:ext cx="35719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\begin{align*}&#10;\mathrm{Schr\&quot;odinger}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4553" y="4829242"/>
            <a:ext cx="1214414" cy="213968"/>
          </a:xfrm>
          <a:prstGeom prst="rect">
            <a:avLst/>
          </a:prstGeom>
          <a:noFill/>
        </p:spPr>
      </p:pic>
      <p:pic>
        <p:nvPicPr>
          <p:cNvPr id="22" name="Picture 2" descr="\begin{align*}&#10;\mathrm{Schr\&quot;odinger}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50" y="5429264"/>
            <a:ext cx="1214414" cy="213968"/>
          </a:xfrm>
          <a:prstGeom prst="rect">
            <a:avLst/>
          </a:prstGeom>
          <a:noFill/>
        </p:spPr>
      </p:pic>
      <p:pic>
        <p:nvPicPr>
          <p:cNvPr id="21508" name="Picture 4" descr="\begin{align*}&#10;a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8611" y="5143512"/>
            <a:ext cx="180975" cy="171450"/>
          </a:xfrm>
          <a:prstGeom prst="rect">
            <a:avLst/>
          </a:prstGeom>
          <a:noFill/>
        </p:spPr>
      </p:pic>
      <p:pic>
        <p:nvPicPr>
          <p:cNvPr id="21510" name="Picture 6" descr="\begin{align*}&#10;a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31" y="6072206"/>
            <a:ext cx="150814" cy="142876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1268752" y="2500306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/>
              <a:t>(</a:t>
            </a:r>
            <a:r>
              <a:rPr lang="en-US" altLang="ja-JP" sz="2000" i="1" dirty="0" smtClean="0"/>
              <a:t>J</a:t>
            </a:r>
            <a:r>
              <a:rPr lang="en-US" altLang="ja-JP" sz="2000" dirty="0" smtClean="0"/>
              <a:t> </a:t>
            </a:r>
            <a:r>
              <a:rPr lang="en-US" altLang="ja-JP" sz="2000" baseline="30000" dirty="0" smtClean="0">
                <a:latin typeface="HGPｺﾞｼｯｸE" pitchFamily="50" charset="-128"/>
                <a:ea typeface="HGPｺﾞｼｯｸE" pitchFamily="50" charset="-128"/>
              </a:rPr>
              <a:t>π</a:t>
            </a:r>
            <a:r>
              <a:rPr lang="en-US" altLang="ja-JP" sz="2000" dirty="0" smtClean="0"/>
              <a:t>= 0</a:t>
            </a:r>
            <a:r>
              <a:rPr lang="ja-JP" altLang="en-US" sz="2000" baseline="30000" dirty="0" smtClean="0"/>
              <a:t>－</a:t>
            </a:r>
            <a:r>
              <a:rPr lang="en-US" altLang="ja-JP" sz="2000" dirty="0" smtClean="0"/>
              <a:t>)</a:t>
            </a:r>
            <a:endParaRPr lang="ja-JP" altLang="en-US" sz="2000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5932274" y="245282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/>
              <a:t>(</a:t>
            </a:r>
            <a:r>
              <a:rPr lang="en-US" altLang="ja-JP" sz="2000" i="1" dirty="0" smtClean="0"/>
              <a:t>J</a:t>
            </a:r>
            <a:r>
              <a:rPr lang="en-US" altLang="ja-JP" sz="2000" dirty="0" smtClean="0"/>
              <a:t> </a:t>
            </a:r>
            <a:r>
              <a:rPr lang="en-US" altLang="ja-JP" sz="2000" baseline="30000" dirty="0" smtClean="0">
                <a:latin typeface="HGPｺﾞｼｯｸE" pitchFamily="50" charset="-128"/>
                <a:ea typeface="HGPｺﾞｼｯｸE" pitchFamily="50" charset="-128"/>
              </a:rPr>
              <a:t>π</a:t>
            </a:r>
            <a:r>
              <a:rPr lang="en-US" altLang="ja-JP" sz="2000" dirty="0" smtClean="0"/>
              <a:t>= 1</a:t>
            </a:r>
            <a:r>
              <a:rPr lang="ja-JP" altLang="en-US" sz="2000" baseline="30000" dirty="0" smtClean="0"/>
              <a:t>－</a:t>
            </a:r>
            <a:r>
              <a:rPr lang="en-US" altLang="ja-JP" sz="2000" dirty="0" smtClean="0"/>
              <a:t>)</a:t>
            </a:r>
            <a:endParaRPr lang="ja-JP" altLang="en-US" sz="2000" dirty="0" smtClean="0"/>
          </a:p>
        </p:txBody>
      </p:sp>
      <p:pic>
        <p:nvPicPr>
          <p:cNvPr id="27" name="Picture 8" descr="\begin{align*}&#10;\eta_{c}&#10;\end{align*}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9864" y="2571744"/>
            <a:ext cx="285752" cy="226921"/>
          </a:xfrm>
          <a:prstGeom prst="rect">
            <a:avLst/>
          </a:prstGeom>
          <a:noFill/>
        </p:spPr>
      </p:pic>
      <p:pic>
        <p:nvPicPr>
          <p:cNvPr id="28" name="Picture 6" descr="\begin{align*}&#10;J/\psi&#10;\end{align*}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09031" y="2492896"/>
            <a:ext cx="477415" cy="283682"/>
          </a:xfrm>
          <a:prstGeom prst="rect">
            <a:avLst/>
          </a:prstGeom>
          <a:noFill/>
        </p:spPr>
      </p:pic>
      <p:pic>
        <p:nvPicPr>
          <p:cNvPr id="44036" name="Picture 4" descr="\begin{alignat}{5}&#10;v_{J/\psi-N}(r)&amp;= &#10;(v_{0}+v_{s}(\mathbf{S}_{J/\psi} \cdot \mathbf{S}_{N} ))e^{-\mu r^{2}}&#10;\nonumber  \\&#10;&amp; \equiv v_{\rm eff}(S_{J/\psi-N}) e^{-\mu r^{2}} \nonumber &#10;\end{alignat}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39952" y="2880583"/>
            <a:ext cx="4786346" cy="908457"/>
          </a:xfrm>
          <a:prstGeom prst="rect">
            <a:avLst/>
          </a:prstGeom>
          <a:noFill/>
        </p:spPr>
      </p:pic>
      <p:pic>
        <p:nvPicPr>
          <p:cNvPr id="44038" name="Picture 6" descr="\begin{alignat}{5}&#10;v_{\rm eff}(S_{J/\psi-N})&amp;= \begin{cases}&#10;        v_{0}-v_{s}    \quad \quad  \bigl(S_{J/\psi-N}=1/2\bigr)  &#10;          \nonumber  \\&#10;        v_{0}+\frac{1}{2}v_{s}  \quad \ \bigl(S_{J/\psi-N}=3/2\bigr)&#10;          \nonumber  \\&#10;   \end{cases}     &#10;\end{alignat}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61555" y="3861048"/>
            <a:ext cx="4542893" cy="689152"/>
          </a:xfrm>
          <a:prstGeom prst="rect">
            <a:avLst/>
          </a:prstGeom>
          <a:noFill/>
        </p:spPr>
      </p:pic>
      <p:sp>
        <p:nvSpPr>
          <p:cNvPr id="30" name="正方形/長方形 29"/>
          <p:cNvSpPr/>
          <p:nvPr/>
        </p:nvSpPr>
        <p:spPr>
          <a:xfrm>
            <a:off x="179512" y="3995772"/>
            <a:ext cx="364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(taken from color confinement scale)</a:t>
            </a:r>
            <a:endParaRPr lang="ja-JP" altLang="en-US" dirty="0"/>
          </a:p>
        </p:txBody>
      </p:sp>
      <p:pic>
        <p:nvPicPr>
          <p:cNvPr id="31" name="Picture 4" descr="\begin{alignat}{5}&#10;v_{\rm eff} \nonumber &#10;\end{alignat}&#10;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00562" y="5129226"/>
            <a:ext cx="431601" cy="188335"/>
          </a:xfrm>
          <a:prstGeom prst="rect">
            <a:avLst/>
          </a:prstGeom>
          <a:noFill/>
        </p:spPr>
      </p:pic>
      <p:pic>
        <p:nvPicPr>
          <p:cNvPr id="32" name="Picture 4" descr="\begin{alignat}{5}&#10;v_{\rm eff} \nonumber &#10;\end{alignat}&#10;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57620" y="5740995"/>
            <a:ext cx="431601" cy="188335"/>
          </a:xfrm>
          <a:prstGeom prst="rect">
            <a:avLst/>
          </a:prstGeom>
          <a:noFill/>
        </p:spPr>
      </p:pic>
      <p:pic>
        <p:nvPicPr>
          <p:cNvPr id="44044" name="Picture 12" descr="\begin{alignat}{2}&#10;  v_{\eta _{c}-N} ( r ) &amp;= v_{\rm eff}e^{-\mu r^{2}} \nonumber  &#10;\end{alignat}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8596" y="2878926"/>
            <a:ext cx="2643206" cy="407198"/>
          </a:xfrm>
          <a:prstGeom prst="rect">
            <a:avLst/>
          </a:prstGeom>
          <a:noFill/>
        </p:spPr>
      </p:pic>
      <p:sp>
        <p:nvSpPr>
          <p:cNvPr id="33" name="正方形/長方形 32"/>
          <p:cNvSpPr/>
          <p:nvPr/>
        </p:nvSpPr>
        <p:spPr>
          <a:xfrm>
            <a:off x="285720" y="4345552"/>
            <a:ext cx="140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dirty="0" smtClean="0"/>
              <a:t>Our strategy: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吹き出し 6"/>
          <p:cNvSpPr/>
          <p:nvPr/>
        </p:nvSpPr>
        <p:spPr>
          <a:xfrm>
            <a:off x="71438" y="3357562"/>
            <a:ext cx="4286248" cy="1928826"/>
          </a:xfrm>
          <a:prstGeom prst="wedgeRoundRectCallout">
            <a:avLst>
              <a:gd name="adj1" fmla="val 44140"/>
              <a:gd name="adj2" fmla="val -78668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4500562" y="3357562"/>
            <a:ext cx="4286280" cy="2000264"/>
          </a:xfrm>
          <a:prstGeom prst="wedgeRoundRectCallout">
            <a:avLst>
              <a:gd name="adj1" fmla="val -35588"/>
              <a:gd name="adj2" fmla="val -77986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44" y="0"/>
            <a:ext cx="3571868" cy="56043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GEM 3</a:t>
            </a:r>
            <a:r>
              <a:rPr kumimoji="1" lang="en-US" altLang="ja-JP" sz="2400" dirty="0" smtClean="0"/>
              <a:t>-body calculation</a:t>
            </a:r>
            <a:endParaRPr kumimoji="1" lang="ja-JP" alt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391062"/>
            <a:ext cx="6215106" cy="11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38"/>
            <a:ext cx="3496636" cy="160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1"/>
            <a:ext cx="40005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04"/>
            <a:ext cx="41682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357158" y="603104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known empirically that </a:t>
            </a:r>
          </a:p>
          <a:p>
            <a:r>
              <a:rPr lang="en-US" dirty="0" smtClean="0"/>
              <a:t>setting range parameters in geometric progression as shown below </a:t>
            </a:r>
          </a:p>
          <a:p>
            <a:r>
              <a:rPr lang="en-US" dirty="0" smtClean="0"/>
              <a:t>produce accurate </a:t>
            </a:r>
            <a:r>
              <a:rPr lang="en-US" dirty="0" err="1" smtClean="0"/>
              <a:t>eigenfunctions</a:t>
            </a:r>
            <a:r>
              <a:rPr lang="en-US" dirty="0" smtClean="0"/>
              <a:t> and </a:t>
            </a:r>
            <a:r>
              <a:rPr lang="en-US" dirty="0" err="1" smtClean="0"/>
              <a:t>eigenvalues</a:t>
            </a:r>
            <a:r>
              <a:rPr lang="en-US" dirty="0" smtClean="0"/>
              <a:t> with a relatively few basis functions.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428728" y="648866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Generalized </a:t>
            </a:r>
            <a:r>
              <a:rPr lang="en-US" altLang="ja-JP" dirty="0" err="1" smtClean="0"/>
              <a:t>eigenvalue</a:t>
            </a:r>
            <a:r>
              <a:rPr lang="en-US" altLang="ja-JP" dirty="0" smtClean="0"/>
              <a:t> problem of symmetric matrix.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000496" y="161488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E. </a:t>
            </a:r>
            <a:r>
              <a:rPr lang="en-US" altLang="ja-JP" sz="1600" dirty="0" err="1" smtClean="0"/>
              <a:t>Hiyama</a:t>
            </a:r>
            <a:r>
              <a:rPr lang="en-US" altLang="ja-JP" sz="1600" dirty="0" smtClean="0"/>
              <a:t> et al. </a:t>
            </a:r>
            <a:r>
              <a:rPr lang="en-US" altLang="ja-JP" sz="1600" dirty="0" err="1" smtClean="0"/>
              <a:t>Prog</a:t>
            </a:r>
            <a:r>
              <a:rPr lang="en-US" altLang="ja-JP" sz="1600" dirty="0" smtClean="0"/>
              <a:t>. Part. </a:t>
            </a:r>
            <a:r>
              <a:rPr lang="en-US" altLang="ja-JP" sz="1600" dirty="0" err="1" smtClean="0"/>
              <a:t>Nucl</a:t>
            </a:r>
            <a:r>
              <a:rPr lang="en-US" altLang="ja-JP" sz="1600" dirty="0" smtClean="0"/>
              <a:t>. Phys. 51, 223 (2003)</a:t>
            </a:r>
            <a:endParaRPr lang="ja-JP" altLang="en-US" sz="1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000232" y="4500570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err="1" smtClean="0"/>
              <a:t>r</a:t>
            </a:r>
            <a:r>
              <a:rPr lang="en-US" altLang="ja-JP" sz="1600" i="1" baseline="-25000" dirty="0" err="1" smtClean="0"/>
              <a:t>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 geometric progression</a:t>
            </a:r>
            <a:endParaRPr lang="ja-JP" altLang="en-US" sz="16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429452" y="4519206"/>
            <a:ext cx="2571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/>
              <a:t>R</a:t>
            </a:r>
            <a:r>
              <a:rPr lang="en-US" altLang="ja-JP" sz="1600" i="1" baseline="-25000" dirty="0" smtClean="0"/>
              <a:t>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 geometric progression</a:t>
            </a:r>
            <a:endParaRPr lang="ja-JP" altLang="en-US" sz="1600" dirty="0"/>
          </a:p>
        </p:txBody>
      </p:sp>
      <p:pic>
        <p:nvPicPr>
          <p:cNvPr id="39938" name="Picture 2" descr="\begin{equation}&#10;  \Psi_{JM} = \sum_{c=1}^{3} \sum_{n=1}^{n_{max}} \sum_{N=1}^{N_{max} } \sum_{I}&#10;           C_{nNI}^{c} \phi_{nlm}^{c}(\mathbf{r_{c} } ) \psi_{NLM}^{c} (\mathbf{R_{c} } )&#10;           [ [\chi_{s}(1)\chi_{s}(2)]_{I} \chi_{s}(3)]_{JM}&#10;  \nonumber&#10;\end{equation}&#10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214554"/>
            <a:ext cx="7490106" cy="693738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642910" y="357166"/>
            <a:ext cx="194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(variation method)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7777</TotalTime>
  <Words>1839</Words>
  <Application>Microsoft Office PowerPoint</Application>
  <PresentationFormat>画面に合わせる (4:3)</PresentationFormat>
  <Paragraphs>376</Paragraphs>
  <Slides>30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HGPｺﾞｼｯｸE</vt:lpstr>
      <vt:lpstr>HGP行書体</vt:lpstr>
      <vt:lpstr>ＭＳ Ｐゴシック</vt:lpstr>
      <vt:lpstr>Arial</vt:lpstr>
      <vt:lpstr>Calibri</vt:lpstr>
      <vt:lpstr>Wingdings</vt:lpstr>
      <vt:lpstr>Office テーマ</vt:lpstr>
      <vt:lpstr>チャーモニウムの軽い原子核への束縛状態</vt:lpstr>
      <vt:lpstr>Contents</vt:lpstr>
      <vt:lpstr>PowerPoint プレゼンテーション</vt:lpstr>
      <vt:lpstr>Interaction between </vt:lpstr>
      <vt:lpstr>Interaction between </vt:lpstr>
      <vt:lpstr>Why studying                            bound state? </vt:lpstr>
      <vt:lpstr>PowerPoint プレゼンテーション</vt:lpstr>
      <vt:lpstr>Effective potential between        </vt:lpstr>
      <vt:lpstr>GEM 3-body calculation</vt:lpstr>
      <vt:lpstr>PowerPoint プレゼンテーション</vt:lpstr>
      <vt:lpstr>The relation between potential strength and the scattering length</vt:lpstr>
      <vt:lpstr> Relation between veff  of J/Ψ－N potential　 and binding energy B of J/Ψ－NN.</vt:lpstr>
      <vt:lpstr>Comparison with Lattice QCD data</vt:lpstr>
      <vt:lpstr>             potential</vt:lpstr>
      <vt:lpstr>PowerPoint プレゼンテーション</vt:lpstr>
      <vt:lpstr>Relations between scattering length  a  of                      and  binding energy  B  of                         and</vt:lpstr>
      <vt:lpstr>Summary and Conclusion</vt:lpstr>
      <vt:lpstr>PowerPoint プレゼンテーション</vt:lpstr>
      <vt:lpstr>PowerPoint プレゼンテーション</vt:lpstr>
      <vt:lpstr>Discussion 1; “Glue-like role” of　J/ψ</vt:lpstr>
      <vt:lpstr>Yukawa-type Potential v.s. Gaussian-type Potential</vt:lpstr>
      <vt:lpstr>Comparison of potentials</vt:lpstr>
      <vt:lpstr>Comparison with other research</vt:lpstr>
      <vt:lpstr>PowerPoint プレゼンテーション</vt:lpstr>
      <vt:lpstr>PowerPoint プレゼンテーション</vt:lpstr>
      <vt:lpstr>Decay of J/ψ in nuclei </vt:lpstr>
      <vt:lpstr>Decay of J/ψ in nuclei </vt:lpstr>
      <vt:lpstr>Possible states for J/Ψ－NN system</vt:lpstr>
      <vt:lpstr>Relations between scattering length  a  of                      and  binding energy  B  of                         and</vt:lpstr>
      <vt:lpstr>Difference between                  and     </vt:lpstr>
    </vt:vector>
  </TitlesOfParts>
  <Company>東京工業大学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charmonium-nucleon interaction and the charmonium-nucleus bound state</dc:title>
  <dc:creator>yokota</dc:creator>
  <cp:lastModifiedBy>yokota</cp:lastModifiedBy>
  <cp:revision>801</cp:revision>
  <dcterms:created xsi:type="dcterms:W3CDTF">2011-04-02T09:45:15Z</dcterms:created>
  <dcterms:modified xsi:type="dcterms:W3CDTF">2013-07-27T05:23:57Z</dcterms:modified>
</cp:coreProperties>
</file>