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4" r:id="rId9"/>
    <p:sldId id="265" r:id="rId10"/>
    <p:sldId id="260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FF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6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4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81F200-C33C-4F13-BF90-61C76910E18B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DAB180-C577-4F16-9530-1BBF9D4E70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9529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2E867-4374-4B8A-8FEF-16395C7B9B97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6A8B-9783-4C3F-9B49-E873A4F94695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A6A30-726B-48C2-A9DF-1CD946999509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C4E55-CE91-4E4C-8295-D4721C6F01C2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7233-C8C6-4F67-AB0D-E0B8222734FA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5CBAA-2877-43A6-8ADA-811EA1DD7A24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719A-0A0B-4C05-B6B4-4672E7819B0D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42D8-A919-40AE-8980-F96CF6723844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18AC-1871-4E52-A3A1-C94705A6A04B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A3A6-2811-41C6-9E7E-BFF90D515A07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E95FE-5E11-44B7-83C5-40E8633BB6F2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DD2DB-688E-4155-ADC4-93EF4EE6C284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sh/>
  </p:transition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4201"/>
            <a:ext cx="7772400" cy="866527"/>
          </a:xfrm>
        </p:spPr>
        <p:txBody>
          <a:bodyPr>
            <a:normAutofit fontScale="90000"/>
          </a:bodyPr>
          <a:lstStyle/>
          <a:p>
            <a:r>
              <a:rPr kumimoji="1" lang="en-US" altLang="ja-JP" sz="3600" b="1" dirty="0" smtClean="0">
                <a:latin typeface="+mn-ea"/>
                <a:ea typeface="+mn-ea"/>
              </a:rPr>
              <a:t>Welcome to our</a:t>
            </a:r>
            <a:br>
              <a:rPr kumimoji="1" lang="en-US" altLang="ja-JP" sz="3600" b="1" dirty="0" smtClean="0">
                <a:latin typeface="+mn-ea"/>
                <a:ea typeface="+mn-ea"/>
              </a:rPr>
            </a:br>
            <a:r>
              <a:rPr lang="en-US" altLang="ja-JP" sz="3600" b="1" dirty="0" smtClean="0">
                <a:latin typeface="+mn-ea"/>
                <a:ea typeface="+mn-ea"/>
              </a:rPr>
              <a:t>Nuclear Physics Computing System</a:t>
            </a:r>
            <a:endParaRPr kumimoji="1" lang="ja-JP" altLang="en-US" sz="3600" b="1" dirty="0">
              <a:latin typeface="+mn-ea"/>
              <a:ea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2088" y="1196752"/>
            <a:ext cx="7740352" cy="5040560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Software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Hardware</a:t>
            </a:r>
            <a:endParaRPr lang="en-US" altLang="ja-JP" sz="2000" b="1" dirty="0">
              <a:solidFill>
                <a:schemeClr val="tx1"/>
              </a:solidFill>
              <a:latin typeface="+mn-ea"/>
            </a:endParaRP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Servers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kumimoji="1" lang="en-US" altLang="ja-JP" sz="2000" b="1" dirty="0" smtClean="0">
                <a:solidFill>
                  <a:schemeClr val="tx1"/>
                </a:solidFill>
                <a:latin typeface="+mn-ea"/>
              </a:rPr>
              <a:t>login and interactive server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file transfer server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file server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online station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2000" b="1" dirty="0">
                <a:solidFill>
                  <a:schemeClr val="tx1"/>
                </a:solidFill>
                <a:latin typeface="+mn-ea"/>
              </a:rPr>
              <a:t>B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+mn-ea"/>
              </a:rPr>
              <a:t>atch system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Storage</a:t>
            </a:r>
            <a:endParaRPr lang="en-US" altLang="ja-JP" sz="2000" b="1" dirty="0">
              <a:solidFill>
                <a:schemeClr val="tx1"/>
              </a:solidFill>
              <a:latin typeface="+mn-ea"/>
            </a:endParaRPr>
          </a:p>
          <a:p>
            <a:pPr marL="285750" indent="-285750" algn="l">
              <a:buFont typeface="Wingdings" panose="05000000000000000000" pitchFamily="2" charset="2"/>
              <a:buChar char="l"/>
            </a:pPr>
            <a:endParaRPr lang="en-US" altLang="ja-JP" sz="2000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FADF-2A4A-4493-9278-7D3544A58CFE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173546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4201"/>
            <a:ext cx="7772400" cy="578495"/>
          </a:xfrm>
        </p:spPr>
        <p:txBody>
          <a:bodyPr>
            <a:normAutofit fontScale="90000"/>
          </a:bodyPr>
          <a:lstStyle/>
          <a:p>
            <a:pPr marL="285750" indent="-285750"/>
            <a:r>
              <a:rPr lang="en-US" altLang="ja-JP" sz="3600" b="1" dirty="0">
                <a:latin typeface="+mn-ea"/>
              </a:rPr>
              <a:t>batch </a:t>
            </a:r>
            <a:r>
              <a:rPr lang="en-US" altLang="ja-JP" sz="3600" b="1" dirty="0" smtClean="0">
                <a:latin typeface="+mn-ea"/>
              </a:rPr>
              <a:t>system (1)</a:t>
            </a:r>
            <a:endParaRPr lang="en-US" altLang="ja-JP" sz="3600" b="1" dirty="0">
              <a:latin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2088" y="908720"/>
            <a:ext cx="7740352" cy="5040560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l"/>
            </a:pPr>
            <a:r>
              <a:rPr kumimoji="1" lang="en-US" altLang="ja-JP" sz="2000" b="1" dirty="0" smtClean="0">
                <a:solidFill>
                  <a:schemeClr val="tx1"/>
                </a:solidFill>
                <a:latin typeface="+mn-ea"/>
              </a:rPr>
              <a:t>hardware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kumimoji="1" lang="en-US" altLang="ja-JP" sz="2000" b="1" dirty="0" smtClean="0">
                <a:solidFill>
                  <a:schemeClr val="tx1"/>
                </a:solidFill>
                <a:latin typeface="+mn-ea"/>
              </a:rPr>
              <a:t>total 46 nodes, 1096 cores, 3136GB memory</a:t>
            </a: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normal nodes</a:t>
            </a:r>
          </a:p>
          <a:p>
            <a:pPr marL="1657350" lvl="3" indent="-285750" algn="l">
              <a:buFont typeface="Wingdings" panose="05000000000000000000" pitchFamily="2" charset="2"/>
              <a:buChar char="l"/>
            </a:pPr>
            <a:r>
              <a:rPr lang="en-US" altLang="ja-JP" b="1" dirty="0" smtClean="0">
                <a:solidFill>
                  <a:schemeClr val="tx1"/>
                </a:solidFill>
                <a:latin typeface="+mn-ea"/>
              </a:rPr>
              <a:t>E5-2697v2   2.7GHz   12 cores  x  2 CPU / node</a:t>
            </a:r>
          </a:p>
          <a:p>
            <a:pPr marL="1657350" lvl="3" indent="-285750" algn="l">
              <a:buFont typeface="Wingdings" panose="05000000000000000000" pitchFamily="2" charset="2"/>
              <a:buChar char="l"/>
            </a:pPr>
            <a:r>
              <a:rPr lang="en-US" altLang="ja-JP" b="1" dirty="0" smtClean="0">
                <a:solidFill>
                  <a:schemeClr val="tx1"/>
                </a:solidFill>
                <a:latin typeface="+mn-ea"/>
              </a:rPr>
              <a:t>24 cores  x  44 nodes</a:t>
            </a:r>
          </a:p>
          <a:p>
            <a:pPr marL="1657350" lvl="3" indent="-285750" algn="l">
              <a:buFont typeface="Wingdings" panose="05000000000000000000" pitchFamily="2" charset="2"/>
              <a:buChar char="l"/>
            </a:pPr>
            <a:r>
              <a:rPr kumimoji="1" lang="en-US" altLang="ja-JP" b="1" dirty="0" smtClean="0">
                <a:solidFill>
                  <a:schemeClr val="tx1"/>
                </a:solidFill>
                <a:latin typeface="+mn-ea"/>
              </a:rPr>
              <a:t>64GB memory / node   (2.6GB/core)</a:t>
            </a:r>
            <a:endParaRPr kumimoji="1" lang="en-US" altLang="ja-JP" b="1" dirty="0">
              <a:solidFill>
                <a:schemeClr val="tx1"/>
              </a:solidFill>
              <a:latin typeface="+mn-ea"/>
            </a:endParaRP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large memory nodes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  <a:p>
            <a:pPr marL="1657350" lvl="3" indent="-285750" algn="l">
              <a:buFont typeface="Wingdings" panose="05000000000000000000" pitchFamily="2" charset="2"/>
              <a:buChar char="l"/>
            </a:pPr>
            <a:r>
              <a:rPr lang="en-US" altLang="ja-JP" b="1" dirty="0" smtClean="0">
                <a:solidFill>
                  <a:schemeClr val="tx1"/>
                </a:solidFill>
                <a:latin typeface="+mn-ea"/>
              </a:rPr>
              <a:t>E5-2680v2   2.8GHz   10 </a:t>
            </a:r>
            <a:r>
              <a:rPr lang="en-US" altLang="ja-JP" b="1" dirty="0">
                <a:solidFill>
                  <a:schemeClr val="tx1"/>
                </a:solidFill>
                <a:latin typeface="+mn-ea"/>
              </a:rPr>
              <a:t>cores </a:t>
            </a:r>
            <a:r>
              <a:rPr lang="en-US" altLang="ja-JP" b="1" dirty="0" smtClean="0">
                <a:solidFill>
                  <a:schemeClr val="tx1"/>
                </a:solidFill>
                <a:latin typeface="+mn-ea"/>
              </a:rPr>
              <a:t> x  2 </a:t>
            </a:r>
            <a:r>
              <a:rPr lang="en-US" altLang="ja-JP" b="1" dirty="0">
                <a:solidFill>
                  <a:schemeClr val="tx1"/>
                </a:solidFill>
                <a:latin typeface="+mn-ea"/>
              </a:rPr>
              <a:t>CPU / node</a:t>
            </a:r>
          </a:p>
          <a:p>
            <a:pPr marL="1657350" lvl="3" indent="-285750" algn="l">
              <a:buFont typeface="Wingdings" panose="05000000000000000000" pitchFamily="2" charset="2"/>
              <a:buChar char="l"/>
            </a:pPr>
            <a:r>
              <a:rPr lang="en-US" altLang="ja-JP" b="1" dirty="0" smtClean="0">
                <a:solidFill>
                  <a:schemeClr val="tx1"/>
                </a:solidFill>
                <a:latin typeface="+mn-ea"/>
              </a:rPr>
              <a:t>20 </a:t>
            </a:r>
            <a:r>
              <a:rPr lang="en-US" altLang="ja-JP" b="1" dirty="0">
                <a:solidFill>
                  <a:schemeClr val="tx1"/>
                </a:solidFill>
                <a:latin typeface="+mn-ea"/>
              </a:rPr>
              <a:t>cores  x  2</a:t>
            </a:r>
            <a:r>
              <a:rPr lang="en-US" altLang="ja-JP" b="1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b="1" dirty="0">
                <a:solidFill>
                  <a:schemeClr val="tx1"/>
                </a:solidFill>
                <a:latin typeface="+mn-ea"/>
              </a:rPr>
              <a:t>nodes</a:t>
            </a:r>
          </a:p>
          <a:p>
            <a:pPr marL="1657350" lvl="3" indent="-285750" algn="l">
              <a:buFont typeface="Wingdings" panose="05000000000000000000" pitchFamily="2" charset="2"/>
              <a:buChar char="l"/>
            </a:pPr>
            <a:r>
              <a:rPr lang="en-US" altLang="ja-JP" b="1" dirty="0" smtClean="0">
                <a:solidFill>
                  <a:schemeClr val="tx1"/>
                </a:solidFill>
                <a:latin typeface="+mn-ea"/>
              </a:rPr>
              <a:t>160GB </a:t>
            </a:r>
            <a:r>
              <a:rPr lang="en-US" altLang="ja-JP" b="1" dirty="0">
                <a:solidFill>
                  <a:schemeClr val="tx1"/>
                </a:solidFill>
                <a:latin typeface="+mn-ea"/>
              </a:rPr>
              <a:t>memory / </a:t>
            </a:r>
            <a:r>
              <a:rPr lang="en-US" altLang="ja-JP" b="1" dirty="0" smtClean="0">
                <a:solidFill>
                  <a:schemeClr val="tx1"/>
                </a:solidFill>
                <a:latin typeface="+mn-ea"/>
              </a:rPr>
              <a:t>node   (20GB/core)</a:t>
            </a:r>
            <a:endParaRPr kumimoji="1" lang="en-US" altLang="ja-JP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FADF-2A4A-4493-9278-7D3544A58CFE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823030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4201"/>
            <a:ext cx="7772400" cy="578495"/>
          </a:xfrm>
        </p:spPr>
        <p:txBody>
          <a:bodyPr>
            <a:normAutofit fontScale="90000"/>
          </a:bodyPr>
          <a:lstStyle/>
          <a:p>
            <a:pPr marL="285750" indent="-285750"/>
            <a:r>
              <a:rPr lang="en-US" altLang="ja-JP" sz="3600" b="1" dirty="0" smtClean="0">
                <a:latin typeface="+mn-ea"/>
              </a:rPr>
              <a:t>batch system (2)</a:t>
            </a:r>
            <a:endParaRPr lang="en-US" altLang="ja-JP" sz="3600" b="1" dirty="0">
              <a:latin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2088" y="908720"/>
            <a:ext cx="7740352" cy="5040560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job scheduler 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qsub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qdel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qstat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,,,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default memory size is 1GB, which is intended to small value.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default 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cpu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 (core) is 1.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can use batch nodes interactively. ( 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qsub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 –I )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can send mail when start, end and abort.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parallel job can be executed using MPI.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scheduling by I/O requirement</a:t>
            </a: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qsub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 –l 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highio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=1</a:t>
            </a: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The jobs which declare “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highio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” should be assigned only 1 job per node.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FADF-2A4A-4493-9278-7D3544A58CFE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648192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4201"/>
            <a:ext cx="7772400" cy="578495"/>
          </a:xfrm>
        </p:spPr>
        <p:txBody>
          <a:bodyPr>
            <a:normAutofit fontScale="90000"/>
          </a:bodyPr>
          <a:lstStyle/>
          <a:p>
            <a:pPr marL="285750" indent="-285750"/>
            <a:r>
              <a:rPr lang="en-US" altLang="ja-JP" sz="3600" b="1" dirty="0" smtClean="0">
                <a:latin typeface="+mn-ea"/>
              </a:rPr>
              <a:t>storage (1)</a:t>
            </a:r>
            <a:endParaRPr lang="en-US" altLang="ja-JP" sz="3600" b="1" dirty="0">
              <a:latin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2088" y="908720"/>
            <a:ext cx="7740352" cy="5040560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total capacity is 5PB physically.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H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igh performance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total 160 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Gbps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 ( 20GB/s )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GPFS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H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igh reliability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RAID 6 + hot spare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A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ll components are redundant.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GPFS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High function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snapshot</a:t>
            </a: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/home	1 snapshot / day</a:t>
            </a:r>
            <a:endParaRPr lang="en-US" altLang="ja-JP" sz="1600" b="1" dirty="0">
              <a:solidFill>
                <a:schemeClr val="tx1"/>
              </a:solidFill>
              <a:latin typeface="+mn-ea"/>
            </a:endParaRP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other	preparing	( How do you  need ?? )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backup is now preparing</a:t>
            </a: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/home	1 backup / 7 days</a:t>
            </a:r>
            <a:endParaRPr lang="en-US" altLang="ja-JP" sz="1600" b="1" dirty="0">
              <a:solidFill>
                <a:schemeClr val="tx1"/>
              </a:solidFill>
              <a:latin typeface="+mn-ea"/>
            </a:endParaRP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others	?? ( How do you need ?? )</a:t>
            </a:r>
            <a:endParaRPr lang="en-US" altLang="ja-JP" sz="1600" b="1" dirty="0">
              <a:solidFill>
                <a:schemeClr val="tx1"/>
              </a:solidFill>
              <a:latin typeface="+mn-ea"/>
            </a:endParaRP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endParaRPr lang="en-US" altLang="ja-JP" sz="1600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6A25FADF-2A4A-4493-9278-7D3544A58CFE}" type="datetime1">
              <a:rPr kumimoji="1" lang="ja-JP" altLang="en-US" smtClean="0"/>
              <a:pPr algn="ctr"/>
              <a:t>2017/7/12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561834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4201"/>
            <a:ext cx="7772400" cy="578495"/>
          </a:xfrm>
        </p:spPr>
        <p:txBody>
          <a:bodyPr>
            <a:normAutofit fontScale="90000"/>
          </a:bodyPr>
          <a:lstStyle/>
          <a:p>
            <a:pPr marL="285750" indent="-285750"/>
            <a:r>
              <a:rPr lang="en-US" altLang="ja-JP" sz="3600" b="1" dirty="0" smtClean="0">
                <a:latin typeface="+mn-ea"/>
              </a:rPr>
              <a:t>storage (2)</a:t>
            </a:r>
            <a:endParaRPr lang="en-US" altLang="ja-JP" sz="3600" b="1" dirty="0">
              <a:latin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2088" y="908720"/>
            <a:ext cx="8100392" cy="5040560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All file systems looks the same.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df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 –a	-a is required to show all file systems.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quota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/home	150GB / user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other	quota is effective but not set limits. you can see used space easily</a:t>
            </a: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.</a:t>
            </a:r>
            <a:endParaRPr lang="en-US" altLang="ja-JP" sz="1600" b="1" dirty="0" smtClean="0">
              <a:solidFill>
                <a:schemeClr val="tx1"/>
              </a:solidFill>
              <a:latin typeface="+mn-ea"/>
            </a:endParaRP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current usage</a:t>
            </a:r>
          </a:p>
          <a:p>
            <a:pPr lvl="1" algn="l"/>
            <a:r>
              <a:rPr lang="ja-JP" altLang="en-US" sz="1600" b="1" dirty="0" smtClean="0">
                <a:solidFill>
                  <a:schemeClr val="tx1"/>
                </a:solidFill>
                <a:latin typeface="+mn-ea"/>
              </a:rPr>
              <a:t>～</a:t>
            </a:r>
            <a:r>
              <a:rPr lang="ja-JP" altLang="en-US" sz="1600" b="1" dirty="0" smtClean="0">
                <a:solidFill>
                  <a:schemeClr val="tx1"/>
                </a:solidFill>
                <a:latin typeface="+mn-ea"/>
              </a:rPr>
              <a:t>１５５０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TB</a:t>
            </a:r>
            <a:r>
              <a:rPr lang="ja-JP" altLang="en-US" sz="1600" b="1" dirty="0" smtClean="0">
                <a:solidFill>
                  <a:schemeClr val="tx1"/>
                </a:solidFill>
                <a:latin typeface="+mn-ea"/>
              </a:rPr>
              <a:t>　＋５００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TB</a:t>
            </a:r>
            <a:r>
              <a:rPr lang="ja-JP" altLang="en-US" sz="1600" b="1" dirty="0" smtClean="0">
                <a:solidFill>
                  <a:schemeClr val="tx1"/>
                </a:solidFill>
                <a:latin typeface="+mn-ea"/>
              </a:rPr>
              <a:t>　／</a:t>
            </a:r>
            <a:r>
              <a:rPr lang="ja-JP" altLang="en-US" sz="1600" b="1" dirty="0" smtClean="0">
                <a:solidFill>
                  <a:schemeClr val="tx1"/>
                </a:solidFill>
                <a:latin typeface="+mn-ea"/>
              </a:rPr>
              <a:t>５０００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TB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FADF-2A4A-4493-9278-7D3544A58CFE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5773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4201"/>
            <a:ext cx="7772400" cy="578495"/>
          </a:xfrm>
        </p:spPr>
        <p:txBody>
          <a:bodyPr>
            <a:normAutofit fontScale="90000"/>
          </a:bodyPr>
          <a:lstStyle/>
          <a:p>
            <a:pPr marL="285750" indent="-285750"/>
            <a:r>
              <a:rPr lang="en-US" altLang="ja-JP" sz="3600" b="1" dirty="0" smtClean="0">
                <a:latin typeface="+mn-ea"/>
              </a:rPr>
              <a:t>storage (3)</a:t>
            </a:r>
            <a:endParaRPr lang="en-US" altLang="ja-JP" sz="3600" b="1" dirty="0">
              <a:latin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2088" y="908720"/>
            <a:ext cx="8100392" cy="5040560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each file systems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home directory</a:t>
            </a:r>
          </a:p>
          <a:p>
            <a:pPr lvl="2" algn="l"/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/home/USERNAME      quota  150GB / user</a:t>
            </a:r>
            <a:endParaRPr lang="en-US" altLang="ja-JP" sz="1600" b="1" dirty="0">
              <a:solidFill>
                <a:schemeClr val="tx1"/>
              </a:solidFill>
              <a:latin typeface="+mn-ea"/>
            </a:endParaRP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temporary area</a:t>
            </a:r>
          </a:p>
          <a:p>
            <a:pPr lvl="2" algn="l"/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tmp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		don’t use intendedly. not shared</a:t>
            </a:r>
            <a:endParaRPr lang="en-US" altLang="ja-JP" sz="1600" b="1" dirty="0">
              <a:solidFill>
                <a:schemeClr val="tx1"/>
              </a:solidFill>
              <a:latin typeface="+mn-ea"/>
            </a:endParaRPr>
          </a:p>
          <a:p>
            <a:pPr lvl="2" algn="l"/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tmp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-common	10TB,  shared by all machine.</a:t>
            </a:r>
          </a:p>
          <a:p>
            <a:pPr lvl="2" algn="l"/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tmp-cifs</a:t>
            </a: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	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	2TB. temporary area for 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cifs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 user.</a:t>
            </a:r>
            <a:endParaRPr lang="en-US" altLang="ja-JP" sz="1600" b="1" dirty="0">
              <a:solidFill>
                <a:schemeClr val="tx1"/>
              </a:solidFill>
              <a:latin typeface="+mn-ea"/>
            </a:endParaRP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mail/web</a:t>
            </a:r>
          </a:p>
          <a:p>
            <a:pPr lvl="2" algn="l"/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Maildir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/USERNAME</a:t>
            </a:r>
          </a:p>
          <a:p>
            <a:pPr lvl="2" algn="l"/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HTMLpub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/USERNAME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operation area</a:t>
            </a:r>
          </a:p>
          <a:p>
            <a:pPr lvl="2" algn="l"/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miho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		common library, 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etc</a:t>
            </a:r>
            <a:endParaRPr lang="en-US" altLang="ja-JP" sz="1600" b="1" dirty="0" smtClean="0">
              <a:solidFill>
                <a:schemeClr val="tx1"/>
              </a:solidFill>
              <a:latin typeface="+mn-ea"/>
            </a:endParaRPr>
          </a:p>
          <a:p>
            <a:pPr lvl="2" algn="l"/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cn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		work area for CN group</a:t>
            </a:r>
          </a:p>
          <a:p>
            <a:pPr lvl="2" algn="l"/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/archive	archived files</a:t>
            </a:r>
          </a:p>
          <a:p>
            <a:pPr lvl="2" algn="l"/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compaq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	old files in 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compaq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 era</a:t>
            </a:r>
            <a:endParaRPr lang="en-US" altLang="ja-JP" sz="16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FADF-2A4A-4493-9278-7D3544A58CFE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929581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4201"/>
            <a:ext cx="7772400" cy="578495"/>
          </a:xfrm>
        </p:spPr>
        <p:txBody>
          <a:bodyPr>
            <a:normAutofit fontScale="90000"/>
          </a:bodyPr>
          <a:lstStyle/>
          <a:p>
            <a:pPr marL="285750" indent="-285750"/>
            <a:r>
              <a:rPr lang="en-US" altLang="ja-JP" sz="3600" b="1" dirty="0" smtClean="0">
                <a:latin typeface="+mn-ea"/>
              </a:rPr>
              <a:t>storage (4)</a:t>
            </a:r>
            <a:endParaRPr lang="en-US" altLang="ja-JP" sz="3600" b="1" dirty="0">
              <a:latin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2088" y="908720"/>
            <a:ext cx="8100392" cy="5040560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each file systems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data area</a:t>
            </a:r>
          </a:p>
          <a:p>
            <a:pPr lvl="2" algn="l"/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/np1a		experiment of the cyclotron (except 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below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)</a:t>
            </a:r>
            <a:endParaRPr lang="en-US" altLang="ja-JP" sz="1800" b="1" dirty="0" smtClean="0">
              <a:solidFill>
                <a:schemeClr val="tx1"/>
              </a:solidFill>
              <a:latin typeface="+mn-ea"/>
            </a:endParaRPr>
          </a:p>
          <a:p>
            <a:pPr lvl="2" algn="l"/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/np1a/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cagra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	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cagra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 experiment</a:t>
            </a:r>
          </a:p>
          <a:p>
            <a:pPr lvl="2" algn="l"/>
            <a:r>
              <a:rPr lang="en-US" altLang="ja-JP" sz="1800" b="1" dirty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np1a/music</a:t>
            </a:r>
            <a:r>
              <a:rPr lang="en-US" altLang="ja-JP" sz="1800" b="1" dirty="0">
                <a:solidFill>
                  <a:schemeClr val="tx1"/>
                </a:solidFill>
                <a:latin typeface="+mn-ea"/>
              </a:rPr>
              <a:t>	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music </a:t>
            </a:r>
            <a:r>
              <a:rPr lang="en-US" altLang="ja-JP" sz="1800" b="1" dirty="0">
                <a:solidFill>
                  <a:schemeClr val="tx1"/>
                </a:solidFill>
                <a:latin typeface="+mn-ea"/>
              </a:rPr>
              <a:t>experiment</a:t>
            </a:r>
          </a:p>
          <a:p>
            <a:pPr lvl="2" algn="l"/>
            <a:r>
              <a:rPr lang="en-US" altLang="ja-JP" sz="1800" b="1" dirty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np1a/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gtd</a:t>
            </a:r>
            <a:r>
              <a:rPr lang="en-US" altLang="ja-JP" sz="1800" b="1" dirty="0">
                <a:solidFill>
                  <a:schemeClr val="tx1"/>
                </a:solidFill>
                <a:latin typeface="+mn-ea"/>
              </a:rPr>
              <a:t>	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gtd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z="1800" b="1" dirty="0">
                <a:solidFill>
                  <a:schemeClr val="tx1"/>
                </a:solidFill>
                <a:latin typeface="+mn-ea"/>
              </a:rPr>
              <a:t>experiment</a:t>
            </a:r>
          </a:p>
          <a:p>
            <a:pPr lvl="2" algn="l"/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/np1b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		LEPS</a:t>
            </a:r>
          </a:p>
          <a:p>
            <a:pPr lvl="2" algn="l"/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/np1c		other</a:t>
            </a:r>
          </a:p>
          <a:p>
            <a:pPr lvl="2" algn="l"/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/np2		theory group</a:t>
            </a:r>
          </a:p>
          <a:p>
            <a:pPr lvl="2" algn="l"/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acc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	</a:t>
            </a:r>
            <a:r>
              <a:rPr lang="en-US" altLang="ja-JP" sz="1800" b="1" dirty="0">
                <a:solidFill>
                  <a:schemeClr val="tx1"/>
                </a:solidFill>
                <a:latin typeface="+mn-ea"/>
              </a:rPr>
              <a:t>	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accelerator group</a:t>
            </a:r>
          </a:p>
          <a:p>
            <a:pPr lvl="2" algn="l"/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bnpc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		BNPC</a:t>
            </a:r>
          </a:p>
          <a:p>
            <a:pPr lvl="2" algn="l"/>
            <a:endParaRPr lang="en-US" altLang="ja-JP" sz="18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FADF-2A4A-4493-9278-7D3544A58CFE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497866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4201"/>
            <a:ext cx="7772400" cy="578495"/>
          </a:xfrm>
        </p:spPr>
        <p:txBody>
          <a:bodyPr>
            <a:normAutofit fontScale="90000"/>
          </a:bodyPr>
          <a:lstStyle/>
          <a:p>
            <a:pPr marL="285750" indent="-285750"/>
            <a:r>
              <a:rPr lang="en-US" altLang="ja-JP" sz="3600" b="1" dirty="0" smtClean="0">
                <a:latin typeface="+mn-ea"/>
              </a:rPr>
              <a:t>storage (5)</a:t>
            </a:r>
            <a:endParaRPr lang="en-US" altLang="ja-JP" sz="3600" b="1" dirty="0">
              <a:latin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504" y="908720"/>
            <a:ext cx="9036496" cy="5040560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each file systems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super computer</a:t>
            </a: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500TB </a:t>
            </a:r>
            <a:r>
              <a:rPr lang="en-US" altLang="ja-JP" sz="1800" b="1" smtClean="0">
                <a:solidFill>
                  <a:schemeClr val="tx1"/>
                </a:solidFill>
                <a:latin typeface="+mn-ea"/>
              </a:rPr>
              <a:t>storage is 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used for JLDG project</a:t>
            </a: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miho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 mounts the disk of the super computer</a:t>
            </a:r>
          </a:p>
          <a:p>
            <a:pPr marL="1657350" lvl="3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The same directory structure as the super computer</a:t>
            </a:r>
          </a:p>
          <a:p>
            <a:pPr lvl="4" algn="l"/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sc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rcnp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/home</a:t>
            </a:r>
          </a:p>
          <a:p>
            <a:pPr lvl="4" algn="l"/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sc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rcnp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/short	(/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ext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rcnp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/short)</a:t>
            </a:r>
          </a:p>
          <a:p>
            <a:pPr lvl="4" algn="l"/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sc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rcnp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/work</a:t>
            </a:r>
            <a:r>
              <a:rPr lang="en-US" altLang="ja-JP" sz="1800" b="1" dirty="0">
                <a:solidFill>
                  <a:schemeClr val="tx1"/>
                </a:solidFill>
                <a:latin typeface="+mn-ea"/>
              </a:rPr>
              <a:t>	(/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ext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rcnp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/work)</a:t>
            </a:r>
          </a:p>
          <a:p>
            <a:pPr lvl="4" algn="l"/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sc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rcnp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/work2</a:t>
            </a:r>
            <a:r>
              <a:rPr lang="en-US" altLang="ja-JP" sz="1800" b="1" dirty="0">
                <a:solidFill>
                  <a:schemeClr val="tx1"/>
                </a:solidFill>
                <a:latin typeface="+mn-ea"/>
              </a:rPr>
              <a:t>	(/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ext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rcnp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/work2)	   not allocated for new user</a:t>
            </a:r>
          </a:p>
          <a:p>
            <a:pPr lvl="4" algn="l"/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sc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rcnp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/work3</a:t>
            </a:r>
            <a:r>
              <a:rPr lang="en-US" altLang="ja-JP" sz="1800" b="1" dirty="0">
                <a:solidFill>
                  <a:schemeClr val="tx1"/>
                </a:solidFill>
                <a:latin typeface="+mn-ea"/>
              </a:rPr>
              <a:t>	(/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ext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rcnp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/work3)    not </a:t>
            </a:r>
            <a:r>
              <a:rPr lang="en-US" altLang="ja-JP" sz="1800" b="1" dirty="0">
                <a:solidFill>
                  <a:schemeClr val="tx1"/>
                </a:solidFill>
                <a:latin typeface="+mn-ea"/>
              </a:rPr>
              <a:t>allocated for new user</a:t>
            </a:r>
          </a:p>
          <a:p>
            <a:pPr marL="2114550" lvl="4" indent="-285750" algn="l">
              <a:buFont typeface="Wingdings" panose="05000000000000000000" pitchFamily="2" charset="2"/>
              <a:buChar char="l"/>
            </a:pPr>
            <a:endParaRPr lang="en-US" altLang="ja-JP" sz="1800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FADF-2A4A-4493-9278-7D3544A58CFE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0956861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4201"/>
            <a:ext cx="7772400" cy="578495"/>
          </a:xfrm>
        </p:spPr>
        <p:txBody>
          <a:bodyPr>
            <a:normAutofit fontScale="90000"/>
          </a:bodyPr>
          <a:lstStyle/>
          <a:p>
            <a:pPr marL="285750" indent="-285750"/>
            <a:r>
              <a:rPr lang="en-US" altLang="ja-JP" sz="3600" b="1" dirty="0">
                <a:latin typeface="+mn-ea"/>
              </a:rPr>
              <a:t>I</a:t>
            </a:r>
            <a:r>
              <a:rPr lang="en-US" altLang="ja-JP" sz="3600" b="1" dirty="0" smtClean="0">
                <a:latin typeface="+mn-ea"/>
              </a:rPr>
              <a:t>nformation is here</a:t>
            </a:r>
            <a:endParaRPr lang="en-US" altLang="ja-JP" sz="3600" b="1" dirty="0">
              <a:latin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2088" y="1340768"/>
            <a:ext cx="7740352" cy="2592288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2400" b="1" dirty="0" smtClean="0">
                <a:solidFill>
                  <a:schemeClr val="tx1"/>
                </a:solidFill>
                <a:latin typeface="+mn-ea"/>
              </a:rPr>
              <a:t>http://</a:t>
            </a:r>
            <a:r>
              <a:rPr lang="en-US" altLang="ja-JP" sz="2400" b="1" dirty="0">
                <a:solidFill>
                  <a:schemeClr val="tx1"/>
                </a:solidFill>
                <a:latin typeface="+mn-ea"/>
              </a:rPr>
              <a:t>www.rcnp.osaka-u.ac.jp/Divisions/CN/cn2015</a:t>
            </a:r>
            <a:r>
              <a:rPr lang="en-US" altLang="ja-JP" sz="2400" b="1" dirty="0" smtClean="0">
                <a:solidFill>
                  <a:schemeClr val="tx1"/>
                </a:solidFill>
                <a:latin typeface="+mn-ea"/>
              </a:rPr>
              <a:t>/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endParaRPr kumimoji="1" lang="en-US" altLang="ja-JP" sz="2400" b="1" dirty="0">
              <a:solidFill>
                <a:schemeClr val="tx1"/>
              </a:solidFill>
              <a:latin typeface="+mn-ea"/>
            </a:endParaRP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2400" b="1" dirty="0" smtClean="0">
                <a:solidFill>
                  <a:schemeClr val="tx1"/>
                </a:solidFill>
                <a:latin typeface="+mn-ea"/>
              </a:rPr>
              <a:t>English version is available partly.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kumimoji="1" lang="en-US" altLang="ja-JP" sz="2400" b="1" dirty="0" smtClean="0">
                <a:solidFill>
                  <a:schemeClr val="tx1"/>
                </a:solidFill>
                <a:latin typeface="+mn-ea"/>
              </a:rPr>
              <a:t>main manual is at wiki (Japanese only)</a:t>
            </a:r>
            <a:endParaRPr kumimoji="1" lang="en-US" altLang="ja-JP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FADF-2A4A-4493-9278-7D3544A58CFE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092494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4201"/>
            <a:ext cx="7772400" cy="578495"/>
          </a:xfrm>
        </p:spPr>
        <p:txBody>
          <a:bodyPr>
            <a:normAutofit fontScale="90000"/>
          </a:bodyPr>
          <a:lstStyle/>
          <a:p>
            <a:pPr marL="285750" indent="-285750"/>
            <a:r>
              <a:rPr lang="en-US" altLang="ja-JP" sz="3600" b="1" dirty="0" smtClean="0">
                <a:latin typeface="+mn-ea"/>
              </a:rPr>
              <a:t>Software</a:t>
            </a:r>
            <a:endParaRPr lang="en-US" altLang="ja-JP" sz="3600" b="1" dirty="0">
              <a:latin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2088" y="908720"/>
            <a:ext cx="7740352" cy="5040560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Compilers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>
                <a:solidFill>
                  <a:schemeClr val="tx1"/>
                </a:solidFill>
                <a:latin typeface="+mn-ea"/>
              </a:rPr>
              <a:t>Intel Parallel Studio XE 2015 Cluster Edition(</a:t>
            </a:r>
            <a:r>
              <a:rPr lang="en-US" altLang="ja-JP" sz="1800" b="1" dirty="0" err="1">
                <a:solidFill>
                  <a:schemeClr val="tx1"/>
                </a:solidFill>
                <a:latin typeface="+mn-ea"/>
              </a:rPr>
              <a:t>ifort</a:t>
            </a:r>
            <a:r>
              <a:rPr lang="en-US" altLang="ja-JP" sz="1800" b="1" dirty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err="1">
                <a:solidFill>
                  <a:schemeClr val="tx1"/>
                </a:solidFill>
                <a:latin typeface="+mn-ea"/>
              </a:rPr>
              <a:t>icc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)</a:t>
            </a: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Update to the latest version in this summer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GCC (3.4.6, 4.1.2, 4.4.7, 4.9.3)</a:t>
            </a: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before use, run setup script for each version.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Libraries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LAPACK, BLAS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ROOT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CERNLIB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others</a:t>
            </a:r>
            <a:endParaRPr lang="en-US" altLang="ja-JP" sz="1800" b="1" dirty="0">
              <a:solidFill>
                <a:schemeClr val="tx1"/>
              </a:solidFill>
              <a:latin typeface="+mn-ea"/>
            </a:endParaRP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MPI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Intel MPI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Applications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emacs</a:t>
            </a:r>
            <a:endParaRPr lang="en-US" altLang="ja-JP" sz="1800" b="1" dirty="0" smtClean="0">
              <a:solidFill>
                <a:schemeClr val="tx1"/>
              </a:solidFill>
              <a:latin typeface="+mn-ea"/>
            </a:endParaRP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LaTeX</a:t>
            </a:r>
            <a:endParaRPr lang="en-US" altLang="ja-JP" sz="1800" b="1" dirty="0" smtClean="0">
              <a:solidFill>
                <a:schemeClr val="tx1"/>
              </a:solidFill>
              <a:latin typeface="+mn-ea"/>
            </a:endParaRP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endParaRPr lang="en-US" altLang="ja-JP" sz="1800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FADF-2A4A-4493-9278-7D3544A58CFE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02650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4201"/>
            <a:ext cx="7772400" cy="578495"/>
          </a:xfrm>
        </p:spPr>
        <p:txBody>
          <a:bodyPr>
            <a:normAutofit fontScale="90000"/>
          </a:bodyPr>
          <a:lstStyle/>
          <a:p>
            <a:pPr marL="285750" indent="-285750"/>
            <a:r>
              <a:rPr lang="en-US" altLang="ja-JP" sz="3600" b="1" dirty="0" smtClean="0">
                <a:latin typeface="+mn-ea"/>
              </a:rPr>
              <a:t>Hardware</a:t>
            </a:r>
            <a:endParaRPr lang="en-US" altLang="ja-JP" sz="3600" b="1" dirty="0">
              <a:latin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2088" y="908720"/>
            <a:ext cx="7740352" cy="5040560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login server		login-1, login-2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access to these servers in order to login 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miho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 from </a:t>
            </a:r>
            <a:r>
              <a:rPr lang="en-US" altLang="ja-JP" sz="1800" b="1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outside RCNP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  <a:latin typeface="+mn-ea"/>
              </a:rPr>
              <a:t>interactive server	miho-1, miho-2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  <a:latin typeface="+mn-ea"/>
              </a:rPr>
              <a:t>interactive use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rgbClr val="FF0000"/>
                </a:solidFill>
                <a:latin typeface="+mn-ea"/>
              </a:rPr>
              <a:t>except heavy computing and file transfer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kumimoji="1" lang="en-US" altLang="ja-JP" sz="1800" b="1" dirty="0" smtClean="0">
                <a:solidFill>
                  <a:srgbClr val="FF0000"/>
                </a:solidFill>
                <a:latin typeface="+mn-ea"/>
              </a:rPr>
              <a:t>avoid long job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ftp server		ftp-1, ftp-2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file transfer especially for heavy use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  <a:latin typeface="+mn-ea"/>
              </a:rPr>
              <a:t>file server		fs-1, fs-2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mainly for CIFS (SMB)  server</a:t>
            </a: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to be updated to the latest version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online station	aino-1, aino-2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for experiment at the cyclotron (DAQ)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batch system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FADF-2A4A-4493-9278-7D3544A58CFE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5722938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4201"/>
            <a:ext cx="7772400" cy="578495"/>
          </a:xfrm>
        </p:spPr>
        <p:txBody>
          <a:bodyPr>
            <a:normAutofit fontScale="90000"/>
          </a:bodyPr>
          <a:lstStyle/>
          <a:p>
            <a:pPr marL="285750" indent="-285750"/>
            <a:r>
              <a:rPr lang="en-US" altLang="ja-JP" sz="3600" b="1" dirty="0" smtClean="0">
                <a:latin typeface="+mn-ea"/>
              </a:rPr>
              <a:t>Interactive server (1)</a:t>
            </a:r>
            <a:endParaRPr lang="en-US" altLang="ja-JP" sz="3600" b="1" dirty="0">
              <a:latin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2088" y="908720"/>
            <a:ext cx="7740352" cy="5040560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miho-1, miho-2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interactive </a:t>
            </a: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login from outside RCNP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err="1">
                <a:solidFill>
                  <a:schemeClr val="tx1"/>
                </a:solidFill>
                <a:latin typeface="+mn-ea"/>
              </a:rPr>
              <a:t>slogin</a:t>
            </a: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  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USERNAME@login-1.rcnp.osaka-u.ac.jp</a:t>
            </a:r>
            <a:endParaRPr lang="en-US" altLang="ja-JP" sz="1600" b="1" dirty="0">
              <a:solidFill>
                <a:schemeClr val="tx1"/>
              </a:solidFill>
              <a:latin typeface="+mn-ea"/>
            </a:endParaRP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err="1">
                <a:solidFill>
                  <a:schemeClr val="tx1"/>
                </a:solidFill>
                <a:latin typeface="+mn-ea"/>
              </a:rPr>
              <a:t>slogin</a:t>
            </a: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 USERNAME@login-2.rcnp.osaka-u.ac.jp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select miho-1 or miho-2 by MENU screen</a:t>
            </a:r>
            <a:endParaRPr lang="en-US" altLang="ja-JP" sz="1600" b="1" dirty="0">
              <a:solidFill>
                <a:schemeClr val="tx1"/>
              </a:solidFill>
              <a:latin typeface="+mn-ea"/>
            </a:endParaRP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interactive login from inside RCNP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slogin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  USERNAME@miho-1.rcnp.osaka-u.ac.jp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err="1">
                <a:solidFill>
                  <a:schemeClr val="tx1"/>
                </a:solidFill>
                <a:latin typeface="+mn-ea"/>
              </a:rPr>
              <a:t>slogin</a:t>
            </a: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 USERNAME@miho-2.rcnp.osaka-u.ac.jp</a:t>
            </a:r>
            <a:endParaRPr lang="en-US" altLang="ja-JP" sz="1600" b="1" dirty="0">
              <a:solidFill>
                <a:schemeClr val="tx1"/>
              </a:solidFill>
              <a:latin typeface="+mn-ea"/>
            </a:endParaRP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2000" b="1" dirty="0">
                <a:solidFill>
                  <a:schemeClr val="tx1"/>
                </a:solidFill>
                <a:latin typeface="+mn-ea"/>
              </a:rPr>
              <a:t>interactive </a:t>
            </a: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use only</a:t>
            </a:r>
            <a:endParaRPr lang="en-US" altLang="ja-JP" sz="2000" b="1" dirty="0">
              <a:solidFill>
                <a:schemeClr val="tx1"/>
              </a:solidFill>
              <a:latin typeface="+mn-ea"/>
            </a:endParaRP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rgbClr val="FF0000"/>
                </a:solidFill>
                <a:latin typeface="+mn-ea"/>
              </a:rPr>
              <a:t>DON’T USE long or heavy </a:t>
            </a:r>
            <a:r>
              <a:rPr lang="en-US" altLang="ja-JP" sz="1600" b="1" dirty="0">
                <a:solidFill>
                  <a:srgbClr val="FF0000"/>
                </a:solidFill>
                <a:latin typeface="+mn-ea"/>
              </a:rPr>
              <a:t>computing </a:t>
            </a:r>
            <a:r>
              <a:rPr lang="en-US" altLang="ja-JP" sz="1600" b="1" dirty="0" smtClean="0">
                <a:solidFill>
                  <a:srgbClr val="FF0000"/>
                </a:solidFill>
                <a:latin typeface="+mn-ea"/>
              </a:rPr>
              <a:t>or </a:t>
            </a:r>
            <a:r>
              <a:rPr lang="en-US" altLang="ja-JP" sz="1600" b="1" dirty="0">
                <a:solidFill>
                  <a:srgbClr val="FF0000"/>
                </a:solidFill>
                <a:latin typeface="+mn-ea"/>
              </a:rPr>
              <a:t>file transfer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2000" b="1" dirty="0" err="1" smtClean="0">
                <a:solidFill>
                  <a:schemeClr val="tx1"/>
                </a:solidFill>
                <a:latin typeface="+mn-ea"/>
              </a:rPr>
              <a:t>emacs</a:t>
            </a: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 may be runaway. please watch.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endParaRPr lang="en-US" altLang="ja-JP" sz="2000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FADF-2A4A-4493-9278-7D3544A58CFE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340194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4201"/>
            <a:ext cx="7772400" cy="578495"/>
          </a:xfrm>
        </p:spPr>
        <p:txBody>
          <a:bodyPr>
            <a:normAutofit fontScale="90000"/>
          </a:bodyPr>
          <a:lstStyle/>
          <a:p>
            <a:pPr marL="285750" indent="-285750"/>
            <a:r>
              <a:rPr lang="en-US" altLang="ja-JP" sz="3600" b="1" dirty="0">
                <a:latin typeface="+mn-ea"/>
              </a:rPr>
              <a:t>Interactive server </a:t>
            </a:r>
            <a:r>
              <a:rPr lang="en-US" altLang="ja-JP" sz="3600" b="1" dirty="0" smtClean="0">
                <a:latin typeface="+mn-ea"/>
              </a:rPr>
              <a:t>(2)</a:t>
            </a:r>
            <a:endParaRPr lang="en-US" altLang="ja-JP" sz="3600" b="1" dirty="0">
              <a:latin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2088" y="908720"/>
            <a:ext cx="7740352" cy="5040560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Shell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login shell can be selected from 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tcsh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 and bash using “user management system”.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other shell can be invoked by hand.</a:t>
            </a: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zsh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mksh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sh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csh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ksh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, dash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sx2name command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get username of 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miho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 from username of the super computer.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endParaRPr lang="en-US" altLang="ja-JP" sz="1800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FADF-2A4A-4493-9278-7D3544A58CFE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759410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4201"/>
            <a:ext cx="7772400" cy="578495"/>
          </a:xfrm>
        </p:spPr>
        <p:txBody>
          <a:bodyPr>
            <a:normAutofit fontScale="90000"/>
          </a:bodyPr>
          <a:lstStyle/>
          <a:p>
            <a:pPr marL="285750" indent="-285750"/>
            <a:r>
              <a:rPr lang="en-US" altLang="ja-JP" sz="3600" b="1" dirty="0" smtClean="0">
                <a:latin typeface="+mn-ea"/>
              </a:rPr>
              <a:t>file transfer server</a:t>
            </a:r>
            <a:endParaRPr lang="en-US" altLang="ja-JP" sz="3600" b="1" dirty="0">
              <a:latin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2088" y="908720"/>
            <a:ext cx="7740352" cy="5040560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ftp-1, ftp-2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To avoid troubles concerning file transfer, file transfer severs are provided.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DON’T transfer files on 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miho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 for large files or long time.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File transfer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scp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  USERNAME@ftp-1.rcnp.osaka-u.ac.jp:FILENAME1  FILENAME2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err="1">
                <a:solidFill>
                  <a:schemeClr val="tx1"/>
                </a:solidFill>
                <a:latin typeface="+mn-ea"/>
              </a:rPr>
              <a:t>scp</a:t>
            </a: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  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USERNAME@ftp-2.rcnp.osaka-u.ac.jp:FILENAME1  FILENAME2</a:t>
            </a:r>
            <a:endParaRPr lang="en-US" altLang="ja-JP" sz="1600" b="1" dirty="0">
              <a:solidFill>
                <a:schemeClr val="tx1"/>
              </a:solidFill>
              <a:latin typeface="+mn-ea"/>
            </a:endParaRP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bbftp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 can be used  (client and server)</a:t>
            </a: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the user computer needs to install 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bbftp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 software (free)</a:t>
            </a: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parallel file transfer supported and fast  ( &gt;600Mbps)</a:t>
            </a: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Please consult us for beginner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GridFTP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 is now 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prepareing</a:t>
            </a: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.</a:t>
            </a:r>
            <a:endParaRPr lang="en-US" altLang="ja-JP" sz="1600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FADF-2A4A-4493-9278-7D3544A58CFE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102643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4201"/>
            <a:ext cx="7772400" cy="578495"/>
          </a:xfrm>
        </p:spPr>
        <p:txBody>
          <a:bodyPr>
            <a:normAutofit fontScale="90000"/>
          </a:bodyPr>
          <a:lstStyle/>
          <a:p>
            <a:pPr marL="285750" indent="-285750"/>
            <a:r>
              <a:rPr lang="en-US" altLang="ja-JP" sz="3600" b="1" dirty="0" smtClean="0">
                <a:latin typeface="+mn-ea"/>
              </a:rPr>
              <a:t>File server</a:t>
            </a:r>
            <a:endParaRPr lang="en-US" altLang="ja-JP" sz="3600" b="1" dirty="0">
              <a:latin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2088" y="908720"/>
            <a:ext cx="7740352" cy="5040560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l"/>
            </a:pPr>
            <a:r>
              <a:rPr kumimoji="1" lang="en-US" altLang="ja-JP" sz="1600" b="1" dirty="0" smtClean="0">
                <a:solidFill>
                  <a:schemeClr val="tx1"/>
                </a:solidFill>
                <a:latin typeface="+mn-ea"/>
              </a:rPr>
              <a:t>fs-1, fs-2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have  2 x 10Gbps interfaces to fast access to clients and storage.</a:t>
            </a:r>
            <a:endParaRPr kumimoji="1" lang="en-US" altLang="ja-JP" sz="1600" b="1" dirty="0" smtClean="0">
              <a:solidFill>
                <a:schemeClr val="tx1"/>
              </a:solidFill>
              <a:latin typeface="+mn-ea"/>
            </a:endParaRP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We achieved total performance of  &gt;8Gbps when we copy data from old system to current system using NFS.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NFS server for limited use.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CIFS (SMB)  server</a:t>
            </a:r>
            <a:endParaRPr lang="en-US" altLang="ja-JP" sz="1600" b="1" dirty="0" smtClean="0">
              <a:solidFill>
                <a:schemeClr val="tx1"/>
              </a:solidFill>
              <a:latin typeface="+mn-ea"/>
            </a:endParaRP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kumimoji="1" lang="en-US" altLang="ja-JP" sz="1600" b="1" dirty="0" smtClean="0">
                <a:solidFill>
                  <a:schemeClr val="tx1"/>
                </a:solidFill>
                <a:latin typeface="+mn-ea"/>
              </a:rPr>
              <a:t>to access all files on </a:t>
            </a:r>
            <a:r>
              <a:rPr kumimoji="1" lang="en-US" altLang="ja-JP" sz="1600" b="1" dirty="0" err="1" smtClean="0">
                <a:solidFill>
                  <a:schemeClr val="tx1"/>
                </a:solidFill>
                <a:latin typeface="+mn-ea"/>
              </a:rPr>
              <a:t>miho</a:t>
            </a:r>
            <a:endParaRPr kumimoji="1" lang="en-US" altLang="ja-JP" sz="1600" b="1" dirty="0" smtClean="0">
              <a:solidFill>
                <a:schemeClr val="tx1"/>
              </a:solidFill>
              <a:latin typeface="+mn-ea"/>
            </a:endParaRP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kumimoji="1" lang="en-US" altLang="ja-JP" sz="1600" b="1" dirty="0" smtClean="0">
                <a:solidFill>
                  <a:schemeClr val="tx1"/>
                </a:solidFill>
                <a:latin typeface="+mn-ea"/>
              </a:rPr>
              <a:t>can be accessed from Windows, MAC and </a:t>
            </a:r>
            <a:r>
              <a:rPr kumimoji="1" lang="en-US" altLang="ja-JP" sz="1600" b="1" dirty="0" err="1" smtClean="0">
                <a:solidFill>
                  <a:schemeClr val="tx1"/>
                </a:solidFill>
                <a:latin typeface="+mn-ea"/>
              </a:rPr>
              <a:t>linux</a:t>
            </a:r>
            <a:endParaRPr kumimoji="1" lang="en-US" altLang="ja-JP" sz="1600" b="1" dirty="0" smtClean="0">
              <a:solidFill>
                <a:schemeClr val="tx1"/>
              </a:solidFill>
              <a:latin typeface="+mn-ea"/>
            </a:endParaRP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kumimoji="1" lang="en-US" altLang="ja-JP" sz="1600" b="1" dirty="0" smtClean="0">
                <a:solidFill>
                  <a:schemeClr val="tx1"/>
                </a:solidFill>
                <a:latin typeface="+mn-ea"/>
              </a:rPr>
              <a:t>even  if you don’t use </a:t>
            </a:r>
            <a:r>
              <a:rPr kumimoji="1" lang="en-US" altLang="ja-JP" sz="1600" b="1" dirty="0" err="1" smtClean="0">
                <a:solidFill>
                  <a:schemeClr val="tx1"/>
                </a:solidFill>
                <a:latin typeface="+mn-ea"/>
              </a:rPr>
              <a:t>miho</a:t>
            </a:r>
            <a:r>
              <a:rPr kumimoji="1" lang="en-US" altLang="ja-JP" sz="1600" b="1" dirty="0" smtClean="0">
                <a:solidFill>
                  <a:schemeClr val="tx1"/>
                </a:solidFill>
                <a:latin typeface="+mn-ea"/>
              </a:rPr>
              <a:t>, it’s convenient to </a:t>
            </a: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kumimoji="1" lang="en-US" altLang="ja-JP" sz="1600" b="1" dirty="0" smtClean="0">
                <a:solidFill>
                  <a:schemeClr val="tx1"/>
                </a:solidFill>
                <a:latin typeface="+mn-ea"/>
              </a:rPr>
              <a:t>share files between PCs</a:t>
            </a: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kumimoji="1" lang="en-US" altLang="ja-JP" sz="1600" b="1" dirty="0" smtClean="0">
                <a:solidFill>
                  <a:schemeClr val="tx1"/>
                </a:solidFill>
                <a:latin typeface="+mn-ea"/>
              </a:rPr>
              <a:t>backup data on PCs.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can be written by document scanner 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(Xerox Multifunction Device)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endParaRPr kumimoji="1" lang="en-US" altLang="ja-JP" sz="1600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FADF-2A4A-4493-9278-7D3544A58CFE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07774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4201"/>
            <a:ext cx="7772400" cy="578495"/>
          </a:xfrm>
        </p:spPr>
        <p:txBody>
          <a:bodyPr>
            <a:normAutofit fontScale="90000"/>
          </a:bodyPr>
          <a:lstStyle/>
          <a:p>
            <a:pPr marL="285750" indent="-285750"/>
            <a:r>
              <a:rPr lang="en-US" altLang="ja-JP" sz="3600" b="1" dirty="0" smtClean="0">
                <a:latin typeface="+mn-ea"/>
              </a:rPr>
              <a:t>online station</a:t>
            </a:r>
            <a:endParaRPr lang="en-US" altLang="ja-JP" sz="3600" b="1" dirty="0">
              <a:latin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2088" y="908720"/>
            <a:ext cx="7740352" cy="5040560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aino-1, aino-2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for experiment at the cyclotron (DAQ)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current experiment group has a priority.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>
                <a:solidFill>
                  <a:schemeClr val="tx1"/>
                </a:solidFill>
                <a:latin typeface="+mn-ea"/>
              </a:rPr>
              <a:t>have 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10Gbps interface </a:t>
            </a:r>
            <a:r>
              <a:rPr lang="en-US" altLang="ja-JP" sz="1800" b="1" dirty="0">
                <a:solidFill>
                  <a:schemeClr val="tx1"/>
                </a:solidFill>
                <a:latin typeface="+mn-ea"/>
              </a:rPr>
              <a:t>to fast access to clients and storage.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>
                <a:solidFill>
                  <a:schemeClr val="tx1"/>
                </a:solidFill>
                <a:latin typeface="+mn-ea"/>
              </a:rPr>
              <a:t>We achieved 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single </a:t>
            </a:r>
            <a:r>
              <a:rPr lang="en-US" altLang="ja-JP" sz="1800" b="1" dirty="0">
                <a:solidFill>
                  <a:schemeClr val="tx1"/>
                </a:solidFill>
                <a:latin typeface="+mn-ea"/>
              </a:rPr>
              <a:t>performance of  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&gt;1Gbps by 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scp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have 8TB of local storage for emergency use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FADF-2A4A-4493-9278-7D3544A58CFE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4691646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1610</TotalTime>
  <Words>802</Words>
  <Application>Microsoft Office PowerPoint</Application>
  <PresentationFormat>画面に合わせる (4:3)</PresentationFormat>
  <Paragraphs>229</Paragraphs>
  <Slides>16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Office テーマ</vt:lpstr>
      <vt:lpstr>Welcome to our Nuclear Physics Computing System</vt:lpstr>
      <vt:lpstr>Information is here</vt:lpstr>
      <vt:lpstr>Software</vt:lpstr>
      <vt:lpstr>Hardware</vt:lpstr>
      <vt:lpstr>Interactive server (1)</vt:lpstr>
      <vt:lpstr>Interactive server (2)</vt:lpstr>
      <vt:lpstr>file transfer server</vt:lpstr>
      <vt:lpstr>File server</vt:lpstr>
      <vt:lpstr>online station</vt:lpstr>
      <vt:lpstr>batch system (1)</vt:lpstr>
      <vt:lpstr>batch system (2)</vt:lpstr>
      <vt:lpstr>storage (1)</vt:lpstr>
      <vt:lpstr>storage (2)</vt:lpstr>
      <vt:lpstr>storage (3)</vt:lpstr>
      <vt:lpstr>storage (4)</vt:lpstr>
      <vt:lpstr>storage (5)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Usage of the RCNP network</dc:title>
  <dc:creator>togawa</dc:creator>
  <cp:lastModifiedBy>Hiroaki Togawa</cp:lastModifiedBy>
  <cp:revision>136</cp:revision>
  <dcterms:created xsi:type="dcterms:W3CDTF">2016-11-17T08:18:31Z</dcterms:created>
  <dcterms:modified xsi:type="dcterms:W3CDTF">2017-07-12T08:41:52Z</dcterms:modified>
</cp:coreProperties>
</file>