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handoutMasterIdLst>
    <p:handoutMasterId r:id="rId30"/>
  </p:handoutMasterIdLst>
  <p:sldIdLst>
    <p:sldId id="256" r:id="rId2"/>
    <p:sldId id="258" r:id="rId3"/>
    <p:sldId id="261" r:id="rId4"/>
    <p:sldId id="262" r:id="rId5"/>
    <p:sldId id="263" r:id="rId6"/>
    <p:sldId id="260" r:id="rId7"/>
    <p:sldId id="259" r:id="rId8"/>
    <p:sldId id="264" r:id="rId9"/>
    <p:sldId id="279" r:id="rId10"/>
    <p:sldId id="275" r:id="rId11"/>
    <p:sldId id="265" r:id="rId12"/>
    <p:sldId id="280" r:id="rId13"/>
    <p:sldId id="270" r:id="rId14"/>
    <p:sldId id="266" r:id="rId15"/>
    <p:sldId id="272" r:id="rId16"/>
    <p:sldId id="267" r:id="rId17"/>
    <p:sldId id="271" r:id="rId18"/>
    <p:sldId id="269" r:id="rId19"/>
    <p:sldId id="273" r:id="rId20"/>
    <p:sldId id="274" r:id="rId21"/>
    <p:sldId id="268" r:id="rId22"/>
    <p:sldId id="276" r:id="rId23"/>
    <p:sldId id="281" r:id="rId24"/>
    <p:sldId id="278" r:id="rId25"/>
    <p:sldId id="277" r:id="rId26"/>
    <p:sldId id="283" r:id="rId27"/>
    <p:sldId id="284" r:id="rId28"/>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8FF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snapVertSplitter="1" vertBarState="minimized" horzBarState="maximized">
    <p:restoredLeft sz="15620"/>
    <p:restoredTop sz="94660"/>
  </p:normalViewPr>
  <p:slideViewPr>
    <p:cSldViewPr>
      <p:cViewPr varScale="1">
        <p:scale>
          <a:sx n="77" d="100"/>
          <a:sy n="77" d="100"/>
        </p:scale>
        <p:origin x="-1230" y="-84"/>
      </p:cViewPr>
      <p:guideLst>
        <p:guide orient="horz" pos="2160"/>
        <p:guide pos="2880"/>
      </p:guideLst>
    </p:cSldViewPr>
  </p:slideViewPr>
  <p:notesTextViewPr>
    <p:cViewPr>
      <p:scale>
        <a:sx n="100" d="100"/>
        <a:sy n="100" d="100"/>
      </p:scale>
      <p:origin x="0" y="0"/>
    </p:cViewPr>
  </p:notesTextViewPr>
  <p:sorterViewPr>
    <p:cViewPr>
      <p:scale>
        <a:sx n="150" d="100"/>
        <a:sy n="15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6"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839" y="0"/>
            <a:ext cx="2949786" cy="496967"/>
          </a:xfrm>
          <a:prstGeom prst="rect">
            <a:avLst/>
          </a:prstGeom>
        </p:spPr>
        <p:txBody>
          <a:bodyPr vert="horz" lIns="91440" tIns="45720" rIns="91440" bIns="45720" rtlCol="0"/>
          <a:lstStyle>
            <a:lvl1pPr algn="r">
              <a:defRPr sz="1200"/>
            </a:lvl1pPr>
          </a:lstStyle>
          <a:p>
            <a:fld id="{D63178BE-47CD-420F-B78C-ECA87AB76BD5}" type="datetimeFigureOut">
              <a:rPr kumimoji="1" lang="ja-JP" altLang="en-US" smtClean="0"/>
              <a:t>2016/12/7</a:t>
            </a:fld>
            <a:endParaRPr kumimoji="1" lang="ja-JP" altLang="en-US"/>
          </a:p>
        </p:txBody>
      </p:sp>
      <p:sp>
        <p:nvSpPr>
          <p:cNvPr id="4" name="フッター プレースホルダー 3"/>
          <p:cNvSpPr>
            <a:spLocks noGrp="1"/>
          </p:cNvSpPr>
          <p:nvPr>
            <p:ph type="ftr" sz="quarter" idx="2"/>
          </p:nvPr>
        </p:nvSpPr>
        <p:spPr>
          <a:xfrm>
            <a:off x="0" y="9440647"/>
            <a:ext cx="2949786"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839" y="9440647"/>
            <a:ext cx="2949786" cy="496967"/>
          </a:xfrm>
          <a:prstGeom prst="rect">
            <a:avLst/>
          </a:prstGeom>
        </p:spPr>
        <p:txBody>
          <a:bodyPr vert="horz" lIns="91440" tIns="45720" rIns="91440" bIns="45720" rtlCol="0" anchor="b"/>
          <a:lstStyle>
            <a:lvl1pPr algn="r">
              <a:defRPr sz="1200"/>
            </a:lvl1pPr>
          </a:lstStyle>
          <a:p>
            <a:fld id="{B36B837B-BBCE-455F-9B8E-25E96AB1FE71}" type="slidenum">
              <a:rPr kumimoji="1" lang="ja-JP" altLang="en-US" smtClean="0"/>
              <a:t>‹#›</a:t>
            </a:fld>
            <a:endParaRPr kumimoji="1" lang="ja-JP" altLang="en-US"/>
          </a:p>
        </p:txBody>
      </p:sp>
    </p:spTree>
    <p:extLst>
      <p:ext uri="{BB962C8B-B14F-4D97-AF65-F5344CB8AC3E}">
        <p14:creationId xmlns:p14="http://schemas.microsoft.com/office/powerpoint/2010/main" val="38358595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6"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0"/>
            <a:ext cx="2949786" cy="496967"/>
          </a:xfrm>
          <a:prstGeom prst="rect">
            <a:avLst/>
          </a:prstGeom>
        </p:spPr>
        <p:txBody>
          <a:bodyPr vert="horz" lIns="91440" tIns="45720" rIns="91440" bIns="45720" rtlCol="0"/>
          <a:lstStyle>
            <a:lvl1pPr algn="r">
              <a:defRPr sz="1200"/>
            </a:lvl1pPr>
          </a:lstStyle>
          <a:p>
            <a:fld id="{6F81F200-C33C-4F13-BF90-61C76910E18B}" type="datetimeFigureOut">
              <a:rPr kumimoji="1" lang="ja-JP" altLang="en-US" smtClean="0"/>
              <a:t>2016/12/7</a:t>
            </a:fld>
            <a:endParaRPr kumimoji="1" lang="ja-JP" altLang="en-US"/>
          </a:p>
        </p:txBody>
      </p:sp>
      <p:sp>
        <p:nvSpPr>
          <p:cNvPr id="4" name="スライド イメージ プレースホルダー 3"/>
          <p:cNvSpPr>
            <a:spLocks noGrp="1" noRot="1" noChangeAspect="1"/>
          </p:cNvSpPr>
          <p:nvPr>
            <p:ph type="sldImg" idx="2"/>
          </p:nvPr>
        </p:nvSpPr>
        <p:spPr>
          <a:xfrm>
            <a:off x="919163" y="746125"/>
            <a:ext cx="4968875" cy="372745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7"/>
            <a:ext cx="2949786"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6" cy="496967"/>
          </a:xfrm>
          <a:prstGeom prst="rect">
            <a:avLst/>
          </a:prstGeom>
        </p:spPr>
        <p:txBody>
          <a:bodyPr vert="horz" lIns="91440" tIns="45720" rIns="91440" bIns="45720" rtlCol="0" anchor="b"/>
          <a:lstStyle>
            <a:lvl1pPr algn="r">
              <a:defRPr sz="1200"/>
            </a:lvl1pPr>
          </a:lstStyle>
          <a:p>
            <a:fld id="{4FDAB180-C577-4F16-9530-1BBF9D4E705E}" type="slidenum">
              <a:rPr kumimoji="1" lang="ja-JP" altLang="en-US" smtClean="0"/>
              <a:t>‹#›</a:t>
            </a:fld>
            <a:endParaRPr kumimoji="1" lang="ja-JP" altLang="en-US"/>
          </a:p>
        </p:txBody>
      </p:sp>
    </p:spTree>
    <p:extLst>
      <p:ext uri="{BB962C8B-B14F-4D97-AF65-F5344CB8AC3E}">
        <p14:creationId xmlns:p14="http://schemas.microsoft.com/office/powerpoint/2010/main" val="310952938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ja-JP" altLang="en-US"/>
              <a:t>仕様書</a:t>
            </a:r>
            <a:endParaRPr lang="en-US" altLang="ja-JP"/>
          </a:p>
        </p:txBody>
      </p:sp>
      <p:sp>
        <p:nvSpPr>
          <p:cNvPr id="5" name="Rectangle 3"/>
          <p:cNvSpPr>
            <a:spLocks noGrp="1" noChangeArrowheads="1"/>
          </p:cNvSpPr>
          <p:nvPr>
            <p:ph type="dt" idx="1"/>
          </p:nvPr>
        </p:nvSpPr>
        <p:spPr>
          <a:ln/>
        </p:spPr>
        <p:txBody>
          <a:bodyPr/>
          <a:lstStyle/>
          <a:p>
            <a:fld id="{62C2FEAF-FBDF-4D62-9F6E-5A08D7B38EC9}" type="datetime3">
              <a:rPr lang="ja-JP" altLang="en-US"/>
              <a:pPr/>
              <a:t>平成28年12月7日</a:t>
            </a:fld>
            <a:endParaRPr lang="en-US" altLang="ja-JP"/>
          </a:p>
        </p:txBody>
      </p:sp>
      <p:sp>
        <p:nvSpPr>
          <p:cNvPr id="6" name="Rectangle 6"/>
          <p:cNvSpPr>
            <a:spLocks noGrp="1" noChangeArrowheads="1"/>
          </p:cNvSpPr>
          <p:nvPr>
            <p:ph type="ftr" sz="quarter" idx="4"/>
          </p:nvPr>
        </p:nvSpPr>
        <p:spPr>
          <a:ln/>
        </p:spPr>
        <p:txBody>
          <a:bodyPr/>
          <a:lstStyle/>
          <a:p>
            <a:r>
              <a:rPr lang="ja-JP" altLang="en-US" dirty="0"/>
              <a:t>大阪大学核物理研究センター</a:t>
            </a:r>
            <a:endParaRPr lang="en-US" altLang="ja-JP" dirty="0"/>
          </a:p>
        </p:txBody>
      </p:sp>
      <p:sp>
        <p:nvSpPr>
          <p:cNvPr id="7" name="Rectangle 7"/>
          <p:cNvSpPr>
            <a:spLocks noGrp="1" noChangeArrowheads="1"/>
          </p:cNvSpPr>
          <p:nvPr>
            <p:ph type="sldNum" sz="quarter" idx="5"/>
          </p:nvPr>
        </p:nvSpPr>
        <p:spPr>
          <a:ln/>
        </p:spPr>
        <p:txBody>
          <a:bodyPr/>
          <a:lstStyle/>
          <a:p>
            <a:fld id="{5D6B4857-C297-412E-B9D3-489ED19A2C59}" type="slidenum">
              <a:rPr lang="ja-JP" altLang="en-US"/>
              <a:pPr/>
              <a:t>2</a:t>
            </a:fld>
            <a:endParaRPr lang="en-US" altLang="ja-JP"/>
          </a:p>
        </p:txBody>
      </p:sp>
      <p:sp>
        <p:nvSpPr>
          <p:cNvPr id="411650" name="Rectangle 2"/>
          <p:cNvSpPr>
            <a:spLocks noGrp="1" noRot="1" noChangeAspect="1" noChangeArrowheads="1" noTextEdit="1"/>
          </p:cNvSpPr>
          <p:nvPr>
            <p:ph type="sldImg"/>
          </p:nvPr>
        </p:nvSpPr>
        <p:spPr>
          <a:ln/>
        </p:spPr>
      </p:sp>
      <p:sp>
        <p:nvSpPr>
          <p:cNvPr id="411651" name="Rectangle 3"/>
          <p:cNvSpPr>
            <a:spLocks noGrp="1" noChangeArrowheads="1"/>
          </p:cNvSpPr>
          <p:nvPr>
            <p:ph type="body" idx="1"/>
          </p:nvPr>
        </p:nvSpPr>
        <p:spPr/>
        <p:txBody>
          <a:bodyPr/>
          <a:lstStyle/>
          <a:p>
            <a:pPr>
              <a:buFont typeface="Wingdings" pitchFamily="2" charset="2"/>
              <a:buNone/>
            </a:pPr>
            <a:endParaRPr lang="ja-JP" altLang="en-US"/>
          </a:p>
          <a:p>
            <a:pPr>
              <a:buFont typeface="Wingdings" pitchFamily="2" charset="2"/>
              <a:buChar char="l"/>
            </a:pPr>
            <a:endParaRPr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ja-JP" altLang="en-US"/>
              <a:t>仕様書</a:t>
            </a:r>
            <a:endParaRPr lang="en-US" altLang="ja-JP"/>
          </a:p>
        </p:txBody>
      </p:sp>
      <p:sp>
        <p:nvSpPr>
          <p:cNvPr id="5" name="Rectangle 3"/>
          <p:cNvSpPr>
            <a:spLocks noGrp="1" noChangeArrowheads="1"/>
          </p:cNvSpPr>
          <p:nvPr>
            <p:ph type="dt" idx="1"/>
          </p:nvPr>
        </p:nvSpPr>
        <p:spPr>
          <a:ln/>
        </p:spPr>
        <p:txBody>
          <a:bodyPr/>
          <a:lstStyle/>
          <a:p>
            <a:fld id="{62C2FEAF-FBDF-4D62-9F6E-5A08D7B38EC9}" type="datetime3">
              <a:rPr lang="ja-JP" altLang="en-US"/>
              <a:pPr/>
              <a:t>平成28年12月7日</a:t>
            </a:fld>
            <a:endParaRPr lang="en-US" altLang="ja-JP"/>
          </a:p>
        </p:txBody>
      </p:sp>
      <p:sp>
        <p:nvSpPr>
          <p:cNvPr id="6" name="Rectangle 6"/>
          <p:cNvSpPr>
            <a:spLocks noGrp="1" noChangeArrowheads="1"/>
          </p:cNvSpPr>
          <p:nvPr>
            <p:ph type="ftr" sz="quarter" idx="4"/>
          </p:nvPr>
        </p:nvSpPr>
        <p:spPr>
          <a:ln/>
        </p:spPr>
        <p:txBody>
          <a:bodyPr/>
          <a:lstStyle/>
          <a:p>
            <a:r>
              <a:rPr lang="ja-JP" altLang="en-US" dirty="0"/>
              <a:t>大阪大学核物理研究センター</a:t>
            </a:r>
            <a:endParaRPr lang="en-US" altLang="ja-JP" dirty="0"/>
          </a:p>
        </p:txBody>
      </p:sp>
      <p:sp>
        <p:nvSpPr>
          <p:cNvPr id="7" name="Rectangle 7"/>
          <p:cNvSpPr>
            <a:spLocks noGrp="1" noChangeArrowheads="1"/>
          </p:cNvSpPr>
          <p:nvPr>
            <p:ph type="sldNum" sz="quarter" idx="5"/>
          </p:nvPr>
        </p:nvSpPr>
        <p:spPr>
          <a:ln/>
        </p:spPr>
        <p:txBody>
          <a:bodyPr/>
          <a:lstStyle/>
          <a:p>
            <a:fld id="{5D6B4857-C297-412E-B9D3-489ED19A2C59}" type="slidenum">
              <a:rPr lang="ja-JP" altLang="en-US"/>
              <a:pPr/>
              <a:t>3</a:t>
            </a:fld>
            <a:endParaRPr lang="en-US" altLang="ja-JP"/>
          </a:p>
        </p:txBody>
      </p:sp>
      <p:sp>
        <p:nvSpPr>
          <p:cNvPr id="411650" name="Rectangle 2"/>
          <p:cNvSpPr>
            <a:spLocks noGrp="1" noRot="1" noChangeAspect="1" noChangeArrowheads="1" noTextEdit="1"/>
          </p:cNvSpPr>
          <p:nvPr>
            <p:ph type="sldImg"/>
          </p:nvPr>
        </p:nvSpPr>
        <p:spPr>
          <a:ln/>
        </p:spPr>
      </p:sp>
      <p:sp>
        <p:nvSpPr>
          <p:cNvPr id="411651" name="Rectangle 3"/>
          <p:cNvSpPr>
            <a:spLocks noGrp="1" noChangeArrowheads="1"/>
          </p:cNvSpPr>
          <p:nvPr>
            <p:ph type="body" idx="1"/>
          </p:nvPr>
        </p:nvSpPr>
        <p:spPr/>
        <p:txBody>
          <a:bodyPr/>
          <a:lstStyle/>
          <a:p>
            <a:pPr>
              <a:buFont typeface="Wingdings" pitchFamily="2" charset="2"/>
              <a:buNone/>
            </a:pPr>
            <a:endParaRPr lang="ja-JP" altLang="en-US"/>
          </a:p>
          <a:p>
            <a:pPr>
              <a:buFont typeface="Wingdings" pitchFamily="2" charset="2"/>
              <a:buChar char="l"/>
            </a:pPr>
            <a:endParaRPr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ja-JP" altLang="en-US"/>
              <a:t>仕様書</a:t>
            </a:r>
            <a:endParaRPr lang="en-US" altLang="ja-JP"/>
          </a:p>
        </p:txBody>
      </p:sp>
      <p:sp>
        <p:nvSpPr>
          <p:cNvPr id="5" name="Rectangle 3"/>
          <p:cNvSpPr>
            <a:spLocks noGrp="1" noChangeArrowheads="1"/>
          </p:cNvSpPr>
          <p:nvPr>
            <p:ph type="dt" idx="1"/>
          </p:nvPr>
        </p:nvSpPr>
        <p:spPr>
          <a:ln/>
        </p:spPr>
        <p:txBody>
          <a:bodyPr/>
          <a:lstStyle/>
          <a:p>
            <a:fld id="{62C2FEAF-FBDF-4D62-9F6E-5A08D7B38EC9}" type="datetime3">
              <a:rPr lang="ja-JP" altLang="en-US"/>
              <a:pPr/>
              <a:t>平成28年12月7日</a:t>
            </a:fld>
            <a:endParaRPr lang="en-US" altLang="ja-JP"/>
          </a:p>
        </p:txBody>
      </p:sp>
      <p:sp>
        <p:nvSpPr>
          <p:cNvPr id="6" name="Rectangle 6"/>
          <p:cNvSpPr>
            <a:spLocks noGrp="1" noChangeArrowheads="1"/>
          </p:cNvSpPr>
          <p:nvPr>
            <p:ph type="ftr" sz="quarter" idx="4"/>
          </p:nvPr>
        </p:nvSpPr>
        <p:spPr>
          <a:ln/>
        </p:spPr>
        <p:txBody>
          <a:bodyPr/>
          <a:lstStyle/>
          <a:p>
            <a:r>
              <a:rPr lang="ja-JP" altLang="en-US" dirty="0"/>
              <a:t>大阪大学核物理研究センター</a:t>
            </a:r>
            <a:endParaRPr lang="en-US" altLang="ja-JP" dirty="0"/>
          </a:p>
        </p:txBody>
      </p:sp>
      <p:sp>
        <p:nvSpPr>
          <p:cNvPr id="7" name="Rectangle 7"/>
          <p:cNvSpPr>
            <a:spLocks noGrp="1" noChangeArrowheads="1"/>
          </p:cNvSpPr>
          <p:nvPr>
            <p:ph type="sldNum" sz="quarter" idx="5"/>
          </p:nvPr>
        </p:nvSpPr>
        <p:spPr>
          <a:ln/>
        </p:spPr>
        <p:txBody>
          <a:bodyPr/>
          <a:lstStyle/>
          <a:p>
            <a:fld id="{5D6B4857-C297-412E-B9D3-489ED19A2C59}" type="slidenum">
              <a:rPr lang="ja-JP" altLang="en-US"/>
              <a:pPr/>
              <a:t>4</a:t>
            </a:fld>
            <a:endParaRPr lang="en-US" altLang="ja-JP"/>
          </a:p>
        </p:txBody>
      </p:sp>
      <p:sp>
        <p:nvSpPr>
          <p:cNvPr id="411650" name="Rectangle 2"/>
          <p:cNvSpPr>
            <a:spLocks noGrp="1" noRot="1" noChangeAspect="1" noChangeArrowheads="1" noTextEdit="1"/>
          </p:cNvSpPr>
          <p:nvPr>
            <p:ph type="sldImg"/>
          </p:nvPr>
        </p:nvSpPr>
        <p:spPr>
          <a:ln/>
        </p:spPr>
      </p:sp>
      <p:sp>
        <p:nvSpPr>
          <p:cNvPr id="411651" name="Rectangle 3"/>
          <p:cNvSpPr>
            <a:spLocks noGrp="1" noChangeArrowheads="1"/>
          </p:cNvSpPr>
          <p:nvPr>
            <p:ph type="body" idx="1"/>
          </p:nvPr>
        </p:nvSpPr>
        <p:spPr/>
        <p:txBody>
          <a:bodyPr/>
          <a:lstStyle/>
          <a:p>
            <a:pPr>
              <a:buFont typeface="Wingdings" pitchFamily="2" charset="2"/>
              <a:buNone/>
            </a:pPr>
            <a:endParaRPr lang="ja-JP" altLang="en-US"/>
          </a:p>
          <a:p>
            <a:pPr>
              <a:buFont typeface="Wingdings" pitchFamily="2" charset="2"/>
              <a:buChar char="l"/>
            </a:pPr>
            <a:endParaRPr lang="ja-JP"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ja-JP" altLang="en-US"/>
              <a:t>仕様書</a:t>
            </a:r>
            <a:endParaRPr lang="en-US" altLang="ja-JP"/>
          </a:p>
        </p:txBody>
      </p:sp>
      <p:sp>
        <p:nvSpPr>
          <p:cNvPr id="5" name="Rectangle 3"/>
          <p:cNvSpPr>
            <a:spLocks noGrp="1" noChangeArrowheads="1"/>
          </p:cNvSpPr>
          <p:nvPr>
            <p:ph type="dt" idx="1"/>
          </p:nvPr>
        </p:nvSpPr>
        <p:spPr>
          <a:ln/>
        </p:spPr>
        <p:txBody>
          <a:bodyPr/>
          <a:lstStyle/>
          <a:p>
            <a:fld id="{62C2FEAF-FBDF-4D62-9F6E-5A08D7B38EC9}" type="datetime3">
              <a:rPr lang="ja-JP" altLang="en-US"/>
              <a:pPr/>
              <a:t>平成28年12月7日</a:t>
            </a:fld>
            <a:endParaRPr lang="en-US" altLang="ja-JP"/>
          </a:p>
        </p:txBody>
      </p:sp>
      <p:sp>
        <p:nvSpPr>
          <p:cNvPr id="6" name="Rectangle 6"/>
          <p:cNvSpPr>
            <a:spLocks noGrp="1" noChangeArrowheads="1"/>
          </p:cNvSpPr>
          <p:nvPr>
            <p:ph type="ftr" sz="quarter" idx="4"/>
          </p:nvPr>
        </p:nvSpPr>
        <p:spPr>
          <a:ln/>
        </p:spPr>
        <p:txBody>
          <a:bodyPr/>
          <a:lstStyle/>
          <a:p>
            <a:r>
              <a:rPr lang="ja-JP" altLang="en-US" dirty="0"/>
              <a:t>大阪大学核物理研究センター</a:t>
            </a:r>
            <a:endParaRPr lang="en-US" altLang="ja-JP" dirty="0"/>
          </a:p>
        </p:txBody>
      </p:sp>
      <p:sp>
        <p:nvSpPr>
          <p:cNvPr id="7" name="Rectangle 7"/>
          <p:cNvSpPr>
            <a:spLocks noGrp="1" noChangeArrowheads="1"/>
          </p:cNvSpPr>
          <p:nvPr>
            <p:ph type="sldNum" sz="quarter" idx="5"/>
          </p:nvPr>
        </p:nvSpPr>
        <p:spPr>
          <a:ln/>
        </p:spPr>
        <p:txBody>
          <a:bodyPr/>
          <a:lstStyle/>
          <a:p>
            <a:fld id="{5D6B4857-C297-412E-B9D3-489ED19A2C59}" type="slidenum">
              <a:rPr lang="ja-JP" altLang="en-US"/>
              <a:pPr/>
              <a:t>5</a:t>
            </a:fld>
            <a:endParaRPr lang="en-US" altLang="ja-JP"/>
          </a:p>
        </p:txBody>
      </p:sp>
      <p:sp>
        <p:nvSpPr>
          <p:cNvPr id="411650" name="Rectangle 2"/>
          <p:cNvSpPr>
            <a:spLocks noGrp="1" noRot="1" noChangeAspect="1" noChangeArrowheads="1" noTextEdit="1"/>
          </p:cNvSpPr>
          <p:nvPr>
            <p:ph type="sldImg"/>
          </p:nvPr>
        </p:nvSpPr>
        <p:spPr>
          <a:ln/>
        </p:spPr>
      </p:sp>
      <p:sp>
        <p:nvSpPr>
          <p:cNvPr id="411651" name="Rectangle 3"/>
          <p:cNvSpPr>
            <a:spLocks noGrp="1" noChangeArrowheads="1"/>
          </p:cNvSpPr>
          <p:nvPr>
            <p:ph type="body" idx="1"/>
          </p:nvPr>
        </p:nvSpPr>
        <p:spPr/>
        <p:txBody>
          <a:bodyPr/>
          <a:lstStyle/>
          <a:p>
            <a:pPr>
              <a:buFont typeface="Wingdings" pitchFamily="2" charset="2"/>
              <a:buNone/>
            </a:pPr>
            <a:endParaRPr lang="ja-JP" altLang="en-US"/>
          </a:p>
          <a:p>
            <a:pPr>
              <a:buFont typeface="Wingdings" pitchFamily="2" charset="2"/>
              <a:buChar char="l"/>
            </a:pPr>
            <a:endParaRPr lang="ja-JP"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ja-JP" altLang="en-US"/>
              <a:t>仕様書</a:t>
            </a:r>
            <a:endParaRPr lang="en-US" altLang="ja-JP"/>
          </a:p>
        </p:txBody>
      </p:sp>
      <p:sp>
        <p:nvSpPr>
          <p:cNvPr id="5" name="Rectangle 3"/>
          <p:cNvSpPr>
            <a:spLocks noGrp="1" noChangeArrowheads="1"/>
          </p:cNvSpPr>
          <p:nvPr>
            <p:ph type="dt" idx="1"/>
          </p:nvPr>
        </p:nvSpPr>
        <p:spPr>
          <a:ln/>
        </p:spPr>
        <p:txBody>
          <a:bodyPr/>
          <a:lstStyle/>
          <a:p>
            <a:fld id="{F5BF77E7-F303-46B9-BDF8-E73ADE817A84}" type="datetime3">
              <a:rPr lang="ja-JP" altLang="en-US"/>
              <a:pPr/>
              <a:t>平成28年12月7日</a:t>
            </a:fld>
            <a:endParaRPr lang="en-US" altLang="ja-JP"/>
          </a:p>
        </p:txBody>
      </p:sp>
      <p:sp>
        <p:nvSpPr>
          <p:cNvPr id="6" name="Rectangle 6"/>
          <p:cNvSpPr>
            <a:spLocks noGrp="1" noChangeArrowheads="1"/>
          </p:cNvSpPr>
          <p:nvPr>
            <p:ph type="ftr" sz="quarter" idx="4"/>
          </p:nvPr>
        </p:nvSpPr>
        <p:spPr>
          <a:ln/>
        </p:spPr>
        <p:txBody>
          <a:bodyPr/>
          <a:lstStyle/>
          <a:p>
            <a:r>
              <a:rPr lang="ja-JP" altLang="en-US"/>
              <a:t>大阪大学核物理研究センター</a:t>
            </a:r>
            <a:endParaRPr lang="en-US" altLang="ja-JP"/>
          </a:p>
        </p:txBody>
      </p:sp>
      <p:sp>
        <p:nvSpPr>
          <p:cNvPr id="7" name="Rectangle 7"/>
          <p:cNvSpPr>
            <a:spLocks noGrp="1" noChangeArrowheads="1"/>
          </p:cNvSpPr>
          <p:nvPr>
            <p:ph type="sldNum" sz="quarter" idx="5"/>
          </p:nvPr>
        </p:nvSpPr>
        <p:spPr>
          <a:ln/>
        </p:spPr>
        <p:txBody>
          <a:bodyPr/>
          <a:lstStyle/>
          <a:p>
            <a:fld id="{031AB31D-C1E3-462A-9780-30ABCC793D2A}" type="slidenum">
              <a:rPr lang="ja-JP" altLang="en-US"/>
              <a:pPr/>
              <a:t>7</a:t>
            </a:fld>
            <a:endParaRPr lang="en-US" altLang="ja-JP"/>
          </a:p>
        </p:txBody>
      </p:sp>
      <p:sp>
        <p:nvSpPr>
          <p:cNvPr id="573442" name="Rectangle 2"/>
          <p:cNvSpPr>
            <a:spLocks noGrp="1" noRot="1" noChangeAspect="1" noChangeArrowheads="1" noTextEdit="1"/>
          </p:cNvSpPr>
          <p:nvPr>
            <p:ph type="sldImg"/>
          </p:nvPr>
        </p:nvSpPr>
        <p:spPr>
          <a:xfrm>
            <a:off x="919163" y="749300"/>
            <a:ext cx="4965700" cy="3725863"/>
          </a:xfrm>
          <a:ln/>
        </p:spPr>
      </p:sp>
      <p:sp>
        <p:nvSpPr>
          <p:cNvPr id="573443" name="Rectangle 3"/>
          <p:cNvSpPr>
            <a:spLocks noGrp="1" noChangeArrowheads="1"/>
          </p:cNvSpPr>
          <p:nvPr>
            <p:ph type="body" idx="1"/>
          </p:nvPr>
        </p:nvSpPr>
        <p:spPr>
          <a:xfrm>
            <a:off x="674845" y="4749803"/>
            <a:ext cx="5443220" cy="4473575"/>
          </a:xfrm>
        </p:spPr>
        <p:txBody>
          <a:bodyPr/>
          <a:lstStyle/>
          <a:p>
            <a:pPr>
              <a:buFont typeface="Wingdings" pitchFamily="2" charset="2"/>
              <a:buChar char="l"/>
            </a:pPr>
            <a:endParaRPr lang="ja-JP" altLang="en-US"/>
          </a:p>
          <a:p>
            <a:pPr>
              <a:buFont typeface="Wingdings" pitchFamily="2" charset="2"/>
              <a:buChar char="l"/>
            </a:pPr>
            <a:endParaRPr lang="ja-JP"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ja-JP" altLang="en-US"/>
              <a:t>仕様書</a:t>
            </a:r>
            <a:endParaRPr lang="en-US" altLang="ja-JP"/>
          </a:p>
        </p:txBody>
      </p:sp>
      <p:sp>
        <p:nvSpPr>
          <p:cNvPr id="5" name="Rectangle 3"/>
          <p:cNvSpPr>
            <a:spLocks noGrp="1" noChangeArrowheads="1"/>
          </p:cNvSpPr>
          <p:nvPr>
            <p:ph type="dt" idx="1"/>
          </p:nvPr>
        </p:nvSpPr>
        <p:spPr>
          <a:ln/>
        </p:spPr>
        <p:txBody>
          <a:bodyPr/>
          <a:lstStyle/>
          <a:p>
            <a:fld id="{87001F8F-DFA7-4B0F-858D-B0A9F26119B4}" type="datetime3">
              <a:rPr lang="ja-JP" altLang="en-US"/>
              <a:pPr/>
              <a:t>平成28年12月7日</a:t>
            </a:fld>
            <a:endParaRPr lang="en-US" altLang="ja-JP"/>
          </a:p>
        </p:txBody>
      </p:sp>
      <p:sp>
        <p:nvSpPr>
          <p:cNvPr id="6" name="Rectangle 6"/>
          <p:cNvSpPr>
            <a:spLocks noGrp="1" noChangeArrowheads="1"/>
          </p:cNvSpPr>
          <p:nvPr>
            <p:ph type="ftr" sz="quarter" idx="4"/>
          </p:nvPr>
        </p:nvSpPr>
        <p:spPr>
          <a:ln/>
        </p:spPr>
        <p:txBody>
          <a:bodyPr/>
          <a:lstStyle/>
          <a:p>
            <a:r>
              <a:rPr lang="ja-JP" altLang="en-US"/>
              <a:t>大阪大学核物理研究センター</a:t>
            </a:r>
            <a:endParaRPr lang="en-US" altLang="ja-JP"/>
          </a:p>
        </p:txBody>
      </p:sp>
      <p:sp>
        <p:nvSpPr>
          <p:cNvPr id="7" name="Rectangle 7"/>
          <p:cNvSpPr>
            <a:spLocks noGrp="1" noChangeArrowheads="1"/>
          </p:cNvSpPr>
          <p:nvPr>
            <p:ph type="sldNum" sz="quarter" idx="5"/>
          </p:nvPr>
        </p:nvSpPr>
        <p:spPr>
          <a:ln/>
        </p:spPr>
        <p:txBody>
          <a:bodyPr/>
          <a:lstStyle/>
          <a:p>
            <a:fld id="{AB285E6E-74EF-4B74-AA45-E9398204B019}" type="slidenum">
              <a:rPr lang="ja-JP" altLang="en-US"/>
              <a:pPr/>
              <a:t>19</a:t>
            </a:fld>
            <a:endParaRPr lang="en-US" altLang="ja-JP"/>
          </a:p>
        </p:txBody>
      </p:sp>
      <p:sp>
        <p:nvSpPr>
          <p:cNvPr id="350210" name="Rectangle 2"/>
          <p:cNvSpPr>
            <a:spLocks noGrp="1" noRot="1" noChangeAspect="1" noChangeArrowheads="1" noTextEdit="1"/>
          </p:cNvSpPr>
          <p:nvPr>
            <p:ph type="sldImg"/>
          </p:nvPr>
        </p:nvSpPr>
        <p:spPr>
          <a:ln/>
        </p:spPr>
      </p:sp>
      <p:sp>
        <p:nvSpPr>
          <p:cNvPr id="350211" name="Rectangle 3"/>
          <p:cNvSpPr>
            <a:spLocks noGrp="1" noChangeArrowheads="1"/>
          </p:cNvSpPr>
          <p:nvPr>
            <p:ph type="body" idx="1"/>
          </p:nvPr>
        </p:nvSpPr>
        <p:spPr/>
        <p:txBody>
          <a:bodyPr/>
          <a:lstStyle/>
          <a:p>
            <a:pPr>
              <a:buFont typeface="Wingdings" pitchFamily="2" charset="2"/>
              <a:buChar char="l"/>
            </a:pPr>
            <a:endParaRPr lang="ja-JP"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ja-JP" altLang="en-US"/>
              <a:t>仕様書</a:t>
            </a:r>
            <a:endParaRPr lang="en-US" altLang="ja-JP"/>
          </a:p>
        </p:txBody>
      </p:sp>
      <p:sp>
        <p:nvSpPr>
          <p:cNvPr id="5" name="Rectangle 3"/>
          <p:cNvSpPr>
            <a:spLocks noGrp="1" noChangeArrowheads="1"/>
          </p:cNvSpPr>
          <p:nvPr>
            <p:ph type="dt" idx="1"/>
          </p:nvPr>
        </p:nvSpPr>
        <p:spPr>
          <a:ln/>
        </p:spPr>
        <p:txBody>
          <a:bodyPr/>
          <a:lstStyle/>
          <a:p>
            <a:fld id="{87001F8F-DFA7-4B0F-858D-B0A9F26119B4}" type="datetime3">
              <a:rPr lang="ja-JP" altLang="en-US"/>
              <a:pPr/>
              <a:t>平成28年12月7日</a:t>
            </a:fld>
            <a:endParaRPr lang="en-US" altLang="ja-JP"/>
          </a:p>
        </p:txBody>
      </p:sp>
      <p:sp>
        <p:nvSpPr>
          <p:cNvPr id="6" name="Rectangle 6"/>
          <p:cNvSpPr>
            <a:spLocks noGrp="1" noChangeArrowheads="1"/>
          </p:cNvSpPr>
          <p:nvPr>
            <p:ph type="ftr" sz="quarter" idx="4"/>
          </p:nvPr>
        </p:nvSpPr>
        <p:spPr>
          <a:ln/>
        </p:spPr>
        <p:txBody>
          <a:bodyPr/>
          <a:lstStyle/>
          <a:p>
            <a:r>
              <a:rPr lang="ja-JP" altLang="en-US"/>
              <a:t>大阪大学核物理研究センター</a:t>
            </a:r>
            <a:endParaRPr lang="en-US" altLang="ja-JP"/>
          </a:p>
        </p:txBody>
      </p:sp>
      <p:sp>
        <p:nvSpPr>
          <p:cNvPr id="7" name="Rectangle 7"/>
          <p:cNvSpPr>
            <a:spLocks noGrp="1" noChangeArrowheads="1"/>
          </p:cNvSpPr>
          <p:nvPr>
            <p:ph type="sldNum" sz="quarter" idx="5"/>
          </p:nvPr>
        </p:nvSpPr>
        <p:spPr>
          <a:ln/>
        </p:spPr>
        <p:txBody>
          <a:bodyPr/>
          <a:lstStyle/>
          <a:p>
            <a:fld id="{AB285E6E-74EF-4B74-AA45-E9398204B019}" type="slidenum">
              <a:rPr lang="ja-JP" altLang="en-US"/>
              <a:pPr/>
              <a:t>20</a:t>
            </a:fld>
            <a:endParaRPr lang="en-US" altLang="ja-JP"/>
          </a:p>
        </p:txBody>
      </p:sp>
      <p:sp>
        <p:nvSpPr>
          <p:cNvPr id="350210" name="Rectangle 2"/>
          <p:cNvSpPr>
            <a:spLocks noGrp="1" noRot="1" noChangeAspect="1" noChangeArrowheads="1" noTextEdit="1"/>
          </p:cNvSpPr>
          <p:nvPr>
            <p:ph type="sldImg"/>
          </p:nvPr>
        </p:nvSpPr>
        <p:spPr>
          <a:ln/>
        </p:spPr>
      </p:sp>
      <p:sp>
        <p:nvSpPr>
          <p:cNvPr id="350211" name="Rectangle 3"/>
          <p:cNvSpPr>
            <a:spLocks noGrp="1" noChangeArrowheads="1"/>
          </p:cNvSpPr>
          <p:nvPr>
            <p:ph type="body" idx="1"/>
          </p:nvPr>
        </p:nvSpPr>
        <p:spPr/>
        <p:txBody>
          <a:bodyPr/>
          <a:lstStyle/>
          <a:p>
            <a:pPr>
              <a:buFont typeface="Wingdings" pitchFamily="2" charset="2"/>
              <a:buChar char="l"/>
            </a:pPr>
            <a:endParaRPr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E72E867-4374-4B8A-8FEF-16395C7B9B97}" type="datetime1">
              <a:rPr kumimoji="1" lang="ja-JP" altLang="en-US" smtClean="0"/>
              <a:t>2016/12/7</a:t>
            </a:fld>
            <a:endParaRPr kumimoji="1" lang="ja-JP" altLang="en-US"/>
          </a:p>
        </p:txBody>
      </p:sp>
      <p:sp>
        <p:nvSpPr>
          <p:cNvPr id="5" name="フッター プレースホルダ 4"/>
          <p:cNvSpPr>
            <a:spLocks noGrp="1"/>
          </p:cNvSpPr>
          <p:nvPr>
            <p:ph type="ftr" sz="quarter" idx="11"/>
          </p:nvPr>
        </p:nvSpPr>
        <p:spPr/>
        <p:txBody>
          <a:bodyPr/>
          <a:lstStyle/>
          <a:p>
            <a:r>
              <a:rPr kumimoji="1" lang="en-US" altLang="ja-JP" smtClean="0"/>
              <a:t>RCNP, Osaka Univ.</a:t>
            </a:r>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transition>
    <p:push/>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D18D6A8B-9783-4C3F-9B49-E873A4F94695}" type="datetime1">
              <a:rPr kumimoji="1" lang="ja-JP" altLang="en-US" smtClean="0"/>
              <a:t>2016/12/7</a:t>
            </a:fld>
            <a:endParaRPr kumimoji="1" lang="ja-JP" altLang="en-US"/>
          </a:p>
        </p:txBody>
      </p:sp>
      <p:sp>
        <p:nvSpPr>
          <p:cNvPr id="5" name="フッター プレースホルダ 4"/>
          <p:cNvSpPr>
            <a:spLocks noGrp="1"/>
          </p:cNvSpPr>
          <p:nvPr>
            <p:ph type="ftr" sz="quarter" idx="11"/>
          </p:nvPr>
        </p:nvSpPr>
        <p:spPr/>
        <p:txBody>
          <a:bodyPr/>
          <a:lstStyle/>
          <a:p>
            <a:r>
              <a:rPr kumimoji="1" lang="en-US" altLang="ja-JP" smtClean="0"/>
              <a:t>RCNP, Osaka Univ.</a:t>
            </a:r>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transition>
    <p:push/>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196A6A30-726B-48C2-A9DF-1CD946999509}" type="datetime1">
              <a:rPr kumimoji="1" lang="ja-JP" altLang="en-US" smtClean="0"/>
              <a:t>2016/12/7</a:t>
            </a:fld>
            <a:endParaRPr kumimoji="1" lang="ja-JP" altLang="en-US"/>
          </a:p>
        </p:txBody>
      </p:sp>
      <p:sp>
        <p:nvSpPr>
          <p:cNvPr id="5" name="フッター プレースホルダ 4"/>
          <p:cNvSpPr>
            <a:spLocks noGrp="1"/>
          </p:cNvSpPr>
          <p:nvPr>
            <p:ph type="ftr" sz="quarter" idx="11"/>
          </p:nvPr>
        </p:nvSpPr>
        <p:spPr/>
        <p:txBody>
          <a:bodyPr/>
          <a:lstStyle/>
          <a:p>
            <a:r>
              <a:rPr kumimoji="1" lang="en-US" altLang="ja-JP" smtClean="0"/>
              <a:t>RCNP, Osaka Univ.</a:t>
            </a:r>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transition>
    <p:push/>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426C4E55-CE91-4E4C-8295-D4721C6F01C2}" type="datetime1">
              <a:rPr kumimoji="1" lang="ja-JP" altLang="en-US" smtClean="0"/>
              <a:t>2016/12/7</a:t>
            </a:fld>
            <a:endParaRPr kumimoji="1" lang="ja-JP" altLang="en-US"/>
          </a:p>
        </p:txBody>
      </p:sp>
      <p:sp>
        <p:nvSpPr>
          <p:cNvPr id="5" name="フッター プレースホルダ 4"/>
          <p:cNvSpPr>
            <a:spLocks noGrp="1"/>
          </p:cNvSpPr>
          <p:nvPr>
            <p:ph type="ftr" sz="quarter" idx="11"/>
          </p:nvPr>
        </p:nvSpPr>
        <p:spPr/>
        <p:txBody>
          <a:bodyPr/>
          <a:lstStyle/>
          <a:p>
            <a:r>
              <a:rPr kumimoji="1" lang="en-US" altLang="ja-JP" smtClean="0"/>
              <a:t>RCNP, Osaka Univ.</a:t>
            </a:r>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transition>
    <p:push/>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05567233-C8C6-4F67-AB0D-E0B8222734FA}" type="datetime1">
              <a:rPr kumimoji="1" lang="ja-JP" altLang="en-US" smtClean="0"/>
              <a:t>2016/12/7</a:t>
            </a:fld>
            <a:endParaRPr kumimoji="1" lang="ja-JP" altLang="en-US"/>
          </a:p>
        </p:txBody>
      </p:sp>
      <p:sp>
        <p:nvSpPr>
          <p:cNvPr id="5" name="フッター プレースホルダ 4"/>
          <p:cNvSpPr>
            <a:spLocks noGrp="1"/>
          </p:cNvSpPr>
          <p:nvPr>
            <p:ph type="ftr" sz="quarter" idx="11"/>
          </p:nvPr>
        </p:nvSpPr>
        <p:spPr/>
        <p:txBody>
          <a:bodyPr/>
          <a:lstStyle/>
          <a:p>
            <a:r>
              <a:rPr kumimoji="1" lang="en-US" altLang="ja-JP" smtClean="0"/>
              <a:t>RCNP, Osaka Univ.</a:t>
            </a:r>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transition>
    <p:push/>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09E5CBAA-2877-43A6-8ADA-811EA1DD7A24}" type="datetime1">
              <a:rPr kumimoji="1" lang="ja-JP" altLang="en-US" smtClean="0"/>
              <a:t>2016/12/7</a:t>
            </a:fld>
            <a:endParaRPr kumimoji="1" lang="ja-JP" altLang="en-US"/>
          </a:p>
        </p:txBody>
      </p:sp>
      <p:sp>
        <p:nvSpPr>
          <p:cNvPr id="6" name="フッター プレースホルダ 5"/>
          <p:cNvSpPr>
            <a:spLocks noGrp="1"/>
          </p:cNvSpPr>
          <p:nvPr>
            <p:ph type="ftr" sz="quarter" idx="11"/>
          </p:nvPr>
        </p:nvSpPr>
        <p:spPr/>
        <p:txBody>
          <a:bodyPr/>
          <a:lstStyle/>
          <a:p>
            <a:r>
              <a:rPr kumimoji="1" lang="en-US" altLang="ja-JP" smtClean="0"/>
              <a:t>RCNP, Osaka Univ.</a:t>
            </a:r>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transition>
    <p:push/>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2DA719A-0A0B-4C05-B6B4-4672E7819B0D}" type="datetime1">
              <a:rPr kumimoji="1" lang="ja-JP" altLang="en-US" smtClean="0"/>
              <a:t>2016/12/7</a:t>
            </a:fld>
            <a:endParaRPr kumimoji="1" lang="ja-JP" altLang="en-US"/>
          </a:p>
        </p:txBody>
      </p:sp>
      <p:sp>
        <p:nvSpPr>
          <p:cNvPr id="8" name="フッター プレースホルダ 7"/>
          <p:cNvSpPr>
            <a:spLocks noGrp="1"/>
          </p:cNvSpPr>
          <p:nvPr>
            <p:ph type="ftr" sz="quarter" idx="11"/>
          </p:nvPr>
        </p:nvSpPr>
        <p:spPr/>
        <p:txBody>
          <a:bodyPr/>
          <a:lstStyle/>
          <a:p>
            <a:r>
              <a:rPr kumimoji="1" lang="en-US" altLang="ja-JP" smtClean="0"/>
              <a:t>RCNP, Osaka Univ.</a:t>
            </a:r>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transition>
    <p:push/>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9C2E42D8-A919-40AE-8980-F96CF6723844}" type="datetime1">
              <a:rPr kumimoji="1" lang="ja-JP" altLang="en-US" smtClean="0"/>
              <a:t>2016/12/7</a:t>
            </a:fld>
            <a:endParaRPr kumimoji="1" lang="ja-JP" altLang="en-US"/>
          </a:p>
        </p:txBody>
      </p:sp>
      <p:sp>
        <p:nvSpPr>
          <p:cNvPr id="4" name="フッター プレースホルダ 3"/>
          <p:cNvSpPr>
            <a:spLocks noGrp="1"/>
          </p:cNvSpPr>
          <p:nvPr>
            <p:ph type="ftr" sz="quarter" idx="11"/>
          </p:nvPr>
        </p:nvSpPr>
        <p:spPr/>
        <p:txBody>
          <a:bodyPr/>
          <a:lstStyle/>
          <a:p>
            <a:r>
              <a:rPr kumimoji="1" lang="en-US" altLang="ja-JP" smtClean="0"/>
              <a:t>RCNP, Osaka Univ.</a:t>
            </a:r>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transition>
    <p:push/>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129118AC-1871-4E52-A3A1-C94705A6A04B}" type="datetime1">
              <a:rPr kumimoji="1" lang="ja-JP" altLang="en-US" smtClean="0"/>
              <a:t>2016/12/7</a:t>
            </a:fld>
            <a:endParaRPr kumimoji="1" lang="ja-JP" altLang="en-US"/>
          </a:p>
        </p:txBody>
      </p:sp>
      <p:sp>
        <p:nvSpPr>
          <p:cNvPr id="3" name="フッター プレースホルダ 2"/>
          <p:cNvSpPr>
            <a:spLocks noGrp="1"/>
          </p:cNvSpPr>
          <p:nvPr>
            <p:ph type="ftr" sz="quarter" idx="11"/>
          </p:nvPr>
        </p:nvSpPr>
        <p:spPr/>
        <p:txBody>
          <a:bodyPr/>
          <a:lstStyle/>
          <a:p>
            <a:r>
              <a:rPr kumimoji="1" lang="en-US" altLang="ja-JP" smtClean="0"/>
              <a:t>RCNP, Osaka Univ.</a:t>
            </a:r>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transition>
    <p:push/>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313BA3A6-2811-41C6-9E7E-BFF90D515A07}" type="datetime1">
              <a:rPr kumimoji="1" lang="ja-JP" altLang="en-US" smtClean="0"/>
              <a:t>2016/12/7</a:t>
            </a:fld>
            <a:endParaRPr kumimoji="1" lang="ja-JP" altLang="en-US"/>
          </a:p>
        </p:txBody>
      </p:sp>
      <p:sp>
        <p:nvSpPr>
          <p:cNvPr id="6" name="フッター プレースホルダ 5"/>
          <p:cNvSpPr>
            <a:spLocks noGrp="1"/>
          </p:cNvSpPr>
          <p:nvPr>
            <p:ph type="ftr" sz="quarter" idx="11"/>
          </p:nvPr>
        </p:nvSpPr>
        <p:spPr/>
        <p:txBody>
          <a:bodyPr/>
          <a:lstStyle/>
          <a:p>
            <a:r>
              <a:rPr kumimoji="1" lang="en-US" altLang="ja-JP" smtClean="0"/>
              <a:t>RCNP, Osaka Univ.</a:t>
            </a:r>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transition>
    <p:push/>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55AE95FE-5E11-44B7-83C5-40E8633BB6F2}" type="datetime1">
              <a:rPr kumimoji="1" lang="ja-JP" altLang="en-US" smtClean="0"/>
              <a:t>2016/12/7</a:t>
            </a:fld>
            <a:endParaRPr kumimoji="1" lang="ja-JP" altLang="en-US"/>
          </a:p>
        </p:txBody>
      </p:sp>
      <p:sp>
        <p:nvSpPr>
          <p:cNvPr id="6" name="フッター プレースホルダ 5"/>
          <p:cNvSpPr>
            <a:spLocks noGrp="1"/>
          </p:cNvSpPr>
          <p:nvPr>
            <p:ph type="ftr" sz="quarter" idx="11"/>
          </p:nvPr>
        </p:nvSpPr>
        <p:spPr/>
        <p:txBody>
          <a:bodyPr/>
          <a:lstStyle/>
          <a:p>
            <a:r>
              <a:rPr kumimoji="1" lang="en-US" altLang="ja-JP" smtClean="0"/>
              <a:t>RCNP, Osaka Univ.</a:t>
            </a:r>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transition>
    <p:push/>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38DD2DB-688E-4155-ADC4-93EF4EE6C284}" type="datetime1">
              <a:rPr kumimoji="1" lang="ja-JP" altLang="en-US" smtClean="0"/>
              <a:t>2016/12/7</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kumimoji="1" lang="en-US" altLang="ja-JP" smtClean="0"/>
              <a:t>RCNP, Osaka Univ.</a:t>
            </a:r>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push/>
  </p:transition>
  <p:hf hdr="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114201"/>
            <a:ext cx="7772400" cy="650503"/>
          </a:xfrm>
        </p:spPr>
        <p:txBody>
          <a:bodyPr>
            <a:normAutofit/>
          </a:bodyPr>
          <a:lstStyle/>
          <a:p>
            <a:r>
              <a:rPr kumimoji="1" lang="en-US" altLang="ja-JP" sz="3600" b="1" dirty="0" smtClean="0">
                <a:latin typeface="+mn-ea"/>
                <a:ea typeface="+mn-ea"/>
              </a:rPr>
              <a:t>Usage of the RCNP network</a:t>
            </a:r>
            <a:endParaRPr kumimoji="1" lang="ja-JP" altLang="en-US" sz="3600" b="1" dirty="0">
              <a:latin typeface="+mn-ea"/>
              <a:ea typeface="+mn-ea"/>
            </a:endParaRPr>
          </a:p>
        </p:txBody>
      </p:sp>
      <p:sp>
        <p:nvSpPr>
          <p:cNvPr id="3" name="サブタイトル 2"/>
          <p:cNvSpPr>
            <a:spLocks noGrp="1"/>
          </p:cNvSpPr>
          <p:nvPr>
            <p:ph type="subTitle" idx="1"/>
          </p:nvPr>
        </p:nvSpPr>
        <p:spPr>
          <a:xfrm>
            <a:off x="792088" y="1124744"/>
            <a:ext cx="7740352" cy="3960440"/>
          </a:xfrm>
        </p:spPr>
        <p:txBody>
          <a:bodyPr>
            <a:normAutofit/>
          </a:bodyPr>
          <a:lstStyle/>
          <a:p>
            <a:pPr marL="457200" indent="-457200" algn="l">
              <a:buFont typeface="Wingdings" panose="05000000000000000000" pitchFamily="2" charset="2"/>
              <a:buChar char="l"/>
            </a:pPr>
            <a:r>
              <a:rPr kumimoji="1" lang="en-US" altLang="ja-JP" sz="2400" b="1" dirty="0" smtClean="0">
                <a:solidFill>
                  <a:schemeClr val="tx1"/>
                </a:solidFill>
                <a:latin typeface="+mn-ea"/>
              </a:rPr>
              <a:t>Structure of the RCNP network</a:t>
            </a:r>
          </a:p>
          <a:p>
            <a:pPr marL="457200" indent="-457200" algn="l">
              <a:buFont typeface="Wingdings" panose="05000000000000000000" pitchFamily="2" charset="2"/>
              <a:buChar char="l"/>
            </a:pPr>
            <a:r>
              <a:rPr kumimoji="1" lang="en-US" altLang="ja-JP" sz="2400" b="1" dirty="0" smtClean="0">
                <a:solidFill>
                  <a:schemeClr val="tx1"/>
                </a:solidFill>
                <a:latin typeface="+mn-ea"/>
              </a:rPr>
              <a:t>Prohibited usage</a:t>
            </a:r>
          </a:p>
          <a:p>
            <a:pPr marL="457200" indent="-457200" algn="l">
              <a:buFont typeface="Wingdings" panose="05000000000000000000" pitchFamily="2" charset="2"/>
              <a:buChar char="l"/>
            </a:pPr>
            <a:r>
              <a:rPr kumimoji="1" lang="en-US" altLang="ja-JP" sz="2400" b="1" dirty="0" smtClean="0">
                <a:solidFill>
                  <a:schemeClr val="tx1"/>
                </a:solidFill>
                <a:latin typeface="+mn-ea"/>
              </a:rPr>
              <a:t>Notice</a:t>
            </a:r>
          </a:p>
          <a:p>
            <a:pPr marL="457200" indent="-457200" algn="l">
              <a:buFont typeface="Wingdings" panose="05000000000000000000" pitchFamily="2" charset="2"/>
              <a:buChar char="l"/>
            </a:pPr>
            <a:r>
              <a:rPr kumimoji="1" lang="en-US" altLang="ja-JP" sz="2400" b="1" dirty="0" smtClean="0">
                <a:solidFill>
                  <a:schemeClr val="tx1"/>
                </a:solidFill>
                <a:latin typeface="+mn-ea"/>
              </a:rPr>
              <a:t>For VISITOR</a:t>
            </a:r>
          </a:p>
          <a:p>
            <a:pPr marL="457200" indent="-457200" algn="l">
              <a:buFont typeface="Wingdings" panose="05000000000000000000" pitchFamily="2" charset="2"/>
              <a:buChar char="l"/>
            </a:pPr>
            <a:r>
              <a:rPr lang="en-US" altLang="ja-JP" sz="2400" b="1" dirty="0" err="1" smtClean="0">
                <a:solidFill>
                  <a:schemeClr val="tx1"/>
                </a:solidFill>
                <a:latin typeface="+mn-ea"/>
              </a:rPr>
              <a:t>eduroam</a:t>
            </a:r>
            <a:r>
              <a:rPr lang="ja-JP" altLang="en-US" sz="2400" b="1" dirty="0" smtClean="0">
                <a:solidFill>
                  <a:schemeClr val="tx1"/>
                </a:solidFill>
                <a:latin typeface="+mn-ea"/>
              </a:rPr>
              <a:t>　</a:t>
            </a:r>
            <a:r>
              <a:rPr lang="en-US" altLang="ja-JP" sz="2400" b="1" dirty="0" smtClean="0">
                <a:solidFill>
                  <a:schemeClr val="tx1"/>
                </a:solidFill>
                <a:latin typeface="+mn-ea"/>
              </a:rPr>
              <a:t>&amp; </a:t>
            </a:r>
            <a:r>
              <a:rPr lang="en-US" altLang="ja-JP" sz="2400" b="1" dirty="0" err="1" smtClean="0">
                <a:solidFill>
                  <a:schemeClr val="tx1"/>
                </a:solidFill>
                <a:latin typeface="+mn-ea"/>
              </a:rPr>
              <a:t>odins</a:t>
            </a:r>
            <a:endParaRPr kumimoji="1" lang="en-US" altLang="ja-JP" sz="2400" b="1" dirty="0" smtClean="0">
              <a:solidFill>
                <a:schemeClr val="tx1"/>
              </a:solidFill>
              <a:latin typeface="+mn-ea"/>
            </a:endParaRPr>
          </a:p>
          <a:p>
            <a:pPr marL="457200" indent="-457200" algn="l">
              <a:buFont typeface="Wingdings" panose="05000000000000000000" pitchFamily="2" charset="2"/>
              <a:buChar char="l"/>
            </a:pPr>
            <a:r>
              <a:rPr lang="en-US" altLang="ja-JP" sz="2400" b="1" dirty="0" smtClean="0">
                <a:solidFill>
                  <a:schemeClr val="tx1"/>
                </a:solidFill>
                <a:latin typeface="+mn-ea"/>
              </a:rPr>
              <a:t>before REGISTER</a:t>
            </a:r>
          </a:p>
          <a:p>
            <a:pPr marL="457200" indent="-457200" algn="l">
              <a:buFont typeface="Wingdings" panose="05000000000000000000" pitchFamily="2" charset="2"/>
              <a:buChar char="l"/>
            </a:pPr>
            <a:r>
              <a:rPr kumimoji="1" lang="en-US" altLang="ja-JP" sz="2400" b="1" dirty="0" smtClean="0">
                <a:solidFill>
                  <a:schemeClr val="tx1"/>
                </a:solidFill>
                <a:latin typeface="+mn-ea"/>
              </a:rPr>
              <a:t>Usage of the “Network </a:t>
            </a:r>
            <a:r>
              <a:rPr lang="en-US" altLang="ja-JP" sz="2400" b="1" dirty="0" smtClean="0">
                <a:solidFill>
                  <a:schemeClr val="tx1"/>
                </a:solidFill>
                <a:latin typeface="+mn-ea"/>
              </a:rPr>
              <a:t>M</a:t>
            </a:r>
            <a:r>
              <a:rPr kumimoji="1" lang="en-US" altLang="ja-JP" sz="2400" b="1" dirty="0" smtClean="0">
                <a:solidFill>
                  <a:schemeClr val="tx1"/>
                </a:solidFill>
                <a:latin typeface="+mn-ea"/>
              </a:rPr>
              <a:t>anagement System”</a:t>
            </a:r>
            <a:endParaRPr kumimoji="1" lang="ja-JP" altLang="en-US" sz="2400" b="1" dirty="0">
              <a:solidFill>
                <a:schemeClr val="tx1"/>
              </a:solidFill>
              <a:latin typeface="+mn-ea"/>
            </a:endParaRPr>
          </a:p>
        </p:txBody>
      </p:sp>
      <p:sp>
        <p:nvSpPr>
          <p:cNvPr id="4" name="日付プレースホルダー 3"/>
          <p:cNvSpPr>
            <a:spLocks noGrp="1"/>
          </p:cNvSpPr>
          <p:nvPr>
            <p:ph type="dt" sz="half" idx="10"/>
          </p:nvPr>
        </p:nvSpPr>
        <p:spPr/>
        <p:txBody>
          <a:bodyPr/>
          <a:lstStyle/>
          <a:p>
            <a:fld id="{6A25FADF-2A4A-4493-9278-7D3544A58CFE}" type="datetime1">
              <a:rPr kumimoji="1" lang="ja-JP" altLang="en-US" smtClean="0"/>
              <a:t>2016/12/7</a:t>
            </a:fld>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RCNP, Osaka Univ.</a:t>
            </a:r>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1</a:t>
            </a:fld>
            <a:endParaRPr kumimoji="1" lang="ja-JP" altLang="en-US"/>
          </a:p>
        </p:txBody>
      </p:sp>
    </p:spTree>
    <p:extLst>
      <p:ext uri="{BB962C8B-B14F-4D97-AF65-F5344CB8AC3E}">
        <p14:creationId xmlns:p14="http://schemas.microsoft.com/office/powerpoint/2010/main" val="3765173546"/>
      </p:ext>
    </p:extLst>
  </p:cSld>
  <p:clrMapOvr>
    <a:masterClrMapping/>
  </p:clrMapOvr>
  <p:transition>
    <p:push/>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114201"/>
            <a:ext cx="7772400" cy="650503"/>
          </a:xfrm>
        </p:spPr>
        <p:txBody>
          <a:bodyPr>
            <a:normAutofit/>
          </a:bodyPr>
          <a:lstStyle/>
          <a:p>
            <a:pPr marL="457200" indent="-457200"/>
            <a:r>
              <a:rPr lang="en-US" altLang="ja-JP" sz="3600" b="1" dirty="0">
                <a:latin typeface="+mn-ea"/>
              </a:rPr>
              <a:t>Prohibited </a:t>
            </a:r>
            <a:r>
              <a:rPr lang="en-US" altLang="ja-JP" sz="3600" b="1" dirty="0" smtClean="0">
                <a:latin typeface="+mn-ea"/>
              </a:rPr>
              <a:t>usage (2)</a:t>
            </a:r>
            <a:endParaRPr lang="en-US" altLang="ja-JP" sz="3600" b="1" dirty="0">
              <a:latin typeface="+mn-ea"/>
            </a:endParaRPr>
          </a:p>
        </p:txBody>
      </p:sp>
      <p:sp>
        <p:nvSpPr>
          <p:cNvPr id="3" name="サブタイトル 2"/>
          <p:cNvSpPr>
            <a:spLocks noGrp="1"/>
          </p:cNvSpPr>
          <p:nvPr>
            <p:ph type="subTitle" idx="1"/>
          </p:nvPr>
        </p:nvSpPr>
        <p:spPr>
          <a:xfrm>
            <a:off x="36512" y="908720"/>
            <a:ext cx="4607496" cy="5472608"/>
          </a:xfrm>
        </p:spPr>
        <p:txBody>
          <a:bodyPr>
            <a:normAutofit/>
          </a:bodyPr>
          <a:lstStyle/>
          <a:p>
            <a:pPr marL="285750" indent="-285750" algn="l">
              <a:buFont typeface="Wingdings" panose="05000000000000000000" pitchFamily="2" charset="2"/>
              <a:buChar char="l"/>
            </a:pPr>
            <a:r>
              <a:rPr lang="en-US" altLang="ja-JP" sz="1800" b="1" dirty="0" smtClean="0">
                <a:solidFill>
                  <a:schemeClr val="tx1"/>
                </a:solidFill>
                <a:latin typeface="+mn-ea"/>
              </a:rPr>
              <a:t>Illegal behavior</a:t>
            </a:r>
          </a:p>
          <a:p>
            <a:pPr marL="742950" lvl="1" indent="-285750" algn="l">
              <a:buFont typeface="Wingdings" panose="05000000000000000000" pitchFamily="2" charset="2"/>
              <a:buChar char="l"/>
            </a:pPr>
            <a:r>
              <a:rPr lang="en-US" altLang="ja-JP" sz="1800" b="1" dirty="0" smtClean="0">
                <a:solidFill>
                  <a:schemeClr val="tx1"/>
                </a:solidFill>
                <a:latin typeface="+mn-ea"/>
              </a:rPr>
              <a:t>slander </a:t>
            </a:r>
            <a:r>
              <a:rPr lang="en-US" altLang="ja-JP" sz="1800" b="1" dirty="0">
                <a:solidFill>
                  <a:schemeClr val="tx1"/>
                </a:solidFill>
                <a:latin typeface="+mn-ea"/>
              </a:rPr>
              <a:t>and threaten </a:t>
            </a:r>
            <a:r>
              <a:rPr lang="en-US" altLang="ja-JP" sz="1800" b="1" dirty="0" smtClean="0">
                <a:solidFill>
                  <a:schemeClr val="tx1"/>
                </a:solidFill>
                <a:latin typeface="+mn-ea"/>
              </a:rPr>
              <a:t>others</a:t>
            </a:r>
            <a:endParaRPr lang="ja-JP" altLang="en-US" sz="1800" b="1" dirty="0">
              <a:solidFill>
                <a:schemeClr val="tx1"/>
              </a:solidFill>
              <a:latin typeface="+mn-ea"/>
            </a:endParaRPr>
          </a:p>
          <a:p>
            <a:pPr marL="742950" lvl="1" indent="-285750" algn="l">
              <a:buFont typeface="Wingdings" panose="05000000000000000000" pitchFamily="2" charset="2"/>
              <a:buChar char="l"/>
            </a:pPr>
            <a:r>
              <a:rPr lang="en-US" altLang="ja-JP" sz="1800" b="1" dirty="0">
                <a:solidFill>
                  <a:schemeClr val="tx1"/>
                </a:solidFill>
                <a:latin typeface="+mn-ea"/>
              </a:rPr>
              <a:t>Invasion of privacy and </a:t>
            </a:r>
            <a:r>
              <a:rPr lang="en-US" altLang="ja-JP" sz="1800" b="1" dirty="0" smtClean="0">
                <a:solidFill>
                  <a:schemeClr val="tx1"/>
                </a:solidFill>
                <a:latin typeface="+mn-ea"/>
              </a:rPr>
              <a:t>others’ </a:t>
            </a:r>
            <a:r>
              <a:rPr lang="en-US" altLang="ja-JP" sz="1800" b="1" dirty="0">
                <a:solidFill>
                  <a:schemeClr val="tx1"/>
                </a:solidFill>
                <a:latin typeface="+mn-ea"/>
              </a:rPr>
              <a:t>personal information </a:t>
            </a:r>
            <a:r>
              <a:rPr lang="en-US" altLang="ja-JP" sz="1800" b="1" dirty="0" smtClean="0">
                <a:solidFill>
                  <a:schemeClr val="tx1"/>
                </a:solidFill>
                <a:latin typeface="+mn-ea"/>
              </a:rPr>
              <a:t>disclosure</a:t>
            </a:r>
            <a:endParaRPr lang="ja-JP" altLang="en-US" sz="1800" b="1" dirty="0">
              <a:solidFill>
                <a:schemeClr val="tx1"/>
              </a:solidFill>
              <a:latin typeface="+mn-ea"/>
            </a:endParaRPr>
          </a:p>
          <a:p>
            <a:pPr marL="742950" lvl="1" indent="-285750" algn="l">
              <a:buFont typeface="Wingdings" panose="05000000000000000000" pitchFamily="2" charset="2"/>
              <a:buChar char="l"/>
            </a:pPr>
            <a:r>
              <a:rPr lang="en-US" altLang="ja-JP" sz="1800" b="1" dirty="0">
                <a:solidFill>
                  <a:schemeClr val="tx1"/>
                </a:solidFill>
                <a:latin typeface="+mn-ea"/>
              </a:rPr>
              <a:t>the Copyright Act </a:t>
            </a:r>
            <a:r>
              <a:rPr lang="en-US" altLang="ja-JP" sz="1800" b="1" dirty="0" smtClean="0">
                <a:solidFill>
                  <a:schemeClr val="tx1"/>
                </a:solidFill>
                <a:latin typeface="+mn-ea"/>
              </a:rPr>
              <a:t>violation</a:t>
            </a:r>
            <a:endParaRPr lang="ja-JP" altLang="en-US" sz="1800" b="1" dirty="0">
              <a:solidFill>
                <a:schemeClr val="tx1"/>
              </a:solidFill>
              <a:latin typeface="+mn-ea"/>
            </a:endParaRPr>
          </a:p>
          <a:p>
            <a:pPr marL="742950" lvl="1" indent="-285750" algn="l">
              <a:buFont typeface="Wingdings" panose="05000000000000000000" pitchFamily="2" charset="2"/>
              <a:buChar char="l"/>
            </a:pPr>
            <a:r>
              <a:rPr lang="en-US" altLang="ja-JP" sz="1800" b="1" dirty="0">
                <a:solidFill>
                  <a:schemeClr val="tx1"/>
                </a:solidFill>
                <a:latin typeface="+mn-ea"/>
              </a:rPr>
              <a:t>Other law </a:t>
            </a:r>
            <a:r>
              <a:rPr lang="en-US" altLang="ja-JP" sz="1800" b="1" dirty="0" smtClean="0">
                <a:solidFill>
                  <a:schemeClr val="tx1"/>
                </a:solidFill>
                <a:latin typeface="+mn-ea"/>
              </a:rPr>
              <a:t>breaking</a:t>
            </a:r>
          </a:p>
          <a:p>
            <a:pPr marL="1200150" lvl="2" indent="-285750" algn="l">
              <a:buFont typeface="Wingdings" panose="05000000000000000000" pitchFamily="2" charset="2"/>
              <a:buChar char="l"/>
            </a:pPr>
            <a:r>
              <a:rPr lang="en-US" altLang="ja-JP" sz="1800" b="1" dirty="0" smtClean="0">
                <a:solidFill>
                  <a:schemeClr val="tx1"/>
                </a:solidFill>
                <a:latin typeface="+mn-ea"/>
              </a:rPr>
              <a:t>Spoofing , blackmailed</a:t>
            </a:r>
            <a:r>
              <a:rPr lang="en-US" altLang="ja-JP" sz="1800" b="1" dirty="0">
                <a:solidFill>
                  <a:schemeClr val="tx1"/>
                </a:solidFill>
                <a:latin typeface="+mn-ea"/>
              </a:rPr>
              <a:t>, cheat and buying and selling of stolen </a:t>
            </a:r>
            <a:r>
              <a:rPr lang="en-US" altLang="ja-JP" sz="1800" b="1" dirty="0" smtClean="0">
                <a:solidFill>
                  <a:schemeClr val="tx1"/>
                </a:solidFill>
                <a:latin typeface="+mn-ea"/>
              </a:rPr>
              <a:t>goods,,,</a:t>
            </a:r>
            <a:endParaRPr lang="ja-JP" altLang="en-US" sz="1800" b="1" dirty="0">
              <a:solidFill>
                <a:schemeClr val="tx1"/>
              </a:solidFill>
              <a:latin typeface="+mn-ea"/>
            </a:endParaRPr>
          </a:p>
          <a:p>
            <a:pPr marL="742950" lvl="1" indent="-285750" algn="l">
              <a:buFont typeface="Wingdings" panose="05000000000000000000" pitchFamily="2" charset="2"/>
              <a:buChar char="l"/>
            </a:pPr>
            <a:r>
              <a:rPr lang="en-US" altLang="ja-JP" sz="1800" b="1" dirty="0">
                <a:solidFill>
                  <a:schemeClr val="tx1"/>
                </a:solidFill>
                <a:latin typeface="+mn-ea"/>
              </a:rPr>
              <a:t>Use of P2P file exchange software (Many cases are illegal</a:t>
            </a:r>
            <a:r>
              <a:rPr lang="en-US" altLang="ja-JP" sz="1800" b="1" dirty="0" smtClean="0">
                <a:solidFill>
                  <a:schemeClr val="tx1"/>
                </a:solidFill>
                <a:latin typeface="+mn-ea"/>
              </a:rPr>
              <a:t>.)</a:t>
            </a:r>
          </a:p>
          <a:p>
            <a:pPr marL="742950" lvl="1" indent="-285750" algn="l">
              <a:buFont typeface="Wingdings" panose="05000000000000000000" pitchFamily="2" charset="2"/>
              <a:buChar char="l"/>
            </a:pPr>
            <a:endParaRPr lang="en-US" altLang="ja-JP" sz="1800" b="1" dirty="0">
              <a:solidFill>
                <a:schemeClr val="tx1"/>
              </a:solidFill>
              <a:latin typeface="+mn-ea"/>
            </a:endParaRPr>
          </a:p>
        </p:txBody>
      </p:sp>
      <p:sp>
        <p:nvSpPr>
          <p:cNvPr id="4" name="日付プレースホルダー 3"/>
          <p:cNvSpPr>
            <a:spLocks noGrp="1"/>
          </p:cNvSpPr>
          <p:nvPr>
            <p:ph type="dt" sz="half" idx="10"/>
          </p:nvPr>
        </p:nvSpPr>
        <p:spPr/>
        <p:txBody>
          <a:bodyPr/>
          <a:lstStyle/>
          <a:p>
            <a:fld id="{6A25FADF-2A4A-4493-9278-7D3544A58CFE}" type="datetime1">
              <a:rPr kumimoji="1" lang="ja-JP" altLang="en-US" smtClean="0"/>
              <a:t>2016/12/7</a:t>
            </a:fld>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RCNP, Osaka Univ.</a:t>
            </a:r>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10</a:t>
            </a:fld>
            <a:endParaRPr kumimoji="1" lang="ja-JP" altLang="en-US"/>
          </a:p>
        </p:txBody>
      </p:sp>
      <p:sp>
        <p:nvSpPr>
          <p:cNvPr id="7" name="サブタイトル 2"/>
          <p:cNvSpPr txBox="1">
            <a:spLocks/>
          </p:cNvSpPr>
          <p:nvPr/>
        </p:nvSpPr>
        <p:spPr>
          <a:xfrm>
            <a:off x="4572000" y="908720"/>
            <a:ext cx="4464496" cy="547260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9pPr>
          </a:lstStyle>
          <a:p>
            <a:pPr marL="285750" indent="-285750" algn="l">
              <a:buFont typeface="Wingdings" panose="05000000000000000000" pitchFamily="2" charset="2"/>
              <a:buChar char="l"/>
            </a:pPr>
            <a:r>
              <a:rPr lang="ja-JP" altLang="en-US" sz="1800" b="1" dirty="0" smtClean="0">
                <a:solidFill>
                  <a:schemeClr val="tx1"/>
                </a:solidFill>
                <a:latin typeface="+mn-ea"/>
              </a:rPr>
              <a:t>違法行為</a:t>
            </a:r>
            <a:endParaRPr lang="en-US" altLang="ja-JP" sz="1800" b="1" dirty="0" smtClean="0">
              <a:solidFill>
                <a:schemeClr val="tx1"/>
              </a:solidFill>
              <a:latin typeface="+mn-ea"/>
            </a:endParaRPr>
          </a:p>
          <a:p>
            <a:pPr marL="742950" lvl="1" indent="-285750" algn="l">
              <a:buFont typeface="Wingdings" panose="05000000000000000000" pitchFamily="2" charset="2"/>
              <a:buChar char="l"/>
            </a:pPr>
            <a:r>
              <a:rPr lang="ja-JP" altLang="en-US" sz="1800" b="1" dirty="0" smtClean="0">
                <a:solidFill>
                  <a:schemeClr val="tx1"/>
                </a:solidFill>
                <a:latin typeface="+mn-ea"/>
              </a:rPr>
              <a:t>他人を誹謗中傷、脅迫する</a:t>
            </a:r>
          </a:p>
          <a:p>
            <a:pPr marL="742950" lvl="1" indent="-285750" algn="l">
              <a:buFont typeface="Wingdings" panose="05000000000000000000" pitchFamily="2" charset="2"/>
              <a:buChar char="l"/>
            </a:pPr>
            <a:r>
              <a:rPr lang="ja-JP" altLang="en-US" sz="1800" b="1" dirty="0" smtClean="0">
                <a:solidFill>
                  <a:schemeClr val="tx1"/>
                </a:solidFill>
                <a:latin typeface="+mn-ea"/>
              </a:rPr>
              <a:t>プライバシー侵害、他人の個人情報公開</a:t>
            </a:r>
          </a:p>
          <a:p>
            <a:pPr marL="742950" lvl="1" indent="-285750" algn="l">
              <a:buFont typeface="Wingdings" panose="05000000000000000000" pitchFamily="2" charset="2"/>
              <a:buChar char="l"/>
            </a:pPr>
            <a:r>
              <a:rPr lang="ja-JP" altLang="en-US" sz="1800" b="1" dirty="0" smtClean="0">
                <a:solidFill>
                  <a:schemeClr val="tx1"/>
                </a:solidFill>
                <a:latin typeface="+mn-ea"/>
              </a:rPr>
              <a:t>著作権侵害</a:t>
            </a:r>
          </a:p>
          <a:p>
            <a:pPr marL="742950" lvl="1" indent="-285750" algn="l">
              <a:buFont typeface="Wingdings" panose="05000000000000000000" pitchFamily="2" charset="2"/>
              <a:buChar char="l"/>
            </a:pPr>
            <a:r>
              <a:rPr lang="ja-JP" altLang="en-US" sz="1800" b="1" dirty="0" smtClean="0">
                <a:solidFill>
                  <a:schemeClr val="tx1"/>
                </a:solidFill>
                <a:latin typeface="+mn-ea"/>
              </a:rPr>
              <a:t>その他の違法行為</a:t>
            </a:r>
            <a:endParaRPr lang="en-US" altLang="ja-JP" sz="1800" b="1" dirty="0" smtClean="0">
              <a:solidFill>
                <a:schemeClr val="tx1"/>
              </a:solidFill>
              <a:latin typeface="+mn-ea"/>
            </a:endParaRPr>
          </a:p>
          <a:p>
            <a:pPr marL="1200150" lvl="2" indent="-285750" algn="l">
              <a:buFont typeface="Wingdings" panose="05000000000000000000" pitchFamily="2" charset="2"/>
              <a:buChar char="l"/>
            </a:pPr>
            <a:r>
              <a:rPr lang="ja-JP" altLang="en-US" sz="1800" b="1" dirty="0" smtClean="0">
                <a:solidFill>
                  <a:schemeClr val="tx1"/>
                </a:solidFill>
                <a:latin typeface="+mn-ea"/>
              </a:rPr>
              <a:t>なりすまし、恐喝、詐欺、盗品売買等</a:t>
            </a:r>
          </a:p>
          <a:p>
            <a:pPr marL="742950" lvl="1" indent="-285750" algn="l">
              <a:buFont typeface="Wingdings" panose="05000000000000000000" pitchFamily="2" charset="2"/>
              <a:buChar char="l"/>
            </a:pPr>
            <a:endParaRPr lang="en-US" altLang="ja-JP" sz="1800" b="1" dirty="0" smtClean="0">
              <a:solidFill>
                <a:schemeClr val="tx1"/>
              </a:solidFill>
              <a:latin typeface="+mn-ea"/>
            </a:endParaRPr>
          </a:p>
          <a:p>
            <a:pPr marL="742950" lvl="1" indent="-285750" algn="l">
              <a:buFont typeface="Wingdings" panose="05000000000000000000" pitchFamily="2" charset="2"/>
              <a:buChar char="l"/>
            </a:pPr>
            <a:r>
              <a:rPr lang="en-US" altLang="ja-JP" sz="1800" b="1" dirty="0" smtClean="0">
                <a:solidFill>
                  <a:schemeClr val="tx1"/>
                </a:solidFill>
                <a:latin typeface="+mn-ea"/>
              </a:rPr>
              <a:t>P2P</a:t>
            </a:r>
            <a:r>
              <a:rPr lang="ja-JP" altLang="en-US" sz="1800" b="1" dirty="0" smtClean="0">
                <a:solidFill>
                  <a:schemeClr val="tx1"/>
                </a:solidFill>
                <a:latin typeface="+mn-ea"/>
              </a:rPr>
              <a:t>ファイル交換ソフトの利用（多くの場合は違法）</a:t>
            </a:r>
            <a:endParaRPr lang="en-US" altLang="ja-JP" sz="1800" b="1" dirty="0" smtClean="0">
              <a:solidFill>
                <a:schemeClr val="tx1"/>
              </a:solidFill>
              <a:latin typeface="+mn-ea"/>
            </a:endParaRPr>
          </a:p>
          <a:p>
            <a:pPr marL="742950" lvl="1" indent="-285750" algn="l">
              <a:buFont typeface="Wingdings" panose="05000000000000000000" pitchFamily="2" charset="2"/>
              <a:buChar char="l"/>
            </a:pPr>
            <a:endParaRPr lang="en-US" altLang="ja-JP" sz="1800" b="1" dirty="0">
              <a:solidFill>
                <a:schemeClr val="tx1"/>
              </a:solidFill>
              <a:latin typeface="+mn-ea"/>
            </a:endParaRPr>
          </a:p>
        </p:txBody>
      </p:sp>
    </p:spTree>
    <p:extLst>
      <p:ext uri="{BB962C8B-B14F-4D97-AF65-F5344CB8AC3E}">
        <p14:creationId xmlns:p14="http://schemas.microsoft.com/office/powerpoint/2010/main" val="3841146253"/>
      </p:ext>
    </p:extLst>
  </p:cSld>
  <p:clrMapOvr>
    <a:masterClrMapping/>
  </p:clrMapOvr>
  <p:transition>
    <p:push/>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114201"/>
            <a:ext cx="7772400" cy="650503"/>
          </a:xfrm>
        </p:spPr>
        <p:txBody>
          <a:bodyPr>
            <a:normAutofit/>
          </a:bodyPr>
          <a:lstStyle/>
          <a:p>
            <a:pPr marL="457200" indent="-457200"/>
            <a:r>
              <a:rPr lang="en-US" altLang="ja-JP" sz="3600" b="1" dirty="0" smtClean="0">
                <a:latin typeface="+mn-ea"/>
              </a:rPr>
              <a:t>Notice (1)</a:t>
            </a:r>
            <a:endParaRPr lang="en-US" altLang="ja-JP" sz="3600" b="1" dirty="0">
              <a:latin typeface="+mn-ea"/>
            </a:endParaRPr>
          </a:p>
        </p:txBody>
      </p:sp>
      <p:sp>
        <p:nvSpPr>
          <p:cNvPr id="3" name="サブタイトル 2"/>
          <p:cNvSpPr>
            <a:spLocks noGrp="1"/>
          </p:cNvSpPr>
          <p:nvPr>
            <p:ph type="subTitle" idx="1"/>
          </p:nvPr>
        </p:nvSpPr>
        <p:spPr>
          <a:xfrm>
            <a:off x="792088" y="836712"/>
            <a:ext cx="7740352" cy="5400600"/>
          </a:xfrm>
        </p:spPr>
        <p:txBody>
          <a:bodyPr>
            <a:noAutofit/>
          </a:bodyPr>
          <a:lstStyle/>
          <a:p>
            <a:pPr marL="457200" indent="-457200" algn="l">
              <a:buFont typeface="Wingdings" panose="05000000000000000000" pitchFamily="2" charset="2"/>
              <a:buChar char="l"/>
            </a:pPr>
            <a:r>
              <a:rPr lang="en-US" altLang="ja-JP" sz="1800" b="1" dirty="0">
                <a:solidFill>
                  <a:schemeClr val="tx1"/>
                </a:solidFill>
                <a:latin typeface="+mn-ea"/>
              </a:rPr>
              <a:t>http://www.rcnp.osaka-u.ac.jp/Divisions/CN/</a:t>
            </a:r>
          </a:p>
          <a:p>
            <a:pPr marL="457200" indent="-457200" algn="l">
              <a:buFont typeface="Wingdings" panose="05000000000000000000" pitchFamily="2" charset="2"/>
              <a:buChar char="l"/>
            </a:pPr>
            <a:r>
              <a:rPr kumimoji="1" lang="en-US" altLang="ja-JP" sz="1800" b="1" dirty="0" smtClean="0">
                <a:solidFill>
                  <a:schemeClr val="tx1"/>
                </a:solidFill>
                <a:latin typeface="+mn-ea"/>
              </a:rPr>
              <a:t>Back up your data</a:t>
            </a:r>
            <a:r>
              <a:rPr lang="en-US" altLang="ja-JP" sz="1800" b="1" dirty="0" smtClean="0">
                <a:solidFill>
                  <a:schemeClr val="tx1"/>
                </a:solidFill>
                <a:latin typeface="+mn-ea"/>
              </a:rPr>
              <a:t>, especially of your PC.</a:t>
            </a:r>
            <a:endParaRPr kumimoji="1" lang="en-US" altLang="ja-JP" sz="1800" b="1" dirty="0" smtClean="0">
              <a:solidFill>
                <a:schemeClr val="tx1"/>
              </a:solidFill>
              <a:latin typeface="+mn-ea"/>
            </a:endParaRPr>
          </a:p>
          <a:p>
            <a:pPr marL="914400" lvl="1" indent="-457200" algn="l">
              <a:buFont typeface="Wingdings" panose="05000000000000000000" pitchFamily="2" charset="2"/>
              <a:buChar char="l"/>
            </a:pPr>
            <a:r>
              <a:rPr lang="en-US" altLang="ja-JP" sz="1800" b="1" dirty="0" smtClean="0">
                <a:solidFill>
                  <a:schemeClr val="tx1"/>
                </a:solidFill>
                <a:latin typeface="+mn-ea"/>
              </a:rPr>
              <a:t>In the recovery procedure, you are forced to erase your HDD.</a:t>
            </a:r>
          </a:p>
          <a:p>
            <a:pPr marL="914400" lvl="1" indent="-457200" algn="l">
              <a:buFont typeface="Wingdings" panose="05000000000000000000" pitchFamily="2" charset="2"/>
              <a:buChar char="l"/>
            </a:pPr>
            <a:r>
              <a:rPr lang="en-US" altLang="ja-JP" sz="1800" b="1" dirty="0" smtClean="0">
                <a:solidFill>
                  <a:schemeClr val="tx1"/>
                </a:solidFill>
                <a:latin typeface="+mn-ea"/>
              </a:rPr>
              <a:t>You </a:t>
            </a:r>
            <a:r>
              <a:rPr lang="en-US" altLang="ja-JP" sz="1800" b="1" dirty="0">
                <a:solidFill>
                  <a:schemeClr val="tx1"/>
                </a:solidFill>
                <a:latin typeface="+mn-ea"/>
              </a:rPr>
              <a:t>must do </a:t>
            </a:r>
            <a:r>
              <a:rPr lang="en-US" altLang="ja-JP" sz="1800" b="1" dirty="0" smtClean="0">
                <a:solidFill>
                  <a:schemeClr val="tx1"/>
                </a:solidFill>
                <a:latin typeface="+mn-ea"/>
              </a:rPr>
              <a:t>it appropriate </a:t>
            </a:r>
            <a:r>
              <a:rPr lang="en-US" altLang="ja-JP" sz="1800" b="1" dirty="0">
                <a:solidFill>
                  <a:schemeClr val="tx1"/>
                </a:solidFill>
                <a:latin typeface="+mn-ea"/>
              </a:rPr>
              <a:t>duration</a:t>
            </a:r>
            <a:r>
              <a:rPr lang="en-US" altLang="ja-JP" sz="1800" b="1" dirty="0" smtClean="0">
                <a:solidFill>
                  <a:schemeClr val="tx1"/>
                </a:solidFill>
                <a:latin typeface="+mn-ea"/>
              </a:rPr>
              <a:t>.</a:t>
            </a:r>
            <a:endParaRPr kumimoji="1" lang="en-US" altLang="ja-JP" sz="1800" b="1" dirty="0" smtClean="0">
              <a:solidFill>
                <a:schemeClr val="tx1"/>
              </a:solidFill>
              <a:latin typeface="+mn-ea"/>
            </a:endParaRPr>
          </a:p>
          <a:p>
            <a:pPr marL="457200" indent="-457200" algn="l">
              <a:buFont typeface="Wingdings" panose="05000000000000000000" pitchFamily="2" charset="2"/>
              <a:buChar char="l"/>
            </a:pPr>
            <a:r>
              <a:rPr lang="en-US" altLang="ja-JP" sz="1800" b="1" dirty="0">
                <a:solidFill>
                  <a:schemeClr val="tx1"/>
                </a:solidFill>
                <a:latin typeface="+mn-ea"/>
              </a:rPr>
              <a:t>Virus protect software, you must use.</a:t>
            </a:r>
          </a:p>
          <a:p>
            <a:pPr marL="914400" lvl="1" indent="-457200" algn="l">
              <a:buFont typeface="Wingdings" panose="05000000000000000000" pitchFamily="2" charset="2"/>
              <a:buChar char="l"/>
            </a:pPr>
            <a:r>
              <a:rPr lang="en-US" altLang="ja-JP" sz="1800" b="1" dirty="0">
                <a:solidFill>
                  <a:schemeClr val="tx1"/>
                </a:solidFill>
                <a:latin typeface="+mn-ea"/>
              </a:rPr>
              <a:t>RCNP site </a:t>
            </a:r>
            <a:r>
              <a:rPr lang="en-US" altLang="ja-JP" sz="1800" b="1" dirty="0" smtClean="0">
                <a:solidFill>
                  <a:schemeClr val="tx1"/>
                </a:solidFill>
                <a:latin typeface="+mn-ea"/>
              </a:rPr>
              <a:t>license</a:t>
            </a:r>
          </a:p>
          <a:p>
            <a:pPr marL="914400" lvl="1" indent="-457200" algn="l">
              <a:buFont typeface="Wingdings" panose="05000000000000000000" pitchFamily="2" charset="2"/>
              <a:buChar char="l"/>
            </a:pPr>
            <a:r>
              <a:rPr lang="en-US" altLang="ja-JP" sz="1800" b="1" dirty="0" smtClean="0">
                <a:solidFill>
                  <a:schemeClr val="tx1"/>
                </a:solidFill>
                <a:latin typeface="+mn-ea"/>
              </a:rPr>
              <a:t>Otherwise, you cannot connect to RCNP network.</a:t>
            </a:r>
          </a:p>
          <a:p>
            <a:pPr marL="457200" indent="-457200" algn="l">
              <a:buFont typeface="Wingdings" panose="05000000000000000000" pitchFamily="2" charset="2"/>
              <a:buChar char="l"/>
            </a:pPr>
            <a:r>
              <a:rPr lang="en-US" altLang="ja-JP" sz="1800" b="1" dirty="0" smtClean="0">
                <a:solidFill>
                  <a:schemeClr val="tx1"/>
                </a:solidFill>
                <a:latin typeface="+mn-ea"/>
              </a:rPr>
              <a:t>All equipment (devices) should be registered.</a:t>
            </a:r>
          </a:p>
          <a:p>
            <a:pPr marL="914400" lvl="1" indent="-457200" algn="l">
              <a:buFont typeface="Wingdings" panose="05000000000000000000" pitchFamily="2" charset="2"/>
              <a:buChar char="l"/>
            </a:pPr>
            <a:r>
              <a:rPr lang="en-US" altLang="ja-JP" sz="1800" b="1" dirty="0" smtClean="0">
                <a:solidFill>
                  <a:schemeClr val="tx1"/>
                </a:solidFill>
                <a:latin typeface="+mn-ea"/>
              </a:rPr>
              <a:t>connected directly</a:t>
            </a:r>
          </a:p>
          <a:p>
            <a:pPr marL="914400" lvl="1" indent="-457200" algn="l">
              <a:buFont typeface="Wingdings" panose="05000000000000000000" pitchFamily="2" charset="2"/>
              <a:buChar char="l"/>
            </a:pPr>
            <a:r>
              <a:rPr lang="en-US" altLang="ja-JP" sz="1800" b="1" dirty="0" smtClean="0">
                <a:solidFill>
                  <a:schemeClr val="tx1"/>
                </a:solidFill>
                <a:latin typeface="+mn-ea"/>
              </a:rPr>
              <a:t>connected indirectly under NAT router or in Virtual Machine</a:t>
            </a:r>
          </a:p>
          <a:p>
            <a:pPr marL="457200" indent="-457200" algn="l">
              <a:buFont typeface="Wingdings" panose="05000000000000000000" pitchFamily="2" charset="2"/>
              <a:buChar char="l"/>
            </a:pPr>
            <a:r>
              <a:rPr kumimoji="1" lang="en-US" altLang="ja-JP" sz="1800" b="1" dirty="0" smtClean="0">
                <a:solidFill>
                  <a:schemeClr val="tx1"/>
                </a:solidFill>
                <a:latin typeface="+mn-ea"/>
              </a:rPr>
              <a:t>These are permit matters to connect RCNP network</a:t>
            </a:r>
            <a:endParaRPr lang="en-US" altLang="ja-JP" sz="1800" b="1" dirty="0">
              <a:solidFill>
                <a:schemeClr val="tx1"/>
              </a:solidFill>
              <a:latin typeface="+mn-ea"/>
            </a:endParaRPr>
          </a:p>
          <a:p>
            <a:pPr marL="914400" lvl="1" indent="-457200" algn="l">
              <a:buFont typeface="Wingdings" panose="05000000000000000000" pitchFamily="2" charset="2"/>
              <a:buChar char="l"/>
            </a:pPr>
            <a:r>
              <a:rPr kumimoji="1" lang="en-US" altLang="ja-JP" sz="1800" b="1" dirty="0" smtClean="0">
                <a:solidFill>
                  <a:schemeClr val="tx1"/>
                </a:solidFill>
                <a:latin typeface="+mn-ea"/>
              </a:rPr>
              <a:t>NAT router</a:t>
            </a:r>
          </a:p>
          <a:p>
            <a:pPr marL="914400" lvl="1" indent="-457200" algn="l">
              <a:buFont typeface="Wingdings" panose="05000000000000000000" pitchFamily="2" charset="2"/>
              <a:buChar char="l"/>
            </a:pPr>
            <a:r>
              <a:rPr lang="en-US" altLang="ja-JP" sz="1800" b="1" dirty="0" smtClean="0">
                <a:solidFill>
                  <a:schemeClr val="tx1"/>
                </a:solidFill>
                <a:latin typeface="+mn-ea"/>
              </a:rPr>
              <a:t>Virtual machine</a:t>
            </a:r>
          </a:p>
          <a:p>
            <a:pPr marL="914400" lvl="1" indent="-457200" algn="l">
              <a:buFont typeface="Wingdings" panose="05000000000000000000" pitchFamily="2" charset="2"/>
              <a:buChar char="l"/>
            </a:pPr>
            <a:r>
              <a:rPr kumimoji="1" lang="en-US" altLang="ja-JP" sz="1800" b="1" dirty="0" smtClean="0">
                <a:solidFill>
                  <a:schemeClr val="tx1"/>
                </a:solidFill>
                <a:latin typeface="+mn-ea"/>
              </a:rPr>
              <a:t>Access Point (AP) for wireless LAN</a:t>
            </a:r>
            <a:endParaRPr lang="en-US" altLang="ja-JP" sz="1800" b="1" dirty="0" smtClean="0">
              <a:solidFill>
                <a:schemeClr val="tx1"/>
              </a:solidFill>
              <a:latin typeface="+mn-ea"/>
            </a:endParaRPr>
          </a:p>
          <a:p>
            <a:pPr lvl="2" algn="l"/>
            <a:r>
              <a:rPr lang="en-US" altLang="ja-JP" sz="1800" b="1" dirty="0" smtClean="0">
                <a:solidFill>
                  <a:schemeClr val="tx1"/>
                </a:solidFill>
                <a:latin typeface="+mn-ea"/>
              </a:rPr>
              <a:t>even if it is not connected to RCNP network</a:t>
            </a:r>
            <a:endParaRPr kumimoji="1" lang="en-US" altLang="ja-JP" sz="1800" b="1" dirty="0" smtClean="0">
              <a:solidFill>
                <a:schemeClr val="tx1"/>
              </a:solidFill>
              <a:latin typeface="+mn-ea"/>
            </a:endParaRPr>
          </a:p>
          <a:p>
            <a:pPr marL="914400" lvl="1" indent="-457200" algn="l">
              <a:buFont typeface="Wingdings" panose="05000000000000000000" pitchFamily="2" charset="2"/>
              <a:buChar char="l"/>
            </a:pPr>
            <a:r>
              <a:rPr lang="en-US" altLang="ja-JP" sz="1800" b="1" dirty="0" smtClean="0">
                <a:solidFill>
                  <a:schemeClr val="tx1"/>
                </a:solidFill>
                <a:latin typeface="+mn-ea"/>
              </a:rPr>
              <a:t>others that normal user don’t it usually</a:t>
            </a:r>
            <a:endParaRPr kumimoji="1" lang="en-US" altLang="ja-JP" sz="1800" b="1" dirty="0" smtClean="0">
              <a:solidFill>
                <a:schemeClr val="tx1"/>
              </a:solidFill>
              <a:latin typeface="+mn-ea"/>
            </a:endParaRPr>
          </a:p>
        </p:txBody>
      </p:sp>
      <p:sp>
        <p:nvSpPr>
          <p:cNvPr id="4" name="日付プレースホルダー 3"/>
          <p:cNvSpPr>
            <a:spLocks noGrp="1"/>
          </p:cNvSpPr>
          <p:nvPr>
            <p:ph type="dt" sz="half" idx="10"/>
          </p:nvPr>
        </p:nvSpPr>
        <p:spPr/>
        <p:txBody>
          <a:bodyPr/>
          <a:lstStyle/>
          <a:p>
            <a:fld id="{6A25FADF-2A4A-4493-9278-7D3544A58CFE}" type="datetime1">
              <a:rPr kumimoji="1" lang="ja-JP" altLang="en-US" smtClean="0"/>
              <a:t>2016/12/7</a:t>
            </a:fld>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RCNP, Osaka Univ.</a:t>
            </a:r>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11</a:t>
            </a:fld>
            <a:endParaRPr kumimoji="1" lang="ja-JP" altLang="en-US"/>
          </a:p>
        </p:txBody>
      </p:sp>
    </p:spTree>
    <p:extLst>
      <p:ext uri="{BB962C8B-B14F-4D97-AF65-F5344CB8AC3E}">
        <p14:creationId xmlns:p14="http://schemas.microsoft.com/office/powerpoint/2010/main" val="4141005937"/>
      </p:ext>
    </p:extLst>
  </p:cSld>
  <p:clrMapOvr>
    <a:masterClrMapping/>
  </p:clrMapOvr>
  <p:transition>
    <p:push/>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114201"/>
            <a:ext cx="7772400" cy="650503"/>
          </a:xfrm>
        </p:spPr>
        <p:txBody>
          <a:bodyPr>
            <a:normAutofit/>
          </a:bodyPr>
          <a:lstStyle/>
          <a:p>
            <a:pPr marL="457200" indent="-457200"/>
            <a:r>
              <a:rPr lang="en-US" altLang="ja-JP" sz="3600" b="1" dirty="0" smtClean="0">
                <a:latin typeface="+mn-ea"/>
              </a:rPr>
              <a:t>Notice (2)</a:t>
            </a:r>
            <a:endParaRPr lang="en-US" altLang="ja-JP" sz="3600" b="1" dirty="0">
              <a:latin typeface="+mn-ea"/>
            </a:endParaRPr>
          </a:p>
        </p:txBody>
      </p:sp>
      <p:sp>
        <p:nvSpPr>
          <p:cNvPr id="3" name="サブタイトル 2"/>
          <p:cNvSpPr>
            <a:spLocks noGrp="1"/>
          </p:cNvSpPr>
          <p:nvPr>
            <p:ph type="subTitle" idx="1"/>
          </p:nvPr>
        </p:nvSpPr>
        <p:spPr>
          <a:xfrm>
            <a:off x="792088" y="836712"/>
            <a:ext cx="7740352" cy="5400600"/>
          </a:xfrm>
        </p:spPr>
        <p:txBody>
          <a:bodyPr>
            <a:noAutofit/>
          </a:bodyPr>
          <a:lstStyle/>
          <a:p>
            <a:pPr marL="285750" indent="-285750" algn="l">
              <a:buFont typeface="Wingdings" panose="05000000000000000000" pitchFamily="2" charset="2"/>
              <a:buChar char="l"/>
            </a:pPr>
            <a:r>
              <a:rPr lang="en-US" altLang="ja-JP" sz="2000" b="1" dirty="0" smtClean="0">
                <a:solidFill>
                  <a:schemeClr val="tx1"/>
                </a:solidFill>
                <a:latin typeface="+mn-ea"/>
              </a:rPr>
              <a:t>mobile </a:t>
            </a:r>
            <a:r>
              <a:rPr lang="en-US" altLang="ja-JP" sz="2000" b="1" dirty="0" err="1" smtClean="0">
                <a:solidFill>
                  <a:schemeClr val="tx1"/>
                </a:solidFill>
                <a:latin typeface="+mn-ea"/>
              </a:rPr>
              <a:t>WiFi</a:t>
            </a:r>
            <a:r>
              <a:rPr lang="en-US" altLang="ja-JP" sz="2000" b="1" dirty="0" smtClean="0">
                <a:solidFill>
                  <a:schemeClr val="tx1"/>
                </a:solidFill>
                <a:latin typeface="+mn-ea"/>
              </a:rPr>
              <a:t> router</a:t>
            </a:r>
          </a:p>
          <a:p>
            <a:pPr marL="742950" lvl="1" indent="-285750" algn="l">
              <a:buFont typeface="Wingdings" panose="05000000000000000000" pitchFamily="2" charset="2"/>
              <a:buChar char="l"/>
            </a:pPr>
            <a:r>
              <a:rPr lang="en-US" altLang="ja-JP" sz="2000" b="1" dirty="0" smtClean="0">
                <a:solidFill>
                  <a:schemeClr val="tx1"/>
                </a:solidFill>
                <a:latin typeface="+mn-ea"/>
              </a:rPr>
              <a:t>You must set channel number to AUTO.</a:t>
            </a:r>
          </a:p>
          <a:p>
            <a:pPr marL="742950" lvl="1" indent="-285750" algn="l">
              <a:buFont typeface="Wingdings" panose="05000000000000000000" pitchFamily="2" charset="2"/>
              <a:buChar char="l"/>
            </a:pPr>
            <a:r>
              <a:rPr lang="en-US" altLang="ja-JP" sz="2000" b="1" dirty="0" smtClean="0">
                <a:solidFill>
                  <a:schemeClr val="tx1"/>
                </a:solidFill>
                <a:latin typeface="+mn-ea"/>
              </a:rPr>
              <a:t>When you don’t use it, please turn it off.</a:t>
            </a:r>
          </a:p>
          <a:p>
            <a:pPr marL="742950" lvl="1" indent="-285750" algn="l">
              <a:buFont typeface="Wingdings" panose="05000000000000000000" pitchFamily="2" charset="2"/>
              <a:buChar char="l"/>
            </a:pPr>
            <a:r>
              <a:rPr lang="en-US" altLang="ja-JP" sz="2000" b="1" dirty="0" smtClean="0">
                <a:solidFill>
                  <a:schemeClr val="tx1"/>
                </a:solidFill>
                <a:latin typeface="+mn-ea"/>
              </a:rPr>
              <a:t>strongly recommended to use WPA2.</a:t>
            </a:r>
          </a:p>
          <a:p>
            <a:pPr marL="742950" lvl="1" indent="-285750" algn="l">
              <a:buFont typeface="Wingdings" panose="05000000000000000000" pitchFamily="2" charset="2"/>
              <a:buChar char="l"/>
            </a:pPr>
            <a:r>
              <a:rPr lang="en-US" altLang="ja-JP" sz="2000" b="1" dirty="0" smtClean="0">
                <a:solidFill>
                  <a:schemeClr val="tx1"/>
                </a:solidFill>
                <a:latin typeface="+mn-ea"/>
              </a:rPr>
              <a:t>even if it is not connected to RCNP network.</a:t>
            </a:r>
          </a:p>
          <a:p>
            <a:pPr marL="742950" lvl="1" indent="-285750" algn="l">
              <a:buFont typeface="Wingdings" panose="05000000000000000000" pitchFamily="2" charset="2"/>
              <a:buChar char="l"/>
            </a:pPr>
            <a:endParaRPr lang="en-US" altLang="ja-JP" sz="2000" b="1" dirty="0">
              <a:solidFill>
                <a:schemeClr val="tx1"/>
              </a:solidFill>
              <a:latin typeface="+mn-ea"/>
            </a:endParaRPr>
          </a:p>
          <a:p>
            <a:pPr marL="742950" lvl="1" indent="-285750" algn="l">
              <a:buFont typeface="Wingdings" panose="05000000000000000000" pitchFamily="2" charset="2"/>
              <a:buChar char="l"/>
            </a:pPr>
            <a:r>
              <a:rPr lang="en-US" altLang="ja-JP" sz="2000" b="1" dirty="0" smtClean="0">
                <a:solidFill>
                  <a:schemeClr val="tx1"/>
                </a:solidFill>
                <a:latin typeface="+mn-ea"/>
              </a:rPr>
              <a:t>Of course You should not set the same SSID as RCNP’s one.</a:t>
            </a:r>
          </a:p>
          <a:p>
            <a:pPr marL="742950" lvl="1" indent="-285750" algn="l">
              <a:buFont typeface="Wingdings" panose="05000000000000000000" pitchFamily="2" charset="2"/>
              <a:buChar char="l"/>
            </a:pPr>
            <a:endParaRPr lang="en-US" altLang="ja-JP" sz="2000" b="1" dirty="0" smtClean="0">
              <a:solidFill>
                <a:schemeClr val="tx1"/>
              </a:solidFill>
              <a:latin typeface="+mn-ea"/>
            </a:endParaRPr>
          </a:p>
          <a:p>
            <a:pPr marL="742950" lvl="1" indent="-285750" algn="l">
              <a:buFont typeface="Wingdings" panose="05000000000000000000" pitchFamily="2" charset="2"/>
              <a:buChar char="l"/>
            </a:pPr>
            <a:endParaRPr lang="en-US" altLang="ja-JP" sz="2000" b="1" dirty="0">
              <a:solidFill>
                <a:schemeClr val="tx1"/>
              </a:solidFill>
              <a:latin typeface="+mn-ea"/>
            </a:endParaRPr>
          </a:p>
        </p:txBody>
      </p:sp>
      <p:sp>
        <p:nvSpPr>
          <p:cNvPr id="4" name="日付プレースホルダー 3"/>
          <p:cNvSpPr>
            <a:spLocks noGrp="1"/>
          </p:cNvSpPr>
          <p:nvPr>
            <p:ph type="dt" sz="half" idx="10"/>
          </p:nvPr>
        </p:nvSpPr>
        <p:spPr/>
        <p:txBody>
          <a:bodyPr/>
          <a:lstStyle/>
          <a:p>
            <a:fld id="{6A25FADF-2A4A-4493-9278-7D3544A58CFE}" type="datetime1">
              <a:rPr kumimoji="1" lang="ja-JP" altLang="en-US" smtClean="0"/>
              <a:t>2016/12/7</a:t>
            </a:fld>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RCNP, Osaka Univ.</a:t>
            </a:r>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12</a:t>
            </a:fld>
            <a:endParaRPr kumimoji="1" lang="ja-JP" altLang="en-US"/>
          </a:p>
        </p:txBody>
      </p:sp>
    </p:spTree>
    <p:extLst>
      <p:ext uri="{BB962C8B-B14F-4D97-AF65-F5344CB8AC3E}">
        <p14:creationId xmlns:p14="http://schemas.microsoft.com/office/powerpoint/2010/main" val="3405469375"/>
      </p:ext>
    </p:extLst>
  </p:cSld>
  <p:clrMapOvr>
    <a:masterClrMapping/>
  </p:clrMapOvr>
  <p:transition>
    <p:push/>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114201"/>
            <a:ext cx="7772400" cy="650503"/>
          </a:xfrm>
        </p:spPr>
        <p:txBody>
          <a:bodyPr>
            <a:normAutofit/>
          </a:bodyPr>
          <a:lstStyle/>
          <a:p>
            <a:pPr marL="457200" indent="-457200"/>
            <a:r>
              <a:rPr lang="en-US" altLang="ja-JP" sz="3600" b="1" dirty="0" smtClean="0">
                <a:latin typeface="+mn-ea"/>
              </a:rPr>
              <a:t>LAN</a:t>
            </a:r>
            <a:r>
              <a:rPr lang="en-US" altLang="ja-JP" sz="3600" b="1" dirty="0">
                <a:latin typeface="+mn-ea"/>
              </a:rPr>
              <a:t> </a:t>
            </a:r>
            <a:r>
              <a:rPr lang="en-US" altLang="ja-JP" sz="3600" b="1" dirty="0" smtClean="0">
                <a:latin typeface="+mn-ea"/>
              </a:rPr>
              <a:t>for the purpose of</a:t>
            </a:r>
            <a:endParaRPr lang="en-US" altLang="ja-JP" sz="3600" b="1" dirty="0">
              <a:latin typeface="+mn-ea"/>
            </a:endParaRPr>
          </a:p>
        </p:txBody>
      </p:sp>
      <p:sp>
        <p:nvSpPr>
          <p:cNvPr id="3" name="サブタイトル 2"/>
          <p:cNvSpPr>
            <a:spLocks noGrp="1"/>
          </p:cNvSpPr>
          <p:nvPr>
            <p:ph type="subTitle" idx="1"/>
          </p:nvPr>
        </p:nvSpPr>
        <p:spPr>
          <a:xfrm>
            <a:off x="323528" y="5301208"/>
            <a:ext cx="8424936" cy="1080120"/>
          </a:xfrm>
        </p:spPr>
        <p:txBody>
          <a:bodyPr>
            <a:noAutofit/>
          </a:bodyPr>
          <a:lstStyle/>
          <a:p>
            <a:pPr marL="457200" indent="-457200" algn="l">
              <a:buFont typeface="Wingdings" panose="05000000000000000000" pitchFamily="2" charset="2"/>
              <a:buChar char="l"/>
            </a:pPr>
            <a:r>
              <a:rPr lang="en-US" altLang="ja-JP" sz="1800" b="1" dirty="0" smtClean="0">
                <a:solidFill>
                  <a:schemeClr val="tx1"/>
                </a:solidFill>
                <a:latin typeface="+mn-ea"/>
              </a:rPr>
              <a:t>The network for visitor can be used by RCNP members.</a:t>
            </a:r>
          </a:p>
          <a:p>
            <a:pPr marL="457200" indent="-457200" algn="l">
              <a:buFont typeface="Wingdings" panose="05000000000000000000" pitchFamily="2" charset="2"/>
              <a:buChar char="l"/>
            </a:pPr>
            <a:r>
              <a:rPr lang="en-US" altLang="ja-JP" sz="1800" b="1" dirty="0" smtClean="0">
                <a:solidFill>
                  <a:schemeClr val="tx1"/>
                </a:solidFill>
                <a:latin typeface="+mn-ea"/>
              </a:rPr>
              <a:t>Please consult us if you want to connect the equipment to wireless RCNP-GP, but it cannot support IEEE802.1X .</a:t>
            </a:r>
          </a:p>
        </p:txBody>
      </p:sp>
      <p:sp>
        <p:nvSpPr>
          <p:cNvPr id="4" name="日付プレースホルダー 3"/>
          <p:cNvSpPr>
            <a:spLocks noGrp="1"/>
          </p:cNvSpPr>
          <p:nvPr>
            <p:ph type="dt" sz="half" idx="10"/>
          </p:nvPr>
        </p:nvSpPr>
        <p:spPr/>
        <p:txBody>
          <a:bodyPr/>
          <a:lstStyle/>
          <a:p>
            <a:fld id="{6A25FADF-2A4A-4493-9278-7D3544A58CFE}" type="datetime1">
              <a:rPr kumimoji="1" lang="ja-JP" altLang="en-US" smtClean="0"/>
              <a:t>2016/12/7</a:t>
            </a:fld>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RCNP, Osaka Univ.</a:t>
            </a:r>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13</a:t>
            </a:fld>
            <a:endParaRPr kumimoji="1" lang="ja-JP" altLang="en-US"/>
          </a:p>
        </p:txBody>
      </p:sp>
      <p:graphicFrame>
        <p:nvGraphicFramePr>
          <p:cNvPr id="7" name="表 6"/>
          <p:cNvGraphicFramePr>
            <a:graphicFrameLocks noGrp="1"/>
          </p:cNvGraphicFramePr>
          <p:nvPr>
            <p:extLst>
              <p:ext uri="{D42A27DB-BD31-4B8C-83A1-F6EECF244321}">
                <p14:modId xmlns:p14="http://schemas.microsoft.com/office/powerpoint/2010/main" val="1298215139"/>
              </p:ext>
            </p:extLst>
          </p:nvPr>
        </p:nvGraphicFramePr>
        <p:xfrm>
          <a:off x="206901" y="869920"/>
          <a:ext cx="8557643" cy="4348480"/>
        </p:xfrm>
        <a:graphic>
          <a:graphicData uri="http://schemas.openxmlformats.org/drawingml/2006/table">
            <a:tbl>
              <a:tblPr firstRow="1" bandRow="1">
                <a:tableStyleId>{5C22544A-7EE6-4342-B048-85BDC9FD1C3A}</a:tableStyleId>
              </a:tblPr>
              <a:tblGrid>
                <a:gridCol w="1895158"/>
                <a:gridCol w="2395411"/>
                <a:gridCol w="775653"/>
                <a:gridCol w="1004253"/>
                <a:gridCol w="691388"/>
                <a:gridCol w="1795780"/>
              </a:tblGrid>
              <a:tr h="370840">
                <a:tc>
                  <a:txBody>
                    <a:bodyPr/>
                    <a:lstStyle/>
                    <a:p>
                      <a:r>
                        <a:rPr kumimoji="1" lang="en-US" altLang="ja-JP" dirty="0" smtClean="0"/>
                        <a:t>Network</a:t>
                      </a:r>
                      <a:r>
                        <a:rPr kumimoji="1" lang="en-US" altLang="ja-JP" baseline="0" dirty="0" smtClean="0"/>
                        <a:t> name</a:t>
                      </a:r>
                    </a:p>
                    <a:p>
                      <a:r>
                        <a:rPr kumimoji="1" lang="en-US" altLang="ja-JP" baseline="0" dirty="0" smtClean="0"/>
                        <a:t>(SSID)</a:t>
                      </a:r>
                      <a:endParaRPr kumimoji="1" lang="ja-JP" altLang="en-US" dirty="0"/>
                    </a:p>
                  </a:txBody>
                  <a:tcPr/>
                </a:tc>
                <a:tc>
                  <a:txBody>
                    <a:bodyPr/>
                    <a:lstStyle/>
                    <a:p>
                      <a:r>
                        <a:rPr kumimoji="1" lang="en-US" altLang="ja-JP" dirty="0" smtClean="0"/>
                        <a:t>purpose</a:t>
                      </a:r>
                    </a:p>
                    <a:p>
                      <a:endParaRPr kumimoji="1" lang="ja-JP" altLang="en-US" dirty="0"/>
                    </a:p>
                  </a:txBody>
                  <a:tcPr/>
                </a:tc>
                <a:tc>
                  <a:txBody>
                    <a:bodyPr/>
                    <a:lstStyle/>
                    <a:p>
                      <a:r>
                        <a:rPr kumimoji="1" lang="en-US" altLang="ja-JP" dirty="0" smtClean="0"/>
                        <a:t>wired</a:t>
                      </a:r>
                      <a:endParaRPr kumimoji="1" lang="ja-JP" altLang="en-US" dirty="0"/>
                    </a:p>
                  </a:txBody>
                  <a:tcPr/>
                </a:tc>
                <a:tc>
                  <a:txBody>
                    <a:bodyPr/>
                    <a:lstStyle/>
                    <a:p>
                      <a:r>
                        <a:rPr kumimoji="1" lang="en-US" altLang="ja-JP" dirty="0" smtClean="0"/>
                        <a:t>wireless</a:t>
                      </a:r>
                      <a:endParaRPr kumimoji="1" lang="ja-JP" altLang="en-US" dirty="0"/>
                    </a:p>
                  </a:txBody>
                  <a:tcPr/>
                </a:tc>
                <a:tc>
                  <a:txBody>
                    <a:bodyPr/>
                    <a:lstStyle/>
                    <a:p>
                      <a:r>
                        <a:rPr kumimoji="1" lang="en-US" altLang="ja-JP" dirty="0" smtClean="0"/>
                        <a:t>MAC</a:t>
                      </a:r>
                    </a:p>
                    <a:p>
                      <a:r>
                        <a:rPr kumimoji="1" lang="en-US" altLang="ja-JP" dirty="0" smtClean="0"/>
                        <a:t>reg.</a:t>
                      </a:r>
                      <a:endParaRPr kumimoji="1" lang="ja-JP" altLang="en-US" dirty="0"/>
                    </a:p>
                  </a:txBody>
                  <a:tcPr/>
                </a:tc>
                <a:tc>
                  <a:txBody>
                    <a:bodyPr/>
                    <a:lstStyle/>
                    <a:p>
                      <a:r>
                        <a:rPr kumimoji="1" lang="en-US" altLang="ja-JP" dirty="0" smtClean="0"/>
                        <a:t>comment</a:t>
                      </a:r>
                      <a:endParaRPr kumimoji="1" lang="ja-JP" altLang="en-US" dirty="0"/>
                    </a:p>
                  </a:txBody>
                  <a:tcPr/>
                </a:tc>
              </a:tr>
              <a:tr h="370840">
                <a:tc>
                  <a:txBody>
                    <a:bodyPr/>
                    <a:lstStyle/>
                    <a:p>
                      <a:r>
                        <a:rPr kumimoji="1" lang="en-US" altLang="ja-JP" dirty="0" smtClean="0"/>
                        <a:t>RCNP-GP</a:t>
                      </a:r>
                      <a:endParaRPr kumimoji="1" lang="ja-JP" altLang="en-US" dirty="0"/>
                    </a:p>
                  </a:txBody>
                  <a:tcPr anchor="ctr"/>
                </a:tc>
                <a:tc>
                  <a:txBody>
                    <a:bodyPr/>
                    <a:lstStyle/>
                    <a:p>
                      <a:r>
                        <a:rPr kumimoji="1" lang="en-US" altLang="ja-JP" dirty="0" smtClean="0"/>
                        <a:t>General purpose</a:t>
                      </a:r>
                      <a:endParaRPr kumimoji="1" lang="ja-JP" altLang="en-US" dirty="0"/>
                    </a:p>
                  </a:txBody>
                  <a:tcPr anchor="ctr"/>
                </a:tc>
                <a:tc>
                  <a:txBody>
                    <a:bodyPr/>
                    <a:lstStyle/>
                    <a:p>
                      <a:pPr algn="ctr"/>
                      <a:r>
                        <a:rPr kumimoji="1" lang="ja-JP" altLang="en-US" dirty="0" smtClean="0"/>
                        <a:t>✔</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dirty="0" smtClean="0"/>
                        <a:t>✔ </a:t>
                      </a:r>
                      <a:r>
                        <a:rPr kumimoji="1" lang="en-US" altLang="ja-JP" dirty="0" smtClean="0"/>
                        <a:t>1X</a:t>
                      </a:r>
                      <a:endParaRPr kumimoji="1" lang="ja-JP" altLang="en-US" dirty="0" smtClean="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a:t>
                      </a:r>
                    </a:p>
                  </a:txBody>
                  <a:tcPr anchor="ctr"/>
                </a:tc>
                <a:tc>
                  <a:txBody>
                    <a:bodyPr/>
                    <a:lstStyle/>
                    <a:p>
                      <a:endParaRPr kumimoji="1" lang="ja-JP" altLang="en-US" dirty="0"/>
                    </a:p>
                  </a:txBody>
                  <a:tcPr anchor="ctr"/>
                </a:tc>
              </a:tr>
              <a:tr h="370840">
                <a:tc>
                  <a:txBody>
                    <a:bodyPr/>
                    <a:lstStyle/>
                    <a:p>
                      <a:r>
                        <a:rPr kumimoji="1" lang="en-US" altLang="ja-JP" dirty="0" smtClean="0"/>
                        <a:t>RCNP-ACC</a:t>
                      </a:r>
                      <a:endParaRPr kumimoji="1" lang="ja-JP" altLang="en-US" dirty="0"/>
                    </a:p>
                  </a:txBody>
                  <a:tcPr anchor="ctr"/>
                </a:tc>
                <a:tc>
                  <a:txBody>
                    <a:bodyPr/>
                    <a:lstStyle/>
                    <a:p>
                      <a:r>
                        <a:rPr kumimoji="1" lang="en-US" altLang="ja-JP" dirty="0" smtClean="0"/>
                        <a:t>Accelerator control</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dirty="0" smtClean="0"/>
                        <a:t>✔</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a:t>
                      </a:r>
                      <a:r>
                        <a:rPr kumimoji="1" lang="ja-JP" altLang="en-US" dirty="0" smtClean="0"/>
                        <a:t>✔</a:t>
                      </a:r>
                      <a:r>
                        <a:rPr kumimoji="1" lang="en-US" altLang="ja-JP" dirty="0" smtClean="0"/>
                        <a:t>)</a:t>
                      </a:r>
                      <a:endParaRPr kumimoji="1" lang="ja-JP" altLang="en-US" dirty="0" smtClean="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a:t>
                      </a:r>
                    </a:p>
                  </a:txBody>
                  <a:tcPr anchor="ctr"/>
                </a:tc>
                <a:tc>
                  <a:txBody>
                    <a:bodyPr/>
                    <a:lstStyle/>
                    <a:p>
                      <a:endParaRPr kumimoji="1" lang="ja-JP" altLang="en-US" dirty="0"/>
                    </a:p>
                  </a:txBody>
                  <a:tcPr anchor="ctr"/>
                </a:tc>
              </a:tr>
              <a:tr h="370840">
                <a:tc>
                  <a:txBody>
                    <a:bodyPr/>
                    <a:lstStyle/>
                    <a:p>
                      <a:r>
                        <a:rPr kumimoji="1" lang="en-US" altLang="ja-JP" dirty="0" smtClean="0"/>
                        <a:t>RCNP-EXP</a:t>
                      </a:r>
                      <a:endParaRPr kumimoji="1" lang="ja-JP" altLang="en-US" dirty="0"/>
                    </a:p>
                  </a:txBody>
                  <a:tcPr anchor="ctr"/>
                </a:tc>
                <a:tc>
                  <a:txBody>
                    <a:bodyPr/>
                    <a:lstStyle/>
                    <a:p>
                      <a:r>
                        <a:rPr kumimoji="1" lang="en-US" altLang="ja-JP" dirty="0" smtClean="0"/>
                        <a:t>Experiment</a:t>
                      </a:r>
                      <a:r>
                        <a:rPr kumimoji="1" lang="en-US" altLang="ja-JP" baseline="0" dirty="0" smtClean="0"/>
                        <a:t> control</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dirty="0" smtClean="0"/>
                        <a:t>✔</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a:t>
                      </a:r>
                      <a:r>
                        <a:rPr kumimoji="1" lang="ja-JP" altLang="en-US" dirty="0" smtClean="0"/>
                        <a:t>✔</a:t>
                      </a:r>
                      <a:r>
                        <a:rPr kumimoji="1" lang="en-US" altLang="ja-JP" dirty="0" smtClean="0"/>
                        <a:t>)</a:t>
                      </a:r>
                      <a:endParaRPr kumimoji="1" lang="ja-JP" altLang="en-US" dirty="0" smtClean="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a:t>
                      </a:r>
                    </a:p>
                  </a:txBody>
                  <a:tcPr anchor="ctr"/>
                </a:tc>
                <a:tc>
                  <a:txBody>
                    <a:bodyPr/>
                    <a:lstStyle/>
                    <a:p>
                      <a:endParaRPr kumimoji="1" lang="ja-JP" altLang="en-US"/>
                    </a:p>
                  </a:txBody>
                  <a:tcPr anchor="ctr"/>
                </a:tc>
              </a:tr>
              <a:tr h="370840">
                <a:tc>
                  <a:txBody>
                    <a:bodyPr/>
                    <a:lstStyle/>
                    <a:p>
                      <a:r>
                        <a:rPr kumimoji="1" lang="en-US" altLang="ja-JP" dirty="0" smtClean="0"/>
                        <a:t>RCNP-RAD</a:t>
                      </a:r>
                      <a:endParaRPr kumimoji="1" lang="ja-JP" altLang="en-US" dirty="0"/>
                    </a:p>
                  </a:txBody>
                  <a:tcPr anchor="ctr"/>
                </a:tc>
                <a:tc>
                  <a:txBody>
                    <a:bodyPr/>
                    <a:lstStyle/>
                    <a:p>
                      <a:r>
                        <a:rPr kumimoji="1" lang="en-US" altLang="ja-JP" dirty="0" smtClean="0"/>
                        <a:t>Radiation protection</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dirty="0" smtClean="0"/>
                        <a:t>✔</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a:t>
                      </a:r>
                      <a:r>
                        <a:rPr kumimoji="1" lang="ja-JP" altLang="en-US" dirty="0" smtClean="0"/>
                        <a:t>✔</a:t>
                      </a:r>
                      <a:r>
                        <a:rPr kumimoji="1" lang="en-US" altLang="ja-JP" dirty="0" smtClean="0"/>
                        <a:t>)</a:t>
                      </a:r>
                      <a:endParaRPr kumimoji="1" lang="ja-JP" altLang="en-US" dirty="0" smtClean="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a:t>
                      </a:r>
                    </a:p>
                  </a:txBody>
                  <a:tcPr anchor="ctr"/>
                </a:tc>
                <a:tc>
                  <a:txBody>
                    <a:bodyPr/>
                    <a:lstStyle/>
                    <a:p>
                      <a:endParaRPr kumimoji="1" lang="ja-JP" altLang="en-US"/>
                    </a:p>
                  </a:txBody>
                  <a:tcPr anchor="ctr"/>
                </a:tc>
              </a:tr>
              <a:tr h="370840">
                <a:tc>
                  <a:txBody>
                    <a:bodyPr/>
                    <a:lstStyle/>
                    <a:p>
                      <a:r>
                        <a:rPr kumimoji="1" lang="en-US" altLang="ja-JP" dirty="0" smtClean="0"/>
                        <a:t>RCNP-VISITOR</a:t>
                      </a:r>
                      <a:endParaRPr kumimoji="1" lang="ja-JP" altLang="en-US" dirty="0"/>
                    </a:p>
                  </a:txBody>
                  <a:tcPr anchor="ctr"/>
                </a:tc>
                <a:tc>
                  <a:txBody>
                    <a:bodyPr/>
                    <a:lstStyle/>
                    <a:p>
                      <a:r>
                        <a:rPr kumimoji="1" lang="en-US" altLang="ja-JP" dirty="0" smtClean="0"/>
                        <a:t>Visitor</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smtClean="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dirty="0" smtClean="0"/>
                        <a:t>✔</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a:t>
                      </a:r>
                    </a:p>
                  </a:txBody>
                  <a:tcPr anchor="ctr"/>
                </a:tc>
                <a:tc>
                  <a:txBody>
                    <a:bodyPr/>
                    <a:lstStyle/>
                    <a:p>
                      <a:endParaRPr kumimoji="1" lang="ja-JP" altLang="en-US" dirty="0"/>
                    </a:p>
                  </a:txBody>
                  <a:tcPr anchor="ctr"/>
                </a:tc>
              </a:tr>
              <a:tr h="370840">
                <a:tc>
                  <a:txBody>
                    <a:bodyPr/>
                    <a:lstStyle/>
                    <a:p>
                      <a:r>
                        <a:rPr kumimoji="1" lang="en-US" altLang="ja-JP" dirty="0" err="1" smtClean="0"/>
                        <a:t>eduroam</a:t>
                      </a:r>
                      <a:endParaRPr kumimoji="1" lang="ja-JP" altLang="en-US" dirty="0"/>
                    </a:p>
                  </a:txBody>
                  <a:tcPr anchor="ctr"/>
                </a:tc>
                <a:tc>
                  <a:txBody>
                    <a:bodyPr/>
                    <a:lstStyle/>
                    <a:p>
                      <a:r>
                        <a:rPr kumimoji="1" lang="en-US" altLang="ja-JP" dirty="0" smtClean="0"/>
                        <a:t>Visitor</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smtClean="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dirty="0" smtClean="0"/>
                        <a:t>✔ </a:t>
                      </a:r>
                      <a:r>
                        <a:rPr kumimoji="1" lang="en-US" altLang="ja-JP" dirty="0" smtClean="0"/>
                        <a:t>1X</a:t>
                      </a:r>
                      <a:endParaRPr kumimoji="1" lang="ja-JP" altLang="en-US" dirty="0" smtClean="0"/>
                    </a:p>
                  </a:txBody>
                  <a:tcPr anchor="ctr"/>
                </a:tc>
                <a:tc>
                  <a:txBody>
                    <a:bodyPr/>
                    <a:lstStyle/>
                    <a:p>
                      <a:endParaRPr kumimoji="1" lang="ja-JP" altLang="en-US" dirty="0"/>
                    </a:p>
                  </a:txBody>
                  <a:tcPr anchor="ctr"/>
                </a:tc>
                <a:tc>
                  <a:txBody>
                    <a:bodyPr/>
                    <a:lstStyle/>
                    <a:p>
                      <a:endParaRPr kumimoji="1" lang="ja-JP" altLang="en-US"/>
                    </a:p>
                  </a:txBody>
                  <a:tcPr anchor="ctr"/>
                </a:tc>
              </a:tr>
              <a:tr h="370840">
                <a:tc>
                  <a:txBody>
                    <a:bodyPr/>
                    <a:lstStyle/>
                    <a:p>
                      <a:r>
                        <a:rPr kumimoji="1" lang="en-US" altLang="ja-JP" dirty="0" err="1" smtClean="0"/>
                        <a:t>odins-wlan</a:t>
                      </a:r>
                      <a:endParaRPr kumimoji="1" lang="en-US" altLang="ja-JP" dirty="0" smtClean="0"/>
                    </a:p>
                  </a:txBody>
                  <a:tcPr anchor="ctr"/>
                </a:tc>
                <a:tc>
                  <a:txBody>
                    <a:bodyPr/>
                    <a:lstStyle/>
                    <a:p>
                      <a:r>
                        <a:rPr kumimoji="1" lang="en-US" altLang="ja-JP" dirty="0" smtClean="0"/>
                        <a:t>member of Osaka Univ.</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smtClean="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dirty="0" smtClean="0"/>
                        <a:t>✔</a:t>
                      </a:r>
                    </a:p>
                  </a:txBody>
                  <a:tcPr anchor="ctr"/>
                </a:tc>
                <a:tc>
                  <a:txBody>
                    <a:bodyPr/>
                    <a:lstStyle/>
                    <a:p>
                      <a:endParaRPr kumimoji="1" lang="ja-JP" altLang="en-US" dirty="0"/>
                    </a:p>
                  </a:txBody>
                  <a:tcPr anchor="ctr"/>
                </a:tc>
                <a:tc>
                  <a:txBody>
                    <a:bodyPr/>
                    <a:lstStyle/>
                    <a:p>
                      <a:r>
                        <a:rPr kumimoji="1" lang="en-US" altLang="ja-JP" dirty="0" smtClean="0"/>
                        <a:t>will be abolished</a:t>
                      </a:r>
                      <a:endParaRPr kumimoji="1" lang="ja-JP" altLang="en-US" dirty="0"/>
                    </a:p>
                  </a:txBody>
                  <a:tcPr anchor="ctr"/>
                </a:tc>
              </a:tr>
              <a:tr h="370840">
                <a:tc>
                  <a:txBody>
                    <a:bodyPr/>
                    <a:lstStyle/>
                    <a:p>
                      <a:r>
                        <a:rPr kumimoji="1" lang="en-US" altLang="ja-JP" dirty="0" err="1" smtClean="0"/>
                        <a:t>odins</a:t>
                      </a:r>
                      <a:r>
                        <a:rPr kumimoji="1" lang="en-US" altLang="ja-JP" dirty="0" smtClean="0"/>
                        <a:t>-visitor-</a:t>
                      </a:r>
                      <a:r>
                        <a:rPr kumimoji="1" lang="en-US" altLang="ja-JP" dirty="0" err="1" smtClean="0"/>
                        <a:t>wlan</a:t>
                      </a:r>
                      <a:endParaRPr kumimoji="1" lang="en-US" altLang="ja-JP" dirty="0" smtClean="0"/>
                    </a:p>
                  </a:txBody>
                  <a:tcPr anchor="ctr"/>
                </a:tc>
                <a:tc>
                  <a:txBody>
                    <a:bodyPr/>
                    <a:lstStyle/>
                    <a:p>
                      <a:r>
                        <a:rPr kumimoji="1" lang="en-US" altLang="ja-JP" dirty="0" smtClean="0"/>
                        <a:t>visitor of Osaka Univ.</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a:t>
                      </a:r>
                      <a:r>
                        <a:rPr kumimoji="1" lang="ja-JP" altLang="en-US" dirty="0" smtClean="0"/>
                        <a:t>✔</a:t>
                      </a:r>
                      <a:r>
                        <a:rPr kumimoji="1" lang="en-US" altLang="ja-JP" dirty="0" smtClean="0"/>
                        <a:t>)</a:t>
                      </a:r>
                      <a:endParaRPr kumimoji="1" lang="ja-JP" altLang="en-US" dirty="0" smtClean="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dirty="0" smtClean="0"/>
                        <a:t>✔</a:t>
                      </a:r>
                    </a:p>
                  </a:txBody>
                  <a:tcPr anchor="ctr"/>
                </a:tc>
                <a:tc>
                  <a:txBody>
                    <a:bodyPr/>
                    <a:lstStyle/>
                    <a:p>
                      <a:endParaRPr kumimoji="1" lang="ja-JP" altLang="en-US" dirty="0"/>
                    </a:p>
                  </a:txBody>
                  <a:tcPr anchor="ctr"/>
                </a:tc>
                <a:tc>
                  <a:txBody>
                    <a:bodyPr/>
                    <a:lstStyle/>
                    <a:p>
                      <a:r>
                        <a:rPr kumimoji="1" lang="en-US" altLang="ja-JP" dirty="0" smtClean="0"/>
                        <a:t>will be abolished</a:t>
                      </a:r>
                      <a:endParaRPr kumimoji="1" lang="ja-JP" altLang="en-US" dirty="0"/>
                    </a:p>
                  </a:txBody>
                  <a:tcPr anchor="ctr"/>
                </a:tc>
              </a:tr>
              <a:tr h="370840">
                <a:tc>
                  <a:txBody>
                    <a:bodyPr/>
                    <a:lstStyle/>
                    <a:p>
                      <a:r>
                        <a:rPr kumimoji="1" lang="en-US" altLang="ja-JP" dirty="0" smtClean="0">
                          <a:solidFill>
                            <a:srgbClr val="0070C0"/>
                          </a:solidFill>
                        </a:rPr>
                        <a:t>odins-1x</a:t>
                      </a:r>
                    </a:p>
                  </a:txBody>
                  <a:tcPr anchor="ctr"/>
                </a:tc>
                <a:tc>
                  <a:txBody>
                    <a:bodyPr/>
                    <a:lstStyle/>
                    <a:p>
                      <a:r>
                        <a:rPr kumimoji="1" lang="en-US" altLang="ja-JP" dirty="0" smtClean="0">
                          <a:solidFill>
                            <a:srgbClr val="0070C0"/>
                          </a:solidFill>
                        </a:rPr>
                        <a:t>member of Osaka Univ.</a:t>
                      </a:r>
                      <a:endParaRPr kumimoji="1" lang="ja-JP" altLang="en-US" dirty="0">
                        <a:solidFill>
                          <a:srgbClr val="0070C0"/>
                        </a:solidFill>
                      </a:endParaRPr>
                    </a:p>
                  </a:txBody>
                  <a:tcPr anchor="ctr"/>
                </a:tc>
                <a:tc>
                  <a:txBody>
                    <a:bodyPr/>
                    <a:lstStyle/>
                    <a:p>
                      <a:pPr algn="ctr"/>
                      <a:endParaRPr kumimoji="1" lang="ja-JP" altLang="en-US" dirty="0">
                        <a:solidFill>
                          <a:srgbClr val="0070C0"/>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dirty="0" smtClean="0">
                          <a:solidFill>
                            <a:srgbClr val="0070C0"/>
                          </a:solidFill>
                        </a:rPr>
                        <a:t>✔ </a:t>
                      </a:r>
                      <a:r>
                        <a:rPr kumimoji="1" lang="en-US" altLang="ja-JP" dirty="0" smtClean="0">
                          <a:solidFill>
                            <a:srgbClr val="0070C0"/>
                          </a:solidFill>
                        </a:rPr>
                        <a:t>1X</a:t>
                      </a:r>
                      <a:endParaRPr kumimoji="1" lang="ja-JP" altLang="en-US" dirty="0" smtClean="0">
                        <a:solidFill>
                          <a:srgbClr val="0070C0"/>
                        </a:solidFill>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dirty="0" smtClean="0">
                        <a:solidFill>
                          <a:srgbClr val="0070C0"/>
                        </a:solidFill>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800" dirty="0" smtClean="0">
                          <a:solidFill>
                            <a:srgbClr val="0070C0"/>
                          </a:solidFill>
                        </a:rPr>
                        <a:t>in preparation</a:t>
                      </a:r>
                    </a:p>
                  </a:txBody>
                  <a:tcPr anchor="ctr"/>
                </a:tc>
              </a:tr>
              <a:tr h="370840">
                <a:tc>
                  <a:txBody>
                    <a:bodyPr/>
                    <a:lstStyle/>
                    <a:p>
                      <a:r>
                        <a:rPr kumimoji="1" lang="en-US" altLang="ja-JP" dirty="0" smtClean="0">
                          <a:solidFill>
                            <a:srgbClr val="0070C0"/>
                          </a:solidFill>
                        </a:rPr>
                        <a:t>odins-visitor-1x</a:t>
                      </a:r>
                    </a:p>
                  </a:txBody>
                  <a:tcPr anchor="ctr"/>
                </a:tc>
                <a:tc>
                  <a:txBody>
                    <a:bodyPr/>
                    <a:lstStyle/>
                    <a:p>
                      <a:r>
                        <a:rPr kumimoji="1" lang="en-US" altLang="ja-JP" dirty="0" smtClean="0">
                          <a:solidFill>
                            <a:srgbClr val="0070C0"/>
                          </a:solidFill>
                        </a:rPr>
                        <a:t>visitor of Osaka Univ.</a:t>
                      </a:r>
                      <a:endParaRPr kumimoji="1" lang="ja-JP" altLang="en-US" dirty="0">
                        <a:solidFill>
                          <a:srgbClr val="0070C0"/>
                        </a:solidFill>
                      </a:endParaRPr>
                    </a:p>
                  </a:txBody>
                  <a:tcPr anchor="ctr"/>
                </a:tc>
                <a:tc>
                  <a:txBody>
                    <a:bodyPr/>
                    <a:lstStyle/>
                    <a:p>
                      <a:pPr algn="ctr"/>
                      <a:endParaRPr kumimoji="1" lang="ja-JP" altLang="en-US" dirty="0">
                        <a:solidFill>
                          <a:srgbClr val="0070C0"/>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dirty="0" smtClean="0">
                          <a:solidFill>
                            <a:srgbClr val="0070C0"/>
                          </a:solidFill>
                        </a:rPr>
                        <a:t>✔ </a:t>
                      </a:r>
                      <a:r>
                        <a:rPr kumimoji="1" lang="en-US" altLang="ja-JP" dirty="0" smtClean="0">
                          <a:solidFill>
                            <a:srgbClr val="0070C0"/>
                          </a:solidFill>
                        </a:rPr>
                        <a:t>1X</a:t>
                      </a:r>
                      <a:endParaRPr kumimoji="1" lang="ja-JP" altLang="en-US" dirty="0" smtClean="0">
                        <a:solidFill>
                          <a:srgbClr val="0070C0"/>
                        </a:solidFill>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dirty="0" smtClean="0">
                        <a:solidFill>
                          <a:srgbClr val="0070C0"/>
                        </a:solidFill>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800" dirty="0" smtClean="0">
                          <a:solidFill>
                            <a:srgbClr val="0070C0"/>
                          </a:solidFill>
                        </a:rPr>
                        <a:t>in preparation</a:t>
                      </a:r>
                    </a:p>
                  </a:txBody>
                  <a:tcPr anchor="ctr"/>
                </a:tc>
              </a:tr>
            </a:tbl>
          </a:graphicData>
        </a:graphic>
      </p:graphicFrame>
    </p:spTree>
    <p:extLst>
      <p:ext uri="{BB962C8B-B14F-4D97-AF65-F5344CB8AC3E}">
        <p14:creationId xmlns:p14="http://schemas.microsoft.com/office/powerpoint/2010/main" val="3339708979"/>
      </p:ext>
    </p:extLst>
  </p:cSld>
  <p:clrMapOvr>
    <a:masterClrMapping/>
  </p:clrMapOvr>
  <p:transition>
    <p:push/>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114201"/>
            <a:ext cx="7772400" cy="650503"/>
          </a:xfrm>
        </p:spPr>
        <p:txBody>
          <a:bodyPr>
            <a:normAutofit/>
          </a:bodyPr>
          <a:lstStyle/>
          <a:p>
            <a:pPr marL="457200" indent="-457200"/>
            <a:r>
              <a:rPr lang="en-US" altLang="ja-JP" sz="3600" b="1" dirty="0">
                <a:latin typeface="+mn-ea"/>
              </a:rPr>
              <a:t>For </a:t>
            </a:r>
            <a:r>
              <a:rPr lang="en-US" altLang="ja-JP" sz="3600" b="1" dirty="0" smtClean="0">
                <a:latin typeface="+mn-ea"/>
              </a:rPr>
              <a:t>VISITOR (1)</a:t>
            </a:r>
            <a:endParaRPr lang="en-US" altLang="ja-JP" sz="3600" b="1" dirty="0">
              <a:latin typeface="+mn-ea"/>
            </a:endParaRPr>
          </a:p>
        </p:txBody>
      </p:sp>
      <p:sp>
        <p:nvSpPr>
          <p:cNvPr id="3" name="サブタイトル 2"/>
          <p:cNvSpPr>
            <a:spLocks noGrp="1"/>
          </p:cNvSpPr>
          <p:nvPr>
            <p:ph type="subTitle" idx="1"/>
          </p:nvPr>
        </p:nvSpPr>
        <p:spPr>
          <a:xfrm>
            <a:off x="792088" y="836712"/>
            <a:ext cx="7740352" cy="5112568"/>
          </a:xfrm>
        </p:spPr>
        <p:txBody>
          <a:bodyPr>
            <a:normAutofit/>
          </a:bodyPr>
          <a:lstStyle/>
          <a:p>
            <a:pPr marL="457200" indent="-457200" algn="l">
              <a:buFont typeface="Wingdings" panose="05000000000000000000" pitchFamily="2" charset="2"/>
              <a:buChar char="l"/>
            </a:pPr>
            <a:r>
              <a:rPr kumimoji="1" lang="en-US" altLang="ja-JP" sz="2400" b="1" dirty="0" smtClean="0">
                <a:solidFill>
                  <a:schemeClr val="tx1"/>
                </a:solidFill>
                <a:latin typeface="+mn-ea"/>
              </a:rPr>
              <a:t>RCNP-VISITOR</a:t>
            </a:r>
          </a:p>
          <a:p>
            <a:pPr marL="914400" lvl="1" indent="-457200" algn="l">
              <a:buFont typeface="Wingdings" panose="05000000000000000000" pitchFamily="2" charset="2"/>
              <a:buChar char="l"/>
            </a:pPr>
            <a:r>
              <a:rPr lang="en-US" altLang="ja-JP" sz="2000" b="1" dirty="0" smtClean="0">
                <a:solidFill>
                  <a:schemeClr val="tx1"/>
                </a:solidFill>
                <a:latin typeface="+mn-ea"/>
              </a:rPr>
              <a:t>The RCNP staff registers the visitor’s profile and MAC address of the PC.</a:t>
            </a:r>
          </a:p>
          <a:p>
            <a:pPr marL="914400" lvl="1" indent="-457200" algn="l">
              <a:buFont typeface="Wingdings" panose="05000000000000000000" pitchFamily="2" charset="2"/>
              <a:buChar char="l"/>
            </a:pPr>
            <a:r>
              <a:rPr kumimoji="1" lang="en-US" altLang="ja-JP" sz="2000" b="1" dirty="0" smtClean="0">
                <a:solidFill>
                  <a:schemeClr val="tx1"/>
                </a:solidFill>
                <a:latin typeface="+mn-ea"/>
              </a:rPr>
              <a:t>maximum 7 days, start date can be specified.</a:t>
            </a:r>
          </a:p>
          <a:p>
            <a:pPr marL="914400" lvl="1" indent="-457200" algn="l">
              <a:buFont typeface="Wingdings" panose="05000000000000000000" pitchFamily="2" charset="2"/>
              <a:buChar char="l"/>
            </a:pPr>
            <a:r>
              <a:rPr lang="en-US" altLang="ja-JP" sz="2000" b="1" dirty="0" smtClean="0">
                <a:solidFill>
                  <a:schemeClr val="tx1"/>
                </a:solidFill>
                <a:latin typeface="+mn-ea"/>
              </a:rPr>
              <a:t>all area of the RCNP</a:t>
            </a:r>
            <a:endParaRPr kumimoji="1" lang="en-US" altLang="ja-JP" sz="2000" b="1" dirty="0" smtClean="0">
              <a:solidFill>
                <a:schemeClr val="tx1"/>
              </a:solidFill>
              <a:latin typeface="+mn-ea"/>
            </a:endParaRPr>
          </a:p>
          <a:p>
            <a:pPr marL="457200" indent="-457200" algn="l">
              <a:buFont typeface="Wingdings" panose="05000000000000000000" pitchFamily="2" charset="2"/>
              <a:buChar char="l"/>
            </a:pPr>
            <a:r>
              <a:rPr lang="en-US" altLang="ja-JP" sz="2400" b="1" dirty="0" err="1" smtClean="0">
                <a:solidFill>
                  <a:schemeClr val="tx1"/>
                </a:solidFill>
                <a:latin typeface="+mn-ea"/>
              </a:rPr>
              <a:t>odins</a:t>
            </a:r>
            <a:r>
              <a:rPr lang="en-US" altLang="ja-JP" sz="2400" b="1" dirty="0" smtClean="0">
                <a:solidFill>
                  <a:schemeClr val="tx1"/>
                </a:solidFill>
                <a:latin typeface="+mn-ea"/>
              </a:rPr>
              <a:t>-visitor-</a:t>
            </a:r>
            <a:r>
              <a:rPr lang="en-US" altLang="ja-JP" sz="2400" b="1" dirty="0" err="1" smtClean="0">
                <a:solidFill>
                  <a:schemeClr val="tx1"/>
                </a:solidFill>
                <a:latin typeface="+mn-ea"/>
              </a:rPr>
              <a:t>wlan</a:t>
            </a:r>
            <a:r>
              <a:rPr lang="en-US" altLang="ja-JP" sz="2400" b="1" dirty="0">
                <a:solidFill>
                  <a:schemeClr val="tx1"/>
                </a:solidFill>
                <a:latin typeface="+mn-ea"/>
              </a:rPr>
              <a:t>	</a:t>
            </a:r>
            <a:r>
              <a:rPr lang="en-US" altLang="ja-JP" sz="2400" b="1" dirty="0" smtClean="0">
                <a:solidFill>
                  <a:srgbClr val="0070C0"/>
                </a:solidFill>
                <a:latin typeface="+mn-ea"/>
              </a:rPr>
              <a:t>( </a:t>
            </a:r>
            <a:r>
              <a:rPr lang="en-US" altLang="ja-JP" sz="2400" b="1" dirty="0" smtClean="0">
                <a:solidFill>
                  <a:srgbClr val="0070C0"/>
                </a:solidFill>
                <a:latin typeface="+mn-ea"/>
                <a:sym typeface="Wingdings" panose="05000000000000000000" pitchFamily="2" charset="2"/>
              </a:rPr>
              <a:t>--&gt;  </a:t>
            </a:r>
            <a:r>
              <a:rPr lang="en-US" altLang="ja-JP" sz="2400" b="1" dirty="0" smtClean="0">
                <a:solidFill>
                  <a:srgbClr val="0070C0"/>
                </a:solidFill>
                <a:latin typeface="+mn-ea"/>
              </a:rPr>
              <a:t>odins-visitor-1x )</a:t>
            </a:r>
          </a:p>
          <a:p>
            <a:pPr marL="914400" lvl="1" indent="-457200" algn="l">
              <a:buFont typeface="Wingdings" panose="05000000000000000000" pitchFamily="2" charset="2"/>
              <a:buChar char="l"/>
            </a:pPr>
            <a:r>
              <a:rPr lang="en-US" altLang="ja-JP" sz="2000" b="1" dirty="0">
                <a:solidFill>
                  <a:schemeClr val="tx1"/>
                </a:solidFill>
                <a:latin typeface="+mn-ea"/>
              </a:rPr>
              <a:t>The RCNP staff </a:t>
            </a:r>
            <a:r>
              <a:rPr lang="en-US" altLang="ja-JP" sz="2000" b="1" dirty="0" smtClean="0">
                <a:solidFill>
                  <a:schemeClr val="tx1"/>
                </a:solidFill>
                <a:latin typeface="+mn-ea"/>
              </a:rPr>
              <a:t>issues visitor account.</a:t>
            </a:r>
            <a:endParaRPr lang="en-US" altLang="ja-JP" sz="2000" b="1" dirty="0">
              <a:solidFill>
                <a:schemeClr val="tx1"/>
              </a:solidFill>
              <a:latin typeface="+mn-ea"/>
            </a:endParaRPr>
          </a:p>
          <a:p>
            <a:pPr marL="914400" lvl="1" indent="-457200" algn="l">
              <a:buFont typeface="Wingdings" panose="05000000000000000000" pitchFamily="2" charset="2"/>
              <a:buChar char="l"/>
            </a:pPr>
            <a:r>
              <a:rPr lang="en-US" altLang="ja-JP" sz="2000" b="1" dirty="0">
                <a:solidFill>
                  <a:schemeClr val="tx1"/>
                </a:solidFill>
                <a:latin typeface="+mn-ea"/>
              </a:rPr>
              <a:t>maximum 7 </a:t>
            </a:r>
            <a:r>
              <a:rPr lang="en-US" altLang="ja-JP" sz="2000" b="1" dirty="0" smtClean="0">
                <a:solidFill>
                  <a:schemeClr val="tx1"/>
                </a:solidFill>
                <a:latin typeface="+mn-ea"/>
              </a:rPr>
              <a:t>days</a:t>
            </a:r>
            <a:r>
              <a:rPr lang="en-US" altLang="ja-JP" sz="2000" b="1" dirty="0">
                <a:solidFill>
                  <a:schemeClr val="tx1"/>
                </a:solidFill>
                <a:latin typeface="+mn-ea"/>
              </a:rPr>
              <a:t>, start date can be specified</a:t>
            </a:r>
            <a:r>
              <a:rPr lang="en-US" altLang="ja-JP" sz="2000" b="1" dirty="0" smtClean="0">
                <a:solidFill>
                  <a:schemeClr val="tx1"/>
                </a:solidFill>
                <a:latin typeface="+mn-ea"/>
              </a:rPr>
              <a:t>.</a:t>
            </a:r>
            <a:endParaRPr lang="en-US" altLang="ja-JP" sz="2000" b="1" dirty="0">
              <a:solidFill>
                <a:schemeClr val="tx1"/>
              </a:solidFill>
              <a:latin typeface="+mn-ea"/>
            </a:endParaRPr>
          </a:p>
          <a:p>
            <a:pPr marL="914400" lvl="1" indent="-457200" algn="l">
              <a:buFont typeface="Wingdings" panose="05000000000000000000" pitchFamily="2" charset="2"/>
              <a:buChar char="l"/>
            </a:pPr>
            <a:r>
              <a:rPr lang="en-US" altLang="ja-JP" sz="2000" b="1" dirty="0" smtClean="0">
                <a:solidFill>
                  <a:schemeClr val="tx1"/>
                </a:solidFill>
                <a:latin typeface="+mn-ea"/>
              </a:rPr>
              <a:t>All area of the RCNP and ODINS </a:t>
            </a:r>
            <a:r>
              <a:rPr lang="en-US" altLang="ja-JP" sz="2000" b="1" dirty="0" err="1" smtClean="0">
                <a:solidFill>
                  <a:schemeClr val="tx1"/>
                </a:solidFill>
                <a:latin typeface="+mn-ea"/>
              </a:rPr>
              <a:t>WiFi</a:t>
            </a:r>
            <a:r>
              <a:rPr lang="en-US" altLang="ja-JP" sz="2000" b="1" dirty="0" smtClean="0">
                <a:solidFill>
                  <a:schemeClr val="tx1"/>
                </a:solidFill>
                <a:latin typeface="+mn-ea"/>
              </a:rPr>
              <a:t> area</a:t>
            </a:r>
          </a:p>
          <a:p>
            <a:pPr marL="457200" indent="-457200" algn="l">
              <a:buFont typeface="Wingdings" panose="05000000000000000000" pitchFamily="2" charset="2"/>
              <a:buChar char="l"/>
            </a:pPr>
            <a:r>
              <a:rPr kumimoji="1" lang="en-US" altLang="ja-JP" sz="2400" b="1" dirty="0" err="1" smtClean="0">
                <a:solidFill>
                  <a:schemeClr val="tx1"/>
                </a:solidFill>
                <a:latin typeface="+mn-ea"/>
              </a:rPr>
              <a:t>eduroam</a:t>
            </a:r>
            <a:endParaRPr kumimoji="1" lang="en-US" altLang="ja-JP" sz="2400" b="1" dirty="0" smtClean="0">
              <a:solidFill>
                <a:schemeClr val="tx1"/>
              </a:solidFill>
              <a:latin typeface="+mn-ea"/>
            </a:endParaRPr>
          </a:p>
          <a:p>
            <a:pPr marL="914400" lvl="1" indent="-457200" algn="l">
              <a:buFont typeface="Wingdings" panose="05000000000000000000" pitchFamily="2" charset="2"/>
              <a:buChar char="l"/>
            </a:pPr>
            <a:r>
              <a:rPr lang="en-US" altLang="ja-JP" sz="2000" b="1" dirty="0" smtClean="0">
                <a:solidFill>
                  <a:schemeClr val="tx1"/>
                </a:solidFill>
                <a:latin typeface="+mn-ea"/>
              </a:rPr>
              <a:t>The visitors can use their own account of the home institute.</a:t>
            </a:r>
          </a:p>
          <a:p>
            <a:pPr marL="914400" lvl="1" indent="-457200" algn="l">
              <a:buFont typeface="Wingdings" panose="05000000000000000000" pitchFamily="2" charset="2"/>
              <a:buChar char="l"/>
            </a:pPr>
            <a:r>
              <a:rPr lang="en-US" altLang="ja-JP" sz="2000" b="1" dirty="0">
                <a:solidFill>
                  <a:schemeClr val="tx1"/>
                </a:solidFill>
                <a:latin typeface="+mn-ea"/>
              </a:rPr>
              <a:t>All area of the </a:t>
            </a:r>
            <a:r>
              <a:rPr lang="en-US" altLang="ja-JP" sz="2000" b="1" dirty="0" smtClean="0">
                <a:solidFill>
                  <a:schemeClr val="tx1"/>
                </a:solidFill>
                <a:latin typeface="+mn-ea"/>
              </a:rPr>
              <a:t>RCNP, </a:t>
            </a:r>
            <a:r>
              <a:rPr lang="en-US" altLang="ja-JP" sz="2000" b="1" dirty="0">
                <a:solidFill>
                  <a:schemeClr val="tx1"/>
                </a:solidFill>
                <a:latin typeface="+mn-ea"/>
              </a:rPr>
              <a:t>ODINS </a:t>
            </a:r>
            <a:r>
              <a:rPr lang="en-US" altLang="ja-JP" sz="2000" b="1" dirty="0" err="1">
                <a:solidFill>
                  <a:schemeClr val="tx1"/>
                </a:solidFill>
                <a:latin typeface="+mn-ea"/>
              </a:rPr>
              <a:t>WiFi</a:t>
            </a:r>
            <a:r>
              <a:rPr lang="en-US" altLang="ja-JP" sz="2000" b="1" dirty="0">
                <a:solidFill>
                  <a:schemeClr val="tx1"/>
                </a:solidFill>
                <a:latin typeface="+mn-ea"/>
              </a:rPr>
              <a:t> </a:t>
            </a:r>
            <a:r>
              <a:rPr lang="en-US" altLang="ja-JP" sz="2000" b="1" dirty="0" smtClean="0">
                <a:solidFill>
                  <a:schemeClr val="tx1"/>
                </a:solidFill>
                <a:latin typeface="+mn-ea"/>
              </a:rPr>
              <a:t>area and other universities.</a:t>
            </a:r>
          </a:p>
          <a:p>
            <a:pPr marL="914400" lvl="1" indent="-457200" algn="l">
              <a:buFont typeface="Wingdings" panose="05000000000000000000" pitchFamily="2" charset="2"/>
              <a:buChar char="l"/>
            </a:pPr>
            <a:endParaRPr lang="en-US" altLang="ja-JP" sz="2000" b="1" dirty="0">
              <a:solidFill>
                <a:schemeClr val="tx1"/>
              </a:solidFill>
              <a:latin typeface="+mn-ea"/>
            </a:endParaRPr>
          </a:p>
        </p:txBody>
      </p:sp>
      <p:sp>
        <p:nvSpPr>
          <p:cNvPr id="4" name="日付プレースホルダー 3"/>
          <p:cNvSpPr>
            <a:spLocks noGrp="1"/>
          </p:cNvSpPr>
          <p:nvPr>
            <p:ph type="dt" sz="half" idx="10"/>
          </p:nvPr>
        </p:nvSpPr>
        <p:spPr/>
        <p:txBody>
          <a:bodyPr/>
          <a:lstStyle/>
          <a:p>
            <a:fld id="{6A25FADF-2A4A-4493-9278-7D3544A58CFE}" type="datetime1">
              <a:rPr kumimoji="1" lang="ja-JP" altLang="en-US" smtClean="0"/>
              <a:t>2016/12/7</a:t>
            </a:fld>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RCNP, Osaka Univ.</a:t>
            </a:r>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14</a:t>
            </a:fld>
            <a:endParaRPr kumimoji="1" lang="ja-JP" altLang="en-US"/>
          </a:p>
        </p:txBody>
      </p:sp>
    </p:spTree>
    <p:extLst>
      <p:ext uri="{BB962C8B-B14F-4D97-AF65-F5344CB8AC3E}">
        <p14:creationId xmlns:p14="http://schemas.microsoft.com/office/powerpoint/2010/main" val="91607363"/>
      </p:ext>
    </p:extLst>
  </p:cSld>
  <p:clrMapOvr>
    <a:masterClrMapping/>
  </p:clrMapOvr>
  <p:transition>
    <p:push/>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114201"/>
            <a:ext cx="7772400" cy="650503"/>
          </a:xfrm>
        </p:spPr>
        <p:txBody>
          <a:bodyPr>
            <a:normAutofit/>
          </a:bodyPr>
          <a:lstStyle/>
          <a:p>
            <a:pPr marL="457200" indent="-457200"/>
            <a:r>
              <a:rPr lang="en-US" altLang="ja-JP" sz="3600" b="1" dirty="0">
                <a:latin typeface="+mn-ea"/>
              </a:rPr>
              <a:t>For </a:t>
            </a:r>
            <a:r>
              <a:rPr lang="en-US" altLang="ja-JP" sz="3600" b="1" dirty="0" smtClean="0">
                <a:latin typeface="+mn-ea"/>
              </a:rPr>
              <a:t>VISITOR (2)</a:t>
            </a:r>
            <a:endParaRPr lang="en-US" altLang="ja-JP" sz="3600" b="1" dirty="0">
              <a:latin typeface="+mn-ea"/>
            </a:endParaRPr>
          </a:p>
        </p:txBody>
      </p:sp>
      <p:sp>
        <p:nvSpPr>
          <p:cNvPr id="3" name="サブタイトル 2"/>
          <p:cNvSpPr>
            <a:spLocks noGrp="1"/>
          </p:cNvSpPr>
          <p:nvPr>
            <p:ph type="subTitle" idx="1"/>
          </p:nvPr>
        </p:nvSpPr>
        <p:spPr>
          <a:xfrm>
            <a:off x="792088" y="836712"/>
            <a:ext cx="7740352" cy="5112568"/>
          </a:xfrm>
        </p:spPr>
        <p:txBody>
          <a:bodyPr>
            <a:normAutofit/>
          </a:bodyPr>
          <a:lstStyle/>
          <a:p>
            <a:pPr marL="342900" indent="-342900" algn="l">
              <a:buFont typeface="Wingdings" panose="05000000000000000000" pitchFamily="2" charset="2"/>
              <a:buChar char="l"/>
            </a:pPr>
            <a:r>
              <a:rPr kumimoji="1" lang="en-US" altLang="ja-JP" sz="2000" b="1" dirty="0" smtClean="0">
                <a:solidFill>
                  <a:schemeClr val="tx1"/>
                </a:solidFill>
                <a:latin typeface="+mn-ea"/>
              </a:rPr>
              <a:t>RCNP-GP</a:t>
            </a:r>
          </a:p>
          <a:p>
            <a:pPr marL="800100" lvl="1" indent="-342900" algn="l">
              <a:buFont typeface="Wingdings" panose="05000000000000000000" pitchFamily="2" charset="2"/>
              <a:buChar char="l"/>
            </a:pPr>
            <a:r>
              <a:rPr lang="en-US" altLang="ja-JP" sz="2000" b="1" dirty="0" smtClean="0">
                <a:solidFill>
                  <a:schemeClr val="tx1"/>
                </a:solidFill>
                <a:latin typeface="+mn-ea"/>
              </a:rPr>
              <a:t>In some cases, the visitor needs to connect RCNP-GP, but they don’t have an account. </a:t>
            </a:r>
          </a:p>
          <a:p>
            <a:pPr marL="800100" lvl="1" indent="-342900" algn="l">
              <a:buFont typeface="Wingdings" panose="05000000000000000000" pitchFamily="2" charset="2"/>
              <a:buChar char="l"/>
            </a:pPr>
            <a:r>
              <a:rPr lang="en-US" altLang="ja-JP" sz="2000" b="1" dirty="0" smtClean="0">
                <a:solidFill>
                  <a:schemeClr val="tx1"/>
                </a:solidFill>
                <a:latin typeface="+mn-ea"/>
              </a:rPr>
              <a:t>If the “operator” and “administrator” permit, they can register visitor’s PC by using their account.</a:t>
            </a:r>
            <a:endParaRPr lang="en-US" altLang="ja-JP" sz="2000" b="1" dirty="0">
              <a:solidFill>
                <a:schemeClr val="tx1"/>
              </a:solidFill>
              <a:latin typeface="+mn-ea"/>
            </a:endParaRPr>
          </a:p>
          <a:p>
            <a:pPr marL="800100" lvl="1" indent="-342900" algn="l">
              <a:buFont typeface="Wingdings" panose="05000000000000000000" pitchFamily="2" charset="2"/>
              <a:buChar char="l"/>
            </a:pPr>
            <a:r>
              <a:rPr lang="en-US" altLang="ja-JP" sz="2000" b="1" dirty="0" smtClean="0">
                <a:solidFill>
                  <a:schemeClr val="tx1"/>
                </a:solidFill>
                <a:latin typeface="+mn-ea"/>
              </a:rPr>
              <a:t>Of course they must have a responsibility.</a:t>
            </a:r>
          </a:p>
          <a:p>
            <a:pPr marL="800100" lvl="1" indent="-342900" algn="l">
              <a:buFont typeface="Wingdings" panose="05000000000000000000" pitchFamily="2" charset="2"/>
              <a:buChar char="l"/>
            </a:pPr>
            <a:r>
              <a:rPr lang="en-US" altLang="ja-JP" sz="2000" b="1" dirty="0" smtClean="0">
                <a:solidFill>
                  <a:schemeClr val="tx1"/>
                </a:solidFill>
                <a:latin typeface="+mn-ea"/>
              </a:rPr>
              <a:t>The password of IEEE802.1X can be get from “Wireless LAN Password” menu of the “Network Management System”.</a:t>
            </a:r>
          </a:p>
          <a:p>
            <a:pPr marL="800100" lvl="1" indent="-342900" algn="l">
              <a:buFont typeface="Wingdings" panose="05000000000000000000" pitchFamily="2" charset="2"/>
              <a:buChar char="l"/>
            </a:pPr>
            <a:r>
              <a:rPr lang="en-US" altLang="ja-JP" sz="2000" b="1" dirty="0" smtClean="0">
                <a:solidFill>
                  <a:schemeClr val="tx1"/>
                </a:solidFill>
                <a:latin typeface="+mn-ea"/>
              </a:rPr>
              <a:t>This password is changed once a month.</a:t>
            </a:r>
          </a:p>
          <a:p>
            <a:pPr marL="1257300" lvl="2" indent="-342900" algn="l">
              <a:buFont typeface="Wingdings" panose="05000000000000000000" pitchFamily="2" charset="2"/>
              <a:buChar char="l"/>
            </a:pPr>
            <a:r>
              <a:rPr lang="en-US" altLang="ja-JP" sz="2000" b="1" dirty="0" smtClean="0">
                <a:solidFill>
                  <a:schemeClr val="tx1"/>
                </a:solidFill>
                <a:latin typeface="+mn-ea"/>
              </a:rPr>
              <a:t>The expiration date of the password is the end of the next month.</a:t>
            </a:r>
          </a:p>
          <a:p>
            <a:pPr marL="1371600" lvl="2" indent="-457200" algn="l">
              <a:buFont typeface="Wingdings" panose="05000000000000000000" pitchFamily="2" charset="2"/>
              <a:buChar char="l"/>
            </a:pPr>
            <a:endParaRPr lang="en-US" altLang="ja-JP" sz="1600" b="1" dirty="0" smtClean="0">
              <a:solidFill>
                <a:schemeClr val="tx1"/>
              </a:solidFill>
              <a:latin typeface="+mn-ea"/>
            </a:endParaRPr>
          </a:p>
        </p:txBody>
      </p:sp>
      <p:sp>
        <p:nvSpPr>
          <p:cNvPr id="4" name="日付プレースホルダー 3"/>
          <p:cNvSpPr>
            <a:spLocks noGrp="1"/>
          </p:cNvSpPr>
          <p:nvPr>
            <p:ph type="dt" sz="half" idx="10"/>
          </p:nvPr>
        </p:nvSpPr>
        <p:spPr/>
        <p:txBody>
          <a:bodyPr/>
          <a:lstStyle/>
          <a:p>
            <a:fld id="{6A25FADF-2A4A-4493-9278-7D3544A58CFE}" type="datetime1">
              <a:rPr kumimoji="1" lang="ja-JP" altLang="en-US" smtClean="0"/>
              <a:t>2016/12/7</a:t>
            </a:fld>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RCNP, Osaka Univ.</a:t>
            </a:r>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15</a:t>
            </a:fld>
            <a:endParaRPr kumimoji="1" lang="ja-JP" altLang="en-US"/>
          </a:p>
        </p:txBody>
      </p:sp>
    </p:spTree>
    <p:extLst>
      <p:ext uri="{BB962C8B-B14F-4D97-AF65-F5344CB8AC3E}">
        <p14:creationId xmlns:p14="http://schemas.microsoft.com/office/powerpoint/2010/main" val="2669599027"/>
      </p:ext>
    </p:extLst>
  </p:cSld>
  <p:clrMapOvr>
    <a:masterClrMapping/>
  </p:clrMapOvr>
  <p:transition>
    <p:push/>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7504" y="114201"/>
            <a:ext cx="6408712" cy="650503"/>
          </a:xfrm>
        </p:spPr>
        <p:txBody>
          <a:bodyPr>
            <a:normAutofit/>
          </a:bodyPr>
          <a:lstStyle/>
          <a:p>
            <a:pPr marL="457200" indent="-457200"/>
            <a:r>
              <a:rPr lang="en-US" altLang="ja-JP" sz="3600" b="1" dirty="0" err="1">
                <a:latin typeface="+mn-ea"/>
              </a:rPr>
              <a:t>eduroam</a:t>
            </a:r>
            <a:endParaRPr lang="en-US" altLang="ja-JP" sz="3600" b="1" dirty="0">
              <a:latin typeface="+mn-ea"/>
            </a:endParaRPr>
          </a:p>
        </p:txBody>
      </p:sp>
      <p:sp>
        <p:nvSpPr>
          <p:cNvPr id="3" name="サブタイトル 2"/>
          <p:cNvSpPr>
            <a:spLocks noGrp="1"/>
          </p:cNvSpPr>
          <p:nvPr>
            <p:ph type="subTitle" idx="1"/>
          </p:nvPr>
        </p:nvSpPr>
        <p:spPr>
          <a:xfrm>
            <a:off x="792088" y="1556792"/>
            <a:ext cx="7740352" cy="3960440"/>
          </a:xfrm>
        </p:spPr>
        <p:txBody>
          <a:bodyPr>
            <a:normAutofit/>
          </a:bodyPr>
          <a:lstStyle/>
          <a:p>
            <a:pPr marL="457200" indent="-457200" algn="l">
              <a:buFont typeface="Wingdings" panose="05000000000000000000" pitchFamily="2" charset="2"/>
              <a:buChar char="l"/>
            </a:pPr>
            <a:r>
              <a:rPr lang="en-US" altLang="ja-JP" sz="2000" b="1" dirty="0" err="1" smtClean="0">
                <a:solidFill>
                  <a:schemeClr val="tx1"/>
                </a:solidFill>
                <a:latin typeface="+mn-ea"/>
              </a:rPr>
              <a:t>eduroam</a:t>
            </a:r>
            <a:r>
              <a:rPr lang="en-US" altLang="ja-JP" sz="2000" b="1" dirty="0" smtClean="0">
                <a:solidFill>
                  <a:schemeClr val="tx1"/>
                </a:solidFill>
                <a:latin typeface="+mn-ea"/>
              </a:rPr>
              <a:t> </a:t>
            </a:r>
            <a:r>
              <a:rPr lang="en-US" altLang="ja-JP" sz="2000" b="1" dirty="0">
                <a:solidFill>
                  <a:schemeClr val="tx1"/>
                </a:solidFill>
                <a:latin typeface="+mn-ea"/>
              </a:rPr>
              <a:t>is network mutually operated by universities, research institutes, and other academic related organization </a:t>
            </a:r>
            <a:r>
              <a:rPr lang="en-US" altLang="ja-JP" sz="2000" b="1" dirty="0" smtClean="0">
                <a:solidFill>
                  <a:schemeClr val="tx1"/>
                </a:solidFill>
                <a:latin typeface="+mn-ea"/>
              </a:rPr>
              <a:t>for</a:t>
            </a:r>
            <a:endParaRPr lang="en-US" altLang="ja-JP" sz="2000" b="1" dirty="0">
              <a:solidFill>
                <a:schemeClr val="tx1"/>
              </a:solidFill>
              <a:latin typeface="+mn-ea"/>
            </a:endParaRPr>
          </a:p>
          <a:p>
            <a:pPr marL="914400" lvl="1" indent="-457200" algn="l">
              <a:buFont typeface="Wingdings" panose="05000000000000000000" pitchFamily="2" charset="2"/>
              <a:buChar char="l"/>
            </a:pPr>
            <a:r>
              <a:rPr lang="en-US" altLang="ja-JP" sz="2000" b="1" dirty="0" smtClean="0">
                <a:solidFill>
                  <a:schemeClr val="tx1"/>
                </a:solidFill>
                <a:latin typeface="+mn-ea"/>
              </a:rPr>
              <a:t>To </a:t>
            </a:r>
            <a:r>
              <a:rPr lang="en-US" altLang="ja-JP" sz="2000" b="1" dirty="0">
                <a:solidFill>
                  <a:schemeClr val="tx1"/>
                </a:solidFill>
                <a:latin typeface="+mn-ea"/>
              </a:rPr>
              <a:t>use other organization's wireless network with your own organization's user account.</a:t>
            </a:r>
          </a:p>
          <a:p>
            <a:pPr marL="914400" lvl="1" indent="-457200" algn="l">
              <a:buFont typeface="Wingdings" panose="05000000000000000000" pitchFamily="2" charset="2"/>
              <a:buChar char="l"/>
            </a:pPr>
            <a:r>
              <a:rPr lang="en-US" altLang="ja-JP" sz="2000" b="1" dirty="0" smtClean="0">
                <a:solidFill>
                  <a:schemeClr val="tx1"/>
                </a:solidFill>
                <a:latin typeface="+mn-ea"/>
              </a:rPr>
              <a:t>To </a:t>
            </a:r>
            <a:r>
              <a:rPr lang="en-US" altLang="ja-JP" sz="2000" b="1" dirty="0">
                <a:solidFill>
                  <a:schemeClr val="tx1"/>
                </a:solidFill>
                <a:latin typeface="+mn-ea"/>
              </a:rPr>
              <a:t>use your organization's wireless network with other organization's user account. </a:t>
            </a:r>
            <a:endParaRPr lang="en-US" altLang="ja-JP" sz="2000" b="1" dirty="0" smtClean="0">
              <a:solidFill>
                <a:schemeClr val="tx1"/>
              </a:solidFill>
              <a:latin typeface="+mn-ea"/>
            </a:endParaRPr>
          </a:p>
          <a:p>
            <a:pPr marL="914400" lvl="1" indent="-457200" algn="l">
              <a:buFont typeface="Wingdings" panose="05000000000000000000" pitchFamily="2" charset="2"/>
              <a:buChar char="l"/>
            </a:pPr>
            <a:endParaRPr kumimoji="1" lang="en-US" altLang="ja-JP" sz="2000" b="1" dirty="0">
              <a:solidFill>
                <a:schemeClr val="tx1"/>
              </a:solidFill>
              <a:latin typeface="+mn-ea"/>
            </a:endParaRPr>
          </a:p>
          <a:p>
            <a:pPr marL="457200" indent="-457200" algn="l">
              <a:buFont typeface="Wingdings" panose="05000000000000000000" pitchFamily="2" charset="2"/>
              <a:buChar char="l"/>
            </a:pPr>
            <a:r>
              <a:rPr lang="en-US" altLang="ja-JP" sz="2000" b="1" dirty="0">
                <a:solidFill>
                  <a:schemeClr val="tx1"/>
                </a:solidFill>
                <a:latin typeface="+mn-ea"/>
              </a:rPr>
              <a:t>http://www.rcnp.osaka-u.ac.jp/Divisions/CN/eduroam-en.html</a:t>
            </a:r>
          </a:p>
          <a:p>
            <a:pPr marL="457200" indent="-457200" algn="l">
              <a:buFont typeface="Wingdings" panose="05000000000000000000" pitchFamily="2" charset="2"/>
              <a:buChar char="l"/>
            </a:pPr>
            <a:r>
              <a:rPr lang="en-US" altLang="ja-JP" sz="2000" b="1" dirty="0">
                <a:solidFill>
                  <a:schemeClr val="tx1"/>
                </a:solidFill>
                <a:latin typeface="+mn-ea"/>
              </a:rPr>
              <a:t>http://www.eduroam.jp/</a:t>
            </a:r>
          </a:p>
          <a:p>
            <a:pPr marL="457200" indent="-457200" algn="l">
              <a:buFont typeface="Wingdings" panose="05000000000000000000" pitchFamily="2" charset="2"/>
              <a:buChar char="l"/>
            </a:pPr>
            <a:r>
              <a:rPr lang="en-US" altLang="ja-JP" sz="2000" b="1" dirty="0">
                <a:solidFill>
                  <a:schemeClr val="tx1"/>
                </a:solidFill>
                <a:latin typeface="+mn-ea"/>
              </a:rPr>
              <a:t>https://www.eduroam.org</a:t>
            </a:r>
            <a:r>
              <a:rPr lang="en-US" altLang="ja-JP" sz="2000" b="1" dirty="0" smtClean="0">
                <a:solidFill>
                  <a:schemeClr val="tx1"/>
                </a:solidFill>
                <a:latin typeface="+mn-ea"/>
              </a:rPr>
              <a:t>/</a:t>
            </a:r>
            <a:endParaRPr lang="en-US" altLang="ja-JP" sz="2000" b="1" dirty="0">
              <a:solidFill>
                <a:schemeClr val="tx1"/>
              </a:solidFill>
              <a:latin typeface="+mn-ea"/>
            </a:endParaRPr>
          </a:p>
        </p:txBody>
      </p:sp>
      <p:sp>
        <p:nvSpPr>
          <p:cNvPr id="4" name="日付プレースホルダー 3"/>
          <p:cNvSpPr>
            <a:spLocks noGrp="1"/>
          </p:cNvSpPr>
          <p:nvPr>
            <p:ph type="dt" sz="half" idx="10"/>
          </p:nvPr>
        </p:nvSpPr>
        <p:spPr/>
        <p:txBody>
          <a:bodyPr/>
          <a:lstStyle/>
          <a:p>
            <a:fld id="{6A25FADF-2A4A-4493-9278-7D3544A58CFE}" type="datetime1">
              <a:rPr kumimoji="1" lang="ja-JP" altLang="en-US" smtClean="0"/>
              <a:t>2016/12/7</a:t>
            </a:fld>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RCNP, Osaka Univ.</a:t>
            </a:r>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16</a:t>
            </a:fld>
            <a:endParaRPr kumimoji="1" lang="ja-JP" altLang="en-US"/>
          </a:p>
        </p:txBody>
      </p:sp>
      <p:pic>
        <p:nvPicPr>
          <p:cNvPr id="1026" name="Picture 2" descr="C:\Users\togawa\Desktop\eduroam_300pix.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74434" y="-1626"/>
            <a:ext cx="2857500" cy="1238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75142923"/>
      </p:ext>
    </p:extLst>
  </p:cSld>
  <p:clrMapOvr>
    <a:masterClrMapping/>
  </p:clrMapOvr>
  <p:transition>
    <p:push/>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6512" y="258217"/>
            <a:ext cx="6918998" cy="650503"/>
          </a:xfrm>
        </p:spPr>
        <p:txBody>
          <a:bodyPr>
            <a:normAutofit/>
          </a:bodyPr>
          <a:lstStyle/>
          <a:p>
            <a:pPr marL="457200" indent="-457200"/>
            <a:r>
              <a:rPr lang="en-US" altLang="ja-JP" sz="3600" b="1" dirty="0" smtClean="0">
                <a:latin typeface="+mn-ea"/>
              </a:rPr>
              <a:t>ODINS </a:t>
            </a:r>
            <a:r>
              <a:rPr lang="en-US" altLang="ja-JP" sz="3600" b="1" dirty="0" err="1" smtClean="0">
                <a:latin typeface="+mn-ea"/>
              </a:rPr>
              <a:t>WiFi</a:t>
            </a:r>
            <a:endParaRPr lang="en-US" altLang="ja-JP" sz="3600" b="1" dirty="0">
              <a:latin typeface="+mn-ea"/>
            </a:endParaRPr>
          </a:p>
        </p:txBody>
      </p:sp>
      <p:sp>
        <p:nvSpPr>
          <p:cNvPr id="3" name="サブタイトル 2"/>
          <p:cNvSpPr>
            <a:spLocks noGrp="1"/>
          </p:cNvSpPr>
          <p:nvPr>
            <p:ph type="subTitle" idx="1"/>
          </p:nvPr>
        </p:nvSpPr>
        <p:spPr>
          <a:xfrm>
            <a:off x="792088" y="1412776"/>
            <a:ext cx="7740352" cy="4968552"/>
          </a:xfrm>
        </p:spPr>
        <p:txBody>
          <a:bodyPr>
            <a:noAutofit/>
          </a:bodyPr>
          <a:lstStyle/>
          <a:p>
            <a:pPr marL="457200" indent="-457200" algn="l">
              <a:buFont typeface="Wingdings" panose="05000000000000000000" pitchFamily="2" charset="2"/>
              <a:buChar char="l"/>
            </a:pPr>
            <a:r>
              <a:rPr lang="en-US" altLang="ja-JP" sz="2000" b="1" dirty="0" smtClean="0">
                <a:solidFill>
                  <a:schemeClr val="tx1"/>
                </a:solidFill>
                <a:latin typeface="+mn-ea"/>
              </a:rPr>
              <a:t>ODINS </a:t>
            </a:r>
            <a:r>
              <a:rPr lang="en-US" altLang="ja-JP" sz="2000" b="1" dirty="0" err="1" smtClean="0">
                <a:solidFill>
                  <a:schemeClr val="tx1"/>
                </a:solidFill>
                <a:latin typeface="+mn-ea"/>
              </a:rPr>
              <a:t>WiFi</a:t>
            </a:r>
            <a:r>
              <a:rPr lang="en-US" altLang="ja-JP" sz="2000" b="1" dirty="0" smtClean="0">
                <a:solidFill>
                  <a:schemeClr val="tx1"/>
                </a:solidFill>
                <a:latin typeface="+mn-ea"/>
              </a:rPr>
              <a:t> can be used at about 700 APs in the Osaka University, including 99 APs in the RCNP.</a:t>
            </a:r>
          </a:p>
          <a:p>
            <a:pPr marL="457200" indent="-457200" algn="l">
              <a:buFont typeface="Wingdings" panose="05000000000000000000" pitchFamily="2" charset="2"/>
              <a:buChar char="l"/>
            </a:pPr>
            <a:endParaRPr lang="en-US" altLang="ja-JP" sz="2000" b="1" dirty="0" smtClean="0">
              <a:solidFill>
                <a:schemeClr val="tx1"/>
              </a:solidFill>
              <a:latin typeface="+mn-ea"/>
            </a:endParaRPr>
          </a:p>
          <a:p>
            <a:pPr marL="457200" indent="-457200" algn="l">
              <a:buFont typeface="Wingdings" panose="05000000000000000000" pitchFamily="2" charset="2"/>
              <a:buChar char="l"/>
            </a:pPr>
            <a:r>
              <a:rPr lang="en-US" altLang="ja-JP" sz="2000" b="1" dirty="0" err="1" smtClean="0">
                <a:solidFill>
                  <a:schemeClr val="tx1"/>
                </a:solidFill>
                <a:latin typeface="+mn-ea"/>
              </a:rPr>
              <a:t>odins-wlan</a:t>
            </a:r>
            <a:r>
              <a:rPr lang="en-US" altLang="ja-JP" sz="2000" b="1" dirty="0" smtClean="0">
                <a:solidFill>
                  <a:schemeClr val="tx1"/>
                </a:solidFill>
                <a:latin typeface="+mn-ea"/>
              </a:rPr>
              <a:t> and odins-1x</a:t>
            </a:r>
            <a:endParaRPr lang="en-US" altLang="ja-JP" sz="2000" b="1" dirty="0">
              <a:solidFill>
                <a:schemeClr val="tx1"/>
              </a:solidFill>
              <a:latin typeface="+mn-ea"/>
            </a:endParaRPr>
          </a:p>
          <a:p>
            <a:pPr marL="914400" lvl="1" indent="-457200" algn="l">
              <a:buFont typeface="Wingdings" panose="05000000000000000000" pitchFamily="2" charset="2"/>
              <a:buChar char="l"/>
            </a:pPr>
            <a:r>
              <a:rPr lang="en-US" altLang="ja-JP" sz="2000" b="1" dirty="0" smtClean="0">
                <a:solidFill>
                  <a:schemeClr val="tx1"/>
                </a:solidFill>
                <a:latin typeface="+mn-ea"/>
              </a:rPr>
              <a:t>can be used by holder of the “Osaka Univ</a:t>
            </a:r>
            <a:r>
              <a:rPr lang="en-US" altLang="ja-JP" sz="2000" b="1" dirty="0">
                <a:solidFill>
                  <a:schemeClr val="tx1"/>
                </a:solidFill>
                <a:latin typeface="+mn-ea"/>
              </a:rPr>
              <a:t>.</a:t>
            </a:r>
            <a:r>
              <a:rPr lang="en-US" altLang="ja-JP" sz="2000" b="1" dirty="0" smtClean="0">
                <a:solidFill>
                  <a:schemeClr val="tx1"/>
                </a:solidFill>
                <a:latin typeface="+mn-ea"/>
              </a:rPr>
              <a:t> personal ID”.</a:t>
            </a:r>
          </a:p>
          <a:p>
            <a:pPr marL="457200" indent="-457200" algn="l">
              <a:buFont typeface="Wingdings" panose="05000000000000000000" pitchFamily="2" charset="2"/>
              <a:buChar char="l"/>
            </a:pPr>
            <a:r>
              <a:rPr kumimoji="1" lang="en-US" altLang="ja-JP" sz="2000" b="1" dirty="0" err="1" smtClean="0">
                <a:solidFill>
                  <a:schemeClr val="tx1"/>
                </a:solidFill>
                <a:latin typeface="+mn-ea"/>
              </a:rPr>
              <a:t>odins</a:t>
            </a:r>
            <a:r>
              <a:rPr lang="en-US" altLang="ja-JP" sz="2000" b="1" dirty="0" smtClean="0">
                <a:solidFill>
                  <a:schemeClr val="tx1"/>
                </a:solidFill>
                <a:latin typeface="+mn-ea"/>
              </a:rPr>
              <a:t>-visitor-</a:t>
            </a:r>
            <a:r>
              <a:rPr lang="en-US" altLang="ja-JP" sz="2000" b="1" dirty="0" err="1" smtClean="0">
                <a:solidFill>
                  <a:schemeClr val="tx1"/>
                </a:solidFill>
                <a:latin typeface="+mn-ea"/>
              </a:rPr>
              <a:t>wlan</a:t>
            </a:r>
            <a:r>
              <a:rPr lang="en-US" altLang="ja-JP" sz="2000" b="1" dirty="0">
                <a:solidFill>
                  <a:schemeClr val="tx1"/>
                </a:solidFill>
                <a:latin typeface="+mn-ea"/>
              </a:rPr>
              <a:t> </a:t>
            </a:r>
            <a:r>
              <a:rPr lang="en-US" altLang="ja-JP" sz="2000" b="1" dirty="0" smtClean="0">
                <a:solidFill>
                  <a:schemeClr val="tx1"/>
                </a:solidFill>
                <a:latin typeface="+mn-ea"/>
              </a:rPr>
              <a:t>and odins-visitor-1x</a:t>
            </a:r>
          </a:p>
          <a:p>
            <a:pPr marL="914400" lvl="1" indent="-457200" algn="l">
              <a:buFont typeface="Wingdings" panose="05000000000000000000" pitchFamily="2" charset="2"/>
              <a:buChar char="l"/>
            </a:pPr>
            <a:r>
              <a:rPr lang="en-US" altLang="ja-JP" sz="2000" b="1" dirty="0">
                <a:solidFill>
                  <a:schemeClr val="tx1"/>
                </a:solidFill>
                <a:latin typeface="+mn-ea"/>
              </a:rPr>
              <a:t>can be used by </a:t>
            </a:r>
            <a:r>
              <a:rPr lang="en-US" altLang="ja-JP" sz="2000" b="1" dirty="0" smtClean="0">
                <a:solidFill>
                  <a:schemeClr val="tx1"/>
                </a:solidFill>
                <a:latin typeface="+mn-ea"/>
              </a:rPr>
              <a:t>holder of the “Osaka Univ. visitor ID”.</a:t>
            </a:r>
          </a:p>
          <a:p>
            <a:pPr marL="914400" lvl="1" indent="-457200" algn="l">
              <a:buFont typeface="Wingdings" panose="05000000000000000000" pitchFamily="2" charset="2"/>
              <a:buChar char="l"/>
            </a:pPr>
            <a:r>
              <a:rPr lang="en-US" altLang="ja-JP" sz="2000" b="1" dirty="0" smtClean="0">
                <a:solidFill>
                  <a:schemeClr val="tx1"/>
                </a:solidFill>
                <a:latin typeface="+mn-ea"/>
              </a:rPr>
              <a:t>This ID can be issued by staff of </a:t>
            </a:r>
            <a:r>
              <a:rPr lang="en-US" altLang="ja-JP" sz="2000" b="1" dirty="0">
                <a:solidFill>
                  <a:schemeClr val="tx1"/>
                </a:solidFill>
                <a:latin typeface="+mn-ea"/>
              </a:rPr>
              <a:t>the </a:t>
            </a:r>
            <a:r>
              <a:rPr lang="en-US" altLang="ja-JP" sz="2000" b="1" dirty="0" smtClean="0">
                <a:solidFill>
                  <a:schemeClr val="tx1"/>
                </a:solidFill>
                <a:latin typeface="+mn-ea"/>
              </a:rPr>
              <a:t>Osaka </a:t>
            </a:r>
            <a:r>
              <a:rPr lang="en-US" altLang="ja-JP" sz="2000" b="1" dirty="0">
                <a:solidFill>
                  <a:schemeClr val="tx1"/>
                </a:solidFill>
                <a:latin typeface="+mn-ea"/>
              </a:rPr>
              <a:t>Univ</a:t>
            </a:r>
            <a:r>
              <a:rPr lang="en-US" altLang="ja-JP" sz="2000" b="1" dirty="0" smtClean="0">
                <a:solidFill>
                  <a:schemeClr val="tx1"/>
                </a:solidFill>
                <a:latin typeface="+mn-ea"/>
              </a:rPr>
              <a:t>.</a:t>
            </a:r>
            <a:endParaRPr lang="en-US" altLang="ja-JP" sz="2000" b="1" dirty="0">
              <a:solidFill>
                <a:schemeClr val="tx1"/>
              </a:solidFill>
              <a:latin typeface="+mn-ea"/>
            </a:endParaRPr>
          </a:p>
          <a:p>
            <a:pPr marL="457200" indent="-457200" algn="l">
              <a:buFont typeface="Wingdings" panose="05000000000000000000" pitchFamily="2" charset="2"/>
              <a:buChar char="l"/>
            </a:pPr>
            <a:endParaRPr lang="en-US" altLang="ja-JP" sz="2000" b="1" dirty="0" smtClean="0">
              <a:solidFill>
                <a:schemeClr val="tx1"/>
              </a:solidFill>
              <a:latin typeface="+mn-ea"/>
            </a:endParaRPr>
          </a:p>
          <a:p>
            <a:pPr marL="457200" indent="-457200" algn="l">
              <a:buFont typeface="Wingdings" panose="05000000000000000000" pitchFamily="2" charset="2"/>
              <a:buChar char="l"/>
            </a:pPr>
            <a:r>
              <a:rPr lang="en-US" altLang="ja-JP" sz="2000" b="1" dirty="0" smtClean="0">
                <a:solidFill>
                  <a:schemeClr val="tx1"/>
                </a:solidFill>
                <a:latin typeface="+mn-ea"/>
              </a:rPr>
              <a:t>In RCNP, use </a:t>
            </a:r>
            <a:r>
              <a:rPr lang="en-US" altLang="ja-JP" sz="2000" b="1" dirty="0" err="1" smtClean="0">
                <a:solidFill>
                  <a:schemeClr val="tx1"/>
                </a:solidFill>
                <a:latin typeface="+mn-ea"/>
              </a:rPr>
              <a:t>odins-wlan</a:t>
            </a:r>
            <a:r>
              <a:rPr lang="en-US" altLang="ja-JP" sz="2000" b="1" dirty="0" smtClean="0">
                <a:solidFill>
                  <a:schemeClr val="tx1"/>
                </a:solidFill>
                <a:latin typeface="+mn-ea"/>
              </a:rPr>
              <a:t> or </a:t>
            </a:r>
            <a:r>
              <a:rPr lang="en-US" altLang="ja-JP" sz="2000" b="1" dirty="0" err="1" smtClean="0">
                <a:solidFill>
                  <a:schemeClr val="tx1"/>
                </a:solidFill>
                <a:latin typeface="+mn-ea"/>
              </a:rPr>
              <a:t>odins</a:t>
            </a:r>
            <a:r>
              <a:rPr lang="en-US" altLang="ja-JP" sz="2000" b="1" dirty="0" smtClean="0">
                <a:solidFill>
                  <a:schemeClr val="tx1"/>
                </a:solidFill>
                <a:latin typeface="+mn-ea"/>
              </a:rPr>
              <a:t>-visitor-</a:t>
            </a:r>
            <a:r>
              <a:rPr lang="en-US" altLang="ja-JP" sz="2000" b="1" dirty="0" err="1" smtClean="0">
                <a:solidFill>
                  <a:schemeClr val="tx1"/>
                </a:solidFill>
                <a:latin typeface="+mn-ea"/>
              </a:rPr>
              <a:t>wlan</a:t>
            </a:r>
            <a:r>
              <a:rPr lang="en-US" altLang="ja-JP" sz="2000" b="1" dirty="0" smtClean="0">
                <a:solidFill>
                  <a:schemeClr val="tx1"/>
                </a:solidFill>
                <a:latin typeface="+mn-ea"/>
              </a:rPr>
              <a:t>.</a:t>
            </a:r>
          </a:p>
          <a:p>
            <a:pPr marL="457200" indent="-457200" algn="l">
              <a:buFont typeface="Wingdings" panose="05000000000000000000" pitchFamily="2" charset="2"/>
              <a:buChar char="l"/>
            </a:pPr>
            <a:r>
              <a:rPr lang="en-US" altLang="ja-JP" sz="2000" b="1" dirty="0" smtClean="0">
                <a:solidFill>
                  <a:schemeClr val="tx1"/>
                </a:solidFill>
                <a:latin typeface="+mn-ea"/>
              </a:rPr>
              <a:t>In Osaka Univ. other than RCNP, use odins-1x or odins-visitor-1x.</a:t>
            </a:r>
          </a:p>
          <a:p>
            <a:pPr marL="914400" lvl="1" indent="-457200" algn="l">
              <a:buFont typeface="Wingdings" panose="05000000000000000000" pitchFamily="2" charset="2"/>
              <a:buChar char="l"/>
            </a:pPr>
            <a:r>
              <a:rPr lang="en-US" altLang="ja-JP" sz="2000" b="1" dirty="0">
                <a:solidFill>
                  <a:schemeClr val="tx1"/>
                </a:solidFill>
                <a:latin typeface="+mn-ea"/>
              </a:rPr>
              <a:t>odins-1x </a:t>
            </a:r>
            <a:r>
              <a:rPr lang="en-US" altLang="ja-JP" sz="2000" b="1" dirty="0" smtClean="0">
                <a:solidFill>
                  <a:schemeClr val="tx1"/>
                </a:solidFill>
                <a:latin typeface="+mn-ea"/>
              </a:rPr>
              <a:t>and odins-visitor-1x in RCNP are in preparation</a:t>
            </a:r>
            <a:r>
              <a:rPr lang="en-US" altLang="ja-JP" sz="2000" b="1" dirty="0" smtClean="0">
                <a:solidFill>
                  <a:schemeClr val="tx1"/>
                </a:solidFill>
                <a:latin typeface="+mn-ea"/>
              </a:rPr>
              <a:t>.</a:t>
            </a:r>
          </a:p>
          <a:p>
            <a:pPr marL="457200" indent="-457200" algn="l">
              <a:buFont typeface="Wingdings" panose="05000000000000000000" pitchFamily="2" charset="2"/>
              <a:buChar char="l"/>
            </a:pPr>
            <a:r>
              <a:rPr lang="en-US" altLang="ja-JP" sz="2000" b="1" dirty="0" err="1" smtClean="0">
                <a:solidFill>
                  <a:schemeClr val="tx1"/>
                </a:solidFill>
                <a:latin typeface="+mn-ea"/>
              </a:rPr>
              <a:t>eduroam</a:t>
            </a:r>
            <a:r>
              <a:rPr lang="en-US" altLang="ja-JP" sz="2000" b="1" dirty="0" smtClean="0">
                <a:solidFill>
                  <a:schemeClr val="tx1"/>
                </a:solidFill>
                <a:latin typeface="+mn-ea"/>
              </a:rPr>
              <a:t> is also available at the same APs.</a:t>
            </a:r>
            <a:endParaRPr lang="en-US" altLang="ja-JP" sz="2000" b="1" dirty="0" smtClean="0">
              <a:solidFill>
                <a:schemeClr val="tx1"/>
              </a:solidFill>
              <a:latin typeface="+mn-ea"/>
            </a:endParaRPr>
          </a:p>
        </p:txBody>
      </p:sp>
      <p:sp>
        <p:nvSpPr>
          <p:cNvPr id="4" name="日付プレースホルダー 3"/>
          <p:cNvSpPr>
            <a:spLocks noGrp="1"/>
          </p:cNvSpPr>
          <p:nvPr>
            <p:ph type="dt" sz="half" idx="10"/>
          </p:nvPr>
        </p:nvSpPr>
        <p:spPr/>
        <p:txBody>
          <a:bodyPr/>
          <a:lstStyle/>
          <a:p>
            <a:fld id="{6A25FADF-2A4A-4493-9278-7D3544A58CFE}" type="datetime1">
              <a:rPr kumimoji="1" lang="ja-JP" altLang="en-US" smtClean="0"/>
              <a:t>2016/12/7</a:t>
            </a:fld>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RCNP, Osaka Univ.</a:t>
            </a:r>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17</a:t>
            </a:fld>
            <a:endParaRPr kumimoji="1" lang="ja-JP" altLang="en-US"/>
          </a:p>
        </p:txBody>
      </p:sp>
      <p:pic>
        <p:nvPicPr>
          <p:cNvPr id="2050" name="Picture 2" descr="C:\Users\togawa\Desktop\ODINS-WLA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82486" y="-2025"/>
            <a:ext cx="2244458" cy="13761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54729566"/>
      </p:ext>
    </p:extLst>
  </p:cSld>
  <p:clrMapOvr>
    <a:masterClrMapping/>
  </p:clrMapOvr>
  <p:transition>
    <p:push/>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79512" y="114201"/>
            <a:ext cx="8640960" cy="650503"/>
          </a:xfrm>
        </p:spPr>
        <p:txBody>
          <a:bodyPr>
            <a:normAutofit/>
          </a:bodyPr>
          <a:lstStyle/>
          <a:p>
            <a:pPr marL="457200" indent="-457200"/>
            <a:r>
              <a:rPr lang="en-US" altLang="ja-JP" sz="3600" b="1" dirty="0" smtClean="0">
                <a:latin typeface="+mn-ea"/>
              </a:rPr>
              <a:t>The </a:t>
            </a:r>
            <a:r>
              <a:rPr lang="en-US" altLang="ja-JP" sz="3600" b="1" dirty="0">
                <a:latin typeface="+mn-ea"/>
              </a:rPr>
              <a:t>“Network Management System”</a:t>
            </a:r>
            <a:endParaRPr lang="ja-JP" altLang="en-US" sz="3600" b="1" dirty="0">
              <a:latin typeface="+mn-ea"/>
            </a:endParaRPr>
          </a:p>
        </p:txBody>
      </p:sp>
      <p:sp>
        <p:nvSpPr>
          <p:cNvPr id="3" name="サブタイトル 2"/>
          <p:cNvSpPr>
            <a:spLocks noGrp="1"/>
          </p:cNvSpPr>
          <p:nvPr>
            <p:ph type="subTitle" idx="1"/>
          </p:nvPr>
        </p:nvSpPr>
        <p:spPr>
          <a:xfrm>
            <a:off x="792088" y="1124744"/>
            <a:ext cx="7740352" cy="5256584"/>
          </a:xfrm>
        </p:spPr>
        <p:txBody>
          <a:bodyPr>
            <a:normAutofit/>
          </a:bodyPr>
          <a:lstStyle/>
          <a:p>
            <a:pPr marL="342900" indent="-342900" algn="l">
              <a:buFont typeface="Wingdings" panose="05000000000000000000" pitchFamily="2" charset="2"/>
              <a:buChar char="l"/>
            </a:pPr>
            <a:r>
              <a:rPr lang="en-US" altLang="ja-JP" sz="2000" b="1" dirty="0" smtClean="0">
                <a:solidFill>
                  <a:schemeClr val="tx1"/>
                </a:solidFill>
                <a:latin typeface="+mn-ea"/>
              </a:rPr>
              <a:t>This system is used for</a:t>
            </a:r>
          </a:p>
          <a:p>
            <a:pPr marL="800100" lvl="1" indent="-342900" algn="l">
              <a:buFont typeface="Wingdings" panose="05000000000000000000" pitchFamily="2" charset="2"/>
              <a:buChar char="l"/>
            </a:pPr>
            <a:r>
              <a:rPr lang="en-US" altLang="ja-JP" sz="2000" b="1" dirty="0" smtClean="0">
                <a:solidFill>
                  <a:schemeClr val="tx1"/>
                </a:solidFill>
                <a:latin typeface="+mn-ea"/>
              </a:rPr>
              <a:t>register the network devices to our network.</a:t>
            </a:r>
          </a:p>
          <a:p>
            <a:pPr marL="1257300" lvl="2" indent="-342900" algn="l">
              <a:buFont typeface="Wingdings" panose="05000000000000000000" pitchFamily="2" charset="2"/>
              <a:buChar char="l"/>
            </a:pPr>
            <a:r>
              <a:rPr kumimoji="1" lang="en-US" altLang="ja-JP" sz="2000" b="1" dirty="0" smtClean="0">
                <a:solidFill>
                  <a:schemeClr val="tx1"/>
                </a:solidFill>
                <a:latin typeface="+mn-ea"/>
              </a:rPr>
              <a:t>only registered devices can be used.</a:t>
            </a:r>
          </a:p>
          <a:p>
            <a:pPr marL="1257300" lvl="2" indent="-342900" algn="l">
              <a:buFont typeface="Wingdings" panose="05000000000000000000" pitchFamily="2" charset="2"/>
              <a:buChar char="l"/>
            </a:pPr>
            <a:r>
              <a:rPr kumimoji="1" lang="en-US" altLang="ja-JP" sz="2000" b="1" dirty="0" smtClean="0">
                <a:solidFill>
                  <a:schemeClr val="tx1"/>
                </a:solidFill>
                <a:latin typeface="+mn-ea"/>
              </a:rPr>
              <a:t>The MAC address authentication is working.</a:t>
            </a:r>
          </a:p>
          <a:p>
            <a:pPr marL="1257300" lvl="2" indent="-342900" algn="l">
              <a:buFont typeface="Wingdings" panose="05000000000000000000" pitchFamily="2" charset="2"/>
              <a:buChar char="l"/>
            </a:pPr>
            <a:r>
              <a:rPr lang="en-US" altLang="ja-JP" sz="2000" b="1" dirty="0" smtClean="0">
                <a:solidFill>
                  <a:schemeClr val="tx1"/>
                </a:solidFill>
                <a:latin typeface="+mn-ea"/>
              </a:rPr>
              <a:t>The IEEE802.1X authentication is working for RCNP-GP wireless LAN. ( needs username/password of </a:t>
            </a:r>
            <a:r>
              <a:rPr lang="en-US" altLang="ja-JP" sz="2000" b="1" dirty="0" err="1" smtClean="0">
                <a:solidFill>
                  <a:schemeClr val="tx1"/>
                </a:solidFill>
                <a:latin typeface="+mn-ea"/>
              </a:rPr>
              <a:t>miho</a:t>
            </a:r>
            <a:r>
              <a:rPr lang="en-US" altLang="ja-JP" sz="2000" b="1" dirty="0" smtClean="0">
                <a:solidFill>
                  <a:schemeClr val="tx1"/>
                </a:solidFill>
                <a:latin typeface="+mn-ea"/>
              </a:rPr>
              <a:t> )</a:t>
            </a:r>
          </a:p>
          <a:p>
            <a:pPr marL="800100" lvl="1" indent="-342900" algn="l">
              <a:buFont typeface="Wingdings" panose="05000000000000000000" pitchFamily="2" charset="2"/>
              <a:buChar char="l"/>
            </a:pPr>
            <a:r>
              <a:rPr kumimoji="1" lang="en-US" altLang="ja-JP" sz="2000" b="1" dirty="0" smtClean="0">
                <a:solidFill>
                  <a:schemeClr val="tx1"/>
                </a:solidFill>
                <a:latin typeface="+mn-ea"/>
              </a:rPr>
              <a:t>modify the registered information</a:t>
            </a:r>
          </a:p>
          <a:p>
            <a:pPr marL="800100" lvl="1" indent="-342900" algn="l">
              <a:buFont typeface="Wingdings" panose="05000000000000000000" pitchFamily="2" charset="2"/>
              <a:buChar char="l"/>
            </a:pPr>
            <a:r>
              <a:rPr lang="en-US" altLang="ja-JP" sz="2000" b="1" dirty="0" smtClean="0">
                <a:solidFill>
                  <a:schemeClr val="tx1"/>
                </a:solidFill>
                <a:latin typeface="+mn-ea"/>
              </a:rPr>
              <a:t>search the registered information and history</a:t>
            </a:r>
            <a:endParaRPr kumimoji="1" lang="en-US" altLang="ja-JP" sz="2000" b="1" dirty="0" smtClean="0">
              <a:solidFill>
                <a:schemeClr val="tx1"/>
              </a:solidFill>
              <a:latin typeface="+mn-ea"/>
            </a:endParaRPr>
          </a:p>
          <a:p>
            <a:pPr marL="800100" lvl="1" indent="-342900" algn="l">
              <a:buFont typeface="Wingdings" panose="05000000000000000000" pitchFamily="2" charset="2"/>
              <a:buChar char="l"/>
            </a:pPr>
            <a:r>
              <a:rPr kumimoji="1" lang="en-US" altLang="ja-JP" sz="2000" b="1" dirty="0" smtClean="0">
                <a:solidFill>
                  <a:schemeClr val="tx1"/>
                </a:solidFill>
                <a:latin typeface="+mn-ea"/>
              </a:rPr>
              <a:t>delete, suspend and lock the devices</a:t>
            </a:r>
          </a:p>
          <a:p>
            <a:pPr marL="800100" lvl="1" indent="-342900" algn="l">
              <a:buFont typeface="Wingdings" panose="05000000000000000000" pitchFamily="2" charset="2"/>
              <a:buChar char="l"/>
            </a:pPr>
            <a:r>
              <a:rPr lang="en-US" altLang="ja-JP" sz="2000" b="1" dirty="0" smtClean="0">
                <a:solidFill>
                  <a:schemeClr val="tx1"/>
                </a:solidFill>
                <a:latin typeface="+mn-ea"/>
              </a:rPr>
              <a:t>visitor registration and management</a:t>
            </a:r>
          </a:p>
          <a:p>
            <a:pPr marL="800100" lvl="1" indent="-342900" algn="l">
              <a:buFont typeface="Wingdings" panose="05000000000000000000" pitchFamily="2" charset="2"/>
              <a:buChar char="l"/>
            </a:pPr>
            <a:r>
              <a:rPr kumimoji="1" lang="en-US" altLang="ja-JP" sz="2000" b="1" dirty="0" smtClean="0">
                <a:solidFill>
                  <a:schemeClr val="tx1"/>
                </a:solidFill>
                <a:latin typeface="+mn-ea"/>
              </a:rPr>
              <a:t>display </a:t>
            </a:r>
            <a:r>
              <a:rPr kumimoji="1" lang="en-US" altLang="ja-JP" sz="2000" b="1" dirty="0" smtClean="0">
                <a:solidFill>
                  <a:schemeClr val="tx1"/>
                </a:solidFill>
                <a:latin typeface="+mn-ea"/>
              </a:rPr>
              <a:t>visitor password for RCNP-GP wireless LAN</a:t>
            </a:r>
          </a:p>
          <a:p>
            <a:pPr marL="800100" lvl="1" indent="-342900" algn="l">
              <a:buFont typeface="Wingdings" panose="05000000000000000000" pitchFamily="2" charset="2"/>
              <a:buChar char="l"/>
            </a:pPr>
            <a:r>
              <a:rPr lang="en-US" altLang="ja-JP" sz="2000" b="1" dirty="0">
                <a:solidFill>
                  <a:schemeClr val="tx1"/>
                </a:solidFill>
                <a:latin typeface="+mn-ea"/>
              </a:rPr>
              <a:t>search for place of device</a:t>
            </a:r>
          </a:p>
          <a:p>
            <a:pPr marL="800100" lvl="1" indent="-342900" algn="l">
              <a:buFont typeface="Wingdings" panose="05000000000000000000" pitchFamily="2" charset="2"/>
              <a:buChar char="l"/>
            </a:pPr>
            <a:endParaRPr kumimoji="1" lang="en-US" altLang="ja-JP" sz="2000" b="1" dirty="0" smtClean="0">
              <a:solidFill>
                <a:schemeClr val="tx1"/>
              </a:solidFill>
              <a:latin typeface="+mn-ea"/>
            </a:endParaRPr>
          </a:p>
        </p:txBody>
      </p:sp>
      <p:sp>
        <p:nvSpPr>
          <p:cNvPr id="4" name="日付プレースホルダー 3"/>
          <p:cNvSpPr>
            <a:spLocks noGrp="1"/>
          </p:cNvSpPr>
          <p:nvPr>
            <p:ph type="dt" sz="half" idx="10"/>
          </p:nvPr>
        </p:nvSpPr>
        <p:spPr/>
        <p:txBody>
          <a:bodyPr/>
          <a:lstStyle/>
          <a:p>
            <a:fld id="{6A25FADF-2A4A-4493-9278-7D3544A58CFE}" type="datetime1">
              <a:rPr kumimoji="1" lang="ja-JP" altLang="en-US" smtClean="0"/>
              <a:t>2016/12/7</a:t>
            </a:fld>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RCNP, Osaka Univ.</a:t>
            </a:r>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18</a:t>
            </a:fld>
            <a:endParaRPr kumimoji="1" lang="ja-JP" altLang="en-US"/>
          </a:p>
        </p:txBody>
      </p:sp>
    </p:spTree>
    <p:extLst>
      <p:ext uri="{BB962C8B-B14F-4D97-AF65-F5344CB8AC3E}">
        <p14:creationId xmlns:p14="http://schemas.microsoft.com/office/powerpoint/2010/main" val="944205026"/>
      </p:ext>
    </p:extLst>
  </p:cSld>
  <p:clrMapOvr>
    <a:masterClrMapping/>
  </p:clrMapOvr>
  <p:transition>
    <p:push/>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4"/>
          <p:cNvSpPr>
            <a:spLocks noGrp="1"/>
          </p:cNvSpPr>
          <p:nvPr>
            <p:ph type="dt" sz="half" idx="10"/>
          </p:nvPr>
        </p:nvSpPr>
        <p:spPr/>
        <p:txBody>
          <a:bodyPr/>
          <a:lstStyle/>
          <a:p>
            <a:fld id="{BF5E9D31-13FD-4B1D-91A7-2B040A89EA52}" type="datetime3">
              <a:rPr lang="ja-JP" altLang="en-US"/>
              <a:pPr/>
              <a:t>平成28年12月7日</a:t>
            </a:fld>
            <a:endParaRPr lang="en-US" altLang="ja-JP"/>
          </a:p>
        </p:txBody>
      </p:sp>
      <p:sp>
        <p:nvSpPr>
          <p:cNvPr id="5" name="フッター プレースホルダー 5"/>
          <p:cNvSpPr>
            <a:spLocks noGrp="1"/>
          </p:cNvSpPr>
          <p:nvPr>
            <p:ph type="ftr" sz="quarter" idx="11"/>
          </p:nvPr>
        </p:nvSpPr>
        <p:spPr/>
        <p:txBody>
          <a:bodyPr/>
          <a:lstStyle/>
          <a:p>
            <a:r>
              <a:rPr lang="ja-JP" altLang="en-US"/>
              <a:t>大阪大学核物理研究センター</a:t>
            </a:r>
            <a:endParaRPr lang="en-US" altLang="ja-JP"/>
          </a:p>
        </p:txBody>
      </p:sp>
      <p:sp>
        <p:nvSpPr>
          <p:cNvPr id="6" name="スライド番号プレースホルダー 6"/>
          <p:cNvSpPr>
            <a:spLocks noGrp="1"/>
          </p:cNvSpPr>
          <p:nvPr>
            <p:ph type="sldNum" sz="quarter" idx="12"/>
          </p:nvPr>
        </p:nvSpPr>
        <p:spPr/>
        <p:txBody>
          <a:bodyPr/>
          <a:lstStyle/>
          <a:p>
            <a:fld id="{091C0B2C-92E3-46B5-9B2B-7A5320F58FD8}" type="slidenum">
              <a:rPr lang="ja-JP" altLang="en-US"/>
              <a:pPr/>
              <a:t>19</a:t>
            </a:fld>
            <a:endParaRPr lang="en-US" altLang="ja-JP" dirty="0"/>
          </a:p>
        </p:txBody>
      </p:sp>
      <p:sp>
        <p:nvSpPr>
          <p:cNvPr id="349187" name="Rectangle 3"/>
          <p:cNvSpPr>
            <a:spLocks noGrp="1" noChangeArrowheads="1"/>
          </p:cNvSpPr>
          <p:nvPr>
            <p:ph type="body" sz="half" idx="1"/>
          </p:nvPr>
        </p:nvSpPr>
        <p:spPr>
          <a:xfrm>
            <a:off x="179513" y="3146368"/>
            <a:ext cx="7416823" cy="3162952"/>
          </a:xfrm>
        </p:spPr>
        <p:txBody>
          <a:bodyPr>
            <a:normAutofit lnSpcReduction="10000"/>
          </a:bodyPr>
          <a:lstStyle/>
          <a:p>
            <a:pPr>
              <a:buFont typeface="Wingdings" panose="05000000000000000000" pitchFamily="2" charset="2"/>
              <a:buChar char="l"/>
            </a:pPr>
            <a:r>
              <a:rPr lang="en-US" altLang="ja-JP" sz="2000" b="1" dirty="0" smtClean="0">
                <a:latin typeface="+mn-ea"/>
              </a:rPr>
              <a:t>Stable status		not blinking</a:t>
            </a:r>
          </a:p>
          <a:p>
            <a:pPr>
              <a:buFont typeface="Wingdings" panose="05000000000000000000" pitchFamily="2" charset="2"/>
              <a:buChar char="l"/>
            </a:pPr>
            <a:r>
              <a:rPr lang="en-US" altLang="ja-JP" sz="2000" b="1" dirty="0" smtClean="0">
                <a:latin typeface="+mn-ea"/>
              </a:rPr>
              <a:t>Changing status	blinking</a:t>
            </a:r>
          </a:p>
          <a:p>
            <a:pPr lvl="1">
              <a:buFont typeface="Wingdings" panose="05000000000000000000" pitchFamily="2" charset="2"/>
              <a:buChar char="l"/>
            </a:pPr>
            <a:r>
              <a:rPr lang="en-US" altLang="ja-JP" sz="2000" b="1" dirty="0" smtClean="0">
                <a:latin typeface="+mn-ea"/>
              </a:rPr>
              <a:t>Color of the blinking is the same color of the target status.</a:t>
            </a:r>
          </a:p>
          <a:p>
            <a:pPr>
              <a:buFont typeface="Wingdings" panose="05000000000000000000" pitchFamily="2" charset="2"/>
              <a:buChar char="l"/>
            </a:pPr>
            <a:r>
              <a:rPr lang="en-US" altLang="ja-JP" sz="2000" b="1" dirty="0" smtClean="0">
                <a:latin typeface="+mn-ea"/>
              </a:rPr>
              <a:t>The equipment of the each status is displayed when each status button is turned ON.</a:t>
            </a:r>
          </a:p>
          <a:p>
            <a:pPr lvl="1">
              <a:buFont typeface="Wingdings" panose="05000000000000000000" pitchFamily="2" charset="2"/>
              <a:buChar char="l"/>
            </a:pPr>
            <a:r>
              <a:rPr lang="en-US" altLang="ja-JP" sz="2000" b="1" dirty="0" smtClean="0">
                <a:latin typeface="+mn-ea"/>
              </a:rPr>
              <a:t>By default, only active (registered) button is turned ON. Thus “Deleting” and “Deleted” equipment are not displayed. When you want to check the equipment is surely “deleted”, you should turn the “deleted” button ON. </a:t>
            </a:r>
          </a:p>
          <a:p>
            <a:pPr lvl="1">
              <a:buFont typeface="Wingdings" panose="05000000000000000000" pitchFamily="2" charset="2"/>
              <a:buChar char="l"/>
            </a:pPr>
            <a:r>
              <a:rPr lang="en-US" altLang="ja-JP" sz="2000" b="1" dirty="0" smtClean="0">
                <a:latin typeface="+mn-ea"/>
              </a:rPr>
              <a:t>“Suspend” is the same.</a:t>
            </a:r>
            <a:endParaRPr lang="ja-JP" altLang="en-US" sz="2000" b="1" dirty="0">
              <a:latin typeface="+mn-ea"/>
            </a:endParaRPr>
          </a:p>
        </p:txBody>
      </p:sp>
      <p:sp>
        <p:nvSpPr>
          <p:cNvPr id="7" name="AutoShape 23"/>
          <p:cNvSpPr>
            <a:spLocks noChangeArrowheads="1"/>
          </p:cNvSpPr>
          <p:nvPr/>
        </p:nvSpPr>
        <p:spPr bwMode="auto">
          <a:xfrm>
            <a:off x="2787121" y="1471888"/>
            <a:ext cx="1224000" cy="648000"/>
          </a:xfrm>
          <a:prstGeom prst="roundRect">
            <a:avLst>
              <a:gd name="adj" fmla="val 16667"/>
            </a:avLst>
          </a:prstGeom>
          <a:noFill/>
          <a:ln w="9525">
            <a:solidFill>
              <a:schemeClr val="tx1"/>
            </a:solidFill>
            <a:round/>
            <a:headEnd/>
            <a:tailEnd/>
          </a:ln>
          <a:effectLst/>
          <a:extLst/>
        </p:spPr>
        <p:txBody>
          <a:bodyPr wrap="none" anchor="ctr"/>
          <a:lstStyle/>
          <a:p>
            <a:pPr algn="ctr"/>
            <a:r>
              <a:rPr lang="en-US" altLang="ja-JP" b="0" dirty="0" smtClean="0"/>
              <a:t>Registered</a:t>
            </a:r>
            <a:endParaRPr lang="en-US" altLang="ja-JP" b="0" dirty="0"/>
          </a:p>
        </p:txBody>
      </p:sp>
      <p:cxnSp>
        <p:nvCxnSpPr>
          <p:cNvPr id="8" name="AutoShape 32"/>
          <p:cNvCxnSpPr>
            <a:cxnSpLocks noChangeShapeType="1"/>
            <a:endCxn id="12" idx="1"/>
          </p:cNvCxnSpPr>
          <p:nvPr/>
        </p:nvCxnSpPr>
        <p:spPr bwMode="auto">
          <a:xfrm flipV="1">
            <a:off x="3993160" y="1124728"/>
            <a:ext cx="934280" cy="391088"/>
          </a:xfrm>
          <a:prstGeom prst="straightConnector1">
            <a:avLst/>
          </a:prstGeom>
          <a:noFill/>
          <a:ln w="508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 name="AutoShape 23"/>
          <p:cNvSpPr>
            <a:spLocks noChangeArrowheads="1"/>
          </p:cNvSpPr>
          <p:nvPr/>
        </p:nvSpPr>
        <p:spPr bwMode="auto">
          <a:xfrm>
            <a:off x="2787121" y="2725183"/>
            <a:ext cx="1224000" cy="288000"/>
          </a:xfrm>
          <a:prstGeom prst="roundRect">
            <a:avLst>
              <a:gd name="adj" fmla="val 16667"/>
            </a:avLst>
          </a:prstGeom>
          <a:solidFill>
            <a:schemeClr val="bg1">
              <a:lumMod val="85000"/>
            </a:schemeClr>
          </a:solidFill>
          <a:ln w="9525">
            <a:solidFill>
              <a:schemeClr val="tx1"/>
            </a:solidFill>
            <a:round/>
            <a:headEnd/>
            <a:tailEnd/>
          </a:ln>
          <a:effectLst/>
          <a:extLst/>
        </p:spPr>
        <p:txBody>
          <a:bodyPr wrap="none" anchor="ctr"/>
          <a:lstStyle/>
          <a:p>
            <a:pPr algn="ctr"/>
            <a:r>
              <a:rPr lang="en-US" altLang="ja-JP" b="0" dirty="0" smtClean="0"/>
              <a:t>Modifying</a:t>
            </a:r>
            <a:endParaRPr lang="en-US" altLang="ja-JP" b="0" dirty="0"/>
          </a:p>
        </p:txBody>
      </p:sp>
      <p:sp>
        <p:nvSpPr>
          <p:cNvPr id="12" name="AutoShape 23"/>
          <p:cNvSpPr>
            <a:spLocks noChangeArrowheads="1"/>
          </p:cNvSpPr>
          <p:nvPr/>
        </p:nvSpPr>
        <p:spPr bwMode="auto">
          <a:xfrm>
            <a:off x="4927440" y="980728"/>
            <a:ext cx="1224000" cy="288000"/>
          </a:xfrm>
          <a:prstGeom prst="roundRect">
            <a:avLst>
              <a:gd name="adj" fmla="val 16667"/>
            </a:avLst>
          </a:prstGeom>
          <a:solidFill>
            <a:srgbClr val="00B0F0"/>
          </a:solidFill>
          <a:ln w="9525">
            <a:solidFill>
              <a:schemeClr val="tx1"/>
            </a:solidFill>
            <a:round/>
            <a:headEnd/>
            <a:tailEnd/>
          </a:ln>
          <a:effectLst/>
          <a:extLst/>
        </p:spPr>
        <p:txBody>
          <a:bodyPr wrap="none" anchor="ctr"/>
          <a:lstStyle/>
          <a:p>
            <a:pPr algn="ctr"/>
            <a:r>
              <a:rPr lang="en-US" altLang="ja-JP" b="0" dirty="0" smtClean="0"/>
              <a:t>Suspending</a:t>
            </a:r>
            <a:endParaRPr lang="en-US" altLang="ja-JP" b="0" dirty="0"/>
          </a:p>
        </p:txBody>
      </p:sp>
      <p:sp>
        <p:nvSpPr>
          <p:cNvPr id="13" name="AutoShape 23"/>
          <p:cNvSpPr>
            <a:spLocks noChangeArrowheads="1"/>
          </p:cNvSpPr>
          <p:nvPr/>
        </p:nvSpPr>
        <p:spPr bwMode="auto">
          <a:xfrm>
            <a:off x="4937227" y="1351242"/>
            <a:ext cx="1224000" cy="288000"/>
          </a:xfrm>
          <a:prstGeom prst="roundRect">
            <a:avLst>
              <a:gd name="adj" fmla="val 16667"/>
            </a:avLst>
          </a:prstGeom>
          <a:solidFill>
            <a:schemeClr val="bg1">
              <a:lumMod val="85000"/>
            </a:schemeClr>
          </a:solidFill>
          <a:ln w="9525">
            <a:solidFill>
              <a:schemeClr val="tx1"/>
            </a:solidFill>
            <a:round/>
            <a:headEnd/>
            <a:tailEnd/>
          </a:ln>
          <a:effectLst/>
          <a:extLst/>
        </p:spPr>
        <p:txBody>
          <a:bodyPr wrap="none" anchor="ctr"/>
          <a:lstStyle/>
          <a:p>
            <a:pPr algn="ctr"/>
            <a:r>
              <a:rPr lang="en-US" altLang="ja-JP" b="0" dirty="0" smtClean="0"/>
              <a:t>Resuming</a:t>
            </a:r>
            <a:endParaRPr lang="en-US" altLang="ja-JP" b="0" dirty="0"/>
          </a:p>
        </p:txBody>
      </p:sp>
      <p:sp>
        <p:nvSpPr>
          <p:cNvPr id="14" name="AutoShape 23"/>
          <p:cNvSpPr>
            <a:spLocks noChangeArrowheads="1"/>
          </p:cNvSpPr>
          <p:nvPr/>
        </p:nvSpPr>
        <p:spPr bwMode="auto">
          <a:xfrm>
            <a:off x="4956801" y="1908395"/>
            <a:ext cx="1224000" cy="288000"/>
          </a:xfrm>
          <a:prstGeom prst="roundRect">
            <a:avLst>
              <a:gd name="adj" fmla="val 16667"/>
            </a:avLst>
          </a:prstGeom>
          <a:solidFill>
            <a:srgbClr val="FF0000"/>
          </a:solidFill>
          <a:ln w="9525">
            <a:solidFill>
              <a:schemeClr val="tx1"/>
            </a:solidFill>
            <a:round/>
            <a:headEnd/>
            <a:tailEnd/>
          </a:ln>
          <a:effectLst/>
          <a:extLst/>
        </p:spPr>
        <p:txBody>
          <a:bodyPr wrap="none" anchor="ctr"/>
          <a:lstStyle/>
          <a:p>
            <a:pPr algn="ctr"/>
            <a:r>
              <a:rPr lang="en-US" altLang="ja-JP" b="0" dirty="0" smtClean="0"/>
              <a:t>Deleting</a:t>
            </a:r>
            <a:endParaRPr lang="en-US" altLang="ja-JP" b="0" dirty="0"/>
          </a:p>
        </p:txBody>
      </p:sp>
      <p:sp>
        <p:nvSpPr>
          <p:cNvPr id="16" name="AutoShape 23"/>
          <p:cNvSpPr>
            <a:spLocks noChangeArrowheads="1"/>
          </p:cNvSpPr>
          <p:nvPr/>
        </p:nvSpPr>
        <p:spPr bwMode="auto">
          <a:xfrm>
            <a:off x="6743089" y="980728"/>
            <a:ext cx="1224000" cy="648000"/>
          </a:xfrm>
          <a:prstGeom prst="roundRect">
            <a:avLst>
              <a:gd name="adj" fmla="val 16667"/>
            </a:avLst>
          </a:prstGeom>
          <a:solidFill>
            <a:srgbClr val="00B0F0"/>
          </a:solidFill>
          <a:ln w="9525">
            <a:solidFill>
              <a:schemeClr val="tx1"/>
            </a:solidFill>
            <a:round/>
            <a:headEnd/>
            <a:tailEnd/>
          </a:ln>
          <a:effectLst/>
          <a:extLst/>
        </p:spPr>
        <p:txBody>
          <a:bodyPr wrap="none" anchor="ctr"/>
          <a:lstStyle/>
          <a:p>
            <a:pPr algn="ctr"/>
            <a:r>
              <a:rPr lang="en-US" altLang="ja-JP" b="0" dirty="0" smtClean="0"/>
              <a:t>Suspended</a:t>
            </a:r>
            <a:endParaRPr lang="en-US" altLang="ja-JP" b="0" dirty="0"/>
          </a:p>
        </p:txBody>
      </p:sp>
      <p:sp>
        <p:nvSpPr>
          <p:cNvPr id="17" name="AutoShape 23"/>
          <p:cNvSpPr>
            <a:spLocks noChangeArrowheads="1"/>
          </p:cNvSpPr>
          <p:nvPr/>
        </p:nvSpPr>
        <p:spPr bwMode="auto">
          <a:xfrm>
            <a:off x="6743089" y="1908395"/>
            <a:ext cx="1224000" cy="648000"/>
          </a:xfrm>
          <a:prstGeom prst="roundRect">
            <a:avLst>
              <a:gd name="adj" fmla="val 16667"/>
            </a:avLst>
          </a:prstGeom>
          <a:solidFill>
            <a:srgbClr val="FF0000"/>
          </a:solidFill>
          <a:ln w="9525">
            <a:solidFill>
              <a:schemeClr val="tx1"/>
            </a:solidFill>
            <a:round/>
            <a:headEnd/>
            <a:tailEnd/>
          </a:ln>
          <a:effectLst/>
          <a:extLst/>
        </p:spPr>
        <p:txBody>
          <a:bodyPr wrap="none" anchor="ctr"/>
          <a:lstStyle/>
          <a:p>
            <a:pPr algn="ctr"/>
            <a:r>
              <a:rPr lang="en-US" altLang="ja-JP" b="0" dirty="0" smtClean="0"/>
              <a:t>Deleted</a:t>
            </a:r>
            <a:endParaRPr lang="en-US" altLang="ja-JP" b="0" dirty="0"/>
          </a:p>
        </p:txBody>
      </p:sp>
      <p:sp>
        <p:nvSpPr>
          <p:cNvPr id="18" name="AutoShape 23"/>
          <p:cNvSpPr>
            <a:spLocks noChangeArrowheads="1"/>
          </p:cNvSpPr>
          <p:nvPr/>
        </p:nvSpPr>
        <p:spPr bwMode="auto">
          <a:xfrm>
            <a:off x="1115752" y="2721960"/>
            <a:ext cx="1224000" cy="288000"/>
          </a:xfrm>
          <a:prstGeom prst="roundRect">
            <a:avLst>
              <a:gd name="adj" fmla="val 16667"/>
            </a:avLst>
          </a:prstGeom>
          <a:noFill/>
          <a:ln w="9525">
            <a:noFill/>
            <a:round/>
            <a:headEnd/>
            <a:tailEnd/>
          </a:ln>
          <a:effectLst/>
          <a:extLst/>
        </p:spPr>
        <p:txBody>
          <a:bodyPr wrap="none" anchor="ctr"/>
          <a:lstStyle/>
          <a:p>
            <a:pPr algn="ctr"/>
            <a:r>
              <a:rPr lang="en-US" altLang="ja-JP" b="0" dirty="0" smtClean="0"/>
              <a:t>New</a:t>
            </a:r>
          </a:p>
        </p:txBody>
      </p:sp>
      <p:cxnSp>
        <p:nvCxnSpPr>
          <p:cNvPr id="22" name="AutoShape 32"/>
          <p:cNvCxnSpPr>
            <a:cxnSpLocks noChangeShapeType="1"/>
            <a:stCxn id="12" idx="3"/>
          </p:cNvCxnSpPr>
          <p:nvPr/>
        </p:nvCxnSpPr>
        <p:spPr bwMode="auto">
          <a:xfrm>
            <a:off x="6151440" y="1124728"/>
            <a:ext cx="630797" cy="0"/>
          </a:xfrm>
          <a:prstGeom prst="straightConnector1">
            <a:avLst/>
          </a:prstGeom>
          <a:noFill/>
          <a:ln w="508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AutoShape 32"/>
          <p:cNvCxnSpPr>
            <a:cxnSpLocks noChangeShapeType="1"/>
            <a:endCxn id="13" idx="3"/>
          </p:cNvCxnSpPr>
          <p:nvPr/>
        </p:nvCxnSpPr>
        <p:spPr bwMode="auto">
          <a:xfrm flipH="1">
            <a:off x="6161227" y="1492136"/>
            <a:ext cx="581864" cy="3106"/>
          </a:xfrm>
          <a:prstGeom prst="straightConnector1">
            <a:avLst/>
          </a:prstGeom>
          <a:noFill/>
          <a:ln w="508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AutoShape 32"/>
          <p:cNvCxnSpPr>
            <a:cxnSpLocks noChangeShapeType="1"/>
            <a:stCxn id="14" idx="3"/>
          </p:cNvCxnSpPr>
          <p:nvPr/>
        </p:nvCxnSpPr>
        <p:spPr bwMode="auto">
          <a:xfrm>
            <a:off x="6180801" y="2052395"/>
            <a:ext cx="601436" cy="6312"/>
          </a:xfrm>
          <a:prstGeom prst="straightConnector1">
            <a:avLst/>
          </a:prstGeom>
          <a:noFill/>
          <a:ln w="508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AutoShape 32"/>
          <p:cNvCxnSpPr>
            <a:cxnSpLocks noChangeShapeType="1"/>
          </p:cNvCxnSpPr>
          <p:nvPr/>
        </p:nvCxnSpPr>
        <p:spPr bwMode="auto">
          <a:xfrm flipH="1">
            <a:off x="1727752" y="2419803"/>
            <a:ext cx="5015338" cy="3106"/>
          </a:xfrm>
          <a:prstGeom prst="straightConnector1">
            <a:avLst/>
          </a:prstGeom>
          <a:noFill/>
          <a:ln w="50800">
            <a:solidFill>
              <a:schemeClr val="tx1"/>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AutoShape 32"/>
          <p:cNvCxnSpPr>
            <a:cxnSpLocks noChangeShapeType="1"/>
            <a:endCxn id="14" idx="1"/>
          </p:cNvCxnSpPr>
          <p:nvPr/>
        </p:nvCxnSpPr>
        <p:spPr bwMode="auto">
          <a:xfrm>
            <a:off x="3993160" y="1908395"/>
            <a:ext cx="963641" cy="144000"/>
          </a:xfrm>
          <a:prstGeom prst="straightConnector1">
            <a:avLst/>
          </a:prstGeom>
          <a:noFill/>
          <a:ln w="508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AutoShape 32"/>
          <p:cNvCxnSpPr>
            <a:cxnSpLocks noChangeShapeType="1"/>
            <a:stCxn id="13" idx="1"/>
          </p:cNvCxnSpPr>
          <p:nvPr/>
        </p:nvCxnSpPr>
        <p:spPr bwMode="auto">
          <a:xfrm flipH="1">
            <a:off x="3993161" y="1495242"/>
            <a:ext cx="944066" cy="175344"/>
          </a:xfrm>
          <a:prstGeom prst="straightConnector1">
            <a:avLst/>
          </a:prstGeom>
          <a:noFill/>
          <a:ln w="508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 name="AutoShape 32"/>
          <p:cNvCxnSpPr>
            <a:cxnSpLocks noChangeShapeType="1"/>
          </p:cNvCxnSpPr>
          <p:nvPr/>
        </p:nvCxnSpPr>
        <p:spPr bwMode="auto">
          <a:xfrm>
            <a:off x="3563888" y="2119888"/>
            <a:ext cx="0" cy="605295"/>
          </a:xfrm>
          <a:prstGeom prst="straightConnector1">
            <a:avLst/>
          </a:prstGeom>
          <a:noFill/>
          <a:ln w="508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AutoShape 32"/>
          <p:cNvCxnSpPr>
            <a:cxnSpLocks noChangeShapeType="1"/>
          </p:cNvCxnSpPr>
          <p:nvPr/>
        </p:nvCxnSpPr>
        <p:spPr bwMode="auto">
          <a:xfrm flipV="1">
            <a:off x="3270273" y="2119888"/>
            <a:ext cx="0" cy="605296"/>
          </a:xfrm>
          <a:prstGeom prst="straightConnector1">
            <a:avLst/>
          </a:prstGeom>
          <a:noFill/>
          <a:ln w="508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AutoShape 32"/>
          <p:cNvCxnSpPr>
            <a:cxnSpLocks noChangeShapeType="1"/>
            <a:stCxn id="18" idx="0"/>
            <a:endCxn id="57" idx="2"/>
          </p:cNvCxnSpPr>
          <p:nvPr/>
        </p:nvCxnSpPr>
        <p:spPr bwMode="auto">
          <a:xfrm flipH="1" flipV="1">
            <a:off x="1726914" y="1943696"/>
            <a:ext cx="838" cy="778264"/>
          </a:xfrm>
          <a:prstGeom prst="straightConnector1">
            <a:avLst/>
          </a:prstGeom>
          <a:noFill/>
          <a:ln w="508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7" name="AutoShape 23"/>
          <p:cNvSpPr>
            <a:spLocks noChangeArrowheads="1"/>
          </p:cNvSpPr>
          <p:nvPr/>
        </p:nvSpPr>
        <p:spPr bwMode="auto">
          <a:xfrm>
            <a:off x="1114914" y="1655696"/>
            <a:ext cx="1224000" cy="288000"/>
          </a:xfrm>
          <a:prstGeom prst="roundRect">
            <a:avLst>
              <a:gd name="adj" fmla="val 16667"/>
            </a:avLst>
          </a:prstGeom>
          <a:solidFill>
            <a:schemeClr val="bg1">
              <a:lumMod val="85000"/>
            </a:schemeClr>
          </a:solidFill>
          <a:ln w="9525">
            <a:solidFill>
              <a:schemeClr val="tx1"/>
            </a:solidFill>
            <a:round/>
            <a:headEnd/>
            <a:tailEnd/>
          </a:ln>
          <a:effectLst/>
          <a:extLst/>
        </p:spPr>
        <p:txBody>
          <a:bodyPr wrap="none" anchor="ctr"/>
          <a:lstStyle/>
          <a:p>
            <a:pPr algn="ctr"/>
            <a:r>
              <a:rPr lang="en-US" altLang="ja-JP" b="0" dirty="0" smtClean="0"/>
              <a:t>Registering</a:t>
            </a:r>
            <a:endParaRPr lang="en-US" altLang="ja-JP" b="0" dirty="0"/>
          </a:p>
        </p:txBody>
      </p:sp>
      <p:cxnSp>
        <p:nvCxnSpPr>
          <p:cNvPr id="59" name="AutoShape 32"/>
          <p:cNvCxnSpPr>
            <a:cxnSpLocks noChangeShapeType="1"/>
            <a:stCxn id="57" idx="3"/>
            <a:endCxn id="7" idx="1"/>
          </p:cNvCxnSpPr>
          <p:nvPr/>
        </p:nvCxnSpPr>
        <p:spPr bwMode="auto">
          <a:xfrm flipV="1">
            <a:off x="2338914" y="1795888"/>
            <a:ext cx="448207" cy="3808"/>
          </a:xfrm>
          <a:prstGeom prst="straightConnector1">
            <a:avLst/>
          </a:prstGeom>
          <a:noFill/>
          <a:ln w="508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9" name="タイトル 1"/>
          <p:cNvSpPr txBox="1">
            <a:spLocks/>
          </p:cNvSpPr>
          <p:nvPr/>
        </p:nvSpPr>
        <p:spPr>
          <a:xfrm>
            <a:off x="685800" y="-27384"/>
            <a:ext cx="7772400" cy="650503"/>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457200" indent="-457200"/>
            <a:r>
              <a:rPr lang="en-US" altLang="ja-JP" sz="3600" b="1" dirty="0" smtClean="0">
                <a:latin typeface="+mn-ea"/>
              </a:rPr>
              <a:t>Status of devices</a:t>
            </a:r>
            <a:endParaRPr lang="en-US" altLang="ja-JP" sz="3600" b="1" dirty="0">
              <a:latin typeface="+mn-ea"/>
            </a:endParaRPr>
          </a:p>
        </p:txBody>
      </p:sp>
    </p:spTree>
    <p:extLst>
      <p:ext uri="{BB962C8B-B14F-4D97-AF65-F5344CB8AC3E}">
        <p14:creationId xmlns:p14="http://schemas.microsoft.com/office/powerpoint/2010/main" val="2102130563"/>
      </p:ext>
    </p:extLst>
  </p:cSld>
  <p:clrMapOvr>
    <a:masterClrMapping/>
  </p:clrMapOvr>
  <p:transition>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repeatCount="indefinite" fill="remove" grpId="0" nodeType="withEffect">
                                  <p:stCondLst>
                                    <p:cond delay="0"/>
                                  </p:stCondLst>
                                  <p:childTnLst>
                                    <p:animEffect transition="out" filter="fade">
                                      <p:cBhvr>
                                        <p:cTn id="6" dur="1000" tmFilter="0, 0; .2, .5; .8, .5; 1, 0"/>
                                        <p:tgtEl>
                                          <p:spTgt spid="12"/>
                                        </p:tgtEl>
                                      </p:cBhvr>
                                    </p:animEffect>
                                    <p:animScale>
                                      <p:cBhvr>
                                        <p:cTn id="7" dur="500" autoRev="1" fill="hold"/>
                                        <p:tgtEl>
                                          <p:spTgt spid="12"/>
                                        </p:tgtEl>
                                      </p:cBhvr>
                                      <p:by x="105000" y="105000"/>
                                    </p:animScale>
                                  </p:childTnLst>
                                </p:cTn>
                              </p:par>
                              <p:par>
                                <p:cTn id="8" presetID="26" presetClass="emph" presetSubtype="0" repeatCount="indefinite" fill="hold" grpId="0" nodeType="withEffect">
                                  <p:stCondLst>
                                    <p:cond delay="0"/>
                                  </p:stCondLst>
                                  <p:childTnLst>
                                    <p:animEffect transition="out" filter="fade">
                                      <p:cBhvr>
                                        <p:cTn id="9" dur="1000" tmFilter="0, 0; .2, .5; .8, .5; 1, 0"/>
                                        <p:tgtEl>
                                          <p:spTgt spid="13"/>
                                        </p:tgtEl>
                                      </p:cBhvr>
                                    </p:animEffect>
                                    <p:animScale>
                                      <p:cBhvr>
                                        <p:cTn id="10" dur="500" autoRev="1" fill="hold"/>
                                        <p:tgtEl>
                                          <p:spTgt spid="13"/>
                                        </p:tgtEl>
                                      </p:cBhvr>
                                      <p:by x="105000" y="105000"/>
                                    </p:animScale>
                                  </p:childTnLst>
                                </p:cTn>
                              </p:par>
                              <p:par>
                                <p:cTn id="11" presetID="26" presetClass="emph" presetSubtype="0" repeatCount="indefinite" fill="hold" grpId="0" nodeType="withEffect">
                                  <p:stCondLst>
                                    <p:cond delay="0"/>
                                  </p:stCondLst>
                                  <p:childTnLst>
                                    <p:animEffect transition="out" filter="fade">
                                      <p:cBhvr>
                                        <p:cTn id="12" dur="1000" tmFilter="0, 0; .2, .5; .8, .5; 1, 0"/>
                                        <p:tgtEl>
                                          <p:spTgt spid="57"/>
                                        </p:tgtEl>
                                      </p:cBhvr>
                                    </p:animEffect>
                                    <p:animScale>
                                      <p:cBhvr>
                                        <p:cTn id="13" dur="500" autoRev="1" fill="hold"/>
                                        <p:tgtEl>
                                          <p:spTgt spid="57"/>
                                        </p:tgtEl>
                                      </p:cBhvr>
                                      <p:by x="105000" y="105000"/>
                                    </p:animScale>
                                  </p:childTnLst>
                                </p:cTn>
                              </p:par>
                              <p:par>
                                <p:cTn id="14" presetID="26" presetClass="emph" presetSubtype="0" repeatCount="indefinite" fill="hold" grpId="0" nodeType="withEffect">
                                  <p:stCondLst>
                                    <p:cond delay="0"/>
                                  </p:stCondLst>
                                  <p:childTnLst>
                                    <p:animEffect transition="out" filter="fade">
                                      <p:cBhvr>
                                        <p:cTn id="15" dur="1000" tmFilter="0, 0; .2, .5; .8, .5; 1, 0"/>
                                        <p:tgtEl>
                                          <p:spTgt spid="11"/>
                                        </p:tgtEl>
                                      </p:cBhvr>
                                    </p:animEffect>
                                    <p:animScale>
                                      <p:cBhvr>
                                        <p:cTn id="16" dur="500" autoRev="1" fill="hold"/>
                                        <p:tgtEl>
                                          <p:spTgt spid="11"/>
                                        </p:tgtEl>
                                      </p:cBhvr>
                                      <p:by x="105000" y="105000"/>
                                    </p:animScale>
                                  </p:childTnLst>
                                </p:cTn>
                              </p:par>
                              <p:par>
                                <p:cTn id="17" presetID="26" presetClass="emph" presetSubtype="0" repeatCount="indefinite" fill="hold" grpId="0" nodeType="withEffect">
                                  <p:stCondLst>
                                    <p:cond delay="0"/>
                                  </p:stCondLst>
                                  <p:childTnLst>
                                    <p:animEffect transition="out" filter="fade">
                                      <p:cBhvr>
                                        <p:cTn id="18" dur="1000" tmFilter="0, 0; .2, .5; .8, .5; 1, 0"/>
                                        <p:tgtEl>
                                          <p:spTgt spid="14"/>
                                        </p:tgtEl>
                                      </p:cBhvr>
                                    </p:animEffect>
                                    <p:animScale>
                                      <p:cBhvr>
                                        <p:cTn id="19" dur="500" autoRev="1" fill="hold"/>
                                        <p:tgtEl>
                                          <p:spTgt spid="14"/>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3" grpId="0" animBg="1"/>
      <p:bldP spid="14" grpId="0" animBg="1"/>
      <p:bldP spid="5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0" name="AutoShape 9"/>
          <p:cNvCxnSpPr>
            <a:cxnSpLocks noChangeShapeType="1"/>
            <a:stCxn id="410637" idx="1"/>
            <a:endCxn id="49" idx="1"/>
          </p:cNvCxnSpPr>
          <p:nvPr/>
        </p:nvCxnSpPr>
        <p:spPr bwMode="auto">
          <a:xfrm>
            <a:off x="4143375" y="3434134"/>
            <a:ext cx="3287570" cy="2127854"/>
          </a:xfrm>
          <a:prstGeom prst="straightConnector1">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AutoShape 9"/>
          <p:cNvCxnSpPr>
            <a:cxnSpLocks noChangeShapeType="1"/>
            <a:stCxn id="410637" idx="1"/>
            <a:endCxn id="48" idx="1"/>
          </p:cNvCxnSpPr>
          <p:nvPr/>
        </p:nvCxnSpPr>
        <p:spPr bwMode="auto">
          <a:xfrm>
            <a:off x="4143375" y="3434134"/>
            <a:ext cx="1643714" cy="2127854"/>
          </a:xfrm>
          <a:prstGeom prst="straightConnector1">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4" name="日付プレースホルダー 4"/>
          <p:cNvSpPr>
            <a:spLocks noGrp="1"/>
          </p:cNvSpPr>
          <p:nvPr>
            <p:ph type="dt" sz="half" idx="10"/>
          </p:nvPr>
        </p:nvSpPr>
        <p:spPr/>
        <p:txBody>
          <a:bodyPr/>
          <a:lstStyle/>
          <a:p>
            <a:fld id="{505C8AF2-E3E5-427B-8507-BE79DA520262}" type="datetime1">
              <a:rPr lang="ja-JP" altLang="en-US" smtClean="0"/>
              <a:t>2016/12/7</a:t>
            </a:fld>
            <a:endParaRPr lang="en-US" altLang="ja-JP"/>
          </a:p>
        </p:txBody>
      </p:sp>
      <p:sp>
        <p:nvSpPr>
          <p:cNvPr id="45" name="フッター プレースホルダー 5"/>
          <p:cNvSpPr>
            <a:spLocks noGrp="1"/>
          </p:cNvSpPr>
          <p:nvPr>
            <p:ph type="ftr" sz="quarter" idx="11"/>
          </p:nvPr>
        </p:nvSpPr>
        <p:spPr/>
        <p:txBody>
          <a:bodyPr/>
          <a:lstStyle/>
          <a:p>
            <a:r>
              <a:rPr lang="en-US" altLang="ja-JP" smtClean="0"/>
              <a:t>RCNP, Osaka Univ.</a:t>
            </a:r>
            <a:endParaRPr lang="en-US" altLang="ja-JP" dirty="0"/>
          </a:p>
        </p:txBody>
      </p:sp>
      <p:sp>
        <p:nvSpPr>
          <p:cNvPr id="46" name="スライド番号プレースホルダー 6"/>
          <p:cNvSpPr>
            <a:spLocks noGrp="1"/>
          </p:cNvSpPr>
          <p:nvPr>
            <p:ph type="sldNum" sz="quarter" idx="12"/>
          </p:nvPr>
        </p:nvSpPr>
        <p:spPr/>
        <p:txBody>
          <a:bodyPr/>
          <a:lstStyle/>
          <a:p>
            <a:fld id="{82628B91-B803-48D6-AB53-652A62FB218F}" type="slidenum">
              <a:rPr lang="ja-JP" altLang="en-US"/>
              <a:pPr/>
              <a:t>2</a:t>
            </a:fld>
            <a:endParaRPr lang="en-US" altLang="ja-JP"/>
          </a:p>
        </p:txBody>
      </p:sp>
      <p:cxnSp>
        <p:nvCxnSpPr>
          <p:cNvPr id="410677" name="AutoShape 53"/>
          <p:cNvCxnSpPr>
            <a:cxnSpLocks noChangeShapeType="1"/>
            <a:stCxn id="410637" idx="1"/>
            <a:endCxn id="410676" idx="1"/>
          </p:cNvCxnSpPr>
          <p:nvPr/>
        </p:nvCxnSpPr>
        <p:spPr bwMode="auto">
          <a:xfrm>
            <a:off x="4143375" y="3434928"/>
            <a:ext cx="3287713" cy="1319212"/>
          </a:xfrm>
          <a:prstGeom prst="straightConnector1">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10674" name="AutoShape 50"/>
          <p:cNvCxnSpPr>
            <a:cxnSpLocks noChangeShapeType="1"/>
            <a:stCxn id="410672" idx="5"/>
            <a:endCxn id="410637" idx="3"/>
          </p:cNvCxnSpPr>
          <p:nvPr/>
        </p:nvCxnSpPr>
        <p:spPr bwMode="auto">
          <a:xfrm>
            <a:off x="3811588" y="2120478"/>
            <a:ext cx="1019175" cy="1314450"/>
          </a:xfrm>
          <a:prstGeom prst="straightConnector1">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10666" name="AutoShape 42"/>
          <p:cNvCxnSpPr>
            <a:cxnSpLocks noChangeShapeType="1"/>
            <a:stCxn id="410637" idx="1"/>
            <a:endCxn id="410665" idx="7"/>
          </p:cNvCxnSpPr>
          <p:nvPr/>
        </p:nvCxnSpPr>
        <p:spPr bwMode="auto">
          <a:xfrm flipV="1">
            <a:off x="4143375" y="1918865"/>
            <a:ext cx="4152900" cy="1516063"/>
          </a:xfrm>
          <a:prstGeom prst="straightConnector1">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10651" name="AutoShape 27"/>
          <p:cNvCxnSpPr>
            <a:cxnSpLocks noChangeShapeType="1"/>
            <a:stCxn id="410658" idx="5"/>
            <a:endCxn id="410637" idx="3"/>
          </p:cNvCxnSpPr>
          <p:nvPr/>
        </p:nvCxnSpPr>
        <p:spPr bwMode="auto">
          <a:xfrm>
            <a:off x="3811588" y="2971378"/>
            <a:ext cx="1019175" cy="463550"/>
          </a:xfrm>
          <a:prstGeom prst="straightConnector1">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10660" name="AutoShape 36"/>
          <p:cNvCxnSpPr>
            <a:cxnSpLocks noChangeShapeType="1"/>
            <a:stCxn id="410659" idx="7"/>
            <a:endCxn id="410637" idx="3"/>
          </p:cNvCxnSpPr>
          <p:nvPr/>
        </p:nvCxnSpPr>
        <p:spPr bwMode="auto">
          <a:xfrm flipV="1">
            <a:off x="3811588" y="3434928"/>
            <a:ext cx="1019175" cy="387350"/>
          </a:xfrm>
          <a:prstGeom prst="straightConnector1">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10661" name="AutoShape 37"/>
          <p:cNvCxnSpPr>
            <a:cxnSpLocks noChangeShapeType="1"/>
            <a:stCxn id="410657" idx="1"/>
            <a:endCxn id="410659" idx="1"/>
          </p:cNvCxnSpPr>
          <p:nvPr/>
        </p:nvCxnSpPr>
        <p:spPr bwMode="auto">
          <a:xfrm>
            <a:off x="1981200" y="3434928"/>
            <a:ext cx="965200" cy="387350"/>
          </a:xfrm>
          <a:prstGeom prst="straightConnector1">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10662" name="AutoShape 38"/>
          <p:cNvCxnSpPr>
            <a:cxnSpLocks noChangeShapeType="1"/>
            <a:stCxn id="410635" idx="6"/>
            <a:endCxn id="410657" idx="1"/>
          </p:cNvCxnSpPr>
          <p:nvPr/>
        </p:nvCxnSpPr>
        <p:spPr bwMode="auto">
          <a:xfrm>
            <a:off x="1730375" y="3431753"/>
            <a:ext cx="250825" cy="3175"/>
          </a:xfrm>
          <a:prstGeom prst="straightConnector1">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10628" name="AutoShape 4"/>
          <p:cNvCxnSpPr>
            <a:cxnSpLocks noChangeShapeType="1"/>
            <a:stCxn id="410637" idx="1"/>
            <a:endCxn id="410643" idx="3"/>
          </p:cNvCxnSpPr>
          <p:nvPr/>
        </p:nvCxnSpPr>
        <p:spPr bwMode="auto">
          <a:xfrm>
            <a:off x="4143375" y="3434928"/>
            <a:ext cx="3287713" cy="69850"/>
          </a:xfrm>
          <a:prstGeom prst="straightConnector1">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10629" name="AutoShape 5"/>
          <p:cNvCxnSpPr>
            <a:cxnSpLocks noChangeShapeType="1"/>
            <a:stCxn id="410637" idx="1"/>
            <a:endCxn id="410644" idx="1"/>
          </p:cNvCxnSpPr>
          <p:nvPr/>
        </p:nvCxnSpPr>
        <p:spPr bwMode="auto">
          <a:xfrm>
            <a:off x="4143375" y="3434928"/>
            <a:ext cx="3287713" cy="381000"/>
          </a:xfrm>
          <a:prstGeom prst="straightConnector1">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10630" name="AutoShape 6"/>
          <p:cNvCxnSpPr>
            <a:cxnSpLocks noChangeShapeType="1"/>
            <a:stCxn id="410637" idx="1"/>
            <a:endCxn id="410639" idx="3"/>
          </p:cNvCxnSpPr>
          <p:nvPr/>
        </p:nvCxnSpPr>
        <p:spPr bwMode="auto">
          <a:xfrm flipV="1">
            <a:off x="4143375" y="2326853"/>
            <a:ext cx="1622425" cy="1108075"/>
          </a:xfrm>
          <a:prstGeom prst="straightConnector1">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10631" name="AutoShape 7"/>
          <p:cNvCxnSpPr>
            <a:cxnSpLocks noChangeShapeType="1"/>
            <a:stCxn id="410637" idx="1"/>
            <a:endCxn id="410645" idx="2"/>
          </p:cNvCxnSpPr>
          <p:nvPr/>
        </p:nvCxnSpPr>
        <p:spPr bwMode="auto">
          <a:xfrm flipV="1">
            <a:off x="4143375" y="3123778"/>
            <a:ext cx="1443038" cy="311150"/>
          </a:xfrm>
          <a:prstGeom prst="straightConnector1">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10632" name="AutoShape 8"/>
          <p:cNvCxnSpPr>
            <a:cxnSpLocks noChangeShapeType="1"/>
            <a:stCxn id="410637" idx="1"/>
            <a:endCxn id="410641" idx="2"/>
          </p:cNvCxnSpPr>
          <p:nvPr/>
        </p:nvCxnSpPr>
        <p:spPr bwMode="auto">
          <a:xfrm>
            <a:off x="4143375" y="3434928"/>
            <a:ext cx="1443038" cy="717550"/>
          </a:xfrm>
          <a:prstGeom prst="straightConnector1">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10633" name="AutoShape 9"/>
          <p:cNvCxnSpPr>
            <a:cxnSpLocks noChangeShapeType="1"/>
            <a:stCxn id="410637" idx="1"/>
            <a:endCxn id="410642" idx="1"/>
          </p:cNvCxnSpPr>
          <p:nvPr/>
        </p:nvCxnSpPr>
        <p:spPr bwMode="auto">
          <a:xfrm>
            <a:off x="4143375" y="3434928"/>
            <a:ext cx="1622425" cy="1319212"/>
          </a:xfrm>
          <a:prstGeom prst="straightConnector1">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0635" name="Oval 11"/>
          <p:cNvSpPr>
            <a:spLocks noChangeArrowheads="1"/>
          </p:cNvSpPr>
          <p:nvPr/>
        </p:nvSpPr>
        <p:spPr bwMode="auto">
          <a:xfrm>
            <a:off x="687388" y="2822153"/>
            <a:ext cx="1042987" cy="1217612"/>
          </a:xfrm>
          <a:prstGeom prst="ellipse">
            <a:avLst/>
          </a:prstGeom>
          <a:solidFill>
            <a:srgbClr val="00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b="0"/>
              <a:t>ODINS</a:t>
            </a:r>
          </a:p>
        </p:txBody>
      </p:sp>
      <p:sp>
        <p:nvSpPr>
          <p:cNvPr id="410637" name="AutoShape 13"/>
          <p:cNvSpPr>
            <a:spLocks noChangeArrowheads="1"/>
          </p:cNvSpPr>
          <p:nvPr/>
        </p:nvSpPr>
        <p:spPr bwMode="auto">
          <a:xfrm>
            <a:off x="4143375" y="2029990"/>
            <a:ext cx="687388" cy="2808288"/>
          </a:xfrm>
          <a:prstGeom prst="roundRect">
            <a:avLst>
              <a:gd name="adj" fmla="val 16667"/>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b="0"/>
              <a:t>FW2</a:t>
            </a:r>
          </a:p>
        </p:txBody>
      </p:sp>
      <p:sp>
        <p:nvSpPr>
          <p:cNvPr id="410639" name="Oval 15"/>
          <p:cNvSpPr>
            <a:spLocks noChangeArrowheads="1"/>
          </p:cNvSpPr>
          <p:nvPr/>
        </p:nvSpPr>
        <p:spPr bwMode="auto">
          <a:xfrm>
            <a:off x="5586413" y="1834728"/>
            <a:ext cx="1223962" cy="576262"/>
          </a:xfrm>
          <a:prstGeom prst="ellipse">
            <a:avLst/>
          </a:prstGeom>
          <a:solidFill>
            <a:srgbClr val="99FF33"/>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b="0"/>
              <a:t>Servers</a:t>
            </a:r>
          </a:p>
        </p:txBody>
      </p:sp>
      <p:sp>
        <p:nvSpPr>
          <p:cNvPr id="410640" name="Oval 16"/>
          <p:cNvSpPr>
            <a:spLocks noChangeArrowheads="1"/>
          </p:cNvSpPr>
          <p:nvPr/>
        </p:nvSpPr>
        <p:spPr bwMode="auto">
          <a:xfrm>
            <a:off x="2767013" y="5585990"/>
            <a:ext cx="1223962" cy="795338"/>
          </a:xfrm>
          <a:prstGeom prst="ellipse">
            <a:avLst/>
          </a:prstGeom>
          <a:solidFill>
            <a:srgbClr val="B86E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b="0"/>
              <a:t>Visitor</a:t>
            </a:r>
          </a:p>
          <a:p>
            <a:pPr algn="ctr"/>
            <a:r>
              <a:rPr lang="en-US" altLang="ja-JP" b="0"/>
              <a:t>Untrusted</a:t>
            </a:r>
          </a:p>
        </p:txBody>
      </p:sp>
      <p:sp>
        <p:nvSpPr>
          <p:cNvPr id="410641" name="Oval 17"/>
          <p:cNvSpPr>
            <a:spLocks noChangeArrowheads="1"/>
          </p:cNvSpPr>
          <p:nvPr/>
        </p:nvSpPr>
        <p:spPr bwMode="auto">
          <a:xfrm>
            <a:off x="5586413" y="3863553"/>
            <a:ext cx="1223962" cy="576262"/>
          </a:xfrm>
          <a:prstGeom prst="ellipse">
            <a:avLst/>
          </a:prstGeom>
          <a:solidFill>
            <a:srgbClr val="99FF33"/>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b="0" dirty="0" smtClean="0"/>
              <a:t>GP</a:t>
            </a:r>
            <a:endParaRPr lang="en-US" altLang="ja-JP" b="0" dirty="0"/>
          </a:p>
        </p:txBody>
      </p:sp>
      <p:sp>
        <p:nvSpPr>
          <p:cNvPr id="410642" name="Oval 18"/>
          <p:cNvSpPr>
            <a:spLocks noChangeArrowheads="1"/>
          </p:cNvSpPr>
          <p:nvPr/>
        </p:nvSpPr>
        <p:spPr bwMode="auto">
          <a:xfrm>
            <a:off x="5586413" y="4670003"/>
            <a:ext cx="1223962" cy="576262"/>
          </a:xfrm>
          <a:prstGeom prst="ellipse">
            <a:avLst/>
          </a:prstGeom>
          <a:solidFill>
            <a:srgbClr val="99FF33"/>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b="0"/>
              <a:t>Vpn</a:t>
            </a:r>
          </a:p>
        </p:txBody>
      </p:sp>
      <p:sp>
        <p:nvSpPr>
          <p:cNvPr id="410643" name="Oval 19"/>
          <p:cNvSpPr>
            <a:spLocks noChangeArrowheads="1"/>
          </p:cNvSpPr>
          <p:nvPr/>
        </p:nvSpPr>
        <p:spPr bwMode="auto">
          <a:xfrm>
            <a:off x="7251700" y="3012653"/>
            <a:ext cx="1223963" cy="576262"/>
          </a:xfrm>
          <a:prstGeom prst="ellipse">
            <a:avLst/>
          </a:prstGeom>
          <a:solidFill>
            <a:srgbClr val="99FF33"/>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b="0"/>
              <a:t>Acc</a:t>
            </a:r>
          </a:p>
        </p:txBody>
      </p:sp>
      <p:sp>
        <p:nvSpPr>
          <p:cNvPr id="410644" name="Oval 20"/>
          <p:cNvSpPr>
            <a:spLocks noChangeArrowheads="1"/>
          </p:cNvSpPr>
          <p:nvPr/>
        </p:nvSpPr>
        <p:spPr bwMode="auto">
          <a:xfrm>
            <a:off x="7251700" y="3731790"/>
            <a:ext cx="1223963" cy="576263"/>
          </a:xfrm>
          <a:prstGeom prst="ellipse">
            <a:avLst/>
          </a:prstGeom>
          <a:solidFill>
            <a:srgbClr val="99FF33"/>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b="0"/>
              <a:t>Exp</a:t>
            </a:r>
          </a:p>
        </p:txBody>
      </p:sp>
      <p:sp>
        <p:nvSpPr>
          <p:cNvPr id="410645" name="Oval 21"/>
          <p:cNvSpPr>
            <a:spLocks noChangeArrowheads="1"/>
          </p:cNvSpPr>
          <p:nvPr/>
        </p:nvSpPr>
        <p:spPr bwMode="auto">
          <a:xfrm>
            <a:off x="5586413" y="2834853"/>
            <a:ext cx="1223962" cy="576262"/>
          </a:xfrm>
          <a:prstGeom prst="ellipse">
            <a:avLst/>
          </a:prstGeom>
          <a:solidFill>
            <a:srgbClr val="99FF33"/>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b="0"/>
              <a:t>Adm</a:t>
            </a:r>
          </a:p>
        </p:txBody>
      </p:sp>
      <p:sp>
        <p:nvSpPr>
          <p:cNvPr id="410647" name="AutoShape 23"/>
          <p:cNvSpPr>
            <a:spLocks noChangeArrowheads="1"/>
          </p:cNvSpPr>
          <p:nvPr/>
        </p:nvSpPr>
        <p:spPr bwMode="auto">
          <a:xfrm>
            <a:off x="4198938" y="5139903"/>
            <a:ext cx="577850" cy="360362"/>
          </a:xfrm>
          <a:prstGeom prst="roundRect">
            <a:avLst>
              <a:gd name="adj" fmla="val 16667"/>
            </a:avLst>
          </a:prstGeom>
          <a:solidFill>
            <a:srgbClr val="FF33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b="0"/>
              <a:t>VPN</a:t>
            </a:r>
          </a:p>
        </p:txBody>
      </p:sp>
      <p:cxnSp>
        <p:nvCxnSpPr>
          <p:cNvPr id="410649" name="AutoShape 25"/>
          <p:cNvCxnSpPr>
            <a:cxnSpLocks noChangeShapeType="1"/>
            <a:stCxn id="410657" idx="1"/>
            <a:endCxn id="410658" idx="3"/>
          </p:cNvCxnSpPr>
          <p:nvPr/>
        </p:nvCxnSpPr>
        <p:spPr bwMode="auto">
          <a:xfrm flipV="1">
            <a:off x="1981200" y="2971378"/>
            <a:ext cx="965200" cy="463550"/>
          </a:xfrm>
          <a:prstGeom prst="straightConnector1">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10654" name="AutoShape 30"/>
          <p:cNvCxnSpPr>
            <a:cxnSpLocks noChangeShapeType="1"/>
            <a:stCxn id="410659" idx="4"/>
            <a:endCxn id="410647" idx="1"/>
          </p:cNvCxnSpPr>
          <p:nvPr/>
        </p:nvCxnSpPr>
        <p:spPr bwMode="auto">
          <a:xfrm>
            <a:off x="3379788" y="4314403"/>
            <a:ext cx="819150" cy="1006475"/>
          </a:xfrm>
          <a:prstGeom prst="straightConnector1">
            <a:avLst/>
          </a:prstGeom>
          <a:noFill/>
          <a:ln w="508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10656" name="AutoShape 32"/>
          <p:cNvCxnSpPr>
            <a:cxnSpLocks noChangeShapeType="1"/>
            <a:stCxn id="410647" idx="3"/>
            <a:endCxn id="410642" idx="3"/>
          </p:cNvCxnSpPr>
          <p:nvPr/>
        </p:nvCxnSpPr>
        <p:spPr bwMode="auto">
          <a:xfrm flipV="1">
            <a:off x="4776788" y="5162128"/>
            <a:ext cx="989012" cy="158750"/>
          </a:xfrm>
          <a:prstGeom prst="straightConnector1">
            <a:avLst/>
          </a:prstGeom>
          <a:noFill/>
          <a:ln w="508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0657" name="AutoShape 33"/>
          <p:cNvSpPr>
            <a:spLocks noChangeArrowheads="1"/>
          </p:cNvSpPr>
          <p:nvPr/>
        </p:nvSpPr>
        <p:spPr bwMode="auto">
          <a:xfrm>
            <a:off x="1981200" y="2029990"/>
            <a:ext cx="608013" cy="2808288"/>
          </a:xfrm>
          <a:prstGeom prst="roundRect">
            <a:avLst>
              <a:gd name="adj" fmla="val 16667"/>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b="0"/>
              <a:t>FW1</a:t>
            </a:r>
          </a:p>
        </p:txBody>
      </p:sp>
      <p:sp>
        <p:nvSpPr>
          <p:cNvPr id="410658" name="Oval 34"/>
          <p:cNvSpPr>
            <a:spLocks noChangeArrowheads="1"/>
          </p:cNvSpPr>
          <p:nvPr/>
        </p:nvSpPr>
        <p:spPr bwMode="auto">
          <a:xfrm>
            <a:off x="2767013" y="2479253"/>
            <a:ext cx="1223962" cy="576262"/>
          </a:xfrm>
          <a:prstGeom prst="ellipse">
            <a:avLst/>
          </a:prstGeom>
          <a:solidFill>
            <a:srgbClr val="FF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b="0"/>
              <a:t>DMZ2</a:t>
            </a:r>
          </a:p>
        </p:txBody>
      </p:sp>
      <p:sp>
        <p:nvSpPr>
          <p:cNvPr id="410659" name="Oval 35"/>
          <p:cNvSpPr>
            <a:spLocks noChangeArrowheads="1"/>
          </p:cNvSpPr>
          <p:nvPr/>
        </p:nvSpPr>
        <p:spPr bwMode="auto">
          <a:xfrm>
            <a:off x="2767013" y="3738140"/>
            <a:ext cx="1223962" cy="576263"/>
          </a:xfrm>
          <a:prstGeom prst="ellipse">
            <a:avLst/>
          </a:prstGeom>
          <a:solidFill>
            <a:srgbClr val="FF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b="0" dirty="0"/>
              <a:t>DMZ1</a:t>
            </a:r>
          </a:p>
        </p:txBody>
      </p:sp>
      <p:cxnSp>
        <p:nvCxnSpPr>
          <p:cNvPr id="410663" name="AutoShape 39"/>
          <p:cNvCxnSpPr>
            <a:cxnSpLocks noChangeShapeType="1"/>
            <a:stCxn id="410640" idx="7"/>
            <a:endCxn id="410647" idx="1"/>
          </p:cNvCxnSpPr>
          <p:nvPr/>
        </p:nvCxnSpPr>
        <p:spPr bwMode="auto">
          <a:xfrm flipV="1">
            <a:off x="3811588" y="5320878"/>
            <a:ext cx="387350" cy="381000"/>
          </a:xfrm>
          <a:prstGeom prst="straightConnector1">
            <a:avLst/>
          </a:prstGeom>
          <a:noFill/>
          <a:ln w="508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10664" name="AutoShape 40"/>
          <p:cNvCxnSpPr>
            <a:cxnSpLocks noChangeShapeType="1"/>
            <a:stCxn id="410640" idx="1"/>
            <a:endCxn id="410657" idx="2"/>
          </p:cNvCxnSpPr>
          <p:nvPr/>
        </p:nvCxnSpPr>
        <p:spPr bwMode="auto">
          <a:xfrm flipH="1" flipV="1">
            <a:off x="2286000" y="4838278"/>
            <a:ext cx="660400" cy="863600"/>
          </a:xfrm>
          <a:prstGeom prst="straightConnector1">
            <a:avLst/>
          </a:prstGeom>
          <a:noFill/>
          <a:ln w="508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0665" name="Oval 41"/>
          <p:cNvSpPr>
            <a:spLocks noChangeArrowheads="1"/>
          </p:cNvSpPr>
          <p:nvPr/>
        </p:nvSpPr>
        <p:spPr bwMode="auto">
          <a:xfrm>
            <a:off x="7251700" y="1834728"/>
            <a:ext cx="1223963" cy="576262"/>
          </a:xfrm>
          <a:prstGeom prst="ellipse">
            <a:avLst/>
          </a:prstGeom>
          <a:solidFill>
            <a:srgbClr val="99FF33"/>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b="0"/>
              <a:t>Printers</a:t>
            </a:r>
          </a:p>
        </p:txBody>
      </p:sp>
      <p:sp>
        <p:nvSpPr>
          <p:cNvPr id="410667" name="Oval 43"/>
          <p:cNvSpPr>
            <a:spLocks noChangeArrowheads="1"/>
          </p:cNvSpPr>
          <p:nvPr/>
        </p:nvSpPr>
        <p:spPr bwMode="auto">
          <a:xfrm>
            <a:off x="969963" y="823490"/>
            <a:ext cx="1223962" cy="847725"/>
          </a:xfrm>
          <a:prstGeom prst="ellipse">
            <a:avLst/>
          </a:prstGeom>
          <a:solidFill>
            <a:srgbClr val="3366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b="0"/>
              <a:t>ODINS</a:t>
            </a:r>
          </a:p>
          <a:p>
            <a:pPr algn="ctr"/>
            <a:r>
              <a:rPr lang="en-US" altLang="ja-JP" b="0"/>
              <a:t>Wireless</a:t>
            </a:r>
          </a:p>
        </p:txBody>
      </p:sp>
      <p:sp>
        <p:nvSpPr>
          <p:cNvPr id="410668" name="Oval 44"/>
          <p:cNvSpPr>
            <a:spLocks noChangeArrowheads="1"/>
          </p:cNvSpPr>
          <p:nvPr/>
        </p:nvSpPr>
        <p:spPr bwMode="auto">
          <a:xfrm>
            <a:off x="828675" y="5468515"/>
            <a:ext cx="1506538" cy="847725"/>
          </a:xfrm>
          <a:prstGeom prst="ellipse">
            <a:avLst/>
          </a:prstGeom>
          <a:solidFill>
            <a:srgbClr val="3366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b="0"/>
              <a:t>Tele</a:t>
            </a:r>
          </a:p>
          <a:p>
            <a:pPr algn="ctr"/>
            <a:r>
              <a:rPr lang="en-US" altLang="ja-JP" b="0"/>
              <a:t>conference</a:t>
            </a:r>
          </a:p>
        </p:txBody>
      </p:sp>
      <p:cxnSp>
        <p:nvCxnSpPr>
          <p:cNvPr id="410669" name="AutoShape 45"/>
          <p:cNvCxnSpPr>
            <a:cxnSpLocks noChangeShapeType="1"/>
            <a:stCxn id="410635" idx="0"/>
            <a:endCxn id="410667" idx="4"/>
          </p:cNvCxnSpPr>
          <p:nvPr/>
        </p:nvCxnSpPr>
        <p:spPr bwMode="auto">
          <a:xfrm flipV="1">
            <a:off x="1209675" y="1671215"/>
            <a:ext cx="373063" cy="1150938"/>
          </a:xfrm>
          <a:prstGeom prst="straightConnector1">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10670" name="AutoShape 46"/>
          <p:cNvCxnSpPr>
            <a:cxnSpLocks noChangeShapeType="1"/>
            <a:stCxn id="410668" idx="0"/>
            <a:endCxn id="410635" idx="4"/>
          </p:cNvCxnSpPr>
          <p:nvPr/>
        </p:nvCxnSpPr>
        <p:spPr bwMode="auto">
          <a:xfrm flipH="1" flipV="1">
            <a:off x="1209675" y="4039765"/>
            <a:ext cx="373063" cy="1428750"/>
          </a:xfrm>
          <a:prstGeom prst="straightConnector1">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10671" name="AutoShape 47"/>
          <p:cNvCxnSpPr>
            <a:cxnSpLocks noChangeShapeType="1"/>
            <a:endCxn id="410635" idx="2"/>
          </p:cNvCxnSpPr>
          <p:nvPr/>
        </p:nvCxnSpPr>
        <p:spPr bwMode="auto">
          <a:xfrm flipV="1">
            <a:off x="323528" y="3430959"/>
            <a:ext cx="363860" cy="13494"/>
          </a:xfrm>
          <a:prstGeom prst="straightConnector1">
            <a:avLst/>
          </a:prstGeom>
          <a:noFill/>
          <a:ln w="50800">
            <a:solidFill>
              <a:schemeClr val="tx1"/>
            </a:solidFill>
            <a:round/>
            <a:headEnd type="triangle" w="lg" len="lg"/>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0672" name="Oval 48"/>
          <p:cNvSpPr>
            <a:spLocks noChangeArrowheads="1"/>
          </p:cNvSpPr>
          <p:nvPr/>
        </p:nvSpPr>
        <p:spPr bwMode="auto">
          <a:xfrm>
            <a:off x="2767013" y="1628353"/>
            <a:ext cx="1223962" cy="576262"/>
          </a:xfrm>
          <a:prstGeom prst="ellipse">
            <a:avLst/>
          </a:prstGeom>
          <a:solidFill>
            <a:srgbClr val="FF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b="0"/>
              <a:t>DMZ-SC</a:t>
            </a:r>
          </a:p>
        </p:txBody>
      </p:sp>
      <p:sp>
        <p:nvSpPr>
          <p:cNvPr id="410676" name="Oval 52"/>
          <p:cNvSpPr>
            <a:spLocks noChangeArrowheads="1"/>
          </p:cNvSpPr>
          <p:nvPr/>
        </p:nvSpPr>
        <p:spPr bwMode="auto">
          <a:xfrm>
            <a:off x="7251700" y="4670003"/>
            <a:ext cx="1223963" cy="576262"/>
          </a:xfrm>
          <a:prstGeom prst="ellipse">
            <a:avLst/>
          </a:prstGeom>
          <a:solidFill>
            <a:srgbClr val="99FF33"/>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b="0"/>
              <a:t>Rad</a:t>
            </a:r>
          </a:p>
        </p:txBody>
      </p:sp>
      <p:sp>
        <p:nvSpPr>
          <p:cNvPr id="47" name="Oval 17"/>
          <p:cNvSpPr>
            <a:spLocks noChangeArrowheads="1"/>
          </p:cNvSpPr>
          <p:nvPr/>
        </p:nvSpPr>
        <p:spPr bwMode="auto">
          <a:xfrm>
            <a:off x="2767013" y="860003"/>
            <a:ext cx="1223962" cy="576262"/>
          </a:xfrm>
          <a:prstGeom prst="ellipse">
            <a:avLst/>
          </a:prstGeom>
          <a:solidFill>
            <a:srgbClr val="FFC000"/>
          </a:solidFill>
          <a:ln w="9525">
            <a:solidFill>
              <a:schemeClr val="tx1"/>
            </a:solidFill>
            <a:round/>
            <a:headEnd/>
            <a:tailEnd/>
          </a:ln>
          <a:effectLst/>
          <a:extLst/>
        </p:spPr>
        <p:txBody>
          <a:bodyPr wrap="none" anchor="ctr"/>
          <a:lstStyle/>
          <a:p>
            <a:pPr algn="ctr"/>
            <a:r>
              <a:rPr lang="en-US" altLang="ja-JP" b="0" dirty="0" err="1" smtClean="0"/>
              <a:t>edu</a:t>
            </a:r>
            <a:endParaRPr lang="en-US" altLang="ja-JP" b="0" dirty="0"/>
          </a:p>
        </p:txBody>
      </p:sp>
      <p:sp>
        <p:nvSpPr>
          <p:cNvPr id="48" name="Oval 17"/>
          <p:cNvSpPr>
            <a:spLocks noChangeArrowheads="1"/>
          </p:cNvSpPr>
          <p:nvPr/>
        </p:nvSpPr>
        <p:spPr bwMode="auto">
          <a:xfrm>
            <a:off x="5607844" y="5458861"/>
            <a:ext cx="1223962" cy="704192"/>
          </a:xfrm>
          <a:prstGeom prst="ellipse">
            <a:avLst/>
          </a:prstGeom>
          <a:solidFill>
            <a:srgbClr val="C8FF64"/>
          </a:solidFill>
          <a:ln w="9525">
            <a:solidFill>
              <a:schemeClr val="tx1"/>
            </a:solidFill>
            <a:round/>
            <a:headEnd/>
            <a:tailEnd/>
          </a:ln>
          <a:effectLst/>
          <a:extLst/>
        </p:spPr>
        <p:txBody>
          <a:bodyPr wrap="none" anchor="ctr"/>
          <a:lstStyle/>
          <a:p>
            <a:pPr algn="ctr"/>
            <a:r>
              <a:rPr lang="en-US" altLang="ja-JP" b="0" dirty="0" err="1" smtClean="0"/>
              <a:t>Omd</a:t>
            </a:r>
            <a:endParaRPr lang="en-US" altLang="ja-JP" b="0" dirty="0"/>
          </a:p>
        </p:txBody>
      </p:sp>
      <p:sp>
        <p:nvSpPr>
          <p:cNvPr id="49" name="Oval 17"/>
          <p:cNvSpPr>
            <a:spLocks noChangeArrowheads="1"/>
          </p:cNvSpPr>
          <p:nvPr/>
        </p:nvSpPr>
        <p:spPr bwMode="auto">
          <a:xfrm>
            <a:off x="7251700" y="5458861"/>
            <a:ext cx="1223962" cy="704192"/>
          </a:xfrm>
          <a:prstGeom prst="ellipse">
            <a:avLst/>
          </a:prstGeom>
          <a:solidFill>
            <a:srgbClr val="C8FF64"/>
          </a:solidFill>
          <a:ln w="9525">
            <a:solidFill>
              <a:schemeClr val="tx1"/>
            </a:solidFill>
            <a:round/>
            <a:headEnd/>
            <a:tailEnd/>
          </a:ln>
          <a:effectLst/>
          <a:extLst/>
        </p:spPr>
        <p:txBody>
          <a:bodyPr wrap="none" anchor="ctr"/>
          <a:lstStyle/>
          <a:p>
            <a:pPr algn="ctr"/>
            <a:r>
              <a:rPr lang="en-US" altLang="ja-JP" b="0" dirty="0" err="1" smtClean="0"/>
              <a:t>Osv</a:t>
            </a:r>
            <a:endParaRPr lang="en-US" altLang="ja-JP" b="0" dirty="0"/>
          </a:p>
        </p:txBody>
      </p:sp>
      <p:cxnSp>
        <p:nvCxnSpPr>
          <p:cNvPr id="63" name="AutoShape 40"/>
          <p:cNvCxnSpPr>
            <a:cxnSpLocks noChangeShapeType="1"/>
            <a:stCxn id="47" idx="3"/>
            <a:endCxn id="410657" idx="0"/>
          </p:cNvCxnSpPr>
          <p:nvPr/>
        </p:nvCxnSpPr>
        <p:spPr bwMode="auto">
          <a:xfrm flipH="1">
            <a:off x="2285207" y="1351873"/>
            <a:ext cx="661051" cy="678117"/>
          </a:xfrm>
          <a:prstGeom prst="straightConnector1">
            <a:avLst/>
          </a:prstGeom>
          <a:noFill/>
          <a:ln w="508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1" name="タイトル 1"/>
          <p:cNvSpPr txBox="1">
            <a:spLocks/>
          </p:cNvSpPr>
          <p:nvPr/>
        </p:nvSpPr>
        <p:spPr>
          <a:xfrm>
            <a:off x="685800" y="-27384"/>
            <a:ext cx="7772400" cy="650503"/>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en-US" altLang="ja-JP" sz="3600" b="1" dirty="0" smtClean="0">
                <a:latin typeface="+mn-ea"/>
              </a:rPr>
              <a:t>Logical structure of the RCNP network</a:t>
            </a:r>
            <a:endParaRPr lang="ja-JP" altLang="en-US" sz="3600" b="1" dirty="0">
              <a:latin typeface="+mn-ea"/>
              <a:ea typeface="+mn-ea"/>
            </a:endParaRPr>
          </a:p>
        </p:txBody>
      </p:sp>
    </p:spTree>
    <p:extLst>
      <p:ext uri="{BB962C8B-B14F-4D97-AF65-F5344CB8AC3E}">
        <p14:creationId xmlns:p14="http://schemas.microsoft.com/office/powerpoint/2010/main" val="2944812697"/>
      </p:ext>
    </p:extLst>
  </p:cSld>
  <p:clrMapOvr>
    <a:masterClrMapping/>
  </p:clrMapOvr>
  <p:transition>
    <p:push/>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4"/>
          <p:cNvSpPr>
            <a:spLocks noGrp="1"/>
          </p:cNvSpPr>
          <p:nvPr>
            <p:ph type="dt" sz="half" idx="10"/>
          </p:nvPr>
        </p:nvSpPr>
        <p:spPr>
          <a:xfrm>
            <a:off x="179512" y="6376243"/>
            <a:ext cx="2133600" cy="365125"/>
          </a:xfrm>
        </p:spPr>
        <p:txBody>
          <a:bodyPr/>
          <a:lstStyle/>
          <a:p>
            <a:fld id="{BF5E9D31-13FD-4B1D-91A7-2B040A89EA52}" type="datetime3">
              <a:rPr lang="ja-JP" altLang="en-US"/>
              <a:pPr/>
              <a:t>平成28年12月7日</a:t>
            </a:fld>
            <a:endParaRPr lang="en-US" altLang="ja-JP" dirty="0"/>
          </a:p>
        </p:txBody>
      </p:sp>
      <p:sp>
        <p:nvSpPr>
          <p:cNvPr id="5" name="フッター プレースホルダー 5"/>
          <p:cNvSpPr>
            <a:spLocks noGrp="1"/>
          </p:cNvSpPr>
          <p:nvPr>
            <p:ph type="ftr" sz="quarter" idx="11"/>
          </p:nvPr>
        </p:nvSpPr>
        <p:spPr/>
        <p:txBody>
          <a:bodyPr/>
          <a:lstStyle/>
          <a:p>
            <a:r>
              <a:rPr lang="ja-JP" altLang="en-US"/>
              <a:t>大阪大学核物理研究センター</a:t>
            </a:r>
            <a:endParaRPr lang="en-US" altLang="ja-JP"/>
          </a:p>
        </p:txBody>
      </p:sp>
      <p:sp>
        <p:nvSpPr>
          <p:cNvPr id="6" name="スライド番号プレースホルダー 6"/>
          <p:cNvSpPr>
            <a:spLocks noGrp="1"/>
          </p:cNvSpPr>
          <p:nvPr>
            <p:ph type="sldNum" sz="quarter" idx="12"/>
          </p:nvPr>
        </p:nvSpPr>
        <p:spPr/>
        <p:txBody>
          <a:bodyPr/>
          <a:lstStyle/>
          <a:p>
            <a:fld id="{091C0B2C-92E3-46B5-9B2B-7A5320F58FD8}" type="slidenum">
              <a:rPr lang="ja-JP" altLang="en-US"/>
              <a:pPr/>
              <a:t>20</a:t>
            </a:fld>
            <a:endParaRPr lang="en-US" altLang="ja-JP" dirty="0"/>
          </a:p>
        </p:txBody>
      </p:sp>
      <p:sp>
        <p:nvSpPr>
          <p:cNvPr id="349186" name="Rectangle 2"/>
          <p:cNvSpPr>
            <a:spLocks noGrp="1" noChangeArrowheads="1"/>
          </p:cNvSpPr>
          <p:nvPr>
            <p:ph type="title"/>
          </p:nvPr>
        </p:nvSpPr>
        <p:spPr>
          <a:xfrm>
            <a:off x="685800" y="53975"/>
            <a:ext cx="7772400" cy="642311"/>
          </a:xfrm>
        </p:spPr>
        <p:txBody>
          <a:bodyPr/>
          <a:lstStyle/>
          <a:p>
            <a:r>
              <a:rPr lang="en-US" altLang="ja-JP" sz="3600" dirty="0" smtClean="0">
                <a:solidFill>
                  <a:schemeClr val="tx1"/>
                </a:solidFill>
              </a:rPr>
              <a:t>The screens</a:t>
            </a:r>
            <a:endParaRPr lang="ja-JP" altLang="en-US" sz="3600" dirty="0">
              <a:solidFill>
                <a:schemeClr val="tx1"/>
              </a:solidFill>
            </a:endParaRPr>
          </a:p>
        </p:txBody>
      </p:sp>
      <p:sp>
        <p:nvSpPr>
          <p:cNvPr id="10" name="AutoShape 23"/>
          <p:cNvSpPr>
            <a:spLocks noChangeArrowheads="1"/>
          </p:cNvSpPr>
          <p:nvPr/>
        </p:nvSpPr>
        <p:spPr bwMode="auto">
          <a:xfrm>
            <a:off x="605117" y="2474083"/>
            <a:ext cx="1028743" cy="875831"/>
          </a:xfrm>
          <a:prstGeom prst="roundRect">
            <a:avLst>
              <a:gd name="adj" fmla="val 16667"/>
            </a:avLst>
          </a:prstGeom>
          <a:noFill/>
          <a:ln w="9525">
            <a:solidFill>
              <a:schemeClr val="tx1"/>
            </a:solidFill>
            <a:round/>
            <a:headEnd/>
            <a:tailEnd/>
          </a:ln>
          <a:effectLst/>
          <a:extLst/>
        </p:spPr>
        <p:txBody>
          <a:bodyPr wrap="none" anchor="ctr"/>
          <a:lstStyle/>
          <a:p>
            <a:pPr algn="ctr"/>
            <a:r>
              <a:rPr lang="en-US" altLang="ja-JP" b="0" dirty="0" smtClean="0"/>
              <a:t>general</a:t>
            </a:r>
          </a:p>
          <a:p>
            <a:pPr algn="ctr"/>
            <a:r>
              <a:rPr lang="en-US" altLang="ja-JP" dirty="0" smtClean="0"/>
              <a:t>user</a:t>
            </a:r>
          </a:p>
          <a:p>
            <a:pPr algn="ctr"/>
            <a:r>
              <a:rPr lang="en-US" altLang="ja-JP" b="0" dirty="0" smtClean="0"/>
              <a:t>screen</a:t>
            </a:r>
            <a:endParaRPr lang="en-US" altLang="ja-JP" b="0" dirty="0"/>
          </a:p>
        </p:txBody>
      </p:sp>
      <p:sp>
        <p:nvSpPr>
          <p:cNvPr id="16" name="AutoShape 23"/>
          <p:cNvSpPr>
            <a:spLocks noChangeArrowheads="1"/>
          </p:cNvSpPr>
          <p:nvPr/>
        </p:nvSpPr>
        <p:spPr bwMode="auto">
          <a:xfrm>
            <a:off x="1734150" y="1490324"/>
            <a:ext cx="878474" cy="309541"/>
          </a:xfrm>
          <a:prstGeom prst="roundRect">
            <a:avLst>
              <a:gd name="adj" fmla="val 16667"/>
            </a:avLst>
          </a:prstGeom>
          <a:noFill/>
          <a:ln w="9525">
            <a:noFill/>
            <a:round/>
            <a:headEnd/>
            <a:tailEnd/>
          </a:ln>
          <a:effectLst/>
          <a:extLst/>
        </p:spPr>
        <p:txBody>
          <a:bodyPr wrap="none" anchor="ctr"/>
          <a:lstStyle/>
          <a:p>
            <a:pPr algn="ctr"/>
            <a:r>
              <a:rPr lang="en-US" altLang="ja-JP" b="0" dirty="0" smtClean="0"/>
              <a:t>login</a:t>
            </a:r>
          </a:p>
        </p:txBody>
      </p:sp>
      <p:cxnSp>
        <p:nvCxnSpPr>
          <p:cNvPr id="26" name="AutoShape 32"/>
          <p:cNvCxnSpPr>
            <a:cxnSpLocks noChangeShapeType="1"/>
            <a:stCxn id="16" idx="3"/>
            <a:endCxn id="27" idx="1"/>
          </p:cNvCxnSpPr>
          <p:nvPr/>
        </p:nvCxnSpPr>
        <p:spPr bwMode="auto">
          <a:xfrm flipV="1">
            <a:off x="2612624" y="1645094"/>
            <a:ext cx="345543" cy="1"/>
          </a:xfrm>
          <a:prstGeom prst="straightConnector1">
            <a:avLst/>
          </a:prstGeom>
          <a:noFill/>
          <a:ln w="508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7" name="AutoShape 23"/>
          <p:cNvSpPr>
            <a:spLocks noChangeArrowheads="1"/>
          </p:cNvSpPr>
          <p:nvPr/>
        </p:nvSpPr>
        <p:spPr bwMode="auto">
          <a:xfrm>
            <a:off x="2958167" y="1321013"/>
            <a:ext cx="949615" cy="648162"/>
          </a:xfrm>
          <a:prstGeom prst="roundRect">
            <a:avLst>
              <a:gd name="adj" fmla="val 16667"/>
            </a:avLst>
          </a:prstGeom>
          <a:solidFill>
            <a:schemeClr val="bg1"/>
          </a:solidFill>
          <a:ln w="9525">
            <a:solidFill>
              <a:schemeClr val="tx1"/>
            </a:solidFill>
            <a:round/>
            <a:headEnd/>
            <a:tailEnd/>
          </a:ln>
          <a:effectLst/>
          <a:extLst/>
        </p:spPr>
        <p:txBody>
          <a:bodyPr wrap="none" anchor="ctr"/>
          <a:lstStyle/>
          <a:p>
            <a:pPr algn="ctr"/>
            <a:r>
              <a:rPr lang="en-US" altLang="ja-JP" b="0" dirty="0" smtClean="0"/>
              <a:t>login</a:t>
            </a:r>
          </a:p>
          <a:p>
            <a:pPr algn="ctr"/>
            <a:r>
              <a:rPr lang="en-US" altLang="ja-JP" dirty="0" smtClean="0"/>
              <a:t>screen</a:t>
            </a:r>
            <a:endParaRPr lang="en-US" altLang="ja-JP" b="0" dirty="0"/>
          </a:p>
        </p:txBody>
      </p:sp>
      <p:cxnSp>
        <p:nvCxnSpPr>
          <p:cNvPr id="28" name="AutoShape 32"/>
          <p:cNvCxnSpPr>
            <a:cxnSpLocks noChangeShapeType="1"/>
            <a:stCxn id="27" idx="3"/>
            <a:endCxn id="7" idx="1"/>
          </p:cNvCxnSpPr>
          <p:nvPr/>
        </p:nvCxnSpPr>
        <p:spPr bwMode="auto">
          <a:xfrm>
            <a:off x="3907782" y="1645094"/>
            <a:ext cx="421044" cy="0"/>
          </a:xfrm>
          <a:prstGeom prst="straightConnector1">
            <a:avLst/>
          </a:prstGeom>
          <a:noFill/>
          <a:ln w="508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AutoShape 23"/>
          <p:cNvSpPr>
            <a:spLocks noChangeArrowheads="1"/>
          </p:cNvSpPr>
          <p:nvPr/>
        </p:nvSpPr>
        <p:spPr bwMode="auto">
          <a:xfrm>
            <a:off x="1826047" y="2474083"/>
            <a:ext cx="1028743" cy="875831"/>
          </a:xfrm>
          <a:prstGeom prst="roundRect">
            <a:avLst>
              <a:gd name="adj" fmla="val 16667"/>
            </a:avLst>
          </a:prstGeom>
          <a:noFill/>
          <a:ln w="9525">
            <a:solidFill>
              <a:schemeClr val="tx1"/>
            </a:solidFill>
            <a:round/>
            <a:headEnd/>
            <a:tailEnd/>
          </a:ln>
          <a:effectLst/>
          <a:extLst/>
        </p:spPr>
        <p:txBody>
          <a:bodyPr wrap="none" anchor="ctr"/>
          <a:lstStyle/>
          <a:p>
            <a:pPr algn="ctr"/>
            <a:r>
              <a:rPr lang="en-US" altLang="ja-JP" b="0" dirty="0" smtClean="0"/>
              <a:t>GP</a:t>
            </a:r>
          </a:p>
          <a:p>
            <a:pPr algn="ctr"/>
            <a:r>
              <a:rPr lang="en-US" altLang="ja-JP" b="0" dirty="0" smtClean="0"/>
              <a:t>manager</a:t>
            </a:r>
          </a:p>
          <a:p>
            <a:pPr algn="ctr"/>
            <a:r>
              <a:rPr lang="en-US" altLang="ja-JP" dirty="0" smtClean="0"/>
              <a:t>screen</a:t>
            </a:r>
            <a:endParaRPr lang="en-US" altLang="ja-JP" b="0" dirty="0"/>
          </a:p>
        </p:txBody>
      </p:sp>
      <p:sp>
        <p:nvSpPr>
          <p:cNvPr id="42" name="AutoShape 23"/>
          <p:cNvSpPr>
            <a:spLocks noChangeArrowheads="1"/>
          </p:cNvSpPr>
          <p:nvPr/>
        </p:nvSpPr>
        <p:spPr bwMode="auto">
          <a:xfrm>
            <a:off x="3046977" y="2474083"/>
            <a:ext cx="1028743" cy="875831"/>
          </a:xfrm>
          <a:prstGeom prst="roundRect">
            <a:avLst>
              <a:gd name="adj" fmla="val 16667"/>
            </a:avLst>
          </a:prstGeom>
          <a:noFill/>
          <a:ln w="9525">
            <a:solidFill>
              <a:schemeClr val="tx1"/>
            </a:solidFill>
            <a:round/>
            <a:headEnd/>
            <a:tailEnd/>
          </a:ln>
          <a:effectLst/>
          <a:extLst/>
        </p:spPr>
        <p:txBody>
          <a:bodyPr wrap="none" anchor="ctr"/>
          <a:lstStyle/>
          <a:p>
            <a:pPr algn="ctr"/>
            <a:r>
              <a:rPr lang="en-US" altLang="ja-JP" b="0" dirty="0" smtClean="0"/>
              <a:t>EXP</a:t>
            </a:r>
          </a:p>
          <a:p>
            <a:pPr algn="ctr"/>
            <a:r>
              <a:rPr lang="en-US" altLang="ja-JP" dirty="0" smtClean="0"/>
              <a:t>manager</a:t>
            </a:r>
          </a:p>
          <a:p>
            <a:pPr algn="ctr"/>
            <a:r>
              <a:rPr lang="en-US" altLang="ja-JP" b="0" dirty="0" smtClean="0"/>
              <a:t>screen</a:t>
            </a:r>
            <a:endParaRPr lang="en-US" altLang="ja-JP" b="0" dirty="0"/>
          </a:p>
        </p:txBody>
      </p:sp>
      <p:sp>
        <p:nvSpPr>
          <p:cNvPr id="43" name="AutoShape 23"/>
          <p:cNvSpPr>
            <a:spLocks noChangeArrowheads="1"/>
          </p:cNvSpPr>
          <p:nvPr/>
        </p:nvSpPr>
        <p:spPr bwMode="auto">
          <a:xfrm>
            <a:off x="611560" y="3501008"/>
            <a:ext cx="1028743" cy="875831"/>
          </a:xfrm>
          <a:prstGeom prst="roundRect">
            <a:avLst>
              <a:gd name="adj" fmla="val 16667"/>
            </a:avLst>
          </a:prstGeom>
          <a:noFill/>
          <a:ln w="9525">
            <a:solidFill>
              <a:schemeClr val="tx1"/>
            </a:solidFill>
            <a:round/>
            <a:headEnd/>
            <a:tailEnd/>
          </a:ln>
          <a:effectLst/>
          <a:extLst/>
        </p:spPr>
        <p:txBody>
          <a:bodyPr wrap="none" anchor="ctr"/>
          <a:lstStyle/>
          <a:p>
            <a:pPr algn="ctr"/>
            <a:r>
              <a:rPr lang="en-US" altLang="ja-JP" b="0" dirty="0" smtClean="0"/>
              <a:t>ACC</a:t>
            </a:r>
          </a:p>
          <a:p>
            <a:pPr algn="ctr"/>
            <a:r>
              <a:rPr lang="en-US" altLang="ja-JP" dirty="0" smtClean="0"/>
              <a:t>manager</a:t>
            </a:r>
          </a:p>
          <a:p>
            <a:pPr algn="ctr"/>
            <a:r>
              <a:rPr lang="en-US" altLang="ja-JP" b="0" dirty="0" smtClean="0"/>
              <a:t>screen</a:t>
            </a:r>
            <a:endParaRPr lang="en-US" altLang="ja-JP" b="0" dirty="0"/>
          </a:p>
        </p:txBody>
      </p:sp>
      <p:sp>
        <p:nvSpPr>
          <p:cNvPr id="44" name="AutoShape 23"/>
          <p:cNvSpPr>
            <a:spLocks noChangeArrowheads="1"/>
          </p:cNvSpPr>
          <p:nvPr/>
        </p:nvSpPr>
        <p:spPr bwMode="auto">
          <a:xfrm>
            <a:off x="1835696" y="3501008"/>
            <a:ext cx="1028743" cy="875831"/>
          </a:xfrm>
          <a:prstGeom prst="roundRect">
            <a:avLst>
              <a:gd name="adj" fmla="val 16667"/>
            </a:avLst>
          </a:prstGeom>
          <a:noFill/>
          <a:ln w="9525">
            <a:solidFill>
              <a:schemeClr val="tx1"/>
            </a:solidFill>
            <a:round/>
            <a:headEnd/>
            <a:tailEnd/>
          </a:ln>
          <a:effectLst/>
          <a:extLst/>
        </p:spPr>
        <p:txBody>
          <a:bodyPr wrap="none" anchor="ctr"/>
          <a:lstStyle/>
          <a:p>
            <a:pPr algn="ctr"/>
            <a:r>
              <a:rPr lang="en-US" altLang="ja-JP" b="0" dirty="0" smtClean="0"/>
              <a:t>RAD</a:t>
            </a:r>
          </a:p>
          <a:p>
            <a:pPr algn="ctr"/>
            <a:r>
              <a:rPr lang="en-US" altLang="ja-JP" dirty="0" smtClean="0"/>
              <a:t>manager</a:t>
            </a:r>
          </a:p>
          <a:p>
            <a:pPr algn="ctr"/>
            <a:r>
              <a:rPr lang="en-US" altLang="ja-JP" b="0" dirty="0" smtClean="0"/>
              <a:t>screen</a:t>
            </a:r>
            <a:endParaRPr lang="en-US" altLang="ja-JP" b="0" dirty="0"/>
          </a:p>
        </p:txBody>
      </p:sp>
      <p:sp>
        <p:nvSpPr>
          <p:cNvPr id="45" name="AutoShape 23"/>
          <p:cNvSpPr>
            <a:spLocks noChangeArrowheads="1"/>
          </p:cNvSpPr>
          <p:nvPr/>
        </p:nvSpPr>
        <p:spPr bwMode="auto">
          <a:xfrm>
            <a:off x="4961556" y="2474083"/>
            <a:ext cx="1028743" cy="875831"/>
          </a:xfrm>
          <a:prstGeom prst="roundRect">
            <a:avLst>
              <a:gd name="adj" fmla="val 16667"/>
            </a:avLst>
          </a:prstGeom>
          <a:noFill/>
          <a:ln w="9525">
            <a:solidFill>
              <a:schemeClr val="tx1"/>
            </a:solidFill>
            <a:round/>
            <a:headEnd/>
            <a:tailEnd/>
          </a:ln>
          <a:effectLst/>
          <a:extLst/>
        </p:spPr>
        <p:txBody>
          <a:bodyPr wrap="none" anchor="ctr"/>
          <a:lstStyle/>
          <a:p>
            <a:pPr algn="ctr"/>
            <a:r>
              <a:rPr lang="en-US" altLang="ja-JP" b="0" dirty="0" smtClean="0"/>
              <a:t>search</a:t>
            </a:r>
          </a:p>
          <a:p>
            <a:pPr algn="ctr"/>
            <a:r>
              <a:rPr lang="en-US" altLang="ja-JP" b="0" dirty="0" smtClean="0"/>
              <a:t>screen</a:t>
            </a:r>
            <a:endParaRPr lang="en-US" altLang="ja-JP" b="0" dirty="0"/>
          </a:p>
        </p:txBody>
      </p:sp>
      <p:sp>
        <p:nvSpPr>
          <p:cNvPr id="46" name="AutoShape 23"/>
          <p:cNvSpPr>
            <a:spLocks noChangeArrowheads="1"/>
          </p:cNvSpPr>
          <p:nvPr/>
        </p:nvSpPr>
        <p:spPr bwMode="auto">
          <a:xfrm>
            <a:off x="6253883" y="2474083"/>
            <a:ext cx="1028743" cy="875831"/>
          </a:xfrm>
          <a:prstGeom prst="roundRect">
            <a:avLst>
              <a:gd name="adj" fmla="val 16667"/>
            </a:avLst>
          </a:prstGeom>
          <a:noFill/>
          <a:ln w="9525">
            <a:solidFill>
              <a:schemeClr val="tx1"/>
            </a:solidFill>
            <a:round/>
            <a:headEnd/>
            <a:tailEnd/>
          </a:ln>
          <a:effectLst/>
          <a:extLst/>
        </p:spPr>
        <p:txBody>
          <a:bodyPr wrap="none" anchor="ctr"/>
          <a:lstStyle/>
          <a:p>
            <a:pPr algn="ctr"/>
            <a:r>
              <a:rPr lang="en-US" altLang="ja-JP" sz="1600" b="1" dirty="0" smtClean="0"/>
              <a:t>visitor</a:t>
            </a:r>
          </a:p>
          <a:p>
            <a:pPr algn="ctr"/>
            <a:r>
              <a:rPr lang="en-US" altLang="ja-JP" sz="1600" b="1" dirty="0" smtClean="0"/>
              <a:t>registration</a:t>
            </a:r>
          </a:p>
          <a:p>
            <a:pPr algn="ctr"/>
            <a:r>
              <a:rPr lang="en-US" altLang="ja-JP" sz="1600" b="1" dirty="0" smtClean="0"/>
              <a:t>screen</a:t>
            </a:r>
            <a:endParaRPr lang="en-US" altLang="ja-JP" sz="1600" b="1" dirty="0"/>
          </a:p>
        </p:txBody>
      </p:sp>
      <p:sp>
        <p:nvSpPr>
          <p:cNvPr id="47" name="AutoShape 23"/>
          <p:cNvSpPr>
            <a:spLocks noChangeArrowheads="1"/>
          </p:cNvSpPr>
          <p:nvPr/>
        </p:nvSpPr>
        <p:spPr bwMode="auto">
          <a:xfrm>
            <a:off x="777925" y="5194648"/>
            <a:ext cx="1345803" cy="875831"/>
          </a:xfrm>
          <a:prstGeom prst="roundRect">
            <a:avLst>
              <a:gd name="adj" fmla="val 16667"/>
            </a:avLst>
          </a:prstGeom>
          <a:noFill/>
          <a:ln w="9525">
            <a:solidFill>
              <a:schemeClr val="tx1"/>
            </a:solidFill>
            <a:round/>
            <a:headEnd/>
            <a:tailEnd/>
          </a:ln>
          <a:effectLst/>
          <a:extLst/>
        </p:spPr>
        <p:txBody>
          <a:bodyPr wrap="none" anchor="ctr"/>
          <a:lstStyle/>
          <a:p>
            <a:pPr algn="ctr"/>
            <a:r>
              <a:rPr lang="en-US" altLang="ja-JP" b="0" dirty="0" smtClean="0"/>
              <a:t>delete</a:t>
            </a:r>
          </a:p>
          <a:p>
            <a:pPr algn="ctr"/>
            <a:r>
              <a:rPr lang="en-US" altLang="ja-JP" dirty="0" smtClean="0"/>
              <a:t>confirmation</a:t>
            </a:r>
          </a:p>
          <a:p>
            <a:pPr algn="ctr"/>
            <a:r>
              <a:rPr lang="en-US" altLang="ja-JP" b="0" dirty="0" smtClean="0"/>
              <a:t>screen</a:t>
            </a:r>
            <a:endParaRPr lang="en-US" altLang="ja-JP" b="0" dirty="0"/>
          </a:p>
        </p:txBody>
      </p:sp>
      <p:sp>
        <p:nvSpPr>
          <p:cNvPr id="48" name="AutoShape 23"/>
          <p:cNvSpPr>
            <a:spLocks noChangeArrowheads="1"/>
          </p:cNvSpPr>
          <p:nvPr/>
        </p:nvSpPr>
        <p:spPr bwMode="auto">
          <a:xfrm>
            <a:off x="2766686" y="5194648"/>
            <a:ext cx="1028743" cy="875831"/>
          </a:xfrm>
          <a:prstGeom prst="roundRect">
            <a:avLst>
              <a:gd name="adj" fmla="val 16667"/>
            </a:avLst>
          </a:prstGeom>
          <a:noFill/>
          <a:ln w="9525">
            <a:solidFill>
              <a:schemeClr val="tx1"/>
            </a:solidFill>
            <a:round/>
            <a:headEnd/>
            <a:tailEnd/>
          </a:ln>
          <a:effectLst/>
          <a:extLst/>
        </p:spPr>
        <p:txBody>
          <a:bodyPr wrap="none" anchor="ctr"/>
          <a:lstStyle/>
          <a:p>
            <a:pPr algn="ctr"/>
            <a:r>
              <a:rPr lang="en-US" altLang="ja-JP" b="0" dirty="0" smtClean="0"/>
              <a:t>report</a:t>
            </a:r>
          </a:p>
          <a:p>
            <a:pPr algn="ctr"/>
            <a:r>
              <a:rPr lang="en-US" altLang="ja-JP" dirty="0" smtClean="0"/>
              <a:t>software</a:t>
            </a:r>
          </a:p>
          <a:p>
            <a:pPr algn="ctr"/>
            <a:r>
              <a:rPr lang="en-US" altLang="ja-JP" b="0" dirty="0" smtClean="0"/>
              <a:t>screen</a:t>
            </a:r>
            <a:endParaRPr lang="en-US" altLang="ja-JP" b="0" dirty="0"/>
          </a:p>
        </p:txBody>
      </p:sp>
      <p:sp>
        <p:nvSpPr>
          <p:cNvPr id="61" name="AutoShape 23"/>
          <p:cNvSpPr>
            <a:spLocks noChangeArrowheads="1"/>
          </p:cNvSpPr>
          <p:nvPr/>
        </p:nvSpPr>
        <p:spPr bwMode="auto">
          <a:xfrm>
            <a:off x="5686723" y="1490324"/>
            <a:ext cx="829493" cy="309541"/>
          </a:xfrm>
          <a:prstGeom prst="roundRect">
            <a:avLst>
              <a:gd name="adj" fmla="val 16667"/>
            </a:avLst>
          </a:prstGeom>
          <a:noFill/>
          <a:ln w="9525">
            <a:noFill/>
            <a:round/>
            <a:headEnd/>
            <a:tailEnd/>
          </a:ln>
          <a:effectLst/>
          <a:extLst/>
        </p:spPr>
        <p:txBody>
          <a:bodyPr wrap="none" anchor="ctr"/>
          <a:lstStyle/>
          <a:p>
            <a:pPr algn="ctr"/>
            <a:r>
              <a:rPr lang="en-US" altLang="ja-JP" b="0" dirty="0" smtClean="0"/>
              <a:t>logout</a:t>
            </a:r>
          </a:p>
        </p:txBody>
      </p:sp>
      <p:cxnSp>
        <p:nvCxnSpPr>
          <p:cNvPr id="66" name="AutoShape 32"/>
          <p:cNvCxnSpPr>
            <a:cxnSpLocks noChangeShapeType="1"/>
            <a:stCxn id="7" idx="3"/>
            <a:endCxn id="61" idx="1"/>
          </p:cNvCxnSpPr>
          <p:nvPr/>
        </p:nvCxnSpPr>
        <p:spPr bwMode="auto">
          <a:xfrm>
            <a:off x="5243226" y="1645094"/>
            <a:ext cx="443497" cy="1"/>
          </a:xfrm>
          <a:prstGeom prst="straightConnector1">
            <a:avLst/>
          </a:prstGeom>
          <a:noFill/>
          <a:ln w="508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AutoShape 32"/>
          <p:cNvCxnSpPr>
            <a:cxnSpLocks noChangeShapeType="1"/>
          </p:cNvCxnSpPr>
          <p:nvPr/>
        </p:nvCxnSpPr>
        <p:spPr bwMode="auto">
          <a:xfrm flipH="1">
            <a:off x="3851920" y="2031534"/>
            <a:ext cx="576064" cy="325774"/>
          </a:xfrm>
          <a:prstGeom prst="straightConnector1">
            <a:avLst/>
          </a:prstGeom>
          <a:noFill/>
          <a:ln w="50800">
            <a:solidFill>
              <a:schemeClr val="tx1"/>
            </a:solidFill>
            <a:round/>
            <a:headEnd type="triangle"/>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8" name="AutoShape 32"/>
          <p:cNvCxnSpPr>
            <a:cxnSpLocks noChangeShapeType="1"/>
            <a:stCxn id="7" idx="2"/>
            <a:endCxn id="45" idx="0"/>
          </p:cNvCxnSpPr>
          <p:nvPr/>
        </p:nvCxnSpPr>
        <p:spPr bwMode="auto">
          <a:xfrm>
            <a:off x="4786026" y="2031534"/>
            <a:ext cx="689902" cy="442549"/>
          </a:xfrm>
          <a:prstGeom prst="straightConnector1">
            <a:avLst/>
          </a:prstGeom>
          <a:noFill/>
          <a:ln w="50800">
            <a:solidFill>
              <a:schemeClr val="tx1"/>
            </a:solidFill>
            <a:round/>
            <a:headEnd type="triangle"/>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1" name="AutoShape 32"/>
          <p:cNvCxnSpPr>
            <a:cxnSpLocks noChangeShapeType="1"/>
          </p:cNvCxnSpPr>
          <p:nvPr/>
        </p:nvCxnSpPr>
        <p:spPr bwMode="auto">
          <a:xfrm>
            <a:off x="5243226" y="1969175"/>
            <a:ext cx="1128974" cy="379705"/>
          </a:xfrm>
          <a:prstGeom prst="straightConnector1">
            <a:avLst/>
          </a:prstGeom>
          <a:noFill/>
          <a:ln w="50800">
            <a:solidFill>
              <a:schemeClr val="tx1"/>
            </a:solidFill>
            <a:round/>
            <a:headEnd type="triangle"/>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AutoShape 23"/>
          <p:cNvSpPr>
            <a:spLocks noChangeArrowheads="1"/>
          </p:cNvSpPr>
          <p:nvPr/>
        </p:nvSpPr>
        <p:spPr bwMode="auto">
          <a:xfrm>
            <a:off x="4328826" y="1258654"/>
            <a:ext cx="914400" cy="772880"/>
          </a:xfrm>
          <a:prstGeom prst="roundRect">
            <a:avLst>
              <a:gd name="adj" fmla="val 16667"/>
            </a:avLst>
          </a:prstGeom>
          <a:solidFill>
            <a:schemeClr val="bg1"/>
          </a:solidFill>
          <a:ln w="9525">
            <a:solidFill>
              <a:schemeClr val="tx1"/>
            </a:solidFill>
            <a:round/>
            <a:headEnd/>
            <a:tailEnd/>
          </a:ln>
          <a:effectLst/>
          <a:extLst/>
        </p:spPr>
        <p:txBody>
          <a:bodyPr wrap="none" anchor="ctr"/>
          <a:lstStyle/>
          <a:p>
            <a:pPr algn="ctr"/>
            <a:r>
              <a:rPr lang="en-US" altLang="ja-JP" b="0" dirty="0" smtClean="0"/>
              <a:t>main</a:t>
            </a:r>
          </a:p>
          <a:p>
            <a:pPr algn="ctr"/>
            <a:r>
              <a:rPr lang="en-US" altLang="ja-JP" dirty="0" smtClean="0"/>
              <a:t>menu</a:t>
            </a:r>
            <a:endParaRPr lang="en-US" altLang="ja-JP" b="0" dirty="0"/>
          </a:p>
        </p:txBody>
      </p:sp>
      <p:sp>
        <p:nvSpPr>
          <p:cNvPr id="94" name="AutoShape 23"/>
          <p:cNvSpPr>
            <a:spLocks noChangeArrowheads="1"/>
          </p:cNvSpPr>
          <p:nvPr/>
        </p:nvSpPr>
        <p:spPr bwMode="auto">
          <a:xfrm>
            <a:off x="494951" y="2357308"/>
            <a:ext cx="3717009" cy="2428110"/>
          </a:xfrm>
          <a:prstGeom prst="roundRect">
            <a:avLst>
              <a:gd name="adj" fmla="val 0"/>
            </a:avLst>
          </a:prstGeom>
          <a:noFill/>
          <a:ln w="9525" cmpd="sng">
            <a:solidFill>
              <a:schemeClr val="tx1"/>
            </a:solidFill>
            <a:prstDash val="dash"/>
            <a:round/>
            <a:headEnd/>
            <a:tailEnd/>
          </a:ln>
          <a:effectLst/>
          <a:extLst/>
        </p:spPr>
        <p:txBody>
          <a:bodyPr wrap="none" anchor="b" anchorCtr="0"/>
          <a:lstStyle/>
          <a:p>
            <a:pPr algn="r"/>
            <a:r>
              <a:rPr lang="en-US" altLang="ja-JP" b="0" dirty="0" smtClean="0"/>
              <a:t>operation screen</a:t>
            </a:r>
            <a:endParaRPr lang="en-US" altLang="ja-JP" b="0" dirty="0"/>
          </a:p>
        </p:txBody>
      </p:sp>
      <p:cxnSp>
        <p:nvCxnSpPr>
          <p:cNvPr id="109" name="AutoShape 32"/>
          <p:cNvCxnSpPr>
            <a:cxnSpLocks noChangeShapeType="1"/>
            <a:endCxn id="47" idx="0"/>
          </p:cNvCxnSpPr>
          <p:nvPr/>
        </p:nvCxnSpPr>
        <p:spPr bwMode="auto">
          <a:xfrm>
            <a:off x="1450827" y="4797152"/>
            <a:ext cx="0" cy="397496"/>
          </a:xfrm>
          <a:prstGeom prst="straightConnector1">
            <a:avLst/>
          </a:prstGeom>
          <a:noFill/>
          <a:ln w="50800">
            <a:solidFill>
              <a:schemeClr val="tx1"/>
            </a:solidFill>
            <a:round/>
            <a:headEnd type="triangle"/>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2" name="AutoShape 32"/>
          <p:cNvCxnSpPr>
            <a:cxnSpLocks noChangeShapeType="1"/>
            <a:endCxn id="48" idx="0"/>
          </p:cNvCxnSpPr>
          <p:nvPr/>
        </p:nvCxnSpPr>
        <p:spPr bwMode="auto">
          <a:xfrm flipH="1">
            <a:off x="3281058" y="4797152"/>
            <a:ext cx="2381" cy="397496"/>
          </a:xfrm>
          <a:prstGeom prst="straightConnector1">
            <a:avLst/>
          </a:prstGeom>
          <a:noFill/>
          <a:ln w="50800">
            <a:solidFill>
              <a:schemeClr val="tx1"/>
            </a:solidFill>
            <a:round/>
            <a:headEnd type="triangle"/>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7" name="AutoShape 32"/>
          <p:cNvCxnSpPr>
            <a:cxnSpLocks noChangeShapeType="1"/>
            <a:endCxn id="27" idx="0"/>
          </p:cNvCxnSpPr>
          <p:nvPr/>
        </p:nvCxnSpPr>
        <p:spPr bwMode="auto">
          <a:xfrm>
            <a:off x="3432975" y="1063031"/>
            <a:ext cx="0" cy="257982"/>
          </a:xfrm>
          <a:prstGeom prst="straightConnector1">
            <a:avLst/>
          </a:prstGeom>
          <a:noFill/>
          <a:ln w="508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9" name="AutoShape 32"/>
          <p:cNvCxnSpPr>
            <a:cxnSpLocks noChangeShapeType="1"/>
            <a:endCxn id="61" idx="0"/>
          </p:cNvCxnSpPr>
          <p:nvPr/>
        </p:nvCxnSpPr>
        <p:spPr bwMode="auto">
          <a:xfrm flipH="1">
            <a:off x="6101470" y="1083457"/>
            <a:ext cx="10105" cy="406867"/>
          </a:xfrm>
          <a:prstGeom prst="straightConnector1">
            <a:avLst/>
          </a:prstGeom>
          <a:noFill/>
          <a:ln w="50800">
            <a:solidFill>
              <a:schemeClr val="tx1"/>
            </a:solidFill>
            <a:round/>
            <a:headEn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1" name="AutoShape 32"/>
          <p:cNvCxnSpPr>
            <a:cxnSpLocks noChangeShapeType="1"/>
          </p:cNvCxnSpPr>
          <p:nvPr/>
        </p:nvCxnSpPr>
        <p:spPr bwMode="auto">
          <a:xfrm flipH="1">
            <a:off x="3416025" y="1083457"/>
            <a:ext cx="2695550" cy="0"/>
          </a:xfrm>
          <a:prstGeom prst="straightConnector1">
            <a:avLst/>
          </a:prstGeom>
          <a:noFill/>
          <a:ln w="50800">
            <a:solidFill>
              <a:schemeClr val="tx1"/>
            </a:solidFill>
            <a:round/>
            <a:headEn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AutoShape 32"/>
          <p:cNvCxnSpPr>
            <a:cxnSpLocks noChangeShapeType="1"/>
          </p:cNvCxnSpPr>
          <p:nvPr/>
        </p:nvCxnSpPr>
        <p:spPr bwMode="auto">
          <a:xfrm flipH="1">
            <a:off x="4222594" y="3789040"/>
            <a:ext cx="1253333" cy="0"/>
          </a:xfrm>
          <a:prstGeom prst="straightConnector1">
            <a:avLst/>
          </a:prstGeom>
          <a:noFill/>
          <a:ln w="508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AutoShape 32"/>
          <p:cNvCxnSpPr>
            <a:cxnSpLocks noChangeShapeType="1"/>
            <a:stCxn id="45" idx="2"/>
          </p:cNvCxnSpPr>
          <p:nvPr/>
        </p:nvCxnSpPr>
        <p:spPr bwMode="auto">
          <a:xfrm flipH="1">
            <a:off x="5470526" y="3349914"/>
            <a:ext cx="5402" cy="439126"/>
          </a:xfrm>
          <a:prstGeom prst="straightConnector1">
            <a:avLst/>
          </a:prstGeom>
          <a:noFill/>
          <a:ln w="50800">
            <a:solidFill>
              <a:schemeClr val="tx1"/>
            </a:solidFill>
            <a:round/>
            <a:headEnd type="triangle"/>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5" name="AutoShape 23"/>
          <p:cNvSpPr>
            <a:spLocks noChangeArrowheads="1"/>
          </p:cNvSpPr>
          <p:nvPr/>
        </p:nvSpPr>
        <p:spPr bwMode="auto">
          <a:xfrm>
            <a:off x="6279561" y="3561281"/>
            <a:ext cx="1028743" cy="875831"/>
          </a:xfrm>
          <a:prstGeom prst="roundRect">
            <a:avLst>
              <a:gd name="adj" fmla="val 16667"/>
            </a:avLst>
          </a:prstGeom>
          <a:noFill/>
          <a:ln w="9525">
            <a:solidFill>
              <a:schemeClr val="tx1"/>
            </a:solidFill>
            <a:round/>
            <a:headEnd/>
            <a:tailEnd/>
          </a:ln>
          <a:effectLst/>
          <a:extLst/>
        </p:spPr>
        <p:txBody>
          <a:bodyPr wrap="none" anchor="ctr"/>
          <a:lstStyle/>
          <a:p>
            <a:pPr algn="ctr"/>
            <a:r>
              <a:rPr lang="en-US" altLang="ja-JP" b="0" dirty="0" smtClean="0"/>
              <a:t>visitor</a:t>
            </a:r>
          </a:p>
          <a:p>
            <a:pPr algn="ctr"/>
            <a:r>
              <a:rPr lang="en-US" altLang="ja-JP" dirty="0" smtClean="0"/>
              <a:t>manager</a:t>
            </a:r>
          </a:p>
          <a:p>
            <a:pPr algn="ctr"/>
            <a:r>
              <a:rPr lang="en-US" altLang="ja-JP" b="0" dirty="0" smtClean="0"/>
              <a:t>screen</a:t>
            </a:r>
            <a:endParaRPr lang="en-US" altLang="ja-JP" b="0" dirty="0"/>
          </a:p>
        </p:txBody>
      </p:sp>
      <p:sp>
        <p:nvSpPr>
          <p:cNvPr id="36" name="AutoShape 23"/>
          <p:cNvSpPr>
            <a:spLocks noChangeArrowheads="1"/>
          </p:cNvSpPr>
          <p:nvPr/>
        </p:nvSpPr>
        <p:spPr bwMode="auto">
          <a:xfrm>
            <a:off x="7647713" y="2471630"/>
            <a:ext cx="1028743" cy="875831"/>
          </a:xfrm>
          <a:prstGeom prst="roundRect">
            <a:avLst>
              <a:gd name="adj" fmla="val 16667"/>
            </a:avLst>
          </a:prstGeom>
          <a:noFill/>
          <a:ln w="9525">
            <a:solidFill>
              <a:schemeClr val="tx1"/>
            </a:solidFill>
            <a:round/>
            <a:headEnd/>
            <a:tailEnd/>
          </a:ln>
          <a:effectLst/>
          <a:extLst/>
        </p:spPr>
        <p:txBody>
          <a:bodyPr wrap="none" anchor="ctr"/>
          <a:lstStyle/>
          <a:p>
            <a:pPr algn="ctr"/>
            <a:r>
              <a:rPr lang="en-US" altLang="ja-JP" b="0" dirty="0" smtClean="0"/>
              <a:t>wireless</a:t>
            </a:r>
          </a:p>
          <a:p>
            <a:pPr algn="ctr"/>
            <a:r>
              <a:rPr lang="en-US" altLang="ja-JP" dirty="0" smtClean="0"/>
              <a:t>LAN</a:t>
            </a:r>
          </a:p>
          <a:p>
            <a:pPr algn="ctr"/>
            <a:r>
              <a:rPr lang="en-US" altLang="ja-JP" b="0" dirty="0" smtClean="0"/>
              <a:t>password</a:t>
            </a:r>
            <a:endParaRPr lang="en-US" altLang="ja-JP" b="0" dirty="0"/>
          </a:p>
        </p:txBody>
      </p:sp>
      <p:sp>
        <p:nvSpPr>
          <p:cNvPr id="37" name="AutoShape 23"/>
          <p:cNvSpPr>
            <a:spLocks noChangeArrowheads="1"/>
          </p:cNvSpPr>
          <p:nvPr/>
        </p:nvSpPr>
        <p:spPr bwMode="auto">
          <a:xfrm>
            <a:off x="3046977" y="3501008"/>
            <a:ext cx="1028743" cy="875831"/>
          </a:xfrm>
          <a:prstGeom prst="roundRect">
            <a:avLst>
              <a:gd name="adj" fmla="val 16667"/>
            </a:avLst>
          </a:prstGeom>
          <a:noFill/>
          <a:ln w="9525">
            <a:solidFill>
              <a:schemeClr val="tx1"/>
            </a:solidFill>
            <a:round/>
            <a:headEnd/>
            <a:tailEnd/>
          </a:ln>
          <a:effectLst/>
          <a:extLst/>
        </p:spPr>
        <p:txBody>
          <a:bodyPr wrap="none" anchor="ctr"/>
          <a:lstStyle/>
          <a:p>
            <a:pPr algn="ctr"/>
            <a:r>
              <a:rPr lang="en-US" altLang="ja-JP" sz="1400" b="1" dirty="0" smtClean="0"/>
              <a:t>other</a:t>
            </a:r>
          </a:p>
          <a:p>
            <a:pPr algn="ctr"/>
            <a:r>
              <a:rPr lang="en-US" altLang="ja-JP" sz="1400" b="1" dirty="0" smtClean="0"/>
              <a:t>network</a:t>
            </a:r>
          </a:p>
          <a:p>
            <a:pPr algn="ctr"/>
            <a:r>
              <a:rPr lang="en-US" altLang="ja-JP" sz="1400" b="1" dirty="0" smtClean="0"/>
              <a:t>manager</a:t>
            </a:r>
          </a:p>
          <a:p>
            <a:pPr algn="ctr"/>
            <a:r>
              <a:rPr lang="en-US" altLang="ja-JP" sz="1400" b="1" dirty="0" smtClean="0"/>
              <a:t>screen</a:t>
            </a:r>
            <a:endParaRPr lang="en-US" altLang="ja-JP" sz="1400" b="1" dirty="0"/>
          </a:p>
        </p:txBody>
      </p:sp>
      <p:sp>
        <p:nvSpPr>
          <p:cNvPr id="52" name="AutoShape 23"/>
          <p:cNvSpPr>
            <a:spLocks noChangeArrowheads="1"/>
          </p:cNvSpPr>
          <p:nvPr/>
        </p:nvSpPr>
        <p:spPr bwMode="auto">
          <a:xfrm>
            <a:off x="6111575" y="2348880"/>
            <a:ext cx="1340745" cy="2428110"/>
          </a:xfrm>
          <a:prstGeom prst="roundRect">
            <a:avLst>
              <a:gd name="adj" fmla="val 0"/>
            </a:avLst>
          </a:prstGeom>
          <a:noFill/>
          <a:ln w="9525" cmpd="sng">
            <a:solidFill>
              <a:schemeClr val="tx1"/>
            </a:solidFill>
            <a:prstDash val="dash"/>
            <a:round/>
            <a:headEnd/>
            <a:tailEnd/>
          </a:ln>
          <a:effectLst/>
          <a:extLst/>
        </p:spPr>
        <p:txBody>
          <a:bodyPr wrap="none" anchor="b" anchorCtr="0"/>
          <a:lstStyle/>
          <a:p>
            <a:pPr algn="r"/>
            <a:endParaRPr lang="en-US" altLang="ja-JP" b="0" dirty="0"/>
          </a:p>
        </p:txBody>
      </p:sp>
      <p:cxnSp>
        <p:nvCxnSpPr>
          <p:cNvPr id="53" name="AutoShape 32"/>
          <p:cNvCxnSpPr>
            <a:cxnSpLocks noChangeShapeType="1"/>
            <a:endCxn id="36" idx="0"/>
          </p:cNvCxnSpPr>
          <p:nvPr/>
        </p:nvCxnSpPr>
        <p:spPr bwMode="auto">
          <a:xfrm>
            <a:off x="5243226" y="1799865"/>
            <a:ext cx="2918859" cy="671765"/>
          </a:xfrm>
          <a:prstGeom prst="straightConnector1">
            <a:avLst/>
          </a:prstGeom>
          <a:noFill/>
          <a:ln w="50800">
            <a:solidFill>
              <a:schemeClr val="tx1"/>
            </a:solidFill>
            <a:round/>
            <a:headEnd type="triangle"/>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703549930"/>
      </p:ext>
    </p:extLst>
  </p:cSld>
  <p:clrMapOvr>
    <a:masterClrMapping/>
  </p:clrMapOvr>
  <p:transition>
    <p:push/>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114201"/>
            <a:ext cx="7772400" cy="650503"/>
          </a:xfrm>
        </p:spPr>
        <p:txBody>
          <a:bodyPr>
            <a:normAutofit/>
          </a:bodyPr>
          <a:lstStyle/>
          <a:p>
            <a:pPr marL="457200" indent="-457200"/>
            <a:r>
              <a:rPr lang="en-US" altLang="ja-JP" sz="3600" b="1" dirty="0">
                <a:latin typeface="+mn-ea"/>
              </a:rPr>
              <a:t>before </a:t>
            </a:r>
            <a:r>
              <a:rPr lang="en-US" altLang="ja-JP" sz="3600" b="1" dirty="0" err="1" smtClean="0">
                <a:latin typeface="+mn-ea"/>
              </a:rPr>
              <a:t>REGISTERing</a:t>
            </a:r>
            <a:endParaRPr lang="en-US" altLang="ja-JP" sz="3600" b="1" dirty="0">
              <a:latin typeface="+mn-ea"/>
            </a:endParaRPr>
          </a:p>
        </p:txBody>
      </p:sp>
      <p:sp>
        <p:nvSpPr>
          <p:cNvPr id="3" name="サブタイトル 2"/>
          <p:cNvSpPr>
            <a:spLocks noGrp="1"/>
          </p:cNvSpPr>
          <p:nvPr>
            <p:ph type="subTitle" idx="1"/>
          </p:nvPr>
        </p:nvSpPr>
        <p:spPr>
          <a:xfrm>
            <a:off x="792088" y="908720"/>
            <a:ext cx="7740352" cy="5112568"/>
          </a:xfrm>
        </p:spPr>
        <p:txBody>
          <a:bodyPr>
            <a:normAutofit/>
          </a:bodyPr>
          <a:lstStyle/>
          <a:p>
            <a:pPr marL="457200" indent="-457200" algn="l">
              <a:buFont typeface="Wingdings" panose="05000000000000000000" pitchFamily="2" charset="2"/>
              <a:buChar char="l"/>
            </a:pPr>
            <a:r>
              <a:rPr lang="en-US" altLang="ja-JP" sz="2000" b="1" dirty="0" smtClean="0">
                <a:solidFill>
                  <a:schemeClr val="tx1"/>
                </a:solidFill>
                <a:latin typeface="+mn-ea"/>
              </a:rPr>
              <a:t>You “operator” must get permission from “administrator” before </a:t>
            </a:r>
            <a:r>
              <a:rPr lang="en-US" altLang="ja-JP" sz="2000" b="1" dirty="0" err="1" smtClean="0">
                <a:solidFill>
                  <a:schemeClr val="tx1"/>
                </a:solidFill>
                <a:latin typeface="+mn-ea"/>
              </a:rPr>
              <a:t>REGISTERing</a:t>
            </a:r>
            <a:r>
              <a:rPr lang="en-US" altLang="ja-JP" sz="2000" b="1" dirty="0" smtClean="0">
                <a:solidFill>
                  <a:schemeClr val="tx1"/>
                </a:solidFill>
                <a:latin typeface="+mn-ea"/>
              </a:rPr>
              <a:t>.</a:t>
            </a:r>
          </a:p>
          <a:p>
            <a:pPr marL="457200" indent="-457200" algn="l">
              <a:buFont typeface="Wingdings" panose="05000000000000000000" pitchFamily="2" charset="2"/>
              <a:buChar char="l"/>
            </a:pPr>
            <a:endParaRPr lang="en-US" altLang="ja-JP" sz="2000" b="1" dirty="0" smtClean="0">
              <a:solidFill>
                <a:schemeClr val="tx1"/>
              </a:solidFill>
              <a:latin typeface="+mn-ea"/>
            </a:endParaRPr>
          </a:p>
          <a:p>
            <a:pPr marL="457200" indent="-457200" algn="l">
              <a:buFont typeface="Wingdings" panose="05000000000000000000" pitchFamily="2" charset="2"/>
              <a:buChar char="l"/>
            </a:pPr>
            <a:r>
              <a:rPr lang="en-US" altLang="ja-JP" sz="2000" b="1" dirty="0" smtClean="0">
                <a:solidFill>
                  <a:schemeClr val="tx1"/>
                </a:solidFill>
                <a:latin typeface="+mn-ea"/>
              </a:rPr>
              <a:t>If you “administrator” receives an mail which you don’t know, please do one of these</a:t>
            </a:r>
          </a:p>
          <a:p>
            <a:pPr marL="914400" lvl="1" indent="-457200" algn="l">
              <a:buFont typeface="Wingdings" panose="05000000000000000000" pitchFamily="2" charset="2"/>
              <a:buChar char="l"/>
            </a:pPr>
            <a:r>
              <a:rPr lang="en-US" altLang="ja-JP" sz="2000" b="1" dirty="0" smtClean="0">
                <a:solidFill>
                  <a:schemeClr val="tx1"/>
                </a:solidFill>
                <a:latin typeface="+mn-ea"/>
              </a:rPr>
              <a:t>Delete the registration by yourself</a:t>
            </a:r>
          </a:p>
          <a:p>
            <a:pPr marL="914400" lvl="1" indent="-457200" algn="l">
              <a:buFont typeface="Wingdings" panose="05000000000000000000" pitchFamily="2" charset="2"/>
              <a:buChar char="l"/>
            </a:pPr>
            <a:r>
              <a:rPr lang="en-US" altLang="ja-JP" sz="2000" b="1" dirty="0" smtClean="0">
                <a:solidFill>
                  <a:schemeClr val="tx1"/>
                </a:solidFill>
                <a:latin typeface="+mn-ea"/>
              </a:rPr>
              <a:t>Order the “operator” to delete the equipment.</a:t>
            </a:r>
          </a:p>
          <a:p>
            <a:pPr marL="914400" lvl="1" indent="-457200" algn="l">
              <a:buFont typeface="Wingdings" panose="05000000000000000000" pitchFamily="2" charset="2"/>
              <a:buChar char="l"/>
            </a:pPr>
            <a:r>
              <a:rPr lang="en-US" altLang="ja-JP" sz="2000" b="1" dirty="0" smtClean="0">
                <a:solidFill>
                  <a:schemeClr val="tx1"/>
                </a:solidFill>
                <a:latin typeface="+mn-ea"/>
              </a:rPr>
              <a:t>Suspend the equipment until you permit.</a:t>
            </a:r>
          </a:p>
          <a:p>
            <a:pPr marL="914400" lvl="1" indent="-457200" algn="l">
              <a:buFont typeface="Wingdings" panose="05000000000000000000" pitchFamily="2" charset="2"/>
              <a:buChar char="l"/>
            </a:pPr>
            <a:r>
              <a:rPr lang="en-US" altLang="ja-JP" sz="2000" b="1" dirty="0">
                <a:solidFill>
                  <a:schemeClr val="tx1"/>
                </a:solidFill>
                <a:latin typeface="+mn-ea"/>
              </a:rPr>
              <a:t>other </a:t>
            </a:r>
            <a:r>
              <a:rPr lang="en-US" altLang="ja-JP" sz="2000" b="1" dirty="0" smtClean="0">
                <a:solidFill>
                  <a:schemeClr val="tx1"/>
                </a:solidFill>
                <a:latin typeface="+mn-ea"/>
              </a:rPr>
              <a:t>appropriate method...</a:t>
            </a:r>
          </a:p>
          <a:p>
            <a:pPr marL="914400" lvl="1" indent="-457200" algn="l">
              <a:buFont typeface="Wingdings" panose="05000000000000000000" pitchFamily="2" charset="2"/>
              <a:buChar char="l"/>
            </a:pPr>
            <a:endParaRPr lang="en-US" altLang="ja-JP" sz="2000" b="1" dirty="0">
              <a:solidFill>
                <a:schemeClr val="tx1"/>
              </a:solidFill>
              <a:latin typeface="+mn-ea"/>
            </a:endParaRPr>
          </a:p>
          <a:p>
            <a:pPr marL="457200" indent="-457200" algn="l">
              <a:buFont typeface="Wingdings" panose="05000000000000000000" pitchFamily="2" charset="2"/>
              <a:buChar char="l"/>
            </a:pPr>
            <a:r>
              <a:rPr lang="en-US" altLang="ja-JP" sz="2000" b="1" dirty="0" smtClean="0">
                <a:solidFill>
                  <a:schemeClr val="tx1"/>
                </a:solidFill>
                <a:latin typeface="+mn-ea"/>
              </a:rPr>
              <a:t>Notes</a:t>
            </a:r>
          </a:p>
          <a:p>
            <a:pPr marL="914400" lvl="1" indent="-457200" algn="l">
              <a:buFont typeface="Wingdings" panose="05000000000000000000" pitchFamily="2" charset="2"/>
              <a:buChar char="l"/>
            </a:pPr>
            <a:r>
              <a:rPr lang="en-US" altLang="ja-JP" sz="2000" b="1" dirty="0" smtClean="0">
                <a:solidFill>
                  <a:schemeClr val="tx1"/>
                </a:solidFill>
                <a:latin typeface="+mn-ea"/>
              </a:rPr>
              <a:t>The “operator” and the “administrator” can do all operation.</a:t>
            </a:r>
          </a:p>
          <a:p>
            <a:pPr marL="914400" lvl="1" indent="-457200" algn="l">
              <a:buFont typeface="Wingdings" panose="05000000000000000000" pitchFamily="2" charset="2"/>
              <a:buChar char="l"/>
            </a:pPr>
            <a:r>
              <a:rPr lang="en-US" altLang="ja-JP" sz="2000" b="1" dirty="0" smtClean="0">
                <a:solidFill>
                  <a:schemeClr val="tx1"/>
                </a:solidFill>
                <a:latin typeface="+mn-ea"/>
              </a:rPr>
              <a:t>No approval is needed each other.</a:t>
            </a:r>
          </a:p>
          <a:p>
            <a:pPr marL="914400" lvl="1" indent="-457200" algn="l">
              <a:buFont typeface="Wingdings" panose="05000000000000000000" pitchFamily="2" charset="2"/>
              <a:buChar char="l"/>
            </a:pPr>
            <a:r>
              <a:rPr lang="en-US" altLang="ja-JP" sz="2000" b="1" dirty="0" smtClean="0">
                <a:solidFill>
                  <a:schemeClr val="tx1"/>
                </a:solidFill>
                <a:latin typeface="+mn-ea"/>
              </a:rPr>
              <a:t>Please trust and approve each other outside the “system”.</a:t>
            </a:r>
          </a:p>
          <a:p>
            <a:pPr marL="914400" lvl="1" indent="-457200" algn="l">
              <a:buFont typeface="Wingdings" panose="05000000000000000000" pitchFamily="2" charset="2"/>
              <a:buChar char="l"/>
            </a:pPr>
            <a:endParaRPr lang="en-US" altLang="ja-JP" sz="2000" b="1" dirty="0" smtClean="0">
              <a:solidFill>
                <a:schemeClr val="tx1"/>
              </a:solidFill>
              <a:latin typeface="+mn-ea"/>
            </a:endParaRPr>
          </a:p>
        </p:txBody>
      </p:sp>
      <p:sp>
        <p:nvSpPr>
          <p:cNvPr id="4" name="日付プレースホルダー 3"/>
          <p:cNvSpPr>
            <a:spLocks noGrp="1"/>
          </p:cNvSpPr>
          <p:nvPr>
            <p:ph type="dt" sz="half" idx="10"/>
          </p:nvPr>
        </p:nvSpPr>
        <p:spPr/>
        <p:txBody>
          <a:bodyPr/>
          <a:lstStyle/>
          <a:p>
            <a:fld id="{6A25FADF-2A4A-4493-9278-7D3544A58CFE}" type="datetime1">
              <a:rPr kumimoji="1" lang="ja-JP" altLang="en-US" smtClean="0"/>
              <a:t>2016/12/7</a:t>
            </a:fld>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RCNP, Osaka Univ.</a:t>
            </a:r>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21</a:t>
            </a:fld>
            <a:endParaRPr kumimoji="1" lang="ja-JP" altLang="en-US"/>
          </a:p>
        </p:txBody>
      </p:sp>
    </p:spTree>
    <p:extLst>
      <p:ext uri="{BB962C8B-B14F-4D97-AF65-F5344CB8AC3E}">
        <p14:creationId xmlns:p14="http://schemas.microsoft.com/office/powerpoint/2010/main" val="3730866943"/>
      </p:ext>
    </p:extLst>
  </p:cSld>
  <p:clrMapOvr>
    <a:masterClrMapping/>
  </p:clrMapOvr>
  <p:transition>
    <p:push/>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79512" y="114201"/>
            <a:ext cx="8640960" cy="650503"/>
          </a:xfrm>
        </p:spPr>
        <p:txBody>
          <a:bodyPr>
            <a:normAutofit fontScale="90000"/>
          </a:bodyPr>
          <a:lstStyle/>
          <a:p>
            <a:pPr marL="457200" indent="-457200"/>
            <a:r>
              <a:rPr lang="en-US" altLang="ja-JP" sz="3600" b="1" dirty="0">
                <a:latin typeface="+mn-ea"/>
              </a:rPr>
              <a:t>Usage of the “Network Management System”</a:t>
            </a:r>
            <a:endParaRPr lang="ja-JP" altLang="en-US" sz="3600" b="1" dirty="0">
              <a:latin typeface="+mn-ea"/>
            </a:endParaRPr>
          </a:p>
        </p:txBody>
      </p:sp>
      <p:sp>
        <p:nvSpPr>
          <p:cNvPr id="3" name="サブタイトル 2"/>
          <p:cNvSpPr>
            <a:spLocks noGrp="1"/>
          </p:cNvSpPr>
          <p:nvPr>
            <p:ph type="subTitle" idx="1"/>
          </p:nvPr>
        </p:nvSpPr>
        <p:spPr>
          <a:xfrm>
            <a:off x="0" y="1124744"/>
            <a:ext cx="9144000" cy="5256584"/>
          </a:xfrm>
        </p:spPr>
        <p:txBody>
          <a:bodyPr>
            <a:noAutofit/>
          </a:bodyPr>
          <a:lstStyle/>
          <a:p>
            <a:pPr marL="457200" indent="-457200" algn="l">
              <a:buFont typeface="Wingdings" panose="05000000000000000000" pitchFamily="2" charset="2"/>
              <a:buChar char="l"/>
            </a:pPr>
            <a:r>
              <a:rPr lang="en-US" altLang="ja-JP" sz="2000" b="1" dirty="0" smtClean="0">
                <a:solidFill>
                  <a:schemeClr val="tx1"/>
                </a:solidFill>
                <a:latin typeface="+mn-ea"/>
              </a:rPr>
              <a:t>Please </a:t>
            </a:r>
            <a:r>
              <a:rPr lang="en-US" altLang="ja-JP" sz="2000" b="1" dirty="0">
                <a:solidFill>
                  <a:schemeClr val="tx1"/>
                </a:solidFill>
                <a:latin typeface="+mn-ea"/>
              </a:rPr>
              <a:t>r</a:t>
            </a:r>
            <a:r>
              <a:rPr lang="en-US" altLang="ja-JP" sz="2000" b="1" dirty="0" smtClean="0">
                <a:solidFill>
                  <a:schemeClr val="tx1"/>
                </a:solidFill>
                <a:latin typeface="+mn-ea"/>
              </a:rPr>
              <a:t>efer to</a:t>
            </a:r>
          </a:p>
          <a:p>
            <a:pPr marL="457200" indent="-457200" algn="l">
              <a:buFont typeface="Wingdings" panose="05000000000000000000" pitchFamily="2" charset="2"/>
              <a:buChar char="l"/>
            </a:pPr>
            <a:endParaRPr lang="en-US" altLang="ja-JP" sz="1400" b="1" dirty="0" smtClean="0">
              <a:solidFill>
                <a:schemeClr val="tx1"/>
              </a:solidFill>
              <a:latin typeface="+mn-ea"/>
            </a:endParaRPr>
          </a:p>
          <a:p>
            <a:pPr algn="l"/>
            <a:r>
              <a:rPr lang="en-US" altLang="ja-JP" sz="1400" b="1" dirty="0" smtClean="0">
                <a:solidFill>
                  <a:schemeClr val="tx1"/>
                </a:solidFill>
                <a:latin typeface="+mn-ea"/>
              </a:rPr>
              <a:t>	http</a:t>
            </a:r>
            <a:r>
              <a:rPr lang="en-US" altLang="ja-JP" sz="1400" b="1" dirty="0" smtClean="0">
                <a:solidFill>
                  <a:schemeClr val="tx1"/>
                </a:solidFill>
                <a:latin typeface="+mn-ea"/>
              </a:rPr>
              <a:t>://</a:t>
            </a:r>
            <a:r>
              <a:rPr lang="en-US" altLang="ja-JP" sz="1400" b="1" dirty="0">
                <a:solidFill>
                  <a:schemeClr val="tx1"/>
                </a:solidFill>
                <a:latin typeface="+mn-ea"/>
              </a:rPr>
              <a:t>www.rcnp.osaka-u.ac.jp/Divisions/CN/NetworkManagementSystemManuals_20140811/index-en.html</a:t>
            </a:r>
          </a:p>
          <a:p>
            <a:pPr marL="457200" indent="-457200" algn="l">
              <a:buFont typeface="Wingdings" panose="05000000000000000000" pitchFamily="2" charset="2"/>
              <a:buChar char="l"/>
            </a:pPr>
            <a:endParaRPr kumimoji="1" lang="en-US" altLang="ja-JP" sz="1400" b="1" dirty="0" smtClean="0">
              <a:solidFill>
                <a:schemeClr val="tx1"/>
              </a:solidFill>
              <a:latin typeface="+mn-ea"/>
            </a:endParaRPr>
          </a:p>
          <a:p>
            <a:pPr marL="457200" indent="-457200" algn="l">
              <a:buFont typeface="Wingdings" panose="05000000000000000000" pitchFamily="2" charset="2"/>
              <a:buChar char="l"/>
            </a:pPr>
            <a:r>
              <a:rPr lang="en-US" altLang="ja-JP" sz="2000" b="1" dirty="0" smtClean="0">
                <a:solidFill>
                  <a:schemeClr val="tx1"/>
                </a:solidFill>
                <a:latin typeface="+mn-ea"/>
              </a:rPr>
              <a:t>This is </a:t>
            </a:r>
            <a:r>
              <a:rPr kumimoji="1" lang="en-US" altLang="ja-JP" sz="2000" b="1" dirty="0" smtClean="0">
                <a:solidFill>
                  <a:schemeClr val="tx1"/>
                </a:solidFill>
                <a:latin typeface="+mn-ea"/>
              </a:rPr>
              <a:t>English version.</a:t>
            </a:r>
          </a:p>
          <a:p>
            <a:pPr marL="457200" indent="-457200" algn="l">
              <a:buFont typeface="Wingdings" panose="05000000000000000000" pitchFamily="2" charset="2"/>
              <a:buChar char="l"/>
            </a:pPr>
            <a:r>
              <a:rPr lang="en-US" altLang="ja-JP" sz="2000" b="1" dirty="0" smtClean="0">
                <a:solidFill>
                  <a:schemeClr val="tx1"/>
                </a:solidFill>
                <a:latin typeface="+mn-ea"/>
              </a:rPr>
              <a:t>Japanese version is also available.</a:t>
            </a:r>
            <a:endParaRPr lang="en-US" altLang="ja-JP" sz="1600" b="1" dirty="0">
              <a:solidFill>
                <a:schemeClr val="tx1"/>
              </a:solidFill>
              <a:latin typeface="+mn-ea"/>
            </a:endParaRPr>
          </a:p>
          <a:p>
            <a:pPr marL="457200" indent="-457200" algn="l">
              <a:buFont typeface="Wingdings" panose="05000000000000000000" pitchFamily="2" charset="2"/>
              <a:buChar char="l"/>
            </a:pPr>
            <a:endParaRPr lang="en-US" altLang="ja-JP" sz="2000" b="1" dirty="0" smtClean="0">
              <a:solidFill>
                <a:schemeClr val="tx1"/>
              </a:solidFill>
              <a:latin typeface="+mn-ea"/>
            </a:endParaRPr>
          </a:p>
        </p:txBody>
      </p:sp>
      <p:sp>
        <p:nvSpPr>
          <p:cNvPr id="4" name="日付プレースホルダー 3"/>
          <p:cNvSpPr>
            <a:spLocks noGrp="1"/>
          </p:cNvSpPr>
          <p:nvPr>
            <p:ph type="dt" sz="half" idx="10"/>
          </p:nvPr>
        </p:nvSpPr>
        <p:spPr/>
        <p:txBody>
          <a:bodyPr/>
          <a:lstStyle/>
          <a:p>
            <a:fld id="{6A25FADF-2A4A-4493-9278-7D3544A58CFE}" type="datetime1">
              <a:rPr kumimoji="1" lang="ja-JP" altLang="en-US" smtClean="0"/>
              <a:t>2016/12/7</a:t>
            </a:fld>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RCNP, Osaka Univ.</a:t>
            </a:r>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22</a:t>
            </a:fld>
            <a:endParaRPr kumimoji="1" lang="ja-JP" altLang="en-US"/>
          </a:p>
        </p:txBody>
      </p:sp>
    </p:spTree>
    <p:extLst>
      <p:ext uri="{BB962C8B-B14F-4D97-AF65-F5344CB8AC3E}">
        <p14:creationId xmlns:p14="http://schemas.microsoft.com/office/powerpoint/2010/main" val="298108417"/>
      </p:ext>
    </p:extLst>
  </p:cSld>
  <p:clrMapOvr>
    <a:masterClrMapping/>
  </p:clrMapOvr>
  <p:transition>
    <p:push/>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79512" y="114201"/>
            <a:ext cx="8640960" cy="650503"/>
          </a:xfrm>
        </p:spPr>
        <p:txBody>
          <a:bodyPr>
            <a:normAutofit fontScale="90000"/>
          </a:bodyPr>
          <a:lstStyle/>
          <a:p>
            <a:pPr marL="457200" indent="-457200"/>
            <a:r>
              <a:rPr lang="en-US" altLang="ja-JP" sz="3600" b="1" dirty="0">
                <a:latin typeface="+mn-ea"/>
              </a:rPr>
              <a:t>Usage of the “Network Management System”</a:t>
            </a:r>
            <a:endParaRPr lang="ja-JP" altLang="en-US" sz="3600" b="1" dirty="0">
              <a:latin typeface="+mn-ea"/>
            </a:endParaRPr>
          </a:p>
        </p:txBody>
      </p:sp>
      <p:sp>
        <p:nvSpPr>
          <p:cNvPr id="3" name="サブタイトル 2"/>
          <p:cNvSpPr>
            <a:spLocks noGrp="1"/>
          </p:cNvSpPr>
          <p:nvPr>
            <p:ph type="subTitle" idx="1"/>
          </p:nvPr>
        </p:nvSpPr>
        <p:spPr>
          <a:xfrm>
            <a:off x="0" y="764704"/>
            <a:ext cx="9144000" cy="5616624"/>
          </a:xfrm>
        </p:spPr>
        <p:txBody>
          <a:bodyPr>
            <a:noAutofit/>
          </a:bodyPr>
          <a:lstStyle/>
          <a:p>
            <a:pPr marL="457200" indent="-457200" algn="l">
              <a:buFont typeface="Wingdings" panose="05000000000000000000" pitchFamily="2" charset="2"/>
              <a:buChar char="l"/>
            </a:pPr>
            <a:r>
              <a:rPr kumimoji="1" lang="en-US" altLang="ja-JP" sz="1600" b="1" dirty="0" smtClean="0">
                <a:solidFill>
                  <a:schemeClr val="tx1"/>
                </a:solidFill>
                <a:latin typeface="+mn-ea"/>
              </a:rPr>
              <a:t>Screen </a:t>
            </a:r>
            <a:r>
              <a:rPr kumimoji="1" lang="en-US" altLang="ja-JP" sz="1600" b="1" dirty="0" smtClean="0">
                <a:solidFill>
                  <a:schemeClr val="tx1"/>
                </a:solidFill>
                <a:latin typeface="+mn-ea"/>
              </a:rPr>
              <a:t>design  ( Register / Search pane and Action pane )</a:t>
            </a:r>
          </a:p>
          <a:p>
            <a:pPr marL="457200" indent="-457200" algn="l">
              <a:buFont typeface="Wingdings" panose="05000000000000000000" pitchFamily="2" charset="2"/>
              <a:buChar char="l"/>
            </a:pPr>
            <a:r>
              <a:rPr lang="ja-JP" altLang="en-US" sz="1600" b="1" dirty="0" smtClean="0">
                <a:solidFill>
                  <a:schemeClr val="tx1"/>
                </a:solidFill>
                <a:latin typeface="+mn-ea"/>
              </a:rPr>
              <a:t>表示</a:t>
            </a:r>
            <a:r>
              <a:rPr lang="ja-JP" altLang="en-US" sz="1600" b="1" dirty="0">
                <a:solidFill>
                  <a:schemeClr val="tx1"/>
                </a:solidFill>
                <a:latin typeface="+mn-ea"/>
              </a:rPr>
              <a:t>で、</a:t>
            </a:r>
            <a:r>
              <a:rPr lang="ja-JP" altLang="en-US" sz="1600" b="1" dirty="0" smtClean="0">
                <a:solidFill>
                  <a:schemeClr val="tx1"/>
                </a:solidFill>
                <a:latin typeface="+mn-ea"/>
              </a:rPr>
              <a:t>欄に入り切れていないものもあるが、カーソルを乗せると表示する。列の幅は変更できる。</a:t>
            </a:r>
            <a:endParaRPr lang="en-US" altLang="ja-JP" sz="1600" b="1" dirty="0" smtClean="0">
              <a:solidFill>
                <a:schemeClr val="tx1"/>
              </a:solidFill>
              <a:latin typeface="+mn-ea"/>
            </a:endParaRPr>
          </a:p>
          <a:p>
            <a:pPr marL="457200" indent="-457200" algn="l">
              <a:buFont typeface="Wingdings" panose="05000000000000000000" pitchFamily="2" charset="2"/>
              <a:buChar char="l"/>
            </a:pPr>
            <a:endParaRPr kumimoji="1" lang="en-US" altLang="ja-JP" sz="800" b="1" dirty="0" smtClean="0">
              <a:solidFill>
                <a:schemeClr val="tx1"/>
              </a:solidFill>
              <a:latin typeface="+mn-ea"/>
            </a:endParaRPr>
          </a:p>
          <a:p>
            <a:pPr marL="457200" indent="-457200" algn="l">
              <a:buFont typeface="Wingdings" panose="05000000000000000000" pitchFamily="2" charset="2"/>
              <a:buChar char="l"/>
            </a:pPr>
            <a:r>
              <a:rPr kumimoji="1" lang="ja-JP" altLang="en-US" sz="1600" b="1" dirty="0" smtClean="0">
                <a:solidFill>
                  <a:schemeClr val="tx1"/>
                </a:solidFill>
                <a:latin typeface="+mn-ea"/>
              </a:rPr>
              <a:t>検索</a:t>
            </a:r>
            <a:r>
              <a:rPr kumimoji="1" lang="ja-JP" altLang="en-US" sz="1600" b="1" dirty="0" smtClean="0">
                <a:solidFill>
                  <a:schemeClr val="tx1"/>
                </a:solidFill>
                <a:latin typeface="+mn-ea"/>
              </a:rPr>
              <a:t>ボックスは基本は </a:t>
            </a:r>
            <a:r>
              <a:rPr kumimoji="1" lang="en-US" altLang="ja-JP" sz="1600" b="1" dirty="0" smtClean="0">
                <a:solidFill>
                  <a:schemeClr val="tx1"/>
                </a:solidFill>
                <a:latin typeface="+mn-ea"/>
              </a:rPr>
              <a:t>AND</a:t>
            </a:r>
            <a:r>
              <a:rPr kumimoji="1" lang="ja-JP" altLang="en-US" sz="1600" b="1" dirty="0" err="1" smtClean="0">
                <a:solidFill>
                  <a:schemeClr val="tx1"/>
                </a:solidFill>
                <a:latin typeface="+mn-ea"/>
              </a:rPr>
              <a:t>。</a:t>
            </a:r>
            <a:r>
              <a:rPr kumimoji="1" lang="ja-JP" altLang="en-US" sz="1600" b="1" dirty="0" smtClean="0">
                <a:solidFill>
                  <a:schemeClr val="tx1"/>
                </a:solidFill>
                <a:latin typeface="+mn-ea"/>
              </a:rPr>
              <a:t>但し、</a:t>
            </a:r>
            <a:r>
              <a:rPr kumimoji="1" lang="en-US" altLang="ja-JP" sz="1600" b="1" dirty="0" smtClean="0">
                <a:solidFill>
                  <a:schemeClr val="tx1"/>
                </a:solidFill>
                <a:latin typeface="+mn-ea"/>
              </a:rPr>
              <a:t>Operator </a:t>
            </a:r>
            <a:r>
              <a:rPr kumimoji="1" lang="ja-JP" altLang="en-US" sz="1600" b="1" dirty="0" smtClean="0">
                <a:solidFill>
                  <a:schemeClr val="tx1"/>
                </a:solidFill>
                <a:latin typeface="+mn-ea"/>
              </a:rPr>
              <a:t>と </a:t>
            </a:r>
            <a:r>
              <a:rPr kumimoji="1" lang="en-US" altLang="ja-JP" sz="1600" b="1" dirty="0" smtClean="0">
                <a:solidFill>
                  <a:schemeClr val="tx1"/>
                </a:solidFill>
                <a:latin typeface="+mn-ea"/>
              </a:rPr>
              <a:t>Administrator </a:t>
            </a:r>
            <a:r>
              <a:rPr kumimoji="1" lang="ja-JP" altLang="en-US" sz="1600" b="1" dirty="0" smtClean="0">
                <a:solidFill>
                  <a:schemeClr val="tx1"/>
                </a:solidFill>
                <a:latin typeface="+mn-ea"/>
              </a:rPr>
              <a:t>は </a:t>
            </a:r>
            <a:r>
              <a:rPr kumimoji="1" lang="en-US" altLang="ja-JP" sz="1600" b="1" dirty="0" smtClean="0">
                <a:solidFill>
                  <a:schemeClr val="tx1"/>
                </a:solidFill>
                <a:latin typeface="+mn-ea"/>
              </a:rPr>
              <a:t>OR </a:t>
            </a:r>
            <a:r>
              <a:rPr kumimoji="1" lang="ja-JP" altLang="en-US" sz="1600" b="1" dirty="0" smtClean="0">
                <a:solidFill>
                  <a:schemeClr val="tx1"/>
                </a:solidFill>
                <a:latin typeface="+mn-ea"/>
              </a:rPr>
              <a:t>と切替可能。</a:t>
            </a:r>
            <a:endParaRPr kumimoji="1" lang="en-US" altLang="ja-JP" sz="1600" b="1" dirty="0" smtClean="0">
              <a:solidFill>
                <a:schemeClr val="tx1"/>
              </a:solidFill>
              <a:latin typeface="+mn-ea"/>
            </a:endParaRPr>
          </a:p>
          <a:p>
            <a:pPr marL="457200" indent="-457200" algn="l">
              <a:buFont typeface="Wingdings" panose="05000000000000000000" pitchFamily="2" charset="2"/>
              <a:buChar char="l"/>
            </a:pPr>
            <a:r>
              <a:rPr kumimoji="1" lang="ja-JP" altLang="en-US" sz="1600" b="1" dirty="0" smtClean="0">
                <a:solidFill>
                  <a:schemeClr val="tx1"/>
                </a:solidFill>
                <a:latin typeface="+mn-ea"/>
              </a:rPr>
              <a:t>検索は完全一致。＊が使える。</a:t>
            </a:r>
            <a:endParaRPr kumimoji="1" lang="en-US" altLang="ja-JP" sz="1600" b="1" dirty="0" smtClean="0">
              <a:solidFill>
                <a:schemeClr val="tx1"/>
              </a:solidFill>
              <a:latin typeface="+mn-ea"/>
            </a:endParaRPr>
          </a:p>
          <a:p>
            <a:pPr marL="457200" indent="-457200" algn="l">
              <a:buFont typeface="Wingdings" panose="05000000000000000000" pitchFamily="2" charset="2"/>
              <a:buChar char="l"/>
            </a:pPr>
            <a:r>
              <a:rPr lang="ja-JP" altLang="en-US" sz="1600" b="1" dirty="0">
                <a:solidFill>
                  <a:schemeClr val="tx1"/>
                </a:solidFill>
                <a:latin typeface="+mn-ea"/>
              </a:rPr>
              <a:t>日付</a:t>
            </a:r>
            <a:r>
              <a:rPr lang="ja-JP" altLang="en-US" sz="1600" b="1" dirty="0" smtClean="0">
                <a:solidFill>
                  <a:schemeClr val="tx1"/>
                </a:solidFill>
                <a:latin typeface="+mn-ea"/>
              </a:rPr>
              <a:t>は、変更等を行った日時。範囲の設定が可能</a:t>
            </a:r>
            <a:r>
              <a:rPr lang="ja-JP" altLang="en-US" sz="1600" b="1" dirty="0" smtClean="0">
                <a:solidFill>
                  <a:schemeClr val="tx1"/>
                </a:solidFill>
                <a:latin typeface="+mn-ea"/>
              </a:rPr>
              <a:t>。</a:t>
            </a:r>
            <a:endParaRPr lang="en-US" altLang="ja-JP" sz="1600" b="1" dirty="0" smtClean="0">
              <a:solidFill>
                <a:schemeClr val="tx1"/>
              </a:solidFill>
              <a:latin typeface="+mn-ea"/>
            </a:endParaRPr>
          </a:p>
          <a:p>
            <a:pPr marL="457200" indent="-457200" algn="l">
              <a:buFont typeface="Wingdings" panose="05000000000000000000" pitchFamily="2" charset="2"/>
              <a:buChar char="l"/>
            </a:pPr>
            <a:endParaRPr lang="en-US" altLang="ja-JP" sz="800" b="1" dirty="0" smtClean="0">
              <a:solidFill>
                <a:schemeClr val="tx1"/>
              </a:solidFill>
              <a:latin typeface="+mn-ea"/>
            </a:endParaRPr>
          </a:p>
          <a:p>
            <a:pPr marL="457200" indent="-457200" algn="l">
              <a:buFont typeface="Wingdings" panose="05000000000000000000" pitchFamily="2" charset="2"/>
              <a:buChar char="l"/>
            </a:pPr>
            <a:r>
              <a:rPr kumimoji="1" lang="ja-JP" altLang="en-US" sz="1600" b="1" dirty="0">
                <a:solidFill>
                  <a:schemeClr val="tx1"/>
                </a:solidFill>
                <a:latin typeface="+mn-ea"/>
              </a:rPr>
              <a:t>各列</a:t>
            </a:r>
            <a:r>
              <a:rPr kumimoji="1" lang="ja-JP" altLang="en-US" sz="1600" b="1" dirty="0" smtClean="0">
                <a:solidFill>
                  <a:schemeClr val="tx1"/>
                </a:solidFill>
                <a:latin typeface="+mn-ea"/>
              </a:rPr>
              <a:t>はソートが可能。異なる列のソートを行うと「ステイブルソート」となる。</a:t>
            </a:r>
            <a:endParaRPr kumimoji="1" lang="en-US" altLang="ja-JP" sz="1600" b="1" dirty="0" smtClean="0">
              <a:solidFill>
                <a:schemeClr val="tx1"/>
              </a:solidFill>
              <a:latin typeface="+mn-ea"/>
            </a:endParaRPr>
          </a:p>
          <a:p>
            <a:pPr marL="457200" indent="-457200" algn="l">
              <a:buFont typeface="Wingdings" panose="05000000000000000000" pitchFamily="2" charset="2"/>
              <a:buChar char="l"/>
            </a:pPr>
            <a:r>
              <a:rPr lang="ja-JP" altLang="en-US" sz="1600" b="1" dirty="0" smtClean="0">
                <a:solidFill>
                  <a:schemeClr val="tx1"/>
                </a:solidFill>
                <a:latin typeface="+mn-ea"/>
              </a:rPr>
              <a:t>各状態 （ </a:t>
            </a:r>
            <a:r>
              <a:rPr lang="en-US" altLang="ja-JP" sz="1600" b="1" dirty="0" smtClean="0">
                <a:solidFill>
                  <a:schemeClr val="tx1"/>
                </a:solidFill>
                <a:latin typeface="+mn-ea"/>
              </a:rPr>
              <a:t>active, suspended, deleted </a:t>
            </a:r>
            <a:r>
              <a:rPr lang="ja-JP" altLang="en-US" sz="1600" b="1" dirty="0" smtClean="0">
                <a:solidFill>
                  <a:schemeClr val="tx1"/>
                </a:solidFill>
                <a:latin typeface="+mn-ea"/>
              </a:rPr>
              <a:t>） は色別で表示。その状態への変更中は、点滅で表示</a:t>
            </a:r>
            <a:r>
              <a:rPr lang="ja-JP" altLang="en-US" sz="1600" b="1" dirty="0" smtClean="0">
                <a:solidFill>
                  <a:schemeClr val="tx1"/>
                </a:solidFill>
                <a:latin typeface="+mn-ea"/>
              </a:rPr>
              <a:t>。</a:t>
            </a:r>
            <a:endParaRPr lang="en-US" altLang="ja-JP" sz="1600" b="1" dirty="0" smtClean="0">
              <a:solidFill>
                <a:schemeClr val="tx1"/>
              </a:solidFill>
              <a:latin typeface="+mn-ea"/>
            </a:endParaRPr>
          </a:p>
          <a:p>
            <a:pPr marL="457200" indent="-457200" algn="l">
              <a:buFont typeface="Wingdings" panose="05000000000000000000" pitchFamily="2" charset="2"/>
              <a:buChar char="l"/>
            </a:pPr>
            <a:endParaRPr lang="en-US" altLang="ja-JP" sz="800" b="1" dirty="0" smtClean="0">
              <a:solidFill>
                <a:schemeClr val="tx1"/>
              </a:solidFill>
              <a:latin typeface="+mn-ea"/>
            </a:endParaRPr>
          </a:p>
          <a:p>
            <a:pPr marL="457200" indent="-457200" algn="l">
              <a:buFont typeface="Wingdings" panose="05000000000000000000" pitchFamily="2" charset="2"/>
              <a:buChar char="l"/>
            </a:pPr>
            <a:r>
              <a:rPr lang="ja-JP" altLang="en-US" sz="1600" b="1" dirty="0" smtClean="0">
                <a:solidFill>
                  <a:schemeClr val="tx1"/>
                </a:solidFill>
                <a:latin typeface="+mn-ea"/>
              </a:rPr>
              <a:t>消去されたものはデフォルトで表示されないので、すぐに消えてしまうが、「</a:t>
            </a:r>
            <a:r>
              <a:rPr lang="en-US" altLang="ja-JP" sz="1600" b="1" dirty="0" smtClean="0">
                <a:solidFill>
                  <a:schemeClr val="tx1"/>
                </a:solidFill>
                <a:latin typeface="+mn-ea"/>
              </a:rPr>
              <a:t>deleted</a:t>
            </a:r>
            <a:r>
              <a:rPr lang="ja-JP" altLang="en-US" sz="1600" b="1" dirty="0" smtClean="0">
                <a:solidFill>
                  <a:schemeClr val="tx1"/>
                </a:solidFill>
                <a:latin typeface="+mn-ea"/>
              </a:rPr>
              <a:t>」 ボタンを </a:t>
            </a:r>
            <a:r>
              <a:rPr lang="en-US" altLang="ja-JP" sz="1600" b="1" dirty="0" smtClean="0">
                <a:solidFill>
                  <a:schemeClr val="tx1"/>
                </a:solidFill>
                <a:latin typeface="+mn-ea"/>
              </a:rPr>
              <a:t>ON </a:t>
            </a:r>
            <a:r>
              <a:rPr lang="ja-JP" altLang="en-US" sz="1600" b="1" dirty="0" smtClean="0">
                <a:solidFill>
                  <a:schemeClr val="tx1"/>
                </a:solidFill>
                <a:latin typeface="+mn-ea"/>
              </a:rPr>
              <a:t>にしておくと消去中は赤点滅で表示される。時々トラブルで消去できない事があるが、見過ごしがち。</a:t>
            </a:r>
            <a:endParaRPr lang="en-US" altLang="ja-JP" sz="1600" b="1" dirty="0" smtClean="0">
              <a:solidFill>
                <a:schemeClr val="tx1"/>
              </a:solidFill>
              <a:latin typeface="+mn-ea"/>
            </a:endParaRPr>
          </a:p>
          <a:p>
            <a:pPr marL="457200" indent="-457200" algn="l">
              <a:buFont typeface="Wingdings" panose="05000000000000000000" pitchFamily="2" charset="2"/>
              <a:buChar char="l"/>
            </a:pPr>
            <a:r>
              <a:rPr kumimoji="1" lang="ja-JP" altLang="en-US" sz="1600" b="1" dirty="0" smtClean="0">
                <a:solidFill>
                  <a:schemeClr val="tx1"/>
                </a:solidFill>
                <a:latin typeface="+mn-ea"/>
              </a:rPr>
              <a:t>一般ユーザーは自分が </a:t>
            </a:r>
            <a:r>
              <a:rPr kumimoji="1" lang="en-US" altLang="ja-JP" sz="1600" b="1" dirty="0" smtClean="0">
                <a:solidFill>
                  <a:schemeClr val="tx1"/>
                </a:solidFill>
                <a:latin typeface="+mn-ea"/>
              </a:rPr>
              <a:t>Operator </a:t>
            </a:r>
            <a:r>
              <a:rPr kumimoji="1" lang="ja-JP" altLang="en-US" sz="1600" b="1" dirty="0" smtClean="0">
                <a:solidFill>
                  <a:schemeClr val="tx1"/>
                </a:solidFill>
                <a:latin typeface="+mn-ea"/>
              </a:rPr>
              <a:t>または </a:t>
            </a:r>
            <a:r>
              <a:rPr kumimoji="1" lang="en-US" altLang="ja-JP" sz="1600" b="1" dirty="0" smtClean="0">
                <a:solidFill>
                  <a:schemeClr val="tx1"/>
                </a:solidFill>
                <a:latin typeface="+mn-ea"/>
              </a:rPr>
              <a:t>Administrator </a:t>
            </a:r>
            <a:r>
              <a:rPr kumimoji="1" lang="ja-JP" altLang="en-US" sz="1600" b="1" dirty="0" smtClean="0">
                <a:solidFill>
                  <a:schemeClr val="tx1"/>
                </a:solidFill>
                <a:latin typeface="+mn-ea"/>
              </a:rPr>
              <a:t>のものだけが操作できるが、</a:t>
            </a:r>
            <a:r>
              <a:rPr kumimoji="1" lang="en-US" altLang="ja-JP" sz="1600" b="1" dirty="0" smtClean="0">
                <a:solidFill>
                  <a:schemeClr val="tx1"/>
                </a:solidFill>
                <a:latin typeface="+mn-ea"/>
              </a:rPr>
              <a:t>RCNP</a:t>
            </a:r>
            <a:r>
              <a:rPr kumimoji="1" lang="ja-JP" altLang="en-US" sz="1600" b="1" dirty="0" smtClean="0">
                <a:solidFill>
                  <a:schemeClr val="tx1"/>
                </a:solidFill>
                <a:latin typeface="+mn-ea"/>
              </a:rPr>
              <a:t>の常勤教員は全てが見える。操作は一般ユーザーと同じ。</a:t>
            </a:r>
            <a:endParaRPr kumimoji="1" lang="en-US" altLang="ja-JP" sz="1600" b="1" dirty="0" smtClean="0">
              <a:solidFill>
                <a:schemeClr val="tx1"/>
              </a:solidFill>
              <a:latin typeface="+mn-ea"/>
            </a:endParaRPr>
          </a:p>
          <a:p>
            <a:pPr marL="457200" indent="-457200" algn="l">
              <a:buFont typeface="Wingdings" panose="05000000000000000000" pitchFamily="2" charset="2"/>
              <a:buChar char="l"/>
            </a:pPr>
            <a:r>
              <a:rPr lang="en-US" altLang="ja-JP" sz="1600" b="1" dirty="0" smtClean="0">
                <a:solidFill>
                  <a:schemeClr val="tx1"/>
                </a:solidFill>
                <a:latin typeface="+mn-ea"/>
              </a:rPr>
              <a:t>IP </a:t>
            </a:r>
            <a:r>
              <a:rPr lang="ja-JP" altLang="en-US" sz="1600" b="1" dirty="0" smtClean="0">
                <a:solidFill>
                  <a:schemeClr val="tx1"/>
                </a:solidFill>
                <a:latin typeface="+mn-ea"/>
              </a:rPr>
              <a:t>が黄色のものは </a:t>
            </a:r>
            <a:r>
              <a:rPr lang="en-US" altLang="ja-JP" sz="1600" b="1" dirty="0" smtClean="0">
                <a:solidFill>
                  <a:schemeClr val="tx1"/>
                </a:solidFill>
                <a:latin typeface="+mn-ea"/>
              </a:rPr>
              <a:t>RCNP-GP </a:t>
            </a:r>
            <a:r>
              <a:rPr lang="ja-JP" altLang="en-US" sz="1600" b="1" dirty="0" smtClean="0">
                <a:solidFill>
                  <a:schemeClr val="tx1"/>
                </a:solidFill>
                <a:latin typeface="+mn-ea"/>
              </a:rPr>
              <a:t>以外のものである。操作はそれぞれの</a:t>
            </a:r>
            <a:r>
              <a:rPr lang="ja-JP" altLang="en-US" sz="1600" b="1" dirty="0">
                <a:solidFill>
                  <a:schemeClr val="tx1"/>
                </a:solidFill>
                <a:latin typeface="+mn-ea"/>
              </a:rPr>
              <a:t>ＬＡＮ</a:t>
            </a:r>
            <a:r>
              <a:rPr lang="ja-JP" altLang="en-US" sz="1600" b="1" dirty="0" smtClean="0">
                <a:solidFill>
                  <a:schemeClr val="tx1"/>
                </a:solidFill>
                <a:latin typeface="+mn-ea"/>
              </a:rPr>
              <a:t>担当者に依頼する</a:t>
            </a:r>
            <a:r>
              <a:rPr lang="ja-JP" altLang="en-US" sz="1600" b="1" dirty="0" smtClean="0">
                <a:solidFill>
                  <a:schemeClr val="tx1"/>
                </a:solidFill>
                <a:latin typeface="+mn-ea"/>
              </a:rPr>
              <a:t>。</a:t>
            </a:r>
            <a:endParaRPr lang="en-US" altLang="ja-JP" sz="1600" b="1" dirty="0" smtClean="0">
              <a:solidFill>
                <a:schemeClr val="tx1"/>
              </a:solidFill>
              <a:latin typeface="+mn-ea"/>
            </a:endParaRPr>
          </a:p>
          <a:p>
            <a:pPr marL="457200" indent="-457200" algn="l">
              <a:buFont typeface="Wingdings" panose="05000000000000000000" pitchFamily="2" charset="2"/>
              <a:buChar char="l"/>
            </a:pPr>
            <a:endParaRPr lang="en-US" altLang="ja-JP" sz="800" b="1" dirty="0" smtClean="0">
              <a:solidFill>
                <a:schemeClr val="tx1"/>
              </a:solidFill>
              <a:latin typeface="+mn-ea"/>
            </a:endParaRPr>
          </a:p>
          <a:p>
            <a:pPr marL="457200" indent="-457200" algn="l">
              <a:buFont typeface="Wingdings" panose="05000000000000000000" pitchFamily="2" charset="2"/>
              <a:buChar char="l"/>
            </a:pPr>
            <a:r>
              <a:rPr kumimoji="1" lang="en-US" altLang="ja-JP" sz="1600" b="1" dirty="0" smtClean="0">
                <a:solidFill>
                  <a:schemeClr val="tx1"/>
                </a:solidFill>
                <a:latin typeface="+mn-ea"/>
              </a:rPr>
              <a:t>CSV</a:t>
            </a:r>
            <a:r>
              <a:rPr lang="ja-JP" altLang="en-US" sz="1600" b="1" dirty="0">
                <a:solidFill>
                  <a:schemeClr val="tx1"/>
                </a:solidFill>
                <a:latin typeface="+mn-ea"/>
              </a:rPr>
              <a:t> </a:t>
            </a:r>
            <a:r>
              <a:rPr lang="en-US" altLang="ja-JP" sz="1600" b="1" dirty="0" smtClean="0">
                <a:solidFill>
                  <a:schemeClr val="tx1"/>
                </a:solidFill>
                <a:latin typeface="+mn-ea"/>
              </a:rPr>
              <a:t>upload / download </a:t>
            </a:r>
            <a:r>
              <a:rPr lang="ja-JP" altLang="en-US" sz="1600" b="1" dirty="0" smtClean="0">
                <a:solidFill>
                  <a:schemeClr val="tx1"/>
                </a:solidFill>
                <a:latin typeface="+mn-ea"/>
              </a:rPr>
              <a:t>機能</a:t>
            </a:r>
            <a:r>
              <a:rPr lang="ja-JP" altLang="en-US" sz="1600" b="1" dirty="0" smtClean="0">
                <a:solidFill>
                  <a:schemeClr val="tx1"/>
                </a:solidFill>
                <a:latin typeface="+mn-ea"/>
              </a:rPr>
              <a:t>（別</a:t>
            </a:r>
            <a:r>
              <a:rPr lang="ja-JP" altLang="en-US" sz="1600" b="1" dirty="0">
                <a:solidFill>
                  <a:schemeClr val="tx1"/>
                </a:solidFill>
                <a:latin typeface="+mn-ea"/>
              </a:rPr>
              <a:t>頁）</a:t>
            </a:r>
            <a:endParaRPr kumimoji="1" lang="en-US" altLang="ja-JP" sz="1600" b="1" dirty="0" smtClean="0">
              <a:solidFill>
                <a:schemeClr val="tx1"/>
              </a:solidFill>
              <a:latin typeface="+mn-ea"/>
            </a:endParaRPr>
          </a:p>
          <a:p>
            <a:pPr marL="457200" indent="-457200" algn="l">
              <a:buFont typeface="Wingdings" panose="05000000000000000000" pitchFamily="2" charset="2"/>
              <a:buChar char="l"/>
            </a:pPr>
            <a:r>
              <a:rPr lang="ja-JP" altLang="en-US" sz="1600" b="1" dirty="0" smtClean="0">
                <a:solidFill>
                  <a:schemeClr val="tx1"/>
                </a:solidFill>
                <a:latin typeface="+mn-ea"/>
              </a:rPr>
              <a:t>場所検索（別頁）</a:t>
            </a:r>
            <a:endParaRPr lang="en-US" altLang="ja-JP" sz="1600" b="1" dirty="0" smtClean="0">
              <a:solidFill>
                <a:schemeClr val="tx1"/>
              </a:solidFill>
              <a:latin typeface="+mn-ea"/>
            </a:endParaRPr>
          </a:p>
          <a:p>
            <a:pPr marL="457200" indent="-457200" algn="l">
              <a:buFont typeface="Wingdings" panose="05000000000000000000" pitchFamily="2" charset="2"/>
              <a:buChar char="l"/>
            </a:pPr>
            <a:r>
              <a:rPr kumimoji="1" lang="ja-JP" altLang="en-US" sz="1600" b="1" dirty="0" smtClean="0">
                <a:solidFill>
                  <a:schemeClr val="tx1"/>
                </a:solidFill>
                <a:latin typeface="+mn-ea"/>
              </a:rPr>
              <a:t>ロック（別頁</a:t>
            </a:r>
            <a:r>
              <a:rPr kumimoji="1" lang="ja-JP" altLang="en-US" sz="1600" b="1" dirty="0" smtClean="0">
                <a:solidFill>
                  <a:schemeClr val="tx1"/>
                </a:solidFill>
                <a:latin typeface="+mn-ea"/>
              </a:rPr>
              <a:t>）</a:t>
            </a:r>
            <a:endParaRPr kumimoji="1" lang="en-US" altLang="ja-JP" sz="1600" b="1" dirty="0" smtClean="0">
              <a:solidFill>
                <a:schemeClr val="tx1"/>
              </a:solidFill>
              <a:latin typeface="+mn-ea"/>
            </a:endParaRPr>
          </a:p>
          <a:p>
            <a:pPr marL="457200" indent="-457200" algn="l">
              <a:buFont typeface="Wingdings" panose="05000000000000000000" pitchFamily="2" charset="2"/>
              <a:buChar char="l"/>
            </a:pPr>
            <a:r>
              <a:rPr lang="ja-JP" altLang="en-US" sz="1600" b="1" dirty="0" smtClean="0">
                <a:solidFill>
                  <a:schemeClr val="tx1"/>
                </a:solidFill>
                <a:latin typeface="+mn-ea"/>
              </a:rPr>
              <a:t>履歴機能（別頁）</a:t>
            </a:r>
            <a:endParaRPr kumimoji="1" lang="en-US" altLang="ja-JP" sz="1600" b="1" dirty="0" smtClean="0">
              <a:solidFill>
                <a:schemeClr val="tx1"/>
              </a:solidFill>
              <a:latin typeface="+mn-ea"/>
            </a:endParaRPr>
          </a:p>
          <a:p>
            <a:pPr marL="457200" indent="-457200" algn="l">
              <a:buFont typeface="Wingdings" panose="05000000000000000000" pitchFamily="2" charset="2"/>
              <a:buChar char="l"/>
            </a:pPr>
            <a:endParaRPr kumimoji="1" lang="en-US" altLang="ja-JP" sz="1600" b="1" dirty="0" smtClean="0">
              <a:solidFill>
                <a:schemeClr val="tx1"/>
              </a:solidFill>
              <a:latin typeface="+mn-ea"/>
            </a:endParaRPr>
          </a:p>
        </p:txBody>
      </p:sp>
      <p:sp>
        <p:nvSpPr>
          <p:cNvPr id="4" name="日付プレースホルダー 3"/>
          <p:cNvSpPr>
            <a:spLocks noGrp="1"/>
          </p:cNvSpPr>
          <p:nvPr>
            <p:ph type="dt" sz="half" idx="10"/>
          </p:nvPr>
        </p:nvSpPr>
        <p:spPr/>
        <p:txBody>
          <a:bodyPr/>
          <a:lstStyle/>
          <a:p>
            <a:fld id="{6A25FADF-2A4A-4493-9278-7D3544A58CFE}" type="datetime1">
              <a:rPr kumimoji="1" lang="ja-JP" altLang="en-US" smtClean="0"/>
              <a:t>2016/12/7</a:t>
            </a:fld>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RCNP, Osaka Univ.</a:t>
            </a:r>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23</a:t>
            </a:fld>
            <a:endParaRPr kumimoji="1" lang="ja-JP" altLang="en-US"/>
          </a:p>
        </p:txBody>
      </p:sp>
    </p:spTree>
    <p:extLst>
      <p:ext uri="{BB962C8B-B14F-4D97-AF65-F5344CB8AC3E}">
        <p14:creationId xmlns:p14="http://schemas.microsoft.com/office/powerpoint/2010/main" val="3267258272"/>
      </p:ext>
    </p:extLst>
  </p:cSld>
  <p:clrMapOvr>
    <a:masterClrMapping/>
  </p:clrMapOvr>
  <p:transition>
    <p:push/>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79512" y="114201"/>
            <a:ext cx="8640960" cy="650503"/>
          </a:xfrm>
        </p:spPr>
        <p:txBody>
          <a:bodyPr>
            <a:normAutofit/>
          </a:bodyPr>
          <a:lstStyle/>
          <a:p>
            <a:pPr marL="457200" indent="-457200"/>
            <a:r>
              <a:rPr lang="en-US" altLang="ja-JP" sz="3600" b="1" dirty="0" smtClean="0">
                <a:latin typeface="+mn-ea"/>
              </a:rPr>
              <a:t>Lock</a:t>
            </a:r>
            <a:endParaRPr lang="ja-JP" altLang="en-US" sz="3600" b="1" dirty="0">
              <a:latin typeface="+mn-ea"/>
            </a:endParaRPr>
          </a:p>
        </p:txBody>
      </p:sp>
      <p:sp>
        <p:nvSpPr>
          <p:cNvPr id="3" name="サブタイトル 2"/>
          <p:cNvSpPr>
            <a:spLocks noGrp="1"/>
          </p:cNvSpPr>
          <p:nvPr>
            <p:ph type="subTitle" idx="1"/>
          </p:nvPr>
        </p:nvSpPr>
        <p:spPr>
          <a:xfrm>
            <a:off x="611560" y="836712"/>
            <a:ext cx="8100392" cy="5256584"/>
          </a:xfrm>
        </p:spPr>
        <p:txBody>
          <a:bodyPr>
            <a:normAutofit/>
          </a:bodyPr>
          <a:lstStyle/>
          <a:p>
            <a:pPr marL="342900" indent="-342900" algn="l">
              <a:buFont typeface="Wingdings" panose="05000000000000000000" pitchFamily="2" charset="2"/>
              <a:buChar char="l"/>
            </a:pPr>
            <a:r>
              <a:rPr lang="en-US" altLang="ja-JP" sz="2000" b="1" dirty="0" smtClean="0">
                <a:solidFill>
                  <a:schemeClr val="tx1"/>
                </a:solidFill>
                <a:latin typeface="+mn-ea"/>
              </a:rPr>
              <a:t>user lock	can lock/unlock by user</a:t>
            </a:r>
          </a:p>
          <a:p>
            <a:pPr marL="342900" indent="-342900" algn="l">
              <a:buFont typeface="Wingdings" panose="05000000000000000000" pitchFamily="2" charset="2"/>
              <a:buChar char="l"/>
            </a:pPr>
            <a:r>
              <a:rPr lang="en-US" altLang="ja-JP" sz="2000" b="1" dirty="0" smtClean="0">
                <a:solidFill>
                  <a:schemeClr val="tx1"/>
                </a:solidFill>
                <a:latin typeface="+mn-ea"/>
              </a:rPr>
              <a:t>admin lock	can lock/unlock by administrator, user cannot unlock</a:t>
            </a:r>
          </a:p>
          <a:p>
            <a:pPr marL="342900" indent="-342900" algn="l">
              <a:buFont typeface="Wingdings" panose="05000000000000000000" pitchFamily="2" charset="2"/>
              <a:buChar char="l"/>
            </a:pPr>
            <a:r>
              <a:rPr lang="en-US" altLang="ja-JP" sz="2000" b="1" dirty="0" smtClean="0">
                <a:solidFill>
                  <a:schemeClr val="tx1"/>
                </a:solidFill>
                <a:latin typeface="+mn-ea"/>
              </a:rPr>
              <a:t>FW lock	automatically locked if the devices have firewall settings 		to avoid accidentally reuse of IP address</a:t>
            </a:r>
          </a:p>
          <a:p>
            <a:pPr marL="342900" indent="-342900" algn="l">
              <a:buFont typeface="Wingdings" panose="05000000000000000000" pitchFamily="2" charset="2"/>
              <a:buChar char="l"/>
            </a:pPr>
            <a:endParaRPr lang="en-US" altLang="ja-JP" sz="2000" b="1" dirty="0" smtClean="0">
              <a:solidFill>
                <a:schemeClr val="tx1"/>
              </a:solidFill>
              <a:latin typeface="+mn-ea"/>
            </a:endParaRPr>
          </a:p>
          <a:p>
            <a:pPr marL="342900" indent="-342900" algn="l">
              <a:buFont typeface="Wingdings" panose="05000000000000000000" pitchFamily="2" charset="2"/>
              <a:buChar char="l"/>
            </a:pPr>
            <a:r>
              <a:rPr lang="en-US" altLang="ja-JP" sz="2000" b="1" dirty="0" smtClean="0">
                <a:solidFill>
                  <a:schemeClr val="tx1"/>
                </a:solidFill>
                <a:latin typeface="+mn-ea"/>
              </a:rPr>
              <a:t>When “locked” button is turned on, only the locked devices are displayed.</a:t>
            </a:r>
          </a:p>
          <a:p>
            <a:pPr marL="342900" indent="-342900" algn="l">
              <a:buFont typeface="Wingdings" panose="05000000000000000000" pitchFamily="2" charset="2"/>
              <a:buChar char="l"/>
            </a:pPr>
            <a:r>
              <a:rPr lang="en-US" altLang="ja-JP" sz="2000" b="1" dirty="0" smtClean="0">
                <a:solidFill>
                  <a:schemeClr val="tx1"/>
                </a:solidFill>
                <a:latin typeface="+mn-ea"/>
              </a:rPr>
              <a:t>Because only one icon can be displayed, only the most lock mode icon is displayed if it is locked multiple lock mode. If you move mouse cursor over the lock icon, all lock mode are pop-upped.</a:t>
            </a:r>
            <a:endParaRPr lang="en-US" altLang="ja-JP" sz="2000" b="1" dirty="0">
              <a:solidFill>
                <a:schemeClr val="tx1"/>
              </a:solidFill>
              <a:latin typeface="+mn-ea"/>
            </a:endParaRPr>
          </a:p>
          <a:p>
            <a:pPr marL="342900" indent="-342900" algn="l">
              <a:buFont typeface="Wingdings" panose="05000000000000000000" pitchFamily="2" charset="2"/>
              <a:buChar char="l"/>
            </a:pPr>
            <a:endParaRPr lang="en-US" altLang="ja-JP" sz="2000" b="1" dirty="0">
              <a:solidFill>
                <a:schemeClr val="tx1"/>
              </a:solidFill>
              <a:latin typeface="+mn-ea"/>
            </a:endParaRPr>
          </a:p>
          <a:p>
            <a:pPr marL="342900" indent="-342900" algn="l">
              <a:buFont typeface="Wingdings" panose="05000000000000000000" pitchFamily="2" charset="2"/>
              <a:buChar char="l"/>
            </a:pPr>
            <a:r>
              <a:rPr lang="en-US" altLang="ja-JP" sz="2000" b="1" dirty="0" smtClean="0">
                <a:solidFill>
                  <a:schemeClr val="tx1"/>
                </a:solidFill>
                <a:latin typeface="+mn-ea"/>
              </a:rPr>
              <a:t>suspend and lock</a:t>
            </a:r>
            <a:endParaRPr lang="en-US" altLang="ja-JP" sz="2000" b="1" dirty="0" smtClean="0">
              <a:solidFill>
                <a:schemeClr val="tx1"/>
              </a:solidFill>
              <a:latin typeface="+mn-ea"/>
            </a:endParaRPr>
          </a:p>
          <a:p>
            <a:pPr marL="800100" lvl="1" indent="-342900" algn="l">
              <a:buFont typeface="Wingdings" panose="05000000000000000000" pitchFamily="2" charset="2"/>
              <a:buChar char="l"/>
            </a:pPr>
            <a:r>
              <a:rPr lang="en-US" altLang="ja-JP" sz="2000" b="1" dirty="0" smtClean="0">
                <a:solidFill>
                  <a:schemeClr val="tx1"/>
                </a:solidFill>
                <a:latin typeface="+mn-ea"/>
              </a:rPr>
              <a:t>For example, to shutout the affected devices by computer virus from our network, lock and suspend method might be used by administrator.</a:t>
            </a:r>
          </a:p>
          <a:p>
            <a:pPr marL="800100" lvl="1" indent="-342900" algn="l">
              <a:buFont typeface="Wingdings" panose="05000000000000000000" pitchFamily="2" charset="2"/>
              <a:buChar char="l"/>
            </a:pPr>
            <a:endParaRPr lang="en-US" altLang="ja-JP" sz="2000" b="1" dirty="0" smtClean="0">
              <a:solidFill>
                <a:schemeClr val="tx1"/>
              </a:solidFill>
              <a:latin typeface="+mn-ea"/>
            </a:endParaRPr>
          </a:p>
        </p:txBody>
      </p:sp>
      <p:sp>
        <p:nvSpPr>
          <p:cNvPr id="4" name="日付プレースホルダー 3"/>
          <p:cNvSpPr>
            <a:spLocks noGrp="1"/>
          </p:cNvSpPr>
          <p:nvPr>
            <p:ph type="dt" sz="half" idx="10"/>
          </p:nvPr>
        </p:nvSpPr>
        <p:spPr/>
        <p:txBody>
          <a:bodyPr/>
          <a:lstStyle/>
          <a:p>
            <a:fld id="{6A25FADF-2A4A-4493-9278-7D3544A58CFE}" type="datetime1">
              <a:rPr kumimoji="1" lang="ja-JP" altLang="en-US" smtClean="0"/>
              <a:t>2016/12/7</a:t>
            </a:fld>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RCNP, Osaka Univ.</a:t>
            </a:r>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24</a:t>
            </a:fld>
            <a:endParaRPr kumimoji="1" lang="ja-JP" altLang="en-US"/>
          </a:p>
        </p:txBody>
      </p:sp>
    </p:spTree>
    <p:extLst>
      <p:ext uri="{BB962C8B-B14F-4D97-AF65-F5344CB8AC3E}">
        <p14:creationId xmlns:p14="http://schemas.microsoft.com/office/powerpoint/2010/main" val="973130601"/>
      </p:ext>
    </p:extLst>
  </p:cSld>
  <p:clrMapOvr>
    <a:masterClrMapping/>
  </p:clrMapOvr>
  <p:transition>
    <p:push/>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79512" y="114201"/>
            <a:ext cx="8640960" cy="650503"/>
          </a:xfrm>
        </p:spPr>
        <p:txBody>
          <a:bodyPr>
            <a:normAutofit/>
          </a:bodyPr>
          <a:lstStyle/>
          <a:p>
            <a:pPr marL="457200" lvl="1" indent="-457200" algn="ctr" rtl="0">
              <a:spcBef>
                <a:spcPct val="0"/>
              </a:spcBef>
            </a:pPr>
            <a:r>
              <a:rPr kumimoji="1" lang="en-US" altLang="ja-JP" sz="3600" b="1" dirty="0" smtClean="0">
                <a:solidFill>
                  <a:schemeClr val="tx1"/>
                </a:solidFill>
                <a:latin typeface="+mn-ea"/>
              </a:rPr>
              <a:t>CSV download / upload</a:t>
            </a:r>
            <a:endParaRPr lang="ja-JP" altLang="en-US" sz="3600" b="1" dirty="0">
              <a:latin typeface="+mn-ea"/>
            </a:endParaRPr>
          </a:p>
        </p:txBody>
      </p:sp>
      <p:sp>
        <p:nvSpPr>
          <p:cNvPr id="3" name="サブタイトル 2"/>
          <p:cNvSpPr>
            <a:spLocks noGrp="1"/>
          </p:cNvSpPr>
          <p:nvPr>
            <p:ph type="subTitle" idx="1"/>
          </p:nvPr>
        </p:nvSpPr>
        <p:spPr>
          <a:xfrm>
            <a:off x="792088" y="1124744"/>
            <a:ext cx="8100392" cy="5256584"/>
          </a:xfrm>
        </p:spPr>
        <p:txBody>
          <a:bodyPr>
            <a:normAutofit/>
          </a:bodyPr>
          <a:lstStyle/>
          <a:p>
            <a:pPr marL="342900" indent="-342900" algn="l">
              <a:buFont typeface="Wingdings" panose="05000000000000000000" pitchFamily="2" charset="2"/>
              <a:buChar char="l"/>
            </a:pPr>
            <a:r>
              <a:rPr lang="en-US" altLang="ja-JP" sz="2000" b="1" dirty="0" smtClean="0">
                <a:solidFill>
                  <a:schemeClr val="tx1"/>
                </a:solidFill>
                <a:latin typeface="+mn-ea"/>
              </a:rPr>
              <a:t>You can download the data of the devices.</a:t>
            </a:r>
          </a:p>
          <a:p>
            <a:pPr marL="800100" lvl="1" indent="-342900" algn="l">
              <a:buFont typeface="Wingdings" panose="05000000000000000000" pitchFamily="2" charset="2"/>
              <a:buChar char="l"/>
            </a:pPr>
            <a:r>
              <a:rPr lang="en-US" altLang="ja-JP" sz="2000" b="1" dirty="0" smtClean="0">
                <a:solidFill>
                  <a:schemeClr val="tx1"/>
                </a:solidFill>
                <a:latin typeface="+mn-ea"/>
              </a:rPr>
              <a:t>display devices you want by </a:t>
            </a:r>
            <a:r>
              <a:rPr lang="en-US" altLang="ja-JP" sz="2000" b="1" dirty="0" err="1" smtClean="0">
                <a:solidFill>
                  <a:schemeClr val="tx1"/>
                </a:solidFill>
                <a:latin typeface="+mn-ea"/>
              </a:rPr>
              <a:t>rearch</a:t>
            </a:r>
            <a:r>
              <a:rPr lang="en-US" altLang="ja-JP" sz="2000" b="1" dirty="0" smtClean="0">
                <a:solidFill>
                  <a:schemeClr val="tx1"/>
                </a:solidFill>
                <a:latin typeface="+mn-ea"/>
              </a:rPr>
              <a:t>.</a:t>
            </a:r>
          </a:p>
          <a:p>
            <a:pPr marL="800100" lvl="1" indent="-342900" algn="l">
              <a:buFont typeface="Wingdings" panose="05000000000000000000" pitchFamily="2" charset="2"/>
              <a:buChar char="l"/>
            </a:pPr>
            <a:r>
              <a:rPr lang="en-US" altLang="ja-JP" sz="2000" b="1" dirty="0" smtClean="0">
                <a:solidFill>
                  <a:schemeClr val="tx1"/>
                </a:solidFill>
                <a:latin typeface="+mn-ea"/>
              </a:rPr>
              <a:t>select devices by check box</a:t>
            </a:r>
          </a:p>
          <a:p>
            <a:pPr marL="800100" lvl="1" indent="-342900" algn="l">
              <a:buFont typeface="Wingdings" panose="05000000000000000000" pitchFamily="2" charset="2"/>
              <a:buChar char="l"/>
            </a:pPr>
            <a:r>
              <a:rPr lang="en-US" altLang="ja-JP" sz="2000" b="1" dirty="0" smtClean="0">
                <a:solidFill>
                  <a:schemeClr val="tx1"/>
                </a:solidFill>
                <a:latin typeface="+mn-ea"/>
              </a:rPr>
              <a:t>click download button</a:t>
            </a:r>
          </a:p>
          <a:p>
            <a:pPr marL="800100" lvl="1" indent="-342900" algn="l">
              <a:buFont typeface="Wingdings" panose="05000000000000000000" pitchFamily="2" charset="2"/>
              <a:buChar char="l"/>
            </a:pPr>
            <a:r>
              <a:rPr lang="en-US" altLang="ja-JP" sz="2000" b="1" dirty="0" smtClean="0">
                <a:solidFill>
                  <a:schemeClr val="tx1"/>
                </a:solidFill>
                <a:latin typeface="+mn-ea"/>
              </a:rPr>
              <a:t>If you want to do complex search or other processing, it is better/fast to process CSV file by Excel.</a:t>
            </a:r>
            <a:endParaRPr lang="en-US" altLang="ja-JP" sz="2000" b="1" dirty="0">
              <a:solidFill>
                <a:schemeClr val="tx1"/>
              </a:solidFill>
              <a:latin typeface="+mn-ea"/>
            </a:endParaRPr>
          </a:p>
          <a:p>
            <a:pPr marL="342900" indent="-342900" algn="l">
              <a:buFont typeface="Wingdings" panose="05000000000000000000" pitchFamily="2" charset="2"/>
              <a:buChar char="l"/>
            </a:pPr>
            <a:r>
              <a:rPr lang="en-US" altLang="ja-JP" sz="2000" b="1" dirty="0" smtClean="0">
                <a:solidFill>
                  <a:schemeClr val="tx1"/>
                </a:solidFill>
                <a:latin typeface="+mn-ea"/>
              </a:rPr>
              <a:t>You can register/modify many devices at once by uploading CSV file.</a:t>
            </a:r>
          </a:p>
          <a:p>
            <a:pPr marL="800100" lvl="1" indent="-342900" algn="l">
              <a:buFont typeface="Wingdings" panose="05000000000000000000" pitchFamily="2" charset="2"/>
              <a:buChar char="l"/>
            </a:pPr>
            <a:r>
              <a:rPr lang="en-US" altLang="ja-JP" sz="2000" b="1" dirty="0" smtClean="0">
                <a:solidFill>
                  <a:schemeClr val="tx1"/>
                </a:solidFill>
                <a:latin typeface="+mn-ea"/>
              </a:rPr>
              <a:t>download the data file which contains you want to modify.</a:t>
            </a:r>
          </a:p>
          <a:p>
            <a:pPr marL="800100" lvl="1" indent="-342900" algn="l">
              <a:buFont typeface="Wingdings" panose="05000000000000000000" pitchFamily="2" charset="2"/>
              <a:buChar char="l"/>
            </a:pPr>
            <a:r>
              <a:rPr lang="en-US" altLang="ja-JP" sz="2000" b="1" dirty="0" smtClean="0">
                <a:solidFill>
                  <a:schemeClr val="tx1"/>
                </a:solidFill>
                <a:latin typeface="+mn-ea"/>
              </a:rPr>
              <a:t>modify the CSV file by Excel or editor.</a:t>
            </a:r>
          </a:p>
          <a:p>
            <a:pPr marL="800100" lvl="1" indent="-342900" algn="l">
              <a:buFont typeface="Wingdings" panose="05000000000000000000" pitchFamily="2" charset="2"/>
              <a:buChar char="l"/>
            </a:pPr>
            <a:r>
              <a:rPr lang="en-US" altLang="ja-JP" sz="2000" b="1" dirty="0" smtClean="0">
                <a:solidFill>
                  <a:schemeClr val="tx1"/>
                </a:solidFill>
                <a:latin typeface="+mn-ea"/>
              </a:rPr>
              <a:t>upload the file.</a:t>
            </a:r>
          </a:p>
          <a:p>
            <a:pPr marL="800100" lvl="1" indent="-342900" algn="l">
              <a:buFont typeface="Wingdings" panose="05000000000000000000" pitchFamily="2" charset="2"/>
              <a:buChar char="l"/>
            </a:pPr>
            <a:r>
              <a:rPr lang="en-US" altLang="ja-JP" sz="2000" b="1" dirty="0" smtClean="0">
                <a:solidFill>
                  <a:schemeClr val="tx1"/>
                </a:solidFill>
                <a:latin typeface="+mn-ea"/>
              </a:rPr>
              <a:t>Please do it carefully.</a:t>
            </a:r>
          </a:p>
          <a:p>
            <a:pPr marL="800100" lvl="1" indent="-342900" algn="l">
              <a:buFont typeface="Wingdings" panose="05000000000000000000" pitchFamily="2" charset="2"/>
              <a:buChar char="l"/>
            </a:pPr>
            <a:endParaRPr lang="en-US" altLang="ja-JP" sz="2000" b="1" dirty="0" smtClean="0">
              <a:solidFill>
                <a:schemeClr val="tx1"/>
              </a:solidFill>
              <a:latin typeface="+mn-ea"/>
            </a:endParaRPr>
          </a:p>
        </p:txBody>
      </p:sp>
      <p:sp>
        <p:nvSpPr>
          <p:cNvPr id="4" name="日付プレースホルダー 3"/>
          <p:cNvSpPr>
            <a:spLocks noGrp="1"/>
          </p:cNvSpPr>
          <p:nvPr>
            <p:ph type="dt" sz="half" idx="10"/>
          </p:nvPr>
        </p:nvSpPr>
        <p:spPr/>
        <p:txBody>
          <a:bodyPr/>
          <a:lstStyle/>
          <a:p>
            <a:fld id="{6A25FADF-2A4A-4493-9278-7D3544A58CFE}" type="datetime1">
              <a:rPr kumimoji="1" lang="ja-JP" altLang="en-US" smtClean="0"/>
              <a:t>2016/12/7</a:t>
            </a:fld>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RCNP, Osaka Univ.</a:t>
            </a:r>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25</a:t>
            </a:fld>
            <a:endParaRPr kumimoji="1" lang="ja-JP" altLang="en-US"/>
          </a:p>
        </p:txBody>
      </p:sp>
    </p:spTree>
    <p:extLst>
      <p:ext uri="{BB962C8B-B14F-4D97-AF65-F5344CB8AC3E}">
        <p14:creationId xmlns:p14="http://schemas.microsoft.com/office/powerpoint/2010/main" val="435296776"/>
      </p:ext>
    </p:extLst>
  </p:cSld>
  <p:clrMapOvr>
    <a:masterClrMapping/>
  </p:clrMapOvr>
  <p:transition>
    <p:push/>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79512" y="114201"/>
            <a:ext cx="8640960" cy="650503"/>
          </a:xfrm>
        </p:spPr>
        <p:txBody>
          <a:bodyPr>
            <a:normAutofit/>
          </a:bodyPr>
          <a:lstStyle/>
          <a:p>
            <a:pPr marL="457200" lvl="1" indent="-457200" algn="ctr" rtl="0">
              <a:spcBef>
                <a:spcPct val="0"/>
              </a:spcBef>
            </a:pPr>
            <a:r>
              <a:rPr kumimoji="1" lang="en-US" altLang="ja-JP" sz="3600" b="1" dirty="0">
                <a:solidFill>
                  <a:schemeClr val="tx1"/>
                </a:solidFill>
                <a:latin typeface="+mn-ea"/>
              </a:rPr>
              <a:t>S</a:t>
            </a:r>
            <a:r>
              <a:rPr kumimoji="1" lang="en-US" altLang="ja-JP" sz="3600" b="1" dirty="0" smtClean="0">
                <a:solidFill>
                  <a:schemeClr val="tx1"/>
                </a:solidFill>
                <a:latin typeface="+mn-ea"/>
              </a:rPr>
              <a:t>earch for place of device</a:t>
            </a:r>
            <a:endParaRPr lang="ja-JP" altLang="en-US" sz="3600" b="1" dirty="0">
              <a:latin typeface="+mn-ea"/>
            </a:endParaRPr>
          </a:p>
        </p:txBody>
      </p:sp>
      <p:sp>
        <p:nvSpPr>
          <p:cNvPr id="3" name="サブタイトル 2"/>
          <p:cNvSpPr>
            <a:spLocks noGrp="1"/>
          </p:cNvSpPr>
          <p:nvPr>
            <p:ph type="subTitle" idx="1"/>
          </p:nvPr>
        </p:nvSpPr>
        <p:spPr>
          <a:xfrm>
            <a:off x="792088" y="1124744"/>
            <a:ext cx="8100392" cy="5256584"/>
          </a:xfrm>
        </p:spPr>
        <p:txBody>
          <a:bodyPr>
            <a:normAutofit/>
          </a:bodyPr>
          <a:lstStyle/>
          <a:p>
            <a:pPr marL="342900" indent="-342900" algn="l">
              <a:buFont typeface="Wingdings" panose="05000000000000000000" pitchFamily="2" charset="2"/>
              <a:buChar char="l"/>
            </a:pPr>
            <a:r>
              <a:rPr lang="en-US" altLang="ja-JP" sz="2000" b="1" dirty="0" smtClean="0">
                <a:solidFill>
                  <a:schemeClr val="tx1"/>
                </a:solidFill>
                <a:latin typeface="+mn-ea"/>
              </a:rPr>
              <a:t>live device </a:t>
            </a:r>
            <a:r>
              <a:rPr lang="en-US" altLang="ja-JP" sz="2000" b="1" dirty="0" smtClean="0">
                <a:solidFill>
                  <a:schemeClr val="tx1"/>
                </a:solidFill>
                <a:latin typeface="+mn-ea"/>
              </a:rPr>
              <a:t>locator</a:t>
            </a:r>
          </a:p>
          <a:p>
            <a:pPr marL="342900" indent="-342900" algn="l">
              <a:buFont typeface="Wingdings" panose="05000000000000000000" pitchFamily="2" charset="2"/>
              <a:buChar char="l"/>
            </a:pPr>
            <a:r>
              <a:rPr lang="en-US" altLang="ja-JP" sz="2000" b="1" dirty="0" smtClean="0">
                <a:solidFill>
                  <a:schemeClr val="tx1"/>
                </a:solidFill>
                <a:latin typeface="+mn-ea"/>
              </a:rPr>
              <a:t>You can know the places of the devices.</a:t>
            </a:r>
            <a:endParaRPr lang="en-US" altLang="ja-JP" sz="1600" b="1" dirty="0">
              <a:solidFill>
                <a:schemeClr val="tx1"/>
              </a:solidFill>
              <a:latin typeface="+mn-ea"/>
            </a:endParaRPr>
          </a:p>
          <a:p>
            <a:pPr marL="800100" lvl="1" indent="-342900" algn="l">
              <a:buFont typeface="Wingdings" panose="05000000000000000000" pitchFamily="2" charset="2"/>
              <a:buChar char="l"/>
            </a:pPr>
            <a:r>
              <a:rPr lang="en-US" altLang="ja-JP" sz="2000" b="1" dirty="0" smtClean="0">
                <a:solidFill>
                  <a:schemeClr val="tx1"/>
                </a:solidFill>
                <a:latin typeface="+mn-ea"/>
              </a:rPr>
              <a:t>the port number and the name of the HUB</a:t>
            </a:r>
          </a:p>
          <a:p>
            <a:pPr marL="800100" lvl="1" indent="-342900" algn="l">
              <a:buFont typeface="Wingdings" panose="05000000000000000000" pitchFamily="2" charset="2"/>
              <a:buChar char="l"/>
            </a:pPr>
            <a:r>
              <a:rPr lang="en-US" altLang="ja-JP" sz="2000" b="1" dirty="0" smtClean="0">
                <a:solidFill>
                  <a:schemeClr val="tx1"/>
                </a:solidFill>
                <a:latin typeface="+mn-ea"/>
              </a:rPr>
              <a:t>the port number of the SW</a:t>
            </a:r>
          </a:p>
          <a:p>
            <a:pPr marL="800100" lvl="1" indent="-342900" algn="l">
              <a:buFont typeface="Wingdings" panose="05000000000000000000" pitchFamily="2" charset="2"/>
              <a:buChar char="l"/>
            </a:pPr>
            <a:r>
              <a:rPr lang="en-US" altLang="ja-JP" sz="2000" b="1" dirty="0" smtClean="0">
                <a:solidFill>
                  <a:schemeClr val="tx1"/>
                </a:solidFill>
                <a:latin typeface="+mn-ea"/>
              </a:rPr>
              <a:t>the port number of the network socket</a:t>
            </a:r>
          </a:p>
          <a:p>
            <a:pPr marL="800100" lvl="1" indent="-342900" algn="l">
              <a:buFont typeface="Wingdings" panose="05000000000000000000" pitchFamily="2" charset="2"/>
              <a:buChar char="l"/>
            </a:pPr>
            <a:r>
              <a:rPr lang="en-US" altLang="ja-JP" sz="2000" b="1" dirty="0" smtClean="0">
                <a:solidFill>
                  <a:schemeClr val="tx1"/>
                </a:solidFill>
                <a:latin typeface="+mn-ea"/>
              </a:rPr>
              <a:t>the name of the associated AP in case of the wireless LAN</a:t>
            </a:r>
          </a:p>
          <a:p>
            <a:pPr marL="342900" indent="-342900" algn="l">
              <a:buFont typeface="Wingdings" panose="05000000000000000000" pitchFamily="2" charset="2"/>
              <a:buChar char="l"/>
            </a:pPr>
            <a:r>
              <a:rPr lang="en-US" altLang="ja-JP" sz="2000" b="1" dirty="0" smtClean="0">
                <a:solidFill>
                  <a:schemeClr val="tx1"/>
                </a:solidFill>
                <a:latin typeface="+mn-ea"/>
              </a:rPr>
              <a:t>It is needed that the devices are connected and are properly working at the time when you search</a:t>
            </a:r>
            <a:r>
              <a:rPr lang="en-US" altLang="ja-JP" sz="2000" b="1" dirty="0" smtClean="0">
                <a:solidFill>
                  <a:schemeClr val="tx1"/>
                </a:solidFill>
                <a:latin typeface="+mn-ea"/>
              </a:rPr>
              <a:t>.</a:t>
            </a:r>
          </a:p>
          <a:p>
            <a:pPr marL="342900" indent="-342900" algn="l">
              <a:buFont typeface="Wingdings" panose="05000000000000000000" pitchFamily="2" charset="2"/>
              <a:buChar char="l"/>
            </a:pPr>
            <a:r>
              <a:rPr lang="en-US" altLang="ja-JP" sz="2000" b="1" dirty="0" smtClean="0">
                <a:solidFill>
                  <a:schemeClr val="tx1"/>
                </a:solidFill>
                <a:latin typeface="+mn-ea"/>
              </a:rPr>
              <a:t>It takes some time.</a:t>
            </a:r>
          </a:p>
          <a:p>
            <a:pPr marL="342900" indent="-342900" algn="l">
              <a:buFont typeface="Wingdings" panose="05000000000000000000" pitchFamily="2" charset="2"/>
              <a:buChar char="l"/>
            </a:pPr>
            <a:r>
              <a:rPr lang="en-US" altLang="ja-JP" sz="2000" b="1" dirty="0" smtClean="0">
                <a:solidFill>
                  <a:schemeClr val="tx1"/>
                </a:solidFill>
                <a:latin typeface="+mn-ea"/>
              </a:rPr>
              <a:t>From search result</a:t>
            </a:r>
            <a:r>
              <a:rPr lang="en-US" altLang="ja-JP" sz="2000" b="1" dirty="0">
                <a:solidFill>
                  <a:schemeClr val="tx1"/>
                </a:solidFill>
                <a:latin typeface="+mn-ea"/>
              </a:rPr>
              <a:t>, </a:t>
            </a:r>
            <a:r>
              <a:rPr lang="en-US" altLang="ja-JP" sz="2000" b="1" dirty="0" smtClean="0">
                <a:solidFill>
                  <a:schemeClr val="tx1"/>
                </a:solidFill>
                <a:latin typeface="+mn-ea"/>
              </a:rPr>
              <a:t>you </a:t>
            </a:r>
            <a:r>
              <a:rPr lang="en-US" altLang="ja-JP" sz="2000" b="1" dirty="0">
                <a:solidFill>
                  <a:schemeClr val="tx1"/>
                </a:solidFill>
                <a:latin typeface="+mn-ea"/>
              </a:rPr>
              <a:t>can </a:t>
            </a:r>
            <a:r>
              <a:rPr lang="en-US" altLang="ja-JP" sz="2000" b="1" dirty="0" smtClean="0">
                <a:solidFill>
                  <a:schemeClr val="tx1"/>
                </a:solidFill>
                <a:latin typeface="+mn-ea"/>
              </a:rPr>
              <a:t>do multiple search at </a:t>
            </a:r>
            <a:r>
              <a:rPr lang="en-US" altLang="ja-JP" sz="2000" b="1" dirty="0">
                <a:solidFill>
                  <a:schemeClr val="tx1"/>
                </a:solidFill>
                <a:latin typeface="+mn-ea"/>
              </a:rPr>
              <a:t>the same time.</a:t>
            </a:r>
            <a:endParaRPr lang="en-US" altLang="ja-JP" sz="2000" b="1" dirty="0" smtClean="0">
              <a:solidFill>
                <a:schemeClr val="tx1"/>
              </a:solidFill>
              <a:latin typeface="+mn-ea"/>
            </a:endParaRPr>
          </a:p>
          <a:p>
            <a:pPr marL="342900" indent="-342900" algn="l">
              <a:buFont typeface="Wingdings" panose="05000000000000000000" pitchFamily="2" charset="2"/>
              <a:buChar char="l"/>
            </a:pPr>
            <a:endParaRPr lang="en-US" altLang="ja-JP" sz="2000" b="1" dirty="0" smtClean="0">
              <a:solidFill>
                <a:schemeClr val="tx1"/>
              </a:solidFill>
              <a:latin typeface="+mn-ea"/>
            </a:endParaRPr>
          </a:p>
          <a:p>
            <a:pPr marL="342900" indent="-342900" algn="l">
              <a:buFont typeface="Wingdings" panose="05000000000000000000" pitchFamily="2" charset="2"/>
              <a:buChar char="l"/>
            </a:pPr>
            <a:r>
              <a:rPr lang="en-US" altLang="ja-JP" sz="2000" b="1" dirty="0" smtClean="0">
                <a:solidFill>
                  <a:schemeClr val="tx1"/>
                </a:solidFill>
                <a:latin typeface="+mn-ea"/>
              </a:rPr>
              <a:t>If you want to know places in the before, consult us</a:t>
            </a:r>
            <a:r>
              <a:rPr lang="en-US" altLang="ja-JP" sz="2000" b="1" dirty="0" smtClean="0">
                <a:solidFill>
                  <a:schemeClr val="tx1"/>
                </a:solidFill>
                <a:latin typeface="+mn-ea"/>
              </a:rPr>
              <a:t>.</a:t>
            </a:r>
          </a:p>
          <a:p>
            <a:pPr marL="342900" indent="-342900" algn="l">
              <a:buFont typeface="Wingdings" panose="05000000000000000000" pitchFamily="2" charset="2"/>
              <a:buChar char="l"/>
            </a:pPr>
            <a:endParaRPr lang="en-US" altLang="ja-JP" sz="2000" b="1" dirty="0" smtClean="0">
              <a:solidFill>
                <a:schemeClr val="tx1"/>
              </a:solidFill>
              <a:latin typeface="+mn-ea"/>
            </a:endParaRPr>
          </a:p>
        </p:txBody>
      </p:sp>
      <p:sp>
        <p:nvSpPr>
          <p:cNvPr id="4" name="日付プレースホルダー 3"/>
          <p:cNvSpPr>
            <a:spLocks noGrp="1"/>
          </p:cNvSpPr>
          <p:nvPr>
            <p:ph type="dt" sz="half" idx="10"/>
          </p:nvPr>
        </p:nvSpPr>
        <p:spPr/>
        <p:txBody>
          <a:bodyPr/>
          <a:lstStyle/>
          <a:p>
            <a:fld id="{6A25FADF-2A4A-4493-9278-7D3544A58CFE}" type="datetime1">
              <a:rPr kumimoji="1" lang="ja-JP" altLang="en-US" smtClean="0"/>
              <a:t>2016/12/7</a:t>
            </a:fld>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RCNP, Osaka Univ.</a:t>
            </a:r>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26</a:t>
            </a:fld>
            <a:endParaRPr kumimoji="1" lang="ja-JP" altLang="en-US"/>
          </a:p>
        </p:txBody>
      </p:sp>
    </p:spTree>
    <p:extLst>
      <p:ext uri="{BB962C8B-B14F-4D97-AF65-F5344CB8AC3E}">
        <p14:creationId xmlns:p14="http://schemas.microsoft.com/office/powerpoint/2010/main" val="2590186157"/>
      </p:ext>
    </p:extLst>
  </p:cSld>
  <p:clrMapOvr>
    <a:masterClrMapping/>
  </p:clrMapOvr>
  <p:transition>
    <p:push/>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79512" y="114201"/>
            <a:ext cx="8640960" cy="650503"/>
          </a:xfrm>
        </p:spPr>
        <p:txBody>
          <a:bodyPr>
            <a:normAutofit/>
          </a:bodyPr>
          <a:lstStyle/>
          <a:p>
            <a:pPr marL="457200" lvl="1" indent="-457200" algn="ctr" rtl="0">
              <a:spcBef>
                <a:spcPct val="0"/>
              </a:spcBef>
            </a:pPr>
            <a:r>
              <a:rPr kumimoji="1" lang="en-US" altLang="ja-JP" sz="3600" b="1" dirty="0" smtClean="0">
                <a:solidFill>
                  <a:schemeClr val="tx1"/>
                </a:solidFill>
                <a:latin typeface="+mn-ea"/>
              </a:rPr>
              <a:t>History</a:t>
            </a:r>
            <a:endParaRPr lang="ja-JP" altLang="en-US" sz="3600" b="1" dirty="0">
              <a:latin typeface="+mn-ea"/>
            </a:endParaRPr>
          </a:p>
        </p:txBody>
      </p:sp>
      <p:sp>
        <p:nvSpPr>
          <p:cNvPr id="3" name="サブタイトル 2"/>
          <p:cNvSpPr>
            <a:spLocks noGrp="1"/>
          </p:cNvSpPr>
          <p:nvPr>
            <p:ph type="subTitle" idx="1"/>
          </p:nvPr>
        </p:nvSpPr>
        <p:spPr>
          <a:xfrm>
            <a:off x="792088" y="1124744"/>
            <a:ext cx="8100392" cy="5256584"/>
          </a:xfrm>
        </p:spPr>
        <p:txBody>
          <a:bodyPr>
            <a:normAutofit/>
          </a:bodyPr>
          <a:lstStyle/>
          <a:p>
            <a:pPr marL="342900" indent="-342900" algn="l">
              <a:buFont typeface="Wingdings" panose="05000000000000000000" pitchFamily="2" charset="2"/>
              <a:buChar char="l"/>
            </a:pPr>
            <a:r>
              <a:rPr lang="en-US" altLang="ja-JP" sz="2000" b="1" dirty="0" smtClean="0">
                <a:solidFill>
                  <a:schemeClr val="tx1"/>
                </a:solidFill>
                <a:latin typeface="+mn-ea"/>
              </a:rPr>
              <a:t>The system remembers all the history. For example,</a:t>
            </a:r>
          </a:p>
          <a:p>
            <a:pPr marL="800100" lvl="1" indent="-342900" algn="l">
              <a:buFont typeface="Wingdings" panose="05000000000000000000" pitchFamily="2" charset="2"/>
              <a:buChar char="l"/>
            </a:pPr>
            <a:r>
              <a:rPr lang="en-US" altLang="ja-JP" sz="2000" b="1" dirty="0" smtClean="0">
                <a:solidFill>
                  <a:schemeClr val="tx1"/>
                </a:solidFill>
                <a:latin typeface="+mn-ea"/>
              </a:rPr>
              <a:t>You can see the deleted devices.</a:t>
            </a:r>
            <a:endParaRPr lang="en-US" altLang="ja-JP" sz="2000" b="1" dirty="0" smtClean="0">
              <a:solidFill>
                <a:schemeClr val="tx1"/>
              </a:solidFill>
              <a:latin typeface="+mn-ea"/>
            </a:endParaRPr>
          </a:p>
          <a:p>
            <a:pPr marL="800100" lvl="1" indent="-342900" algn="l">
              <a:buFont typeface="Wingdings" panose="05000000000000000000" pitchFamily="2" charset="2"/>
              <a:buChar char="l"/>
            </a:pPr>
            <a:r>
              <a:rPr lang="en-US" altLang="ja-JP" sz="2000" b="1" dirty="0">
                <a:solidFill>
                  <a:schemeClr val="tx1"/>
                </a:solidFill>
                <a:latin typeface="+mn-ea"/>
              </a:rPr>
              <a:t>You can see the change history for 1 IP address</a:t>
            </a:r>
            <a:r>
              <a:rPr lang="en-US" altLang="ja-JP" sz="2000" b="1" dirty="0" smtClean="0">
                <a:solidFill>
                  <a:schemeClr val="tx1"/>
                </a:solidFill>
                <a:latin typeface="+mn-ea"/>
              </a:rPr>
              <a:t>.</a:t>
            </a:r>
          </a:p>
          <a:p>
            <a:pPr marL="800100" lvl="1" indent="-342900" algn="l">
              <a:buFont typeface="Wingdings" panose="05000000000000000000" pitchFamily="2" charset="2"/>
              <a:buChar char="l"/>
            </a:pPr>
            <a:r>
              <a:rPr lang="en-US" altLang="ja-JP" sz="2000" b="1" dirty="0" smtClean="0">
                <a:solidFill>
                  <a:schemeClr val="tx1"/>
                </a:solidFill>
                <a:latin typeface="+mn-ea"/>
              </a:rPr>
              <a:t>You </a:t>
            </a:r>
            <a:r>
              <a:rPr lang="en-US" altLang="ja-JP" sz="2000" b="1" dirty="0">
                <a:solidFill>
                  <a:schemeClr val="tx1"/>
                </a:solidFill>
                <a:latin typeface="+mn-ea"/>
              </a:rPr>
              <a:t>can see the change history for 1 </a:t>
            </a:r>
            <a:r>
              <a:rPr lang="en-US" altLang="ja-JP" sz="2000" b="1" dirty="0" smtClean="0">
                <a:solidFill>
                  <a:schemeClr val="tx1"/>
                </a:solidFill>
                <a:latin typeface="+mn-ea"/>
              </a:rPr>
              <a:t>MAC </a:t>
            </a:r>
            <a:r>
              <a:rPr lang="en-US" altLang="ja-JP" sz="2000" b="1" dirty="0">
                <a:solidFill>
                  <a:schemeClr val="tx1"/>
                </a:solidFill>
                <a:latin typeface="+mn-ea"/>
              </a:rPr>
              <a:t>address.</a:t>
            </a:r>
          </a:p>
          <a:p>
            <a:pPr marL="800100" lvl="1" indent="-342900" algn="l">
              <a:buFont typeface="Wingdings" panose="05000000000000000000" pitchFamily="2" charset="2"/>
              <a:buChar char="l"/>
            </a:pPr>
            <a:r>
              <a:rPr lang="en-US" altLang="ja-JP" sz="2000" b="1" dirty="0">
                <a:solidFill>
                  <a:schemeClr val="tx1"/>
                </a:solidFill>
                <a:latin typeface="+mn-ea"/>
              </a:rPr>
              <a:t>You can see the change history for 1 </a:t>
            </a:r>
            <a:r>
              <a:rPr lang="en-US" altLang="ja-JP" sz="2000" b="1" dirty="0" smtClean="0">
                <a:solidFill>
                  <a:schemeClr val="tx1"/>
                </a:solidFill>
                <a:latin typeface="+mn-ea"/>
              </a:rPr>
              <a:t>host name.</a:t>
            </a:r>
            <a:endParaRPr lang="en-US" altLang="ja-JP" sz="2000" b="1" dirty="0">
              <a:solidFill>
                <a:schemeClr val="tx1"/>
              </a:solidFill>
              <a:latin typeface="+mn-ea"/>
            </a:endParaRPr>
          </a:p>
          <a:p>
            <a:pPr marL="342900" indent="-342900" algn="l">
              <a:buFont typeface="Wingdings" panose="05000000000000000000" pitchFamily="2" charset="2"/>
              <a:buChar char="l"/>
            </a:pPr>
            <a:r>
              <a:rPr lang="en-US" altLang="ja-JP" sz="2000" b="1" dirty="0" smtClean="0">
                <a:solidFill>
                  <a:schemeClr val="tx1"/>
                </a:solidFill>
                <a:latin typeface="+mn-ea"/>
              </a:rPr>
              <a:t>Please turn “history” button on.</a:t>
            </a:r>
          </a:p>
          <a:p>
            <a:pPr marL="342900" indent="-342900" algn="l">
              <a:buFont typeface="Wingdings" panose="05000000000000000000" pitchFamily="2" charset="2"/>
              <a:buChar char="l"/>
            </a:pPr>
            <a:r>
              <a:rPr lang="en-US" altLang="ja-JP" sz="2000" b="1" dirty="0" smtClean="0">
                <a:solidFill>
                  <a:schemeClr val="tx1"/>
                </a:solidFill>
                <a:latin typeface="+mn-ea"/>
              </a:rPr>
              <a:t>It takes some time.</a:t>
            </a:r>
          </a:p>
          <a:p>
            <a:pPr marL="342900" indent="-342900" algn="l">
              <a:buFont typeface="Wingdings" panose="05000000000000000000" pitchFamily="2" charset="2"/>
              <a:buChar char="l"/>
            </a:pPr>
            <a:endParaRPr lang="en-US" altLang="ja-JP" sz="2000" b="1" dirty="0">
              <a:solidFill>
                <a:schemeClr val="tx1"/>
              </a:solidFill>
              <a:latin typeface="+mn-ea"/>
            </a:endParaRPr>
          </a:p>
        </p:txBody>
      </p:sp>
      <p:sp>
        <p:nvSpPr>
          <p:cNvPr id="4" name="日付プレースホルダー 3"/>
          <p:cNvSpPr>
            <a:spLocks noGrp="1"/>
          </p:cNvSpPr>
          <p:nvPr>
            <p:ph type="dt" sz="half" idx="10"/>
          </p:nvPr>
        </p:nvSpPr>
        <p:spPr/>
        <p:txBody>
          <a:bodyPr/>
          <a:lstStyle/>
          <a:p>
            <a:fld id="{6A25FADF-2A4A-4493-9278-7D3544A58CFE}" type="datetime1">
              <a:rPr kumimoji="1" lang="ja-JP" altLang="en-US" smtClean="0"/>
              <a:t>2016/12/7</a:t>
            </a:fld>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RCNP, Osaka Univ.</a:t>
            </a:r>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27</a:t>
            </a:fld>
            <a:endParaRPr kumimoji="1" lang="ja-JP" altLang="en-US"/>
          </a:p>
        </p:txBody>
      </p:sp>
    </p:spTree>
    <p:extLst>
      <p:ext uri="{BB962C8B-B14F-4D97-AF65-F5344CB8AC3E}">
        <p14:creationId xmlns:p14="http://schemas.microsoft.com/office/powerpoint/2010/main" val="632265203"/>
      </p:ext>
    </p:extLst>
  </p:cSld>
  <p:clrMapOvr>
    <a:masterClrMapping/>
  </p:clrMapOvr>
  <p:transition>
    <p:push/>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日付プレースホルダー 4"/>
          <p:cNvSpPr>
            <a:spLocks noGrp="1"/>
          </p:cNvSpPr>
          <p:nvPr>
            <p:ph type="dt" sz="half" idx="10"/>
          </p:nvPr>
        </p:nvSpPr>
        <p:spPr/>
        <p:txBody>
          <a:bodyPr/>
          <a:lstStyle/>
          <a:p>
            <a:fld id="{505C8AF2-E3E5-427B-8507-BE79DA520262}" type="datetime1">
              <a:rPr lang="ja-JP" altLang="en-US" smtClean="0"/>
              <a:t>2016/12/7</a:t>
            </a:fld>
            <a:endParaRPr lang="en-US" altLang="ja-JP"/>
          </a:p>
        </p:txBody>
      </p:sp>
      <p:sp>
        <p:nvSpPr>
          <p:cNvPr id="45" name="フッター プレースホルダー 5"/>
          <p:cNvSpPr>
            <a:spLocks noGrp="1"/>
          </p:cNvSpPr>
          <p:nvPr>
            <p:ph type="ftr" sz="quarter" idx="11"/>
          </p:nvPr>
        </p:nvSpPr>
        <p:spPr/>
        <p:txBody>
          <a:bodyPr/>
          <a:lstStyle/>
          <a:p>
            <a:r>
              <a:rPr lang="en-US" altLang="ja-JP" smtClean="0"/>
              <a:t>RCNP, Osaka Univ.</a:t>
            </a:r>
            <a:endParaRPr lang="en-US" altLang="ja-JP" dirty="0"/>
          </a:p>
        </p:txBody>
      </p:sp>
      <p:sp>
        <p:nvSpPr>
          <p:cNvPr id="46" name="スライド番号プレースホルダー 6"/>
          <p:cNvSpPr>
            <a:spLocks noGrp="1"/>
          </p:cNvSpPr>
          <p:nvPr>
            <p:ph type="sldNum" sz="quarter" idx="12"/>
          </p:nvPr>
        </p:nvSpPr>
        <p:spPr/>
        <p:txBody>
          <a:bodyPr/>
          <a:lstStyle/>
          <a:p>
            <a:fld id="{82628B91-B803-48D6-AB53-652A62FB218F}" type="slidenum">
              <a:rPr lang="ja-JP" altLang="en-US"/>
              <a:pPr/>
              <a:t>3</a:t>
            </a:fld>
            <a:endParaRPr lang="en-US" altLang="ja-JP"/>
          </a:p>
        </p:txBody>
      </p:sp>
      <p:cxnSp>
        <p:nvCxnSpPr>
          <p:cNvPr id="410651" name="AutoShape 27"/>
          <p:cNvCxnSpPr>
            <a:cxnSpLocks noChangeShapeType="1"/>
            <a:stCxn id="410658" idx="5"/>
            <a:endCxn id="410637" idx="3"/>
          </p:cNvCxnSpPr>
          <p:nvPr/>
        </p:nvCxnSpPr>
        <p:spPr bwMode="auto">
          <a:xfrm>
            <a:off x="5889805" y="2825487"/>
            <a:ext cx="1494415" cy="608647"/>
          </a:xfrm>
          <a:prstGeom prst="straightConnector1">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10660" name="AutoShape 36"/>
          <p:cNvCxnSpPr>
            <a:cxnSpLocks noChangeShapeType="1"/>
            <a:stCxn id="410659" idx="7"/>
            <a:endCxn id="410637" idx="3"/>
          </p:cNvCxnSpPr>
          <p:nvPr/>
        </p:nvCxnSpPr>
        <p:spPr bwMode="auto">
          <a:xfrm flipV="1">
            <a:off x="5889805" y="3434134"/>
            <a:ext cx="1494415" cy="648911"/>
          </a:xfrm>
          <a:prstGeom prst="straightConnector1">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10661" name="AutoShape 37"/>
          <p:cNvCxnSpPr>
            <a:cxnSpLocks noChangeShapeType="1"/>
            <a:stCxn id="410657" idx="1"/>
            <a:endCxn id="410659" idx="1"/>
          </p:cNvCxnSpPr>
          <p:nvPr/>
        </p:nvCxnSpPr>
        <p:spPr bwMode="auto">
          <a:xfrm>
            <a:off x="1765176" y="3434134"/>
            <a:ext cx="1447737" cy="648911"/>
          </a:xfrm>
          <a:prstGeom prst="straightConnector1">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10662" name="AutoShape 38"/>
          <p:cNvCxnSpPr>
            <a:cxnSpLocks noChangeShapeType="1"/>
            <a:stCxn id="410635" idx="6"/>
            <a:endCxn id="410657" idx="1"/>
          </p:cNvCxnSpPr>
          <p:nvPr/>
        </p:nvCxnSpPr>
        <p:spPr bwMode="auto">
          <a:xfrm>
            <a:off x="1514351" y="3431753"/>
            <a:ext cx="250825" cy="3175"/>
          </a:xfrm>
          <a:prstGeom prst="straightConnector1">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10632" name="AutoShape 8"/>
          <p:cNvCxnSpPr>
            <a:cxnSpLocks noChangeShapeType="1"/>
            <a:stCxn id="410637" idx="1"/>
            <a:endCxn id="410641" idx="2"/>
          </p:cNvCxnSpPr>
          <p:nvPr/>
        </p:nvCxnSpPr>
        <p:spPr bwMode="auto">
          <a:xfrm flipV="1">
            <a:off x="6696832" y="3416201"/>
            <a:ext cx="1115702" cy="17933"/>
          </a:xfrm>
          <a:prstGeom prst="straightConnector1">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0635" name="Oval 11"/>
          <p:cNvSpPr>
            <a:spLocks noChangeArrowheads="1"/>
          </p:cNvSpPr>
          <p:nvPr/>
        </p:nvSpPr>
        <p:spPr bwMode="auto">
          <a:xfrm>
            <a:off x="471364" y="2822153"/>
            <a:ext cx="1042987" cy="1217612"/>
          </a:xfrm>
          <a:prstGeom prst="ellipse">
            <a:avLst/>
          </a:prstGeom>
          <a:solidFill>
            <a:srgbClr val="00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b="0"/>
              <a:t>ODINS</a:t>
            </a:r>
          </a:p>
        </p:txBody>
      </p:sp>
      <p:sp>
        <p:nvSpPr>
          <p:cNvPr id="410637" name="AutoShape 13"/>
          <p:cNvSpPr>
            <a:spLocks noChangeArrowheads="1"/>
          </p:cNvSpPr>
          <p:nvPr/>
        </p:nvSpPr>
        <p:spPr bwMode="auto">
          <a:xfrm>
            <a:off x="6696832" y="2029990"/>
            <a:ext cx="687388" cy="2808288"/>
          </a:xfrm>
          <a:prstGeom prst="roundRect">
            <a:avLst>
              <a:gd name="adj" fmla="val 16667"/>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b="0"/>
              <a:t>FW2</a:t>
            </a:r>
          </a:p>
        </p:txBody>
      </p:sp>
      <p:sp>
        <p:nvSpPr>
          <p:cNvPr id="410641" name="Oval 17"/>
          <p:cNvSpPr>
            <a:spLocks noChangeArrowheads="1"/>
          </p:cNvSpPr>
          <p:nvPr/>
        </p:nvSpPr>
        <p:spPr bwMode="auto">
          <a:xfrm>
            <a:off x="7812534" y="2564904"/>
            <a:ext cx="1223962" cy="1702594"/>
          </a:xfrm>
          <a:prstGeom prst="ellipse">
            <a:avLst/>
          </a:prstGeom>
          <a:solidFill>
            <a:srgbClr val="99FF33"/>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b="0" dirty="0" smtClean="0"/>
              <a:t>GP</a:t>
            </a:r>
            <a:endParaRPr lang="en-US" altLang="ja-JP" b="0" dirty="0"/>
          </a:p>
        </p:txBody>
      </p:sp>
      <p:cxnSp>
        <p:nvCxnSpPr>
          <p:cNvPr id="410649" name="AutoShape 25"/>
          <p:cNvCxnSpPr>
            <a:cxnSpLocks noChangeShapeType="1"/>
            <a:stCxn id="410657" idx="1"/>
            <a:endCxn id="410658" idx="3"/>
          </p:cNvCxnSpPr>
          <p:nvPr/>
        </p:nvCxnSpPr>
        <p:spPr bwMode="auto">
          <a:xfrm flipV="1">
            <a:off x="1765176" y="2825487"/>
            <a:ext cx="1447737" cy="608647"/>
          </a:xfrm>
          <a:prstGeom prst="straightConnector1">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0657" name="AutoShape 33"/>
          <p:cNvSpPr>
            <a:spLocks noChangeArrowheads="1"/>
          </p:cNvSpPr>
          <p:nvPr/>
        </p:nvSpPr>
        <p:spPr bwMode="auto">
          <a:xfrm>
            <a:off x="1765176" y="2029990"/>
            <a:ext cx="608013" cy="2808288"/>
          </a:xfrm>
          <a:prstGeom prst="roundRect">
            <a:avLst>
              <a:gd name="adj" fmla="val 16667"/>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b="0"/>
              <a:t>FW1</a:t>
            </a:r>
          </a:p>
        </p:txBody>
      </p:sp>
      <p:sp>
        <p:nvSpPr>
          <p:cNvPr id="410658" name="Oval 34"/>
          <p:cNvSpPr>
            <a:spLocks noChangeArrowheads="1"/>
          </p:cNvSpPr>
          <p:nvPr/>
        </p:nvSpPr>
        <p:spPr bwMode="auto">
          <a:xfrm>
            <a:off x="2658510" y="1484784"/>
            <a:ext cx="3785698" cy="1570731"/>
          </a:xfrm>
          <a:prstGeom prst="ellipse">
            <a:avLst/>
          </a:prstGeom>
          <a:solidFill>
            <a:srgbClr val="FF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b" anchorCtr="1"/>
          <a:lstStyle/>
          <a:p>
            <a:pPr algn="ctr"/>
            <a:r>
              <a:rPr lang="en-US" altLang="ja-JP" b="0"/>
              <a:t>DMZ2</a:t>
            </a:r>
          </a:p>
        </p:txBody>
      </p:sp>
      <p:sp>
        <p:nvSpPr>
          <p:cNvPr id="410659" name="Oval 35"/>
          <p:cNvSpPr>
            <a:spLocks noChangeArrowheads="1"/>
          </p:cNvSpPr>
          <p:nvPr/>
        </p:nvSpPr>
        <p:spPr bwMode="auto">
          <a:xfrm>
            <a:off x="2658510" y="3738140"/>
            <a:ext cx="3785698" cy="2355156"/>
          </a:xfrm>
          <a:prstGeom prst="ellipse">
            <a:avLst/>
          </a:prstGeom>
          <a:solidFill>
            <a:srgbClr val="FF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t" anchorCtr="1"/>
          <a:lstStyle/>
          <a:p>
            <a:pPr algn="ctr"/>
            <a:r>
              <a:rPr lang="en-US" altLang="ja-JP" b="0" dirty="0"/>
              <a:t>DMZ1</a:t>
            </a:r>
          </a:p>
        </p:txBody>
      </p:sp>
      <p:cxnSp>
        <p:nvCxnSpPr>
          <p:cNvPr id="410671" name="AutoShape 47"/>
          <p:cNvCxnSpPr>
            <a:cxnSpLocks noChangeShapeType="1"/>
            <a:endCxn id="410635" idx="2"/>
          </p:cNvCxnSpPr>
          <p:nvPr/>
        </p:nvCxnSpPr>
        <p:spPr bwMode="auto">
          <a:xfrm flipV="1">
            <a:off x="107504" y="3430959"/>
            <a:ext cx="363860" cy="13494"/>
          </a:xfrm>
          <a:prstGeom prst="straightConnector1">
            <a:avLst/>
          </a:prstGeom>
          <a:noFill/>
          <a:ln w="50800">
            <a:solidFill>
              <a:schemeClr val="tx1"/>
            </a:solidFill>
            <a:round/>
            <a:headEnd type="triangle" w="lg" len="lg"/>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1" name="タイトル 1"/>
          <p:cNvSpPr txBox="1">
            <a:spLocks/>
          </p:cNvSpPr>
          <p:nvPr/>
        </p:nvSpPr>
        <p:spPr>
          <a:xfrm>
            <a:off x="685800" y="-27384"/>
            <a:ext cx="7772400" cy="650503"/>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en-US" altLang="ja-JP" sz="3600" b="1" dirty="0" smtClean="0">
                <a:latin typeface="+mn-ea"/>
              </a:rPr>
              <a:t>DMZ structure</a:t>
            </a:r>
            <a:endParaRPr lang="ja-JP" altLang="en-US" sz="3600" b="1" dirty="0">
              <a:latin typeface="+mn-ea"/>
              <a:ea typeface="+mn-ea"/>
            </a:endParaRPr>
          </a:p>
        </p:txBody>
      </p:sp>
      <p:sp>
        <p:nvSpPr>
          <p:cNvPr id="62" name="AutoShape 13"/>
          <p:cNvSpPr>
            <a:spLocks noChangeArrowheads="1"/>
          </p:cNvSpPr>
          <p:nvPr/>
        </p:nvSpPr>
        <p:spPr bwMode="auto">
          <a:xfrm>
            <a:off x="3275856" y="4514242"/>
            <a:ext cx="687388" cy="648072"/>
          </a:xfrm>
          <a:prstGeom prst="roundRect">
            <a:avLst>
              <a:gd name="adj" fmla="val 16667"/>
            </a:avLst>
          </a:prstGeom>
          <a:solidFill>
            <a:srgbClr val="92D050"/>
          </a:solidFill>
          <a:ln w="9525">
            <a:solidFill>
              <a:schemeClr val="tx1"/>
            </a:solidFill>
            <a:round/>
            <a:headEnd/>
            <a:tailEnd/>
          </a:ln>
          <a:effectLst/>
          <a:extLst/>
        </p:spPr>
        <p:txBody>
          <a:bodyPr wrap="none" anchor="ctr"/>
          <a:lstStyle/>
          <a:p>
            <a:pPr algn="ctr"/>
            <a:r>
              <a:rPr lang="en-US" altLang="ja-JP" b="0" dirty="0" smtClean="0"/>
              <a:t>DNS1</a:t>
            </a:r>
          </a:p>
          <a:p>
            <a:pPr algn="ctr"/>
            <a:r>
              <a:rPr lang="en-US" altLang="ja-JP" dirty="0" smtClean="0"/>
              <a:t>DNS2</a:t>
            </a:r>
            <a:endParaRPr lang="en-US" altLang="ja-JP" b="0" dirty="0"/>
          </a:p>
        </p:txBody>
      </p:sp>
      <p:sp>
        <p:nvSpPr>
          <p:cNvPr id="64" name="AutoShape 13"/>
          <p:cNvSpPr>
            <a:spLocks noChangeArrowheads="1"/>
          </p:cNvSpPr>
          <p:nvPr/>
        </p:nvSpPr>
        <p:spPr bwMode="auto">
          <a:xfrm>
            <a:off x="3704592" y="5301208"/>
            <a:ext cx="687388" cy="648072"/>
          </a:xfrm>
          <a:prstGeom prst="roundRect">
            <a:avLst>
              <a:gd name="adj" fmla="val 16667"/>
            </a:avLst>
          </a:prstGeom>
          <a:solidFill>
            <a:srgbClr val="92D050"/>
          </a:solidFill>
          <a:ln w="9525">
            <a:solidFill>
              <a:schemeClr val="tx1"/>
            </a:solidFill>
            <a:round/>
            <a:headEnd/>
            <a:tailEnd/>
          </a:ln>
          <a:effectLst/>
          <a:extLst/>
        </p:spPr>
        <p:txBody>
          <a:bodyPr wrap="none" anchor="ctr"/>
          <a:lstStyle/>
          <a:p>
            <a:pPr algn="ctr"/>
            <a:r>
              <a:rPr lang="en-US" altLang="ja-JP" dirty="0" smtClean="0"/>
              <a:t>FTP</a:t>
            </a:r>
            <a:r>
              <a:rPr lang="en-US" altLang="ja-JP" b="0" dirty="0" smtClean="0"/>
              <a:t>1</a:t>
            </a:r>
          </a:p>
          <a:p>
            <a:pPr algn="ctr"/>
            <a:r>
              <a:rPr lang="en-US" altLang="ja-JP" dirty="0" smtClean="0"/>
              <a:t>FTP2</a:t>
            </a:r>
            <a:endParaRPr lang="en-US" altLang="ja-JP" b="0" dirty="0"/>
          </a:p>
        </p:txBody>
      </p:sp>
      <p:sp>
        <p:nvSpPr>
          <p:cNvPr id="65" name="AutoShape 13"/>
          <p:cNvSpPr>
            <a:spLocks noChangeArrowheads="1"/>
          </p:cNvSpPr>
          <p:nvPr/>
        </p:nvSpPr>
        <p:spPr bwMode="auto">
          <a:xfrm>
            <a:off x="4976868" y="4514242"/>
            <a:ext cx="832520" cy="648072"/>
          </a:xfrm>
          <a:prstGeom prst="roundRect">
            <a:avLst>
              <a:gd name="adj" fmla="val 16667"/>
            </a:avLst>
          </a:prstGeom>
          <a:solidFill>
            <a:srgbClr val="92D050"/>
          </a:solidFill>
          <a:ln w="9525">
            <a:solidFill>
              <a:schemeClr val="tx1"/>
            </a:solidFill>
            <a:round/>
            <a:headEnd/>
            <a:tailEnd/>
          </a:ln>
          <a:effectLst/>
          <a:extLst/>
        </p:spPr>
        <p:txBody>
          <a:bodyPr wrap="none" anchor="ctr"/>
          <a:lstStyle/>
          <a:p>
            <a:pPr algn="ctr"/>
            <a:r>
              <a:rPr lang="en-US" altLang="ja-JP" dirty="0" smtClean="0"/>
              <a:t>LOGIN</a:t>
            </a:r>
            <a:r>
              <a:rPr lang="en-US" altLang="ja-JP" b="0" dirty="0" smtClean="0"/>
              <a:t>1</a:t>
            </a:r>
          </a:p>
          <a:p>
            <a:pPr algn="ctr"/>
            <a:r>
              <a:rPr lang="en-US" altLang="ja-JP" dirty="0" smtClean="0"/>
              <a:t>LOGIN2</a:t>
            </a:r>
            <a:endParaRPr lang="en-US" altLang="ja-JP" b="0" dirty="0"/>
          </a:p>
        </p:txBody>
      </p:sp>
      <p:sp>
        <p:nvSpPr>
          <p:cNvPr id="66" name="AutoShape 13"/>
          <p:cNvSpPr>
            <a:spLocks noChangeArrowheads="1"/>
          </p:cNvSpPr>
          <p:nvPr/>
        </p:nvSpPr>
        <p:spPr bwMode="auto">
          <a:xfrm>
            <a:off x="4603576" y="5301208"/>
            <a:ext cx="687388" cy="648072"/>
          </a:xfrm>
          <a:prstGeom prst="roundRect">
            <a:avLst>
              <a:gd name="adj" fmla="val 16667"/>
            </a:avLst>
          </a:prstGeom>
          <a:solidFill>
            <a:srgbClr val="92D050"/>
          </a:solidFill>
          <a:ln w="9525">
            <a:solidFill>
              <a:schemeClr val="tx1"/>
            </a:solidFill>
            <a:round/>
            <a:headEnd/>
            <a:tailEnd/>
          </a:ln>
          <a:effectLst/>
          <a:extLst/>
        </p:spPr>
        <p:txBody>
          <a:bodyPr wrap="none" anchor="ctr"/>
          <a:lstStyle/>
          <a:p>
            <a:pPr algn="ctr"/>
            <a:r>
              <a:rPr lang="en-US" altLang="ja-JP" dirty="0" smtClean="0"/>
              <a:t>VPN</a:t>
            </a:r>
            <a:r>
              <a:rPr lang="en-US" altLang="ja-JP" b="0" dirty="0" smtClean="0"/>
              <a:t>1</a:t>
            </a:r>
          </a:p>
          <a:p>
            <a:pPr algn="ctr"/>
            <a:r>
              <a:rPr lang="en-US" altLang="ja-JP" dirty="0" smtClean="0"/>
              <a:t>VPN2</a:t>
            </a:r>
            <a:endParaRPr lang="en-US" altLang="ja-JP" b="0" dirty="0"/>
          </a:p>
        </p:txBody>
      </p:sp>
      <p:sp>
        <p:nvSpPr>
          <p:cNvPr id="67" name="AutoShape 13"/>
          <p:cNvSpPr>
            <a:spLocks noChangeArrowheads="1"/>
          </p:cNvSpPr>
          <p:nvPr/>
        </p:nvSpPr>
        <p:spPr bwMode="auto">
          <a:xfrm>
            <a:off x="4074132" y="4514242"/>
            <a:ext cx="817476" cy="648072"/>
          </a:xfrm>
          <a:prstGeom prst="roundRect">
            <a:avLst>
              <a:gd name="adj" fmla="val 16667"/>
            </a:avLst>
          </a:prstGeom>
          <a:solidFill>
            <a:srgbClr val="92D050"/>
          </a:solidFill>
          <a:ln w="9525">
            <a:solidFill>
              <a:schemeClr val="tx1"/>
            </a:solidFill>
            <a:round/>
            <a:headEnd/>
            <a:tailEnd/>
          </a:ln>
          <a:effectLst/>
          <a:extLst/>
        </p:spPr>
        <p:txBody>
          <a:bodyPr wrap="none" anchor="ctr"/>
          <a:lstStyle/>
          <a:p>
            <a:pPr algn="ctr"/>
            <a:r>
              <a:rPr lang="en-US" altLang="ja-JP" dirty="0" smtClean="0"/>
              <a:t>WWW</a:t>
            </a:r>
            <a:r>
              <a:rPr lang="en-US" altLang="ja-JP" b="0" dirty="0" smtClean="0"/>
              <a:t>1</a:t>
            </a:r>
          </a:p>
          <a:p>
            <a:pPr algn="ctr"/>
            <a:r>
              <a:rPr lang="en-US" altLang="ja-JP" dirty="0" smtClean="0"/>
              <a:t>WWW2</a:t>
            </a:r>
            <a:endParaRPr lang="en-US" altLang="ja-JP" b="0" dirty="0"/>
          </a:p>
        </p:txBody>
      </p:sp>
      <p:sp>
        <p:nvSpPr>
          <p:cNvPr id="68" name="AutoShape 13"/>
          <p:cNvSpPr>
            <a:spLocks noChangeArrowheads="1"/>
          </p:cNvSpPr>
          <p:nvPr/>
        </p:nvSpPr>
        <p:spPr bwMode="auto">
          <a:xfrm>
            <a:off x="3635896" y="1844824"/>
            <a:ext cx="828244" cy="648072"/>
          </a:xfrm>
          <a:prstGeom prst="roundRect">
            <a:avLst>
              <a:gd name="adj" fmla="val 16667"/>
            </a:avLst>
          </a:prstGeom>
          <a:solidFill>
            <a:srgbClr val="92D050"/>
          </a:solidFill>
          <a:ln w="9525">
            <a:solidFill>
              <a:schemeClr val="tx1"/>
            </a:solidFill>
            <a:round/>
            <a:headEnd/>
            <a:tailEnd/>
          </a:ln>
          <a:effectLst/>
          <a:extLst/>
        </p:spPr>
        <p:txBody>
          <a:bodyPr wrap="none" anchor="ctr"/>
          <a:lstStyle/>
          <a:p>
            <a:pPr algn="ctr"/>
            <a:r>
              <a:rPr lang="en-US" altLang="ja-JP" dirty="0" smtClean="0"/>
              <a:t>SMTP</a:t>
            </a:r>
            <a:r>
              <a:rPr lang="en-US" altLang="ja-JP" b="0" dirty="0" smtClean="0"/>
              <a:t>1</a:t>
            </a:r>
          </a:p>
          <a:p>
            <a:pPr algn="ctr"/>
            <a:r>
              <a:rPr lang="en-US" altLang="ja-JP" dirty="0" smtClean="0"/>
              <a:t>SMTP2</a:t>
            </a:r>
            <a:endParaRPr lang="en-US" altLang="ja-JP" b="0" dirty="0"/>
          </a:p>
        </p:txBody>
      </p:sp>
      <p:sp>
        <p:nvSpPr>
          <p:cNvPr id="69" name="AutoShape 13"/>
          <p:cNvSpPr>
            <a:spLocks noChangeArrowheads="1"/>
          </p:cNvSpPr>
          <p:nvPr/>
        </p:nvSpPr>
        <p:spPr bwMode="auto">
          <a:xfrm>
            <a:off x="4557368" y="1844824"/>
            <a:ext cx="1022744" cy="648072"/>
          </a:xfrm>
          <a:prstGeom prst="roundRect">
            <a:avLst>
              <a:gd name="adj" fmla="val 16667"/>
            </a:avLst>
          </a:prstGeom>
          <a:solidFill>
            <a:srgbClr val="92D050"/>
          </a:solidFill>
          <a:ln w="9525">
            <a:solidFill>
              <a:schemeClr val="tx1"/>
            </a:solidFill>
            <a:round/>
            <a:headEnd/>
            <a:tailEnd/>
          </a:ln>
          <a:effectLst/>
          <a:extLst/>
        </p:spPr>
        <p:txBody>
          <a:bodyPr wrap="none" anchor="ctr"/>
          <a:lstStyle/>
          <a:p>
            <a:pPr algn="ctr"/>
            <a:r>
              <a:rPr lang="en-US" altLang="ja-JP" dirty="0" smtClean="0"/>
              <a:t>IMAP4-</a:t>
            </a:r>
            <a:r>
              <a:rPr lang="en-US" altLang="ja-JP" b="0" dirty="0" smtClean="0"/>
              <a:t>1</a:t>
            </a:r>
          </a:p>
          <a:p>
            <a:pPr algn="ctr"/>
            <a:r>
              <a:rPr lang="en-US" altLang="ja-JP" dirty="0" smtClean="0"/>
              <a:t>IMAP4-2</a:t>
            </a:r>
            <a:endParaRPr lang="en-US" altLang="ja-JP" b="0" dirty="0"/>
          </a:p>
        </p:txBody>
      </p:sp>
    </p:spTree>
    <p:extLst>
      <p:ext uri="{BB962C8B-B14F-4D97-AF65-F5344CB8AC3E}">
        <p14:creationId xmlns:p14="http://schemas.microsoft.com/office/powerpoint/2010/main" val="2453498706"/>
      </p:ext>
    </p:extLst>
  </p:cSld>
  <p:clrMapOvr>
    <a:masterClrMapping/>
  </p:clrMapOvr>
  <p:transition>
    <p:push/>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日付プレースホルダー 4"/>
          <p:cNvSpPr>
            <a:spLocks noGrp="1"/>
          </p:cNvSpPr>
          <p:nvPr>
            <p:ph type="dt" sz="half" idx="10"/>
          </p:nvPr>
        </p:nvSpPr>
        <p:spPr/>
        <p:txBody>
          <a:bodyPr/>
          <a:lstStyle/>
          <a:p>
            <a:fld id="{505C8AF2-E3E5-427B-8507-BE79DA520262}" type="datetime1">
              <a:rPr lang="ja-JP" altLang="en-US" smtClean="0"/>
              <a:t>2016/12/7</a:t>
            </a:fld>
            <a:endParaRPr lang="en-US" altLang="ja-JP"/>
          </a:p>
        </p:txBody>
      </p:sp>
      <p:sp>
        <p:nvSpPr>
          <p:cNvPr id="45" name="フッター プレースホルダー 5"/>
          <p:cNvSpPr>
            <a:spLocks noGrp="1"/>
          </p:cNvSpPr>
          <p:nvPr>
            <p:ph type="ftr" sz="quarter" idx="11"/>
          </p:nvPr>
        </p:nvSpPr>
        <p:spPr/>
        <p:txBody>
          <a:bodyPr/>
          <a:lstStyle/>
          <a:p>
            <a:r>
              <a:rPr lang="en-US" altLang="ja-JP" smtClean="0"/>
              <a:t>RCNP, Osaka Univ.</a:t>
            </a:r>
            <a:endParaRPr lang="en-US" altLang="ja-JP" dirty="0"/>
          </a:p>
        </p:txBody>
      </p:sp>
      <p:sp>
        <p:nvSpPr>
          <p:cNvPr id="46" name="スライド番号プレースホルダー 6"/>
          <p:cNvSpPr>
            <a:spLocks noGrp="1"/>
          </p:cNvSpPr>
          <p:nvPr>
            <p:ph type="sldNum" sz="quarter" idx="12"/>
          </p:nvPr>
        </p:nvSpPr>
        <p:spPr/>
        <p:txBody>
          <a:bodyPr/>
          <a:lstStyle/>
          <a:p>
            <a:fld id="{82628B91-B803-48D6-AB53-652A62FB218F}" type="slidenum">
              <a:rPr lang="ja-JP" altLang="en-US"/>
              <a:pPr/>
              <a:t>4</a:t>
            </a:fld>
            <a:endParaRPr lang="en-US" altLang="ja-JP"/>
          </a:p>
        </p:txBody>
      </p:sp>
      <p:cxnSp>
        <p:nvCxnSpPr>
          <p:cNvPr id="410662" name="AutoShape 38"/>
          <p:cNvCxnSpPr>
            <a:cxnSpLocks noChangeShapeType="1"/>
            <a:stCxn id="410635" idx="6"/>
            <a:endCxn id="410657" idx="1"/>
          </p:cNvCxnSpPr>
          <p:nvPr/>
        </p:nvCxnSpPr>
        <p:spPr bwMode="auto">
          <a:xfrm>
            <a:off x="2162423" y="4545136"/>
            <a:ext cx="250825" cy="0"/>
          </a:xfrm>
          <a:prstGeom prst="straightConnector1">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10632" name="AutoShape 8"/>
          <p:cNvCxnSpPr>
            <a:cxnSpLocks noChangeShapeType="1"/>
            <a:endCxn id="47" idx="1"/>
          </p:cNvCxnSpPr>
          <p:nvPr/>
        </p:nvCxnSpPr>
        <p:spPr bwMode="auto">
          <a:xfrm>
            <a:off x="6456691" y="3897064"/>
            <a:ext cx="707597" cy="1"/>
          </a:xfrm>
          <a:prstGeom prst="straightConnector1">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0635" name="Oval 11"/>
          <p:cNvSpPr>
            <a:spLocks noChangeArrowheads="1"/>
          </p:cNvSpPr>
          <p:nvPr/>
        </p:nvSpPr>
        <p:spPr bwMode="auto">
          <a:xfrm>
            <a:off x="1119436" y="3936330"/>
            <a:ext cx="1042987" cy="1217612"/>
          </a:xfrm>
          <a:prstGeom prst="ellipse">
            <a:avLst/>
          </a:prstGeom>
          <a:solidFill>
            <a:srgbClr val="00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b="0"/>
              <a:t>ODINS</a:t>
            </a:r>
          </a:p>
        </p:txBody>
      </p:sp>
      <p:sp>
        <p:nvSpPr>
          <p:cNvPr id="410637" name="AutoShape 13"/>
          <p:cNvSpPr>
            <a:spLocks noChangeArrowheads="1"/>
          </p:cNvSpPr>
          <p:nvPr/>
        </p:nvSpPr>
        <p:spPr bwMode="auto">
          <a:xfrm>
            <a:off x="5756820" y="3140992"/>
            <a:ext cx="687388" cy="2808288"/>
          </a:xfrm>
          <a:prstGeom prst="roundRect">
            <a:avLst>
              <a:gd name="adj" fmla="val 16667"/>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b="0"/>
              <a:t>FW2</a:t>
            </a:r>
          </a:p>
        </p:txBody>
      </p:sp>
      <p:sp>
        <p:nvSpPr>
          <p:cNvPr id="410657" name="AutoShape 33"/>
          <p:cNvSpPr>
            <a:spLocks noChangeArrowheads="1"/>
          </p:cNvSpPr>
          <p:nvPr/>
        </p:nvSpPr>
        <p:spPr bwMode="auto">
          <a:xfrm>
            <a:off x="2413248" y="3140992"/>
            <a:ext cx="608013" cy="2808288"/>
          </a:xfrm>
          <a:prstGeom prst="roundRect">
            <a:avLst>
              <a:gd name="adj" fmla="val 16667"/>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b="0"/>
              <a:t>FW1</a:t>
            </a:r>
          </a:p>
        </p:txBody>
      </p:sp>
      <p:cxnSp>
        <p:nvCxnSpPr>
          <p:cNvPr id="410671" name="AutoShape 47"/>
          <p:cNvCxnSpPr>
            <a:cxnSpLocks noChangeShapeType="1"/>
            <a:endCxn id="410635" idx="2"/>
          </p:cNvCxnSpPr>
          <p:nvPr/>
        </p:nvCxnSpPr>
        <p:spPr bwMode="auto">
          <a:xfrm>
            <a:off x="539552" y="4545136"/>
            <a:ext cx="579884" cy="0"/>
          </a:xfrm>
          <a:prstGeom prst="straightConnector1">
            <a:avLst/>
          </a:prstGeom>
          <a:noFill/>
          <a:ln w="50800">
            <a:solidFill>
              <a:schemeClr val="tx1"/>
            </a:solidFill>
            <a:round/>
            <a:headEnd type="triangle" w="lg" len="lg"/>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1" name="タイトル 1"/>
          <p:cNvSpPr txBox="1">
            <a:spLocks/>
          </p:cNvSpPr>
          <p:nvPr/>
        </p:nvSpPr>
        <p:spPr>
          <a:xfrm>
            <a:off x="685800" y="114201"/>
            <a:ext cx="7772400" cy="650503"/>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en-US" altLang="ja-JP" sz="3600" b="1" dirty="0" smtClean="0">
                <a:latin typeface="+mn-ea"/>
              </a:rPr>
              <a:t>www servers</a:t>
            </a:r>
            <a:endParaRPr lang="ja-JP" altLang="en-US" sz="3600" b="1" dirty="0">
              <a:latin typeface="+mn-ea"/>
              <a:ea typeface="+mn-ea"/>
            </a:endParaRPr>
          </a:p>
        </p:txBody>
      </p:sp>
      <p:sp>
        <p:nvSpPr>
          <p:cNvPr id="67" name="AutoShape 13"/>
          <p:cNvSpPr>
            <a:spLocks noChangeArrowheads="1"/>
          </p:cNvSpPr>
          <p:nvPr/>
        </p:nvSpPr>
        <p:spPr bwMode="auto">
          <a:xfrm>
            <a:off x="3779912" y="3335790"/>
            <a:ext cx="1224136" cy="1122549"/>
          </a:xfrm>
          <a:prstGeom prst="roundRect">
            <a:avLst>
              <a:gd name="adj" fmla="val 16667"/>
            </a:avLst>
          </a:prstGeom>
          <a:solidFill>
            <a:srgbClr val="92D050"/>
          </a:solidFill>
          <a:ln w="9525">
            <a:solidFill>
              <a:schemeClr val="tx1"/>
            </a:solidFill>
            <a:round/>
            <a:headEnd/>
            <a:tailEnd/>
          </a:ln>
          <a:effectLst/>
          <a:extLst/>
        </p:spPr>
        <p:txBody>
          <a:bodyPr wrap="none" anchor="ctr"/>
          <a:lstStyle/>
          <a:p>
            <a:pPr algn="ctr"/>
            <a:r>
              <a:rPr lang="en-US" altLang="ja-JP" dirty="0" smtClean="0"/>
              <a:t>WWW</a:t>
            </a:r>
            <a:r>
              <a:rPr lang="en-US" altLang="ja-JP" b="0" dirty="0" smtClean="0"/>
              <a:t>1-ex</a:t>
            </a:r>
          </a:p>
        </p:txBody>
      </p:sp>
      <p:sp>
        <p:nvSpPr>
          <p:cNvPr id="41" name="AutoShape 13"/>
          <p:cNvSpPr>
            <a:spLocks noChangeArrowheads="1"/>
          </p:cNvSpPr>
          <p:nvPr/>
        </p:nvSpPr>
        <p:spPr bwMode="auto">
          <a:xfrm>
            <a:off x="3779912" y="4623587"/>
            <a:ext cx="1224136" cy="1122549"/>
          </a:xfrm>
          <a:prstGeom prst="roundRect">
            <a:avLst>
              <a:gd name="adj" fmla="val 16667"/>
            </a:avLst>
          </a:prstGeom>
          <a:solidFill>
            <a:srgbClr val="92D050"/>
          </a:solidFill>
          <a:ln w="9525">
            <a:solidFill>
              <a:schemeClr val="tx1"/>
            </a:solidFill>
            <a:round/>
            <a:headEnd/>
            <a:tailEnd/>
          </a:ln>
          <a:effectLst/>
          <a:extLst/>
        </p:spPr>
        <p:txBody>
          <a:bodyPr wrap="none" anchor="ctr"/>
          <a:lstStyle/>
          <a:p>
            <a:pPr algn="ctr"/>
            <a:r>
              <a:rPr lang="en-US" altLang="ja-JP" dirty="0" smtClean="0"/>
              <a:t>WWW2-ex</a:t>
            </a:r>
            <a:endParaRPr lang="en-US" altLang="ja-JP" b="0" dirty="0"/>
          </a:p>
        </p:txBody>
      </p:sp>
      <p:sp>
        <p:nvSpPr>
          <p:cNvPr id="47" name="AutoShape 13"/>
          <p:cNvSpPr>
            <a:spLocks noChangeArrowheads="1"/>
          </p:cNvSpPr>
          <p:nvPr/>
        </p:nvSpPr>
        <p:spPr bwMode="auto">
          <a:xfrm>
            <a:off x="7164288" y="3335790"/>
            <a:ext cx="1224136" cy="1122549"/>
          </a:xfrm>
          <a:prstGeom prst="roundRect">
            <a:avLst>
              <a:gd name="adj" fmla="val 16667"/>
            </a:avLst>
          </a:prstGeom>
          <a:solidFill>
            <a:srgbClr val="92D050"/>
          </a:solidFill>
          <a:ln w="9525">
            <a:solidFill>
              <a:schemeClr val="tx1"/>
            </a:solidFill>
            <a:round/>
            <a:headEnd/>
            <a:tailEnd/>
          </a:ln>
          <a:effectLst/>
          <a:extLst/>
        </p:spPr>
        <p:txBody>
          <a:bodyPr wrap="none" anchor="ctr"/>
          <a:lstStyle/>
          <a:p>
            <a:pPr algn="ctr"/>
            <a:r>
              <a:rPr lang="en-US" altLang="ja-JP" dirty="0" smtClean="0"/>
              <a:t>WWW</a:t>
            </a:r>
            <a:r>
              <a:rPr lang="en-US" altLang="ja-JP" b="0" dirty="0" smtClean="0"/>
              <a:t>1-in</a:t>
            </a:r>
          </a:p>
        </p:txBody>
      </p:sp>
      <p:sp>
        <p:nvSpPr>
          <p:cNvPr id="48" name="AutoShape 13"/>
          <p:cNvSpPr>
            <a:spLocks noChangeArrowheads="1"/>
          </p:cNvSpPr>
          <p:nvPr/>
        </p:nvSpPr>
        <p:spPr bwMode="auto">
          <a:xfrm>
            <a:off x="7164288" y="4623587"/>
            <a:ext cx="1224136" cy="1122549"/>
          </a:xfrm>
          <a:prstGeom prst="roundRect">
            <a:avLst>
              <a:gd name="adj" fmla="val 16667"/>
            </a:avLst>
          </a:prstGeom>
          <a:solidFill>
            <a:srgbClr val="92D050"/>
          </a:solidFill>
          <a:ln w="9525">
            <a:solidFill>
              <a:schemeClr val="tx1"/>
            </a:solidFill>
            <a:round/>
            <a:headEnd/>
            <a:tailEnd/>
          </a:ln>
          <a:effectLst/>
          <a:extLst/>
        </p:spPr>
        <p:txBody>
          <a:bodyPr wrap="none" anchor="ctr"/>
          <a:lstStyle/>
          <a:p>
            <a:pPr algn="ctr"/>
            <a:r>
              <a:rPr lang="en-US" altLang="ja-JP" dirty="0" smtClean="0"/>
              <a:t>WWW2-in</a:t>
            </a:r>
            <a:endParaRPr lang="en-US" altLang="ja-JP" b="0" dirty="0"/>
          </a:p>
        </p:txBody>
      </p:sp>
      <p:cxnSp>
        <p:nvCxnSpPr>
          <p:cNvPr id="50" name="AutoShape 8"/>
          <p:cNvCxnSpPr>
            <a:cxnSpLocks noChangeShapeType="1"/>
            <a:endCxn id="48" idx="1"/>
          </p:cNvCxnSpPr>
          <p:nvPr/>
        </p:nvCxnSpPr>
        <p:spPr bwMode="auto">
          <a:xfrm>
            <a:off x="6456690" y="5184861"/>
            <a:ext cx="707598" cy="1"/>
          </a:xfrm>
          <a:prstGeom prst="straightConnector1">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AutoShape 8"/>
          <p:cNvCxnSpPr>
            <a:cxnSpLocks noChangeShapeType="1"/>
            <a:stCxn id="67" idx="3"/>
          </p:cNvCxnSpPr>
          <p:nvPr/>
        </p:nvCxnSpPr>
        <p:spPr bwMode="auto">
          <a:xfrm flipV="1">
            <a:off x="5004048" y="3894420"/>
            <a:ext cx="753451" cy="2645"/>
          </a:xfrm>
          <a:prstGeom prst="straightConnector1">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AutoShape 8"/>
          <p:cNvCxnSpPr>
            <a:cxnSpLocks noChangeShapeType="1"/>
            <a:stCxn id="41" idx="3"/>
          </p:cNvCxnSpPr>
          <p:nvPr/>
        </p:nvCxnSpPr>
        <p:spPr bwMode="auto">
          <a:xfrm flipV="1">
            <a:off x="5004048" y="5170073"/>
            <a:ext cx="753451" cy="14789"/>
          </a:xfrm>
          <a:prstGeom prst="straightConnector1">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AutoShape 8"/>
          <p:cNvCxnSpPr>
            <a:cxnSpLocks noChangeShapeType="1"/>
            <a:endCxn id="67" idx="1"/>
          </p:cNvCxnSpPr>
          <p:nvPr/>
        </p:nvCxnSpPr>
        <p:spPr bwMode="auto">
          <a:xfrm flipV="1">
            <a:off x="3013582" y="3897065"/>
            <a:ext cx="766330" cy="5267"/>
          </a:xfrm>
          <a:prstGeom prst="straightConnector1">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AutoShape 8"/>
          <p:cNvCxnSpPr>
            <a:cxnSpLocks noChangeShapeType="1"/>
            <a:endCxn id="41" idx="1"/>
          </p:cNvCxnSpPr>
          <p:nvPr/>
        </p:nvCxnSpPr>
        <p:spPr bwMode="auto">
          <a:xfrm flipV="1">
            <a:off x="3013582" y="5184862"/>
            <a:ext cx="766330" cy="5267"/>
          </a:xfrm>
          <a:prstGeom prst="straightConnector1">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2" name="テキスト ボックス 21"/>
          <p:cNvSpPr txBox="1"/>
          <p:nvPr/>
        </p:nvSpPr>
        <p:spPr>
          <a:xfrm>
            <a:off x="755576" y="1006277"/>
            <a:ext cx="7451340" cy="1846659"/>
          </a:xfrm>
          <a:prstGeom prst="rect">
            <a:avLst/>
          </a:prstGeom>
          <a:noFill/>
        </p:spPr>
        <p:txBody>
          <a:bodyPr wrap="square" rtlCol="0">
            <a:spAutoFit/>
          </a:bodyPr>
          <a:lstStyle/>
          <a:p>
            <a:pPr marL="342900" indent="-342900">
              <a:buFont typeface="Wingdings" panose="05000000000000000000" pitchFamily="2" charset="2"/>
              <a:buChar char="l"/>
            </a:pPr>
            <a:r>
              <a:rPr kumimoji="1" lang="en-US" altLang="ja-JP" sz="2400" b="1" dirty="0" smtClean="0">
                <a:latin typeface="+mn-ea"/>
              </a:rPr>
              <a:t>There are</a:t>
            </a:r>
            <a:r>
              <a:rPr lang="en-US" altLang="ja-JP" sz="2400" b="1" dirty="0" smtClean="0">
                <a:latin typeface="+mn-ea"/>
              </a:rPr>
              <a:t> 4 www </a:t>
            </a:r>
            <a:r>
              <a:rPr lang="en-US" altLang="ja-JP" sz="2400" b="1" dirty="0">
                <a:latin typeface="+mn-ea"/>
              </a:rPr>
              <a:t>servers. </a:t>
            </a:r>
          </a:p>
          <a:p>
            <a:pPr marL="342900" indent="-342900">
              <a:buFont typeface="Wingdings" panose="05000000000000000000" pitchFamily="2" charset="2"/>
              <a:buChar char="l"/>
            </a:pPr>
            <a:r>
              <a:rPr lang="en-US" altLang="ja-JP" sz="2400" b="1" dirty="0">
                <a:latin typeface="+mn-ea"/>
              </a:rPr>
              <a:t>You can </a:t>
            </a:r>
            <a:r>
              <a:rPr lang="en-US" altLang="ja-JP" sz="2400" b="1" dirty="0" smtClean="0">
                <a:latin typeface="+mn-ea"/>
              </a:rPr>
              <a:t>access by 1 </a:t>
            </a:r>
            <a:r>
              <a:rPr lang="en-US" altLang="ja-JP" sz="2400" b="1" dirty="0">
                <a:latin typeface="+mn-ea"/>
              </a:rPr>
              <a:t>name, </a:t>
            </a:r>
          </a:p>
          <a:p>
            <a:pPr lvl="1"/>
            <a:r>
              <a:rPr lang="en-US" altLang="ja-JP" sz="2400" b="1" dirty="0" smtClean="0">
                <a:latin typeface="+mn-ea"/>
              </a:rPr>
              <a:t>www.rcnp.osaka-u.ac.jp</a:t>
            </a:r>
            <a:endParaRPr lang="en-US" altLang="ja-JP" sz="2400" b="1" dirty="0">
              <a:latin typeface="+mn-ea"/>
            </a:endParaRPr>
          </a:p>
          <a:p>
            <a:pPr lvl="1"/>
            <a:r>
              <a:rPr lang="en-US" altLang="ja-JP" sz="2400" b="1" dirty="0">
                <a:latin typeface="+mn-ea"/>
              </a:rPr>
              <a:t>from both inside and outside.</a:t>
            </a:r>
          </a:p>
          <a:p>
            <a:pPr marL="285750" indent="-285750">
              <a:buFont typeface="Wingdings" panose="05000000000000000000" pitchFamily="2" charset="2"/>
              <a:buChar char="l"/>
            </a:pPr>
            <a:endParaRPr kumimoji="1" lang="en-US" altLang="ja-JP" dirty="0" smtClean="0"/>
          </a:p>
        </p:txBody>
      </p:sp>
    </p:spTree>
    <p:extLst>
      <p:ext uri="{BB962C8B-B14F-4D97-AF65-F5344CB8AC3E}">
        <p14:creationId xmlns:p14="http://schemas.microsoft.com/office/powerpoint/2010/main" val="3896533311"/>
      </p:ext>
    </p:extLst>
  </p:cSld>
  <p:clrMapOvr>
    <a:masterClrMapping/>
  </p:clrMapOvr>
  <p:transition>
    <p:push/>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日付プレースホルダー 4"/>
          <p:cNvSpPr>
            <a:spLocks noGrp="1"/>
          </p:cNvSpPr>
          <p:nvPr>
            <p:ph type="dt" sz="half" idx="10"/>
          </p:nvPr>
        </p:nvSpPr>
        <p:spPr/>
        <p:txBody>
          <a:bodyPr/>
          <a:lstStyle/>
          <a:p>
            <a:fld id="{505C8AF2-E3E5-427B-8507-BE79DA520262}" type="datetime1">
              <a:rPr lang="ja-JP" altLang="en-US" smtClean="0"/>
              <a:t>2016/12/7</a:t>
            </a:fld>
            <a:endParaRPr lang="en-US" altLang="ja-JP"/>
          </a:p>
        </p:txBody>
      </p:sp>
      <p:sp>
        <p:nvSpPr>
          <p:cNvPr id="45" name="フッター プレースホルダー 5"/>
          <p:cNvSpPr>
            <a:spLocks noGrp="1"/>
          </p:cNvSpPr>
          <p:nvPr>
            <p:ph type="ftr" sz="quarter" idx="11"/>
          </p:nvPr>
        </p:nvSpPr>
        <p:spPr/>
        <p:txBody>
          <a:bodyPr/>
          <a:lstStyle/>
          <a:p>
            <a:r>
              <a:rPr lang="en-US" altLang="ja-JP" smtClean="0"/>
              <a:t>RCNP, Osaka Univ.</a:t>
            </a:r>
            <a:endParaRPr lang="en-US" altLang="ja-JP" dirty="0"/>
          </a:p>
        </p:txBody>
      </p:sp>
      <p:sp>
        <p:nvSpPr>
          <p:cNvPr id="46" name="スライド番号プレースホルダー 6"/>
          <p:cNvSpPr>
            <a:spLocks noGrp="1"/>
          </p:cNvSpPr>
          <p:nvPr>
            <p:ph type="sldNum" sz="quarter" idx="12"/>
          </p:nvPr>
        </p:nvSpPr>
        <p:spPr/>
        <p:txBody>
          <a:bodyPr/>
          <a:lstStyle/>
          <a:p>
            <a:fld id="{82628B91-B803-48D6-AB53-652A62FB218F}" type="slidenum">
              <a:rPr lang="ja-JP" altLang="en-US"/>
              <a:pPr/>
              <a:t>5</a:t>
            </a:fld>
            <a:endParaRPr lang="en-US" altLang="ja-JP"/>
          </a:p>
        </p:txBody>
      </p:sp>
      <p:cxnSp>
        <p:nvCxnSpPr>
          <p:cNvPr id="410662" name="AutoShape 38"/>
          <p:cNvCxnSpPr>
            <a:cxnSpLocks noChangeShapeType="1"/>
            <a:stCxn id="410635" idx="6"/>
            <a:endCxn id="410657" idx="1"/>
          </p:cNvCxnSpPr>
          <p:nvPr/>
        </p:nvCxnSpPr>
        <p:spPr bwMode="auto">
          <a:xfrm>
            <a:off x="2162423" y="4545112"/>
            <a:ext cx="250825" cy="0"/>
          </a:xfrm>
          <a:prstGeom prst="straightConnector1">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10632" name="AutoShape 8"/>
          <p:cNvCxnSpPr>
            <a:cxnSpLocks noChangeShapeType="1"/>
            <a:endCxn id="47" idx="1"/>
          </p:cNvCxnSpPr>
          <p:nvPr/>
        </p:nvCxnSpPr>
        <p:spPr bwMode="auto">
          <a:xfrm>
            <a:off x="6456691" y="3897040"/>
            <a:ext cx="707597" cy="1"/>
          </a:xfrm>
          <a:prstGeom prst="straightConnector1">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0635" name="Oval 11"/>
          <p:cNvSpPr>
            <a:spLocks noChangeArrowheads="1"/>
          </p:cNvSpPr>
          <p:nvPr/>
        </p:nvSpPr>
        <p:spPr bwMode="auto">
          <a:xfrm>
            <a:off x="1119436" y="3936306"/>
            <a:ext cx="1042987" cy="1217612"/>
          </a:xfrm>
          <a:prstGeom prst="ellipse">
            <a:avLst/>
          </a:prstGeom>
          <a:solidFill>
            <a:srgbClr val="00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b="0"/>
              <a:t>ODINS</a:t>
            </a:r>
          </a:p>
        </p:txBody>
      </p:sp>
      <p:sp>
        <p:nvSpPr>
          <p:cNvPr id="410637" name="AutoShape 13"/>
          <p:cNvSpPr>
            <a:spLocks noChangeArrowheads="1"/>
          </p:cNvSpPr>
          <p:nvPr/>
        </p:nvSpPr>
        <p:spPr bwMode="auto">
          <a:xfrm>
            <a:off x="5756820" y="3140968"/>
            <a:ext cx="687388" cy="2808288"/>
          </a:xfrm>
          <a:prstGeom prst="roundRect">
            <a:avLst>
              <a:gd name="adj" fmla="val 16667"/>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b="0"/>
              <a:t>FW2</a:t>
            </a:r>
          </a:p>
        </p:txBody>
      </p:sp>
      <p:sp>
        <p:nvSpPr>
          <p:cNvPr id="410657" name="AutoShape 33"/>
          <p:cNvSpPr>
            <a:spLocks noChangeArrowheads="1"/>
          </p:cNvSpPr>
          <p:nvPr/>
        </p:nvSpPr>
        <p:spPr bwMode="auto">
          <a:xfrm>
            <a:off x="2413248" y="3140968"/>
            <a:ext cx="608013" cy="2808288"/>
          </a:xfrm>
          <a:prstGeom prst="roundRect">
            <a:avLst>
              <a:gd name="adj" fmla="val 16667"/>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b="0"/>
              <a:t>FW1</a:t>
            </a:r>
          </a:p>
        </p:txBody>
      </p:sp>
      <p:cxnSp>
        <p:nvCxnSpPr>
          <p:cNvPr id="410671" name="AutoShape 47"/>
          <p:cNvCxnSpPr>
            <a:cxnSpLocks noChangeShapeType="1"/>
            <a:endCxn id="410635" idx="2"/>
          </p:cNvCxnSpPr>
          <p:nvPr/>
        </p:nvCxnSpPr>
        <p:spPr bwMode="auto">
          <a:xfrm>
            <a:off x="539552" y="4545112"/>
            <a:ext cx="579884" cy="0"/>
          </a:xfrm>
          <a:prstGeom prst="straightConnector1">
            <a:avLst/>
          </a:prstGeom>
          <a:noFill/>
          <a:ln w="50800">
            <a:solidFill>
              <a:schemeClr val="tx1"/>
            </a:solidFill>
            <a:round/>
            <a:headEnd type="triangle" w="lg" len="lg"/>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1" name="タイトル 1"/>
          <p:cNvSpPr txBox="1">
            <a:spLocks/>
          </p:cNvSpPr>
          <p:nvPr/>
        </p:nvSpPr>
        <p:spPr>
          <a:xfrm>
            <a:off x="685800" y="114201"/>
            <a:ext cx="7772400" cy="650503"/>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en-US" altLang="ja-JP" sz="3600" b="1" dirty="0" smtClean="0">
                <a:latin typeface="+mn-ea"/>
              </a:rPr>
              <a:t>Mail servers</a:t>
            </a:r>
            <a:endParaRPr lang="ja-JP" altLang="en-US" sz="3600" b="1" dirty="0">
              <a:latin typeface="+mn-ea"/>
              <a:ea typeface="+mn-ea"/>
            </a:endParaRPr>
          </a:p>
        </p:txBody>
      </p:sp>
      <p:sp>
        <p:nvSpPr>
          <p:cNvPr id="67" name="AutoShape 13"/>
          <p:cNvSpPr>
            <a:spLocks noChangeArrowheads="1"/>
          </p:cNvSpPr>
          <p:nvPr/>
        </p:nvSpPr>
        <p:spPr bwMode="auto">
          <a:xfrm>
            <a:off x="3779912" y="3335766"/>
            <a:ext cx="1224136" cy="1122549"/>
          </a:xfrm>
          <a:prstGeom prst="roundRect">
            <a:avLst>
              <a:gd name="adj" fmla="val 16667"/>
            </a:avLst>
          </a:prstGeom>
          <a:solidFill>
            <a:srgbClr val="92D050"/>
          </a:solidFill>
          <a:ln w="9525">
            <a:solidFill>
              <a:schemeClr val="tx1"/>
            </a:solidFill>
            <a:round/>
            <a:headEnd/>
            <a:tailEnd/>
          </a:ln>
          <a:effectLst/>
          <a:extLst/>
        </p:spPr>
        <p:txBody>
          <a:bodyPr wrap="none" anchor="ctr"/>
          <a:lstStyle/>
          <a:p>
            <a:pPr algn="ctr"/>
            <a:r>
              <a:rPr lang="en-US" altLang="ja-JP" dirty="0" smtClean="0"/>
              <a:t>SMTP</a:t>
            </a:r>
            <a:r>
              <a:rPr lang="en-US" altLang="ja-JP" b="0" dirty="0" smtClean="0"/>
              <a:t>1</a:t>
            </a:r>
          </a:p>
        </p:txBody>
      </p:sp>
      <p:sp>
        <p:nvSpPr>
          <p:cNvPr id="41" name="AutoShape 13"/>
          <p:cNvSpPr>
            <a:spLocks noChangeArrowheads="1"/>
          </p:cNvSpPr>
          <p:nvPr/>
        </p:nvSpPr>
        <p:spPr bwMode="auto">
          <a:xfrm>
            <a:off x="3779912" y="4623563"/>
            <a:ext cx="1224136" cy="1122549"/>
          </a:xfrm>
          <a:prstGeom prst="roundRect">
            <a:avLst>
              <a:gd name="adj" fmla="val 16667"/>
            </a:avLst>
          </a:prstGeom>
          <a:solidFill>
            <a:srgbClr val="92D050"/>
          </a:solidFill>
          <a:ln w="9525">
            <a:solidFill>
              <a:schemeClr val="tx1"/>
            </a:solidFill>
            <a:round/>
            <a:headEnd/>
            <a:tailEnd/>
          </a:ln>
          <a:effectLst/>
          <a:extLst/>
        </p:spPr>
        <p:txBody>
          <a:bodyPr wrap="none" anchor="ctr"/>
          <a:lstStyle/>
          <a:p>
            <a:pPr algn="ctr"/>
            <a:r>
              <a:rPr lang="en-US" altLang="ja-JP" dirty="0" smtClean="0"/>
              <a:t>SMTP2</a:t>
            </a:r>
            <a:endParaRPr lang="en-US" altLang="ja-JP" b="0" dirty="0"/>
          </a:p>
        </p:txBody>
      </p:sp>
      <p:sp>
        <p:nvSpPr>
          <p:cNvPr id="47" name="AutoShape 13"/>
          <p:cNvSpPr>
            <a:spLocks noChangeArrowheads="1"/>
          </p:cNvSpPr>
          <p:nvPr/>
        </p:nvSpPr>
        <p:spPr bwMode="auto">
          <a:xfrm>
            <a:off x="7164288" y="3335766"/>
            <a:ext cx="1224136" cy="1122549"/>
          </a:xfrm>
          <a:prstGeom prst="roundRect">
            <a:avLst>
              <a:gd name="adj" fmla="val 16667"/>
            </a:avLst>
          </a:prstGeom>
          <a:solidFill>
            <a:srgbClr val="92D050"/>
          </a:solidFill>
          <a:ln w="9525">
            <a:solidFill>
              <a:schemeClr val="tx1"/>
            </a:solidFill>
            <a:round/>
            <a:headEnd/>
            <a:tailEnd/>
          </a:ln>
          <a:effectLst/>
          <a:extLst/>
        </p:spPr>
        <p:txBody>
          <a:bodyPr wrap="none" anchor="ctr"/>
          <a:lstStyle/>
          <a:p>
            <a:pPr algn="ctr"/>
            <a:r>
              <a:rPr lang="en-US" altLang="ja-JP" dirty="0" smtClean="0"/>
              <a:t>IMAP4-1</a:t>
            </a:r>
            <a:endParaRPr lang="en-US" altLang="ja-JP" b="0" dirty="0" smtClean="0"/>
          </a:p>
        </p:txBody>
      </p:sp>
      <p:sp>
        <p:nvSpPr>
          <p:cNvPr id="48" name="AutoShape 13"/>
          <p:cNvSpPr>
            <a:spLocks noChangeArrowheads="1"/>
          </p:cNvSpPr>
          <p:nvPr/>
        </p:nvSpPr>
        <p:spPr bwMode="auto">
          <a:xfrm>
            <a:off x="7164288" y="4623563"/>
            <a:ext cx="1224136" cy="1122549"/>
          </a:xfrm>
          <a:prstGeom prst="roundRect">
            <a:avLst>
              <a:gd name="adj" fmla="val 16667"/>
            </a:avLst>
          </a:prstGeom>
          <a:solidFill>
            <a:srgbClr val="92D050"/>
          </a:solidFill>
          <a:ln w="9525">
            <a:solidFill>
              <a:schemeClr val="tx1"/>
            </a:solidFill>
            <a:round/>
            <a:headEnd/>
            <a:tailEnd/>
          </a:ln>
          <a:effectLst/>
          <a:extLst/>
        </p:spPr>
        <p:txBody>
          <a:bodyPr wrap="none" anchor="ctr"/>
          <a:lstStyle/>
          <a:p>
            <a:pPr algn="ctr"/>
            <a:r>
              <a:rPr lang="en-US" altLang="ja-JP" dirty="0" smtClean="0"/>
              <a:t>IMAP4-2</a:t>
            </a:r>
            <a:endParaRPr lang="en-US" altLang="ja-JP" b="0" dirty="0"/>
          </a:p>
        </p:txBody>
      </p:sp>
      <p:cxnSp>
        <p:nvCxnSpPr>
          <p:cNvPr id="50" name="AutoShape 8"/>
          <p:cNvCxnSpPr>
            <a:cxnSpLocks noChangeShapeType="1"/>
            <a:endCxn id="48" idx="1"/>
          </p:cNvCxnSpPr>
          <p:nvPr/>
        </p:nvCxnSpPr>
        <p:spPr bwMode="auto">
          <a:xfrm>
            <a:off x="6456690" y="5184837"/>
            <a:ext cx="707598" cy="1"/>
          </a:xfrm>
          <a:prstGeom prst="straightConnector1">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AutoShape 8"/>
          <p:cNvCxnSpPr>
            <a:cxnSpLocks noChangeShapeType="1"/>
            <a:stCxn id="67" idx="3"/>
          </p:cNvCxnSpPr>
          <p:nvPr/>
        </p:nvCxnSpPr>
        <p:spPr bwMode="auto">
          <a:xfrm flipV="1">
            <a:off x="5004048" y="3894396"/>
            <a:ext cx="753451" cy="2645"/>
          </a:xfrm>
          <a:prstGeom prst="straightConnector1">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AutoShape 8"/>
          <p:cNvCxnSpPr>
            <a:cxnSpLocks noChangeShapeType="1"/>
            <a:stCxn id="41" idx="3"/>
          </p:cNvCxnSpPr>
          <p:nvPr/>
        </p:nvCxnSpPr>
        <p:spPr bwMode="auto">
          <a:xfrm flipV="1">
            <a:off x="5004048" y="5170049"/>
            <a:ext cx="753451" cy="14789"/>
          </a:xfrm>
          <a:prstGeom prst="straightConnector1">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AutoShape 8"/>
          <p:cNvCxnSpPr>
            <a:cxnSpLocks noChangeShapeType="1"/>
            <a:endCxn id="67" idx="1"/>
          </p:cNvCxnSpPr>
          <p:nvPr/>
        </p:nvCxnSpPr>
        <p:spPr bwMode="auto">
          <a:xfrm flipV="1">
            <a:off x="3013582" y="3897041"/>
            <a:ext cx="766330" cy="5267"/>
          </a:xfrm>
          <a:prstGeom prst="straightConnector1">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AutoShape 8"/>
          <p:cNvCxnSpPr>
            <a:cxnSpLocks noChangeShapeType="1"/>
            <a:endCxn id="41" idx="1"/>
          </p:cNvCxnSpPr>
          <p:nvPr/>
        </p:nvCxnSpPr>
        <p:spPr bwMode="auto">
          <a:xfrm flipV="1">
            <a:off x="3013582" y="5184838"/>
            <a:ext cx="766330" cy="5267"/>
          </a:xfrm>
          <a:prstGeom prst="straightConnector1">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テキスト ボックス 1"/>
          <p:cNvSpPr txBox="1"/>
          <p:nvPr/>
        </p:nvSpPr>
        <p:spPr>
          <a:xfrm>
            <a:off x="755576" y="1052736"/>
            <a:ext cx="7451340" cy="1846659"/>
          </a:xfrm>
          <a:prstGeom prst="rect">
            <a:avLst/>
          </a:prstGeom>
          <a:noFill/>
        </p:spPr>
        <p:txBody>
          <a:bodyPr wrap="square" rtlCol="0">
            <a:spAutoFit/>
          </a:bodyPr>
          <a:lstStyle/>
          <a:p>
            <a:pPr marL="342900" indent="-342900">
              <a:buFont typeface="Wingdings" panose="05000000000000000000" pitchFamily="2" charset="2"/>
              <a:buChar char="l"/>
            </a:pPr>
            <a:r>
              <a:rPr kumimoji="1" lang="en-US" altLang="ja-JP" sz="2400" b="1" dirty="0" smtClean="0">
                <a:latin typeface="+mn-ea"/>
              </a:rPr>
              <a:t>There are</a:t>
            </a:r>
            <a:r>
              <a:rPr lang="en-US" altLang="ja-JP" sz="2400" b="1" dirty="0" smtClean="0">
                <a:latin typeface="+mn-ea"/>
              </a:rPr>
              <a:t> </a:t>
            </a:r>
            <a:r>
              <a:rPr lang="en-US" altLang="ja-JP" sz="2400" b="1" dirty="0">
                <a:latin typeface="+mn-ea"/>
              </a:rPr>
              <a:t>2 kind of 2 mail servers. But,</a:t>
            </a:r>
          </a:p>
          <a:p>
            <a:pPr marL="342900" indent="-342900">
              <a:buFont typeface="Wingdings" panose="05000000000000000000" pitchFamily="2" charset="2"/>
              <a:buChar char="l"/>
            </a:pPr>
            <a:r>
              <a:rPr lang="en-US" altLang="ja-JP" sz="2400" b="1" dirty="0">
                <a:latin typeface="+mn-ea"/>
              </a:rPr>
              <a:t>You can </a:t>
            </a:r>
            <a:r>
              <a:rPr lang="en-US" altLang="ja-JP" sz="2400" b="1" dirty="0" smtClean="0">
                <a:latin typeface="+mn-ea"/>
              </a:rPr>
              <a:t>access by 2 </a:t>
            </a:r>
            <a:r>
              <a:rPr lang="en-US" altLang="ja-JP" sz="2400" b="1" dirty="0">
                <a:latin typeface="+mn-ea"/>
              </a:rPr>
              <a:t>name, </a:t>
            </a:r>
          </a:p>
          <a:p>
            <a:pPr lvl="1"/>
            <a:r>
              <a:rPr lang="en-US" altLang="ja-JP" sz="2400" b="1" dirty="0">
                <a:latin typeface="+mn-ea"/>
              </a:rPr>
              <a:t>smtp.rcnp.osaka-u.ac.jp and imap4.rcno.osaka-u.ac.jp</a:t>
            </a:r>
          </a:p>
          <a:p>
            <a:pPr lvl="1"/>
            <a:r>
              <a:rPr lang="en-US" altLang="ja-JP" sz="2400" b="1" dirty="0">
                <a:latin typeface="+mn-ea"/>
              </a:rPr>
              <a:t>from both inside and outside.</a:t>
            </a:r>
          </a:p>
          <a:p>
            <a:pPr marL="285750" indent="-285750">
              <a:buFont typeface="Wingdings" panose="05000000000000000000" pitchFamily="2" charset="2"/>
              <a:buChar char="l"/>
            </a:pPr>
            <a:endParaRPr kumimoji="1" lang="en-US" altLang="ja-JP" dirty="0" smtClean="0"/>
          </a:p>
        </p:txBody>
      </p:sp>
    </p:spTree>
    <p:extLst>
      <p:ext uri="{BB962C8B-B14F-4D97-AF65-F5344CB8AC3E}">
        <p14:creationId xmlns:p14="http://schemas.microsoft.com/office/powerpoint/2010/main" val="718329502"/>
      </p:ext>
    </p:extLst>
  </p:cSld>
  <p:clrMapOvr>
    <a:masterClrMapping/>
  </p:clrMapOvr>
  <p:transition>
    <p:push/>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Rectangle 2"/>
          <p:cNvSpPr>
            <a:spLocks noGrp="1" noChangeArrowheads="1"/>
          </p:cNvSpPr>
          <p:nvPr>
            <p:ph type="title"/>
          </p:nvPr>
        </p:nvSpPr>
        <p:spPr>
          <a:xfrm>
            <a:off x="685800" y="144016"/>
            <a:ext cx="7772400" cy="764704"/>
          </a:xfrm>
        </p:spPr>
        <p:txBody>
          <a:bodyPr/>
          <a:lstStyle/>
          <a:p>
            <a:r>
              <a:rPr lang="en-US" altLang="ja-JP" sz="4000" b="1" dirty="0" smtClean="0">
                <a:ea typeface="ＭＳ Ｐ明朝" charset="-128"/>
              </a:rPr>
              <a:t>Redundant www &amp; mail servers</a:t>
            </a:r>
            <a:endParaRPr lang="en-US" altLang="ja-JP" sz="4000" b="1" dirty="0">
              <a:ea typeface="ＭＳ Ｐ明朝" charset="-128"/>
            </a:endParaRPr>
          </a:p>
        </p:txBody>
      </p:sp>
      <p:sp>
        <p:nvSpPr>
          <p:cNvPr id="193539" name="Rectangle 3"/>
          <p:cNvSpPr>
            <a:spLocks noGrp="1" noChangeArrowheads="1"/>
          </p:cNvSpPr>
          <p:nvPr>
            <p:ph type="body" idx="1"/>
          </p:nvPr>
        </p:nvSpPr>
        <p:spPr>
          <a:xfrm>
            <a:off x="323528" y="1124744"/>
            <a:ext cx="4392488" cy="3985593"/>
          </a:xfrm>
          <a:noFill/>
          <a:ln/>
        </p:spPr>
        <p:txBody>
          <a:bodyPr>
            <a:normAutofit/>
          </a:bodyPr>
          <a:lstStyle/>
          <a:p>
            <a:pPr>
              <a:lnSpc>
                <a:spcPct val="90000"/>
              </a:lnSpc>
              <a:buFont typeface="Wingdings" pitchFamily="2" charset="2"/>
              <a:buChar char="l"/>
            </a:pPr>
            <a:r>
              <a:rPr lang="en-US" altLang="ja-JP" sz="2400" b="1" dirty="0" smtClean="0">
                <a:latin typeface="+mn-ea"/>
              </a:rPr>
              <a:t>Redundant system</a:t>
            </a:r>
          </a:p>
          <a:p>
            <a:pPr>
              <a:lnSpc>
                <a:spcPct val="90000"/>
              </a:lnSpc>
              <a:buFont typeface="Wingdings" pitchFamily="2" charset="2"/>
              <a:buChar char="l"/>
            </a:pPr>
            <a:r>
              <a:rPr lang="en-US" altLang="ja-JP" sz="2400" b="1" dirty="0" smtClean="0">
                <a:latin typeface="+mn-ea"/>
              </a:rPr>
              <a:t>2 systems at 2 places</a:t>
            </a:r>
          </a:p>
          <a:p>
            <a:pPr>
              <a:lnSpc>
                <a:spcPct val="90000"/>
              </a:lnSpc>
              <a:buFont typeface="Wingdings" pitchFamily="2" charset="2"/>
              <a:buChar char="l"/>
            </a:pPr>
            <a:r>
              <a:rPr lang="en-US" altLang="ja-JP" sz="2400" b="1" dirty="0" smtClean="0">
                <a:latin typeface="+mn-ea"/>
              </a:rPr>
              <a:t>One of them has a generator</a:t>
            </a:r>
          </a:p>
          <a:p>
            <a:pPr>
              <a:lnSpc>
                <a:spcPct val="90000"/>
              </a:lnSpc>
              <a:buFont typeface="Wingdings" pitchFamily="2" charset="2"/>
              <a:buChar char="l"/>
            </a:pPr>
            <a:r>
              <a:rPr lang="en-US" altLang="ja-JP" sz="2400" b="1" dirty="0" smtClean="0">
                <a:latin typeface="+mn-ea"/>
              </a:rPr>
              <a:t>Real time copy between 2 systems by  </a:t>
            </a:r>
            <a:r>
              <a:rPr lang="en-US" altLang="ja-JP" sz="2400" b="1" dirty="0" err="1" smtClean="0">
                <a:latin typeface="+mn-ea"/>
              </a:rPr>
              <a:t>gluster</a:t>
            </a:r>
            <a:endParaRPr lang="en-US" altLang="ja-JP" sz="2400" b="1" dirty="0" smtClean="0">
              <a:latin typeface="+mn-ea"/>
            </a:endParaRPr>
          </a:p>
          <a:p>
            <a:pPr lvl="1">
              <a:lnSpc>
                <a:spcPct val="90000"/>
              </a:lnSpc>
              <a:buFont typeface="Wingdings" pitchFamily="2" charset="2"/>
              <a:buChar char="l"/>
            </a:pPr>
            <a:r>
              <a:rPr lang="en-US" altLang="ja-JP" sz="2400" b="1" dirty="0">
                <a:latin typeface="+mn-ea"/>
              </a:rPr>
              <a:t>Almost no file is lost in case of a sudden stop. </a:t>
            </a:r>
            <a:endParaRPr lang="en-US" altLang="ja-JP" sz="2400" b="1" dirty="0" smtClean="0">
              <a:latin typeface="+mn-ea"/>
            </a:endParaRPr>
          </a:p>
          <a:p>
            <a:pPr>
              <a:lnSpc>
                <a:spcPct val="90000"/>
              </a:lnSpc>
              <a:buFont typeface="Wingdings" pitchFamily="2" charset="2"/>
              <a:buChar char="l"/>
            </a:pPr>
            <a:r>
              <a:rPr lang="en-US" altLang="ja-JP" sz="2400" b="1" dirty="0">
                <a:latin typeface="+mn-ea"/>
              </a:rPr>
              <a:t>It's changed manually in case of </a:t>
            </a:r>
            <a:r>
              <a:rPr lang="en-US" altLang="ja-JP" sz="2400" b="1" dirty="0" smtClean="0">
                <a:latin typeface="+mn-ea"/>
              </a:rPr>
              <a:t>trouble.</a:t>
            </a:r>
          </a:p>
        </p:txBody>
      </p:sp>
      <p:sp>
        <p:nvSpPr>
          <p:cNvPr id="2" name="角丸四角形 1"/>
          <p:cNvSpPr/>
          <p:nvPr/>
        </p:nvSpPr>
        <p:spPr bwMode="auto">
          <a:xfrm>
            <a:off x="5490102" y="1916832"/>
            <a:ext cx="828092" cy="288032"/>
          </a:xfrm>
          <a:prstGeom prst="roundRect">
            <a:avLst/>
          </a:prstGeom>
          <a:noFill/>
          <a:ln w="12700"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mn-ea"/>
              </a:rPr>
              <a:t>smtp2</a:t>
            </a:r>
            <a:endParaRPr kumimoji="1" lang="ja-JP" altLang="en-US" sz="1200" b="1" i="0" u="none" strike="noStrike" cap="none" normalizeH="0" baseline="0" dirty="0" smtClean="0">
              <a:ln>
                <a:noFill/>
              </a:ln>
              <a:solidFill>
                <a:schemeClr val="tx1"/>
              </a:solidFill>
              <a:effectLst/>
              <a:latin typeface="+mn-ea"/>
            </a:endParaRPr>
          </a:p>
        </p:txBody>
      </p:sp>
      <p:sp>
        <p:nvSpPr>
          <p:cNvPr id="5" name="角丸四角形 4"/>
          <p:cNvSpPr/>
          <p:nvPr/>
        </p:nvSpPr>
        <p:spPr bwMode="auto">
          <a:xfrm>
            <a:off x="5490102" y="2348880"/>
            <a:ext cx="828092" cy="288032"/>
          </a:xfrm>
          <a:prstGeom prst="roundRect">
            <a:avLst/>
          </a:prstGeom>
          <a:noFill/>
          <a:ln w="12700"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altLang="ja-JP" sz="1200" b="1" dirty="0" smtClean="0">
                <a:latin typeface="+mn-ea"/>
              </a:rPr>
              <a:t>imap4-</a:t>
            </a:r>
            <a:r>
              <a:rPr lang="en-US" altLang="ja-JP" sz="1200" b="1" dirty="0">
                <a:latin typeface="+mn-ea"/>
              </a:rPr>
              <a:t>2</a:t>
            </a:r>
            <a:endParaRPr kumimoji="1" lang="ja-JP" altLang="en-US" sz="1200" b="1" i="0" u="none" strike="noStrike" cap="none" normalizeH="0" baseline="0" dirty="0" smtClean="0">
              <a:ln>
                <a:noFill/>
              </a:ln>
              <a:solidFill>
                <a:schemeClr val="tx1"/>
              </a:solidFill>
              <a:effectLst/>
              <a:latin typeface="+mn-ea"/>
            </a:endParaRPr>
          </a:p>
        </p:txBody>
      </p:sp>
      <p:sp>
        <p:nvSpPr>
          <p:cNvPr id="3" name="フローチャート : 磁気ディスク 2"/>
          <p:cNvSpPr/>
          <p:nvPr/>
        </p:nvSpPr>
        <p:spPr bwMode="auto">
          <a:xfrm>
            <a:off x="5508104" y="2780928"/>
            <a:ext cx="792088" cy="720080"/>
          </a:xfrm>
          <a:prstGeom prst="flowChartMagneticDisk">
            <a:avLst/>
          </a:prstGeom>
          <a:noFill/>
          <a:ln w="12700"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mn-ea"/>
              </a:rPr>
              <a:t>www</a:t>
            </a:r>
          </a:p>
          <a:p>
            <a:pPr marL="0" marR="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err="1" smtClean="0">
                <a:ln>
                  <a:noFill/>
                </a:ln>
                <a:solidFill>
                  <a:schemeClr val="tx1"/>
                </a:solidFill>
                <a:effectLst/>
                <a:latin typeface="+mn-ea"/>
              </a:rPr>
              <a:t>Maildir</a:t>
            </a:r>
            <a:endParaRPr kumimoji="1" lang="en-US" altLang="ja-JP" sz="1200" b="1" i="0" u="none" strike="noStrike" cap="none" normalizeH="0" baseline="0" dirty="0" smtClean="0">
              <a:ln>
                <a:noFill/>
              </a:ln>
              <a:solidFill>
                <a:schemeClr val="tx1"/>
              </a:solidFill>
              <a:effectLst/>
              <a:latin typeface="+mn-ea"/>
            </a:endParaRPr>
          </a:p>
        </p:txBody>
      </p:sp>
      <p:sp>
        <p:nvSpPr>
          <p:cNvPr id="4" name="角丸四角形 3"/>
          <p:cNvSpPr/>
          <p:nvPr/>
        </p:nvSpPr>
        <p:spPr bwMode="auto">
          <a:xfrm>
            <a:off x="5148064" y="1196752"/>
            <a:ext cx="1512168" cy="3168352"/>
          </a:xfrm>
          <a:prstGeom prst="roundRect">
            <a:avLst/>
          </a:prstGeom>
          <a:no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b"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mn-ea"/>
              </a:rPr>
              <a:t>IT building</a:t>
            </a:r>
            <a:endParaRPr kumimoji="1" lang="ja-JP" altLang="en-US" sz="1200" b="1" i="0" u="none" strike="noStrike" cap="none" normalizeH="0" baseline="0" dirty="0" smtClean="0">
              <a:ln>
                <a:noFill/>
              </a:ln>
              <a:solidFill>
                <a:schemeClr val="tx1"/>
              </a:solidFill>
              <a:effectLst/>
              <a:latin typeface="+mn-ea"/>
            </a:endParaRPr>
          </a:p>
        </p:txBody>
      </p:sp>
      <p:sp>
        <p:nvSpPr>
          <p:cNvPr id="9" name="角丸四角形 8"/>
          <p:cNvSpPr/>
          <p:nvPr/>
        </p:nvSpPr>
        <p:spPr bwMode="auto">
          <a:xfrm>
            <a:off x="5463099" y="1340768"/>
            <a:ext cx="882098" cy="432048"/>
          </a:xfrm>
          <a:prstGeom prst="roundRect">
            <a:avLst/>
          </a:prstGeom>
          <a:noFill/>
          <a:ln w="12700"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mn-ea"/>
              </a:rPr>
              <a:t>www2-ex</a:t>
            </a:r>
          </a:p>
          <a:p>
            <a:pPr marL="0" marR="0" indent="0" algn="ctr" defTabSz="914400" rtl="0" eaLnBrk="1" fontAlgn="base" latinLnBrk="0" hangingPunct="1">
              <a:lnSpc>
                <a:spcPct val="100000"/>
              </a:lnSpc>
              <a:spcBef>
                <a:spcPct val="0"/>
              </a:spcBef>
              <a:spcAft>
                <a:spcPct val="0"/>
              </a:spcAft>
              <a:buClrTx/>
              <a:buSzTx/>
              <a:buFontTx/>
              <a:buNone/>
              <a:tabLst/>
            </a:pPr>
            <a:r>
              <a:rPr lang="en-US" altLang="ja-JP" sz="1200" b="1" dirty="0" smtClean="0">
                <a:latin typeface="+mn-ea"/>
              </a:rPr>
              <a:t>www2-in</a:t>
            </a:r>
            <a:endParaRPr kumimoji="1" lang="ja-JP" altLang="en-US" sz="1200" b="1" i="0" u="none" strike="noStrike" cap="none" normalizeH="0" baseline="0" dirty="0" smtClean="0">
              <a:ln>
                <a:noFill/>
              </a:ln>
              <a:solidFill>
                <a:schemeClr val="tx1"/>
              </a:solidFill>
              <a:effectLst/>
              <a:latin typeface="+mn-ea"/>
            </a:endParaRPr>
          </a:p>
        </p:txBody>
      </p:sp>
      <p:sp>
        <p:nvSpPr>
          <p:cNvPr id="11" name="角丸四角形 10"/>
          <p:cNvSpPr/>
          <p:nvPr/>
        </p:nvSpPr>
        <p:spPr bwMode="auto">
          <a:xfrm>
            <a:off x="7767355" y="1916832"/>
            <a:ext cx="828092" cy="288032"/>
          </a:xfrm>
          <a:prstGeom prst="roundRect">
            <a:avLst/>
          </a:prstGeom>
          <a:noFill/>
          <a:ln w="12700"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mn-ea"/>
              </a:rPr>
              <a:t>smtp1</a:t>
            </a:r>
            <a:endParaRPr kumimoji="1" lang="ja-JP" altLang="en-US" sz="1200" b="1" i="0" u="none" strike="noStrike" cap="none" normalizeH="0" baseline="0" dirty="0" smtClean="0">
              <a:ln>
                <a:noFill/>
              </a:ln>
              <a:solidFill>
                <a:schemeClr val="tx1"/>
              </a:solidFill>
              <a:effectLst/>
              <a:latin typeface="+mn-ea"/>
            </a:endParaRPr>
          </a:p>
        </p:txBody>
      </p:sp>
      <p:sp>
        <p:nvSpPr>
          <p:cNvPr id="12" name="角丸四角形 11"/>
          <p:cNvSpPr/>
          <p:nvPr/>
        </p:nvSpPr>
        <p:spPr bwMode="auto">
          <a:xfrm>
            <a:off x="7767355" y="2348880"/>
            <a:ext cx="828092" cy="288032"/>
          </a:xfrm>
          <a:prstGeom prst="roundRect">
            <a:avLst/>
          </a:prstGeom>
          <a:noFill/>
          <a:ln w="12700"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altLang="ja-JP" sz="1200" b="1" dirty="0" smtClean="0">
                <a:latin typeface="+mn-ea"/>
              </a:rPr>
              <a:t>Imap4-1</a:t>
            </a:r>
            <a:endParaRPr kumimoji="1" lang="ja-JP" altLang="en-US" sz="1200" b="1" i="0" u="none" strike="noStrike" cap="none" normalizeH="0" baseline="0" dirty="0" smtClean="0">
              <a:ln>
                <a:noFill/>
              </a:ln>
              <a:solidFill>
                <a:schemeClr val="tx1"/>
              </a:solidFill>
              <a:effectLst/>
              <a:latin typeface="+mn-ea"/>
            </a:endParaRPr>
          </a:p>
        </p:txBody>
      </p:sp>
      <p:sp>
        <p:nvSpPr>
          <p:cNvPr id="13" name="フローチャート : 磁気ディスク 12"/>
          <p:cNvSpPr/>
          <p:nvPr/>
        </p:nvSpPr>
        <p:spPr bwMode="auto">
          <a:xfrm>
            <a:off x="7767355" y="2780929"/>
            <a:ext cx="828092" cy="720080"/>
          </a:xfrm>
          <a:prstGeom prst="flowChartMagneticDisk">
            <a:avLst/>
          </a:prstGeom>
          <a:noFill/>
          <a:ln w="12700"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mn-ea"/>
              </a:rPr>
              <a:t>www</a:t>
            </a:r>
          </a:p>
          <a:p>
            <a:pPr marL="0" marR="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err="1" smtClean="0">
                <a:ln>
                  <a:noFill/>
                </a:ln>
                <a:solidFill>
                  <a:schemeClr val="tx1"/>
                </a:solidFill>
                <a:effectLst/>
                <a:latin typeface="+mn-ea"/>
              </a:rPr>
              <a:t>Maildir</a:t>
            </a:r>
            <a:endParaRPr kumimoji="1" lang="en-US" altLang="ja-JP" sz="1200" b="1" i="0" u="none" strike="noStrike" cap="none" normalizeH="0" baseline="0" dirty="0" smtClean="0">
              <a:ln>
                <a:noFill/>
              </a:ln>
              <a:solidFill>
                <a:schemeClr val="tx1"/>
              </a:solidFill>
              <a:effectLst/>
              <a:latin typeface="+mn-ea"/>
            </a:endParaRPr>
          </a:p>
        </p:txBody>
      </p:sp>
      <p:sp>
        <p:nvSpPr>
          <p:cNvPr id="14" name="角丸四角形 13"/>
          <p:cNvSpPr/>
          <p:nvPr/>
        </p:nvSpPr>
        <p:spPr bwMode="auto">
          <a:xfrm>
            <a:off x="7452320" y="1196752"/>
            <a:ext cx="1512168" cy="3168352"/>
          </a:xfrm>
          <a:prstGeom prst="roundRect">
            <a:avLst/>
          </a:prstGeom>
          <a:no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b"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mn-ea"/>
              </a:rPr>
              <a:t>RCNP</a:t>
            </a:r>
            <a:endParaRPr kumimoji="1" lang="ja-JP" altLang="en-US" sz="1200" b="1" i="0" u="none" strike="noStrike" cap="none" normalizeH="0" baseline="0" dirty="0" smtClean="0">
              <a:ln>
                <a:noFill/>
              </a:ln>
              <a:solidFill>
                <a:schemeClr val="tx1"/>
              </a:solidFill>
              <a:effectLst/>
              <a:latin typeface="+mn-ea"/>
            </a:endParaRPr>
          </a:p>
        </p:txBody>
      </p:sp>
      <p:cxnSp>
        <p:nvCxnSpPr>
          <p:cNvPr id="23" name="直線矢印コネクタ 22"/>
          <p:cNvCxnSpPr>
            <a:stCxn id="3" idx="4"/>
            <a:endCxn id="13" idx="2"/>
          </p:cNvCxnSpPr>
          <p:nvPr/>
        </p:nvCxnSpPr>
        <p:spPr bwMode="auto">
          <a:xfrm>
            <a:off x="6300192" y="3140968"/>
            <a:ext cx="1467163" cy="1"/>
          </a:xfrm>
          <a:prstGeom prst="straightConnector1">
            <a:avLst/>
          </a:prstGeom>
          <a:solidFill>
            <a:schemeClr val="accent1"/>
          </a:solidFill>
          <a:ln w="127000" cap="flat" cmpd="sng" algn="ctr">
            <a:solidFill>
              <a:srgbClr val="00B050"/>
            </a:solidFill>
            <a:prstDash val="solid"/>
            <a:round/>
            <a:headEnd type="triangle" w="med" len="sm"/>
            <a:tailEnd type="triangle" w="med"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6732240" y="2780928"/>
            <a:ext cx="936104" cy="276999"/>
          </a:xfrm>
          <a:prstGeom prst="rect">
            <a:avLst/>
          </a:prstGeom>
          <a:noFill/>
        </p:spPr>
        <p:txBody>
          <a:bodyPr wrap="square" rtlCol="0">
            <a:spAutoFit/>
          </a:bodyPr>
          <a:lstStyle/>
          <a:p>
            <a:r>
              <a:rPr kumimoji="1" lang="en-US" altLang="ja-JP" sz="1200" b="1" dirty="0" err="1" smtClean="0">
                <a:latin typeface="+mn-ea"/>
              </a:rPr>
              <a:t>gluster</a:t>
            </a:r>
            <a:endParaRPr kumimoji="1" lang="ja-JP" altLang="en-US" sz="1200" b="1" dirty="0">
              <a:latin typeface="+mn-ea"/>
            </a:endParaRPr>
          </a:p>
        </p:txBody>
      </p:sp>
      <p:sp>
        <p:nvSpPr>
          <p:cNvPr id="18" name="角丸四角形 17"/>
          <p:cNvSpPr/>
          <p:nvPr/>
        </p:nvSpPr>
        <p:spPr bwMode="auto">
          <a:xfrm>
            <a:off x="5436096" y="3645024"/>
            <a:ext cx="936104" cy="288032"/>
          </a:xfrm>
          <a:prstGeom prst="roundRect">
            <a:avLst/>
          </a:prstGeom>
          <a:noFill/>
          <a:ln w="12700"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mn-ea"/>
              </a:rPr>
              <a:t>Generator</a:t>
            </a:r>
            <a:endParaRPr kumimoji="1" lang="ja-JP" altLang="en-US" sz="1200" b="1" i="0" u="none" strike="noStrike" cap="none" normalizeH="0" baseline="0" dirty="0" smtClean="0">
              <a:ln>
                <a:noFill/>
              </a:ln>
              <a:solidFill>
                <a:schemeClr val="tx1"/>
              </a:solidFill>
              <a:effectLst/>
              <a:latin typeface="+mn-ea"/>
            </a:endParaRPr>
          </a:p>
        </p:txBody>
      </p:sp>
      <p:sp>
        <p:nvSpPr>
          <p:cNvPr id="8" name="日付プレースホルダー 7"/>
          <p:cNvSpPr>
            <a:spLocks noGrp="1"/>
          </p:cNvSpPr>
          <p:nvPr>
            <p:ph type="dt" sz="half" idx="10"/>
          </p:nvPr>
        </p:nvSpPr>
        <p:spPr/>
        <p:txBody>
          <a:bodyPr/>
          <a:lstStyle/>
          <a:p>
            <a:fld id="{BBD8E3AE-C24F-479D-83E4-950A8386495D}" type="datetime1">
              <a:rPr kumimoji="1" lang="ja-JP" altLang="en-US" smtClean="0"/>
              <a:t>2016/12/7</a:t>
            </a:fld>
            <a:endParaRPr kumimoji="1" lang="ja-JP" altLang="en-US"/>
          </a:p>
        </p:txBody>
      </p:sp>
      <p:sp>
        <p:nvSpPr>
          <p:cNvPr id="10" name="フッター プレースホルダー 9"/>
          <p:cNvSpPr>
            <a:spLocks noGrp="1"/>
          </p:cNvSpPr>
          <p:nvPr>
            <p:ph type="ftr" sz="quarter" idx="11"/>
          </p:nvPr>
        </p:nvSpPr>
        <p:spPr/>
        <p:txBody>
          <a:bodyPr/>
          <a:lstStyle/>
          <a:p>
            <a:r>
              <a:rPr kumimoji="1" lang="en-US" altLang="ja-JP" smtClean="0"/>
              <a:t>RCNP, Osaka Univ.</a:t>
            </a:r>
            <a:endParaRPr kumimoji="1" lang="ja-JP" altLang="en-US"/>
          </a:p>
        </p:txBody>
      </p:sp>
      <p:sp>
        <p:nvSpPr>
          <p:cNvPr id="16" name="スライド番号プレースホルダー 15"/>
          <p:cNvSpPr>
            <a:spLocks noGrp="1"/>
          </p:cNvSpPr>
          <p:nvPr>
            <p:ph type="sldNum" sz="quarter" idx="12"/>
          </p:nvPr>
        </p:nvSpPr>
        <p:spPr>
          <a:xfrm>
            <a:off x="6625208" y="6304235"/>
            <a:ext cx="2133600" cy="365125"/>
          </a:xfrm>
        </p:spPr>
        <p:txBody>
          <a:bodyPr/>
          <a:lstStyle/>
          <a:p>
            <a:fld id="{D2D8002D-B5B0-4BAC-B1F6-782DDCCE6D9C}" type="slidenum">
              <a:rPr kumimoji="1" lang="ja-JP" altLang="en-US" b="1" smtClean="0">
                <a:latin typeface="+mn-ea"/>
              </a:rPr>
              <a:t>6</a:t>
            </a:fld>
            <a:endParaRPr kumimoji="1" lang="ja-JP" altLang="en-US" b="1" dirty="0">
              <a:latin typeface="+mn-ea"/>
            </a:endParaRPr>
          </a:p>
        </p:txBody>
      </p:sp>
      <p:sp>
        <p:nvSpPr>
          <p:cNvPr id="24" name="角丸四角形 23"/>
          <p:cNvSpPr/>
          <p:nvPr/>
        </p:nvSpPr>
        <p:spPr bwMode="auto">
          <a:xfrm>
            <a:off x="7740352" y="1340768"/>
            <a:ext cx="882098" cy="432048"/>
          </a:xfrm>
          <a:prstGeom prst="roundRect">
            <a:avLst/>
          </a:prstGeom>
          <a:noFill/>
          <a:ln w="12700"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mn-ea"/>
              </a:rPr>
              <a:t>www1-ex</a:t>
            </a:r>
          </a:p>
          <a:p>
            <a:pPr marL="0" marR="0" indent="0" algn="ctr" defTabSz="914400" rtl="0" eaLnBrk="1" fontAlgn="base" latinLnBrk="0" hangingPunct="1">
              <a:lnSpc>
                <a:spcPct val="100000"/>
              </a:lnSpc>
              <a:spcBef>
                <a:spcPct val="0"/>
              </a:spcBef>
              <a:spcAft>
                <a:spcPct val="0"/>
              </a:spcAft>
              <a:buClrTx/>
              <a:buSzTx/>
              <a:buFontTx/>
              <a:buNone/>
              <a:tabLst/>
            </a:pPr>
            <a:r>
              <a:rPr lang="en-US" altLang="ja-JP" sz="1200" b="1" dirty="0" smtClean="0">
                <a:latin typeface="+mn-ea"/>
              </a:rPr>
              <a:t>www1-in</a:t>
            </a:r>
            <a:endParaRPr kumimoji="1" lang="ja-JP" altLang="en-US" sz="1200" b="1" i="0" u="none" strike="noStrike" cap="none" normalizeH="0" baseline="0" dirty="0" smtClean="0">
              <a:ln>
                <a:noFill/>
              </a:ln>
              <a:solidFill>
                <a:schemeClr val="tx1"/>
              </a:solidFill>
              <a:effectLst/>
              <a:latin typeface="+mn-ea"/>
            </a:endParaRPr>
          </a:p>
        </p:txBody>
      </p:sp>
      <p:sp>
        <p:nvSpPr>
          <p:cNvPr id="28" name="角丸四角形 27"/>
          <p:cNvSpPr/>
          <p:nvPr/>
        </p:nvSpPr>
        <p:spPr bwMode="auto">
          <a:xfrm>
            <a:off x="7767355" y="3645024"/>
            <a:ext cx="828092" cy="288032"/>
          </a:xfrm>
          <a:prstGeom prst="roundRect">
            <a:avLst/>
          </a:prstGeom>
          <a:noFill/>
          <a:ln w="12700"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mn-ea"/>
              </a:rPr>
              <a:t>UPS</a:t>
            </a:r>
            <a:endParaRPr kumimoji="1" lang="ja-JP" altLang="en-US" sz="1200" b="1" i="0" u="none" strike="noStrike" cap="none" normalizeH="0" baseline="0" dirty="0" smtClean="0">
              <a:ln>
                <a:noFill/>
              </a:ln>
              <a:solidFill>
                <a:schemeClr val="tx1"/>
              </a:solidFill>
              <a:effectLst/>
              <a:latin typeface="+mn-ea"/>
            </a:endParaRPr>
          </a:p>
        </p:txBody>
      </p:sp>
    </p:spTree>
    <p:extLst>
      <p:ext uri="{BB962C8B-B14F-4D97-AF65-F5344CB8AC3E}">
        <p14:creationId xmlns:p14="http://schemas.microsoft.com/office/powerpoint/2010/main" val="3035612678"/>
      </p:ext>
    </p:extLst>
  </p:cSld>
  <p:clrMapOvr>
    <a:masterClrMapping/>
  </p:clrMapOvr>
  <p:transition>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afterEffect">
                                  <p:stCondLst>
                                    <p:cond delay="0"/>
                                  </p:stCondLst>
                                  <p:childTnLst>
                                    <p:set>
                                      <p:cBhvr>
                                        <p:cTn id="6" dur="1" fill="hold">
                                          <p:stCondLst>
                                            <p:cond delay="0"/>
                                          </p:stCondLst>
                                        </p:cTn>
                                        <p:tgtEl>
                                          <p:spTgt spid="193539">
                                            <p:txEl>
                                              <p:pRg st="0" end="0"/>
                                            </p:txEl>
                                          </p:spTgt>
                                        </p:tgtEl>
                                        <p:attrNameLst>
                                          <p:attrName>style.visibility</p:attrName>
                                        </p:attrNameLst>
                                      </p:cBhvr>
                                      <p:to>
                                        <p:strVal val="visible"/>
                                      </p:to>
                                    </p:set>
                                    <p:anim calcmode="lin" valueType="num">
                                      <p:cBhvr additive="base">
                                        <p:cTn id="7" dur="500" fill="hold"/>
                                        <p:tgtEl>
                                          <p:spTgt spid="193539">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93539">
                                            <p:txEl>
                                              <p:pRg st="0" end="0"/>
                                            </p:txEl>
                                          </p:spTgt>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2" fill="hold" nodeType="afterEffect">
                                  <p:stCondLst>
                                    <p:cond delay="0"/>
                                  </p:stCondLst>
                                  <p:childTnLst>
                                    <p:set>
                                      <p:cBhvr>
                                        <p:cTn id="11" dur="1" fill="hold">
                                          <p:stCondLst>
                                            <p:cond delay="0"/>
                                          </p:stCondLst>
                                        </p:cTn>
                                        <p:tgtEl>
                                          <p:spTgt spid="193539">
                                            <p:txEl>
                                              <p:pRg st="1" end="1"/>
                                            </p:txEl>
                                          </p:spTgt>
                                        </p:tgtEl>
                                        <p:attrNameLst>
                                          <p:attrName>style.visibility</p:attrName>
                                        </p:attrNameLst>
                                      </p:cBhvr>
                                      <p:to>
                                        <p:strVal val="visible"/>
                                      </p:to>
                                    </p:set>
                                    <p:anim calcmode="lin" valueType="num">
                                      <p:cBhvr additive="base">
                                        <p:cTn id="12" dur="500" fill="hold"/>
                                        <p:tgtEl>
                                          <p:spTgt spid="193539">
                                            <p:txEl>
                                              <p:pRg st="1" end="1"/>
                                            </p:txEl>
                                          </p:spTgt>
                                        </p:tgtEl>
                                        <p:attrNameLst>
                                          <p:attrName>ppt_x</p:attrName>
                                        </p:attrNameLst>
                                      </p:cBhvr>
                                      <p:tavLst>
                                        <p:tav tm="0">
                                          <p:val>
                                            <p:strVal val="1+#ppt_w/2"/>
                                          </p:val>
                                        </p:tav>
                                        <p:tav tm="100000">
                                          <p:val>
                                            <p:strVal val="#ppt_x"/>
                                          </p:val>
                                        </p:tav>
                                      </p:tavLst>
                                    </p:anim>
                                    <p:anim calcmode="lin" valueType="num">
                                      <p:cBhvr additive="base">
                                        <p:cTn id="13" dur="500" fill="hold"/>
                                        <p:tgtEl>
                                          <p:spTgt spid="19353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2" fill="hold" nodeType="clickEffect">
                                  <p:stCondLst>
                                    <p:cond delay="0"/>
                                  </p:stCondLst>
                                  <p:childTnLst>
                                    <p:set>
                                      <p:cBhvr>
                                        <p:cTn id="17" dur="1" fill="hold">
                                          <p:stCondLst>
                                            <p:cond delay="0"/>
                                          </p:stCondLst>
                                        </p:cTn>
                                        <p:tgtEl>
                                          <p:spTgt spid="193539">
                                            <p:txEl>
                                              <p:pRg st="2" end="2"/>
                                            </p:txEl>
                                          </p:spTgt>
                                        </p:tgtEl>
                                        <p:attrNameLst>
                                          <p:attrName>style.visibility</p:attrName>
                                        </p:attrNameLst>
                                      </p:cBhvr>
                                      <p:to>
                                        <p:strVal val="visible"/>
                                      </p:to>
                                    </p:set>
                                    <p:anim calcmode="lin" valueType="num">
                                      <p:cBhvr additive="base">
                                        <p:cTn id="18" dur="500" fill="hold"/>
                                        <p:tgtEl>
                                          <p:spTgt spid="193539">
                                            <p:txEl>
                                              <p:pRg st="2" end="2"/>
                                            </p:txEl>
                                          </p:spTgt>
                                        </p:tgtEl>
                                        <p:attrNameLst>
                                          <p:attrName>ppt_x</p:attrName>
                                        </p:attrNameLst>
                                      </p:cBhvr>
                                      <p:tavLst>
                                        <p:tav tm="0">
                                          <p:val>
                                            <p:strVal val="1+#ppt_w/2"/>
                                          </p:val>
                                        </p:tav>
                                        <p:tav tm="100000">
                                          <p:val>
                                            <p:strVal val="#ppt_x"/>
                                          </p:val>
                                        </p:tav>
                                      </p:tavLst>
                                    </p:anim>
                                    <p:anim calcmode="lin" valueType="num">
                                      <p:cBhvr additive="base">
                                        <p:cTn id="19" dur="500" fill="hold"/>
                                        <p:tgtEl>
                                          <p:spTgt spid="19353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2" fill="hold" nodeType="clickEffect">
                                  <p:stCondLst>
                                    <p:cond delay="0"/>
                                  </p:stCondLst>
                                  <p:childTnLst>
                                    <p:set>
                                      <p:cBhvr>
                                        <p:cTn id="23" dur="1" fill="hold">
                                          <p:stCondLst>
                                            <p:cond delay="0"/>
                                          </p:stCondLst>
                                        </p:cTn>
                                        <p:tgtEl>
                                          <p:spTgt spid="193539">
                                            <p:txEl>
                                              <p:pRg st="3" end="3"/>
                                            </p:txEl>
                                          </p:spTgt>
                                        </p:tgtEl>
                                        <p:attrNameLst>
                                          <p:attrName>style.visibility</p:attrName>
                                        </p:attrNameLst>
                                      </p:cBhvr>
                                      <p:to>
                                        <p:strVal val="visible"/>
                                      </p:to>
                                    </p:set>
                                    <p:anim calcmode="lin" valueType="num">
                                      <p:cBhvr additive="base">
                                        <p:cTn id="24" dur="500" fill="hold"/>
                                        <p:tgtEl>
                                          <p:spTgt spid="193539">
                                            <p:txEl>
                                              <p:pRg st="3" end="3"/>
                                            </p:txEl>
                                          </p:spTgt>
                                        </p:tgtEl>
                                        <p:attrNameLst>
                                          <p:attrName>ppt_x</p:attrName>
                                        </p:attrNameLst>
                                      </p:cBhvr>
                                      <p:tavLst>
                                        <p:tav tm="0">
                                          <p:val>
                                            <p:strVal val="1+#ppt_w/2"/>
                                          </p:val>
                                        </p:tav>
                                        <p:tav tm="100000">
                                          <p:val>
                                            <p:strVal val="#ppt_x"/>
                                          </p:val>
                                        </p:tav>
                                      </p:tavLst>
                                    </p:anim>
                                    <p:anim calcmode="lin" valueType="num">
                                      <p:cBhvr additive="base">
                                        <p:cTn id="25" dur="500" fill="hold"/>
                                        <p:tgtEl>
                                          <p:spTgt spid="19353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2" fill="hold" nodeType="clickEffect">
                                  <p:stCondLst>
                                    <p:cond delay="0"/>
                                  </p:stCondLst>
                                  <p:childTnLst>
                                    <p:set>
                                      <p:cBhvr>
                                        <p:cTn id="29" dur="1" fill="hold">
                                          <p:stCondLst>
                                            <p:cond delay="0"/>
                                          </p:stCondLst>
                                        </p:cTn>
                                        <p:tgtEl>
                                          <p:spTgt spid="193539">
                                            <p:txEl>
                                              <p:pRg st="4" end="4"/>
                                            </p:txEl>
                                          </p:spTgt>
                                        </p:tgtEl>
                                        <p:attrNameLst>
                                          <p:attrName>style.visibility</p:attrName>
                                        </p:attrNameLst>
                                      </p:cBhvr>
                                      <p:to>
                                        <p:strVal val="visible"/>
                                      </p:to>
                                    </p:set>
                                    <p:anim calcmode="lin" valueType="num">
                                      <p:cBhvr additive="base">
                                        <p:cTn id="30" dur="500" fill="hold"/>
                                        <p:tgtEl>
                                          <p:spTgt spid="193539">
                                            <p:txEl>
                                              <p:pRg st="4" end="4"/>
                                            </p:txEl>
                                          </p:spTgt>
                                        </p:tgtEl>
                                        <p:attrNameLst>
                                          <p:attrName>ppt_x</p:attrName>
                                        </p:attrNameLst>
                                      </p:cBhvr>
                                      <p:tavLst>
                                        <p:tav tm="0">
                                          <p:val>
                                            <p:strVal val="1+#ppt_w/2"/>
                                          </p:val>
                                        </p:tav>
                                        <p:tav tm="100000">
                                          <p:val>
                                            <p:strVal val="#ppt_x"/>
                                          </p:val>
                                        </p:tav>
                                      </p:tavLst>
                                    </p:anim>
                                    <p:anim calcmode="lin" valueType="num">
                                      <p:cBhvr additive="base">
                                        <p:cTn id="31" dur="500" fill="hold"/>
                                        <p:tgtEl>
                                          <p:spTgt spid="193539">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2424" name="AutoShape 8"/>
          <p:cNvSpPr>
            <a:spLocks noChangeArrowheads="1"/>
          </p:cNvSpPr>
          <p:nvPr/>
        </p:nvSpPr>
        <p:spPr bwMode="auto">
          <a:xfrm>
            <a:off x="4932363" y="1265854"/>
            <a:ext cx="2303462" cy="2885087"/>
          </a:xfrm>
          <a:prstGeom prst="roundRect">
            <a:avLst>
              <a:gd name="adj" fmla="val 5511"/>
            </a:avLst>
          </a:prstGeom>
          <a:solidFill>
            <a:srgbClr val="CC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t" anchorCtr="1"/>
          <a:lstStyle/>
          <a:p>
            <a:pPr algn="ctr"/>
            <a:r>
              <a:rPr lang="en-US" altLang="ja-JP" sz="1600" dirty="0" smtClean="0"/>
              <a:t>RING annex</a:t>
            </a:r>
          </a:p>
          <a:p>
            <a:pPr algn="ctr"/>
            <a:endParaRPr lang="en-US" altLang="ja-JP" sz="1600" dirty="0"/>
          </a:p>
          <a:p>
            <a:pPr algn="ctr"/>
            <a:endParaRPr lang="en-US" altLang="ja-JP" sz="1600" dirty="0" smtClean="0"/>
          </a:p>
          <a:p>
            <a:pPr algn="ctr"/>
            <a:endParaRPr lang="en-US" altLang="ja-JP" sz="1600" dirty="0"/>
          </a:p>
          <a:p>
            <a:pPr algn="ctr"/>
            <a:endParaRPr lang="en-US" altLang="ja-JP" sz="1600" dirty="0" smtClean="0"/>
          </a:p>
          <a:p>
            <a:pPr algn="ctr"/>
            <a:endParaRPr lang="en-US" altLang="ja-JP" sz="1600" dirty="0"/>
          </a:p>
          <a:p>
            <a:pPr algn="ctr"/>
            <a:endParaRPr lang="en-US" altLang="ja-JP" sz="1600" dirty="0" smtClean="0"/>
          </a:p>
          <a:p>
            <a:pPr algn="ctr"/>
            <a:endParaRPr lang="en-US" altLang="ja-JP" sz="1600" dirty="0"/>
          </a:p>
          <a:p>
            <a:pPr algn="ctr"/>
            <a:endParaRPr lang="en-US" altLang="ja-JP" sz="1600" dirty="0" smtClean="0"/>
          </a:p>
          <a:p>
            <a:pPr algn="ctr"/>
            <a:endParaRPr lang="en-US" altLang="ja-JP" sz="1600" dirty="0"/>
          </a:p>
          <a:p>
            <a:pPr algn="ctr"/>
            <a:endParaRPr lang="ja-JP" altLang="en-US" sz="1600" dirty="0"/>
          </a:p>
        </p:txBody>
      </p:sp>
      <p:sp>
        <p:nvSpPr>
          <p:cNvPr id="572420" name="AutoShape 4"/>
          <p:cNvSpPr>
            <a:spLocks noChangeArrowheads="1"/>
          </p:cNvSpPr>
          <p:nvPr/>
        </p:nvSpPr>
        <p:spPr bwMode="auto">
          <a:xfrm>
            <a:off x="700088" y="1265854"/>
            <a:ext cx="4033837" cy="2808287"/>
          </a:xfrm>
          <a:prstGeom prst="roundRect">
            <a:avLst>
              <a:gd name="adj" fmla="val 4974"/>
            </a:avLst>
          </a:prstGeom>
          <a:solidFill>
            <a:srgbClr val="CC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t" anchorCtr="1"/>
          <a:lstStyle/>
          <a:p>
            <a:pPr algn="ctr"/>
            <a:r>
              <a:rPr lang="en-US" altLang="ja-JP" sz="1600" dirty="0" smtClean="0"/>
              <a:t>RING Experiment building  </a:t>
            </a:r>
          </a:p>
          <a:p>
            <a:pPr algn="ctr"/>
            <a:endParaRPr lang="en-US" altLang="ja-JP" sz="1600" dirty="0"/>
          </a:p>
          <a:p>
            <a:pPr algn="ctr"/>
            <a:endParaRPr lang="en-US" altLang="ja-JP" sz="1600" dirty="0" smtClean="0"/>
          </a:p>
          <a:p>
            <a:pPr algn="ctr"/>
            <a:endParaRPr lang="en-US" altLang="ja-JP" sz="1600" dirty="0"/>
          </a:p>
          <a:p>
            <a:pPr algn="ctr"/>
            <a:endParaRPr lang="en-US" altLang="ja-JP" sz="1600" dirty="0" smtClean="0"/>
          </a:p>
          <a:p>
            <a:pPr algn="ctr"/>
            <a:endParaRPr lang="en-US" altLang="ja-JP" sz="1600" dirty="0"/>
          </a:p>
          <a:p>
            <a:pPr algn="ctr"/>
            <a:endParaRPr lang="en-US" altLang="ja-JP" sz="1600" dirty="0" smtClean="0"/>
          </a:p>
          <a:p>
            <a:pPr algn="ctr"/>
            <a:endParaRPr lang="en-US" altLang="ja-JP" sz="1600" dirty="0"/>
          </a:p>
          <a:p>
            <a:pPr algn="ctr"/>
            <a:endParaRPr lang="en-US" altLang="ja-JP" sz="1600" dirty="0" smtClean="0"/>
          </a:p>
          <a:p>
            <a:pPr algn="ctr"/>
            <a:endParaRPr lang="en-US" altLang="ja-JP" sz="1600" dirty="0"/>
          </a:p>
          <a:p>
            <a:pPr algn="ctr"/>
            <a:endParaRPr lang="en-US" altLang="ja-JP" sz="1600" dirty="0" smtClean="0"/>
          </a:p>
          <a:p>
            <a:pPr algn="ctr"/>
            <a:endParaRPr lang="ja-JP" altLang="en-US" sz="1600" dirty="0"/>
          </a:p>
        </p:txBody>
      </p:sp>
      <p:sp>
        <p:nvSpPr>
          <p:cNvPr id="54" name="日付プレースホルダー 4"/>
          <p:cNvSpPr>
            <a:spLocks noGrp="1"/>
          </p:cNvSpPr>
          <p:nvPr>
            <p:ph type="dt" sz="half" idx="10"/>
          </p:nvPr>
        </p:nvSpPr>
        <p:spPr/>
        <p:txBody>
          <a:bodyPr/>
          <a:lstStyle/>
          <a:p>
            <a:fld id="{BDFBC504-9A20-4393-84D0-47225A9DA424}" type="datetime1">
              <a:rPr lang="ja-JP" altLang="en-US" smtClean="0"/>
              <a:t>2016/12/7</a:t>
            </a:fld>
            <a:endParaRPr lang="en-US" altLang="ja-JP" dirty="0"/>
          </a:p>
        </p:txBody>
      </p:sp>
      <p:sp>
        <p:nvSpPr>
          <p:cNvPr id="55" name="フッター プレースホルダー 5"/>
          <p:cNvSpPr>
            <a:spLocks noGrp="1"/>
          </p:cNvSpPr>
          <p:nvPr>
            <p:ph type="ftr" sz="quarter" idx="11"/>
          </p:nvPr>
        </p:nvSpPr>
        <p:spPr/>
        <p:txBody>
          <a:bodyPr/>
          <a:lstStyle/>
          <a:p>
            <a:r>
              <a:rPr lang="en-US" altLang="ja-JP" smtClean="0"/>
              <a:t>RCNP, Osaka Univ.</a:t>
            </a:r>
            <a:endParaRPr lang="en-US" altLang="ja-JP"/>
          </a:p>
        </p:txBody>
      </p:sp>
      <p:sp>
        <p:nvSpPr>
          <p:cNvPr id="56" name="スライド番号プレースホルダー 6"/>
          <p:cNvSpPr>
            <a:spLocks noGrp="1"/>
          </p:cNvSpPr>
          <p:nvPr>
            <p:ph type="sldNum" sz="quarter" idx="12"/>
          </p:nvPr>
        </p:nvSpPr>
        <p:spPr/>
        <p:txBody>
          <a:bodyPr/>
          <a:lstStyle/>
          <a:p>
            <a:fld id="{1B39F294-CC7F-4D12-A6A4-AD5EEA468834}" type="slidenum">
              <a:rPr lang="ja-JP" altLang="en-US"/>
              <a:pPr/>
              <a:t>7</a:t>
            </a:fld>
            <a:endParaRPr lang="en-US" altLang="ja-JP" dirty="0"/>
          </a:p>
        </p:txBody>
      </p:sp>
      <p:cxnSp>
        <p:nvCxnSpPr>
          <p:cNvPr id="572421" name="AutoShape 5"/>
          <p:cNvCxnSpPr>
            <a:cxnSpLocks noChangeShapeType="1"/>
          </p:cNvCxnSpPr>
          <p:nvPr/>
        </p:nvCxnSpPr>
        <p:spPr bwMode="auto">
          <a:xfrm flipV="1">
            <a:off x="2411760" y="2781326"/>
            <a:ext cx="3455640" cy="982264"/>
          </a:xfrm>
          <a:prstGeom prst="straightConnector1">
            <a:avLst/>
          </a:prstGeom>
          <a:noFill/>
          <a:ln w="101600">
            <a:solidFill>
              <a:srgbClr val="C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72422" name="AutoShape 6"/>
          <p:cNvSpPr>
            <a:spLocks noChangeArrowheads="1"/>
          </p:cNvSpPr>
          <p:nvPr/>
        </p:nvSpPr>
        <p:spPr bwMode="auto">
          <a:xfrm>
            <a:off x="4548188" y="4653781"/>
            <a:ext cx="2232025" cy="1655539"/>
          </a:xfrm>
          <a:prstGeom prst="roundRect">
            <a:avLst>
              <a:gd name="adj" fmla="val 6954"/>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ja-JP" sz="1600" dirty="0" smtClean="0"/>
          </a:p>
          <a:p>
            <a:pPr algn="ctr"/>
            <a:endParaRPr lang="en-US" altLang="ja-JP" sz="1600" dirty="0"/>
          </a:p>
          <a:p>
            <a:pPr algn="ctr"/>
            <a:r>
              <a:rPr lang="ja-JP" altLang="en-US" sz="1600" dirty="0"/>
              <a:t>　</a:t>
            </a:r>
            <a:r>
              <a:rPr lang="en-US" altLang="ja-JP" sz="1600" dirty="0" smtClean="0"/>
              <a:t>AVF building</a:t>
            </a:r>
            <a:endParaRPr lang="ja-JP" altLang="en-US" sz="1600" dirty="0"/>
          </a:p>
        </p:txBody>
      </p:sp>
      <p:cxnSp>
        <p:nvCxnSpPr>
          <p:cNvPr id="572430" name="AutoShape 14"/>
          <p:cNvCxnSpPr>
            <a:cxnSpLocks noChangeShapeType="1"/>
            <a:stCxn id="572434" idx="0"/>
          </p:cNvCxnSpPr>
          <p:nvPr/>
        </p:nvCxnSpPr>
        <p:spPr bwMode="auto">
          <a:xfrm flipV="1">
            <a:off x="3379788" y="2781325"/>
            <a:ext cx="2487612" cy="1964531"/>
          </a:xfrm>
          <a:prstGeom prst="straightConnector1">
            <a:avLst/>
          </a:prstGeom>
          <a:noFill/>
          <a:ln w="508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72431" name="Rectangle 15"/>
          <p:cNvSpPr>
            <a:spLocks noGrp="1" noChangeArrowheads="1"/>
          </p:cNvSpPr>
          <p:nvPr>
            <p:ph type="title"/>
          </p:nvPr>
        </p:nvSpPr>
        <p:spPr>
          <a:xfrm>
            <a:off x="685800" y="53975"/>
            <a:ext cx="5155842" cy="704850"/>
          </a:xfrm>
        </p:spPr>
        <p:txBody>
          <a:bodyPr/>
          <a:lstStyle/>
          <a:p>
            <a:r>
              <a:rPr lang="en-US" altLang="ja-JP" sz="3600" b="1" dirty="0" smtClean="0"/>
              <a:t>Physical structure</a:t>
            </a:r>
            <a:endParaRPr lang="ja-JP" altLang="en-US" sz="3600" b="1" dirty="0"/>
          </a:p>
        </p:txBody>
      </p:sp>
      <p:cxnSp>
        <p:nvCxnSpPr>
          <p:cNvPr id="572432" name="AutoShape 16"/>
          <p:cNvCxnSpPr>
            <a:cxnSpLocks noChangeShapeType="1"/>
            <a:endCxn id="572435" idx="2"/>
          </p:cNvCxnSpPr>
          <p:nvPr/>
        </p:nvCxnSpPr>
        <p:spPr bwMode="auto">
          <a:xfrm>
            <a:off x="5507038" y="2493194"/>
            <a:ext cx="3056490" cy="3445066"/>
          </a:xfrm>
          <a:prstGeom prst="straightConnector1">
            <a:avLst/>
          </a:prstGeom>
          <a:noFill/>
          <a:ln w="508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72434" name="AutoShape 18"/>
          <p:cNvSpPr>
            <a:spLocks noChangeArrowheads="1"/>
          </p:cNvSpPr>
          <p:nvPr/>
        </p:nvSpPr>
        <p:spPr bwMode="auto">
          <a:xfrm>
            <a:off x="3127375" y="4745856"/>
            <a:ext cx="504825" cy="576263"/>
          </a:xfrm>
          <a:prstGeom prst="roundRect">
            <a:avLst>
              <a:gd name="adj" fmla="val 16667"/>
            </a:avLst>
          </a:prstGeom>
          <a:solidFill>
            <a:srgbClr val="99FF33"/>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600" dirty="0" smtClean="0"/>
              <a:t>HD</a:t>
            </a:r>
            <a:endParaRPr lang="ja-JP" altLang="en-US" sz="1600" dirty="0"/>
          </a:p>
        </p:txBody>
      </p:sp>
      <p:sp>
        <p:nvSpPr>
          <p:cNvPr id="572435" name="AutoShape 19"/>
          <p:cNvSpPr>
            <a:spLocks noChangeArrowheads="1"/>
          </p:cNvSpPr>
          <p:nvPr/>
        </p:nvSpPr>
        <p:spPr bwMode="auto">
          <a:xfrm>
            <a:off x="8239678" y="5361998"/>
            <a:ext cx="647700" cy="576262"/>
          </a:xfrm>
          <a:prstGeom prst="roundRect">
            <a:avLst>
              <a:gd name="adj" fmla="val 16667"/>
            </a:avLst>
          </a:prstGeom>
          <a:solidFill>
            <a:srgbClr val="99FF33"/>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600" dirty="0" smtClean="0"/>
              <a:t>Guest</a:t>
            </a:r>
          </a:p>
          <a:p>
            <a:pPr algn="ctr"/>
            <a:r>
              <a:rPr lang="en-US" altLang="ja-JP" sz="1600" dirty="0" smtClean="0"/>
              <a:t>house</a:t>
            </a:r>
            <a:endParaRPr lang="ja-JP" altLang="en-US" sz="1600" dirty="0"/>
          </a:p>
        </p:txBody>
      </p:sp>
      <p:sp>
        <p:nvSpPr>
          <p:cNvPr id="572436" name="AutoShape 20"/>
          <p:cNvSpPr>
            <a:spLocks noChangeArrowheads="1"/>
          </p:cNvSpPr>
          <p:nvPr/>
        </p:nvSpPr>
        <p:spPr bwMode="auto">
          <a:xfrm>
            <a:off x="3176588" y="5589612"/>
            <a:ext cx="431800" cy="576263"/>
          </a:xfrm>
          <a:prstGeom prst="roundRect">
            <a:avLst>
              <a:gd name="adj" fmla="val 16667"/>
            </a:avLst>
          </a:prstGeom>
          <a:solidFill>
            <a:srgbClr val="99FF33"/>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600" dirty="0" smtClean="0">
                <a:latin typeface="ＭＳ Ｐゴシック" charset="-128"/>
              </a:rPr>
              <a:t>RI</a:t>
            </a:r>
            <a:endParaRPr lang="ja-JP" altLang="en-US" sz="1600" dirty="0">
              <a:latin typeface="ＭＳ Ｐゴシック" charset="-128"/>
            </a:endParaRPr>
          </a:p>
        </p:txBody>
      </p:sp>
      <p:sp>
        <p:nvSpPr>
          <p:cNvPr id="572441" name="AutoShape 25"/>
          <p:cNvSpPr>
            <a:spLocks noChangeArrowheads="1"/>
          </p:cNvSpPr>
          <p:nvPr/>
        </p:nvSpPr>
        <p:spPr bwMode="auto">
          <a:xfrm>
            <a:off x="6083300" y="1908994"/>
            <a:ext cx="936625" cy="576262"/>
          </a:xfrm>
          <a:prstGeom prst="roundRect">
            <a:avLst>
              <a:gd name="adj" fmla="val 16667"/>
            </a:avLst>
          </a:prstGeom>
          <a:solidFill>
            <a:srgbClr val="99FF33"/>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600" dirty="0" smtClean="0"/>
              <a:t>RPC</a:t>
            </a:r>
            <a:endParaRPr lang="en-US" altLang="ja-JP" sz="1600" dirty="0"/>
          </a:p>
        </p:txBody>
      </p:sp>
      <p:sp>
        <p:nvSpPr>
          <p:cNvPr id="572442" name="AutoShape 26"/>
          <p:cNvSpPr>
            <a:spLocks noChangeArrowheads="1"/>
          </p:cNvSpPr>
          <p:nvPr/>
        </p:nvSpPr>
        <p:spPr bwMode="auto">
          <a:xfrm>
            <a:off x="7391400" y="5036973"/>
            <a:ext cx="647700" cy="576263"/>
          </a:xfrm>
          <a:prstGeom prst="roundRect">
            <a:avLst>
              <a:gd name="adj" fmla="val 16667"/>
            </a:avLst>
          </a:prstGeom>
          <a:solidFill>
            <a:srgbClr val="99FF33"/>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600" dirty="0" smtClean="0"/>
              <a:t>HS</a:t>
            </a:r>
            <a:endParaRPr lang="en-US" altLang="ja-JP" sz="1600" dirty="0"/>
          </a:p>
        </p:txBody>
      </p:sp>
      <p:sp>
        <p:nvSpPr>
          <p:cNvPr id="572443" name="AutoShape 27"/>
          <p:cNvSpPr>
            <a:spLocks noChangeArrowheads="1"/>
          </p:cNvSpPr>
          <p:nvPr/>
        </p:nvSpPr>
        <p:spPr bwMode="auto">
          <a:xfrm>
            <a:off x="3852863" y="2493194"/>
            <a:ext cx="790575" cy="576262"/>
          </a:xfrm>
          <a:prstGeom prst="roundRect">
            <a:avLst>
              <a:gd name="adj" fmla="val 16667"/>
            </a:avLst>
          </a:prstGeom>
          <a:solidFill>
            <a:srgbClr val="99FF33"/>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600" dirty="0" smtClean="0"/>
              <a:t>RING</a:t>
            </a:r>
            <a:endParaRPr lang="ja-JP" altLang="en-US" sz="1600" dirty="0"/>
          </a:p>
          <a:p>
            <a:pPr algn="ctr"/>
            <a:r>
              <a:rPr lang="en-US" altLang="ja-JP" sz="1600" dirty="0" err="1" smtClean="0"/>
              <a:t>Cycro</a:t>
            </a:r>
            <a:endParaRPr lang="en-US" altLang="ja-JP" sz="1600" dirty="0"/>
          </a:p>
        </p:txBody>
      </p:sp>
      <p:sp>
        <p:nvSpPr>
          <p:cNvPr id="572446" name="AutoShape 30"/>
          <p:cNvSpPr>
            <a:spLocks noChangeArrowheads="1"/>
          </p:cNvSpPr>
          <p:nvPr/>
        </p:nvSpPr>
        <p:spPr bwMode="auto">
          <a:xfrm>
            <a:off x="827088" y="2494781"/>
            <a:ext cx="719137" cy="576263"/>
          </a:xfrm>
          <a:prstGeom prst="roundRect">
            <a:avLst>
              <a:gd name="adj" fmla="val 16667"/>
            </a:avLst>
          </a:prstGeom>
          <a:solidFill>
            <a:srgbClr val="99FF33"/>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600" dirty="0" smtClean="0"/>
              <a:t>W</a:t>
            </a:r>
            <a:endParaRPr lang="en-US" altLang="ja-JP" sz="1600" dirty="0"/>
          </a:p>
        </p:txBody>
      </p:sp>
      <p:sp>
        <p:nvSpPr>
          <p:cNvPr id="572447" name="AutoShape 31"/>
          <p:cNvSpPr>
            <a:spLocks noChangeArrowheads="1"/>
          </p:cNvSpPr>
          <p:nvPr/>
        </p:nvSpPr>
        <p:spPr bwMode="auto">
          <a:xfrm>
            <a:off x="1908175" y="1629594"/>
            <a:ext cx="792163" cy="576262"/>
          </a:xfrm>
          <a:prstGeom prst="roundRect">
            <a:avLst>
              <a:gd name="adj" fmla="val 16667"/>
            </a:avLst>
          </a:prstGeom>
          <a:solidFill>
            <a:srgbClr val="99FF33"/>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600" dirty="0" smtClean="0"/>
              <a:t>N</a:t>
            </a:r>
            <a:endParaRPr lang="en-US" altLang="ja-JP" sz="1600" dirty="0"/>
          </a:p>
        </p:txBody>
      </p:sp>
      <p:sp>
        <p:nvSpPr>
          <p:cNvPr id="572448" name="AutoShape 32"/>
          <p:cNvSpPr>
            <a:spLocks noChangeArrowheads="1"/>
          </p:cNvSpPr>
          <p:nvPr/>
        </p:nvSpPr>
        <p:spPr bwMode="auto">
          <a:xfrm>
            <a:off x="827088" y="1631181"/>
            <a:ext cx="719137" cy="576263"/>
          </a:xfrm>
          <a:prstGeom prst="roundRect">
            <a:avLst>
              <a:gd name="adj" fmla="val 16667"/>
            </a:avLst>
          </a:prstGeom>
          <a:solidFill>
            <a:srgbClr val="99FF33"/>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600"/>
              <a:t>TOF</a:t>
            </a:r>
          </a:p>
        </p:txBody>
      </p:sp>
      <p:sp>
        <p:nvSpPr>
          <p:cNvPr id="572449" name="AutoShape 33"/>
          <p:cNvSpPr>
            <a:spLocks noChangeArrowheads="1"/>
          </p:cNvSpPr>
          <p:nvPr/>
        </p:nvSpPr>
        <p:spPr bwMode="auto">
          <a:xfrm>
            <a:off x="827088" y="3286944"/>
            <a:ext cx="792162" cy="576262"/>
          </a:xfrm>
          <a:prstGeom prst="roundRect">
            <a:avLst>
              <a:gd name="adj" fmla="val 16667"/>
            </a:avLst>
          </a:prstGeom>
          <a:solidFill>
            <a:srgbClr val="99FF33"/>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600" dirty="0" smtClean="0"/>
              <a:t>W(</a:t>
            </a:r>
            <a:r>
              <a:rPr lang="en-US" altLang="ja-JP" sz="1600" dirty="0" err="1" smtClean="0"/>
              <a:t>ug</a:t>
            </a:r>
            <a:r>
              <a:rPr lang="en-US" altLang="ja-JP" sz="1600" dirty="0" smtClean="0"/>
              <a:t>)</a:t>
            </a:r>
            <a:endParaRPr lang="en-US" altLang="ja-JP" sz="1600" dirty="0"/>
          </a:p>
        </p:txBody>
      </p:sp>
      <p:sp>
        <p:nvSpPr>
          <p:cNvPr id="572450" name="AutoShape 34"/>
          <p:cNvSpPr>
            <a:spLocks noChangeArrowheads="1"/>
          </p:cNvSpPr>
          <p:nvPr/>
        </p:nvSpPr>
        <p:spPr bwMode="auto">
          <a:xfrm>
            <a:off x="2916238" y="1643881"/>
            <a:ext cx="719137" cy="576263"/>
          </a:xfrm>
          <a:prstGeom prst="roundRect">
            <a:avLst>
              <a:gd name="adj" fmla="val 16667"/>
            </a:avLst>
          </a:prstGeom>
          <a:solidFill>
            <a:srgbClr val="99FF33"/>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600" dirty="0" smtClean="0"/>
              <a:t>E</a:t>
            </a:r>
            <a:endParaRPr lang="en-US" altLang="ja-JP" sz="1600" dirty="0"/>
          </a:p>
        </p:txBody>
      </p:sp>
      <p:sp>
        <p:nvSpPr>
          <p:cNvPr id="572451" name="AutoShape 35"/>
          <p:cNvSpPr>
            <a:spLocks noChangeArrowheads="1"/>
          </p:cNvSpPr>
          <p:nvPr/>
        </p:nvSpPr>
        <p:spPr bwMode="auto">
          <a:xfrm>
            <a:off x="684213" y="4653781"/>
            <a:ext cx="1943100" cy="1655539"/>
          </a:xfrm>
          <a:prstGeom prst="roundRect">
            <a:avLst>
              <a:gd name="adj" fmla="val 9162"/>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600" dirty="0"/>
          </a:p>
          <a:p>
            <a:pPr algn="ctr"/>
            <a:endParaRPr lang="ja-JP" altLang="en-US" sz="1600" dirty="0"/>
          </a:p>
          <a:p>
            <a:pPr algn="ctr"/>
            <a:r>
              <a:rPr lang="en-US" altLang="ja-JP" sz="1600" dirty="0" smtClean="0"/>
              <a:t>Main building</a:t>
            </a:r>
            <a:endParaRPr lang="ja-JP" altLang="en-US" sz="1600" dirty="0"/>
          </a:p>
        </p:txBody>
      </p:sp>
      <p:sp>
        <p:nvSpPr>
          <p:cNvPr id="572453" name="AutoShape 37"/>
          <p:cNvSpPr>
            <a:spLocks noChangeArrowheads="1"/>
          </p:cNvSpPr>
          <p:nvPr/>
        </p:nvSpPr>
        <p:spPr bwMode="auto">
          <a:xfrm>
            <a:off x="1403648" y="4653781"/>
            <a:ext cx="1223665" cy="576263"/>
          </a:xfrm>
          <a:prstGeom prst="roundRect">
            <a:avLst>
              <a:gd name="adj" fmla="val 16667"/>
            </a:avLst>
          </a:prstGeom>
          <a:solidFill>
            <a:srgbClr val="99FF33"/>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600" dirty="0" smtClean="0"/>
              <a:t>Network</a:t>
            </a:r>
          </a:p>
          <a:p>
            <a:pPr algn="ctr"/>
            <a:r>
              <a:rPr lang="en-US" altLang="ja-JP" sz="1600" dirty="0" smtClean="0"/>
              <a:t>Machine room</a:t>
            </a:r>
            <a:endParaRPr lang="ja-JP" altLang="en-US" sz="1600" dirty="0"/>
          </a:p>
        </p:txBody>
      </p:sp>
      <p:cxnSp>
        <p:nvCxnSpPr>
          <p:cNvPr id="572456" name="AutoShape 40"/>
          <p:cNvCxnSpPr>
            <a:cxnSpLocks noChangeShapeType="1"/>
            <a:stCxn id="572442" idx="1"/>
          </p:cNvCxnSpPr>
          <p:nvPr/>
        </p:nvCxnSpPr>
        <p:spPr bwMode="auto">
          <a:xfrm flipH="1" flipV="1">
            <a:off x="5507038" y="2493194"/>
            <a:ext cx="1884362" cy="2831911"/>
          </a:xfrm>
          <a:prstGeom prst="straightConnector1">
            <a:avLst/>
          </a:prstGeom>
          <a:noFill/>
          <a:ln w="508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2458" name="AutoShape 42"/>
          <p:cNvCxnSpPr>
            <a:cxnSpLocks noChangeShapeType="1"/>
            <a:stCxn id="572449" idx="3"/>
            <a:endCxn id="572444" idx="1"/>
          </p:cNvCxnSpPr>
          <p:nvPr/>
        </p:nvCxnSpPr>
        <p:spPr bwMode="auto">
          <a:xfrm>
            <a:off x="1619250" y="3575869"/>
            <a:ext cx="288925" cy="0"/>
          </a:xfrm>
          <a:prstGeom prst="straightConnector1">
            <a:avLst/>
          </a:prstGeom>
          <a:noFill/>
          <a:ln w="101600">
            <a:solidFill>
              <a:srgbClr val="C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2459" name="AutoShape 43"/>
          <p:cNvCxnSpPr>
            <a:cxnSpLocks noChangeShapeType="1"/>
            <a:stCxn id="572443" idx="3"/>
          </p:cNvCxnSpPr>
          <p:nvPr/>
        </p:nvCxnSpPr>
        <p:spPr bwMode="auto">
          <a:xfrm>
            <a:off x="4643438" y="2782119"/>
            <a:ext cx="503237" cy="0"/>
          </a:xfrm>
          <a:prstGeom prst="straightConnector1">
            <a:avLst/>
          </a:prstGeom>
          <a:noFill/>
          <a:ln w="508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2460" name="AutoShape 44"/>
          <p:cNvCxnSpPr>
            <a:cxnSpLocks noChangeShapeType="1"/>
            <a:stCxn id="572441" idx="1"/>
          </p:cNvCxnSpPr>
          <p:nvPr/>
        </p:nvCxnSpPr>
        <p:spPr bwMode="auto">
          <a:xfrm flipH="1">
            <a:off x="5507038" y="2197125"/>
            <a:ext cx="576262" cy="872331"/>
          </a:xfrm>
          <a:prstGeom prst="straightConnector1">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2461" name="AutoShape 45"/>
          <p:cNvCxnSpPr>
            <a:cxnSpLocks noChangeShapeType="1"/>
          </p:cNvCxnSpPr>
          <p:nvPr/>
        </p:nvCxnSpPr>
        <p:spPr bwMode="auto">
          <a:xfrm>
            <a:off x="5507038" y="2493194"/>
            <a:ext cx="844550" cy="2178050"/>
          </a:xfrm>
          <a:prstGeom prst="straightConnector1">
            <a:avLst/>
          </a:prstGeom>
          <a:noFill/>
          <a:ln w="508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2462" name="AutoShape 46"/>
          <p:cNvCxnSpPr>
            <a:cxnSpLocks noChangeShapeType="1"/>
            <a:stCxn id="572446" idx="2"/>
            <a:endCxn id="572449" idx="0"/>
          </p:cNvCxnSpPr>
          <p:nvPr/>
        </p:nvCxnSpPr>
        <p:spPr bwMode="auto">
          <a:xfrm>
            <a:off x="1187450" y="3071044"/>
            <a:ext cx="36513" cy="215900"/>
          </a:xfrm>
          <a:prstGeom prst="straightConnector1">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2463" name="AutoShape 47"/>
          <p:cNvCxnSpPr>
            <a:cxnSpLocks noChangeShapeType="1"/>
            <a:stCxn id="572445" idx="2"/>
            <a:endCxn id="572444" idx="3"/>
          </p:cNvCxnSpPr>
          <p:nvPr/>
        </p:nvCxnSpPr>
        <p:spPr bwMode="auto">
          <a:xfrm flipH="1">
            <a:off x="2627313" y="3050406"/>
            <a:ext cx="685006" cy="524669"/>
          </a:xfrm>
          <a:prstGeom prst="straightConnector1">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2464" name="AutoShape 48"/>
          <p:cNvCxnSpPr>
            <a:cxnSpLocks noChangeShapeType="1"/>
            <a:stCxn id="572450" idx="2"/>
            <a:endCxn id="572444" idx="2"/>
          </p:cNvCxnSpPr>
          <p:nvPr/>
        </p:nvCxnSpPr>
        <p:spPr bwMode="auto">
          <a:xfrm flipH="1">
            <a:off x="2267744" y="2220144"/>
            <a:ext cx="1008063" cy="1643062"/>
          </a:xfrm>
          <a:prstGeom prst="straightConnector1">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2465" name="AutoShape 49"/>
          <p:cNvCxnSpPr>
            <a:cxnSpLocks noChangeShapeType="1"/>
            <a:stCxn id="572447" idx="2"/>
            <a:endCxn id="572444" idx="0"/>
          </p:cNvCxnSpPr>
          <p:nvPr/>
        </p:nvCxnSpPr>
        <p:spPr bwMode="auto">
          <a:xfrm flipH="1">
            <a:off x="2268538" y="2205856"/>
            <a:ext cx="36512" cy="1081088"/>
          </a:xfrm>
          <a:prstGeom prst="straightConnector1">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2466" name="AutoShape 50"/>
          <p:cNvCxnSpPr>
            <a:cxnSpLocks noChangeShapeType="1"/>
            <a:stCxn id="572448" idx="3"/>
            <a:endCxn id="572444" idx="2"/>
          </p:cNvCxnSpPr>
          <p:nvPr/>
        </p:nvCxnSpPr>
        <p:spPr bwMode="auto">
          <a:xfrm>
            <a:off x="1546225" y="1920106"/>
            <a:ext cx="722313" cy="1943100"/>
          </a:xfrm>
          <a:prstGeom prst="straightConnector1">
            <a:avLst/>
          </a:prstGeom>
          <a:noFill/>
          <a:ln w="508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72444" name="AutoShape 28"/>
          <p:cNvSpPr>
            <a:spLocks noChangeArrowheads="1"/>
          </p:cNvSpPr>
          <p:nvPr/>
        </p:nvSpPr>
        <p:spPr bwMode="auto">
          <a:xfrm>
            <a:off x="1908175" y="3286944"/>
            <a:ext cx="719138" cy="576262"/>
          </a:xfrm>
          <a:prstGeom prst="roundRect">
            <a:avLst>
              <a:gd name="adj" fmla="val 16667"/>
            </a:avLst>
          </a:prstGeom>
          <a:solidFill>
            <a:srgbClr val="99FF33"/>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600" dirty="0" smtClean="0"/>
              <a:t>RB</a:t>
            </a:r>
            <a:endParaRPr lang="en-US" altLang="ja-JP" sz="1600" dirty="0"/>
          </a:p>
        </p:txBody>
      </p:sp>
      <p:sp>
        <p:nvSpPr>
          <p:cNvPr id="572470" name="AutoShape 54"/>
          <p:cNvSpPr>
            <a:spLocks noChangeArrowheads="1"/>
          </p:cNvSpPr>
          <p:nvPr/>
        </p:nvSpPr>
        <p:spPr bwMode="auto">
          <a:xfrm>
            <a:off x="7308304" y="222250"/>
            <a:ext cx="1579074" cy="792163"/>
          </a:xfrm>
          <a:prstGeom prst="roundRect">
            <a:avLst>
              <a:gd name="adj" fmla="val 16667"/>
            </a:avLst>
          </a:prstGeom>
          <a:noFill/>
          <a:ln w="9525">
            <a:solidFill>
              <a:schemeClr val="tx1"/>
            </a:solidFill>
            <a:round/>
            <a:headEnd/>
            <a:tailEnd/>
          </a:ln>
          <a:effectLst/>
          <a:extLst>
            <a:ext uri="{909E8E84-426E-40DD-AFC4-6F175D3DCCD1}">
              <a14:hiddenFill xmlns:a14="http://schemas.microsoft.com/office/drawing/2010/main">
                <a:solidFill>
                  <a:srgbClr val="99FF33"/>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a:r>
              <a:rPr lang="en-US" altLang="ja-JP" sz="1600" dirty="0" smtClean="0"/>
              <a:t>10G x 2 fiber</a:t>
            </a:r>
          </a:p>
          <a:p>
            <a:pPr algn="r"/>
            <a:r>
              <a:rPr lang="en-US" altLang="ja-JP" sz="1600" dirty="0" smtClean="0"/>
              <a:t>1G x 2 fiber</a:t>
            </a:r>
          </a:p>
          <a:p>
            <a:pPr algn="r"/>
            <a:r>
              <a:rPr lang="en-US" altLang="ja-JP" sz="1600" dirty="0" smtClean="0"/>
              <a:t>1G</a:t>
            </a:r>
            <a:r>
              <a:rPr lang="ja-JP" altLang="en-US" sz="1600" dirty="0"/>
              <a:t> </a:t>
            </a:r>
            <a:r>
              <a:rPr lang="en-US" altLang="ja-JP" sz="1600" dirty="0" smtClean="0"/>
              <a:t>x</a:t>
            </a:r>
            <a:r>
              <a:rPr lang="ja-JP" altLang="en-US" sz="1600" dirty="0" smtClean="0"/>
              <a:t> </a:t>
            </a:r>
            <a:r>
              <a:rPr lang="en-US" altLang="ja-JP" sz="1600" dirty="0" smtClean="0"/>
              <a:t>N UTP</a:t>
            </a:r>
            <a:endParaRPr lang="en-US" altLang="ja-JP" sz="1600" dirty="0"/>
          </a:p>
        </p:txBody>
      </p:sp>
      <p:cxnSp>
        <p:nvCxnSpPr>
          <p:cNvPr id="572418" name="AutoShape 2"/>
          <p:cNvCxnSpPr>
            <a:cxnSpLocks noChangeShapeType="1"/>
            <a:stCxn id="572453" idx="3"/>
          </p:cNvCxnSpPr>
          <p:nvPr/>
        </p:nvCxnSpPr>
        <p:spPr bwMode="auto">
          <a:xfrm flipV="1">
            <a:off x="2627313" y="2762275"/>
            <a:ext cx="3240087" cy="2179638"/>
          </a:xfrm>
          <a:prstGeom prst="straightConnector1">
            <a:avLst/>
          </a:prstGeom>
          <a:noFill/>
          <a:ln w="508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2419" name="AutoShape 3"/>
          <p:cNvCxnSpPr>
            <a:cxnSpLocks noChangeShapeType="1"/>
            <a:stCxn id="572436" idx="3"/>
          </p:cNvCxnSpPr>
          <p:nvPr/>
        </p:nvCxnSpPr>
        <p:spPr bwMode="auto">
          <a:xfrm flipV="1">
            <a:off x="3608388" y="3069456"/>
            <a:ext cx="1898650" cy="2808288"/>
          </a:xfrm>
          <a:prstGeom prst="straightConnector1">
            <a:avLst/>
          </a:prstGeom>
          <a:noFill/>
          <a:ln w="508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72445" name="AutoShape 29"/>
          <p:cNvSpPr>
            <a:spLocks noChangeArrowheads="1"/>
          </p:cNvSpPr>
          <p:nvPr/>
        </p:nvSpPr>
        <p:spPr bwMode="auto">
          <a:xfrm>
            <a:off x="2916238" y="2474144"/>
            <a:ext cx="792162" cy="576262"/>
          </a:xfrm>
          <a:prstGeom prst="roundRect">
            <a:avLst>
              <a:gd name="adj" fmla="val 16667"/>
            </a:avLst>
          </a:prstGeom>
          <a:solidFill>
            <a:srgbClr val="99FF33"/>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600" dirty="0" smtClean="0"/>
              <a:t>E (</a:t>
            </a:r>
            <a:r>
              <a:rPr lang="en-US" altLang="ja-JP" sz="1600" dirty="0" err="1" smtClean="0"/>
              <a:t>ug</a:t>
            </a:r>
            <a:r>
              <a:rPr lang="en-US" altLang="ja-JP" sz="1600" dirty="0" smtClean="0"/>
              <a:t>)</a:t>
            </a:r>
            <a:endParaRPr lang="en-US" altLang="ja-JP" sz="1600" dirty="0"/>
          </a:p>
        </p:txBody>
      </p:sp>
      <p:sp>
        <p:nvSpPr>
          <p:cNvPr id="74" name="AutoShape 8"/>
          <p:cNvSpPr>
            <a:spLocks noChangeArrowheads="1"/>
          </p:cNvSpPr>
          <p:nvPr/>
        </p:nvSpPr>
        <p:spPr bwMode="auto">
          <a:xfrm>
            <a:off x="7524750" y="1786757"/>
            <a:ext cx="1151731" cy="1873250"/>
          </a:xfrm>
          <a:prstGeom prst="roundRect">
            <a:avLst>
              <a:gd name="adj" fmla="val 9153"/>
            </a:avLst>
          </a:prstGeom>
          <a:solidFill>
            <a:srgbClr val="CC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600" dirty="0" smtClean="0"/>
              <a:t>IT building</a:t>
            </a:r>
          </a:p>
          <a:p>
            <a:pPr algn="ctr"/>
            <a:r>
              <a:rPr lang="en-US" altLang="ja-JP" sz="1600" dirty="0" smtClean="0"/>
              <a:t>(CMC)</a:t>
            </a:r>
            <a:endParaRPr lang="ja-JP" altLang="en-US" sz="1600" dirty="0"/>
          </a:p>
          <a:p>
            <a:pPr algn="ctr"/>
            <a:endParaRPr lang="ja-JP" altLang="en-US" sz="1600" dirty="0"/>
          </a:p>
          <a:p>
            <a:pPr algn="ctr"/>
            <a:endParaRPr lang="ja-JP" altLang="en-US" sz="1600" dirty="0"/>
          </a:p>
          <a:p>
            <a:pPr algn="ctr"/>
            <a:endParaRPr lang="ja-JP" altLang="en-US" sz="1600" dirty="0"/>
          </a:p>
          <a:p>
            <a:pPr algn="ctr"/>
            <a:endParaRPr lang="ja-JP" altLang="en-US" sz="1600" dirty="0"/>
          </a:p>
          <a:p>
            <a:pPr algn="ctr"/>
            <a:endParaRPr lang="ja-JP" altLang="en-US" sz="1600" dirty="0"/>
          </a:p>
        </p:txBody>
      </p:sp>
      <p:sp>
        <p:nvSpPr>
          <p:cNvPr id="75" name="AutoShape 17"/>
          <p:cNvSpPr>
            <a:spLocks noChangeArrowheads="1"/>
          </p:cNvSpPr>
          <p:nvPr/>
        </p:nvSpPr>
        <p:spPr bwMode="auto">
          <a:xfrm>
            <a:off x="7689492" y="2482082"/>
            <a:ext cx="848278" cy="576262"/>
          </a:xfrm>
          <a:prstGeom prst="roundRect">
            <a:avLst>
              <a:gd name="adj" fmla="val 16667"/>
            </a:avLst>
          </a:prstGeom>
          <a:solidFill>
            <a:srgbClr val="99FF33"/>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600" dirty="0" smtClean="0"/>
              <a:t>Network</a:t>
            </a:r>
          </a:p>
          <a:p>
            <a:pPr algn="ctr"/>
            <a:r>
              <a:rPr lang="en-US" altLang="ja-JP" sz="1600" dirty="0" smtClean="0"/>
              <a:t>rack</a:t>
            </a:r>
            <a:endParaRPr lang="ja-JP" altLang="en-US" sz="1600" dirty="0"/>
          </a:p>
        </p:txBody>
      </p:sp>
      <p:cxnSp>
        <p:nvCxnSpPr>
          <p:cNvPr id="77" name="AutoShape 43"/>
          <p:cNvCxnSpPr>
            <a:cxnSpLocks noChangeShapeType="1"/>
            <a:endCxn id="75" idx="1"/>
          </p:cNvCxnSpPr>
          <p:nvPr/>
        </p:nvCxnSpPr>
        <p:spPr bwMode="auto">
          <a:xfrm flipV="1">
            <a:off x="5841642" y="2770213"/>
            <a:ext cx="1847850" cy="11112"/>
          </a:xfrm>
          <a:prstGeom prst="straightConnector1">
            <a:avLst/>
          </a:prstGeom>
          <a:noFill/>
          <a:ln w="101600">
            <a:solidFill>
              <a:srgbClr val="C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0" name="テキスト ボックス 59"/>
          <p:cNvSpPr txBox="1"/>
          <p:nvPr/>
        </p:nvSpPr>
        <p:spPr>
          <a:xfrm>
            <a:off x="2724224" y="4149080"/>
            <a:ext cx="839664" cy="369332"/>
          </a:xfrm>
          <a:prstGeom prst="rect">
            <a:avLst/>
          </a:prstGeom>
          <a:noFill/>
        </p:spPr>
        <p:txBody>
          <a:bodyPr wrap="square" rtlCol="0">
            <a:spAutoFit/>
          </a:bodyPr>
          <a:lstStyle/>
          <a:p>
            <a:r>
              <a:rPr lang="en-US" altLang="ja-JP" dirty="0" smtClean="0"/>
              <a:t>1G x 4</a:t>
            </a:r>
          </a:p>
        </p:txBody>
      </p:sp>
      <p:sp>
        <p:nvSpPr>
          <p:cNvPr id="52" name="AutoShape 37"/>
          <p:cNvSpPr>
            <a:spLocks noChangeArrowheads="1"/>
          </p:cNvSpPr>
          <p:nvPr/>
        </p:nvSpPr>
        <p:spPr bwMode="auto">
          <a:xfrm>
            <a:off x="5546741" y="4653136"/>
            <a:ext cx="1223665" cy="576263"/>
          </a:xfrm>
          <a:prstGeom prst="roundRect">
            <a:avLst>
              <a:gd name="adj" fmla="val 16667"/>
            </a:avLst>
          </a:prstGeom>
          <a:solidFill>
            <a:srgbClr val="99FF33"/>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600" dirty="0" smtClean="0"/>
              <a:t>Network</a:t>
            </a:r>
          </a:p>
          <a:p>
            <a:pPr algn="ctr"/>
            <a:r>
              <a:rPr lang="en-US" altLang="ja-JP" sz="1600" dirty="0" smtClean="0"/>
              <a:t>Machine room</a:t>
            </a:r>
            <a:endParaRPr lang="ja-JP" altLang="en-US" sz="1600" dirty="0"/>
          </a:p>
        </p:txBody>
      </p:sp>
      <p:sp>
        <p:nvSpPr>
          <p:cNvPr id="53" name="AutoShape 37"/>
          <p:cNvSpPr>
            <a:spLocks noChangeArrowheads="1"/>
          </p:cNvSpPr>
          <p:nvPr/>
        </p:nvSpPr>
        <p:spPr bwMode="auto">
          <a:xfrm>
            <a:off x="5076056" y="2492896"/>
            <a:ext cx="1223665" cy="576263"/>
          </a:xfrm>
          <a:prstGeom prst="roundRect">
            <a:avLst>
              <a:gd name="adj" fmla="val 16667"/>
            </a:avLst>
          </a:prstGeom>
          <a:solidFill>
            <a:srgbClr val="99FF33"/>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600" dirty="0" smtClean="0"/>
              <a:t>Network</a:t>
            </a:r>
          </a:p>
          <a:p>
            <a:pPr algn="ctr"/>
            <a:r>
              <a:rPr lang="en-US" altLang="ja-JP" sz="1600" dirty="0" smtClean="0"/>
              <a:t>Machine room</a:t>
            </a:r>
            <a:endParaRPr lang="ja-JP" altLang="en-US" sz="1600" dirty="0"/>
          </a:p>
        </p:txBody>
      </p:sp>
      <p:cxnSp>
        <p:nvCxnSpPr>
          <p:cNvPr id="61" name="AutoShape 42"/>
          <p:cNvCxnSpPr>
            <a:cxnSpLocks noChangeShapeType="1"/>
          </p:cNvCxnSpPr>
          <p:nvPr/>
        </p:nvCxnSpPr>
        <p:spPr bwMode="auto">
          <a:xfrm>
            <a:off x="7467197" y="381977"/>
            <a:ext cx="180000" cy="0"/>
          </a:xfrm>
          <a:prstGeom prst="straightConnector1">
            <a:avLst/>
          </a:prstGeom>
          <a:noFill/>
          <a:ln w="101600">
            <a:solidFill>
              <a:srgbClr val="C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 name="AutoShape 43"/>
          <p:cNvCxnSpPr>
            <a:cxnSpLocks noChangeShapeType="1"/>
          </p:cNvCxnSpPr>
          <p:nvPr/>
        </p:nvCxnSpPr>
        <p:spPr bwMode="auto">
          <a:xfrm>
            <a:off x="7467197" y="633567"/>
            <a:ext cx="180000" cy="0"/>
          </a:xfrm>
          <a:prstGeom prst="straightConnector1">
            <a:avLst/>
          </a:prstGeom>
          <a:noFill/>
          <a:ln w="508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AutoShape 49"/>
          <p:cNvCxnSpPr>
            <a:cxnSpLocks noChangeShapeType="1"/>
          </p:cNvCxnSpPr>
          <p:nvPr/>
        </p:nvCxnSpPr>
        <p:spPr bwMode="auto">
          <a:xfrm>
            <a:off x="7467197" y="870083"/>
            <a:ext cx="180000" cy="0"/>
          </a:xfrm>
          <a:prstGeom prst="straightConnector1">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5" name="テキスト ボックス 64"/>
          <p:cNvSpPr txBox="1"/>
          <p:nvPr/>
        </p:nvSpPr>
        <p:spPr>
          <a:xfrm>
            <a:off x="5532536" y="4221088"/>
            <a:ext cx="839664" cy="369332"/>
          </a:xfrm>
          <a:prstGeom prst="rect">
            <a:avLst/>
          </a:prstGeom>
          <a:noFill/>
        </p:spPr>
        <p:txBody>
          <a:bodyPr wrap="square" rtlCol="0">
            <a:spAutoFit/>
          </a:bodyPr>
          <a:lstStyle/>
          <a:p>
            <a:r>
              <a:rPr lang="en-US" altLang="ja-JP" dirty="0" smtClean="0"/>
              <a:t>1G x 4</a:t>
            </a:r>
          </a:p>
        </p:txBody>
      </p:sp>
    </p:spTree>
    <p:extLst>
      <p:ext uri="{BB962C8B-B14F-4D97-AF65-F5344CB8AC3E}">
        <p14:creationId xmlns:p14="http://schemas.microsoft.com/office/powerpoint/2010/main" val="4173546055"/>
      </p:ext>
    </p:extLst>
  </p:cSld>
  <p:clrMapOvr>
    <a:masterClrMapping/>
  </p:clrMapOvr>
  <p:transition>
    <p:push/>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114201"/>
            <a:ext cx="7772400" cy="650503"/>
          </a:xfrm>
        </p:spPr>
        <p:txBody>
          <a:bodyPr>
            <a:normAutofit/>
          </a:bodyPr>
          <a:lstStyle/>
          <a:p>
            <a:pPr marL="457200" indent="-457200"/>
            <a:r>
              <a:rPr lang="en-US" altLang="ja-JP" sz="3600" b="1" dirty="0" smtClean="0">
                <a:latin typeface="+mn-ea"/>
              </a:rPr>
              <a:t>Rules</a:t>
            </a:r>
            <a:endParaRPr lang="en-US" altLang="ja-JP" sz="3600" b="1" dirty="0">
              <a:latin typeface="+mn-ea"/>
            </a:endParaRPr>
          </a:p>
        </p:txBody>
      </p:sp>
      <p:sp>
        <p:nvSpPr>
          <p:cNvPr id="3" name="サブタイトル 2"/>
          <p:cNvSpPr>
            <a:spLocks noGrp="1"/>
          </p:cNvSpPr>
          <p:nvPr>
            <p:ph type="subTitle" idx="1"/>
          </p:nvPr>
        </p:nvSpPr>
        <p:spPr>
          <a:xfrm>
            <a:off x="180528" y="908720"/>
            <a:ext cx="8963472" cy="5472608"/>
          </a:xfrm>
        </p:spPr>
        <p:txBody>
          <a:bodyPr>
            <a:normAutofit/>
          </a:bodyPr>
          <a:lstStyle/>
          <a:p>
            <a:pPr marL="285750" indent="-285750" algn="l">
              <a:buFont typeface="Wingdings" panose="05000000000000000000" pitchFamily="2" charset="2"/>
              <a:buChar char="l"/>
            </a:pPr>
            <a:r>
              <a:rPr lang="en-US" altLang="ja-JP" sz="1400" b="1" dirty="0" smtClean="0">
                <a:solidFill>
                  <a:schemeClr val="tx1"/>
                </a:solidFill>
                <a:latin typeface="+mn-ea"/>
              </a:rPr>
              <a:t>Rules in ODINS	(accessible inside campus)</a:t>
            </a:r>
          </a:p>
          <a:p>
            <a:pPr lvl="1" algn="l"/>
            <a:endParaRPr lang="en-US" altLang="ja-JP" sz="1400" b="1" dirty="0" smtClean="0">
              <a:solidFill>
                <a:schemeClr val="tx1"/>
              </a:solidFill>
              <a:latin typeface="+mn-ea"/>
            </a:endParaRPr>
          </a:p>
          <a:p>
            <a:pPr lvl="1" algn="l"/>
            <a:r>
              <a:rPr lang="en-US" altLang="ja-JP" sz="1400" b="1" dirty="0">
                <a:solidFill>
                  <a:schemeClr val="tx1"/>
                </a:solidFill>
                <a:latin typeface="+mn-ea"/>
              </a:rPr>
              <a:t>http://</a:t>
            </a:r>
            <a:r>
              <a:rPr lang="en-US" altLang="ja-JP" sz="1400" b="1" dirty="0" smtClean="0">
                <a:solidFill>
                  <a:schemeClr val="tx1"/>
                </a:solidFill>
                <a:latin typeface="+mn-ea"/>
              </a:rPr>
              <a:t>www.odins.osaka-u.ac.jp/gakunai/documents.html	(Japanese)</a:t>
            </a:r>
          </a:p>
          <a:p>
            <a:pPr lvl="1" algn="l"/>
            <a:endParaRPr lang="en-US" altLang="ja-JP" sz="1400" b="1" dirty="0" smtClean="0">
              <a:solidFill>
                <a:schemeClr val="tx1"/>
              </a:solidFill>
              <a:latin typeface="+mn-ea"/>
            </a:endParaRPr>
          </a:p>
          <a:p>
            <a:pPr marL="742950" lvl="1" indent="-285750" algn="l">
              <a:buFont typeface="Wingdings" panose="05000000000000000000" pitchFamily="2" charset="2"/>
              <a:buChar char="l"/>
            </a:pPr>
            <a:r>
              <a:rPr lang="en-US" altLang="ja-JP" sz="1400" b="1" dirty="0" smtClean="0">
                <a:solidFill>
                  <a:schemeClr val="tx1"/>
                </a:solidFill>
                <a:latin typeface="+mn-ea"/>
              </a:rPr>
              <a:t>You must read the USER GUIDELINE at least.</a:t>
            </a:r>
          </a:p>
          <a:p>
            <a:pPr lvl="1" algn="l"/>
            <a:endParaRPr lang="en-US" altLang="ja-JP" sz="1400" b="1" dirty="0" smtClean="0">
              <a:solidFill>
                <a:schemeClr val="tx1"/>
              </a:solidFill>
              <a:latin typeface="+mn-ea"/>
            </a:endParaRPr>
          </a:p>
          <a:p>
            <a:pPr lvl="1" algn="l"/>
            <a:r>
              <a:rPr lang="en-US" altLang="ja-JP" sz="1400" b="1" dirty="0">
                <a:solidFill>
                  <a:schemeClr val="tx1"/>
                </a:solidFill>
                <a:latin typeface="+mn-ea"/>
              </a:rPr>
              <a:t>http://</a:t>
            </a:r>
            <a:r>
              <a:rPr lang="en-US" altLang="ja-JP" sz="1400" b="1" dirty="0" smtClean="0">
                <a:solidFill>
                  <a:schemeClr val="tx1"/>
                </a:solidFill>
                <a:latin typeface="+mn-ea"/>
              </a:rPr>
              <a:t>www.odins.osaka-u.ac.jp/gakunai/documents/01_provisions/botu/04_guideline.pdf	     (Japanese)</a:t>
            </a:r>
          </a:p>
          <a:p>
            <a:pPr lvl="1" algn="l"/>
            <a:r>
              <a:rPr lang="en-US" altLang="ja-JP" sz="1400" b="1" dirty="0">
                <a:solidFill>
                  <a:schemeClr val="tx1"/>
                </a:solidFill>
                <a:latin typeface="+mn-ea"/>
              </a:rPr>
              <a:t>http://</a:t>
            </a:r>
            <a:r>
              <a:rPr lang="en-US" altLang="ja-JP" sz="1400" b="1" dirty="0" smtClean="0">
                <a:solidFill>
                  <a:schemeClr val="tx1"/>
                </a:solidFill>
                <a:latin typeface="+mn-ea"/>
              </a:rPr>
              <a:t>www.odins.osaka-u.ac.jp/gakunai/documents/01_provisions/botu/04_guideline_eng.pdf    (</a:t>
            </a:r>
            <a:r>
              <a:rPr lang="en-US" altLang="ja-JP" sz="1400" b="1" dirty="0" smtClean="0">
                <a:solidFill>
                  <a:srgbClr val="FF0000"/>
                </a:solidFill>
                <a:latin typeface="+mn-ea"/>
              </a:rPr>
              <a:t>English</a:t>
            </a:r>
            <a:r>
              <a:rPr lang="en-US" altLang="ja-JP" sz="1400" b="1" dirty="0" smtClean="0">
                <a:solidFill>
                  <a:schemeClr val="tx1"/>
                </a:solidFill>
                <a:latin typeface="+mn-ea"/>
              </a:rPr>
              <a:t>)</a:t>
            </a:r>
          </a:p>
          <a:p>
            <a:pPr lvl="1" algn="l"/>
            <a:endParaRPr lang="en-US" altLang="ja-JP" sz="1400" b="1" dirty="0" smtClean="0">
              <a:solidFill>
                <a:schemeClr val="tx1"/>
              </a:solidFill>
              <a:latin typeface="+mn-ea"/>
            </a:endParaRPr>
          </a:p>
          <a:p>
            <a:pPr marL="285750" indent="-285750" algn="l">
              <a:buFont typeface="Wingdings" panose="05000000000000000000" pitchFamily="2" charset="2"/>
              <a:buChar char="l"/>
            </a:pPr>
            <a:r>
              <a:rPr lang="en-US" altLang="ja-JP" sz="1400" b="1" dirty="0" smtClean="0">
                <a:solidFill>
                  <a:schemeClr val="tx1"/>
                </a:solidFill>
                <a:latin typeface="+mn-ea"/>
              </a:rPr>
              <a:t>Security policy, rule, guideline and procedure	    (needs Osaka University Personal ID)</a:t>
            </a:r>
          </a:p>
          <a:p>
            <a:pPr lvl="1" algn="l"/>
            <a:endParaRPr lang="en-US" altLang="ja-JP" sz="1400" b="1" dirty="0" smtClean="0">
              <a:solidFill>
                <a:schemeClr val="tx1"/>
              </a:solidFill>
              <a:latin typeface="+mn-ea"/>
            </a:endParaRPr>
          </a:p>
          <a:p>
            <a:pPr lvl="1" algn="l"/>
            <a:r>
              <a:rPr lang="en-US" altLang="ja-JP" sz="1400" b="1" dirty="0">
                <a:solidFill>
                  <a:schemeClr val="tx1"/>
                </a:solidFill>
                <a:latin typeface="+mn-ea"/>
              </a:rPr>
              <a:t>https://my.osaka-u.ac.jp/admin/information/security/policy/k8wd6p</a:t>
            </a:r>
            <a:r>
              <a:rPr lang="en-US" altLang="ja-JP" sz="1400" b="1" dirty="0" smtClean="0">
                <a:solidFill>
                  <a:schemeClr val="tx1"/>
                </a:solidFill>
                <a:latin typeface="+mn-ea"/>
              </a:rPr>
              <a:t>	(Japanese)</a:t>
            </a:r>
          </a:p>
          <a:p>
            <a:pPr lvl="1" algn="l"/>
            <a:endParaRPr lang="en-US" altLang="ja-JP" sz="1400" b="1" dirty="0" smtClean="0">
              <a:solidFill>
                <a:schemeClr val="tx1"/>
              </a:solidFill>
              <a:latin typeface="+mn-ea"/>
            </a:endParaRPr>
          </a:p>
          <a:p>
            <a:pPr marL="285750" indent="-285750" algn="l">
              <a:buFont typeface="Wingdings" panose="05000000000000000000" pitchFamily="2" charset="2"/>
              <a:buChar char="l"/>
            </a:pPr>
            <a:r>
              <a:rPr lang="en-US" altLang="ja-JP" sz="1400" b="1" dirty="0" smtClean="0">
                <a:solidFill>
                  <a:schemeClr val="tx1"/>
                </a:solidFill>
                <a:latin typeface="+mn-ea"/>
              </a:rPr>
              <a:t>Security procedure    (needs </a:t>
            </a:r>
            <a:r>
              <a:rPr lang="en-US" altLang="ja-JP" sz="1400" b="1" dirty="0">
                <a:solidFill>
                  <a:schemeClr val="tx1"/>
                </a:solidFill>
                <a:latin typeface="+mn-ea"/>
              </a:rPr>
              <a:t>Osaka University Personal ID)</a:t>
            </a:r>
          </a:p>
          <a:p>
            <a:pPr lvl="1" algn="l"/>
            <a:endParaRPr lang="en-US" altLang="ja-JP" sz="1400" b="1" dirty="0" smtClean="0">
              <a:solidFill>
                <a:schemeClr val="tx1"/>
              </a:solidFill>
              <a:latin typeface="+mn-ea"/>
            </a:endParaRPr>
          </a:p>
          <a:p>
            <a:pPr lvl="1" algn="l"/>
            <a:r>
              <a:rPr lang="en-US" altLang="ja-JP" sz="1400" b="1" dirty="0">
                <a:solidFill>
                  <a:schemeClr val="tx1"/>
                </a:solidFill>
                <a:latin typeface="+mn-ea"/>
              </a:rPr>
              <a:t>https://</a:t>
            </a:r>
            <a:r>
              <a:rPr lang="en-US" altLang="ja-JP" sz="1400" b="1" dirty="0" smtClean="0">
                <a:solidFill>
                  <a:schemeClr val="tx1"/>
                </a:solidFill>
                <a:latin typeface="+mn-ea"/>
              </a:rPr>
              <a:t>my.osaka-u.ac.jp/admin/information/security/policy/tejun		(</a:t>
            </a:r>
            <a:r>
              <a:rPr lang="en-US" altLang="ja-JP" sz="1400" b="1" dirty="0">
                <a:solidFill>
                  <a:schemeClr val="tx1"/>
                </a:solidFill>
                <a:latin typeface="+mn-ea"/>
              </a:rPr>
              <a:t>Japanese</a:t>
            </a:r>
            <a:r>
              <a:rPr lang="en-US" altLang="ja-JP" sz="1400" b="1" dirty="0" smtClean="0">
                <a:solidFill>
                  <a:schemeClr val="tx1"/>
                </a:solidFill>
                <a:latin typeface="+mn-ea"/>
              </a:rPr>
              <a:t>)</a:t>
            </a:r>
            <a:endParaRPr lang="en-US" altLang="ja-JP" sz="1400" b="1" dirty="0">
              <a:solidFill>
                <a:schemeClr val="tx1"/>
              </a:solidFill>
              <a:latin typeface="+mn-ea"/>
            </a:endParaRPr>
          </a:p>
          <a:p>
            <a:pPr lvl="1" algn="l"/>
            <a:endParaRPr lang="en-US" altLang="ja-JP" sz="1400" b="1" dirty="0" smtClean="0">
              <a:solidFill>
                <a:schemeClr val="tx1"/>
              </a:solidFill>
              <a:latin typeface="+mn-ea"/>
            </a:endParaRPr>
          </a:p>
        </p:txBody>
      </p:sp>
      <p:sp>
        <p:nvSpPr>
          <p:cNvPr id="4" name="日付プレースホルダー 3"/>
          <p:cNvSpPr>
            <a:spLocks noGrp="1"/>
          </p:cNvSpPr>
          <p:nvPr>
            <p:ph type="dt" sz="half" idx="10"/>
          </p:nvPr>
        </p:nvSpPr>
        <p:spPr/>
        <p:txBody>
          <a:bodyPr/>
          <a:lstStyle/>
          <a:p>
            <a:fld id="{6A25FADF-2A4A-4493-9278-7D3544A58CFE}" type="datetime1">
              <a:rPr kumimoji="1" lang="ja-JP" altLang="en-US" smtClean="0"/>
              <a:t>2016/12/7</a:t>
            </a:fld>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RCNP, Osaka Univ.</a:t>
            </a:r>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8</a:t>
            </a:fld>
            <a:endParaRPr kumimoji="1" lang="ja-JP" altLang="en-US"/>
          </a:p>
        </p:txBody>
      </p:sp>
    </p:spTree>
    <p:extLst>
      <p:ext uri="{BB962C8B-B14F-4D97-AF65-F5344CB8AC3E}">
        <p14:creationId xmlns:p14="http://schemas.microsoft.com/office/powerpoint/2010/main" val="1608525189"/>
      </p:ext>
    </p:extLst>
  </p:cSld>
  <p:clrMapOvr>
    <a:masterClrMapping/>
  </p:clrMapOvr>
  <p:transition>
    <p:push/>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114201"/>
            <a:ext cx="7772400" cy="650503"/>
          </a:xfrm>
        </p:spPr>
        <p:txBody>
          <a:bodyPr>
            <a:normAutofit/>
          </a:bodyPr>
          <a:lstStyle/>
          <a:p>
            <a:pPr marL="457200" indent="-457200"/>
            <a:r>
              <a:rPr lang="en-US" altLang="ja-JP" sz="3600" b="1" dirty="0">
                <a:latin typeface="+mn-ea"/>
              </a:rPr>
              <a:t>Prohibited </a:t>
            </a:r>
            <a:r>
              <a:rPr lang="en-US" altLang="ja-JP" sz="3600" b="1" dirty="0" smtClean="0">
                <a:latin typeface="+mn-ea"/>
              </a:rPr>
              <a:t>usage (1)</a:t>
            </a:r>
            <a:endParaRPr lang="en-US" altLang="ja-JP" sz="3600" b="1" dirty="0">
              <a:latin typeface="+mn-ea"/>
            </a:endParaRPr>
          </a:p>
        </p:txBody>
      </p:sp>
      <p:sp>
        <p:nvSpPr>
          <p:cNvPr id="3" name="サブタイトル 2"/>
          <p:cNvSpPr>
            <a:spLocks noGrp="1"/>
          </p:cNvSpPr>
          <p:nvPr>
            <p:ph type="subTitle" idx="1"/>
          </p:nvPr>
        </p:nvSpPr>
        <p:spPr>
          <a:xfrm>
            <a:off x="0" y="908720"/>
            <a:ext cx="4572000" cy="5472608"/>
          </a:xfrm>
        </p:spPr>
        <p:txBody>
          <a:bodyPr>
            <a:normAutofit/>
          </a:bodyPr>
          <a:lstStyle/>
          <a:p>
            <a:pPr marL="285750" indent="-285750" algn="l">
              <a:buFont typeface="Wingdings" panose="05000000000000000000" pitchFamily="2" charset="2"/>
              <a:buChar char="l"/>
            </a:pPr>
            <a:r>
              <a:rPr lang="en-US" altLang="ja-JP" sz="1800" b="1" dirty="0">
                <a:solidFill>
                  <a:schemeClr val="tx1"/>
                </a:solidFill>
                <a:latin typeface="+mn-ea"/>
              </a:rPr>
              <a:t>Off-subject </a:t>
            </a:r>
            <a:r>
              <a:rPr lang="en-US" altLang="ja-JP" sz="1800" b="1" dirty="0" smtClean="0">
                <a:solidFill>
                  <a:schemeClr val="tx1"/>
                </a:solidFill>
                <a:latin typeface="+mn-ea"/>
              </a:rPr>
              <a:t>use	</a:t>
            </a:r>
          </a:p>
          <a:p>
            <a:pPr marL="742950" lvl="1" indent="-285750" algn="l">
              <a:buFont typeface="Wingdings" panose="05000000000000000000" pitchFamily="2" charset="2"/>
              <a:buChar char="l"/>
            </a:pPr>
            <a:r>
              <a:rPr kumimoji="1" lang="en-US" altLang="ja-JP" sz="1800" b="1" dirty="0" smtClean="0">
                <a:solidFill>
                  <a:schemeClr val="tx1"/>
                </a:solidFill>
                <a:latin typeface="+mn-ea"/>
              </a:rPr>
              <a:t>Our network must be used only for</a:t>
            </a:r>
          </a:p>
          <a:p>
            <a:pPr marL="1200150" lvl="2" indent="-285750" algn="l">
              <a:buFont typeface="Wingdings" panose="05000000000000000000" pitchFamily="2" charset="2"/>
              <a:buChar char="l"/>
            </a:pPr>
            <a:endParaRPr lang="en-US" altLang="ja-JP" sz="1800" b="1" dirty="0" smtClean="0">
              <a:solidFill>
                <a:schemeClr val="tx1"/>
              </a:solidFill>
              <a:latin typeface="+mn-ea"/>
            </a:endParaRPr>
          </a:p>
          <a:p>
            <a:pPr marL="1200150" lvl="2" indent="-285750" algn="l">
              <a:buFont typeface="Wingdings" panose="05000000000000000000" pitchFamily="2" charset="2"/>
              <a:buChar char="l"/>
            </a:pPr>
            <a:r>
              <a:rPr lang="en-US" altLang="ja-JP" sz="1800" b="1" dirty="0" smtClean="0">
                <a:solidFill>
                  <a:schemeClr val="tx1"/>
                </a:solidFill>
                <a:latin typeface="+mn-ea"/>
              </a:rPr>
              <a:t>study of the nuclear physics and accelerator science and related fields</a:t>
            </a:r>
          </a:p>
          <a:p>
            <a:pPr marL="1200150" lvl="2" indent="-285750" algn="l">
              <a:buFont typeface="Wingdings" panose="05000000000000000000" pitchFamily="2" charset="2"/>
              <a:buChar char="l"/>
            </a:pPr>
            <a:r>
              <a:rPr kumimoji="1" lang="en-US" altLang="ja-JP" sz="1800" b="1" dirty="0" smtClean="0">
                <a:solidFill>
                  <a:schemeClr val="tx1"/>
                </a:solidFill>
                <a:latin typeface="+mn-ea"/>
              </a:rPr>
              <a:t>education of the Osaka University</a:t>
            </a:r>
          </a:p>
          <a:p>
            <a:pPr marL="1200150" lvl="2" indent="-285750" algn="l">
              <a:buFont typeface="Wingdings" panose="05000000000000000000" pitchFamily="2" charset="2"/>
              <a:buChar char="l"/>
            </a:pPr>
            <a:r>
              <a:rPr lang="en-US" altLang="ja-JP" sz="1800" b="1" dirty="0" smtClean="0">
                <a:solidFill>
                  <a:schemeClr val="tx1"/>
                </a:solidFill>
                <a:latin typeface="+mn-ea"/>
              </a:rPr>
              <a:t>appropriate joint use</a:t>
            </a:r>
            <a:endParaRPr kumimoji="1" lang="en-US" altLang="ja-JP" sz="1800" b="1" dirty="0" smtClean="0">
              <a:solidFill>
                <a:schemeClr val="tx1"/>
              </a:solidFill>
              <a:latin typeface="+mn-ea"/>
            </a:endParaRPr>
          </a:p>
          <a:p>
            <a:pPr marL="1200150" lvl="2" indent="-285750" algn="l">
              <a:buFont typeface="Wingdings" panose="05000000000000000000" pitchFamily="2" charset="2"/>
              <a:buChar char="l"/>
            </a:pPr>
            <a:r>
              <a:rPr lang="en-US" altLang="ja-JP" sz="1800" b="1" dirty="0" smtClean="0">
                <a:solidFill>
                  <a:schemeClr val="tx1"/>
                </a:solidFill>
                <a:latin typeface="+mn-ea"/>
              </a:rPr>
              <a:t>proper work of the RCNP staff</a:t>
            </a:r>
          </a:p>
          <a:p>
            <a:pPr marL="1200150" lvl="2" indent="-285750" algn="l">
              <a:buFont typeface="Wingdings" panose="05000000000000000000" pitchFamily="2" charset="2"/>
              <a:buChar char="l"/>
            </a:pPr>
            <a:r>
              <a:rPr lang="en-US" altLang="ja-JP" sz="1800" b="1" dirty="0" smtClean="0">
                <a:solidFill>
                  <a:schemeClr val="tx1"/>
                </a:solidFill>
                <a:latin typeface="+mn-ea"/>
              </a:rPr>
              <a:t>others permitted by the director</a:t>
            </a:r>
          </a:p>
        </p:txBody>
      </p:sp>
      <p:sp>
        <p:nvSpPr>
          <p:cNvPr id="4" name="日付プレースホルダー 3"/>
          <p:cNvSpPr>
            <a:spLocks noGrp="1"/>
          </p:cNvSpPr>
          <p:nvPr>
            <p:ph type="dt" sz="half" idx="10"/>
          </p:nvPr>
        </p:nvSpPr>
        <p:spPr/>
        <p:txBody>
          <a:bodyPr/>
          <a:lstStyle/>
          <a:p>
            <a:fld id="{6A25FADF-2A4A-4493-9278-7D3544A58CFE}" type="datetime1">
              <a:rPr kumimoji="1" lang="ja-JP" altLang="en-US" smtClean="0"/>
              <a:t>2016/12/7</a:t>
            </a:fld>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RCNP, Osaka Univ.</a:t>
            </a:r>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9</a:t>
            </a:fld>
            <a:endParaRPr kumimoji="1" lang="ja-JP" altLang="en-US"/>
          </a:p>
        </p:txBody>
      </p:sp>
      <p:sp>
        <p:nvSpPr>
          <p:cNvPr id="7" name="サブタイトル 2"/>
          <p:cNvSpPr txBox="1">
            <a:spLocks/>
          </p:cNvSpPr>
          <p:nvPr/>
        </p:nvSpPr>
        <p:spPr>
          <a:xfrm>
            <a:off x="4499992" y="908720"/>
            <a:ext cx="4608512" cy="547260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9pPr>
          </a:lstStyle>
          <a:p>
            <a:pPr marL="285750" indent="-285750" algn="l">
              <a:buFont typeface="Wingdings" panose="05000000000000000000" pitchFamily="2" charset="2"/>
              <a:buChar char="l"/>
            </a:pPr>
            <a:r>
              <a:rPr lang="ja-JP" altLang="en-US" sz="1800" b="1" dirty="0" smtClean="0">
                <a:solidFill>
                  <a:schemeClr val="tx1"/>
                </a:solidFill>
                <a:latin typeface="+mn-ea"/>
              </a:rPr>
              <a:t>目的外使用</a:t>
            </a:r>
            <a:endParaRPr lang="en-US" altLang="ja-JP" sz="1800" b="1" dirty="0" smtClean="0">
              <a:solidFill>
                <a:schemeClr val="tx1"/>
              </a:solidFill>
              <a:latin typeface="+mn-ea"/>
            </a:endParaRPr>
          </a:p>
          <a:p>
            <a:pPr marL="742950" lvl="1" indent="-285750" algn="l">
              <a:buFont typeface="Wingdings" panose="05000000000000000000" pitchFamily="2" charset="2"/>
              <a:buChar char="l"/>
            </a:pPr>
            <a:r>
              <a:rPr lang="ja-JP" altLang="en-US" sz="1800" b="1" dirty="0" smtClean="0">
                <a:solidFill>
                  <a:schemeClr val="tx1"/>
                </a:solidFill>
                <a:latin typeface="+mn-ea"/>
              </a:rPr>
              <a:t>我々のネットワークは以下の目的にだけ使用できる</a:t>
            </a:r>
            <a:endParaRPr lang="en-US" altLang="ja-JP" sz="1800" b="1" dirty="0" smtClean="0">
              <a:solidFill>
                <a:schemeClr val="tx1"/>
              </a:solidFill>
              <a:latin typeface="+mn-ea"/>
            </a:endParaRPr>
          </a:p>
          <a:p>
            <a:pPr marL="1200150" lvl="2" indent="-285750" algn="l">
              <a:buFont typeface="Wingdings" panose="05000000000000000000" pitchFamily="2" charset="2"/>
              <a:buChar char="l"/>
            </a:pPr>
            <a:r>
              <a:rPr lang="ja-JP" altLang="en-US" sz="1800" b="1" dirty="0" smtClean="0">
                <a:solidFill>
                  <a:schemeClr val="tx1"/>
                </a:solidFill>
                <a:latin typeface="+mn-ea"/>
              </a:rPr>
              <a:t>原子核物理学、加速器科学、およびその関連分野の研究</a:t>
            </a:r>
            <a:endParaRPr lang="en-US" altLang="ja-JP" sz="1800" b="1" dirty="0" smtClean="0">
              <a:solidFill>
                <a:schemeClr val="tx1"/>
              </a:solidFill>
              <a:latin typeface="+mn-ea"/>
            </a:endParaRPr>
          </a:p>
          <a:p>
            <a:pPr marL="1200150" lvl="2" indent="-285750" algn="l">
              <a:buFont typeface="Wingdings" panose="05000000000000000000" pitchFamily="2" charset="2"/>
              <a:buChar char="l"/>
            </a:pPr>
            <a:endParaRPr lang="en-US" altLang="ja-JP" sz="1800" b="1" dirty="0" smtClean="0">
              <a:solidFill>
                <a:schemeClr val="tx1"/>
              </a:solidFill>
              <a:latin typeface="+mn-ea"/>
            </a:endParaRPr>
          </a:p>
          <a:p>
            <a:pPr marL="1200150" lvl="2" indent="-285750" algn="l">
              <a:buFont typeface="Wingdings" panose="05000000000000000000" pitchFamily="2" charset="2"/>
              <a:buChar char="l"/>
            </a:pPr>
            <a:r>
              <a:rPr lang="ja-JP" altLang="en-US" sz="1800" b="1" dirty="0" smtClean="0">
                <a:solidFill>
                  <a:schemeClr val="tx1"/>
                </a:solidFill>
                <a:latin typeface="+mn-ea"/>
              </a:rPr>
              <a:t>大阪大学での教育</a:t>
            </a:r>
            <a:endParaRPr lang="en-US" altLang="ja-JP" sz="1800" b="1" dirty="0" smtClean="0">
              <a:solidFill>
                <a:schemeClr val="tx1"/>
              </a:solidFill>
              <a:latin typeface="+mn-ea"/>
            </a:endParaRPr>
          </a:p>
          <a:p>
            <a:pPr marL="1200150" lvl="2" indent="-285750" algn="l">
              <a:buFont typeface="Wingdings" panose="05000000000000000000" pitchFamily="2" charset="2"/>
              <a:buChar char="l"/>
            </a:pPr>
            <a:endParaRPr lang="en-US" altLang="ja-JP" sz="1800" b="1" dirty="0" smtClean="0">
              <a:solidFill>
                <a:schemeClr val="tx1"/>
              </a:solidFill>
              <a:latin typeface="+mn-ea"/>
            </a:endParaRPr>
          </a:p>
          <a:p>
            <a:pPr marL="1200150" lvl="2" indent="-285750" algn="l">
              <a:buFont typeface="Wingdings" panose="05000000000000000000" pitchFamily="2" charset="2"/>
              <a:buChar char="l"/>
            </a:pPr>
            <a:r>
              <a:rPr lang="ja-JP" altLang="en-US" sz="1800" b="1" dirty="0" smtClean="0">
                <a:solidFill>
                  <a:schemeClr val="tx1"/>
                </a:solidFill>
                <a:latin typeface="+mn-ea"/>
              </a:rPr>
              <a:t>適切な共同利用</a:t>
            </a:r>
            <a:endParaRPr lang="en-US" altLang="ja-JP" sz="1800" b="1" dirty="0" smtClean="0">
              <a:solidFill>
                <a:schemeClr val="tx1"/>
              </a:solidFill>
              <a:latin typeface="+mn-ea"/>
            </a:endParaRPr>
          </a:p>
          <a:p>
            <a:pPr marL="1200150" lvl="2" indent="-285750" algn="l">
              <a:buFont typeface="Wingdings" panose="05000000000000000000" pitchFamily="2" charset="2"/>
              <a:buChar char="l"/>
            </a:pPr>
            <a:r>
              <a:rPr lang="en-US" altLang="ja-JP" sz="1800" b="1" dirty="0" smtClean="0">
                <a:solidFill>
                  <a:schemeClr val="tx1"/>
                </a:solidFill>
                <a:latin typeface="+mn-ea"/>
              </a:rPr>
              <a:t>RCNP</a:t>
            </a:r>
            <a:r>
              <a:rPr lang="ja-JP" altLang="en-US" sz="1800" b="1" dirty="0" smtClean="0">
                <a:solidFill>
                  <a:schemeClr val="tx1"/>
                </a:solidFill>
                <a:latin typeface="+mn-ea"/>
              </a:rPr>
              <a:t>の職員の正当な業務</a:t>
            </a:r>
            <a:endParaRPr lang="en-US" altLang="ja-JP" sz="1800" b="1" dirty="0" smtClean="0">
              <a:solidFill>
                <a:schemeClr val="tx1"/>
              </a:solidFill>
              <a:latin typeface="+mn-ea"/>
            </a:endParaRPr>
          </a:p>
          <a:p>
            <a:pPr marL="1200150" lvl="2" indent="-285750" algn="l">
              <a:buFont typeface="Wingdings" panose="05000000000000000000" pitchFamily="2" charset="2"/>
              <a:buChar char="l"/>
            </a:pPr>
            <a:r>
              <a:rPr lang="ja-JP" altLang="en-US" sz="1800" b="1" dirty="0" smtClean="0">
                <a:solidFill>
                  <a:schemeClr val="tx1"/>
                </a:solidFill>
                <a:latin typeface="+mn-ea"/>
              </a:rPr>
              <a:t>その他、センター長に許可された場合</a:t>
            </a:r>
            <a:endParaRPr lang="en-US" altLang="ja-JP" sz="1800" b="1" dirty="0" smtClean="0">
              <a:solidFill>
                <a:schemeClr val="tx1"/>
              </a:solidFill>
              <a:latin typeface="+mn-ea"/>
            </a:endParaRPr>
          </a:p>
        </p:txBody>
      </p:sp>
    </p:spTree>
    <p:extLst>
      <p:ext uri="{BB962C8B-B14F-4D97-AF65-F5344CB8AC3E}">
        <p14:creationId xmlns:p14="http://schemas.microsoft.com/office/powerpoint/2010/main" val="1134679625"/>
      </p:ext>
    </p:extLst>
  </p:cSld>
  <p:clrMapOvr>
    <a:masterClrMapping/>
  </p:clrMapOvr>
  <p:transition>
    <p:push/>
  </p:transition>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1131</TotalTime>
  <Words>2018</Words>
  <Application>Microsoft Office PowerPoint</Application>
  <PresentationFormat>画面に合わせる (4:3)</PresentationFormat>
  <Paragraphs>594</Paragraphs>
  <Slides>27</Slides>
  <Notes>7</Notes>
  <HiddenSlides>0</HiddenSlides>
  <MMClips>0</MMClips>
  <ScaleCrop>false</ScaleCrop>
  <HeadingPairs>
    <vt:vector size="4" baseType="variant">
      <vt:variant>
        <vt:lpstr>テーマ</vt:lpstr>
      </vt:variant>
      <vt:variant>
        <vt:i4>1</vt:i4>
      </vt:variant>
      <vt:variant>
        <vt:lpstr>スライド タイトル</vt:lpstr>
      </vt:variant>
      <vt:variant>
        <vt:i4>27</vt:i4>
      </vt:variant>
    </vt:vector>
  </HeadingPairs>
  <TitlesOfParts>
    <vt:vector size="28" baseType="lpstr">
      <vt:lpstr>Office テーマ</vt:lpstr>
      <vt:lpstr>Usage of the RCNP network</vt:lpstr>
      <vt:lpstr>PowerPoint プレゼンテーション</vt:lpstr>
      <vt:lpstr>PowerPoint プレゼンテーション</vt:lpstr>
      <vt:lpstr>PowerPoint プレゼンテーション</vt:lpstr>
      <vt:lpstr>PowerPoint プレゼンテーション</vt:lpstr>
      <vt:lpstr>Redundant www &amp; mail servers</vt:lpstr>
      <vt:lpstr>Physical structure</vt:lpstr>
      <vt:lpstr>Rules</vt:lpstr>
      <vt:lpstr>Prohibited usage (1)</vt:lpstr>
      <vt:lpstr>Prohibited usage (2)</vt:lpstr>
      <vt:lpstr>Notice (1)</vt:lpstr>
      <vt:lpstr>Notice (2)</vt:lpstr>
      <vt:lpstr>LAN for the purpose of</vt:lpstr>
      <vt:lpstr>For VISITOR (1)</vt:lpstr>
      <vt:lpstr>For VISITOR (2)</vt:lpstr>
      <vt:lpstr>eduroam</vt:lpstr>
      <vt:lpstr>ODINS WiFi</vt:lpstr>
      <vt:lpstr>The “Network Management System”</vt:lpstr>
      <vt:lpstr>PowerPoint プレゼンテーション</vt:lpstr>
      <vt:lpstr>The screens</vt:lpstr>
      <vt:lpstr>before REGISTERing</vt:lpstr>
      <vt:lpstr>Usage of the “Network Management System”</vt:lpstr>
      <vt:lpstr>Usage of the “Network Management System”</vt:lpstr>
      <vt:lpstr>Lock</vt:lpstr>
      <vt:lpstr>CSV download / upload</vt:lpstr>
      <vt:lpstr>Search for place of device</vt:lpstr>
      <vt:lpstr>History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Usage of the RCNP network</dc:title>
  <dc:creator>togawa</dc:creator>
  <cp:lastModifiedBy>Hiroaki Togawa</cp:lastModifiedBy>
  <cp:revision>117</cp:revision>
  <cp:lastPrinted>2016-12-07T08:41:35Z</cp:lastPrinted>
  <dcterms:created xsi:type="dcterms:W3CDTF">2016-11-17T08:18:31Z</dcterms:created>
  <dcterms:modified xsi:type="dcterms:W3CDTF">2016-12-07T10:28:07Z</dcterms:modified>
</cp:coreProperties>
</file>