
<file path=[Content_Types].xml><?xml version="1.0" encoding="utf-8"?>
<Types xmlns="http://schemas.openxmlformats.org/package/2006/content-types">
  <Default Extension="gif" ContentType="image/gif"/>
  <Override PartName="/ppt/tags/tag5.xml" ContentType="application/vnd.openxmlformats-officedocument.presentationml.tags+xml"/>
  <Override PartName="/ppt/slides/slide14.xml" ContentType="application/vnd.openxmlformats-officedocument.presentationml.slide+xml"/>
  <Default Extension="rels" ContentType="application/vnd.openxmlformats-package.relationships+xml"/>
  <Override PartName="/ppt/notesSlides/notesSlide16.xml" ContentType="application/vnd.openxmlformats-officedocument.presentationml.notesSlide+xml"/>
  <Override PartName="/ppt/embeddings/Microsoft_Editor_de_ecuaciones7.bin" ContentType="application/vnd.openxmlformats-officedocument.oleObjec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tags/tag4.xml" ContentType="application/vnd.openxmlformats-officedocument.presentationml.tags+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embeddings/Microsoft_Editor_de_ecuaciones6.bin" ContentType="application/vnd.openxmlformats-officedocument.oleObject"/>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tags/tag3.xml" ContentType="application/vnd.openxmlformats-officedocument.presentationml.tags+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embeddings/Microsoft_Editor_de_ecuaciones5.bin" ContentType="application/vnd.openxmlformats-officedocument.oleObject"/>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tags/tag2.xml" ContentType="application/vnd.openxmlformats-officedocument.presentationml.tags+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embeddings/Microsoft_Editor_de_ecuaciones4.bin" ContentType="application/vnd.openxmlformats-officedocument.oleObject"/>
  <Override PartName="/ppt/notesSlides/notesSlide5.xml" ContentType="application/vnd.openxmlformats-officedocument.presentationml.notesSlide+xml"/>
  <Override PartName="/ppt/slides/slide42.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tags/tag1.xml" ContentType="application/vnd.openxmlformats-officedocument.presentationml.tags+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Default Extension="wmf" ContentType="image/x-wmf"/>
  <Override PartName="/ppt/slides/slide48.xml" ContentType="application/vnd.openxmlformats-officedocument.presentationml.slide+xml"/>
  <Override PartName="/ppt/embeddings/Microsoft_Editor_de_ecuaciones3.bin" ContentType="application/vnd.openxmlformats-officedocument.oleObject"/>
  <Override PartName="/docProps/app.xml" ContentType="application/vnd.openxmlformats-officedocument.extended-properties+xml"/>
  <Override PartName="/ppt/notesSlides/notesSlide4.xml" ContentType="application/vnd.openxmlformats-officedocument.presentationml.notesSlide+xml"/>
  <Override PartName="/ppt/slides/slide41.xml" ContentType="application/vnd.openxmlformats-officedocument.presentationml.slide+xml"/>
  <Override PartName="/ppt/theme/theme3.xml" ContentType="application/vnd.openxmlformats-officedocument.theme+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commentAuthors.xml" ContentType="application/vnd.openxmlformats-officedocument.presentationml.commentAuthors+xml"/>
  <Override PartName="/ppt/viewProps.xml" ContentType="application/vnd.openxmlformats-officedocument.presentationml.viewProps+xml"/>
  <Override PartName="/ppt/notesSlides/notesSlide11.xml" ContentType="application/vnd.openxmlformats-officedocument.presentationml.notesSlide+xml"/>
  <Override PartName="/ppt/embeddings/Microsoft_Editor_de_ecuaciones9.bin" ContentType="application/vnd.openxmlformats-officedocument.oleObject"/>
  <Override PartName="/ppt/slides/slide47.xml" ContentType="application/vnd.openxmlformats-officedocument.presentationml.slide+xml"/>
  <Override PartName="/ppt/embeddings/Microsoft_Editor_de_ecuaciones2.bin" ContentType="application/vnd.openxmlformats-officedocument.oleObject"/>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23.xml" ContentType="application/vnd.openxmlformats-officedocument.presentationml.slide+xml"/>
  <Override PartName="/ppt/slides/slide39.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embeddings/Microsoft_Editor_de_ecuaciones8.bin" ContentType="application/vnd.openxmlformats-officedocument.oleObject"/>
  <Override PartName="/ppt/slides/slide46.xml" ContentType="application/vnd.openxmlformats-officedocument.presentationml.slide+xml"/>
  <Override PartName="/ppt/embeddings/Microsoft_Editor_de_ecuaciones1.bin" ContentType="application/vnd.openxmlformats-officedocument.oleObject"/>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1" r:id="rId1"/>
  </p:sldMasterIdLst>
  <p:notesMasterIdLst>
    <p:notesMasterId r:id="rId51"/>
  </p:notesMasterIdLst>
  <p:handoutMasterIdLst>
    <p:handoutMasterId r:id="rId52"/>
  </p:handoutMasterIdLst>
  <p:sldIdLst>
    <p:sldId id="265" r:id="rId2"/>
    <p:sldId id="357" r:id="rId3"/>
    <p:sldId id="371" r:id="rId4"/>
    <p:sldId id="370" r:id="rId5"/>
    <p:sldId id="428" r:id="rId6"/>
    <p:sldId id="361" r:id="rId7"/>
    <p:sldId id="299" r:id="rId8"/>
    <p:sldId id="383" r:id="rId9"/>
    <p:sldId id="384" r:id="rId10"/>
    <p:sldId id="389" r:id="rId11"/>
    <p:sldId id="373" r:id="rId12"/>
    <p:sldId id="374" r:id="rId13"/>
    <p:sldId id="375" r:id="rId14"/>
    <p:sldId id="377" r:id="rId15"/>
    <p:sldId id="413" r:id="rId16"/>
    <p:sldId id="416" r:id="rId17"/>
    <p:sldId id="378" r:id="rId18"/>
    <p:sldId id="429" r:id="rId19"/>
    <p:sldId id="379" r:id="rId20"/>
    <p:sldId id="380" r:id="rId21"/>
    <p:sldId id="381" r:id="rId22"/>
    <p:sldId id="385" r:id="rId23"/>
    <p:sldId id="306" r:id="rId24"/>
    <p:sldId id="308" r:id="rId25"/>
    <p:sldId id="345" r:id="rId26"/>
    <p:sldId id="339" r:id="rId27"/>
    <p:sldId id="333" r:id="rId28"/>
    <p:sldId id="367" r:id="rId29"/>
    <p:sldId id="335" r:id="rId30"/>
    <p:sldId id="359" r:id="rId31"/>
    <p:sldId id="337" r:id="rId32"/>
    <p:sldId id="340" r:id="rId33"/>
    <p:sldId id="350" r:id="rId34"/>
    <p:sldId id="349" r:id="rId35"/>
    <p:sldId id="354" r:id="rId36"/>
    <p:sldId id="403" r:id="rId37"/>
    <p:sldId id="404" r:id="rId38"/>
    <p:sldId id="368" r:id="rId39"/>
    <p:sldId id="364" r:id="rId40"/>
    <p:sldId id="406" r:id="rId41"/>
    <p:sldId id="360" r:id="rId42"/>
    <p:sldId id="324" r:id="rId43"/>
    <p:sldId id="394" r:id="rId44"/>
    <p:sldId id="397" r:id="rId45"/>
    <p:sldId id="425" r:id="rId46"/>
    <p:sldId id="426" r:id="rId47"/>
    <p:sldId id="427" r:id="rId48"/>
    <p:sldId id="430" r:id="rId49"/>
    <p:sldId id="353" r:id="rId50"/>
  </p:sldIdLst>
  <p:sldSz cx="9144000" cy="6858000" type="screen4x3"/>
  <p:notesSz cx="6858000" cy="9144000"/>
  <p:defaultTextStyle>
    <a:defPPr>
      <a:defRPr lang="es-ES_tradnl"/>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Berta Rubio" initials="BR" lastIdx="0"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p:present/>
    <p:sldAll/>
    <p:penClr>
      <a:prstClr val="red"/>
    </p:penClr>
    <p:extLst>
      <p:ext uri="{EC167BDD-8182-4AB7-AECC-EB403E3ABB37}">
        <p14:laserClr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F6BA0D"/>
    <a:srgbClr val="FFFD95"/>
    <a:srgbClr val="63FCFF"/>
    <a:srgbClr val="F99319"/>
    <a:srgbClr val="D200FF"/>
    <a:srgbClr val="38DB00"/>
    <a:srgbClr val="FEEAC7"/>
    <a:srgbClr val="8C00FF"/>
    <a:srgbClr val="51FFA9"/>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horzBarState="maximized">
    <p:restoredLeft sz="13524" autoAdjust="0"/>
    <p:restoredTop sz="94660"/>
  </p:normalViewPr>
  <p:slideViewPr>
    <p:cSldViewPr snapToGrid="0" snapToObjects="1">
      <p:cViewPr>
        <p:scale>
          <a:sx n="100" d="100"/>
          <a:sy n="100" d="100"/>
        </p:scale>
        <p:origin x="-672" y="-1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13" d="100"/>
          <a:sy n="113" d="100"/>
        </p:scale>
        <p:origin x="-4216"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commentAuthors" Target="commentAuthors.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 Id="rId2" Type="http://schemas.openxmlformats.org/officeDocument/2006/relationships/image" Target="../media/image19.wmf"/><Relationship Id="rId3"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 Id="rId2" Type="http://schemas.openxmlformats.org/officeDocument/2006/relationships/image" Target="../media/image21.wmf"/><Relationship Id="rId3"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emf"/><Relationship Id="rId2" Type="http://schemas.openxmlformats.org/officeDocument/2006/relationships/image" Target="../media/image5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en-GB"/>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kumimoji="0" sz="1200" smtClean="0">
                <a:latin typeface="+mn-lt"/>
                <a:ea typeface="+mn-ea"/>
              </a:defRPr>
            </a:lvl1pPr>
          </a:lstStyle>
          <a:p>
            <a:pPr>
              <a:defRPr/>
            </a:pPr>
            <a:fld id="{5C7C5FCF-E547-49FD-8A74-CA9A87774F23}" type="datetimeFigureOut">
              <a:rPr lang="es-ES_tradnl"/>
              <a:pPr>
                <a:defRPr/>
              </a:pPr>
              <a:t>19/11/15</a:t>
            </a:fld>
            <a:endParaRPr lang="en-GB"/>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en-GB"/>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kumimoji="0" sz="1200" smtClean="0">
                <a:latin typeface="+mn-lt"/>
                <a:ea typeface="+mn-ea"/>
              </a:defRPr>
            </a:lvl1pPr>
          </a:lstStyle>
          <a:p>
            <a:pPr>
              <a:defRPr/>
            </a:pPr>
            <a:fld id="{92BDCE12-8D7D-42A9-A775-A6BDF5C5A55E}" type="slidenum">
              <a:rPr lang="en-GB"/>
              <a:pPr>
                <a:defRPr/>
              </a:pPr>
              <a:t>‹Nr.›</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385933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en-GB"/>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kumimoji="0" sz="1200" smtClean="0">
                <a:latin typeface="+mn-lt"/>
                <a:ea typeface="+mn-ea"/>
              </a:defRPr>
            </a:lvl1pPr>
          </a:lstStyle>
          <a:p>
            <a:pPr>
              <a:defRPr/>
            </a:pPr>
            <a:fld id="{EFA32F58-5B0B-4476-840F-17B6B7413083}" type="datetimeFigureOut">
              <a:rPr lang="es-ES_tradnl"/>
              <a:pPr>
                <a:defRPr/>
              </a:pPr>
              <a:t>19/11/15</a:t>
            </a:fld>
            <a:endParaRPr lang="en-GB"/>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endParaRPr lang="en-GB" noProof="0"/>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en-GB"/>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kumimoji="0" sz="1200" smtClean="0">
                <a:latin typeface="+mn-lt"/>
                <a:ea typeface="+mn-ea"/>
              </a:defRPr>
            </a:lvl1pPr>
          </a:lstStyle>
          <a:p>
            <a:pPr>
              <a:defRPr/>
            </a:pPr>
            <a:fld id="{79260A22-4449-4D92-AEDA-42FB562FFC20}" type="slidenum">
              <a:rPr lang="en-GB"/>
              <a:pPr>
                <a:defRPr/>
              </a:pPr>
              <a:t>‹Nr.›</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98345652"/>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3" name="Marcador de imagen de diapositiva 1"/>
          <p:cNvSpPr>
            <a:spLocks noGrp="1" noRot="1" noChangeAspect="1"/>
          </p:cNvSpPr>
          <p:nvPr>
            <p:ph type="sldImg"/>
          </p:nvPr>
        </p:nvSpPr>
        <p:spPr bwMode="auto">
          <a:noFill/>
          <a:ln>
            <a:solidFill>
              <a:srgbClr val="000000"/>
            </a:solidFill>
            <a:miter lim="800000"/>
            <a:headEnd/>
            <a:tailEnd/>
          </a:ln>
        </p:spPr>
      </p:sp>
      <p:sp>
        <p:nvSpPr>
          <p:cNvPr id="156674" name="Marcador de nota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altLang="ja-JP" smtClean="0"/>
              <a:t>Initial and final states are not identical.</a:t>
            </a:r>
          </a:p>
          <a:p>
            <a:pPr>
              <a:spcBef>
                <a:spcPct val="0"/>
              </a:spcBef>
            </a:pPr>
            <a:endParaRPr lang="en-GB" altLang="ja-JP" smtClean="0"/>
          </a:p>
          <a:p>
            <a:pPr>
              <a:spcBef>
                <a:spcPct val="0"/>
              </a:spcBef>
            </a:pPr>
            <a:r>
              <a:rPr lang="en-GB" altLang="ja-JP" smtClean="0"/>
              <a:t>We don´t expect gs to gs trasition</a:t>
            </a:r>
          </a:p>
        </p:txBody>
      </p:sp>
      <p:sp>
        <p:nvSpPr>
          <p:cNvPr id="156675" name="Marcador de número de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49410B-4D69-4122-A4DF-AF94684B0C01}" type="slidenum">
              <a:rPr lang="en-GB" altLang="ja-JP"/>
              <a:pPr fontAlgn="base">
                <a:spcBef>
                  <a:spcPct val="0"/>
                </a:spcBef>
                <a:spcAft>
                  <a:spcPct val="0"/>
                </a:spcAft>
              </a:pPr>
              <a:t>6</a:t>
            </a:fld>
            <a:endParaRPr lang="en-GB"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7" name="Slide Image Placeholder 1"/>
          <p:cNvSpPr>
            <a:spLocks noGrp="1" noRot="1" noChangeAspect="1"/>
          </p:cNvSpPr>
          <p:nvPr>
            <p:ph type="sldImg"/>
          </p:nvPr>
        </p:nvSpPr>
        <p:spPr bwMode="auto">
          <a:noFill/>
          <a:ln>
            <a:solidFill>
              <a:srgbClr val="000000"/>
            </a:solidFill>
            <a:miter lim="800000"/>
            <a:headEnd/>
            <a:tailEnd/>
          </a:ln>
        </p:spPr>
      </p:sp>
      <p:sp>
        <p:nvSpPr>
          <p:cNvPr id="167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altLang="ja-JP" dirty="0" smtClean="0">
                <a:solidFill>
                  <a:srgbClr val="FF0000"/>
                </a:solidFill>
              </a:rPr>
              <a:t>“X” means hindrance of the p-decay of the IAS, because it is </a:t>
            </a:r>
            <a:r>
              <a:rPr lang="en-GB" altLang="ja-JP" dirty="0" err="1" smtClean="0">
                <a:solidFill>
                  <a:srgbClr val="FF0000"/>
                </a:solidFill>
              </a:rPr>
              <a:t>isospin</a:t>
            </a:r>
            <a:r>
              <a:rPr lang="en-GB" altLang="ja-JP" dirty="0" smtClean="0">
                <a:solidFill>
                  <a:srgbClr val="FF0000"/>
                </a:solidFill>
              </a:rPr>
              <a:t> forbidden. </a:t>
            </a:r>
            <a:r>
              <a:rPr lang="pt-PT" altLang="ja-JP" dirty="0" smtClean="0"/>
              <a:t>The p-decay of the IAS is ispospin forbidden, but it has been observed. </a:t>
            </a:r>
            <a:r>
              <a:rPr lang="pt-PT" sz="1200" dirty="0" smtClean="0">
                <a:solidFill>
                  <a:srgbClr val="9900CC"/>
                </a:solidFill>
                <a:latin typeface="Calibri" pitchFamily="34" charset="0"/>
              </a:rPr>
              <a:t>The only possible gamma branching is expected from the decay of IAS. </a:t>
            </a:r>
            <a:r>
              <a:rPr lang="en-GB" altLang="ja-JP" dirty="0" smtClean="0">
                <a:solidFill>
                  <a:srgbClr val="FF0000"/>
                </a:solidFill>
              </a:rPr>
              <a:t>This is confirmed by the fact that we observe the de-excitation gamma</a:t>
            </a:r>
            <a:r>
              <a:rPr lang="en-US" altLang="ja-JP" dirty="0" smtClean="0"/>
              <a:t>-ray at 1835 </a:t>
            </a:r>
            <a:r>
              <a:rPr lang="en-US" altLang="ja-JP" dirty="0" err="1" smtClean="0"/>
              <a:t>keV</a:t>
            </a:r>
            <a:r>
              <a:rPr lang="en-US" altLang="ja-JP" dirty="0" smtClean="0"/>
              <a:t>.</a:t>
            </a:r>
            <a:r>
              <a:rPr lang="pt-PT" altLang="ja-JP" baseline="0" dirty="0" smtClean="0"/>
              <a:t> </a:t>
            </a:r>
            <a:r>
              <a:rPr lang="pt-PT" altLang="ja-JP" dirty="0" smtClean="0"/>
              <a:t>In CE the existence of isospin mixing T = 1 and T = 2 in the mirror 56Co IAS is seen. Thus the p-decay can be due to the T = 1 component of the IAS.</a:t>
            </a:r>
            <a:endParaRPr lang="en-GB" altLang="ja-JP" dirty="0" smtClean="0">
              <a:solidFill>
                <a:srgbClr val="FF0000"/>
              </a:solidFill>
            </a:endParaRPr>
          </a:p>
        </p:txBody>
      </p:sp>
      <p:sp>
        <p:nvSpPr>
          <p:cNvPr id="167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07D33C-0883-4ACA-8FDD-A74A6EC9CC6C}" type="slidenum">
              <a:rPr lang="en-US" altLang="ja-JP"/>
              <a:pPr fontAlgn="base">
                <a:spcBef>
                  <a:spcPct val="0"/>
                </a:spcBef>
                <a:spcAft>
                  <a:spcPct val="0"/>
                </a:spcAft>
              </a:pPr>
              <a:t>28</a:t>
            </a:fld>
            <a:endParaRPr lang="en-US" altLang="ja-JP"/>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smtClean="0"/>
              <a:t>Gamma energy resolution ~4 keV. The beta-gamma coincidence window is 250 ns. Gamma calibration made with 152Eu, 60Co</a:t>
            </a:r>
            <a:r>
              <a:rPr lang="pt-PT" baseline="0" dirty="0" smtClean="0"/>
              <a:t> and 137Cs gamma sources. Gamma efficiency calibration made </a:t>
            </a:r>
            <a:r>
              <a:rPr lang="pt-PT" dirty="0" smtClean="0"/>
              <a:t>with 133Ba, 207Bi, 60Co</a:t>
            </a:r>
            <a:r>
              <a:rPr lang="pt-PT" baseline="0" dirty="0" smtClean="0"/>
              <a:t> and 137Cs gamma sources.</a:t>
            </a:r>
          </a:p>
          <a:p>
            <a:r>
              <a:rPr lang="pt-PT" dirty="0" smtClean="0"/>
              <a:t>The discrepancy between the expected gamma energy</a:t>
            </a:r>
            <a:r>
              <a:rPr lang="pt-PT" baseline="0" dirty="0" smtClean="0"/>
              <a:t> = 1850 keV and the observed = 1834.5 keV, that is 15.5 keV, can be due to the uncertainty in the proton energy. </a:t>
            </a:r>
          </a:p>
        </p:txBody>
      </p:sp>
      <p:sp>
        <p:nvSpPr>
          <p:cNvPr id="4" name="Slide Number Placeholder 3"/>
          <p:cNvSpPr>
            <a:spLocks noGrp="1"/>
          </p:cNvSpPr>
          <p:nvPr>
            <p:ph type="sldNum" sz="quarter" idx="10"/>
          </p:nvPr>
        </p:nvSpPr>
        <p:spPr/>
        <p:txBody>
          <a:bodyPr/>
          <a:lstStyle/>
          <a:p>
            <a:pPr>
              <a:defRPr/>
            </a:pPr>
            <a:fld id="{C7B8F544-F529-4BC3-B04B-ABC281F240A2}" type="slidenum">
              <a:rPr lang="en-US" smtClean="0"/>
              <a:pPr>
                <a:defRPr/>
              </a:pPr>
              <a:t>29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7937" name="Slide Image Placeholder 1"/>
          <p:cNvSpPr>
            <a:spLocks noGrp="1" noRot="1" noChangeAspect="1"/>
          </p:cNvSpPr>
          <p:nvPr>
            <p:ph type="sldImg"/>
          </p:nvPr>
        </p:nvSpPr>
        <p:spPr bwMode="auto">
          <a:noFill/>
          <a:ln>
            <a:solidFill>
              <a:srgbClr val="000000"/>
            </a:solidFill>
            <a:miter lim="800000"/>
            <a:headEnd/>
            <a:tailEnd/>
          </a:ln>
        </p:spPr>
      </p:sp>
      <p:sp>
        <p:nvSpPr>
          <p:cNvPr id="167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altLang="ja-JP" dirty="0" smtClean="0">
                <a:solidFill>
                  <a:srgbClr val="FF0000"/>
                </a:solidFill>
              </a:rPr>
              <a:t>“X” means hindrance of the p-decay of the IAS, because it is </a:t>
            </a:r>
            <a:r>
              <a:rPr lang="en-GB" altLang="ja-JP" dirty="0" err="1" smtClean="0">
                <a:solidFill>
                  <a:srgbClr val="FF0000"/>
                </a:solidFill>
              </a:rPr>
              <a:t>isospin</a:t>
            </a:r>
            <a:r>
              <a:rPr lang="en-GB" altLang="ja-JP" dirty="0" smtClean="0">
                <a:solidFill>
                  <a:srgbClr val="FF0000"/>
                </a:solidFill>
              </a:rPr>
              <a:t> forbidden. </a:t>
            </a:r>
            <a:r>
              <a:rPr lang="pt-PT" altLang="ja-JP" dirty="0" smtClean="0"/>
              <a:t>The p-decay of the IAS is ispospin forbidden, but it has been observed. </a:t>
            </a:r>
            <a:r>
              <a:rPr lang="pt-PT" sz="1200" dirty="0" smtClean="0">
                <a:solidFill>
                  <a:srgbClr val="9900CC"/>
                </a:solidFill>
                <a:latin typeface="Calibri" pitchFamily="34" charset="0"/>
              </a:rPr>
              <a:t>The only possible gamma branching is expected from the decay of IAS. </a:t>
            </a:r>
            <a:r>
              <a:rPr lang="en-GB" altLang="ja-JP" dirty="0" smtClean="0">
                <a:solidFill>
                  <a:srgbClr val="FF0000"/>
                </a:solidFill>
              </a:rPr>
              <a:t>This is confirmed by the fact that we observe the de-excitation gamma</a:t>
            </a:r>
            <a:r>
              <a:rPr lang="en-US" altLang="ja-JP" dirty="0" smtClean="0"/>
              <a:t>-ray at 1835 </a:t>
            </a:r>
            <a:r>
              <a:rPr lang="en-US" altLang="ja-JP" dirty="0" err="1" smtClean="0"/>
              <a:t>keV</a:t>
            </a:r>
            <a:r>
              <a:rPr lang="en-US" altLang="ja-JP" dirty="0" smtClean="0"/>
              <a:t>.</a:t>
            </a:r>
            <a:r>
              <a:rPr lang="pt-PT" altLang="ja-JP" baseline="0" dirty="0" smtClean="0"/>
              <a:t> </a:t>
            </a:r>
            <a:r>
              <a:rPr lang="pt-PT" altLang="ja-JP" dirty="0" smtClean="0"/>
              <a:t>In CE the existence of isospin mixing T = 1 and T = 2 in the mirror 56Co IAS is seen. Thus the p-decay can be due to the T = 1 component of the IAS.</a:t>
            </a:r>
            <a:endParaRPr lang="en-GB" altLang="ja-JP" dirty="0" smtClean="0">
              <a:solidFill>
                <a:srgbClr val="FF0000"/>
              </a:solidFill>
            </a:endParaRPr>
          </a:p>
        </p:txBody>
      </p:sp>
      <p:sp>
        <p:nvSpPr>
          <p:cNvPr id="167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07D33C-0883-4ACA-8FDD-A74A6EC9CC6C}" type="slidenum">
              <a:rPr lang="en-US" altLang="ja-JP"/>
              <a:pPr fontAlgn="base">
                <a:spcBef>
                  <a:spcPct val="0"/>
                </a:spcBef>
                <a:spcAft>
                  <a:spcPct val="0"/>
                </a:spcAft>
              </a:pPr>
              <a:t>30</a:t>
            </a:fld>
            <a:endParaRPr lang="en-US"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GB" altLang="ja-JP" baseline="0" dirty="0" smtClean="0">
                <a:solidFill>
                  <a:srgbClr val="FF0000"/>
                </a:solidFill>
              </a:rPr>
              <a:t>-We take the beta feedings from the protons. </a:t>
            </a:r>
            <a:r>
              <a:rPr lang="en-GB" altLang="ja-JP" dirty="0" smtClean="0">
                <a:solidFill>
                  <a:srgbClr val="FF0000"/>
                </a:solidFill>
              </a:rPr>
              <a:t>Assuming the gamma-</a:t>
            </a:r>
            <a:r>
              <a:rPr lang="en-GB" altLang="ja-JP" dirty="0" err="1" smtClean="0">
                <a:solidFill>
                  <a:srgbClr val="FF0000"/>
                </a:solidFill>
              </a:rPr>
              <a:t>branchings</a:t>
            </a:r>
            <a:r>
              <a:rPr lang="en-GB" altLang="ja-JP" baseline="0" dirty="0" smtClean="0">
                <a:solidFill>
                  <a:srgbClr val="FF0000"/>
                </a:solidFill>
              </a:rPr>
              <a:t> as in the mirror 56Co nucleus, we can estimate B(GT). The beta feeding to the IAS state has to be increased to account for the IAS part that is decaying by gammas. The beta feeding to the other states has to be decreased to account for the part that is coming from the gamma decay of the IAS (indirect feeding). Besides, the beta feeding of the 1711 </a:t>
            </a:r>
            <a:r>
              <a:rPr lang="en-GB" altLang="ja-JP" baseline="0" dirty="0" err="1" smtClean="0">
                <a:solidFill>
                  <a:srgbClr val="FF0000"/>
                </a:solidFill>
              </a:rPr>
              <a:t>keV</a:t>
            </a:r>
            <a:r>
              <a:rPr lang="en-GB" altLang="ja-JP" baseline="0" dirty="0" smtClean="0">
                <a:solidFill>
                  <a:srgbClr val="FF0000"/>
                </a:solidFill>
              </a:rPr>
              <a:t> state has also to be increased by adding the part that is gamma-decaying to the 1406 </a:t>
            </a:r>
            <a:r>
              <a:rPr lang="en-GB" altLang="ja-JP" baseline="0" dirty="0" err="1" smtClean="0">
                <a:solidFill>
                  <a:srgbClr val="FF0000"/>
                </a:solidFill>
              </a:rPr>
              <a:t>keV</a:t>
            </a:r>
            <a:r>
              <a:rPr lang="en-GB" altLang="ja-JP" baseline="0" dirty="0" smtClean="0">
                <a:solidFill>
                  <a:srgbClr val="FF0000"/>
                </a:solidFill>
              </a:rPr>
              <a:t> state.</a:t>
            </a:r>
          </a:p>
          <a:p>
            <a:pPr marL="0" marR="0" indent="0" algn="l" defTabSz="914400" rtl="0" eaLnBrk="0" fontAlgn="base" latinLnBrk="0" hangingPunct="0">
              <a:lnSpc>
                <a:spcPct val="100000"/>
              </a:lnSpc>
              <a:spcBef>
                <a:spcPct val="0"/>
              </a:spcBef>
              <a:spcAft>
                <a:spcPct val="0"/>
              </a:spcAft>
              <a:buClrTx/>
              <a:buSzTx/>
              <a:buFontTx/>
              <a:buNone/>
              <a:tabLst/>
              <a:defRPr/>
            </a:pPr>
            <a:r>
              <a:rPr lang="en-GB" altLang="ja-JP" dirty="0" smtClean="0">
                <a:solidFill>
                  <a:srgbClr val="FF0000"/>
                </a:solidFill>
              </a:rPr>
              <a:t>-The states at 2.573 and</a:t>
            </a:r>
            <a:r>
              <a:rPr lang="en-GB" altLang="ja-JP" baseline="0" dirty="0" smtClean="0">
                <a:solidFill>
                  <a:srgbClr val="FF0000"/>
                </a:solidFill>
              </a:rPr>
              <a:t> 1.406 </a:t>
            </a:r>
            <a:r>
              <a:rPr lang="en-GB" altLang="ja-JP" baseline="0" dirty="0" err="1" smtClean="0">
                <a:solidFill>
                  <a:srgbClr val="FF0000"/>
                </a:solidFill>
              </a:rPr>
              <a:t>MeV</a:t>
            </a:r>
            <a:r>
              <a:rPr lang="en-GB" altLang="ja-JP" baseline="0" dirty="0" smtClean="0">
                <a:solidFill>
                  <a:srgbClr val="FF0000"/>
                </a:solidFill>
              </a:rPr>
              <a:t> are likely populated only by the gamma de-excitation of the IAS and 1.711 state (indirect feeding). Since they are not or very poorly observed in CE, they should not have GT strength (no 1+). The 1.406 </a:t>
            </a:r>
            <a:r>
              <a:rPr lang="en-GB" altLang="ja-JP" baseline="0" dirty="0" err="1" smtClean="0">
                <a:solidFill>
                  <a:srgbClr val="FF0000"/>
                </a:solidFill>
              </a:rPr>
              <a:t>MeV</a:t>
            </a:r>
            <a:r>
              <a:rPr lang="en-GB" altLang="ja-JP" baseline="0" dirty="0" smtClean="0">
                <a:solidFill>
                  <a:srgbClr val="FF0000"/>
                </a:solidFill>
              </a:rPr>
              <a:t> state is the so-called anti-analogue state (T=1 but </a:t>
            </a:r>
            <a:r>
              <a:rPr lang="en-GB" altLang="ja-JP" baseline="0" dirty="0" err="1" smtClean="0">
                <a:solidFill>
                  <a:srgbClr val="FF0000"/>
                </a:solidFill>
              </a:rPr>
              <a:t>J</a:t>
            </a:r>
            <a:r>
              <a:rPr lang="en-GB" altLang="ja-JP" baseline="30000" dirty="0" err="1" smtClean="0">
                <a:solidFill>
                  <a:srgbClr val="FF0000"/>
                </a:solidFill>
              </a:rPr>
              <a:t>p</a:t>
            </a:r>
            <a:r>
              <a:rPr lang="en-GB" altLang="ja-JP" baseline="0" dirty="0" smtClean="0">
                <a:solidFill>
                  <a:srgbClr val="FF0000"/>
                </a:solidFill>
              </a:rPr>
              <a:t>=0+).</a:t>
            </a:r>
          </a:p>
          <a:p>
            <a:pPr>
              <a:spcBef>
                <a:spcPct val="0"/>
              </a:spcBef>
            </a:pPr>
            <a:r>
              <a:rPr lang="en-GB" altLang="ja-JP" dirty="0" smtClean="0">
                <a:solidFill>
                  <a:srgbClr val="FF0000"/>
                </a:solidFill>
              </a:rPr>
              <a:t>-In order to get B(F) = |N – Z| =</a:t>
            </a:r>
            <a:r>
              <a:rPr lang="en-GB" altLang="ja-JP" baseline="0" dirty="0" smtClean="0">
                <a:solidFill>
                  <a:srgbClr val="FF0000"/>
                </a:solidFill>
              </a:rPr>
              <a:t> 4 we have to consider the IAS fragmentation and </a:t>
            </a:r>
            <a:r>
              <a:rPr lang="en-GB" altLang="ja-JP" baseline="0" dirty="0" err="1" smtClean="0">
                <a:solidFill>
                  <a:srgbClr val="FF0000"/>
                </a:solidFill>
              </a:rPr>
              <a:t>isospin</a:t>
            </a:r>
            <a:r>
              <a:rPr lang="en-GB" altLang="ja-JP" baseline="0" dirty="0" smtClean="0">
                <a:solidFill>
                  <a:srgbClr val="FF0000"/>
                </a:solidFill>
              </a:rPr>
              <a:t> mixing. The IAS is fragmented in the mirror 56Co: the closest peak to IAS has also 0+. Thus there is </a:t>
            </a:r>
            <a:r>
              <a:rPr lang="en-GB" altLang="ja-JP" baseline="0" dirty="0" err="1" smtClean="0">
                <a:solidFill>
                  <a:srgbClr val="FF0000"/>
                </a:solidFill>
              </a:rPr>
              <a:t>isospin</a:t>
            </a:r>
            <a:r>
              <a:rPr lang="en-GB" altLang="ja-JP" baseline="0" dirty="0" smtClean="0">
                <a:solidFill>
                  <a:srgbClr val="FF0000"/>
                </a:solidFill>
              </a:rPr>
              <a:t> mixing: the T = 2 and 1 components mix. So in the two 0+ states the T=2 part contributes to B(F) and to gamma decay, while the T=1 part contributes to B(GT) and proton decay.</a:t>
            </a:r>
          </a:p>
          <a:p>
            <a:pPr marL="0" marR="0" indent="0" algn="l" defTabSz="914400" rtl="0" eaLnBrk="0" fontAlgn="base" latinLnBrk="0" hangingPunct="0">
              <a:lnSpc>
                <a:spcPct val="100000"/>
              </a:lnSpc>
              <a:spcBef>
                <a:spcPct val="0"/>
              </a:spcBef>
              <a:spcAft>
                <a:spcPct val="0"/>
              </a:spcAft>
              <a:buClrTx/>
              <a:buSzTx/>
              <a:buFontTx/>
              <a:buNone/>
              <a:tabLst/>
              <a:defRPr/>
            </a:pPr>
            <a:r>
              <a:rPr lang="pt-PT" dirty="0" smtClean="0"/>
              <a:t>-The biggest source of error for B(GT) and B(F) is the Q-value of the beta-decay, that is only know from systematics and has a big error (~23%),</a:t>
            </a:r>
            <a:r>
              <a:rPr lang="pt-PT" baseline="0" dirty="0" smtClean="0"/>
              <a:t> together with the uncertainty on the gamma efficiency.</a:t>
            </a:r>
            <a:r>
              <a:rPr lang="pt-PT" dirty="0" smtClean="0"/>
              <a:t> The biggest source of error for the excitation energy of 56Cu is the 56Cu mass, known with 140 keV of error.</a:t>
            </a:r>
          </a:p>
        </p:txBody>
      </p:sp>
      <p:sp>
        <p:nvSpPr>
          <p:cNvPr id="4" name="Slide Number Placeholder 3"/>
          <p:cNvSpPr>
            <a:spLocks noGrp="1"/>
          </p:cNvSpPr>
          <p:nvPr>
            <p:ph type="sldNum" sz="quarter" idx="10"/>
          </p:nvPr>
        </p:nvSpPr>
        <p:spPr/>
        <p:txBody>
          <a:bodyPr/>
          <a:lstStyle/>
          <a:p>
            <a:pPr>
              <a:defRPr/>
            </a:pPr>
            <a:fld id="{C7B8F544-F529-4BC3-B04B-ABC281F240A2}" type="slidenum">
              <a:rPr lang="en-US" smtClean="0"/>
              <a:pPr>
                <a:defRPr/>
              </a:pPr>
              <a:t>32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GB" altLang="ja-JP" baseline="0" dirty="0" smtClean="0">
                <a:solidFill>
                  <a:srgbClr val="FF0000"/>
                </a:solidFill>
              </a:rPr>
              <a:t>-We take the beta feedings from the protons. </a:t>
            </a:r>
            <a:r>
              <a:rPr lang="en-GB" altLang="ja-JP" dirty="0" smtClean="0">
                <a:solidFill>
                  <a:srgbClr val="FF0000"/>
                </a:solidFill>
              </a:rPr>
              <a:t>Assuming the gamma-</a:t>
            </a:r>
            <a:r>
              <a:rPr lang="en-GB" altLang="ja-JP" dirty="0" err="1" smtClean="0">
                <a:solidFill>
                  <a:srgbClr val="FF0000"/>
                </a:solidFill>
              </a:rPr>
              <a:t>branchings</a:t>
            </a:r>
            <a:r>
              <a:rPr lang="en-GB" altLang="ja-JP" baseline="0" dirty="0" smtClean="0">
                <a:solidFill>
                  <a:srgbClr val="FF0000"/>
                </a:solidFill>
              </a:rPr>
              <a:t> as in the mirror 56Co nucleus, we can estimate B(GT). The beta feeding to the IAS state has to be increased to account for the IAS part that is decaying by gammas. The beta feeding to the other states has to be decreased to account for the part that is coming from the gamma decay of the IAS (indirect feeding). Besides, the beta feeding of the 1711 </a:t>
            </a:r>
            <a:r>
              <a:rPr lang="en-GB" altLang="ja-JP" baseline="0" dirty="0" err="1" smtClean="0">
                <a:solidFill>
                  <a:srgbClr val="FF0000"/>
                </a:solidFill>
              </a:rPr>
              <a:t>keV</a:t>
            </a:r>
            <a:r>
              <a:rPr lang="en-GB" altLang="ja-JP" baseline="0" dirty="0" smtClean="0">
                <a:solidFill>
                  <a:srgbClr val="FF0000"/>
                </a:solidFill>
              </a:rPr>
              <a:t> state has also to be increased by adding the part that is gamma-decaying to the 1406 </a:t>
            </a:r>
            <a:r>
              <a:rPr lang="en-GB" altLang="ja-JP" baseline="0" dirty="0" err="1" smtClean="0">
                <a:solidFill>
                  <a:srgbClr val="FF0000"/>
                </a:solidFill>
              </a:rPr>
              <a:t>keV</a:t>
            </a:r>
            <a:r>
              <a:rPr lang="en-GB" altLang="ja-JP" baseline="0" dirty="0" smtClean="0">
                <a:solidFill>
                  <a:srgbClr val="FF0000"/>
                </a:solidFill>
              </a:rPr>
              <a:t> state.</a:t>
            </a:r>
          </a:p>
          <a:p>
            <a:pPr marL="0" marR="0" indent="0" algn="l" defTabSz="914400" rtl="0" eaLnBrk="0" fontAlgn="base" latinLnBrk="0" hangingPunct="0">
              <a:lnSpc>
                <a:spcPct val="100000"/>
              </a:lnSpc>
              <a:spcBef>
                <a:spcPct val="0"/>
              </a:spcBef>
              <a:spcAft>
                <a:spcPct val="0"/>
              </a:spcAft>
              <a:buClrTx/>
              <a:buSzTx/>
              <a:buFontTx/>
              <a:buNone/>
              <a:tabLst/>
              <a:defRPr/>
            </a:pPr>
            <a:r>
              <a:rPr lang="en-GB" altLang="ja-JP" dirty="0" smtClean="0">
                <a:solidFill>
                  <a:srgbClr val="FF0000"/>
                </a:solidFill>
              </a:rPr>
              <a:t>-The states at 2.573 and</a:t>
            </a:r>
            <a:r>
              <a:rPr lang="en-GB" altLang="ja-JP" baseline="0" dirty="0" smtClean="0">
                <a:solidFill>
                  <a:srgbClr val="FF0000"/>
                </a:solidFill>
              </a:rPr>
              <a:t> 1.406 </a:t>
            </a:r>
            <a:r>
              <a:rPr lang="en-GB" altLang="ja-JP" baseline="0" dirty="0" err="1" smtClean="0">
                <a:solidFill>
                  <a:srgbClr val="FF0000"/>
                </a:solidFill>
              </a:rPr>
              <a:t>MeV</a:t>
            </a:r>
            <a:r>
              <a:rPr lang="en-GB" altLang="ja-JP" baseline="0" dirty="0" smtClean="0">
                <a:solidFill>
                  <a:srgbClr val="FF0000"/>
                </a:solidFill>
              </a:rPr>
              <a:t> are likely populated only by the gamma de-excitation of the IAS and 1.711 state (indirect feeding). Since they are not or very poorly observed in CE, they should not have GT strength (no 1+). The 1.406 </a:t>
            </a:r>
            <a:r>
              <a:rPr lang="en-GB" altLang="ja-JP" baseline="0" dirty="0" err="1" smtClean="0">
                <a:solidFill>
                  <a:srgbClr val="FF0000"/>
                </a:solidFill>
              </a:rPr>
              <a:t>MeV</a:t>
            </a:r>
            <a:r>
              <a:rPr lang="en-GB" altLang="ja-JP" baseline="0" dirty="0" smtClean="0">
                <a:solidFill>
                  <a:srgbClr val="FF0000"/>
                </a:solidFill>
              </a:rPr>
              <a:t> state is the so-called anti-analogue state (T=1 but </a:t>
            </a:r>
            <a:r>
              <a:rPr lang="en-GB" altLang="ja-JP" baseline="0" dirty="0" err="1" smtClean="0">
                <a:solidFill>
                  <a:srgbClr val="FF0000"/>
                </a:solidFill>
              </a:rPr>
              <a:t>J</a:t>
            </a:r>
            <a:r>
              <a:rPr lang="en-GB" altLang="ja-JP" baseline="30000" dirty="0" err="1" smtClean="0">
                <a:solidFill>
                  <a:srgbClr val="FF0000"/>
                </a:solidFill>
              </a:rPr>
              <a:t>p</a:t>
            </a:r>
            <a:r>
              <a:rPr lang="en-GB" altLang="ja-JP" baseline="0" dirty="0" smtClean="0">
                <a:solidFill>
                  <a:srgbClr val="FF0000"/>
                </a:solidFill>
              </a:rPr>
              <a:t>=0+).</a:t>
            </a:r>
          </a:p>
          <a:p>
            <a:pPr>
              <a:spcBef>
                <a:spcPct val="0"/>
              </a:spcBef>
            </a:pPr>
            <a:r>
              <a:rPr lang="en-GB" altLang="ja-JP" dirty="0" smtClean="0">
                <a:solidFill>
                  <a:srgbClr val="FF0000"/>
                </a:solidFill>
              </a:rPr>
              <a:t>-In order to get B(F) = |N – Z| =</a:t>
            </a:r>
            <a:r>
              <a:rPr lang="en-GB" altLang="ja-JP" baseline="0" dirty="0" smtClean="0">
                <a:solidFill>
                  <a:srgbClr val="FF0000"/>
                </a:solidFill>
              </a:rPr>
              <a:t> 4 we have to consider the IAS fragmentation and </a:t>
            </a:r>
            <a:r>
              <a:rPr lang="en-GB" altLang="ja-JP" baseline="0" dirty="0" err="1" smtClean="0">
                <a:solidFill>
                  <a:srgbClr val="FF0000"/>
                </a:solidFill>
              </a:rPr>
              <a:t>isospin</a:t>
            </a:r>
            <a:r>
              <a:rPr lang="en-GB" altLang="ja-JP" baseline="0" dirty="0" smtClean="0">
                <a:solidFill>
                  <a:srgbClr val="FF0000"/>
                </a:solidFill>
              </a:rPr>
              <a:t> mixing. The IAS is fragmented in the mirror 56Co: the closest peak to IAS has also 0+. Thus there is </a:t>
            </a:r>
            <a:r>
              <a:rPr lang="en-GB" altLang="ja-JP" baseline="0" dirty="0" err="1" smtClean="0">
                <a:solidFill>
                  <a:srgbClr val="FF0000"/>
                </a:solidFill>
              </a:rPr>
              <a:t>isospin</a:t>
            </a:r>
            <a:r>
              <a:rPr lang="en-GB" altLang="ja-JP" baseline="0" dirty="0" smtClean="0">
                <a:solidFill>
                  <a:srgbClr val="FF0000"/>
                </a:solidFill>
              </a:rPr>
              <a:t> mixing: the T = 2 and 1 components mix. So in the two 0+ states the T=2 part contributes to B(F) and to gamma decay, while the T=1 part contributes to B(GT) and proton decay.</a:t>
            </a:r>
          </a:p>
          <a:p>
            <a:pPr marL="0" marR="0" indent="0" algn="l" defTabSz="914400" rtl="0" eaLnBrk="0" fontAlgn="base" latinLnBrk="0" hangingPunct="0">
              <a:lnSpc>
                <a:spcPct val="100000"/>
              </a:lnSpc>
              <a:spcBef>
                <a:spcPct val="0"/>
              </a:spcBef>
              <a:spcAft>
                <a:spcPct val="0"/>
              </a:spcAft>
              <a:buClrTx/>
              <a:buSzTx/>
              <a:buFontTx/>
              <a:buNone/>
              <a:tabLst/>
              <a:defRPr/>
            </a:pPr>
            <a:r>
              <a:rPr lang="pt-PT" dirty="0" smtClean="0"/>
              <a:t>-The biggest source of error for B(GT) and B(F) is the Q-value of the beta-decay, that is only know from systematics and has a big error (~23%),</a:t>
            </a:r>
            <a:r>
              <a:rPr lang="pt-PT" baseline="0" dirty="0" smtClean="0"/>
              <a:t> together with the uncertainty on the gamma efficiency.</a:t>
            </a:r>
            <a:r>
              <a:rPr lang="pt-PT" dirty="0" smtClean="0"/>
              <a:t> The biggest source of error for the excitation energy of 56Cu is the 56Cu mass, known with 140 keV of error.</a:t>
            </a:r>
          </a:p>
        </p:txBody>
      </p:sp>
      <p:sp>
        <p:nvSpPr>
          <p:cNvPr id="4" name="Slide Number Placeholder 3"/>
          <p:cNvSpPr>
            <a:spLocks noGrp="1"/>
          </p:cNvSpPr>
          <p:nvPr>
            <p:ph type="sldNum" sz="quarter" idx="10"/>
          </p:nvPr>
        </p:nvSpPr>
        <p:spPr/>
        <p:txBody>
          <a:bodyPr/>
          <a:lstStyle/>
          <a:p>
            <a:pPr>
              <a:defRPr/>
            </a:pPr>
            <a:fld id="{C7B8F544-F529-4BC3-B04B-ABC281F240A2}" type="slidenum">
              <a:rPr lang="en-US" smtClean="0"/>
              <a:pPr>
                <a:defRPr/>
              </a:pPr>
              <a:t>34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GB" altLang="ja-JP" baseline="0" dirty="0" smtClean="0">
                <a:solidFill>
                  <a:srgbClr val="FF0000"/>
                </a:solidFill>
              </a:rPr>
              <a:t>-We take the beta feedings from the protons. </a:t>
            </a:r>
            <a:r>
              <a:rPr lang="en-GB" altLang="ja-JP" dirty="0" smtClean="0">
                <a:solidFill>
                  <a:srgbClr val="FF0000"/>
                </a:solidFill>
              </a:rPr>
              <a:t>Assuming the gamma-</a:t>
            </a:r>
            <a:r>
              <a:rPr lang="en-GB" altLang="ja-JP" dirty="0" err="1" smtClean="0">
                <a:solidFill>
                  <a:srgbClr val="FF0000"/>
                </a:solidFill>
              </a:rPr>
              <a:t>branchings</a:t>
            </a:r>
            <a:r>
              <a:rPr lang="en-GB" altLang="ja-JP" baseline="0" dirty="0" smtClean="0">
                <a:solidFill>
                  <a:srgbClr val="FF0000"/>
                </a:solidFill>
              </a:rPr>
              <a:t> as in the mirror 56Co nucleus, we can estimate B(GT). The beta feeding to the IAS state has to be increased to account for the IAS part that is decaying by gammas. The beta feeding to the other states has to be decreased to account for the part that is coming from the gamma decay of the IAS (indirect feeding). Besides, the beta feeding of the 1711 </a:t>
            </a:r>
            <a:r>
              <a:rPr lang="en-GB" altLang="ja-JP" baseline="0" dirty="0" err="1" smtClean="0">
                <a:solidFill>
                  <a:srgbClr val="FF0000"/>
                </a:solidFill>
              </a:rPr>
              <a:t>keV</a:t>
            </a:r>
            <a:r>
              <a:rPr lang="en-GB" altLang="ja-JP" baseline="0" dirty="0" smtClean="0">
                <a:solidFill>
                  <a:srgbClr val="FF0000"/>
                </a:solidFill>
              </a:rPr>
              <a:t> state has also to be increased by adding the part that is gamma-decaying to the 1406 </a:t>
            </a:r>
            <a:r>
              <a:rPr lang="en-GB" altLang="ja-JP" baseline="0" dirty="0" err="1" smtClean="0">
                <a:solidFill>
                  <a:srgbClr val="FF0000"/>
                </a:solidFill>
              </a:rPr>
              <a:t>keV</a:t>
            </a:r>
            <a:r>
              <a:rPr lang="en-GB" altLang="ja-JP" baseline="0" dirty="0" smtClean="0">
                <a:solidFill>
                  <a:srgbClr val="FF0000"/>
                </a:solidFill>
              </a:rPr>
              <a:t> state.</a:t>
            </a:r>
          </a:p>
          <a:p>
            <a:pPr marL="0" marR="0" indent="0" algn="l" defTabSz="914400" rtl="0" eaLnBrk="0" fontAlgn="base" latinLnBrk="0" hangingPunct="0">
              <a:lnSpc>
                <a:spcPct val="100000"/>
              </a:lnSpc>
              <a:spcBef>
                <a:spcPct val="0"/>
              </a:spcBef>
              <a:spcAft>
                <a:spcPct val="0"/>
              </a:spcAft>
              <a:buClrTx/>
              <a:buSzTx/>
              <a:buFontTx/>
              <a:buNone/>
              <a:tabLst/>
              <a:defRPr/>
            </a:pPr>
            <a:r>
              <a:rPr lang="en-GB" altLang="ja-JP" dirty="0" smtClean="0">
                <a:solidFill>
                  <a:srgbClr val="FF0000"/>
                </a:solidFill>
              </a:rPr>
              <a:t>-The states at 2.573 and</a:t>
            </a:r>
            <a:r>
              <a:rPr lang="en-GB" altLang="ja-JP" baseline="0" dirty="0" smtClean="0">
                <a:solidFill>
                  <a:srgbClr val="FF0000"/>
                </a:solidFill>
              </a:rPr>
              <a:t> 1.406 </a:t>
            </a:r>
            <a:r>
              <a:rPr lang="en-GB" altLang="ja-JP" baseline="0" dirty="0" err="1" smtClean="0">
                <a:solidFill>
                  <a:srgbClr val="FF0000"/>
                </a:solidFill>
              </a:rPr>
              <a:t>MeV</a:t>
            </a:r>
            <a:r>
              <a:rPr lang="en-GB" altLang="ja-JP" baseline="0" dirty="0" smtClean="0">
                <a:solidFill>
                  <a:srgbClr val="FF0000"/>
                </a:solidFill>
              </a:rPr>
              <a:t> are likely populated only by the gamma de-excitation of the IAS and 1.711 state (indirect feeding). Since they are not or very poorly observed in CE, they should not have GT strength (no 1+). The 1.406 </a:t>
            </a:r>
            <a:r>
              <a:rPr lang="en-GB" altLang="ja-JP" baseline="0" dirty="0" err="1" smtClean="0">
                <a:solidFill>
                  <a:srgbClr val="FF0000"/>
                </a:solidFill>
              </a:rPr>
              <a:t>MeV</a:t>
            </a:r>
            <a:r>
              <a:rPr lang="en-GB" altLang="ja-JP" baseline="0" dirty="0" smtClean="0">
                <a:solidFill>
                  <a:srgbClr val="FF0000"/>
                </a:solidFill>
              </a:rPr>
              <a:t> state is the so-called anti-analogue state (T=1 but </a:t>
            </a:r>
            <a:r>
              <a:rPr lang="en-GB" altLang="ja-JP" baseline="0" dirty="0" err="1" smtClean="0">
                <a:solidFill>
                  <a:srgbClr val="FF0000"/>
                </a:solidFill>
              </a:rPr>
              <a:t>J</a:t>
            </a:r>
            <a:r>
              <a:rPr lang="en-GB" altLang="ja-JP" baseline="30000" dirty="0" err="1" smtClean="0">
                <a:solidFill>
                  <a:srgbClr val="FF0000"/>
                </a:solidFill>
              </a:rPr>
              <a:t>p</a:t>
            </a:r>
            <a:r>
              <a:rPr lang="en-GB" altLang="ja-JP" baseline="0" dirty="0" smtClean="0">
                <a:solidFill>
                  <a:srgbClr val="FF0000"/>
                </a:solidFill>
              </a:rPr>
              <a:t>=0+).</a:t>
            </a:r>
          </a:p>
          <a:p>
            <a:pPr>
              <a:spcBef>
                <a:spcPct val="0"/>
              </a:spcBef>
            </a:pPr>
            <a:r>
              <a:rPr lang="en-GB" altLang="ja-JP" dirty="0" smtClean="0">
                <a:solidFill>
                  <a:srgbClr val="FF0000"/>
                </a:solidFill>
              </a:rPr>
              <a:t>-In order to get B(F) = |N – Z| =</a:t>
            </a:r>
            <a:r>
              <a:rPr lang="en-GB" altLang="ja-JP" baseline="0" dirty="0" smtClean="0">
                <a:solidFill>
                  <a:srgbClr val="FF0000"/>
                </a:solidFill>
              </a:rPr>
              <a:t> 4 we have to consider the IAS fragmentation and </a:t>
            </a:r>
            <a:r>
              <a:rPr lang="en-GB" altLang="ja-JP" baseline="0" dirty="0" err="1" smtClean="0">
                <a:solidFill>
                  <a:srgbClr val="FF0000"/>
                </a:solidFill>
              </a:rPr>
              <a:t>isospin</a:t>
            </a:r>
            <a:r>
              <a:rPr lang="en-GB" altLang="ja-JP" baseline="0" dirty="0" smtClean="0">
                <a:solidFill>
                  <a:srgbClr val="FF0000"/>
                </a:solidFill>
              </a:rPr>
              <a:t> mixing. The IAS is fragmented in the mirror 56Co: the closest peak to IAS has also 0+. Thus there is </a:t>
            </a:r>
            <a:r>
              <a:rPr lang="en-GB" altLang="ja-JP" baseline="0" dirty="0" err="1" smtClean="0">
                <a:solidFill>
                  <a:srgbClr val="FF0000"/>
                </a:solidFill>
              </a:rPr>
              <a:t>isospin</a:t>
            </a:r>
            <a:r>
              <a:rPr lang="en-GB" altLang="ja-JP" baseline="0" dirty="0" smtClean="0">
                <a:solidFill>
                  <a:srgbClr val="FF0000"/>
                </a:solidFill>
              </a:rPr>
              <a:t> mixing: the T = 2 and 1 components mix. So in the two 0+ states the T=2 part contributes to B(F) and to gamma decay, while the T=1 part contributes to B(GT) and proton decay.</a:t>
            </a:r>
          </a:p>
          <a:p>
            <a:pPr marL="0" marR="0" indent="0" algn="l" defTabSz="914400" rtl="0" eaLnBrk="0" fontAlgn="base" latinLnBrk="0" hangingPunct="0">
              <a:lnSpc>
                <a:spcPct val="100000"/>
              </a:lnSpc>
              <a:spcBef>
                <a:spcPct val="0"/>
              </a:spcBef>
              <a:spcAft>
                <a:spcPct val="0"/>
              </a:spcAft>
              <a:buClrTx/>
              <a:buSzTx/>
              <a:buFontTx/>
              <a:buNone/>
              <a:tabLst/>
              <a:defRPr/>
            </a:pPr>
            <a:r>
              <a:rPr lang="pt-PT" dirty="0" smtClean="0"/>
              <a:t>-The biggest source of error for B(GT) and B(F) is the Q-value of the beta-decay, that is only know from systematics and has a big error (~23%),</a:t>
            </a:r>
            <a:r>
              <a:rPr lang="pt-PT" baseline="0" dirty="0" smtClean="0"/>
              <a:t> together with the uncertainty on the gamma efficiency.</a:t>
            </a:r>
            <a:r>
              <a:rPr lang="pt-PT" dirty="0" smtClean="0"/>
              <a:t> The biggest source of error for the excitation energy of 56Cu is the 56Cu mass, known with 140 keV of error.</a:t>
            </a:r>
          </a:p>
        </p:txBody>
      </p:sp>
      <p:sp>
        <p:nvSpPr>
          <p:cNvPr id="4" name="Slide Number Placeholder 3"/>
          <p:cNvSpPr>
            <a:spLocks noGrp="1"/>
          </p:cNvSpPr>
          <p:nvPr>
            <p:ph type="sldNum" sz="quarter" idx="10"/>
          </p:nvPr>
        </p:nvSpPr>
        <p:spPr/>
        <p:txBody>
          <a:bodyPr/>
          <a:lstStyle/>
          <a:p>
            <a:pPr>
              <a:defRPr/>
            </a:pPr>
            <a:fld id="{C7B8F544-F529-4BC3-B04B-ABC281F240A2}" type="slidenum">
              <a:rPr lang="en-US" smtClean="0"/>
              <a:pPr>
                <a:defRPr/>
              </a:pPr>
              <a:t>35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PT" baseline="0" dirty="0" smtClean="0"/>
              <a:t>56Co: alcuni valori degli stati sono presi dalla letteratura, nella CE sono leggermente diversi, inoltre nella CE si vede anche uno stato a 3500 (non mostrato qua).</a:t>
            </a:r>
            <a:endParaRPr lang="en-US" dirty="0" smtClean="0"/>
          </a:p>
        </p:txBody>
      </p:sp>
      <p:sp>
        <p:nvSpPr>
          <p:cNvPr id="4" name="Slide Number Placeholder 3"/>
          <p:cNvSpPr>
            <a:spLocks noGrp="1"/>
          </p:cNvSpPr>
          <p:nvPr>
            <p:ph type="sldNum" sz="quarter" idx="10"/>
          </p:nvPr>
        </p:nvSpPr>
        <p:spPr/>
        <p:txBody>
          <a:bodyPr/>
          <a:lstStyle/>
          <a:p>
            <a:pPr>
              <a:defRPr/>
            </a:pPr>
            <a:fld id="{C7B8F544-F529-4BC3-B04B-ABC281F240A2}" type="slidenum">
              <a:rPr lang="en-US" smtClean="0"/>
              <a:pPr>
                <a:defRPr/>
              </a:pPr>
              <a:t>37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ja-JP" smtClean="0"/>
          </a:p>
        </p:txBody>
      </p:sp>
      <p:sp>
        <p:nvSpPr>
          <p:cNvPr id="152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FFD340-3643-4E6A-8114-69566C5A8DDF}" type="slidenum">
              <a:rPr lang="en-US" altLang="ja-JP"/>
              <a:pPr fontAlgn="base">
                <a:spcBef>
                  <a:spcPct val="0"/>
                </a:spcBef>
                <a:spcAft>
                  <a:spcPct val="0"/>
                </a:spcAft>
              </a:pPr>
              <a:t>41</a:t>
            </a:fld>
            <a:endParaRPr lang="en-US" altLang="ja-JP"/>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E179B7-E972-4418-B3F0-D5BAB7813F5C}" type="slidenum">
              <a:rPr lang="en-US" altLang="ja-JP"/>
              <a:pPr fontAlgn="base">
                <a:spcBef>
                  <a:spcPct val="0"/>
                </a:spcBef>
                <a:spcAft>
                  <a:spcPct val="0"/>
                </a:spcAft>
              </a:pPr>
              <a:t>11</a:t>
            </a:fld>
            <a:endParaRPr lang="en-US" altLang="ja-JP"/>
          </a:p>
        </p:txBody>
      </p:sp>
      <p:sp>
        <p:nvSpPr>
          <p:cNvPr id="11776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ja-JP"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5CA2F4-A59C-4898-8630-D71B7F5DD82D}" type="slidenum">
              <a:rPr lang="en-US" altLang="ja-JP"/>
              <a:pPr fontAlgn="base">
                <a:spcBef>
                  <a:spcPct val="0"/>
                </a:spcBef>
                <a:spcAft>
                  <a:spcPct val="0"/>
                </a:spcAft>
              </a:pPr>
              <a:t>12</a:t>
            </a:fld>
            <a:endParaRPr lang="en-US" altLang="ja-JP"/>
          </a:p>
        </p:txBody>
      </p:sp>
      <p:sp>
        <p:nvSpPr>
          <p:cNvPr id="1198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ja-JP"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940106D-AB8F-4523-A2EA-7D949E24A4F4}" type="slidenum">
              <a:rPr lang="en-US" altLang="ja-JP"/>
              <a:pPr fontAlgn="base">
                <a:spcBef>
                  <a:spcPct val="0"/>
                </a:spcBef>
                <a:spcAft>
                  <a:spcPct val="0"/>
                </a:spcAft>
              </a:pPr>
              <a:t>13</a:t>
            </a:fld>
            <a:endParaRPr lang="en-US" altLang="ja-JP"/>
          </a:p>
        </p:txBody>
      </p:sp>
      <p:sp>
        <p:nvSpPr>
          <p:cNvPr id="1218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ja-JP"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29BD188-177F-460A-AC4B-5234950DB4C2}" type="slidenum">
              <a:rPr lang="en-US" altLang="ja-JP"/>
              <a:pPr fontAlgn="base">
                <a:spcBef>
                  <a:spcPct val="0"/>
                </a:spcBef>
                <a:spcAft>
                  <a:spcPct val="0"/>
                </a:spcAft>
              </a:pPr>
              <a:t>14</a:t>
            </a:fld>
            <a:endParaRPr lang="en-US" altLang="ja-JP"/>
          </a:p>
        </p:txBody>
      </p:sp>
      <p:sp>
        <p:nvSpPr>
          <p:cNvPr id="1290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GB" altLang="ja-JP" smtClean="0"/>
              <a:t>44 Ti within 2 keV @5.5MeV in comparison with lit. 7 gamma lines in 44Ti from the decay of 44m,g V</a:t>
            </a:r>
            <a:endParaRPr lang="es-ES" altLang="ja-JP"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673" name="Marcador de imagen de diapositiva 1"/>
          <p:cNvSpPr>
            <a:spLocks noGrp="1" noRot="1" noChangeAspect="1"/>
          </p:cNvSpPr>
          <p:nvPr>
            <p:ph type="sldImg"/>
          </p:nvPr>
        </p:nvSpPr>
        <p:spPr bwMode="auto">
          <a:noFill/>
          <a:ln>
            <a:solidFill>
              <a:srgbClr val="000000"/>
            </a:solidFill>
            <a:miter lim="800000"/>
            <a:headEnd/>
            <a:tailEnd/>
          </a:ln>
        </p:spPr>
      </p:sp>
      <p:sp>
        <p:nvSpPr>
          <p:cNvPr id="156674" name="Marcador de nota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altLang="ja-JP" smtClean="0"/>
              <a:t>Initial and final states are not identical.</a:t>
            </a:r>
          </a:p>
          <a:p>
            <a:pPr>
              <a:spcBef>
                <a:spcPct val="0"/>
              </a:spcBef>
            </a:pPr>
            <a:endParaRPr lang="en-GB" altLang="ja-JP" smtClean="0"/>
          </a:p>
          <a:p>
            <a:pPr>
              <a:spcBef>
                <a:spcPct val="0"/>
              </a:spcBef>
            </a:pPr>
            <a:r>
              <a:rPr lang="en-GB" altLang="ja-JP" smtClean="0"/>
              <a:t>We don´t expect gs to gs trasition</a:t>
            </a:r>
          </a:p>
        </p:txBody>
      </p:sp>
      <p:sp>
        <p:nvSpPr>
          <p:cNvPr id="156675" name="Marcador de número de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49410B-4D69-4122-A4DF-AF94684B0C01}" type="slidenum">
              <a:rPr lang="en-GB" altLang="ja-JP"/>
              <a:pPr fontAlgn="base">
                <a:spcBef>
                  <a:spcPct val="0"/>
                </a:spcBef>
                <a:spcAft>
                  <a:spcPct val="0"/>
                </a:spcAft>
              </a:pPr>
              <a:t>22</a:t>
            </a:fld>
            <a:endParaRPr lang="en-GB" altLang="ja-JP"/>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93AA69-C5DD-4230-AE48-6A470885092D}" type="slidenum">
              <a:rPr lang="tr-TR" altLang="ja-JP"/>
              <a:pPr fontAlgn="base">
                <a:spcBef>
                  <a:spcPct val="0"/>
                </a:spcBef>
                <a:spcAft>
                  <a:spcPct val="0"/>
                </a:spcAft>
              </a:pPr>
              <a:t>23</a:t>
            </a:fld>
            <a:endParaRPr lang="tr-TR" altLang="ja-JP"/>
          </a:p>
        </p:txBody>
      </p:sp>
      <p:sp>
        <p:nvSpPr>
          <p:cNvPr id="1597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97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s-ES" altLang="ja-JP" smtClean="0"/>
              <a:t>DSSSD = Double Sided Silicon Strip Detector. LISE. 16x16 = 256 pixels. 1 pixel is 3x3 mm2 -&gt; total area (16*3)x(16*3)=48mm x 48mm = 4.8 x 4.8 cm2. From 1st to 2nd exp.: the beam is changed, in order to increase the production of 56Zn; the DSSSD thickness is reduced to optimize the resolution for the protons (in 1st exp. DSSSD only detects betas).</a:t>
            </a:r>
          </a:p>
          <a:p>
            <a:pPr>
              <a:spcBef>
                <a:spcPct val="0"/>
              </a:spcBef>
            </a:pPr>
            <a:r>
              <a:rPr lang="es-ES" altLang="ja-JP" smtClean="0"/>
              <a:t>Ganil2010: production of 56Zn by double CE + 2n-removal, starting from 58Ni beam.</a:t>
            </a:r>
          </a:p>
          <a:p>
            <a:pPr>
              <a:spcBef>
                <a:spcPct val="0"/>
              </a:spcBef>
            </a:pPr>
            <a:r>
              <a:rPr lang="es-ES" altLang="ja-JP" smtClean="0"/>
              <a:t>Ganil2008: production of 58Zn by 6n-removal, starting from 64Zn beam.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50000"/>
              </a:lnSpc>
              <a:buFont typeface="Wingdings" pitchFamily="2" charset="2"/>
              <a:buNone/>
            </a:pPr>
            <a:r>
              <a:rPr lang="en-US" baseline="0" dirty="0" smtClean="0">
                <a:solidFill>
                  <a:schemeClr val="tx1"/>
                </a:solidFill>
              </a:rPr>
              <a:t>56Zn: 2 implant/minute. </a:t>
            </a:r>
            <a:r>
              <a:rPr lang="pt-PT" dirty="0" smtClean="0">
                <a:solidFill>
                  <a:srgbClr val="000099"/>
                </a:solidFill>
                <a:latin typeface="Calibri" pitchFamily="34" charset="0"/>
              </a:rPr>
              <a:t>The proton decay of the IAS is isospin forbidden, but it has been observed.</a:t>
            </a:r>
            <a:r>
              <a:rPr lang="pt-PT" dirty="0" smtClean="0">
                <a:solidFill>
                  <a:srgbClr val="9900CC"/>
                </a:solidFill>
                <a:latin typeface="Calibri" pitchFamily="34" charset="0"/>
              </a:rPr>
              <a:t> We assume that the only possible gamma branching is from the decay of IAS</a:t>
            </a:r>
            <a:r>
              <a:rPr lang="pt-PT" dirty="0" smtClean="0">
                <a:solidFill>
                  <a:srgbClr val="000099"/>
                </a:solidFill>
                <a:latin typeface="Calibri" pitchFamily="34" charset="0"/>
              </a:rPr>
              <a:t>.</a:t>
            </a:r>
          </a:p>
        </p:txBody>
      </p:sp>
      <p:sp>
        <p:nvSpPr>
          <p:cNvPr id="4" name="Slide Number Placeholder 3"/>
          <p:cNvSpPr>
            <a:spLocks noGrp="1"/>
          </p:cNvSpPr>
          <p:nvPr>
            <p:ph type="sldNum" sz="quarter" idx="10"/>
          </p:nvPr>
        </p:nvSpPr>
        <p:spPr/>
        <p:txBody>
          <a:bodyPr/>
          <a:lstStyle/>
          <a:p>
            <a:pPr>
              <a:defRPr/>
            </a:pPr>
            <a:fld id="{C7B8F544-F529-4BC3-B04B-ABC281F240A2}" type="slidenum">
              <a:rPr lang="en-US" smtClean="0"/>
              <a:pPr>
                <a:defRPr/>
              </a:pPr>
              <a:t>25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smtClean="0">
                <a:solidFill>
                  <a:schemeClr val="tx1"/>
                </a:solidFill>
                <a:latin typeface="+mn-lt"/>
                <a:ea typeface="+mn-ea"/>
                <a:cs typeface="+mn-cs"/>
              </a:rPr>
              <a:t>E</a:t>
            </a:r>
            <a:r>
              <a:rPr lang="en-US" sz="1200" b="0" kern="1200" baseline="-25000" dirty="0" smtClean="0">
                <a:solidFill>
                  <a:schemeClr val="tx1"/>
                </a:solidFill>
                <a:latin typeface="+mn-lt"/>
                <a:ea typeface="+mn-ea"/>
                <a:cs typeface="+mn-cs"/>
              </a:rPr>
              <a:t>x</a:t>
            </a:r>
            <a:r>
              <a:rPr lang="en-US" sz="1200" b="0" kern="1200" dirty="0" smtClean="0">
                <a:solidFill>
                  <a:schemeClr val="tx1"/>
                </a:solidFill>
                <a:latin typeface="+mn-lt"/>
                <a:ea typeface="+mn-ea"/>
                <a:cs typeface="+mn-cs"/>
              </a:rPr>
              <a:t> = (56/55)*</a:t>
            </a:r>
            <a:r>
              <a:rPr lang="en-US" sz="1200" b="0" kern="1200" dirty="0" err="1" smtClean="0">
                <a:solidFill>
                  <a:schemeClr val="tx1"/>
                </a:solidFill>
                <a:latin typeface="+mn-lt"/>
                <a:ea typeface="+mn-ea"/>
                <a:cs typeface="+mn-cs"/>
              </a:rPr>
              <a:t>E</a:t>
            </a:r>
            <a:r>
              <a:rPr lang="en-US" sz="1200" b="0" kern="1200" baseline="-25000" dirty="0" err="1" smtClean="0">
                <a:solidFill>
                  <a:schemeClr val="tx1"/>
                </a:solidFill>
                <a:latin typeface="+mn-lt"/>
                <a:ea typeface="+mn-ea"/>
                <a:cs typeface="+mn-cs"/>
              </a:rPr>
              <a:t>p</a:t>
            </a:r>
            <a:r>
              <a:rPr lang="en-US" sz="1200" b="0" kern="1200" dirty="0" smtClean="0">
                <a:solidFill>
                  <a:schemeClr val="tx1"/>
                </a:solidFill>
                <a:latin typeface="+mn-lt"/>
                <a:ea typeface="+mn-ea"/>
                <a:cs typeface="+mn-cs"/>
              </a:rPr>
              <a:t> + 560 </a:t>
            </a:r>
            <a:r>
              <a:rPr lang="en-US" sz="1200" b="0" kern="1200" dirty="0" err="1" smtClean="0">
                <a:solidFill>
                  <a:schemeClr val="tx1"/>
                </a:solidFill>
                <a:latin typeface="+mn-lt"/>
                <a:ea typeface="+mn-ea"/>
                <a:cs typeface="+mn-cs"/>
              </a:rPr>
              <a:t>keV</a:t>
            </a:r>
            <a:r>
              <a:rPr lang="en-US" sz="1200" b="0" kern="1200" dirty="0" smtClean="0">
                <a:solidFill>
                  <a:schemeClr val="tx1"/>
                </a:solidFill>
                <a:latin typeface="+mn-lt"/>
                <a:ea typeface="+mn-ea"/>
                <a:cs typeface="+mn-cs"/>
              </a:rPr>
              <a:t>. Besides, </a:t>
            </a:r>
            <a:r>
              <a:rPr lang="en-US" sz="1200" b="0" kern="1200" dirty="0" err="1" smtClean="0">
                <a:solidFill>
                  <a:schemeClr val="tx1"/>
                </a:solidFill>
                <a:latin typeface="+mn-lt"/>
                <a:ea typeface="+mn-ea"/>
                <a:cs typeface="+mn-cs"/>
              </a:rPr>
              <a:t>E’</a:t>
            </a:r>
            <a:r>
              <a:rPr lang="en-US" sz="1200" b="0" kern="1200" baseline="-25000" dirty="0" err="1" smtClean="0">
                <a:solidFill>
                  <a:schemeClr val="tx1"/>
                </a:solidFill>
                <a:latin typeface="+mn-lt"/>
                <a:ea typeface="+mn-ea"/>
                <a:cs typeface="+mn-cs"/>
              </a:rPr>
              <a:t>p</a:t>
            </a:r>
            <a:r>
              <a:rPr lang="en-US" sz="1200" b="0" kern="1200" dirty="0" smtClean="0">
                <a:solidFill>
                  <a:schemeClr val="tx1"/>
                </a:solidFill>
                <a:latin typeface="+mn-lt"/>
                <a:ea typeface="+mn-ea"/>
                <a:cs typeface="+mn-cs"/>
              </a:rPr>
              <a:t>=</a:t>
            </a:r>
            <a:r>
              <a:rPr lang="en-US" sz="1200" b="0" kern="1200" dirty="0" err="1" smtClean="0">
                <a:solidFill>
                  <a:schemeClr val="tx1"/>
                </a:solidFill>
                <a:latin typeface="+mn-lt"/>
                <a:ea typeface="+mn-ea"/>
                <a:cs typeface="+mn-cs"/>
              </a:rPr>
              <a:t>E</a:t>
            </a:r>
            <a:r>
              <a:rPr lang="en-US" sz="1200" b="0" kern="1200" baseline="-25000" dirty="0" err="1" smtClean="0">
                <a:solidFill>
                  <a:schemeClr val="tx1"/>
                </a:solidFill>
                <a:latin typeface="+mn-lt"/>
                <a:ea typeface="+mn-ea"/>
                <a:cs typeface="+mn-cs"/>
              </a:rPr>
              <a:t>p</a:t>
            </a:r>
            <a:r>
              <a:rPr lang="en-US" sz="1200" b="0" kern="120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44</a:t>
            </a:r>
            <a:r>
              <a:rPr lang="en-US" sz="1200" b="0" kern="1200" baseline="0" dirty="0" smtClean="0">
                <a:solidFill>
                  <a:schemeClr val="tx1"/>
                </a:solidFill>
                <a:latin typeface="+mn-lt"/>
                <a:ea typeface="+mn-ea"/>
                <a:cs typeface="+mn-cs"/>
              </a:rPr>
              <a:t> </a:t>
            </a:r>
            <a:r>
              <a:rPr lang="en-US" sz="1200" b="0" kern="1200" baseline="0" dirty="0" err="1" smtClean="0">
                <a:solidFill>
                  <a:schemeClr val="tx1"/>
                </a:solidFill>
                <a:latin typeface="+mn-lt"/>
                <a:ea typeface="+mn-ea"/>
                <a:cs typeface="+mn-cs"/>
              </a:rPr>
              <a:t>keV</a:t>
            </a:r>
            <a:r>
              <a:rPr lang="en-US" sz="1200" b="0" kern="1200" baseline="0" dirty="0" smtClean="0">
                <a:solidFill>
                  <a:schemeClr val="tx1"/>
                </a:solidFill>
                <a:latin typeface="+mn-lt"/>
                <a:ea typeface="+mn-ea"/>
                <a:cs typeface="+mn-cs"/>
              </a:rPr>
              <a:t> to account for the external calibration made with alpha-source (recalibrated on 53Ni peaks).</a:t>
            </a:r>
          </a:p>
          <a:p>
            <a:r>
              <a:rPr lang="en-US" sz="1200" b="0" kern="1200" dirty="0" smtClean="0">
                <a:solidFill>
                  <a:schemeClr val="tx1"/>
                </a:solidFill>
                <a:latin typeface="+mn-lt"/>
                <a:ea typeface="+mn-ea"/>
                <a:cs typeface="+mn-cs"/>
              </a:rPr>
              <a:t>Error = +-</a:t>
            </a:r>
            <a:r>
              <a:rPr lang="en-US" sz="1200" b="0" kern="1200" baseline="0" dirty="0" smtClean="0">
                <a:solidFill>
                  <a:schemeClr val="tx1"/>
                </a:solidFill>
                <a:latin typeface="+mn-lt"/>
                <a:ea typeface="+mn-ea"/>
                <a:cs typeface="+mn-cs"/>
              </a:rPr>
              <a:t> 10 </a:t>
            </a:r>
            <a:r>
              <a:rPr lang="en-US" sz="1200" b="0" kern="1200" baseline="0" dirty="0" err="1" smtClean="0">
                <a:solidFill>
                  <a:schemeClr val="tx1"/>
                </a:solidFill>
                <a:latin typeface="+mn-lt"/>
                <a:ea typeface="+mn-ea"/>
                <a:cs typeface="+mn-cs"/>
              </a:rPr>
              <a:t>keV</a:t>
            </a:r>
            <a:r>
              <a:rPr lang="en-US" sz="1200" b="0" kern="1200" baseline="0" dirty="0" smtClean="0">
                <a:solidFill>
                  <a:schemeClr val="tx1"/>
                </a:solidFill>
                <a:latin typeface="+mn-lt"/>
                <a:ea typeface="+mn-ea"/>
                <a:cs typeface="+mn-cs"/>
              </a:rPr>
              <a:t>. Beta-decay energy resolution ~ 70 </a:t>
            </a:r>
            <a:r>
              <a:rPr lang="en-US" sz="1200" b="0" kern="1200" baseline="0" dirty="0" err="1" smtClean="0">
                <a:solidFill>
                  <a:schemeClr val="tx1"/>
                </a:solidFill>
                <a:latin typeface="+mn-lt"/>
                <a:ea typeface="+mn-ea"/>
                <a:cs typeface="+mn-cs"/>
              </a:rPr>
              <a:t>keV</a:t>
            </a:r>
            <a:r>
              <a:rPr lang="en-US" sz="1200" b="0" kern="1200" baseline="0" dirty="0" smtClean="0">
                <a:solidFill>
                  <a:schemeClr val="tx1"/>
                </a:solidFill>
                <a:latin typeface="+mn-lt"/>
                <a:ea typeface="+mn-ea"/>
                <a:cs typeface="+mn-cs"/>
              </a:rPr>
              <a:t>. CE energy resolution ~ 20 </a:t>
            </a:r>
            <a:r>
              <a:rPr lang="en-US" sz="1200" b="0" kern="1200" baseline="0" dirty="0" err="1" smtClean="0">
                <a:solidFill>
                  <a:schemeClr val="tx1"/>
                </a:solidFill>
                <a:latin typeface="+mn-lt"/>
                <a:ea typeface="+mn-ea"/>
                <a:cs typeface="+mn-cs"/>
              </a:rPr>
              <a:t>keV</a:t>
            </a:r>
            <a:r>
              <a:rPr lang="en-US" sz="1200" b="0" kern="1200" baseline="0" dirty="0" smtClean="0">
                <a:solidFill>
                  <a:schemeClr val="tx1"/>
                </a:solidFill>
                <a:latin typeface="+mn-lt"/>
                <a:ea typeface="+mn-ea"/>
                <a:cs typeface="+mn-cs"/>
              </a:rPr>
              <a:t>.</a:t>
            </a:r>
            <a:endParaRPr lang="en-US" b="0" dirty="0"/>
          </a:p>
        </p:txBody>
      </p:sp>
      <p:sp>
        <p:nvSpPr>
          <p:cNvPr id="4" name="Slide Number Placeholder 3"/>
          <p:cNvSpPr>
            <a:spLocks noGrp="1"/>
          </p:cNvSpPr>
          <p:nvPr>
            <p:ph type="sldNum" sz="quarter" idx="10"/>
          </p:nvPr>
        </p:nvSpPr>
        <p:spPr/>
        <p:txBody>
          <a:bodyPr/>
          <a:lstStyle/>
          <a:p>
            <a:pPr>
              <a:defRPr/>
            </a:pPr>
            <a:fld id="{C7B8F544-F529-4BC3-B04B-ABC281F240A2}" type="slidenum">
              <a:rPr lang="en-US" smtClean="0"/>
              <a:pPr>
                <a:defRPr/>
              </a:pPr>
              <a:t>27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w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wmf"/><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n-GB"/>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n-GB"/>
          </a:p>
        </p:txBody>
      </p:sp>
      <p:sp>
        <p:nvSpPr>
          <p:cNvPr id="4" name="Marcador de fecha 3"/>
          <p:cNvSpPr>
            <a:spLocks noGrp="1"/>
          </p:cNvSpPr>
          <p:nvPr>
            <p:ph type="dt" sz="half" idx="10"/>
          </p:nvPr>
        </p:nvSpPr>
        <p:spPr/>
        <p:txBody>
          <a:bodyPr/>
          <a:lstStyle>
            <a:lvl1pPr>
              <a:defRPr/>
            </a:lvl1pPr>
          </a:lstStyle>
          <a:p>
            <a:pPr>
              <a:defRPr/>
            </a:pPr>
            <a:r>
              <a:rPr lang="es-ES_tradnl" smtClean="0"/>
              <a:t>16-20 Nov 2015/15</a:t>
            </a:r>
            <a:endParaRPr lang="en-GB"/>
          </a:p>
        </p:txBody>
      </p:sp>
      <p:sp>
        <p:nvSpPr>
          <p:cNvPr id="5" name="Marcador de pie de página 4"/>
          <p:cNvSpPr>
            <a:spLocks noGrp="1"/>
          </p:cNvSpPr>
          <p:nvPr>
            <p:ph type="ftr" sz="quarter" idx="11"/>
          </p:nvPr>
        </p:nvSpPr>
        <p:spPr/>
        <p:txBody>
          <a:bodyPr/>
          <a:lstStyle>
            <a:lvl1pPr>
              <a:defRPr/>
            </a:lvl1pPr>
          </a:lstStyle>
          <a:p>
            <a:pPr>
              <a:defRPr/>
            </a:pPr>
            <a:r>
              <a:rPr lang="es-ES_tradnl" smtClean="0"/>
              <a:t>HST15</a:t>
            </a:r>
            <a:endParaRPr lang="en-GB"/>
          </a:p>
        </p:txBody>
      </p:sp>
      <p:sp>
        <p:nvSpPr>
          <p:cNvPr id="6" name="Marcador de número de diapositiva 5"/>
          <p:cNvSpPr>
            <a:spLocks noGrp="1"/>
          </p:cNvSpPr>
          <p:nvPr>
            <p:ph type="sldNum" sz="quarter" idx="12"/>
          </p:nvPr>
        </p:nvSpPr>
        <p:spPr/>
        <p:txBody>
          <a:bodyPr/>
          <a:lstStyle>
            <a:lvl1pPr>
              <a:defRPr/>
            </a:lvl1pPr>
          </a:lstStyle>
          <a:p>
            <a:pPr>
              <a:defRPr/>
            </a:pPr>
            <a:fld id="{59E3DF98-0C4F-4FD3-9A61-4B3EB30DF706}" type="slidenum">
              <a:rPr lang="en-GB"/>
              <a:pPr>
                <a:defRPr/>
              </a:pPr>
              <a:t>‹Nr.›</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n-GB"/>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GB"/>
          </a:p>
        </p:txBody>
      </p:sp>
      <p:sp>
        <p:nvSpPr>
          <p:cNvPr id="4" name="Marcador de fecha 3"/>
          <p:cNvSpPr>
            <a:spLocks noGrp="1"/>
          </p:cNvSpPr>
          <p:nvPr>
            <p:ph type="dt" sz="half" idx="10"/>
          </p:nvPr>
        </p:nvSpPr>
        <p:spPr/>
        <p:txBody>
          <a:bodyPr/>
          <a:lstStyle>
            <a:lvl1pPr>
              <a:defRPr/>
            </a:lvl1pPr>
          </a:lstStyle>
          <a:p>
            <a:pPr>
              <a:defRPr/>
            </a:pPr>
            <a:r>
              <a:rPr lang="es-ES_tradnl" smtClean="0"/>
              <a:t>16-20 Nov 2015/15</a:t>
            </a:r>
            <a:endParaRPr lang="en-GB"/>
          </a:p>
        </p:txBody>
      </p:sp>
      <p:sp>
        <p:nvSpPr>
          <p:cNvPr id="5" name="Marcador de pie de página 4"/>
          <p:cNvSpPr>
            <a:spLocks noGrp="1"/>
          </p:cNvSpPr>
          <p:nvPr>
            <p:ph type="ftr" sz="quarter" idx="11"/>
          </p:nvPr>
        </p:nvSpPr>
        <p:spPr/>
        <p:txBody>
          <a:bodyPr/>
          <a:lstStyle>
            <a:lvl1pPr>
              <a:defRPr/>
            </a:lvl1pPr>
          </a:lstStyle>
          <a:p>
            <a:pPr>
              <a:defRPr/>
            </a:pPr>
            <a:r>
              <a:rPr lang="es-ES_tradnl" smtClean="0"/>
              <a:t>HST15</a:t>
            </a:r>
            <a:endParaRPr lang="en-GB"/>
          </a:p>
        </p:txBody>
      </p:sp>
      <p:sp>
        <p:nvSpPr>
          <p:cNvPr id="6" name="Marcador de número de diapositiva 5"/>
          <p:cNvSpPr>
            <a:spLocks noGrp="1"/>
          </p:cNvSpPr>
          <p:nvPr>
            <p:ph type="sldNum" sz="quarter" idx="12"/>
          </p:nvPr>
        </p:nvSpPr>
        <p:spPr/>
        <p:txBody>
          <a:bodyPr/>
          <a:lstStyle>
            <a:lvl1pPr>
              <a:defRPr/>
            </a:lvl1pPr>
          </a:lstStyle>
          <a:p>
            <a:pPr>
              <a:defRPr/>
            </a:pPr>
            <a:fld id="{2E3BEEE1-F83C-4C4F-9396-63EA361847EE}" type="slidenum">
              <a:rPr lang="en-GB"/>
              <a:pPr>
                <a:defRPr/>
              </a:pPr>
              <a:t>‹Nr.›</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Encabezado de sección">
    <p:spTree>
      <p:nvGrpSpPr>
        <p:cNvPr id="1" name=""/>
        <p:cNvGrpSpPr/>
        <p:nvPr/>
      </p:nvGrpSpPr>
      <p:grpSpPr>
        <a:xfrm>
          <a:off x="0" y="0"/>
          <a:ext cx="0" cy="0"/>
          <a:chOff x="0" y="0"/>
          <a:chExt cx="0" cy="0"/>
        </a:xfrm>
      </p:grpSpPr>
      <p:sp>
        <p:nvSpPr>
          <p:cNvPr id="3" name="Rectángulo 6"/>
          <p:cNvSpPr/>
          <p:nvPr/>
        </p:nvSpPr>
        <p:spPr>
          <a:xfrm>
            <a:off x="0" y="6527800"/>
            <a:ext cx="9144000" cy="330200"/>
          </a:xfrm>
          <a:prstGeom prst="rect">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pic>
        <p:nvPicPr>
          <p:cNvPr id="4" name="Picture 8"/>
          <p:cNvPicPr>
            <a:picLocks noChangeAspect="1" noChangeArrowheads="1"/>
          </p:cNvPicPr>
          <p:nvPr/>
        </p:nvPicPr>
        <p:blipFill>
          <a:blip r:embed="rId2"/>
          <a:srcRect/>
          <a:stretch>
            <a:fillRect/>
          </a:stretch>
        </p:blipFill>
        <p:spPr bwMode="auto">
          <a:xfrm>
            <a:off x="6818313" y="212725"/>
            <a:ext cx="1519237" cy="358775"/>
          </a:xfrm>
          <a:prstGeom prst="rect">
            <a:avLst/>
          </a:prstGeom>
          <a:noFill/>
          <a:ln w="9525">
            <a:noFill/>
            <a:miter lim="800000"/>
            <a:headEnd/>
            <a:tailEnd/>
          </a:ln>
        </p:spPr>
      </p:pic>
      <p:sp>
        <p:nvSpPr>
          <p:cNvPr id="2" name="Título 1"/>
          <p:cNvSpPr>
            <a:spLocks noGrp="1"/>
          </p:cNvSpPr>
          <p:nvPr>
            <p:ph type="title"/>
          </p:nvPr>
        </p:nvSpPr>
        <p:spPr>
          <a:xfrm>
            <a:off x="564556" y="212988"/>
            <a:ext cx="7772400" cy="481194"/>
          </a:xfrm>
        </p:spPr>
        <p:txBody>
          <a:bodyPr anchor="t">
            <a:normAutofit/>
          </a:bodyPr>
          <a:lstStyle>
            <a:lvl1pPr algn="l">
              <a:defRPr sz="2000" b="1" cap="all"/>
            </a:lvl1pPr>
          </a:lstStyle>
          <a:p>
            <a:r>
              <a:rPr lang="es-ES_tradnl" smtClean="0"/>
              <a:t>Clic para editar título</a:t>
            </a:r>
            <a:endParaRPr lang="en-GB" dirty="0"/>
          </a:p>
        </p:txBody>
      </p:sp>
      <p:sp>
        <p:nvSpPr>
          <p:cNvPr id="5" name="Marcador de fecha 3"/>
          <p:cNvSpPr>
            <a:spLocks noGrp="1"/>
          </p:cNvSpPr>
          <p:nvPr>
            <p:ph type="dt" sz="half" idx="10"/>
          </p:nvPr>
        </p:nvSpPr>
        <p:spPr>
          <a:xfrm>
            <a:off x="457200" y="6527800"/>
            <a:ext cx="2133600" cy="236538"/>
          </a:xfrm>
        </p:spPr>
        <p:txBody>
          <a:bodyPr/>
          <a:lstStyle>
            <a:lvl1pPr>
              <a:defRPr smtClean="0">
                <a:solidFill>
                  <a:schemeClr val="bg2"/>
                </a:solidFill>
              </a:defRPr>
            </a:lvl1pPr>
          </a:lstStyle>
          <a:p>
            <a:pPr>
              <a:defRPr/>
            </a:pPr>
            <a:r>
              <a:rPr lang="es-ES_tradnl" smtClean="0"/>
              <a:t>16-20 Nov 2015/15</a:t>
            </a:r>
            <a:endParaRPr lang="en-GB"/>
          </a:p>
        </p:txBody>
      </p:sp>
      <p:sp>
        <p:nvSpPr>
          <p:cNvPr id="6" name="Marcador de pie de página 4"/>
          <p:cNvSpPr>
            <a:spLocks noGrp="1"/>
          </p:cNvSpPr>
          <p:nvPr>
            <p:ph type="ftr" sz="quarter" idx="11"/>
          </p:nvPr>
        </p:nvSpPr>
        <p:spPr>
          <a:xfrm>
            <a:off x="3124200" y="6527800"/>
            <a:ext cx="2895600" cy="236538"/>
          </a:xfrm>
        </p:spPr>
        <p:txBody>
          <a:bodyPr/>
          <a:lstStyle>
            <a:lvl1pPr>
              <a:defRPr/>
            </a:lvl1pPr>
          </a:lstStyle>
          <a:p>
            <a:pPr>
              <a:defRPr/>
            </a:pPr>
            <a:r>
              <a:rPr lang="es-ES_tradnl" smtClean="0"/>
              <a:t>HST15</a:t>
            </a:r>
            <a:endParaRPr lang="en-GB"/>
          </a:p>
        </p:txBody>
      </p:sp>
      <p:sp>
        <p:nvSpPr>
          <p:cNvPr id="7" name="Marcador de número de diapositiva 5"/>
          <p:cNvSpPr>
            <a:spLocks noGrp="1"/>
          </p:cNvSpPr>
          <p:nvPr>
            <p:ph type="sldNum" sz="quarter" idx="12"/>
          </p:nvPr>
        </p:nvSpPr>
        <p:spPr>
          <a:xfrm>
            <a:off x="6553200" y="6527800"/>
            <a:ext cx="2133600" cy="236538"/>
          </a:xfrm>
        </p:spPr>
        <p:txBody>
          <a:bodyPr/>
          <a:lstStyle>
            <a:lvl1pPr>
              <a:defRPr smtClean="0">
                <a:solidFill>
                  <a:schemeClr val="bg2"/>
                </a:solidFill>
              </a:defRPr>
            </a:lvl1pPr>
          </a:lstStyle>
          <a:p>
            <a:pPr>
              <a:defRPr/>
            </a:pPr>
            <a:fld id="{4FFFBC05-F2C4-4B60-BA9B-55E3A1D6D50F}" type="slidenum">
              <a:rPr lang="en-GB"/>
              <a:pPr>
                <a:defRPr/>
              </a:pPr>
              <a:t>‹Nr.›</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Encabezado de sección">
    <p:spTree>
      <p:nvGrpSpPr>
        <p:cNvPr id="1" name=""/>
        <p:cNvGrpSpPr/>
        <p:nvPr/>
      </p:nvGrpSpPr>
      <p:grpSpPr>
        <a:xfrm>
          <a:off x="0" y="0"/>
          <a:ext cx="0" cy="0"/>
          <a:chOff x="0" y="0"/>
          <a:chExt cx="0" cy="0"/>
        </a:xfrm>
      </p:grpSpPr>
      <p:sp>
        <p:nvSpPr>
          <p:cNvPr id="2" name="Rectángulo 6"/>
          <p:cNvSpPr/>
          <p:nvPr userDrawn="1"/>
        </p:nvSpPr>
        <p:spPr>
          <a:xfrm>
            <a:off x="0" y="6527800"/>
            <a:ext cx="9144000" cy="330200"/>
          </a:xfrm>
          <a:prstGeom prst="rect">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pic>
        <p:nvPicPr>
          <p:cNvPr id="3" name="Picture 8"/>
          <p:cNvPicPr>
            <a:picLocks noChangeAspect="1" noChangeArrowheads="1"/>
          </p:cNvPicPr>
          <p:nvPr userDrawn="1"/>
        </p:nvPicPr>
        <p:blipFill>
          <a:blip r:embed="rId2"/>
          <a:srcRect/>
          <a:stretch>
            <a:fillRect/>
          </a:stretch>
        </p:blipFill>
        <p:spPr bwMode="auto">
          <a:xfrm>
            <a:off x="7577138" y="212725"/>
            <a:ext cx="1519237" cy="358775"/>
          </a:xfrm>
          <a:prstGeom prst="rect">
            <a:avLst/>
          </a:prstGeom>
          <a:noFill/>
          <a:ln w="9525">
            <a:noFill/>
            <a:miter lim="800000"/>
            <a:headEnd/>
            <a:tailEnd/>
          </a:ln>
        </p:spPr>
      </p:pic>
      <p:pic>
        <p:nvPicPr>
          <p:cNvPr id="4" name="Imagen 9"/>
          <p:cNvPicPr>
            <a:picLocks noChangeAspect="1"/>
          </p:cNvPicPr>
          <p:nvPr userDrawn="1"/>
        </p:nvPicPr>
        <p:blipFill>
          <a:blip r:embed="rId3"/>
          <a:srcRect/>
          <a:stretch>
            <a:fillRect/>
          </a:stretch>
        </p:blipFill>
        <p:spPr bwMode="auto">
          <a:xfrm>
            <a:off x="238125" y="212725"/>
            <a:ext cx="652463" cy="420688"/>
          </a:xfrm>
          <a:prstGeom prst="rect">
            <a:avLst/>
          </a:prstGeom>
          <a:noFill/>
          <a:ln w="9525">
            <a:noFill/>
            <a:miter lim="800000"/>
            <a:headEnd/>
            <a:tailEnd/>
          </a:ln>
        </p:spPr>
      </p:pic>
      <p:sp>
        <p:nvSpPr>
          <p:cNvPr id="5" name="Marcador de fecha 3"/>
          <p:cNvSpPr>
            <a:spLocks noGrp="1"/>
          </p:cNvSpPr>
          <p:nvPr>
            <p:ph type="dt" sz="half" idx="10"/>
          </p:nvPr>
        </p:nvSpPr>
        <p:spPr>
          <a:xfrm>
            <a:off x="457200" y="6527800"/>
            <a:ext cx="2133600" cy="236538"/>
          </a:xfrm>
        </p:spPr>
        <p:txBody>
          <a:bodyPr/>
          <a:lstStyle>
            <a:lvl1pPr>
              <a:defRPr smtClean="0">
                <a:solidFill>
                  <a:schemeClr val="bg2"/>
                </a:solidFill>
              </a:defRPr>
            </a:lvl1pPr>
          </a:lstStyle>
          <a:p>
            <a:pPr>
              <a:defRPr/>
            </a:pPr>
            <a:r>
              <a:rPr lang="es-ES_tradnl" smtClean="0"/>
              <a:t>16-20 Nov 2015/15</a:t>
            </a:r>
            <a:endParaRPr lang="en-GB" dirty="0"/>
          </a:p>
        </p:txBody>
      </p:sp>
      <p:sp>
        <p:nvSpPr>
          <p:cNvPr id="6" name="Marcador de pie de página 4"/>
          <p:cNvSpPr>
            <a:spLocks noGrp="1"/>
          </p:cNvSpPr>
          <p:nvPr>
            <p:ph type="ftr" sz="quarter" idx="11"/>
          </p:nvPr>
        </p:nvSpPr>
        <p:spPr>
          <a:xfrm>
            <a:off x="3124200" y="6527800"/>
            <a:ext cx="2895600" cy="236538"/>
          </a:xfrm>
        </p:spPr>
        <p:txBody>
          <a:bodyPr/>
          <a:lstStyle>
            <a:lvl1pPr>
              <a:defRPr smtClean="0">
                <a:solidFill>
                  <a:schemeClr val="bg2"/>
                </a:solidFill>
              </a:defRPr>
            </a:lvl1pPr>
          </a:lstStyle>
          <a:p>
            <a:pPr>
              <a:defRPr/>
            </a:pPr>
            <a:r>
              <a:rPr lang="es-ES_tradnl" smtClean="0"/>
              <a:t>HST15</a:t>
            </a:r>
            <a:endParaRPr lang="en-GB"/>
          </a:p>
        </p:txBody>
      </p:sp>
      <p:sp>
        <p:nvSpPr>
          <p:cNvPr id="7" name="Marcador de número de diapositiva 5"/>
          <p:cNvSpPr>
            <a:spLocks noGrp="1"/>
          </p:cNvSpPr>
          <p:nvPr>
            <p:ph type="sldNum" sz="quarter" idx="12"/>
          </p:nvPr>
        </p:nvSpPr>
        <p:spPr>
          <a:xfrm>
            <a:off x="6553200" y="6527800"/>
            <a:ext cx="2133600" cy="236538"/>
          </a:xfrm>
        </p:spPr>
        <p:txBody>
          <a:bodyPr/>
          <a:lstStyle>
            <a:lvl1pPr>
              <a:defRPr smtClean="0">
                <a:solidFill>
                  <a:schemeClr val="bg2"/>
                </a:solidFill>
              </a:defRPr>
            </a:lvl1pPr>
          </a:lstStyle>
          <a:p>
            <a:pPr>
              <a:defRPr/>
            </a:pPr>
            <a:fld id="{2C624D98-657D-4B5B-B1BB-E785E0A023FE}" type="slidenum">
              <a:rPr lang="en-GB"/>
              <a:pPr>
                <a:defRPr/>
              </a:pPr>
              <a:t>‹Nr.›</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Encabezado de sección">
    <p:spTree>
      <p:nvGrpSpPr>
        <p:cNvPr id="1" name=""/>
        <p:cNvGrpSpPr/>
        <p:nvPr/>
      </p:nvGrpSpPr>
      <p:grpSpPr>
        <a:xfrm>
          <a:off x="0" y="0"/>
          <a:ext cx="0" cy="0"/>
          <a:chOff x="0" y="0"/>
          <a:chExt cx="0" cy="0"/>
        </a:xfrm>
      </p:grpSpPr>
      <p:sp>
        <p:nvSpPr>
          <p:cNvPr id="2" name="Rectángulo 6"/>
          <p:cNvSpPr/>
          <p:nvPr userDrawn="1"/>
        </p:nvSpPr>
        <p:spPr>
          <a:xfrm>
            <a:off x="0" y="6527800"/>
            <a:ext cx="9144000" cy="330200"/>
          </a:xfrm>
          <a:prstGeom prst="rect">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3" name="Marcador de fecha 3"/>
          <p:cNvSpPr>
            <a:spLocks noGrp="1"/>
          </p:cNvSpPr>
          <p:nvPr>
            <p:ph type="dt" sz="half" idx="10"/>
          </p:nvPr>
        </p:nvSpPr>
        <p:spPr>
          <a:xfrm>
            <a:off x="457200" y="6527800"/>
            <a:ext cx="2133600" cy="236538"/>
          </a:xfrm>
        </p:spPr>
        <p:txBody>
          <a:bodyPr/>
          <a:lstStyle>
            <a:lvl1pPr>
              <a:defRPr smtClean="0">
                <a:solidFill>
                  <a:schemeClr val="bg2"/>
                </a:solidFill>
              </a:defRPr>
            </a:lvl1pPr>
          </a:lstStyle>
          <a:p>
            <a:pPr>
              <a:defRPr/>
            </a:pPr>
            <a:r>
              <a:rPr lang="es-ES_tradnl" smtClean="0"/>
              <a:t>16-20 Nov 2015/15</a:t>
            </a:r>
            <a:endParaRPr lang="en-GB" dirty="0"/>
          </a:p>
        </p:txBody>
      </p:sp>
      <p:sp>
        <p:nvSpPr>
          <p:cNvPr id="4" name="Marcador de pie de página 4"/>
          <p:cNvSpPr>
            <a:spLocks noGrp="1"/>
          </p:cNvSpPr>
          <p:nvPr>
            <p:ph type="ftr" sz="quarter" idx="11"/>
          </p:nvPr>
        </p:nvSpPr>
        <p:spPr>
          <a:xfrm>
            <a:off x="3124200" y="6527800"/>
            <a:ext cx="2895600" cy="236538"/>
          </a:xfrm>
        </p:spPr>
        <p:txBody>
          <a:bodyPr/>
          <a:lstStyle>
            <a:lvl1pPr>
              <a:defRPr smtClean="0">
                <a:solidFill>
                  <a:schemeClr val="bg2"/>
                </a:solidFill>
              </a:defRPr>
            </a:lvl1pPr>
          </a:lstStyle>
          <a:p>
            <a:pPr>
              <a:defRPr/>
            </a:pPr>
            <a:r>
              <a:rPr lang="es-ES_tradnl" smtClean="0"/>
              <a:t>HST15</a:t>
            </a:r>
            <a:endParaRPr lang="en-GB"/>
          </a:p>
        </p:txBody>
      </p:sp>
      <p:sp>
        <p:nvSpPr>
          <p:cNvPr id="5" name="Marcador de número de diapositiva 5"/>
          <p:cNvSpPr>
            <a:spLocks noGrp="1"/>
          </p:cNvSpPr>
          <p:nvPr>
            <p:ph type="sldNum" sz="quarter" idx="12"/>
          </p:nvPr>
        </p:nvSpPr>
        <p:spPr>
          <a:xfrm>
            <a:off x="6553200" y="6527800"/>
            <a:ext cx="2133600" cy="236538"/>
          </a:xfrm>
        </p:spPr>
        <p:txBody>
          <a:bodyPr/>
          <a:lstStyle>
            <a:lvl1pPr>
              <a:defRPr smtClean="0">
                <a:solidFill>
                  <a:schemeClr val="bg2"/>
                </a:solidFill>
              </a:defRPr>
            </a:lvl1pPr>
          </a:lstStyle>
          <a:p>
            <a:pPr>
              <a:defRPr/>
            </a:pPr>
            <a:fld id="{A5673C31-35A3-4184-A149-73FDA23AFA81}" type="slidenum">
              <a:rPr lang="en-GB"/>
              <a:pPr>
                <a:defRPr/>
              </a:pPr>
              <a:t>‹Nr.›</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vl1pPr>
          </a:lstStyle>
          <a:p>
            <a:pPr>
              <a:defRPr/>
            </a:pPr>
            <a:r>
              <a:rPr lang="es-ES_tradnl" smtClean="0"/>
              <a:t>16-20 Nov 2015/15</a:t>
            </a:r>
            <a:endParaRPr lang="es-ES_tradnl"/>
          </a:p>
        </p:txBody>
      </p:sp>
      <p:sp>
        <p:nvSpPr>
          <p:cNvPr id="3" name="Marcador de pie de página 2"/>
          <p:cNvSpPr>
            <a:spLocks noGrp="1"/>
          </p:cNvSpPr>
          <p:nvPr>
            <p:ph type="ftr" sz="quarter" idx="11"/>
          </p:nvPr>
        </p:nvSpPr>
        <p:spPr/>
        <p:txBody>
          <a:bodyPr/>
          <a:lstStyle>
            <a:lvl1pPr>
              <a:defRPr smtClean="0"/>
            </a:lvl1pPr>
          </a:lstStyle>
          <a:p>
            <a:pPr>
              <a:defRPr/>
            </a:pPr>
            <a:r>
              <a:rPr lang="es-ES_tradnl" smtClean="0"/>
              <a:t>HST15</a:t>
            </a:r>
            <a:endParaRPr lang="es-ES_tradnl"/>
          </a:p>
        </p:txBody>
      </p:sp>
      <p:sp>
        <p:nvSpPr>
          <p:cNvPr id="4" name="Marcador de número de diapositiva 3"/>
          <p:cNvSpPr>
            <a:spLocks noGrp="1"/>
          </p:cNvSpPr>
          <p:nvPr>
            <p:ph type="sldNum" sz="quarter" idx="12"/>
          </p:nvPr>
        </p:nvSpPr>
        <p:spPr/>
        <p:txBody>
          <a:bodyPr/>
          <a:lstStyle>
            <a:lvl1pPr>
              <a:defRPr/>
            </a:lvl1pPr>
          </a:lstStyle>
          <a:p>
            <a:pPr>
              <a:defRPr/>
            </a:pPr>
            <a:fld id="{DAA7C34A-6540-4261-A90E-6F7D67EB4946}" type="slidenum">
              <a:rPr lang="es-ES_tradnl"/>
              <a:pPr>
                <a:defRPr/>
              </a:pPr>
              <a:t>‹Nr.›</a:t>
            </a:fld>
            <a:endParaRPr lang="es-ES_trad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381000" y="274639"/>
            <a:ext cx="8305800" cy="5775325"/>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3" name="Rectangle 6"/>
          <p:cNvSpPr>
            <a:spLocks noGrp="1" noChangeArrowheads="1"/>
          </p:cNvSpPr>
          <p:nvPr>
            <p:ph type="sldNum" sz="quarter" idx="10"/>
          </p:nvPr>
        </p:nvSpPr>
        <p:spPr/>
        <p:txBody>
          <a:bodyPr/>
          <a:lstStyle>
            <a:lvl1pPr>
              <a:defRPr/>
            </a:lvl1pPr>
          </a:lstStyle>
          <a:p>
            <a:pPr>
              <a:defRPr/>
            </a:pPr>
            <a:fld id="{5DA71644-F1CC-4797-9E89-7105B30EA4EE}" type="slidenum">
              <a:rPr lang="es-ES"/>
              <a:pPr>
                <a:defRPr/>
              </a:pPr>
              <a:t>‹Nr.›</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ítulo y tabl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es-ES_tradnl" smtClean="0"/>
              <a:t>Clic para editar título</a:t>
            </a:r>
            <a:endParaRPr lang="en-GB"/>
          </a:p>
        </p:txBody>
      </p:sp>
      <p:sp>
        <p:nvSpPr>
          <p:cNvPr id="3" name="Marcador de tabla 2"/>
          <p:cNvSpPr>
            <a:spLocks noGrp="1"/>
          </p:cNvSpPr>
          <p:nvPr>
            <p:ph type="tbl" idx="1"/>
          </p:nvPr>
        </p:nvSpPr>
        <p:spPr>
          <a:xfrm>
            <a:off x="457200" y="1600200"/>
            <a:ext cx="8229600" cy="4525963"/>
          </a:xfrm>
        </p:spPr>
        <p:txBody>
          <a:bodyPr rtlCol="0">
            <a:normAutofit/>
          </a:bodyPr>
          <a:lstStyle/>
          <a:p>
            <a:pPr lvl="0"/>
            <a:endParaRPr lang="en-GB" noProof="0"/>
          </a:p>
        </p:txBody>
      </p:sp>
      <p:sp>
        <p:nvSpPr>
          <p:cNvPr id="4" name="Marcador de fecha 3"/>
          <p:cNvSpPr>
            <a:spLocks noGrp="1"/>
          </p:cNvSpPr>
          <p:nvPr>
            <p:ph type="dt" sz="half" idx="10"/>
          </p:nvPr>
        </p:nvSpPr>
        <p:spPr>
          <a:xfrm>
            <a:off x="457200" y="6245225"/>
            <a:ext cx="2133600" cy="476250"/>
          </a:xfrm>
        </p:spPr>
        <p:txBody>
          <a:bodyPr/>
          <a:lstStyle>
            <a:lvl1pPr>
              <a:defRPr/>
            </a:lvl1pPr>
          </a:lstStyle>
          <a:p>
            <a:pPr>
              <a:defRPr/>
            </a:pPr>
            <a:r>
              <a:rPr lang="es-ES_tradnl" smtClean="0"/>
              <a:t>16-20 Nov 2015/15</a:t>
            </a:r>
            <a:endParaRPr lang="en-US"/>
          </a:p>
        </p:txBody>
      </p:sp>
      <p:sp>
        <p:nvSpPr>
          <p:cNvPr id="5" name="Marcador de pie de página 4"/>
          <p:cNvSpPr>
            <a:spLocks noGrp="1"/>
          </p:cNvSpPr>
          <p:nvPr>
            <p:ph type="ftr" sz="quarter" idx="11"/>
          </p:nvPr>
        </p:nvSpPr>
        <p:spPr>
          <a:xfrm>
            <a:off x="3124200" y="6245225"/>
            <a:ext cx="2895600" cy="476250"/>
          </a:xfrm>
        </p:spPr>
        <p:txBody>
          <a:bodyPr/>
          <a:lstStyle>
            <a:lvl1pPr>
              <a:defRPr/>
            </a:lvl1pPr>
          </a:lstStyle>
          <a:p>
            <a:pPr>
              <a:defRPr/>
            </a:pPr>
            <a:r>
              <a:rPr lang="es-ES_tradnl" smtClean="0"/>
              <a:t>HST15</a:t>
            </a:r>
            <a:endParaRPr lang="en-US"/>
          </a:p>
        </p:txBody>
      </p:sp>
      <p:sp>
        <p:nvSpPr>
          <p:cNvPr id="6" name="Marcador de número de diapositiva 5"/>
          <p:cNvSpPr>
            <a:spLocks noGrp="1"/>
          </p:cNvSpPr>
          <p:nvPr>
            <p:ph type="sldNum" sz="quarter" idx="12"/>
          </p:nvPr>
        </p:nvSpPr>
        <p:spPr>
          <a:xfrm>
            <a:off x="6553200" y="6245225"/>
            <a:ext cx="2133600" cy="476250"/>
          </a:xfrm>
        </p:spPr>
        <p:txBody>
          <a:bodyPr/>
          <a:lstStyle>
            <a:lvl1pPr>
              <a:defRPr/>
            </a:lvl1pPr>
          </a:lstStyle>
          <a:p>
            <a:pPr>
              <a:defRPr/>
            </a:pPr>
            <a:fld id="{835A4BD9-E752-439D-8AAC-32F2A4933D32}" type="slidenum">
              <a:rPr lang="en-US"/>
              <a:pPr>
                <a:defRPr/>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1143000"/>
          </a:xfrm>
        </p:spPr>
        <p:txBody>
          <a:bodyPr/>
          <a:lstStyle>
            <a:lvl1pPr>
              <a:defRPr>
                <a:solidFill>
                  <a:srgbClr val="0000FF"/>
                </a:solidFill>
              </a:defRPr>
            </a:lvl1p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1"/>
          <a:srcRect/>
          <a:tile tx="0" ty="0" sx="100000" sy="100000" flip="none" algn="tl"/>
        </a:blipFill>
        <a:effectLst/>
      </p:bgPr>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_tradnl" altLang="ja-JP" smtClean="0"/>
              <a:t>Clic para editar título</a:t>
            </a:r>
            <a:endParaRPr lang="en-GB" altLang="ja-JP" smtClean="0"/>
          </a:p>
        </p:txBody>
      </p:sp>
      <p:sp>
        <p:nvSpPr>
          <p:cNvPr id="1027" name="Marcador de tex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_tradnl" altLang="ja-JP" smtClean="0"/>
              <a:t>Haga clic para modificar el estilo de texto del patrón</a:t>
            </a:r>
          </a:p>
          <a:p>
            <a:pPr lvl="1"/>
            <a:r>
              <a:rPr lang="es-ES_tradnl" altLang="ja-JP" smtClean="0"/>
              <a:t>Segundo nivel</a:t>
            </a:r>
          </a:p>
          <a:p>
            <a:pPr lvl="2"/>
            <a:r>
              <a:rPr lang="es-ES_tradnl" altLang="ja-JP" smtClean="0"/>
              <a:t>Tercer nivel</a:t>
            </a:r>
          </a:p>
          <a:p>
            <a:pPr lvl="3"/>
            <a:r>
              <a:rPr lang="es-ES_tradnl" altLang="ja-JP" smtClean="0"/>
              <a:t>Cuarto nivel</a:t>
            </a:r>
          </a:p>
          <a:p>
            <a:pPr lvl="4"/>
            <a:r>
              <a:rPr lang="es-ES_tradnl" altLang="ja-JP" smtClean="0"/>
              <a:t>Quinto nivel</a:t>
            </a:r>
            <a:endParaRPr lang="en-GB" altLang="ja-JP" smtClean="0"/>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smtClean="0">
                <a:solidFill>
                  <a:schemeClr val="tx1">
                    <a:tint val="75000"/>
                  </a:schemeClr>
                </a:solidFill>
                <a:latin typeface="+mn-lt"/>
                <a:ea typeface="+mn-ea"/>
              </a:defRPr>
            </a:lvl1pPr>
          </a:lstStyle>
          <a:p>
            <a:pPr>
              <a:defRPr/>
            </a:pPr>
            <a:r>
              <a:rPr lang="es-ES_tradnl" smtClean="0"/>
              <a:t>16-20 Nov 2015/15</a:t>
            </a:r>
            <a:endParaRPr lang="en-GB"/>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dirty="0">
                <a:solidFill>
                  <a:schemeClr val="tx1">
                    <a:tint val="75000"/>
                  </a:schemeClr>
                </a:solidFill>
                <a:latin typeface="+mn-lt"/>
                <a:ea typeface="+mn-ea"/>
              </a:defRPr>
            </a:lvl1pPr>
          </a:lstStyle>
          <a:p>
            <a:pPr>
              <a:defRPr/>
            </a:pPr>
            <a:r>
              <a:rPr lang="es-ES_tradnl" smtClean="0"/>
              <a:t>HST15</a:t>
            </a:r>
            <a:endParaRPr lang="en-GB"/>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smtClean="0">
                <a:solidFill>
                  <a:schemeClr val="tx1">
                    <a:tint val="75000"/>
                  </a:schemeClr>
                </a:solidFill>
                <a:latin typeface="+mn-lt"/>
                <a:ea typeface="+mn-ea"/>
              </a:defRPr>
            </a:lvl1pPr>
          </a:lstStyle>
          <a:p>
            <a:pPr>
              <a:defRPr/>
            </a:pPr>
            <a:fld id="{A0D28D47-3CCE-46D6-8FB5-78FC9D66E67F}" type="slidenum">
              <a:rPr lang="en-GB"/>
              <a:pPr>
                <a:defRPr/>
              </a:pPr>
              <a:t>‹Nr.›</a:t>
            </a:fld>
            <a:endParaRPr lang="en-GB"/>
          </a:p>
        </p:txBody>
      </p:sp>
    </p:spTree>
  </p:cSld>
  <p:clrMap bg1="lt1" tx1="dk1" bg2="lt2" tx2="dk2" accent1="accent1" accent2="accent2" accent3="accent3" accent4="accent4" accent5="accent5" accent6="accent6" hlink="hlink" folHlink="folHlink"/>
  <p:sldLayoutIdLst>
    <p:sldLayoutId id="2147483670" r:id="rId1"/>
    <p:sldLayoutId id="2147483669" r:id="rId2"/>
    <p:sldLayoutId id="2147483671" r:id="rId3"/>
    <p:sldLayoutId id="2147483672" r:id="rId4"/>
    <p:sldLayoutId id="2147483673" r:id="rId5"/>
    <p:sldLayoutId id="2147483674" r:id="rId6"/>
    <p:sldLayoutId id="2147483675" r:id="rId7"/>
    <p:sldLayoutId id="2147483676" r:id="rId8"/>
    <p:sldLayoutId id="2147483677" r:id="rId9"/>
  </p:sldLayoutIdLst>
  <p:hf hdr="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5.xml"/><Relationship Id="rId2" Type="http://schemas.openxmlformats.org/officeDocument/2006/relationships/image" Target="../media/image32.pd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5.xml"/><Relationship Id="rId2"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40.jpe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9.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16.png"/><Relationship Id="rId5" Type="http://schemas.openxmlformats.org/officeDocument/2006/relationships/image" Target="../media/image46.png"/><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tags" Target="../tags/tag1.xml"/><Relationship Id="rId2"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9.gif"/><Relationship Id="rId4" Type="http://schemas.openxmlformats.org/officeDocument/2006/relationships/image" Target="../media/image50.gif"/><Relationship Id="rId5" Type="http://schemas.openxmlformats.org/officeDocument/2006/relationships/image" Target="../media/image51.gif"/><Relationship Id="rId6" Type="http://schemas.openxmlformats.org/officeDocument/2006/relationships/image" Target="../media/image48.pn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3.jpeg"/><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tags" Target="../tags/tag2.xml"/><Relationship Id="rId2"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gif"/><Relationship Id="rId1" Type="http://schemas.openxmlformats.org/officeDocument/2006/relationships/slideLayout" Target="../slideLayouts/slideLayout9.xml"/><Relationship Id="rId2"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55.gif"/><Relationship Id="rId5" Type="http://schemas.openxmlformats.org/officeDocument/2006/relationships/image" Target="../media/image48.png"/><Relationship Id="rId6" Type="http://schemas.openxmlformats.org/officeDocument/2006/relationships/image" Target="../media/image45.png"/><Relationship Id="rId7" Type="http://schemas.openxmlformats.org/officeDocument/2006/relationships/image" Target="../media/image56.png"/><Relationship Id="rId1" Type="http://schemas.openxmlformats.org/officeDocument/2006/relationships/tags" Target="../tags/tag3.xml"/><Relationship Id="rId2"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55.gif"/><Relationship Id="rId5" Type="http://schemas.openxmlformats.org/officeDocument/2006/relationships/image" Target="../media/image45.png"/><Relationship Id="rId1" Type="http://schemas.openxmlformats.org/officeDocument/2006/relationships/tags" Target="../tags/tag4.xml"/><Relationship Id="rId2"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55.gif"/><Relationship Id="rId5" Type="http://schemas.openxmlformats.org/officeDocument/2006/relationships/image" Target="../media/image45.png"/><Relationship Id="rId1" Type="http://schemas.openxmlformats.org/officeDocument/2006/relationships/tags" Target="../tags/tag5.xml"/><Relationship Id="rId2"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oleObject" Target="../embeddings/Microsoft_Editor_de_ecuaciones8.bin"/><Relationship Id="rId6" Type="http://schemas.openxmlformats.org/officeDocument/2006/relationships/oleObject" Target="../embeddings/Microsoft_Editor_de_ecuaciones9.bin"/><Relationship Id="rId1" Type="http://schemas.openxmlformats.org/officeDocument/2006/relationships/vmlDrawing" Target="../drawings/vmlDrawing4.vml"/><Relationship Id="rId2"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3.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5.xml"/><Relationship Id="rId3" Type="http://schemas.openxmlformats.org/officeDocument/2006/relationships/oleObject" Target="../embeddings/Microsoft_Editor_de_ecuaciones1.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5" Type="http://schemas.openxmlformats.org/officeDocument/2006/relationships/image" Target="../media/image67.jpeg"/><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8.jpeg"/><Relationship Id="rId3" Type="http://schemas.openxmlformats.org/officeDocument/2006/relationships/image" Target="../media/image6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1.jpeg"/><Relationship Id="rId3" Type="http://schemas.openxmlformats.org/officeDocument/2006/relationships/image" Target="../media/image7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3.jpeg"/></Relationships>
</file>

<file path=ppt/slides/_rels/slide46.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pdf"/><Relationship Id="rId5" Type="http://schemas.openxmlformats.org/officeDocument/2006/relationships/image" Target="../media/image77.png"/><Relationship Id="rId6" Type="http://schemas.openxmlformats.org/officeDocument/2006/relationships/image" Target="../media/image78.pdf"/><Relationship Id="rId7" Type="http://schemas.openxmlformats.org/officeDocument/2006/relationships/image" Target="../media/image79.png"/><Relationship Id="rId8" Type="http://schemas.openxmlformats.org/officeDocument/2006/relationships/image" Target="../media/image80.pdf"/><Relationship Id="rId9" Type="http://schemas.openxmlformats.org/officeDocument/2006/relationships/image" Target="../media/image81.png"/><Relationship Id="rId10" Type="http://schemas.openxmlformats.org/officeDocument/2006/relationships/image" Target="../media/image82.pdf"/><Relationship Id="rId11" Type="http://schemas.openxmlformats.org/officeDocument/2006/relationships/image" Target="../media/image83.png"/><Relationship Id="rId1" Type="http://schemas.openxmlformats.org/officeDocument/2006/relationships/slideLayout" Target="../slideLayouts/slideLayout1.xml"/><Relationship Id="rId2"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5.jpeg"/><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oleObject" Target="../embeddings/Microsoft_Editor_de_ecuaciones2.bin"/><Relationship Id="rId4" Type="http://schemas.openxmlformats.org/officeDocument/2006/relationships/oleObject" Target="../embeddings/Microsoft_Editor_de_ecuaciones3.bin"/><Relationship Id="rId5" Type="http://schemas.openxmlformats.org/officeDocument/2006/relationships/oleObject" Target="../embeddings/Microsoft_Editor_de_ecuaciones4.bin"/><Relationship Id="rId1" Type="http://schemas.openxmlformats.org/officeDocument/2006/relationships/vmlDrawing" Target="../drawings/vmlDrawing2.vml"/><Relationship Id="rId2"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oleObject" Target="../embeddings/Microsoft_Editor_de_ecuaciones5.bin"/><Relationship Id="rId4" Type="http://schemas.openxmlformats.org/officeDocument/2006/relationships/oleObject" Target="../embeddings/Microsoft_Editor_de_ecuaciones6.bin"/><Relationship Id="rId5" Type="http://schemas.openxmlformats.org/officeDocument/2006/relationships/oleObject" Target="../embeddings/Microsoft_Editor_de_ecuaciones7.bin"/><Relationship Id="rId6" Type="http://schemas.openxmlformats.org/officeDocument/2006/relationships/image" Target="../media/image23.png"/><Relationship Id="rId1" Type="http://schemas.openxmlformats.org/officeDocument/2006/relationships/vmlDrawing" Target="../drawings/vmlDrawing3.vml"/><Relationship Id="rId2"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2">
            <a:alphaModFix amt="75000"/>
          </a:blip>
          <a:srcRect/>
          <a:tile tx="0" ty="0" sx="100000" sy="100000" flip="none" algn="tl"/>
        </a:blipFill>
        <a:effectLst/>
      </p:bgPr>
    </p:bg>
    <p:spTree>
      <p:nvGrpSpPr>
        <p:cNvPr id="1" name=""/>
        <p:cNvGrpSpPr/>
        <p:nvPr/>
      </p:nvGrpSpPr>
      <p:grpSpPr>
        <a:xfrm>
          <a:off x="0" y="0"/>
          <a:ext cx="0" cy="0"/>
          <a:chOff x="0" y="0"/>
          <a:chExt cx="0" cy="0"/>
        </a:xfrm>
      </p:grpSpPr>
      <p:pic>
        <p:nvPicPr>
          <p:cNvPr id="4" name="Imagen 3" descr="CIMG1659.JPG"/>
          <p:cNvPicPr>
            <a:picLocks noChangeAspect="1"/>
          </p:cNvPicPr>
          <p:nvPr/>
        </p:nvPicPr>
        <p:blipFill>
          <a:blip r:embed="rId3">
            <a:alphaModFix amt="35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13314" name="Marcador de fecha 2"/>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s-ES_tradnl" altLang="ja-JP" smtClean="0"/>
              <a:t>16-20 Nov 2015/15</a:t>
            </a:r>
            <a:endParaRPr lang="en-GB" altLang="ja-JP" dirty="0"/>
          </a:p>
        </p:txBody>
      </p:sp>
      <p:sp>
        <p:nvSpPr>
          <p:cNvPr id="13315" name="Marcador de pie de página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s-ES_tradnl" altLang="ja-JP" smtClean="0"/>
              <a:t>HST15</a:t>
            </a:r>
            <a:endParaRPr lang="en-GB" altLang="ja-JP" dirty="0"/>
          </a:p>
        </p:txBody>
      </p:sp>
      <p:sp>
        <p:nvSpPr>
          <p:cNvPr id="13316" name="Marcador de número de diapositiva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742CFE1-04C2-4F3E-A4A2-241961F103A6}" type="slidenum">
              <a:rPr lang="en-GB" altLang="ja-JP"/>
              <a:pPr fontAlgn="base">
                <a:spcBef>
                  <a:spcPct val="0"/>
                </a:spcBef>
                <a:spcAft>
                  <a:spcPct val="0"/>
                </a:spcAft>
              </a:pPr>
              <a:t>1</a:t>
            </a:fld>
            <a:endParaRPr lang="en-GB" altLang="ja-JP"/>
          </a:p>
        </p:txBody>
      </p:sp>
      <p:sp>
        <p:nvSpPr>
          <p:cNvPr id="8" name="CuadroTexto 7"/>
          <p:cNvSpPr txBox="1"/>
          <p:nvPr/>
        </p:nvSpPr>
        <p:spPr>
          <a:xfrm>
            <a:off x="0" y="990600"/>
            <a:ext cx="9144000" cy="1107996"/>
          </a:xfrm>
          <a:prstGeom prst="rect">
            <a:avLst/>
          </a:prstGeom>
          <a:solidFill>
            <a:srgbClr val="FFFD95">
              <a:alpha val="60000"/>
            </a:srgbClr>
          </a:solidFill>
        </p:spPr>
        <p:txBody>
          <a:bodyPr wrap="square">
            <a:spAutoFit/>
          </a:bodyPr>
          <a:lstStyle/>
          <a:p>
            <a:pPr algn="ctr"/>
            <a:r>
              <a:rPr lang="es-ES" dirty="0"/>
              <a:t>Beta </a:t>
            </a:r>
            <a:r>
              <a:rPr lang="es-ES" dirty="0" err="1"/>
              <a:t>decay</a:t>
            </a:r>
            <a:r>
              <a:rPr lang="es-ES" dirty="0"/>
              <a:t> and </a:t>
            </a:r>
            <a:r>
              <a:rPr lang="es-ES" dirty="0" err="1"/>
              <a:t>Charge</a:t>
            </a:r>
            <a:r>
              <a:rPr lang="es-ES" dirty="0"/>
              <a:t> Exchange </a:t>
            </a:r>
            <a:r>
              <a:rPr lang="es-ES" dirty="0" err="1"/>
              <a:t>reactions</a:t>
            </a:r>
            <a:r>
              <a:rPr lang="es-ES" dirty="0"/>
              <a:t>, </a:t>
            </a:r>
            <a:r>
              <a:rPr lang="es-ES" dirty="0" err="1"/>
              <a:t>shedding</a:t>
            </a:r>
            <a:r>
              <a:rPr lang="es-ES" dirty="0"/>
              <a:t> light </a:t>
            </a:r>
            <a:r>
              <a:rPr lang="es-ES" dirty="0" err="1"/>
              <a:t>on</a:t>
            </a:r>
            <a:r>
              <a:rPr lang="es-ES" dirty="0"/>
              <a:t> </a:t>
            </a:r>
            <a:r>
              <a:rPr lang="es-ES" dirty="0" err="1"/>
              <a:t>mirror</a:t>
            </a:r>
            <a:r>
              <a:rPr lang="es-ES" dirty="0"/>
              <a:t> </a:t>
            </a:r>
            <a:r>
              <a:rPr lang="es-ES" dirty="0" err="1" smtClean="0"/>
              <a:t>symmetry</a:t>
            </a:r>
            <a:endParaRPr lang="es-ES" dirty="0" smtClean="0"/>
          </a:p>
          <a:p>
            <a:pPr algn="ctr"/>
            <a:endParaRPr kumimoji="0" lang="en-GB" altLang="ja-JP" dirty="0" smtClean="0">
              <a:latin typeface="Calibri" pitchFamily="34" charset="0"/>
            </a:endParaRPr>
          </a:p>
          <a:p>
            <a:pPr algn="ctr"/>
            <a:r>
              <a:rPr kumimoji="0" lang="en-GB" altLang="ja-JP" dirty="0" smtClean="0">
                <a:latin typeface="Calibri" pitchFamily="34" charset="0"/>
              </a:rPr>
              <a:t>B. Rubio (IFIC Valencia, Y. Fujita (RCNP-</a:t>
            </a:r>
            <a:r>
              <a:rPr kumimoji="0" lang="en-GB" altLang="ja-JP" dirty="0" err="1" smtClean="0">
                <a:latin typeface="Calibri" pitchFamily="34" charset="0"/>
              </a:rPr>
              <a:t>Un.Osaka</a:t>
            </a:r>
            <a:r>
              <a:rPr kumimoji="0" lang="en-GB" altLang="ja-JP" dirty="0" smtClean="0">
                <a:latin typeface="Calibri" pitchFamily="34" charset="0"/>
              </a:rPr>
              <a:t>) and many others</a:t>
            </a:r>
          </a:p>
          <a:p>
            <a:pPr algn="ctr"/>
            <a:endParaRPr kumimoji="0" lang="en-GB" altLang="ja-JP" sz="1200" dirty="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a:defRPr/>
            </a:pPr>
            <a:r>
              <a:rPr lang="es-ES_tradnl" smtClean="0"/>
              <a:t>16-20 Nov 2015/15</a:t>
            </a:r>
            <a:endParaRPr lang="en-GB" dirty="0"/>
          </a:p>
        </p:txBody>
      </p:sp>
      <p:sp>
        <p:nvSpPr>
          <p:cNvPr id="3" name="Marcador de pie de página 2"/>
          <p:cNvSpPr>
            <a:spLocks noGrp="1"/>
          </p:cNvSpPr>
          <p:nvPr>
            <p:ph type="ftr" sz="quarter" idx="11"/>
          </p:nvPr>
        </p:nvSpPr>
        <p:spPr/>
        <p:txBody>
          <a:bodyPr/>
          <a:lstStyle/>
          <a:p>
            <a:pPr>
              <a:defRPr/>
            </a:pPr>
            <a:r>
              <a:rPr lang="es-ES_tradnl" smtClean="0"/>
              <a:t>HST15</a:t>
            </a:r>
            <a:endParaRPr lang="en-GB"/>
          </a:p>
        </p:txBody>
      </p:sp>
      <p:sp>
        <p:nvSpPr>
          <p:cNvPr id="4" name="Marcador de número de diapositiva 3"/>
          <p:cNvSpPr>
            <a:spLocks noGrp="1"/>
          </p:cNvSpPr>
          <p:nvPr>
            <p:ph type="sldNum" sz="quarter" idx="12"/>
          </p:nvPr>
        </p:nvSpPr>
        <p:spPr/>
        <p:txBody>
          <a:bodyPr/>
          <a:lstStyle/>
          <a:p>
            <a:pPr>
              <a:defRPr/>
            </a:pPr>
            <a:fld id="{2C624D98-657D-4B5B-B1BB-E785E0A023FE}" type="slidenum">
              <a:rPr lang="en-GB" smtClean="0"/>
              <a:pPr>
                <a:defRPr/>
              </a:pPr>
              <a:t>10</a:t>
            </a:fld>
            <a:endParaRPr lang="en-GB" dirty="0"/>
          </a:p>
        </p:txBody>
      </p:sp>
      <p:pic>
        <p:nvPicPr>
          <p:cNvPr id="5" name="Imagen 4" descr="140525_FAIR_Baustelle_Sueden.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64564" y="785430"/>
            <a:ext cx="8518967" cy="568534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562680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6737" name="Imagen 41" descr="Rising_setup.eps"/>
          <p:cNvPicPr>
            <a:picLocks noChangeAspect="1"/>
          </p:cNvPicPr>
          <p:nvPr/>
        </p:nvPicPr>
        <p:blipFill>
          <a:blip r:embed="rId3"/>
          <a:srcRect/>
          <a:stretch>
            <a:fillRect/>
          </a:stretch>
        </p:blipFill>
        <p:spPr bwMode="auto">
          <a:xfrm>
            <a:off x="0" y="1143000"/>
            <a:ext cx="9144000" cy="5545138"/>
          </a:xfrm>
          <a:prstGeom prst="rect">
            <a:avLst/>
          </a:prstGeom>
          <a:noFill/>
          <a:ln w="9525">
            <a:noFill/>
            <a:miter lim="800000"/>
            <a:headEnd/>
            <a:tailEnd/>
          </a:ln>
        </p:spPr>
      </p:pic>
      <p:sp>
        <p:nvSpPr>
          <p:cNvPr id="43" name="Rectángulo 42"/>
          <p:cNvSpPr/>
          <p:nvPr/>
        </p:nvSpPr>
        <p:spPr>
          <a:xfrm>
            <a:off x="450850" y="3468688"/>
            <a:ext cx="885825" cy="2730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116739" name="Rectangle 4"/>
          <p:cNvSpPr>
            <a:spLocks noChangeArrowheads="1"/>
          </p:cNvSpPr>
          <p:nvPr/>
        </p:nvSpPr>
        <p:spPr bwMode="auto">
          <a:xfrm>
            <a:off x="1495425" y="149225"/>
            <a:ext cx="4872038" cy="481013"/>
          </a:xfrm>
          <a:prstGeom prst="rect">
            <a:avLst/>
          </a:prstGeom>
          <a:solidFill>
            <a:srgbClr val="FCD5B5"/>
          </a:solidFill>
          <a:ln w="9525">
            <a:noFill/>
            <a:miter lim="800000"/>
            <a:headEnd/>
            <a:tailEnd/>
          </a:ln>
        </p:spPr>
        <p:txBody>
          <a:bodyPr lIns="95782" tIns="47891" rIns="95782" bIns="47891" anchor="ctr"/>
          <a:lstStyle/>
          <a:p>
            <a:pPr defTabSz="957263"/>
            <a:r>
              <a:rPr kumimoji="0" lang="en-GB" altLang="ja-JP" sz="2400">
                <a:solidFill>
                  <a:srgbClr val="000000"/>
                </a:solidFill>
                <a:latin typeface="Calibri" pitchFamily="34" charset="0"/>
              </a:rPr>
              <a:t> Beta Decay Experiments @ RISING</a:t>
            </a:r>
          </a:p>
        </p:txBody>
      </p:sp>
      <p:sp>
        <p:nvSpPr>
          <p:cNvPr id="116740" name="Text Box 6"/>
          <p:cNvSpPr txBox="1">
            <a:spLocks noChangeArrowheads="1"/>
          </p:cNvSpPr>
          <p:nvPr/>
        </p:nvSpPr>
        <p:spPr bwMode="auto">
          <a:xfrm>
            <a:off x="1336675" y="747713"/>
            <a:ext cx="5864225" cy="328612"/>
          </a:xfrm>
          <a:prstGeom prst="rect">
            <a:avLst/>
          </a:prstGeom>
          <a:noFill/>
          <a:ln w="9525">
            <a:noFill/>
            <a:miter lim="800000"/>
            <a:headEnd/>
            <a:tailEnd/>
          </a:ln>
        </p:spPr>
        <p:txBody>
          <a:bodyPr lIns="95782" tIns="47891" rIns="95782" bIns="47891">
            <a:spAutoFit/>
          </a:bodyPr>
          <a:lstStyle/>
          <a:p>
            <a:pPr defTabSz="957263"/>
            <a:r>
              <a:rPr kumimoji="0" lang="en-US" altLang="ja-JP" sz="1500" b="1">
                <a:latin typeface="Calibri" pitchFamily="34" charset="0"/>
              </a:rPr>
              <a:t>Beam 58Ni@680 MeV/u 10</a:t>
            </a:r>
            <a:r>
              <a:rPr kumimoji="0" lang="en-US" altLang="ja-JP" sz="1500" b="1" baseline="30000">
                <a:latin typeface="Calibri" pitchFamily="34" charset="0"/>
              </a:rPr>
              <a:t>9</a:t>
            </a:r>
            <a:r>
              <a:rPr kumimoji="0" lang="en-US" altLang="ja-JP" sz="1500" b="1">
                <a:latin typeface="Calibri" pitchFamily="34" charset="0"/>
              </a:rPr>
              <a:t> pps (part per spill) Target Be 4g/cm2</a:t>
            </a:r>
          </a:p>
        </p:txBody>
      </p:sp>
      <p:sp>
        <p:nvSpPr>
          <p:cNvPr id="116741" name="Text Box 56"/>
          <p:cNvSpPr txBox="1">
            <a:spLocks noChangeArrowheads="1"/>
          </p:cNvSpPr>
          <p:nvPr/>
        </p:nvSpPr>
        <p:spPr bwMode="auto">
          <a:xfrm>
            <a:off x="5416550" y="1143000"/>
            <a:ext cx="2640013" cy="584200"/>
          </a:xfrm>
          <a:prstGeom prst="rect">
            <a:avLst/>
          </a:prstGeom>
          <a:noFill/>
          <a:ln w="9525">
            <a:noFill/>
            <a:miter lim="800000"/>
            <a:headEnd/>
            <a:tailEnd/>
          </a:ln>
        </p:spPr>
        <p:txBody>
          <a:bodyPr wrap="none" lIns="95782" tIns="47891" rIns="95782" bIns="47891">
            <a:spAutoFit/>
          </a:bodyPr>
          <a:lstStyle/>
          <a:p>
            <a:pPr defTabSz="957263"/>
            <a:r>
              <a:rPr kumimoji="0" lang="en-US" altLang="ja-JP" sz="1600" b="1">
                <a:solidFill>
                  <a:srgbClr val="FF0000"/>
                </a:solidFill>
                <a:latin typeface="Calibri" pitchFamily="34" charset="0"/>
              </a:rPr>
              <a:t>Separation in flight with the</a:t>
            </a:r>
          </a:p>
          <a:p>
            <a:pPr defTabSz="957263"/>
            <a:r>
              <a:rPr kumimoji="0" lang="en-US" altLang="ja-JP" sz="1600" b="1">
                <a:solidFill>
                  <a:srgbClr val="FF0000"/>
                </a:solidFill>
                <a:latin typeface="Calibri" pitchFamily="34" charset="0"/>
              </a:rPr>
              <a:t>Fragment Separator (FRS)</a:t>
            </a:r>
            <a:r>
              <a:rPr kumimoji="0" lang="en-US" altLang="ja-JP" sz="1600" b="1">
                <a:solidFill>
                  <a:srgbClr val="FFCC00"/>
                </a:solidFill>
                <a:latin typeface="Calibri" pitchFamily="34" charset="0"/>
              </a:rPr>
              <a:t> </a:t>
            </a:r>
          </a:p>
        </p:txBody>
      </p:sp>
      <p:sp>
        <p:nvSpPr>
          <p:cNvPr id="116744" name="Marcador de número de diapositiva 4"/>
          <p:cNvSpPr txBox="1">
            <a:spLocks/>
          </p:cNvSpPr>
          <p:nvPr/>
        </p:nvSpPr>
        <p:spPr bwMode="auto">
          <a:xfrm>
            <a:off x="6705600" y="6680200"/>
            <a:ext cx="2133600" cy="236538"/>
          </a:xfrm>
          <a:prstGeom prst="rect">
            <a:avLst/>
          </a:prstGeom>
          <a:noFill/>
          <a:ln w="9525">
            <a:noFill/>
            <a:miter lim="800000"/>
            <a:headEnd/>
            <a:tailEnd/>
          </a:ln>
        </p:spPr>
        <p:txBody>
          <a:bodyPr anchor="ctr"/>
          <a:lstStyle/>
          <a:p>
            <a:pPr algn="r"/>
            <a:fld id="{D20B72A0-4EF8-430F-B95C-81936B2AD1A1}" type="slidenum">
              <a:rPr kumimoji="0" lang="en-GB" altLang="ja-JP" sz="1200">
                <a:solidFill>
                  <a:schemeClr val="bg2"/>
                </a:solidFill>
                <a:latin typeface="Calibri" pitchFamily="34" charset="0"/>
              </a:rPr>
              <a:pPr algn="r"/>
              <a:t>11</a:t>
            </a:fld>
            <a:endParaRPr kumimoji="0" lang="en-GB" altLang="ja-JP" sz="1200">
              <a:solidFill>
                <a:schemeClr val="bg2"/>
              </a:solidFill>
              <a:latin typeface="Calibri" pitchFamily="34" charset="0"/>
            </a:endParaRPr>
          </a:p>
        </p:txBody>
      </p:sp>
      <p:sp>
        <p:nvSpPr>
          <p:cNvPr id="2" name="Marcador de fecha 1"/>
          <p:cNvSpPr>
            <a:spLocks noGrp="1"/>
          </p:cNvSpPr>
          <p:nvPr>
            <p:ph type="dt" sz="half" idx="10"/>
          </p:nvPr>
        </p:nvSpPr>
        <p:spPr/>
        <p:txBody>
          <a:bodyPr/>
          <a:lstStyle/>
          <a:p>
            <a:pPr>
              <a:defRPr/>
            </a:pPr>
            <a:r>
              <a:rPr lang="es-ES_tradnl" smtClean="0"/>
              <a:t>16-20 Nov 2015/15</a:t>
            </a:r>
            <a:endParaRPr lang="en-GB" dirty="0"/>
          </a:p>
        </p:txBody>
      </p:sp>
      <p:sp>
        <p:nvSpPr>
          <p:cNvPr id="3" name="Marcador de pie de página 2"/>
          <p:cNvSpPr>
            <a:spLocks noGrp="1"/>
          </p:cNvSpPr>
          <p:nvPr>
            <p:ph type="ftr" sz="quarter" idx="11"/>
          </p:nvPr>
        </p:nvSpPr>
        <p:spPr/>
        <p:txBody>
          <a:bodyPr/>
          <a:lstStyle/>
          <a:p>
            <a:pPr>
              <a:defRPr/>
            </a:pPr>
            <a:r>
              <a:rPr lang="es-ES_tradnl" smtClean="0"/>
              <a:t>HST15</a:t>
            </a:r>
            <a:endParaRPr lang="en-GB"/>
          </a:p>
        </p:txBody>
      </p:sp>
      <p:sp>
        <p:nvSpPr>
          <p:cNvPr id="4" name="Marcador de número de diapositiva 3"/>
          <p:cNvSpPr>
            <a:spLocks noGrp="1"/>
          </p:cNvSpPr>
          <p:nvPr>
            <p:ph type="sldNum" sz="quarter" idx="12"/>
          </p:nvPr>
        </p:nvSpPr>
        <p:spPr/>
        <p:txBody>
          <a:bodyPr/>
          <a:lstStyle/>
          <a:p>
            <a:pPr>
              <a:defRPr/>
            </a:pPr>
            <a:fld id="{2C624D98-657D-4B5B-B1BB-E785E0A023FE}" type="slidenum">
              <a:rPr lang="en-GB" smtClean="0"/>
              <a:pPr>
                <a:defRPr/>
              </a:pPr>
              <a:t>11</a:t>
            </a:fld>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275233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8785" name="Picture 11" descr="Rising_stopped_campain"/>
          <p:cNvPicPr>
            <a:picLocks noChangeAspect="1" noChangeArrowheads="1"/>
          </p:cNvPicPr>
          <p:nvPr/>
        </p:nvPicPr>
        <p:blipFill>
          <a:blip r:embed="rId3"/>
          <a:srcRect/>
          <a:stretch>
            <a:fillRect/>
          </a:stretch>
        </p:blipFill>
        <p:spPr bwMode="auto">
          <a:xfrm>
            <a:off x="152400" y="1219200"/>
            <a:ext cx="7239000" cy="5070475"/>
          </a:xfrm>
          <a:prstGeom prst="rect">
            <a:avLst/>
          </a:prstGeom>
          <a:noFill/>
          <a:ln w="9525">
            <a:noFill/>
            <a:miter lim="800000"/>
            <a:headEnd/>
            <a:tailEnd/>
          </a:ln>
        </p:spPr>
      </p:pic>
      <p:sp>
        <p:nvSpPr>
          <p:cNvPr id="118786" name="Rectangle 8"/>
          <p:cNvSpPr>
            <a:spLocks noChangeArrowheads="1"/>
          </p:cNvSpPr>
          <p:nvPr/>
        </p:nvSpPr>
        <p:spPr bwMode="auto">
          <a:xfrm>
            <a:off x="3352800" y="304800"/>
            <a:ext cx="3733800" cy="719138"/>
          </a:xfrm>
          <a:prstGeom prst="rect">
            <a:avLst/>
          </a:prstGeom>
          <a:noFill/>
          <a:ln w="9525">
            <a:noFill/>
            <a:miter lim="800000"/>
            <a:headEnd/>
            <a:tailEnd/>
          </a:ln>
        </p:spPr>
        <p:txBody>
          <a:bodyPr lIns="95782" tIns="47891" rIns="95782" bIns="47891" anchor="ctr"/>
          <a:lstStyle/>
          <a:p>
            <a:pPr defTabSz="957263"/>
            <a:r>
              <a:rPr kumimoji="0" lang="en-GB" altLang="ja-JP" sz="2500" b="1">
                <a:solidFill>
                  <a:srgbClr val="808000"/>
                </a:solidFill>
                <a:latin typeface="Calibri" pitchFamily="34" charset="0"/>
              </a:rPr>
              <a:t>RISING (Ge Array)</a:t>
            </a:r>
          </a:p>
        </p:txBody>
      </p:sp>
      <p:sp>
        <p:nvSpPr>
          <p:cNvPr id="118792" name="Marcador de número de diapositiva 4"/>
          <p:cNvSpPr txBox="1">
            <a:spLocks/>
          </p:cNvSpPr>
          <p:nvPr/>
        </p:nvSpPr>
        <p:spPr bwMode="auto">
          <a:xfrm>
            <a:off x="6921500" y="6561931"/>
            <a:ext cx="2133600" cy="236538"/>
          </a:xfrm>
          <a:prstGeom prst="rect">
            <a:avLst/>
          </a:prstGeom>
          <a:noFill/>
          <a:ln w="9525">
            <a:noFill/>
            <a:miter lim="800000"/>
            <a:headEnd/>
            <a:tailEnd/>
          </a:ln>
        </p:spPr>
        <p:txBody>
          <a:bodyPr anchor="ctr"/>
          <a:lstStyle/>
          <a:p>
            <a:pPr algn="r"/>
            <a:fld id="{1F1618C9-8B59-4CCE-8B62-BFE8B77E4FDD}" type="slidenum">
              <a:rPr kumimoji="0" lang="en-GB" altLang="ja-JP" sz="1200">
                <a:solidFill>
                  <a:schemeClr val="bg2"/>
                </a:solidFill>
                <a:latin typeface="Calibri" pitchFamily="34" charset="0"/>
              </a:rPr>
              <a:pPr algn="r"/>
              <a:t>12</a:t>
            </a:fld>
            <a:endParaRPr kumimoji="0" lang="en-GB" altLang="ja-JP" sz="1200">
              <a:solidFill>
                <a:schemeClr val="bg2"/>
              </a:solidFill>
              <a:latin typeface="Calibri" pitchFamily="34" charset="0"/>
            </a:endParaRPr>
          </a:p>
        </p:txBody>
      </p:sp>
      <p:sp>
        <p:nvSpPr>
          <p:cNvPr id="2" name="Marcador de fecha 1"/>
          <p:cNvSpPr>
            <a:spLocks noGrp="1"/>
          </p:cNvSpPr>
          <p:nvPr>
            <p:ph type="dt" sz="half" idx="10"/>
          </p:nvPr>
        </p:nvSpPr>
        <p:spPr/>
        <p:txBody>
          <a:bodyPr/>
          <a:lstStyle/>
          <a:p>
            <a:pPr>
              <a:defRPr/>
            </a:pPr>
            <a:r>
              <a:rPr lang="es-ES_tradnl" smtClean="0"/>
              <a:t>16-20 Nov 2015/15</a:t>
            </a:r>
            <a:endParaRPr lang="en-GB" dirty="0"/>
          </a:p>
        </p:txBody>
      </p:sp>
      <p:sp>
        <p:nvSpPr>
          <p:cNvPr id="3" name="Marcador de pie de página 2"/>
          <p:cNvSpPr>
            <a:spLocks noGrp="1"/>
          </p:cNvSpPr>
          <p:nvPr>
            <p:ph type="ftr" sz="quarter" idx="11"/>
          </p:nvPr>
        </p:nvSpPr>
        <p:spPr/>
        <p:txBody>
          <a:bodyPr/>
          <a:lstStyle/>
          <a:p>
            <a:pPr>
              <a:defRPr/>
            </a:pPr>
            <a:r>
              <a:rPr lang="es-ES_tradnl" smtClean="0"/>
              <a:t>HST15</a:t>
            </a:r>
            <a:endParaRPr lang="en-GB"/>
          </a:p>
        </p:txBody>
      </p:sp>
      <p:sp>
        <p:nvSpPr>
          <p:cNvPr id="4" name="Marcador de número de diapositiva 3"/>
          <p:cNvSpPr>
            <a:spLocks noGrp="1"/>
          </p:cNvSpPr>
          <p:nvPr>
            <p:ph type="sldNum" sz="quarter" idx="12"/>
          </p:nvPr>
        </p:nvSpPr>
        <p:spPr/>
        <p:txBody>
          <a:bodyPr/>
          <a:lstStyle/>
          <a:p>
            <a:pPr>
              <a:defRPr/>
            </a:pPr>
            <a:fld id="{2C624D98-657D-4B5B-B1BB-E785E0A023FE}" type="slidenum">
              <a:rPr lang="en-GB" smtClean="0"/>
              <a:pPr>
                <a:defRPr/>
              </a:pPr>
              <a:t>12</a:t>
            </a:fld>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47285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0833" name="Rectangle 8"/>
          <p:cNvSpPr>
            <a:spLocks noChangeArrowheads="1"/>
          </p:cNvSpPr>
          <p:nvPr/>
        </p:nvSpPr>
        <p:spPr bwMode="auto">
          <a:xfrm>
            <a:off x="1600200" y="228600"/>
            <a:ext cx="5703888" cy="719138"/>
          </a:xfrm>
          <a:prstGeom prst="rect">
            <a:avLst/>
          </a:prstGeom>
          <a:noFill/>
          <a:ln w="9525">
            <a:noFill/>
            <a:miter lim="800000"/>
            <a:headEnd/>
            <a:tailEnd/>
          </a:ln>
        </p:spPr>
        <p:txBody>
          <a:bodyPr lIns="95782" tIns="47891" rIns="95782" bIns="47891" anchor="ctr"/>
          <a:lstStyle/>
          <a:p>
            <a:pPr defTabSz="957263"/>
            <a:r>
              <a:rPr kumimoji="0" lang="en-GB" altLang="ja-JP" sz="2500" b="1">
                <a:solidFill>
                  <a:srgbClr val="808000"/>
                </a:solidFill>
                <a:latin typeface="Calibri" pitchFamily="34" charset="0"/>
              </a:rPr>
              <a:t>Detector Setup (Rising and DSSSD)</a:t>
            </a:r>
          </a:p>
        </p:txBody>
      </p:sp>
      <p:grpSp>
        <p:nvGrpSpPr>
          <p:cNvPr id="2" name="Group 57"/>
          <p:cNvGrpSpPr>
            <a:grpSpLocks/>
          </p:cNvGrpSpPr>
          <p:nvPr/>
        </p:nvGrpSpPr>
        <p:grpSpPr bwMode="auto">
          <a:xfrm>
            <a:off x="1149350" y="1196975"/>
            <a:ext cx="7994650" cy="5127625"/>
            <a:chOff x="768" y="754"/>
            <a:chExt cx="5036" cy="3230"/>
          </a:xfrm>
        </p:grpSpPr>
        <p:pic>
          <p:nvPicPr>
            <p:cNvPr id="120838" name="Picture 21" descr="070802-121716_active_stopper_small"/>
            <p:cNvPicPr>
              <a:picLocks noChangeAspect="1" noChangeArrowheads="1"/>
            </p:cNvPicPr>
            <p:nvPr/>
          </p:nvPicPr>
          <p:blipFill>
            <a:blip r:embed="rId3"/>
            <a:srcRect l="25165" t="22369" r="33554" b="27962"/>
            <a:stretch>
              <a:fillRect/>
            </a:stretch>
          </p:blipFill>
          <p:spPr bwMode="auto">
            <a:xfrm>
              <a:off x="768" y="816"/>
              <a:ext cx="3409" cy="3168"/>
            </a:xfrm>
            <a:prstGeom prst="rect">
              <a:avLst/>
            </a:prstGeom>
            <a:noFill/>
            <a:ln w="9525">
              <a:noFill/>
              <a:miter lim="800000"/>
              <a:headEnd/>
              <a:tailEnd/>
            </a:ln>
          </p:spPr>
        </p:pic>
        <p:grpSp>
          <p:nvGrpSpPr>
            <p:cNvPr id="4" name="Group 55"/>
            <p:cNvGrpSpPr>
              <a:grpSpLocks/>
            </p:cNvGrpSpPr>
            <p:nvPr/>
          </p:nvGrpSpPr>
          <p:grpSpPr bwMode="auto">
            <a:xfrm>
              <a:off x="3787" y="754"/>
              <a:ext cx="2017" cy="879"/>
              <a:chOff x="3787" y="178"/>
              <a:chExt cx="2017" cy="879"/>
            </a:xfrm>
          </p:grpSpPr>
          <p:sp>
            <p:nvSpPr>
              <p:cNvPr id="120846" name="Rectangle 26"/>
              <p:cNvSpPr>
                <a:spLocks noChangeArrowheads="1"/>
              </p:cNvSpPr>
              <p:nvPr/>
            </p:nvSpPr>
            <p:spPr bwMode="auto">
              <a:xfrm>
                <a:off x="3840" y="178"/>
                <a:ext cx="1871" cy="879"/>
              </a:xfrm>
              <a:prstGeom prst="rect">
                <a:avLst/>
              </a:prstGeom>
              <a:solidFill>
                <a:schemeClr val="bg1"/>
              </a:solidFill>
              <a:ln w="9525">
                <a:solidFill>
                  <a:schemeClr val="tx1"/>
                </a:solidFill>
                <a:miter lim="800000"/>
                <a:headEnd/>
                <a:tailEnd/>
              </a:ln>
            </p:spPr>
            <p:txBody>
              <a:bodyPr wrap="none" anchor="ctr"/>
              <a:lstStyle/>
              <a:p>
                <a:pPr algn="ctr" defTabSz="957263"/>
                <a:endParaRPr kumimoji="0" lang="en-GB" altLang="ja-JP">
                  <a:latin typeface="Calibri" pitchFamily="34" charset="0"/>
                </a:endParaRPr>
              </a:p>
            </p:txBody>
          </p:sp>
          <p:sp>
            <p:nvSpPr>
              <p:cNvPr id="120848" name="Text Box 53"/>
              <p:cNvSpPr txBox="1">
                <a:spLocks noChangeArrowheads="1"/>
              </p:cNvSpPr>
              <p:nvPr/>
            </p:nvSpPr>
            <p:spPr bwMode="auto">
              <a:xfrm>
                <a:off x="3787" y="259"/>
                <a:ext cx="2017" cy="640"/>
              </a:xfrm>
              <a:prstGeom prst="rect">
                <a:avLst/>
              </a:prstGeom>
              <a:noFill/>
              <a:ln w="9525">
                <a:noFill/>
                <a:miter lim="800000"/>
                <a:headEnd/>
                <a:tailEnd/>
              </a:ln>
            </p:spPr>
            <p:txBody>
              <a:bodyPr wrap="none">
                <a:spAutoFit/>
              </a:bodyPr>
              <a:lstStyle/>
              <a:p>
                <a:pPr defTabSz="957263"/>
                <a:r>
                  <a:rPr kumimoji="0" lang="en-GB" altLang="ja-JP" sz="2000" dirty="0">
                    <a:latin typeface="Calibri" pitchFamily="34" charset="0"/>
                  </a:rPr>
                  <a:t>6 DSSSD detectors 1mm with</a:t>
                </a:r>
              </a:p>
              <a:p>
                <a:pPr defTabSz="957263"/>
                <a:r>
                  <a:rPr kumimoji="0" lang="en-GB" altLang="ja-JP" sz="2000" dirty="0">
                    <a:latin typeface="Calibri" pitchFamily="34" charset="0"/>
                  </a:rPr>
                  <a:t>16 strips X and 16 strips Y,</a:t>
                </a:r>
              </a:p>
              <a:p>
                <a:pPr defTabSz="957263"/>
                <a:r>
                  <a:rPr kumimoji="0" lang="en-GB" altLang="ja-JP" sz="2000" dirty="0">
                    <a:latin typeface="Calibri" pitchFamily="34" charset="0"/>
                  </a:rPr>
                  <a:t>1mm thick, 5 x 5 cm area</a:t>
                </a:r>
                <a:endParaRPr kumimoji="0" lang="es-ES" altLang="ja-JP" sz="2000" dirty="0">
                  <a:latin typeface="Calibri" pitchFamily="34" charset="0"/>
                </a:endParaRPr>
              </a:p>
            </p:txBody>
          </p:sp>
        </p:grpSp>
      </p:grpSp>
      <p:sp>
        <p:nvSpPr>
          <p:cNvPr id="120835" name="Marcador de fecha 2"/>
          <p:cNvSpPr>
            <a:spLocks noGrp="1"/>
          </p:cNvSpPr>
          <p:nvPr>
            <p:ph type="dt" sz="half"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s-ES_tradnl" altLang="ja-JP" smtClean="0"/>
              <a:t>16-20 Nov 2015/15</a:t>
            </a:r>
            <a:endParaRPr lang="en-GB" altLang="ja-JP"/>
          </a:p>
        </p:txBody>
      </p:sp>
      <p:sp>
        <p:nvSpPr>
          <p:cNvPr id="19" name="Marcador de pie de página 18"/>
          <p:cNvSpPr>
            <a:spLocks noGrp="1"/>
          </p:cNvSpPr>
          <p:nvPr>
            <p:ph type="ftr" sz="quarter" idx="11"/>
          </p:nvPr>
        </p:nvSpPr>
        <p:spPr/>
        <p:txBody>
          <a:bodyPr/>
          <a:lstStyle/>
          <a:p>
            <a:pPr>
              <a:defRPr/>
            </a:pPr>
            <a:r>
              <a:rPr lang="es-ES_tradnl" smtClean="0"/>
              <a:t>HST15</a:t>
            </a:r>
            <a:endParaRPr lang="en-GB" dirty="0"/>
          </a:p>
        </p:txBody>
      </p:sp>
      <p:sp>
        <p:nvSpPr>
          <p:cNvPr id="3" name="Marcador de número de diapositiva 2"/>
          <p:cNvSpPr>
            <a:spLocks noGrp="1"/>
          </p:cNvSpPr>
          <p:nvPr>
            <p:ph type="sldNum" sz="quarter" idx="12"/>
          </p:nvPr>
        </p:nvSpPr>
        <p:spPr/>
        <p:txBody>
          <a:bodyPr/>
          <a:lstStyle/>
          <a:p>
            <a:pPr>
              <a:defRPr/>
            </a:pPr>
            <a:fld id="{2C624D98-657D-4B5B-B1BB-E785E0A023FE}" type="slidenum">
              <a:rPr lang="en-GB" smtClean="0"/>
              <a:pPr>
                <a:defRPr/>
              </a:pPr>
              <a:t>13</a:t>
            </a:fld>
            <a:endParaRPr lang="en-GB" dirty="0"/>
          </a:p>
        </p:txBody>
      </p:sp>
      <p:sp>
        <p:nvSpPr>
          <p:cNvPr id="120837" name="Marcador de número de diapositiva 4"/>
          <p:cNvSpPr txBox="1">
            <a:spLocks/>
          </p:cNvSpPr>
          <p:nvPr/>
        </p:nvSpPr>
        <p:spPr bwMode="auto">
          <a:xfrm>
            <a:off x="6561138" y="6621463"/>
            <a:ext cx="2133600" cy="236537"/>
          </a:xfrm>
          <a:prstGeom prst="rect">
            <a:avLst/>
          </a:prstGeom>
          <a:noFill/>
          <a:ln w="9525">
            <a:noFill/>
            <a:miter lim="800000"/>
            <a:headEnd/>
            <a:tailEnd/>
          </a:ln>
        </p:spPr>
        <p:txBody>
          <a:bodyPr anchor="ctr"/>
          <a:lstStyle/>
          <a:p>
            <a:pPr algn="r"/>
            <a:fld id="{2B6FE9CA-AA46-4698-8D7B-7C69CBB9A810}" type="slidenum">
              <a:rPr kumimoji="0" lang="en-GB" altLang="ja-JP" sz="1200">
                <a:solidFill>
                  <a:schemeClr val="bg2"/>
                </a:solidFill>
                <a:latin typeface="Calibri" pitchFamily="34" charset="0"/>
              </a:rPr>
              <a:pPr algn="r"/>
              <a:t>13</a:t>
            </a:fld>
            <a:endParaRPr kumimoji="0" lang="en-GB" altLang="ja-JP" sz="1200">
              <a:solidFill>
                <a:schemeClr val="bg2"/>
              </a:solidFill>
              <a:latin typeface="Calibri" pitchFamily="34"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521498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8001" name="Imagen 4" descr="Mass46_addback_0_6000_log.jpg"/>
          <p:cNvPicPr>
            <a:picLocks noChangeAspect="1"/>
          </p:cNvPicPr>
          <p:nvPr/>
        </p:nvPicPr>
        <p:blipFill>
          <a:blip r:embed="rId3"/>
          <a:srcRect/>
          <a:stretch>
            <a:fillRect/>
          </a:stretch>
        </p:blipFill>
        <p:spPr bwMode="auto">
          <a:xfrm>
            <a:off x="0" y="381000"/>
            <a:ext cx="9144000" cy="5902325"/>
          </a:xfrm>
          <a:prstGeom prst="rect">
            <a:avLst/>
          </a:prstGeom>
          <a:noFill/>
          <a:ln w="9525">
            <a:noFill/>
            <a:miter lim="800000"/>
            <a:headEnd/>
            <a:tailEnd/>
          </a:ln>
        </p:spPr>
      </p:pic>
      <p:sp>
        <p:nvSpPr>
          <p:cNvPr id="128002" name="Text Box 11"/>
          <p:cNvSpPr txBox="1">
            <a:spLocks noChangeArrowheads="1"/>
          </p:cNvSpPr>
          <p:nvPr/>
        </p:nvSpPr>
        <p:spPr bwMode="auto">
          <a:xfrm rot="-5400000">
            <a:off x="1831975" y="1063625"/>
            <a:ext cx="741363" cy="290513"/>
          </a:xfrm>
          <a:prstGeom prst="rect">
            <a:avLst/>
          </a:prstGeom>
          <a:solidFill>
            <a:srgbClr val="FFFF00"/>
          </a:solidFill>
          <a:ln w="9525">
            <a:noFill/>
            <a:miter lim="800000"/>
            <a:headEnd/>
            <a:tailEnd/>
          </a:ln>
        </p:spPr>
        <p:txBody>
          <a:bodyPr wrap="none">
            <a:spAutoFit/>
          </a:bodyPr>
          <a:lstStyle/>
          <a:p>
            <a:pPr defTabSz="957263"/>
            <a:r>
              <a:rPr kumimoji="0" lang="en-GB" altLang="ja-JP">
                <a:latin typeface="Calibri" pitchFamily="34" charset="0"/>
              </a:rPr>
              <a:t>994  1+</a:t>
            </a:r>
            <a:endParaRPr kumimoji="0" lang="es-ES" altLang="ja-JP">
              <a:latin typeface="Calibri" pitchFamily="34" charset="0"/>
            </a:endParaRPr>
          </a:p>
        </p:txBody>
      </p:sp>
      <p:sp>
        <p:nvSpPr>
          <p:cNvPr id="128003" name="Text Box 12"/>
          <p:cNvSpPr txBox="1">
            <a:spLocks noChangeArrowheads="1"/>
          </p:cNvSpPr>
          <p:nvPr/>
        </p:nvSpPr>
        <p:spPr bwMode="auto">
          <a:xfrm rot="-5400000">
            <a:off x="2243138" y="1947862"/>
            <a:ext cx="833438" cy="290513"/>
          </a:xfrm>
          <a:prstGeom prst="rect">
            <a:avLst/>
          </a:prstGeom>
          <a:solidFill>
            <a:srgbClr val="FFFF00"/>
          </a:solidFill>
          <a:ln w="9525">
            <a:noFill/>
            <a:miter lim="800000"/>
            <a:headEnd/>
            <a:tailEnd/>
          </a:ln>
        </p:spPr>
        <p:txBody>
          <a:bodyPr wrap="none">
            <a:spAutoFit/>
          </a:bodyPr>
          <a:lstStyle/>
          <a:p>
            <a:pPr defTabSz="957263"/>
            <a:r>
              <a:rPr kumimoji="0" lang="en-GB" altLang="ja-JP">
                <a:latin typeface="Calibri" pitchFamily="34" charset="0"/>
              </a:rPr>
              <a:t>1433  1+</a:t>
            </a:r>
            <a:endParaRPr kumimoji="0" lang="es-ES" altLang="ja-JP">
              <a:latin typeface="Calibri" pitchFamily="34" charset="0"/>
            </a:endParaRPr>
          </a:p>
        </p:txBody>
      </p:sp>
      <p:sp>
        <p:nvSpPr>
          <p:cNvPr id="128004" name="Text Box 16"/>
          <p:cNvSpPr txBox="1">
            <a:spLocks noChangeArrowheads="1"/>
          </p:cNvSpPr>
          <p:nvPr/>
        </p:nvSpPr>
        <p:spPr bwMode="auto">
          <a:xfrm rot="-5400000">
            <a:off x="1534319" y="4104481"/>
            <a:ext cx="879475" cy="290513"/>
          </a:xfrm>
          <a:prstGeom prst="rect">
            <a:avLst/>
          </a:prstGeom>
          <a:solidFill>
            <a:srgbClr val="FFFF00"/>
          </a:solidFill>
          <a:ln w="9525">
            <a:noFill/>
            <a:miter lim="800000"/>
            <a:headEnd/>
            <a:tailEnd/>
          </a:ln>
        </p:spPr>
        <p:txBody>
          <a:bodyPr wrap="none">
            <a:spAutoFit/>
          </a:bodyPr>
          <a:lstStyle/>
          <a:p>
            <a:pPr defTabSz="957263"/>
            <a:r>
              <a:rPr kumimoji="0" lang="en-GB" altLang="ja-JP">
                <a:latin typeface="Calibri" pitchFamily="34" charset="0"/>
              </a:rPr>
              <a:t>993.2  1+</a:t>
            </a:r>
            <a:endParaRPr kumimoji="0" lang="es-ES" altLang="ja-JP">
              <a:latin typeface="Calibri" pitchFamily="34" charset="0"/>
            </a:endParaRPr>
          </a:p>
        </p:txBody>
      </p:sp>
      <p:sp>
        <p:nvSpPr>
          <p:cNvPr id="128005" name="Text Box 17"/>
          <p:cNvSpPr txBox="1">
            <a:spLocks noChangeArrowheads="1"/>
          </p:cNvSpPr>
          <p:nvPr/>
        </p:nvSpPr>
        <p:spPr bwMode="auto">
          <a:xfrm rot="-5400000">
            <a:off x="2188369" y="3969544"/>
            <a:ext cx="971550" cy="290512"/>
          </a:xfrm>
          <a:prstGeom prst="rect">
            <a:avLst/>
          </a:prstGeom>
          <a:solidFill>
            <a:srgbClr val="FFFF00"/>
          </a:solidFill>
          <a:ln w="9525">
            <a:noFill/>
            <a:miter lim="800000"/>
            <a:headEnd/>
            <a:tailEnd/>
          </a:ln>
        </p:spPr>
        <p:txBody>
          <a:bodyPr wrap="none">
            <a:spAutoFit/>
          </a:bodyPr>
          <a:lstStyle/>
          <a:p>
            <a:pPr defTabSz="957263"/>
            <a:r>
              <a:rPr kumimoji="0" lang="en-GB" altLang="ja-JP">
                <a:latin typeface="Calibri" pitchFamily="34" charset="0"/>
              </a:rPr>
              <a:t>1432.5  1+</a:t>
            </a:r>
            <a:endParaRPr kumimoji="0" lang="es-ES" altLang="ja-JP">
              <a:latin typeface="Calibri" pitchFamily="34" charset="0"/>
            </a:endParaRPr>
          </a:p>
        </p:txBody>
      </p:sp>
      <p:sp>
        <p:nvSpPr>
          <p:cNvPr id="128013" name="Text Box 25"/>
          <p:cNvSpPr txBox="1">
            <a:spLocks noChangeArrowheads="1"/>
          </p:cNvSpPr>
          <p:nvPr/>
        </p:nvSpPr>
        <p:spPr bwMode="auto">
          <a:xfrm rot="-5400000">
            <a:off x="7037465" y="4767746"/>
            <a:ext cx="1007908" cy="276999"/>
          </a:xfrm>
          <a:prstGeom prst="rect">
            <a:avLst/>
          </a:prstGeom>
          <a:noFill/>
          <a:ln w="9525">
            <a:noFill/>
            <a:miter lim="800000"/>
            <a:headEnd/>
            <a:tailEnd/>
          </a:ln>
        </p:spPr>
        <p:txBody>
          <a:bodyPr wrap="none">
            <a:spAutoFit/>
          </a:bodyPr>
          <a:lstStyle/>
          <a:p>
            <a:pPr defTabSz="957263"/>
            <a:r>
              <a:rPr kumimoji="0" lang="en-GB" altLang="ja-JP" sz="1200" dirty="0">
                <a:solidFill>
                  <a:srgbClr val="FF0000"/>
                </a:solidFill>
                <a:latin typeface="Calibri" pitchFamily="34" charset="0"/>
              </a:rPr>
              <a:t>44Ti (5522.6)</a:t>
            </a:r>
            <a:endParaRPr kumimoji="0" lang="es-ES" altLang="ja-JP" sz="1200" dirty="0">
              <a:solidFill>
                <a:srgbClr val="FF0000"/>
              </a:solidFill>
              <a:latin typeface="Calibri" pitchFamily="34" charset="0"/>
            </a:endParaRPr>
          </a:p>
        </p:txBody>
      </p:sp>
      <p:sp>
        <p:nvSpPr>
          <p:cNvPr id="128014" name="Text Box 26"/>
          <p:cNvSpPr txBox="1">
            <a:spLocks noChangeArrowheads="1"/>
          </p:cNvSpPr>
          <p:nvPr/>
        </p:nvSpPr>
        <p:spPr bwMode="auto">
          <a:xfrm>
            <a:off x="1230555" y="5410200"/>
            <a:ext cx="5282716" cy="400110"/>
          </a:xfrm>
          <a:prstGeom prst="rect">
            <a:avLst/>
          </a:prstGeom>
          <a:noFill/>
          <a:ln w="9525">
            <a:noFill/>
            <a:miter lim="800000"/>
            <a:headEnd/>
            <a:tailEnd/>
          </a:ln>
        </p:spPr>
        <p:txBody>
          <a:bodyPr wrap="none">
            <a:spAutoFit/>
          </a:bodyPr>
          <a:lstStyle/>
          <a:p>
            <a:pPr defTabSz="957263"/>
            <a:r>
              <a:rPr kumimoji="0" lang="en-GB" altLang="ja-JP" sz="2000" b="1" dirty="0" smtClean="0">
                <a:solidFill>
                  <a:schemeClr val="accent2"/>
                </a:solidFill>
                <a:latin typeface="Calibri" pitchFamily="34" charset="0"/>
              </a:rPr>
              <a:t>Beta delayed Gamma </a:t>
            </a:r>
            <a:r>
              <a:rPr kumimoji="0" lang="en-GB" altLang="ja-JP" sz="2000" b="1" dirty="0">
                <a:solidFill>
                  <a:schemeClr val="accent2"/>
                </a:solidFill>
                <a:latin typeface="Calibri" pitchFamily="34" charset="0"/>
              </a:rPr>
              <a:t>Spectrum for </a:t>
            </a:r>
            <a:r>
              <a:rPr kumimoji="0" lang="en-GB" altLang="ja-JP" sz="2000" b="1" dirty="0" smtClean="0">
                <a:solidFill>
                  <a:schemeClr val="accent2"/>
                </a:solidFill>
                <a:latin typeface="Calibri" pitchFamily="34" charset="0"/>
              </a:rPr>
              <a:t>the </a:t>
            </a:r>
            <a:r>
              <a:rPr kumimoji="0" lang="en-GB" altLang="ja-JP" sz="2000" b="1" dirty="0">
                <a:solidFill>
                  <a:schemeClr val="accent2"/>
                </a:solidFill>
                <a:latin typeface="Calibri" pitchFamily="34" charset="0"/>
              </a:rPr>
              <a:t>46Cr run</a:t>
            </a:r>
            <a:endParaRPr kumimoji="0" lang="es-ES" altLang="ja-JP" sz="2000" b="1" dirty="0">
              <a:solidFill>
                <a:schemeClr val="accent2"/>
              </a:solidFill>
              <a:latin typeface="Calibri" pitchFamily="34" charset="0"/>
            </a:endParaRPr>
          </a:p>
        </p:txBody>
      </p:sp>
      <p:sp>
        <p:nvSpPr>
          <p:cNvPr id="128015" name="CuadroTexto 6"/>
          <p:cNvSpPr txBox="1">
            <a:spLocks noChangeArrowheads="1"/>
          </p:cNvSpPr>
          <p:nvPr/>
        </p:nvSpPr>
        <p:spPr bwMode="auto">
          <a:xfrm rot="-5400000">
            <a:off x="3150394" y="1497806"/>
            <a:ext cx="1076325" cy="366713"/>
          </a:xfrm>
          <a:prstGeom prst="rect">
            <a:avLst/>
          </a:prstGeom>
          <a:solidFill>
            <a:srgbClr val="FFFF00"/>
          </a:solidFill>
          <a:ln w="9525">
            <a:noFill/>
            <a:miter lim="800000"/>
            <a:headEnd/>
            <a:tailEnd/>
          </a:ln>
        </p:spPr>
        <p:txBody>
          <a:bodyPr>
            <a:spAutoFit/>
          </a:bodyPr>
          <a:lstStyle/>
          <a:p>
            <a:r>
              <a:rPr kumimoji="0" lang="en-GB" altLang="ja-JP">
                <a:latin typeface="Calibri" pitchFamily="34" charset="0"/>
              </a:rPr>
              <a:t>2461   1+</a:t>
            </a:r>
          </a:p>
        </p:txBody>
      </p:sp>
      <p:sp>
        <p:nvSpPr>
          <p:cNvPr id="128016" name="CuadroTexto 8"/>
          <p:cNvSpPr txBox="1">
            <a:spLocks noChangeArrowheads="1"/>
          </p:cNvSpPr>
          <p:nvPr/>
        </p:nvSpPr>
        <p:spPr bwMode="auto">
          <a:xfrm rot="-5400000">
            <a:off x="3730625" y="1527175"/>
            <a:ext cx="982663" cy="366713"/>
          </a:xfrm>
          <a:prstGeom prst="rect">
            <a:avLst/>
          </a:prstGeom>
          <a:solidFill>
            <a:srgbClr val="FFFF00"/>
          </a:solidFill>
          <a:ln w="9525">
            <a:noFill/>
            <a:miter lim="800000"/>
            <a:headEnd/>
            <a:tailEnd/>
          </a:ln>
        </p:spPr>
        <p:txBody>
          <a:bodyPr wrap="none">
            <a:spAutoFit/>
          </a:bodyPr>
          <a:lstStyle/>
          <a:p>
            <a:r>
              <a:rPr kumimoji="0" lang="en-GB" altLang="ja-JP">
                <a:latin typeface="Calibri" pitchFamily="34" charset="0"/>
              </a:rPr>
              <a:t>2699  1+</a:t>
            </a:r>
          </a:p>
        </p:txBody>
      </p:sp>
      <p:sp>
        <p:nvSpPr>
          <p:cNvPr id="128017" name="CuadroTexto 9"/>
          <p:cNvSpPr txBox="1">
            <a:spLocks noChangeArrowheads="1"/>
          </p:cNvSpPr>
          <p:nvPr/>
        </p:nvSpPr>
        <p:spPr bwMode="auto">
          <a:xfrm rot="-5400000">
            <a:off x="4264025" y="1069975"/>
            <a:ext cx="982663" cy="366713"/>
          </a:xfrm>
          <a:prstGeom prst="rect">
            <a:avLst/>
          </a:prstGeom>
          <a:solidFill>
            <a:srgbClr val="FFFF00"/>
          </a:solidFill>
          <a:ln w="9525">
            <a:noFill/>
            <a:miter lim="800000"/>
            <a:headEnd/>
            <a:tailEnd/>
          </a:ln>
        </p:spPr>
        <p:txBody>
          <a:bodyPr wrap="none">
            <a:spAutoFit/>
          </a:bodyPr>
          <a:lstStyle/>
          <a:p>
            <a:r>
              <a:rPr kumimoji="0" lang="en-GB" altLang="ja-JP">
                <a:latin typeface="Calibri" pitchFamily="34" charset="0"/>
              </a:rPr>
              <a:t>2978  1+</a:t>
            </a:r>
          </a:p>
        </p:txBody>
      </p:sp>
      <p:sp>
        <p:nvSpPr>
          <p:cNvPr id="128018" name="CuadroTexto 10"/>
          <p:cNvSpPr txBox="1">
            <a:spLocks noChangeArrowheads="1"/>
          </p:cNvSpPr>
          <p:nvPr/>
        </p:nvSpPr>
        <p:spPr bwMode="auto">
          <a:xfrm rot="-5400000">
            <a:off x="5102225" y="1755775"/>
            <a:ext cx="982663" cy="366713"/>
          </a:xfrm>
          <a:prstGeom prst="rect">
            <a:avLst/>
          </a:prstGeom>
          <a:solidFill>
            <a:srgbClr val="FFFF00"/>
          </a:solidFill>
          <a:ln w="9525">
            <a:noFill/>
            <a:miter lim="800000"/>
            <a:headEnd/>
            <a:tailEnd/>
          </a:ln>
        </p:spPr>
        <p:txBody>
          <a:bodyPr wrap="none">
            <a:spAutoFit/>
          </a:bodyPr>
          <a:lstStyle/>
          <a:p>
            <a:r>
              <a:rPr kumimoji="0" lang="en-GB" altLang="ja-JP">
                <a:latin typeface="Calibri" pitchFamily="34" charset="0"/>
              </a:rPr>
              <a:t>3870  1+</a:t>
            </a:r>
          </a:p>
        </p:txBody>
      </p:sp>
      <p:sp>
        <p:nvSpPr>
          <p:cNvPr id="128019" name="Text Box 34"/>
          <p:cNvSpPr txBox="1">
            <a:spLocks noChangeArrowheads="1"/>
          </p:cNvSpPr>
          <p:nvPr/>
        </p:nvSpPr>
        <p:spPr bwMode="auto">
          <a:xfrm rot="-5400000">
            <a:off x="3394869" y="4148932"/>
            <a:ext cx="971550" cy="290512"/>
          </a:xfrm>
          <a:prstGeom prst="rect">
            <a:avLst/>
          </a:prstGeom>
          <a:solidFill>
            <a:srgbClr val="FFFF00"/>
          </a:solidFill>
          <a:ln w="9525">
            <a:noFill/>
            <a:miter lim="800000"/>
            <a:headEnd/>
            <a:tailEnd/>
          </a:ln>
        </p:spPr>
        <p:txBody>
          <a:bodyPr wrap="none">
            <a:spAutoFit/>
          </a:bodyPr>
          <a:lstStyle/>
          <a:p>
            <a:pPr defTabSz="957263"/>
            <a:r>
              <a:rPr kumimoji="0" lang="en-GB" altLang="ja-JP">
                <a:latin typeface="Calibri" pitchFamily="34" charset="0"/>
              </a:rPr>
              <a:t>2459.8  1+</a:t>
            </a:r>
            <a:endParaRPr kumimoji="0" lang="es-ES" altLang="ja-JP">
              <a:latin typeface="Calibri" pitchFamily="34" charset="0"/>
            </a:endParaRPr>
          </a:p>
        </p:txBody>
      </p:sp>
      <p:sp>
        <p:nvSpPr>
          <p:cNvPr id="128020" name="Text Box 35"/>
          <p:cNvSpPr txBox="1">
            <a:spLocks noChangeArrowheads="1"/>
          </p:cNvSpPr>
          <p:nvPr/>
        </p:nvSpPr>
        <p:spPr bwMode="auto">
          <a:xfrm rot="-5400000">
            <a:off x="3775869" y="4225132"/>
            <a:ext cx="971550" cy="290512"/>
          </a:xfrm>
          <a:prstGeom prst="rect">
            <a:avLst/>
          </a:prstGeom>
          <a:solidFill>
            <a:srgbClr val="FFFF00"/>
          </a:solidFill>
          <a:ln w="9525">
            <a:noFill/>
            <a:miter lim="800000"/>
            <a:headEnd/>
            <a:tailEnd/>
          </a:ln>
        </p:spPr>
        <p:txBody>
          <a:bodyPr wrap="none">
            <a:spAutoFit/>
          </a:bodyPr>
          <a:lstStyle/>
          <a:p>
            <a:pPr defTabSz="957263"/>
            <a:r>
              <a:rPr kumimoji="0" lang="en-GB" altLang="ja-JP">
                <a:latin typeface="Calibri" pitchFamily="34" charset="0"/>
              </a:rPr>
              <a:t>2697.4  1+</a:t>
            </a:r>
            <a:endParaRPr kumimoji="0" lang="es-ES" altLang="ja-JP">
              <a:latin typeface="Calibri" pitchFamily="34" charset="0"/>
            </a:endParaRPr>
          </a:p>
        </p:txBody>
      </p:sp>
      <p:sp>
        <p:nvSpPr>
          <p:cNvPr id="128021" name="Text Box 36"/>
          <p:cNvSpPr txBox="1">
            <a:spLocks noChangeArrowheads="1"/>
          </p:cNvSpPr>
          <p:nvPr/>
        </p:nvSpPr>
        <p:spPr bwMode="auto">
          <a:xfrm rot="-5400000">
            <a:off x="4156869" y="4148932"/>
            <a:ext cx="971550" cy="290512"/>
          </a:xfrm>
          <a:prstGeom prst="rect">
            <a:avLst/>
          </a:prstGeom>
          <a:solidFill>
            <a:srgbClr val="FFFF00"/>
          </a:solidFill>
          <a:ln w="9525">
            <a:noFill/>
            <a:miter lim="800000"/>
            <a:headEnd/>
            <a:tailEnd/>
          </a:ln>
        </p:spPr>
        <p:txBody>
          <a:bodyPr wrap="none">
            <a:spAutoFit/>
          </a:bodyPr>
          <a:lstStyle/>
          <a:p>
            <a:pPr defTabSz="957263"/>
            <a:r>
              <a:rPr kumimoji="0" lang="en-GB" altLang="ja-JP">
                <a:latin typeface="Calibri" pitchFamily="34" charset="0"/>
              </a:rPr>
              <a:t>2977.8  1+</a:t>
            </a:r>
            <a:endParaRPr kumimoji="0" lang="es-ES" altLang="ja-JP">
              <a:latin typeface="Calibri" pitchFamily="34" charset="0"/>
            </a:endParaRPr>
          </a:p>
        </p:txBody>
      </p:sp>
      <p:sp>
        <p:nvSpPr>
          <p:cNvPr id="128022" name="Text Box 37"/>
          <p:cNvSpPr txBox="1">
            <a:spLocks noChangeArrowheads="1"/>
          </p:cNvSpPr>
          <p:nvPr/>
        </p:nvSpPr>
        <p:spPr bwMode="auto">
          <a:xfrm rot="-5400000">
            <a:off x="5147469" y="4606132"/>
            <a:ext cx="971550" cy="290512"/>
          </a:xfrm>
          <a:prstGeom prst="rect">
            <a:avLst/>
          </a:prstGeom>
          <a:solidFill>
            <a:srgbClr val="FFFF00"/>
          </a:solidFill>
          <a:ln w="9525">
            <a:noFill/>
            <a:miter lim="800000"/>
            <a:headEnd/>
            <a:tailEnd/>
          </a:ln>
        </p:spPr>
        <p:txBody>
          <a:bodyPr wrap="none">
            <a:spAutoFit/>
          </a:bodyPr>
          <a:lstStyle/>
          <a:p>
            <a:pPr defTabSz="957263"/>
            <a:r>
              <a:rPr kumimoji="0" lang="en-GB" altLang="ja-JP">
                <a:latin typeface="Calibri" pitchFamily="34" charset="0"/>
              </a:rPr>
              <a:t>3867.6  1+</a:t>
            </a:r>
            <a:endParaRPr kumimoji="0" lang="es-ES" altLang="ja-JP">
              <a:latin typeface="Calibri" pitchFamily="34" charset="0"/>
            </a:endParaRPr>
          </a:p>
        </p:txBody>
      </p:sp>
      <p:sp>
        <p:nvSpPr>
          <p:cNvPr id="128023" name="Text Box 38"/>
          <p:cNvSpPr txBox="1">
            <a:spLocks noChangeArrowheads="1"/>
          </p:cNvSpPr>
          <p:nvPr/>
        </p:nvSpPr>
        <p:spPr bwMode="auto">
          <a:xfrm rot="-5400000">
            <a:off x="1045369" y="3907631"/>
            <a:ext cx="790575" cy="290513"/>
          </a:xfrm>
          <a:prstGeom prst="rect">
            <a:avLst/>
          </a:prstGeom>
          <a:noFill/>
          <a:ln w="9525">
            <a:noFill/>
            <a:miter lim="800000"/>
            <a:headEnd/>
            <a:tailEnd/>
          </a:ln>
        </p:spPr>
        <p:txBody>
          <a:bodyPr wrap="none">
            <a:spAutoFit/>
          </a:bodyPr>
          <a:lstStyle/>
          <a:p>
            <a:pPr defTabSz="957263"/>
            <a:r>
              <a:rPr kumimoji="0" lang="en-GB" altLang="ja-JP">
                <a:latin typeface="Calibri" pitchFamily="34" charset="0"/>
              </a:rPr>
              <a:t>511 keV</a:t>
            </a:r>
            <a:endParaRPr kumimoji="0" lang="es-ES" altLang="ja-JP">
              <a:latin typeface="Calibri" pitchFamily="34" charset="0"/>
            </a:endParaRPr>
          </a:p>
        </p:txBody>
      </p:sp>
      <p:sp>
        <p:nvSpPr>
          <p:cNvPr id="128024" name="Text Box 26"/>
          <p:cNvSpPr txBox="1">
            <a:spLocks noChangeArrowheads="1"/>
          </p:cNvSpPr>
          <p:nvPr/>
        </p:nvSpPr>
        <p:spPr bwMode="auto">
          <a:xfrm>
            <a:off x="5778500" y="739775"/>
            <a:ext cx="2443163" cy="708025"/>
          </a:xfrm>
          <a:prstGeom prst="rect">
            <a:avLst/>
          </a:prstGeom>
          <a:noFill/>
          <a:ln w="9525">
            <a:noFill/>
            <a:miter lim="800000"/>
            <a:headEnd/>
            <a:tailEnd/>
          </a:ln>
        </p:spPr>
        <p:txBody>
          <a:bodyPr wrap="none">
            <a:spAutoFit/>
          </a:bodyPr>
          <a:lstStyle/>
          <a:p>
            <a:pPr defTabSz="957263"/>
            <a:r>
              <a:rPr kumimoji="0" lang="en-GB" altLang="ja-JP" sz="2000" b="1">
                <a:solidFill>
                  <a:schemeClr val="accent2"/>
                </a:solidFill>
                <a:latin typeface="Calibri" pitchFamily="34" charset="0"/>
              </a:rPr>
              <a:t>Triton spectrum after</a:t>
            </a:r>
          </a:p>
          <a:p>
            <a:pPr defTabSz="957263"/>
            <a:r>
              <a:rPr kumimoji="0" lang="en-GB" altLang="ja-JP" sz="2000" b="1">
                <a:solidFill>
                  <a:schemeClr val="accent2"/>
                </a:solidFill>
                <a:latin typeface="Calibri" pitchFamily="34" charset="0"/>
              </a:rPr>
              <a:t> (3He,t) at Osaka</a:t>
            </a:r>
            <a:endParaRPr kumimoji="0" lang="es-ES" altLang="ja-JP" sz="2000" b="1">
              <a:solidFill>
                <a:schemeClr val="accent2"/>
              </a:solidFill>
              <a:latin typeface="Calibri" pitchFamily="34" charset="0"/>
            </a:endParaRPr>
          </a:p>
        </p:txBody>
      </p:sp>
      <p:sp>
        <p:nvSpPr>
          <p:cNvPr id="26" name="Marcador de fecha 25"/>
          <p:cNvSpPr>
            <a:spLocks noGrp="1"/>
          </p:cNvSpPr>
          <p:nvPr>
            <p:ph type="dt" sz="half" idx="10"/>
          </p:nvPr>
        </p:nvSpPr>
        <p:spPr/>
        <p:txBody>
          <a:bodyPr/>
          <a:lstStyle/>
          <a:p>
            <a:pPr>
              <a:defRPr/>
            </a:pPr>
            <a:r>
              <a:rPr lang="es-ES_tradnl" smtClean="0"/>
              <a:t>16-20 Nov 2015/15</a:t>
            </a:r>
            <a:endParaRPr lang="en-GB" dirty="0"/>
          </a:p>
        </p:txBody>
      </p:sp>
      <p:sp>
        <p:nvSpPr>
          <p:cNvPr id="27" name="Marcador de pie de página 26"/>
          <p:cNvSpPr>
            <a:spLocks noGrp="1"/>
          </p:cNvSpPr>
          <p:nvPr>
            <p:ph type="ftr" sz="quarter" idx="11"/>
          </p:nvPr>
        </p:nvSpPr>
        <p:spPr/>
        <p:txBody>
          <a:bodyPr/>
          <a:lstStyle/>
          <a:p>
            <a:pPr>
              <a:defRPr/>
            </a:pPr>
            <a:r>
              <a:rPr lang="es-ES_tradnl" smtClean="0"/>
              <a:t>HST15</a:t>
            </a:r>
            <a:endParaRPr lang="en-GB"/>
          </a:p>
        </p:txBody>
      </p:sp>
      <p:sp>
        <p:nvSpPr>
          <p:cNvPr id="2" name="Marcador de número de diapositiva 1"/>
          <p:cNvSpPr>
            <a:spLocks noGrp="1"/>
          </p:cNvSpPr>
          <p:nvPr>
            <p:ph type="sldNum" sz="quarter" idx="12"/>
          </p:nvPr>
        </p:nvSpPr>
        <p:spPr/>
        <p:txBody>
          <a:bodyPr/>
          <a:lstStyle/>
          <a:p>
            <a:pPr>
              <a:defRPr/>
            </a:pPr>
            <a:fld id="{A5673C31-35A3-4184-A149-73FDA23AFA81}" type="slidenum">
              <a:rPr lang="en-GB" smtClean="0"/>
              <a:pPr>
                <a:defRPr/>
              </a:pPr>
              <a:t>14</a:t>
            </a:fld>
            <a:endParaRPr lang="en-GB" dirty="0"/>
          </a:p>
        </p:txBody>
      </p:sp>
      <p:sp>
        <p:nvSpPr>
          <p:cNvPr id="22" name="CuadroTexto 21"/>
          <p:cNvSpPr txBox="1"/>
          <p:nvPr/>
        </p:nvSpPr>
        <p:spPr>
          <a:xfrm>
            <a:off x="6350000" y="4051300"/>
            <a:ext cx="1493781" cy="369332"/>
          </a:xfrm>
          <a:prstGeom prst="rect">
            <a:avLst/>
          </a:prstGeom>
          <a:noFill/>
        </p:spPr>
        <p:txBody>
          <a:bodyPr wrap="none" rtlCol="0">
            <a:spAutoFit/>
          </a:bodyPr>
          <a:lstStyle/>
          <a:p>
            <a:r>
              <a:rPr lang="en-GB" dirty="0" smtClean="0">
                <a:solidFill>
                  <a:srgbClr val="FF0000"/>
                </a:solidFill>
              </a:rPr>
              <a:t>About 50pps</a:t>
            </a:r>
            <a:endParaRPr lang="en-GB" dirty="0">
              <a:solidFill>
                <a:srgbClr val="FF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916993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a:defRPr/>
            </a:pPr>
            <a:r>
              <a:rPr lang="es-ES_tradnl" smtClean="0"/>
              <a:t>16-20 Nov 2015/15</a:t>
            </a:r>
            <a:endParaRPr lang="en-GB" dirty="0"/>
          </a:p>
        </p:txBody>
      </p:sp>
      <p:sp>
        <p:nvSpPr>
          <p:cNvPr id="3" name="Marcador de pie de página 2"/>
          <p:cNvSpPr>
            <a:spLocks noGrp="1"/>
          </p:cNvSpPr>
          <p:nvPr>
            <p:ph type="ftr" sz="quarter" idx="11"/>
          </p:nvPr>
        </p:nvSpPr>
        <p:spPr/>
        <p:txBody>
          <a:bodyPr/>
          <a:lstStyle/>
          <a:p>
            <a:pPr>
              <a:defRPr/>
            </a:pPr>
            <a:r>
              <a:rPr lang="es-ES_tradnl" smtClean="0"/>
              <a:t>HST15</a:t>
            </a:r>
            <a:endParaRPr lang="en-GB"/>
          </a:p>
        </p:txBody>
      </p:sp>
      <p:sp>
        <p:nvSpPr>
          <p:cNvPr id="4" name="Marcador de número de diapositiva 3"/>
          <p:cNvSpPr>
            <a:spLocks noGrp="1"/>
          </p:cNvSpPr>
          <p:nvPr>
            <p:ph type="sldNum" sz="quarter" idx="12"/>
          </p:nvPr>
        </p:nvSpPr>
        <p:spPr/>
        <p:txBody>
          <a:bodyPr/>
          <a:lstStyle/>
          <a:p>
            <a:pPr>
              <a:defRPr/>
            </a:pPr>
            <a:fld id="{A5673C31-35A3-4184-A149-73FDA23AFA81}" type="slidenum">
              <a:rPr lang="en-GB" smtClean="0"/>
              <a:pPr>
                <a:defRPr/>
              </a:pPr>
              <a:t>15</a:t>
            </a:fld>
            <a:endParaRPr lang="en-GB" dirty="0"/>
          </a:p>
        </p:txBody>
      </p:sp>
      <p:pic>
        <p:nvPicPr>
          <p:cNvPr id="5" name="Imagen 4" descr="Screenshot 2015-07-09 12.50.14.png"/>
          <p:cNvPicPr>
            <a:picLocks noChangeAspect="1"/>
          </p:cNvPicPr>
          <p:nvPr/>
        </p:nvPicPr>
        <p:blipFill>
          <a:blip r:embed="rId2"/>
          <a:stretch>
            <a:fillRect/>
          </a:stretch>
        </p:blipFill>
        <p:spPr>
          <a:xfrm>
            <a:off x="101600" y="381000"/>
            <a:ext cx="9042400" cy="6096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a:defRPr/>
            </a:pPr>
            <a:r>
              <a:rPr lang="es-ES_tradnl" smtClean="0"/>
              <a:t>16-20 Nov 2015/15</a:t>
            </a:r>
            <a:endParaRPr lang="en-GB" dirty="0"/>
          </a:p>
        </p:txBody>
      </p:sp>
      <p:sp>
        <p:nvSpPr>
          <p:cNvPr id="3" name="Marcador de pie de página 2"/>
          <p:cNvSpPr>
            <a:spLocks noGrp="1"/>
          </p:cNvSpPr>
          <p:nvPr>
            <p:ph type="ftr" sz="quarter" idx="11"/>
          </p:nvPr>
        </p:nvSpPr>
        <p:spPr/>
        <p:txBody>
          <a:bodyPr/>
          <a:lstStyle/>
          <a:p>
            <a:pPr>
              <a:defRPr/>
            </a:pPr>
            <a:r>
              <a:rPr lang="es-ES_tradnl" smtClean="0"/>
              <a:t>HST15</a:t>
            </a:r>
            <a:endParaRPr lang="en-GB"/>
          </a:p>
        </p:txBody>
      </p:sp>
      <p:sp>
        <p:nvSpPr>
          <p:cNvPr id="4" name="Marcador de número de diapositiva 3"/>
          <p:cNvSpPr>
            <a:spLocks noGrp="1"/>
          </p:cNvSpPr>
          <p:nvPr>
            <p:ph type="sldNum" sz="quarter" idx="12"/>
          </p:nvPr>
        </p:nvSpPr>
        <p:spPr/>
        <p:txBody>
          <a:bodyPr/>
          <a:lstStyle/>
          <a:p>
            <a:pPr>
              <a:defRPr/>
            </a:pPr>
            <a:fld id="{A5673C31-35A3-4184-A149-73FDA23AFA81}" type="slidenum">
              <a:rPr lang="en-GB" smtClean="0"/>
              <a:pPr>
                <a:defRPr/>
              </a:pPr>
              <a:t>16</a:t>
            </a:fld>
            <a:endParaRPr lang="en-GB" dirty="0"/>
          </a:p>
        </p:txBody>
      </p:sp>
      <p:pic>
        <p:nvPicPr>
          <p:cNvPr id="5" name="Imagen 4" descr="Screenshot 2015-07-09 12.50.14.png"/>
          <p:cNvPicPr>
            <a:picLocks noChangeAspect="1"/>
          </p:cNvPicPr>
          <p:nvPr/>
        </p:nvPicPr>
        <p:blipFill>
          <a:blip r:embed="rId2"/>
          <a:stretch>
            <a:fillRect/>
          </a:stretch>
        </p:blipFill>
        <p:spPr>
          <a:xfrm>
            <a:off x="101600" y="381000"/>
            <a:ext cx="9042400" cy="6096000"/>
          </a:xfrm>
          <a:prstGeom prst="rect">
            <a:avLst/>
          </a:prstGeom>
        </p:spPr>
      </p:pic>
      <p:cxnSp>
        <p:nvCxnSpPr>
          <p:cNvPr id="7" name="Conector recto de flecha 6"/>
          <p:cNvCxnSpPr/>
          <p:nvPr/>
        </p:nvCxnSpPr>
        <p:spPr>
          <a:xfrm rot="5400000">
            <a:off x="3219450" y="3003550"/>
            <a:ext cx="4406900" cy="1193800"/>
          </a:xfrm>
          <a:prstGeom prst="straightConnector1">
            <a:avLst/>
          </a:prstGeom>
          <a:ln w="381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8" name="CuadroTexto 7"/>
          <p:cNvSpPr txBox="1"/>
          <p:nvPr/>
        </p:nvSpPr>
        <p:spPr>
          <a:xfrm rot="17001426">
            <a:off x="3592471" y="3529099"/>
            <a:ext cx="4208799" cy="369332"/>
          </a:xfrm>
          <a:prstGeom prst="rect">
            <a:avLst/>
          </a:prstGeom>
          <a:solidFill>
            <a:schemeClr val="bg1"/>
          </a:solidFill>
        </p:spPr>
        <p:txBody>
          <a:bodyPr wrap="square" rtlCol="0">
            <a:spAutoFit/>
          </a:bodyPr>
          <a:lstStyle/>
          <a:p>
            <a:r>
              <a:rPr lang="en-GB" dirty="0" smtClean="0">
                <a:solidFill>
                  <a:srgbClr val="FF0000"/>
                </a:solidFill>
              </a:rPr>
              <a:t>0+ to 0+ </a:t>
            </a:r>
            <a:r>
              <a:rPr lang="en-GB" dirty="0" err="1" smtClean="0">
                <a:solidFill>
                  <a:srgbClr val="FF0000"/>
                </a:solidFill>
              </a:rPr>
              <a:t>Superallowed</a:t>
            </a:r>
            <a:r>
              <a:rPr lang="en-GB" dirty="0" smtClean="0">
                <a:solidFill>
                  <a:srgbClr val="FF0000"/>
                </a:solidFill>
              </a:rPr>
              <a:t> Fermi transition</a:t>
            </a:r>
            <a:endParaRPr lang="en-GB"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89858" y="1897754"/>
            <a:ext cx="5278878" cy="3544940"/>
          </a:xfrm>
          <a:prstGeom prst="rect">
            <a:avLst/>
          </a:prstGeom>
        </p:spPr>
      </p:pic>
      <p:grpSp>
        <p:nvGrpSpPr>
          <p:cNvPr id="3" name="Agrupar 193"/>
          <p:cNvGrpSpPr>
            <a:grpSpLocks/>
          </p:cNvGrpSpPr>
          <p:nvPr/>
        </p:nvGrpSpPr>
        <p:grpSpPr bwMode="auto">
          <a:xfrm>
            <a:off x="595018" y="750646"/>
            <a:ext cx="2271712" cy="2579688"/>
            <a:chOff x="100427" y="2273677"/>
            <a:chExt cx="2270801" cy="2579312"/>
          </a:xfrm>
        </p:grpSpPr>
        <p:sp>
          <p:nvSpPr>
            <p:cNvPr id="4" name="CuadroTexto 95"/>
            <p:cNvSpPr txBox="1">
              <a:spLocks noChangeArrowheads="1"/>
            </p:cNvSpPr>
            <p:nvPr/>
          </p:nvSpPr>
          <p:spPr bwMode="auto">
            <a:xfrm>
              <a:off x="100427" y="2917786"/>
              <a:ext cx="377966" cy="369332"/>
            </a:xfrm>
            <a:prstGeom prst="rect">
              <a:avLst/>
            </a:prstGeom>
            <a:noFill/>
            <a:ln w="9525">
              <a:noFill/>
              <a:miter lim="800000"/>
              <a:headEnd/>
              <a:tailEnd/>
            </a:ln>
          </p:spPr>
          <p:txBody>
            <a:bodyPr wrap="none">
              <a:spAutoFit/>
            </a:bodyPr>
            <a:lstStyle/>
            <a:p>
              <a:r>
                <a:rPr kumimoji="0" lang="en-GB" altLang="ja-JP">
                  <a:latin typeface="Calibri" pitchFamily="34" charset="0"/>
                </a:rPr>
                <a:t>β-</a:t>
              </a:r>
            </a:p>
          </p:txBody>
        </p:sp>
        <p:sp>
          <p:nvSpPr>
            <p:cNvPr id="5" name="CuadroTexto 96"/>
            <p:cNvSpPr txBox="1">
              <a:spLocks noChangeArrowheads="1"/>
            </p:cNvSpPr>
            <p:nvPr/>
          </p:nvSpPr>
          <p:spPr bwMode="auto">
            <a:xfrm>
              <a:off x="1757164" y="2273677"/>
              <a:ext cx="614064" cy="369332"/>
            </a:xfrm>
            <a:prstGeom prst="rect">
              <a:avLst/>
            </a:prstGeom>
            <a:noFill/>
            <a:ln w="9525">
              <a:noFill/>
              <a:miter lim="800000"/>
              <a:headEnd/>
              <a:tailEnd/>
            </a:ln>
          </p:spPr>
          <p:txBody>
            <a:bodyPr>
              <a:spAutoFit/>
            </a:bodyPr>
            <a:lstStyle/>
            <a:p>
              <a:r>
                <a:rPr kumimoji="0" lang="en-GB" altLang="ja-JP">
                  <a:latin typeface="Calibri" pitchFamily="34" charset="0"/>
                </a:rPr>
                <a:t>ν</a:t>
              </a:r>
            </a:p>
          </p:txBody>
        </p:sp>
        <p:cxnSp>
          <p:nvCxnSpPr>
            <p:cNvPr id="6" name="Conector recto 5"/>
            <p:cNvCxnSpPr/>
            <p:nvPr/>
          </p:nvCxnSpPr>
          <p:spPr>
            <a:xfrm>
              <a:off x="1831694" y="2368913"/>
              <a:ext cx="18725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Conector recto de flecha 6"/>
            <p:cNvCxnSpPr/>
            <p:nvPr/>
          </p:nvCxnSpPr>
          <p:spPr>
            <a:xfrm rot="5400000">
              <a:off x="235141" y="3405432"/>
              <a:ext cx="1331718" cy="2586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Conector recto de flecha 7"/>
            <p:cNvCxnSpPr/>
            <p:nvPr/>
          </p:nvCxnSpPr>
          <p:spPr>
            <a:xfrm>
              <a:off x="1471477" y="2441927"/>
              <a:ext cx="360217" cy="2206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Conector recto de flecha 8"/>
            <p:cNvCxnSpPr/>
            <p:nvPr/>
          </p:nvCxnSpPr>
          <p:spPr>
            <a:xfrm rot="10800000" flipV="1">
              <a:off x="138512" y="2564148"/>
              <a:ext cx="491928" cy="3222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0" name="Agrupar 175"/>
            <p:cNvGrpSpPr>
              <a:grpSpLocks/>
            </p:cNvGrpSpPr>
            <p:nvPr/>
          </p:nvGrpSpPr>
          <p:grpSpPr bwMode="auto">
            <a:xfrm>
              <a:off x="476162" y="4253887"/>
              <a:ext cx="551116" cy="599097"/>
              <a:chOff x="7158366" y="2246022"/>
              <a:chExt cx="551116" cy="599097"/>
            </a:xfrm>
          </p:grpSpPr>
          <p:grpSp>
            <p:nvGrpSpPr>
              <p:cNvPr id="11" name="Group 103"/>
              <p:cNvGrpSpPr>
                <a:grpSpLocks/>
              </p:cNvGrpSpPr>
              <p:nvPr/>
            </p:nvGrpSpPr>
            <p:grpSpPr bwMode="auto">
              <a:xfrm>
                <a:off x="7158366" y="2246022"/>
                <a:ext cx="551116" cy="599097"/>
                <a:chOff x="1113" y="2190"/>
                <a:chExt cx="484" cy="520"/>
              </a:xfrm>
            </p:grpSpPr>
            <p:sp>
              <p:nvSpPr>
                <p:cNvPr id="14" name="Oval 104"/>
                <p:cNvSpPr>
                  <a:spLocks noChangeArrowheads="1"/>
                </p:cNvSpPr>
                <p:nvPr/>
              </p:nvSpPr>
              <p:spPr bwMode="auto">
                <a:xfrm>
                  <a:off x="1247" y="2432"/>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5" name="Oval 105"/>
                <p:cNvSpPr>
                  <a:spLocks noChangeArrowheads="1"/>
                </p:cNvSpPr>
                <p:nvPr/>
              </p:nvSpPr>
              <p:spPr bwMode="auto">
                <a:xfrm>
                  <a:off x="1429" y="2251"/>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6" name="Oval 106"/>
                <p:cNvSpPr>
                  <a:spLocks noChangeArrowheads="1"/>
                </p:cNvSpPr>
                <p:nvPr/>
              </p:nvSpPr>
              <p:spPr bwMode="auto">
                <a:xfrm>
                  <a:off x="1265" y="2568"/>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7" name="Oval 107"/>
                <p:cNvSpPr>
                  <a:spLocks noChangeArrowheads="1"/>
                </p:cNvSpPr>
                <p:nvPr/>
              </p:nvSpPr>
              <p:spPr bwMode="auto">
                <a:xfrm>
                  <a:off x="1384" y="2442"/>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8" name="Oval 108"/>
                <p:cNvSpPr>
                  <a:spLocks noChangeArrowheads="1"/>
                </p:cNvSpPr>
                <p:nvPr/>
              </p:nvSpPr>
              <p:spPr bwMode="auto">
                <a:xfrm>
                  <a:off x="1174" y="2341"/>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9" name="Oval 109"/>
                <p:cNvSpPr>
                  <a:spLocks noChangeArrowheads="1"/>
                </p:cNvSpPr>
                <p:nvPr/>
              </p:nvSpPr>
              <p:spPr bwMode="auto">
                <a:xfrm>
                  <a:off x="1207" y="2256"/>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20" name="Oval 110"/>
                <p:cNvSpPr>
                  <a:spLocks noChangeArrowheads="1"/>
                </p:cNvSpPr>
                <p:nvPr/>
              </p:nvSpPr>
              <p:spPr bwMode="auto">
                <a:xfrm>
                  <a:off x="1310" y="2214"/>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21" name="Oval 111"/>
                <p:cNvSpPr>
                  <a:spLocks noChangeArrowheads="1"/>
                </p:cNvSpPr>
                <p:nvPr/>
              </p:nvSpPr>
              <p:spPr bwMode="auto">
                <a:xfrm>
                  <a:off x="1356" y="2577"/>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22" name="Oval 112"/>
                <p:cNvSpPr>
                  <a:spLocks noChangeArrowheads="1"/>
                </p:cNvSpPr>
                <p:nvPr/>
              </p:nvSpPr>
              <p:spPr bwMode="auto">
                <a:xfrm>
                  <a:off x="1174" y="2523"/>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23" name="Oval 113"/>
                <p:cNvSpPr>
                  <a:spLocks noChangeArrowheads="1"/>
                </p:cNvSpPr>
                <p:nvPr/>
              </p:nvSpPr>
              <p:spPr bwMode="auto">
                <a:xfrm>
                  <a:off x="1129" y="2432"/>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24" name="Oval 115"/>
                <p:cNvSpPr>
                  <a:spLocks noChangeArrowheads="1"/>
                </p:cNvSpPr>
                <p:nvPr/>
              </p:nvSpPr>
              <p:spPr bwMode="auto">
                <a:xfrm>
                  <a:off x="1338" y="2341"/>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25" name="Oval 116"/>
                <p:cNvSpPr>
                  <a:spLocks noChangeArrowheads="1"/>
                </p:cNvSpPr>
                <p:nvPr/>
              </p:nvSpPr>
              <p:spPr bwMode="auto">
                <a:xfrm>
                  <a:off x="1113" y="2190"/>
                  <a:ext cx="484" cy="520"/>
                </a:xfrm>
                <a:prstGeom prst="ellipse">
                  <a:avLst/>
                </a:prstGeom>
                <a:no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26" name="Oval 117"/>
                <p:cNvSpPr>
                  <a:spLocks noChangeArrowheads="1"/>
                </p:cNvSpPr>
                <p:nvPr/>
              </p:nvSpPr>
              <p:spPr bwMode="auto">
                <a:xfrm>
                  <a:off x="1446" y="2523"/>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grpSp>
          <p:sp>
            <p:nvSpPr>
              <p:cNvPr id="12" name="Oval 111"/>
              <p:cNvSpPr>
                <a:spLocks noChangeArrowheads="1"/>
              </p:cNvSpPr>
              <p:nvPr/>
            </p:nvSpPr>
            <p:spPr bwMode="auto">
              <a:xfrm>
                <a:off x="7601306" y="2587051"/>
                <a:ext cx="83123" cy="94473"/>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3" name="Oval 115"/>
              <p:cNvSpPr>
                <a:spLocks noChangeArrowheads="1"/>
              </p:cNvSpPr>
              <p:nvPr/>
            </p:nvSpPr>
            <p:spPr bwMode="auto">
              <a:xfrm>
                <a:off x="7574803" y="2477922"/>
                <a:ext cx="83123" cy="94473"/>
              </a:xfrm>
              <a:prstGeom prst="ellipse">
                <a:avLst/>
              </a:prstGeom>
              <a:solidFill>
                <a:srgbClr val="FF0000"/>
              </a:solidFill>
              <a:ln w="9525">
                <a:noFill/>
                <a:round/>
                <a:headEnd/>
                <a:tailEnd/>
              </a:ln>
            </p:spPr>
            <p:txBody>
              <a:bodyPr wrap="none" anchor="ctr"/>
              <a:lstStyle/>
              <a:p>
                <a:endParaRPr kumimoji="0" lang="es-ES_tradnl" altLang="ja-JP">
                  <a:latin typeface="Calibri" pitchFamily="34" charset="0"/>
                </a:endParaRPr>
              </a:p>
            </p:txBody>
          </p:sp>
        </p:grpSp>
      </p:grpSp>
      <p:sp>
        <p:nvSpPr>
          <p:cNvPr id="27" name="Text Box 102"/>
          <p:cNvSpPr txBox="1">
            <a:spLocks noChangeArrowheads="1"/>
          </p:cNvSpPr>
          <p:nvPr/>
        </p:nvSpPr>
        <p:spPr bwMode="auto">
          <a:xfrm>
            <a:off x="6818707" y="595313"/>
            <a:ext cx="193675" cy="342900"/>
          </a:xfrm>
          <a:prstGeom prst="rect">
            <a:avLst/>
          </a:prstGeom>
          <a:noFill/>
          <a:ln w="9525">
            <a:noFill/>
            <a:miter lim="800000"/>
            <a:headEnd/>
            <a:tailEnd/>
          </a:ln>
        </p:spPr>
        <p:txBody>
          <a:bodyPr wrap="none" lIns="95782" tIns="47891" rIns="95782" bIns="47891">
            <a:spAutoFit/>
          </a:bodyPr>
          <a:lstStyle/>
          <a:p>
            <a:pPr algn="ctr" defTabSz="957263"/>
            <a:endParaRPr kumimoji="0" lang="en-US" altLang="ja-JP" sz="1600">
              <a:latin typeface="Tahoma" pitchFamily="34" charset="0"/>
            </a:endParaRPr>
          </a:p>
        </p:txBody>
      </p:sp>
      <p:sp>
        <p:nvSpPr>
          <p:cNvPr id="28" name="Oval 119"/>
          <p:cNvSpPr>
            <a:spLocks noChangeArrowheads="1"/>
          </p:cNvSpPr>
          <p:nvPr/>
        </p:nvSpPr>
        <p:spPr bwMode="auto">
          <a:xfrm>
            <a:off x="6845694" y="1203326"/>
            <a:ext cx="325438" cy="344487"/>
          </a:xfrm>
          <a:prstGeom prst="ellipse">
            <a:avLst/>
          </a:prstGeom>
          <a:noFill/>
          <a:ln w="9525">
            <a:solidFill>
              <a:schemeClr val="tx1"/>
            </a:solidFill>
            <a:round/>
            <a:headEnd/>
            <a:tailEnd/>
          </a:ln>
        </p:spPr>
        <p:txBody>
          <a:bodyPr wrap="none" anchor="ctr"/>
          <a:lstStyle/>
          <a:p>
            <a:endParaRPr kumimoji="0" lang="es-ES_tradnl" altLang="ja-JP">
              <a:latin typeface="Calibri" pitchFamily="34" charset="0"/>
            </a:endParaRPr>
          </a:p>
        </p:txBody>
      </p:sp>
      <p:sp>
        <p:nvSpPr>
          <p:cNvPr id="29" name="Line 120"/>
          <p:cNvSpPr>
            <a:spLocks noChangeShapeType="1"/>
          </p:cNvSpPr>
          <p:nvPr/>
        </p:nvSpPr>
        <p:spPr bwMode="auto">
          <a:xfrm>
            <a:off x="7183832" y="1412876"/>
            <a:ext cx="309562" cy="1587"/>
          </a:xfrm>
          <a:prstGeom prst="line">
            <a:avLst/>
          </a:prstGeom>
          <a:noFill/>
          <a:ln w="28575">
            <a:solidFill>
              <a:schemeClr val="tx1"/>
            </a:solidFill>
            <a:round/>
            <a:headEnd/>
            <a:tailEnd type="triangle" w="med" len="med"/>
          </a:ln>
        </p:spPr>
        <p:txBody>
          <a:bodyPr wrap="none" anchor="ctr"/>
          <a:lstStyle/>
          <a:p>
            <a:endParaRPr lang="ja-JP" altLang="en-US"/>
          </a:p>
        </p:txBody>
      </p:sp>
      <p:sp>
        <p:nvSpPr>
          <p:cNvPr id="30" name="Oval 121"/>
          <p:cNvSpPr>
            <a:spLocks noChangeArrowheads="1"/>
          </p:cNvSpPr>
          <p:nvPr/>
        </p:nvSpPr>
        <p:spPr bwMode="auto">
          <a:xfrm>
            <a:off x="6879032" y="1379538"/>
            <a:ext cx="93662" cy="107950"/>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31" name="Oval 122"/>
          <p:cNvSpPr>
            <a:spLocks noChangeArrowheads="1"/>
          </p:cNvSpPr>
          <p:nvPr/>
        </p:nvSpPr>
        <p:spPr bwMode="auto">
          <a:xfrm>
            <a:off x="7033019" y="1379538"/>
            <a:ext cx="92075" cy="95250"/>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32" name="Oval 123"/>
          <p:cNvSpPr>
            <a:spLocks noChangeArrowheads="1"/>
          </p:cNvSpPr>
          <p:nvPr/>
        </p:nvSpPr>
        <p:spPr bwMode="auto">
          <a:xfrm>
            <a:off x="6961582" y="1228726"/>
            <a:ext cx="95250" cy="107950"/>
          </a:xfrm>
          <a:prstGeom prst="ellipse">
            <a:avLst/>
          </a:prstGeom>
          <a:solidFill>
            <a:srgbClr val="0000FF"/>
          </a:solidFill>
          <a:ln w="9525">
            <a:noFill/>
            <a:round/>
            <a:headEnd/>
            <a:tailEnd/>
          </a:ln>
        </p:spPr>
        <p:txBody>
          <a:bodyPr wrap="none" anchor="ctr"/>
          <a:lstStyle/>
          <a:p>
            <a:endParaRPr kumimoji="0" lang="es-ES_tradnl" altLang="ja-JP">
              <a:latin typeface="Calibri" pitchFamily="34" charset="0"/>
            </a:endParaRPr>
          </a:p>
        </p:txBody>
      </p:sp>
      <p:grpSp>
        <p:nvGrpSpPr>
          <p:cNvPr id="33" name="Agrupar 195"/>
          <p:cNvGrpSpPr>
            <a:grpSpLocks/>
          </p:cNvGrpSpPr>
          <p:nvPr/>
        </p:nvGrpSpPr>
        <p:grpSpPr bwMode="auto">
          <a:xfrm>
            <a:off x="7240982" y="2344738"/>
            <a:ext cx="1471612" cy="1027113"/>
            <a:chOff x="6671890" y="3962401"/>
            <a:chExt cx="1471252" cy="1027113"/>
          </a:xfrm>
        </p:grpSpPr>
        <p:grpSp>
          <p:nvGrpSpPr>
            <p:cNvPr id="34" name="Group 191"/>
            <p:cNvGrpSpPr>
              <a:grpSpLocks/>
            </p:cNvGrpSpPr>
            <p:nvPr/>
          </p:nvGrpSpPr>
          <p:grpSpPr bwMode="auto">
            <a:xfrm>
              <a:off x="6671890" y="3962403"/>
              <a:ext cx="1457067" cy="1027113"/>
              <a:chOff x="4656" y="2496"/>
              <a:chExt cx="917" cy="647"/>
            </a:xfrm>
          </p:grpSpPr>
          <p:sp>
            <p:nvSpPr>
              <p:cNvPr id="36" name="Oval 128"/>
              <p:cNvSpPr>
                <a:spLocks noChangeArrowheads="1"/>
              </p:cNvSpPr>
              <p:nvPr/>
            </p:nvSpPr>
            <p:spPr bwMode="auto">
              <a:xfrm>
                <a:off x="4731" y="2547"/>
                <a:ext cx="324" cy="366"/>
              </a:xfrm>
              <a:prstGeom prst="ellipse">
                <a:avLst/>
              </a:prstGeom>
              <a:noFill/>
              <a:ln w="9525">
                <a:solidFill>
                  <a:schemeClr val="tx1"/>
                </a:solidFill>
                <a:round/>
                <a:headEnd/>
                <a:tailEnd/>
              </a:ln>
            </p:spPr>
            <p:txBody>
              <a:bodyPr wrap="none" anchor="ctr"/>
              <a:lstStyle/>
              <a:p>
                <a:endParaRPr kumimoji="0" lang="es-ES_tradnl" altLang="ja-JP">
                  <a:latin typeface="Calibri" pitchFamily="34" charset="0"/>
                </a:endParaRPr>
              </a:p>
            </p:txBody>
          </p:sp>
          <p:sp>
            <p:nvSpPr>
              <p:cNvPr id="37" name="Oval 129"/>
              <p:cNvSpPr>
                <a:spLocks noChangeArrowheads="1"/>
              </p:cNvSpPr>
              <p:nvPr/>
            </p:nvSpPr>
            <p:spPr bwMode="auto">
              <a:xfrm>
                <a:off x="4785" y="2780"/>
                <a:ext cx="49" cy="57"/>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38" name="Oval 130"/>
              <p:cNvSpPr>
                <a:spLocks noChangeArrowheads="1"/>
              </p:cNvSpPr>
              <p:nvPr/>
            </p:nvSpPr>
            <p:spPr bwMode="auto">
              <a:xfrm>
                <a:off x="4837" y="2680"/>
                <a:ext cx="49" cy="58"/>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39" name="Oval 131"/>
              <p:cNvSpPr>
                <a:spLocks noChangeArrowheads="1"/>
              </p:cNvSpPr>
              <p:nvPr/>
            </p:nvSpPr>
            <p:spPr bwMode="auto">
              <a:xfrm>
                <a:off x="4850" y="2842"/>
                <a:ext cx="49" cy="57"/>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40" name="Oval 132"/>
              <p:cNvSpPr>
                <a:spLocks noChangeArrowheads="1"/>
              </p:cNvSpPr>
              <p:nvPr/>
            </p:nvSpPr>
            <p:spPr bwMode="auto">
              <a:xfrm>
                <a:off x="4930" y="2821"/>
                <a:ext cx="49" cy="57"/>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41" name="Oval 133"/>
              <p:cNvSpPr>
                <a:spLocks noChangeArrowheads="1"/>
              </p:cNvSpPr>
              <p:nvPr/>
            </p:nvSpPr>
            <p:spPr bwMode="auto">
              <a:xfrm>
                <a:off x="4924" y="2730"/>
                <a:ext cx="49" cy="58"/>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42" name="Oval 134"/>
              <p:cNvSpPr>
                <a:spLocks noChangeArrowheads="1"/>
              </p:cNvSpPr>
              <p:nvPr/>
            </p:nvSpPr>
            <p:spPr bwMode="auto">
              <a:xfrm>
                <a:off x="4776" y="2680"/>
                <a:ext cx="49" cy="58"/>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43" name="Oval 135"/>
              <p:cNvSpPr>
                <a:spLocks noChangeArrowheads="1"/>
              </p:cNvSpPr>
              <p:nvPr/>
            </p:nvSpPr>
            <p:spPr bwMode="auto">
              <a:xfrm>
                <a:off x="4806" y="2599"/>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44" name="Oval 136"/>
              <p:cNvSpPr>
                <a:spLocks noChangeArrowheads="1"/>
              </p:cNvSpPr>
              <p:nvPr/>
            </p:nvSpPr>
            <p:spPr bwMode="auto">
              <a:xfrm>
                <a:off x="4870" y="2571"/>
                <a:ext cx="49" cy="57"/>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45" name="Oval 137"/>
              <p:cNvSpPr>
                <a:spLocks noChangeArrowheads="1"/>
              </p:cNvSpPr>
              <p:nvPr/>
            </p:nvSpPr>
            <p:spPr bwMode="auto">
              <a:xfrm>
                <a:off x="4967" y="2660"/>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46" name="Oval 138"/>
              <p:cNvSpPr>
                <a:spLocks noChangeArrowheads="1"/>
              </p:cNvSpPr>
              <p:nvPr/>
            </p:nvSpPr>
            <p:spPr bwMode="auto">
              <a:xfrm>
                <a:off x="4891" y="2640"/>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47" name="Oval 139"/>
              <p:cNvSpPr>
                <a:spLocks noChangeArrowheads="1"/>
              </p:cNvSpPr>
              <p:nvPr/>
            </p:nvSpPr>
            <p:spPr bwMode="auto">
              <a:xfrm>
                <a:off x="4858" y="2750"/>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48" name="Oval 140"/>
              <p:cNvSpPr>
                <a:spLocks noChangeArrowheads="1"/>
              </p:cNvSpPr>
              <p:nvPr/>
            </p:nvSpPr>
            <p:spPr bwMode="auto">
              <a:xfrm>
                <a:off x="4977" y="2747"/>
                <a:ext cx="49" cy="57"/>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49" name="Oval 141"/>
              <p:cNvSpPr>
                <a:spLocks noChangeArrowheads="1"/>
              </p:cNvSpPr>
              <p:nvPr/>
            </p:nvSpPr>
            <p:spPr bwMode="auto">
              <a:xfrm>
                <a:off x="4943" y="2590"/>
                <a:ext cx="49" cy="57"/>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50" name="Oval 142"/>
              <p:cNvSpPr>
                <a:spLocks noChangeArrowheads="1"/>
              </p:cNvSpPr>
              <p:nvPr/>
            </p:nvSpPr>
            <p:spPr bwMode="auto">
              <a:xfrm>
                <a:off x="5222" y="2959"/>
                <a:ext cx="169" cy="184"/>
              </a:xfrm>
              <a:prstGeom prst="ellipse">
                <a:avLst/>
              </a:prstGeom>
              <a:noFill/>
              <a:ln w="9525">
                <a:solidFill>
                  <a:schemeClr val="tx1"/>
                </a:solidFill>
                <a:round/>
                <a:headEnd/>
                <a:tailEnd/>
              </a:ln>
            </p:spPr>
            <p:txBody>
              <a:bodyPr wrap="none" anchor="ctr"/>
              <a:lstStyle/>
              <a:p>
                <a:endParaRPr kumimoji="0" lang="es-ES_tradnl" altLang="ja-JP">
                  <a:latin typeface="Calibri" pitchFamily="34" charset="0"/>
                </a:endParaRPr>
              </a:p>
            </p:txBody>
          </p:sp>
          <p:sp>
            <p:nvSpPr>
              <p:cNvPr id="51" name="Oval 143"/>
              <p:cNvSpPr>
                <a:spLocks noChangeArrowheads="1"/>
              </p:cNvSpPr>
              <p:nvPr/>
            </p:nvSpPr>
            <p:spPr bwMode="auto">
              <a:xfrm>
                <a:off x="5249" y="3018"/>
                <a:ext cx="49" cy="58"/>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52" name="Oval 144"/>
              <p:cNvSpPr>
                <a:spLocks noChangeArrowheads="1"/>
              </p:cNvSpPr>
              <p:nvPr/>
            </p:nvSpPr>
            <p:spPr bwMode="auto">
              <a:xfrm>
                <a:off x="4747" y="2742"/>
                <a:ext cx="49" cy="51"/>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53" name="Arco 145"/>
              <p:cNvSpPr>
                <a:spLocks/>
              </p:cNvSpPr>
              <p:nvPr/>
            </p:nvSpPr>
            <p:spPr bwMode="auto">
              <a:xfrm flipH="1">
                <a:off x="4656" y="2516"/>
                <a:ext cx="134" cy="191"/>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54" name="Arco 146"/>
              <p:cNvSpPr>
                <a:spLocks/>
              </p:cNvSpPr>
              <p:nvPr/>
            </p:nvSpPr>
            <p:spPr bwMode="auto">
              <a:xfrm>
                <a:off x="4948" y="2496"/>
                <a:ext cx="171" cy="192"/>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55" name="Arco 147"/>
              <p:cNvSpPr>
                <a:spLocks/>
              </p:cNvSpPr>
              <p:nvPr/>
            </p:nvSpPr>
            <p:spPr bwMode="auto">
              <a:xfrm rot="-10772542">
                <a:off x="4662" y="2809"/>
                <a:ext cx="122" cy="160"/>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56" name="Arco 148"/>
              <p:cNvSpPr>
                <a:spLocks/>
              </p:cNvSpPr>
              <p:nvPr/>
            </p:nvSpPr>
            <p:spPr bwMode="auto">
              <a:xfrm flipV="1">
                <a:off x="5003" y="2804"/>
                <a:ext cx="128" cy="166"/>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57" name="Arco 149"/>
              <p:cNvSpPr>
                <a:spLocks/>
              </p:cNvSpPr>
              <p:nvPr/>
            </p:nvSpPr>
            <p:spPr bwMode="auto">
              <a:xfrm>
                <a:off x="5119" y="2535"/>
                <a:ext cx="66" cy="192"/>
              </a:xfrm>
              <a:custGeom>
                <a:avLst/>
                <a:gdLst>
                  <a:gd name="T0" fmla="*/ 0 w 21600"/>
                  <a:gd name="T1" fmla="*/ 0 h 21600"/>
                  <a:gd name="T2" fmla="*/ 0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58" name="Arco 150"/>
              <p:cNvSpPr>
                <a:spLocks/>
              </p:cNvSpPr>
              <p:nvPr/>
            </p:nvSpPr>
            <p:spPr bwMode="auto">
              <a:xfrm flipH="1">
                <a:off x="4781" y="2506"/>
                <a:ext cx="128" cy="45"/>
              </a:xfrm>
              <a:custGeom>
                <a:avLst/>
                <a:gdLst>
                  <a:gd name="T0" fmla="*/ 0 w 21600"/>
                  <a:gd name="T1" fmla="*/ 0 h 21600"/>
                  <a:gd name="T2" fmla="*/ 1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59" name="Arco 151"/>
              <p:cNvSpPr>
                <a:spLocks/>
              </p:cNvSpPr>
              <p:nvPr/>
            </p:nvSpPr>
            <p:spPr bwMode="auto">
              <a:xfrm rot="12216403" flipH="1">
                <a:off x="4825" y="2993"/>
                <a:ext cx="128" cy="44"/>
              </a:xfrm>
              <a:custGeom>
                <a:avLst/>
                <a:gdLst>
                  <a:gd name="T0" fmla="*/ 0 w 21600"/>
                  <a:gd name="T1" fmla="*/ 0 h 21382"/>
                  <a:gd name="T2" fmla="*/ 1 w 21600"/>
                  <a:gd name="T3" fmla="*/ 0 h 21382"/>
                  <a:gd name="T4" fmla="*/ 0 w 21600"/>
                  <a:gd name="T5" fmla="*/ 0 h 21382"/>
                  <a:gd name="T6" fmla="*/ 0 60000 65536"/>
                  <a:gd name="T7" fmla="*/ 0 60000 65536"/>
                  <a:gd name="T8" fmla="*/ 0 60000 65536"/>
                  <a:gd name="T9" fmla="*/ 0 w 21600"/>
                  <a:gd name="T10" fmla="*/ 0 h 21382"/>
                  <a:gd name="T11" fmla="*/ 21600 w 21600"/>
                  <a:gd name="T12" fmla="*/ 21382 h 21382"/>
                </a:gdLst>
                <a:ahLst/>
                <a:cxnLst>
                  <a:cxn ang="T6">
                    <a:pos x="T0" y="T1"/>
                  </a:cxn>
                  <a:cxn ang="T7">
                    <a:pos x="T2" y="T3"/>
                  </a:cxn>
                  <a:cxn ang="T8">
                    <a:pos x="T4" y="T5"/>
                  </a:cxn>
                </a:cxnLst>
                <a:rect l="T9" t="T10" r="T11" b="T12"/>
                <a:pathLst>
                  <a:path w="21600" h="21382" fill="none" extrusionOk="0">
                    <a:moveTo>
                      <a:pt x="3058" y="-1"/>
                    </a:moveTo>
                    <a:cubicBezTo>
                      <a:pt x="13697" y="1521"/>
                      <a:pt x="21600" y="10634"/>
                      <a:pt x="21600" y="21382"/>
                    </a:cubicBezTo>
                  </a:path>
                  <a:path w="21600" h="21382" stroke="0" extrusionOk="0">
                    <a:moveTo>
                      <a:pt x="3058" y="-1"/>
                    </a:moveTo>
                    <a:cubicBezTo>
                      <a:pt x="13697" y="1521"/>
                      <a:pt x="21600" y="10634"/>
                      <a:pt x="21600" y="21382"/>
                    </a:cubicBezTo>
                    <a:lnTo>
                      <a:pt x="0" y="21382"/>
                    </a:lnTo>
                    <a:close/>
                  </a:path>
                </a:pathLst>
              </a:custGeom>
              <a:noFill/>
              <a:ln w="9525">
                <a:solidFill>
                  <a:schemeClr val="tx1"/>
                </a:solidFill>
                <a:round/>
                <a:headEnd/>
                <a:tailEnd/>
              </a:ln>
            </p:spPr>
            <p:txBody>
              <a:bodyPr wrap="none" anchor="ctr"/>
              <a:lstStyle/>
              <a:p>
                <a:endParaRPr lang="ja-JP" altLang="en-US"/>
              </a:p>
            </p:txBody>
          </p:sp>
          <p:sp>
            <p:nvSpPr>
              <p:cNvPr id="60" name="AutoShape 152"/>
              <p:cNvSpPr>
                <a:spLocks noChangeArrowheads="1"/>
              </p:cNvSpPr>
              <p:nvPr/>
            </p:nvSpPr>
            <p:spPr bwMode="auto">
              <a:xfrm rot="-8987793">
                <a:off x="4878" y="2922"/>
                <a:ext cx="329" cy="173"/>
              </a:xfrm>
              <a:prstGeom prst="curvedDownArrow">
                <a:avLst>
                  <a:gd name="adj1" fmla="val 38035"/>
                  <a:gd name="adj2" fmla="val 76069"/>
                  <a:gd name="adj3" fmla="val 33333"/>
                </a:avLst>
              </a:prstGeom>
              <a:solidFill>
                <a:srgbClr val="00FF00"/>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61" name="AutoShape 153"/>
              <p:cNvSpPr>
                <a:spLocks noChangeArrowheads="1"/>
              </p:cNvSpPr>
              <p:nvPr/>
            </p:nvSpPr>
            <p:spPr bwMode="auto">
              <a:xfrm rot="1750524">
                <a:off x="5051" y="2765"/>
                <a:ext cx="329" cy="173"/>
              </a:xfrm>
              <a:prstGeom prst="curvedDownArrow">
                <a:avLst>
                  <a:gd name="adj1" fmla="val 38035"/>
                  <a:gd name="adj2" fmla="val 76069"/>
                  <a:gd name="adj3" fmla="val 33333"/>
                </a:avLst>
              </a:prstGeom>
              <a:solidFill>
                <a:srgbClr val="00FF00"/>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62" name="Oval 154"/>
              <p:cNvSpPr>
                <a:spLocks noChangeArrowheads="1"/>
              </p:cNvSpPr>
              <p:nvPr/>
            </p:nvSpPr>
            <p:spPr bwMode="auto">
              <a:xfrm>
                <a:off x="5299" y="3066"/>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63" name="Oval 155"/>
              <p:cNvSpPr>
                <a:spLocks noChangeArrowheads="1"/>
              </p:cNvSpPr>
              <p:nvPr/>
            </p:nvSpPr>
            <p:spPr bwMode="auto">
              <a:xfrm>
                <a:off x="5309" y="2999"/>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64" name="Text Box 189"/>
              <p:cNvSpPr txBox="1">
                <a:spLocks noChangeArrowheads="1"/>
              </p:cNvSpPr>
              <p:nvPr/>
            </p:nvSpPr>
            <p:spPr bwMode="auto">
              <a:xfrm>
                <a:off x="5391" y="2809"/>
                <a:ext cx="182" cy="235"/>
              </a:xfrm>
              <a:prstGeom prst="rect">
                <a:avLst/>
              </a:prstGeom>
              <a:noFill/>
              <a:ln w="9525">
                <a:noFill/>
                <a:miter lim="800000"/>
                <a:headEnd/>
                <a:tailEnd/>
              </a:ln>
            </p:spPr>
            <p:txBody>
              <a:bodyPr wrap="none" lIns="95782" tIns="47891" rIns="95782" bIns="47891">
                <a:spAutoFit/>
              </a:bodyPr>
              <a:lstStyle/>
              <a:p>
                <a:pPr algn="ctr" defTabSz="957263"/>
                <a:r>
                  <a:rPr kumimoji="0" lang="es-ES" altLang="ja-JP" b="1">
                    <a:latin typeface="Tahoma" pitchFamily="34" charset="0"/>
                  </a:rPr>
                  <a:t>t</a:t>
                </a:r>
              </a:p>
            </p:txBody>
          </p:sp>
        </p:grpSp>
        <p:sp>
          <p:nvSpPr>
            <p:cNvPr id="35" name="Line 199"/>
            <p:cNvSpPr>
              <a:spLocks noChangeShapeType="1"/>
            </p:cNvSpPr>
            <p:nvPr/>
          </p:nvSpPr>
          <p:spPr bwMode="auto">
            <a:xfrm>
              <a:off x="7861788" y="4876800"/>
              <a:ext cx="281354" cy="0"/>
            </a:xfrm>
            <a:prstGeom prst="line">
              <a:avLst/>
            </a:prstGeom>
            <a:noFill/>
            <a:ln w="9525">
              <a:solidFill>
                <a:schemeClr val="tx1"/>
              </a:solidFill>
              <a:round/>
              <a:headEnd/>
              <a:tailEnd type="triangle" w="med" len="med"/>
            </a:ln>
          </p:spPr>
          <p:txBody>
            <a:bodyPr/>
            <a:lstStyle/>
            <a:p>
              <a:endParaRPr lang="ja-JP" altLang="en-US"/>
            </a:p>
          </p:txBody>
        </p:sp>
      </p:grpSp>
      <p:grpSp>
        <p:nvGrpSpPr>
          <p:cNvPr id="65" name="Agrupar 157"/>
          <p:cNvGrpSpPr>
            <a:grpSpLocks/>
          </p:cNvGrpSpPr>
          <p:nvPr/>
        </p:nvGrpSpPr>
        <p:grpSpPr bwMode="auto">
          <a:xfrm>
            <a:off x="7726757" y="628651"/>
            <a:ext cx="550862" cy="598487"/>
            <a:chOff x="7158365" y="2246026"/>
            <a:chExt cx="551114" cy="599098"/>
          </a:xfrm>
        </p:grpSpPr>
        <p:grpSp>
          <p:nvGrpSpPr>
            <p:cNvPr id="66" name="Group 103"/>
            <p:cNvGrpSpPr>
              <a:grpSpLocks/>
            </p:cNvGrpSpPr>
            <p:nvPr/>
          </p:nvGrpSpPr>
          <p:grpSpPr bwMode="auto">
            <a:xfrm>
              <a:off x="7158368" y="2246022"/>
              <a:ext cx="551116" cy="599097"/>
              <a:chOff x="1113" y="2190"/>
              <a:chExt cx="484" cy="520"/>
            </a:xfrm>
          </p:grpSpPr>
          <p:sp>
            <p:nvSpPr>
              <p:cNvPr id="69" name="Oval 104"/>
              <p:cNvSpPr>
                <a:spLocks noChangeArrowheads="1"/>
              </p:cNvSpPr>
              <p:nvPr/>
            </p:nvSpPr>
            <p:spPr bwMode="auto">
              <a:xfrm>
                <a:off x="1247" y="2432"/>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70" name="Oval 105"/>
              <p:cNvSpPr>
                <a:spLocks noChangeArrowheads="1"/>
              </p:cNvSpPr>
              <p:nvPr/>
            </p:nvSpPr>
            <p:spPr bwMode="auto">
              <a:xfrm>
                <a:off x="1429" y="2251"/>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71" name="Oval 106"/>
              <p:cNvSpPr>
                <a:spLocks noChangeArrowheads="1"/>
              </p:cNvSpPr>
              <p:nvPr/>
            </p:nvSpPr>
            <p:spPr bwMode="auto">
              <a:xfrm>
                <a:off x="1265" y="2568"/>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72" name="Oval 107"/>
              <p:cNvSpPr>
                <a:spLocks noChangeArrowheads="1"/>
              </p:cNvSpPr>
              <p:nvPr/>
            </p:nvSpPr>
            <p:spPr bwMode="auto">
              <a:xfrm>
                <a:off x="1384" y="2442"/>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73" name="Oval 108"/>
              <p:cNvSpPr>
                <a:spLocks noChangeArrowheads="1"/>
              </p:cNvSpPr>
              <p:nvPr/>
            </p:nvSpPr>
            <p:spPr bwMode="auto">
              <a:xfrm>
                <a:off x="1174" y="2341"/>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74" name="Oval 109"/>
              <p:cNvSpPr>
                <a:spLocks noChangeArrowheads="1"/>
              </p:cNvSpPr>
              <p:nvPr/>
            </p:nvSpPr>
            <p:spPr bwMode="auto">
              <a:xfrm>
                <a:off x="1207" y="2256"/>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75" name="Oval 110"/>
              <p:cNvSpPr>
                <a:spLocks noChangeArrowheads="1"/>
              </p:cNvSpPr>
              <p:nvPr/>
            </p:nvSpPr>
            <p:spPr bwMode="auto">
              <a:xfrm>
                <a:off x="1310" y="2214"/>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76" name="Oval 111"/>
              <p:cNvSpPr>
                <a:spLocks noChangeArrowheads="1"/>
              </p:cNvSpPr>
              <p:nvPr/>
            </p:nvSpPr>
            <p:spPr bwMode="auto">
              <a:xfrm>
                <a:off x="1356" y="2577"/>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77" name="Oval 112"/>
              <p:cNvSpPr>
                <a:spLocks noChangeArrowheads="1"/>
              </p:cNvSpPr>
              <p:nvPr/>
            </p:nvSpPr>
            <p:spPr bwMode="auto">
              <a:xfrm>
                <a:off x="1174" y="2523"/>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78" name="Oval 113"/>
              <p:cNvSpPr>
                <a:spLocks noChangeArrowheads="1"/>
              </p:cNvSpPr>
              <p:nvPr/>
            </p:nvSpPr>
            <p:spPr bwMode="auto">
              <a:xfrm>
                <a:off x="1129" y="2432"/>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79" name="Oval 115"/>
              <p:cNvSpPr>
                <a:spLocks noChangeArrowheads="1"/>
              </p:cNvSpPr>
              <p:nvPr/>
            </p:nvSpPr>
            <p:spPr bwMode="auto">
              <a:xfrm>
                <a:off x="1338" y="2341"/>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80" name="Oval 116"/>
              <p:cNvSpPr>
                <a:spLocks noChangeArrowheads="1"/>
              </p:cNvSpPr>
              <p:nvPr/>
            </p:nvSpPr>
            <p:spPr bwMode="auto">
              <a:xfrm>
                <a:off x="1113" y="2190"/>
                <a:ext cx="484" cy="520"/>
              </a:xfrm>
              <a:prstGeom prst="ellipse">
                <a:avLst/>
              </a:prstGeom>
              <a:no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81" name="Oval 117"/>
              <p:cNvSpPr>
                <a:spLocks noChangeArrowheads="1"/>
              </p:cNvSpPr>
              <p:nvPr/>
            </p:nvSpPr>
            <p:spPr bwMode="auto">
              <a:xfrm>
                <a:off x="1446" y="2523"/>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grpSp>
        <p:sp>
          <p:nvSpPr>
            <p:cNvPr id="67" name="Oval 111"/>
            <p:cNvSpPr>
              <a:spLocks noChangeArrowheads="1"/>
            </p:cNvSpPr>
            <p:nvPr/>
          </p:nvSpPr>
          <p:spPr bwMode="auto">
            <a:xfrm>
              <a:off x="7601306" y="2587051"/>
              <a:ext cx="83123" cy="94473"/>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68" name="Oval 115"/>
            <p:cNvSpPr>
              <a:spLocks noChangeArrowheads="1"/>
            </p:cNvSpPr>
            <p:nvPr/>
          </p:nvSpPr>
          <p:spPr bwMode="auto">
            <a:xfrm>
              <a:off x="7574803" y="2477922"/>
              <a:ext cx="83123" cy="94473"/>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grpSp>
      <p:sp>
        <p:nvSpPr>
          <p:cNvPr id="82" name="CuadroTexto 112"/>
          <p:cNvSpPr txBox="1">
            <a:spLocks noChangeArrowheads="1"/>
          </p:cNvSpPr>
          <p:nvPr/>
        </p:nvSpPr>
        <p:spPr bwMode="auto">
          <a:xfrm>
            <a:off x="7902969" y="179388"/>
            <a:ext cx="749300" cy="368300"/>
          </a:xfrm>
          <a:prstGeom prst="rect">
            <a:avLst/>
          </a:prstGeom>
          <a:noFill/>
          <a:ln w="9525">
            <a:noFill/>
            <a:miter lim="800000"/>
            <a:headEnd/>
            <a:tailEnd/>
          </a:ln>
        </p:spPr>
        <p:txBody>
          <a:bodyPr wrap="none">
            <a:spAutoFit/>
          </a:bodyPr>
          <a:lstStyle/>
          <a:p>
            <a:r>
              <a:rPr kumimoji="0" lang="en-GB" altLang="ja-JP">
                <a:latin typeface="Calibri" pitchFamily="34" charset="0"/>
              </a:rPr>
              <a:t>target</a:t>
            </a:r>
          </a:p>
        </p:txBody>
      </p:sp>
      <p:sp>
        <p:nvSpPr>
          <p:cNvPr id="83" name="CuadroTexto 82"/>
          <p:cNvSpPr txBox="1"/>
          <p:nvPr/>
        </p:nvSpPr>
        <p:spPr>
          <a:xfrm>
            <a:off x="2407432" y="1379538"/>
            <a:ext cx="969361" cy="369332"/>
          </a:xfrm>
          <a:prstGeom prst="rect">
            <a:avLst/>
          </a:prstGeom>
          <a:solidFill>
            <a:schemeClr val="bg1"/>
          </a:solidFill>
          <a:ln w="38100" cmpd="sng">
            <a:solidFill>
              <a:srgbClr val="FF0000"/>
            </a:solidFill>
          </a:ln>
        </p:spPr>
        <p:txBody>
          <a:bodyPr wrap="none" rtlCol="0">
            <a:spAutoFit/>
          </a:bodyPr>
          <a:lstStyle/>
          <a:p>
            <a:r>
              <a:rPr lang="en-GB" dirty="0" err="1" smtClean="0">
                <a:latin typeface="Symbol" charset="2"/>
                <a:cs typeface="Symbol" charset="2"/>
              </a:rPr>
              <a:t>b</a:t>
            </a:r>
            <a:r>
              <a:rPr lang="en-GB" dirty="0" smtClean="0">
                <a:latin typeface="Symbol" charset="2"/>
                <a:cs typeface="Symbol" charset="2"/>
              </a:rPr>
              <a:t>-</a:t>
            </a:r>
            <a:r>
              <a:rPr lang="en-GB" dirty="0" smtClean="0">
                <a:latin typeface="+mj-lt"/>
                <a:cs typeface="Symbol" charset="2"/>
              </a:rPr>
              <a:t>decay</a:t>
            </a:r>
            <a:endParaRPr lang="en-GB" dirty="0">
              <a:latin typeface="Symbol" charset="2"/>
              <a:cs typeface="Symbol" charset="2"/>
            </a:endParaRPr>
          </a:p>
        </p:txBody>
      </p:sp>
      <p:grpSp>
        <p:nvGrpSpPr>
          <p:cNvPr id="84" name="Agrupar 158"/>
          <p:cNvGrpSpPr>
            <a:grpSpLocks/>
          </p:cNvGrpSpPr>
          <p:nvPr/>
        </p:nvGrpSpPr>
        <p:grpSpPr bwMode="auto">
          <a:xfrm>
            <a:off x="1310363" y="356199"/>
            <a:ext cx="550863" cy="598488"/>
            <a:chOff x="7158365" y="2246026"/>
            <a:chExt cx="551114" cy="599098"/>
          </a:xfrm>
        </p:grpSpPr>
        <p:grpSp>
          <p:nvGrpSpPr>
            <p:cNvPr id="85" name="Group 103"/>
            <p:cNvGrpSpPr>
              <a:grpSpLocks/>
            </p:cNvGrpSpPr>
            <p:nvPr/>
          </p:nvGrpSpPr>
          <p:grpSpPr bwMode="auto">
            <a:xfrm>
              <a:off x="7158366" y="2246022"/>
              <a:ext cx="551116" cy="599097"/>
              <a:chOff x="1113" y="2190"/>
              <a:chExt cx="484" cy="520"/>
            </a:xfrm>
          </p:grpSpPr>
          <p:sp>
            <p:nvSpPr>
              <p:cNvPr id="88" name="Oval 104"/>
              <p:cNvSpPr>
                <a:spLocks noChangeArrowheads="1"/>
              </p:cNvSpPr>
              <p:nvPr/>
            </p:nvSpPr>
            <p:spPr bwMode="auto">
              <a:xfrm>
                <a:off x="1247" y="2432"/>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89" name="Oval 105"/>
              <p:cNvSpPr>
                <a:spLocks noChangeArrowheads="1"/>
              </p:cNvSpPr>
              <p:nvPr/>
            </p:nvSpPr>
            <p:spPr bwMode="auto">
              <a:xfrm>
                <a:off x="1429" y="2251"/>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90" name="Oval 106"/>
              <p:cNvSpPr>
                <a:spLocks noChangeArrowheads="1"/>
              </p:cNvSpPr>
              <p:nvPr/>
            </p:nvSpPr>
            <p:spPr bwMode="auto">
              <a:xfrm>
                <a:off x="1265" y="2568"/>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91" name="Oval 107"/>
              <p:cNvSpPr>
                <a:spLocks noChangeArrowheads="1"/>
              </p:cNvSpPr>
              <p:nvPr/>
            </p:nvSpPr>
            <p:spPr bwMode="auto">
              <a:xfrm>
                <a:off x="1384" y="2442"/>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92" name="Oval 108"/>
              <p:cNvSpPr>
                <a:spLocks noChangeArrowheads="1"/>
              </p:cNvSpPr>
              <p:nvPr/>
            </p:nvSpPr>
            <p:spPr bwMode="auto">
              <a:xfrm>
                <a:off x="1174" y="2341"/>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93" name="Oval 109"/>
              <p:cNvSpPr>
                <a:spLocks noChangeArrowheads="1"/>
              </p:cNvSpPr>
              <p:nvPr/>
            </p:nvSpPr>
            <p:spPr bwMode="auto">
              <a:xfrm>
                <a:off x="1207" y="2256"/>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94" name="Oval 110"/>
              <p:cNvSpPr>
                <a:spLocks noChangeArrowheads="1"/>
              </p:cNvSpPr>
              <p:nvPr/>
            </p:nvSpPr>
            <p:spPr bwMode="auto">
              <a:xfrm>
                <a:off x="1310" y="2214"/>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95" name="Oval 111"/>
              <p:cNvSpPr>
                <a:spLocks noChangeArrowheads="1"/>
              </p:cNvSpPr>
              <p:nvPr/>
            </p:nvSpPr>
            <p:spPr bwMode="auto">
              <a:xfrm>
                <a:off x="1356" y="2577"/>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96" name="Oval 112"/>
              <p:cNvSpPr>
                <a:spLocks noChangeArrowheads="1"/>
              </p:cNvSpPr>
              <p:nvPr/>
            </p:nvSpPr>
            <p:spPr bwMode="auto">
              <a:xfrm>
                <a:off x="1174" y="2523"/>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97" name="Oval 113"/>
              <p:cNvSpPr>
                <a:spLocks noChangeArrowheads="1"/>
              </p:cNvSpPr>
              <p:nvPr/>
            </p:nvSpPr>
            <p:spPr bwMode="auto">
              <a:xfrm>
                <a:off x="1129" y="2432"/>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98" name="Oval 115"/>
              <p:cNvSpPr>
                <a:spLocks noChangeArrowheads="1"/>
              </p:cNvSpPr>
              <p:nvPr/>
            </p:nvSpPr>
            <p:spPr bwMode="auto">
              <a:xfrm>
                <a:off x="1338" y="2341"/>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99" name="Oval 116"/>
              <p:cNvSpPr>
                <a:spLocks noChangeArrowheads="1"/>
              </p:cNvSpPr>
              <p:nvPr/>
            </p:nvSpPr>
            <p:spPr bwMode="auto">
              <a:xfrm>
                <a:off x="1113" y="2190"/>
                <a:ext cx="484" cy="520"/>
              </a:xfrm>
              <a:prstGeom prst="ellipse">
                <a:avLst/>
              </a:prstGeom>
              <a:no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0" name="Oval 117"/>
              <p:cNvSpPr>
                <a:spLocks noChangeArrowheads="1"/>
              </p:cNvSpPr>
              <p:nvPr/>
            </p:nvSpPr>
            <p:spPr bwMode="auto">
              <a:xfrm>
                <a:off x="1446" y="2523"/>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grpSp>
        <p:sp>
          <p:nvSpPr>
            <p:cNvPr id="86" name="Oval 111"/>
            <p:cNvSpPr>
              <a:spLocks noChangeArrowheads="1"/>
            </p:cNvSpPr>
            <p:nvPr/>
          </p:nvSpPr>
          <p:spPr bwMode="auto">
            <a:xfrm>
              <a:off x="7601306" y="2587051"/>
              <a:ext cx="83123" cy="94473"/>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87" name="Oval 115"/>
            <p:cNvSpPr>
              <a:spLocks noChangeArrowheads="1"/>
            </p:cNvSpPr>
            <p:nvPr/>
          </p:nvSpPr>
          <p:spPr bwMode="auto">
            <a:xfrm>
              <a:off x="7574803" y="2477922"/>
              <a:ext cx="83123" cy="94473"/>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grpSp>
      <p:sp>
        <p:nvSpPr>
          <p:cNvPr id="101" name="CuadroTexto 100"/>
          <p:cNvSpPr txBox="1"/>
          <p:nvPr/>
        </p:nvSpPr>
        <p:spPr>
          <a:xfrm>
            <a:off x="5770265" y="1363147"/>
            <a:ext cx="690401" cy="369332"/>
          </a:xfrm>
          <a:prstGeom prst="rect">
            <a:avLst/>
          </a:prstGeom>
          <a:solidFill>
            <a:schemeClr val="bg1"/>
          </a:solidFill>
          <a:ln w="38100" cmpd="sng">
            <a:solidFill>
              <a:srgbClr val="3366FF"/>
            </a:solidFill>
          </a:ln>
        </p:spPr>
        <p:txBody>
          <a:bodyPr wrap="none" rtlCol="0">
            <a:spAutoFit/>
          </a:bodyPr>
          <a:lstStyle/>
          <a:p>
            <a:r>
              <a:rPr lang="en-GB" dirty="0" smtClean="0"/>
              <a:t>3He,t</a:t>
            </a:r>
            <a:endParaRPr lang="en-GB" dirty="0"/>
          </a:p>
        </p:txBody>
      </p:sp>
      <p:sp>
        <p:nvSpPr>
          <p:cNvPr id="102" name="CuadroTexto 101"/>
          <p:cNvSpPr txBox="1"/>
          <p:nvPr/>
        </p:nvSpPr>
        <p:spPr>
          <a:xfrm>
            <a:off x="3376793" y="443981"/>
            <a:ext cx="2508206" cy="369332"/>
          </a:xfrm>
          <a:prstGeom prst="rect">
            <a:avLst/>
          </a:prstGeom>
          <a:solidFill>
            <a:schemeClr val="bg1"/>
          </a:solidFill>
          <a:ln w="38100" cap="flat" cmpd="sng" algn="ctr">
            <a:solidFill>
              <a:srgbClr val="FFFF00"/>
            </a:solidFill>
            <a:prstDash val="solid"/>
            <a:round/>
            <a:headEnd type="none" w="med" len="med"/>
            <a:tailEnd type="none" w="med" len="med"/>
          </a:ln>
        </p:spPr>
        <p:txBody>
          <a:bodyPr wrap="none" rtlCol="0">
            <a:spAutoFit/>
          </a:bodyPr>
          <a:lstStyle/>
          <a:p>
            <a:r>
              <a:rPr lang="en-GB" dirty="0" smtClean="0"/>
              <a:t>Are they really identical?</a:t>
            </a:r>
            <a:endParaRPr lang="en-GB" dirty="0"/>
          </a:p>
        </p:txBody>
      </p:sp>
      <p:sp>
        <p:nvSpPr>
          <p:cNvPr id="103" name="CuadroTexto 102"/>
          <p:cNvSpPr txBox="1"/>
          <p:nvPr/>
        </p:nvSpPr>
        <p:spPr>
          <a:xfrm>
            <a:off x="3810172" y="5723075"/>
            <a:ext cx="1948144" cy="369332"/>
          </a:xfrm>
          <a:prstGeom prst="rect">
            <a:avLst/>
          </a:prstGeom>
          <a:noFill/>
        </p:spPr>
        <p:txBody>
          <a:bodyPr wrap="none" rtlCol="0">
            <a:spAutoFit/>
          </a:bodyPr>
          <a:lstStyle/>
          <a:p>
            <a:r>
              <a:rPr lang="en-GB" dirty="0" smtClean="0"/>
              <a:t>Find the difference</a:t>
            </a:r>
            <a:endParaRPr lang="en-GB" dirty="0"/>
          </a:p>
        </p:txBody>
      </p:sp>
      <p:sp>
        <p:nvSpPr>
          <p:cNvPr id="104" name="Marcador de fecha 103"/>
          <p:cNvSpPr>
            <a:spLocks noGrp="1"/>
          </p:cNvSpPr>
          <p:nvPr>
            <p:ph type="dt" sz="half" idx="10"/>
          </p:nvPr>
        </p:nvSpPr>
        <p:spPr/>
        <p:txBody>
          <a:bodyPr/>
          <a:lstStyle/>
          <a:p>
            <a:pPr>
              <a:defRPr/>
            </a:pPr>
            <a:r>
              <a:rPr lang="es-ES_tradnl" smtClean="0"/>
              <a:t>16-20 Nov 2015/15</a:t>
            </a:r>
            <a:endParaRPr lang="en-GB" dirty="0"/>
          </a:p>
        </p:txBody>
      </p:sp>
      <p:sp>
        <p:nvSpPr>
          <p:cNvPr id="105" name="Marcador de pie de página 104"/>
          <p:cNvSpPr>
            <a:spLocks noGrp="1"/>
          </p:cNvSpPr>
          <p:nvPr>
            <p:ph type="ftr" sz="quarter" idx="11"/>
          </p:nvPr>
        </p:nvSpPr>
        <p:spPr/>
        <p:txBody>
          <a:bodyPr/>
          <a:lstStyle/>
          <a:p>
            <a:pPr>
              <a:defRPr/>
            </a:pPr>
            <a:r>
              <a:rPr lang="es-ES_tradnl" smtClean="0"/>
              <a:t>HST15</a:t>
            </a:r>
            <a:endParaRPr lang="en-GB"/>
          </a:p>
        </p:txBody>
      </p:sp>
      <p:sp>
        <p:nvSpPr>
          <p:cNvPr id="106" name="Marcador de número de diapositiva 105"/>
          <p:cNvSpPr>
            <a:spLocks noGrp="1"/>
          </p:cNvSpPr>
          <p:nvPr>
            <p:ph type="sldNum" sz="quarter" idx="12"/>
          </p:nvPr>
        </p:nvSpPr>
        <p:spPr/>
        <p:txBody>
          <a:bodyPr/>
          <a:lstStyle/>
          <a:p>
            <a:pPr>
              <a:defRPr/>
            </a:pPr>
            <a:fld id="{A5673C31-35A3-4184-A149-73FDA23AFA81}" type="slidenum">
              <a:rPr lang="en-GB" smtClean="0"/>
              <a:pPr>
                <a:defRPr/>
              </a:pPr>
              <a:t>17</a:t>
            </a:fld>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504989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a:defRPr/>
            </a:pPr>
            <a:r>
              <a:rPr lang="es-ES_tradnl" smtClean="0"/>
              <a:t>16-20 Nov 2015/15</a:t>
            </a:r>
            <a:endParaRPr lang="en-GB" dirty="0"/>
          </a:p>
        </p:txBody>
      </p:sp>
      <p:sp>
        <p:nvSpPr>
          <p:cNvPr id="3" name="Marcador de pie de página 2"/>
          <p:cNvSpPr>
            <a:spLocks noGrp="1"/>
          </p:cNvSpPr>
          <p:nvPr>
            <p:ph type="ftr" sz="quarter" idx="11"/>
          </p:nvPr>
        </p:nvSpPr>
        <p:spPr/>
        <p:txBody>
          <a:bodyPr/>
          <a:lstStyle/>
          <a:p>
            <a:pPr>
              <a:defRPr/>
            </a:pPr>
            <a:r>
              <a:rPr lang="es-ES_tradnl" smtClean="0"/>
              <a:t>HST15</a:t>
            </a:r>
            <a:endParaRPr lang="en-GB"/>
          </a:p>
        </p:txBody>
      </p:sp>
      <p:sp>
        <p:nvSpPr>
          <p:cNvPr id="4" name="Marcador de número de diapositiva 3"/>
          <p:cNvSpPr>
            <a:spLocks noGrp="1"/>
          </p:cNvSpPr>
          <p:nvPr>
            <p:ph type="sldNum" sz="quarter" idx="12"/>
          </p:nvPr>
        </p:nvSpPr>
        <p:spPr/>
        <p:txBody>
          <a:bodyPr/>
          <a:lstStyle/>
          <a:p>
            <a:pPr>
              <a:defRPr/>
            </a:pPr>
            <a:fld id="{A5673C31-35A3-4184-A149-73FDA23AFA81}" type="slidenum">
              <a:rPr lang="en-GB" smtClean="0"/>
              <a:pPr>
                <a:defRPr/>
              </a:pPr>
              <a:t>18</a:t>
            </a:fld>
            <a:endParaRPr lang="en-GB" dirty="0"/>
          </a:p>
        </p:txBody>
      </p:sp>
      <p:pic>
        <p:nvPicPr>
          <p:cNvPr id="7" name="Imagen 6" descr="fujita_4cases.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06296" y="0"/>
            <a:ext cx="4369008" cy="6143395"/>
          </a:xfrm>
          <a:prstGeom prst="rect">
            <a:avLst/>
          </a:prstGeom>
        </p:spPr>
      </p:pic>
      <p:pic>
        <p:nvPicPr>
          <p:cNvPr id="9" name="Imagen 8" descr="Screenshot 2015-11-16 13.46.07.png"/>
          <p:cNvPicPr>
            <a:picLocks noChangeAspect="1"/>
          </p:cNvPicPr>
          <p:nvPr/>
        </p:nvPicPr>
        <p:blipFill>
          <a:blip r:embed="rId4"/>
          <a:stretch>
            <a:fillRect/>
          </a:stretch>
        </p:blipFill>
        <p:spPr>
          <a:xfrm>
            <a:off x="406296" y="5543242"/>
            <a:ext cx="8102600" cy="244219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Screenshot 2014-10-29 21.13.21.png"/>
          <p:cNvPicPr>
            <a:picLocks noChangeAspect="1"/>
          </p:cNvPicPr>
          <p:nvPr/>
        </p:nvPicPr>
        <p:blipFill>
          <a:blip r:embed="rId2"/>
          <a:stretch>
            <a:fillRect/>
          </a:stretch>
        </p:blipFill>
        <p:spPr>
          <a:xfrm>
            <a:off x="-327998" y="1651168"/>
            <a:ext cx="9850457" cy="5583636"/>
          </a:xfrm>
          <a:prstGeom prst="rect">
            <a:avLst/>
          </a:prstGeom>
        </p:spPr>
      </p:pic>
      <p:sp>
        <p:nvSpPr>
          <p:cNvPr id="4" name="Elipse 3"/>
          <p:cNvSpPr/>
          <p:nvPr/>
        </p:nvSpPr>
        <p:spPr>
          <a:xfrm>
            <a:off x="3599570" y="1413023"/>
            <a:ext cx="260717" cy="238145"/>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CuadroTexto 4"/>
          <p:cNvSpPr txBox="1"/>
          <p:nvPr/>
        </p:nvSpPr>
        <p:spPr>
          <a:xfrm>
            <a:off x="4112592" y="1281836"/>
            <a:ext cx="690401" cy="369332"/>
          </a:xfrm>
          <a:prstGeom prst="rect">
            <a:avLst/>
          </a:prstGeom>
          <a:solidFill>
            <a:schemeClr val="bg1"/>
          </a:solidFill>
          <a:ln w="38100" cmpd="sng">
            <a:solidFill>
              <a:srgbClr val="3366FF"/>
            </a:solidFill>
          </a:ln>
        </p:spPr>
        <p:txBody>
          <a:bodyPr wrap="none" rtlCol="0">
            <a:spAutoFit/>
          </a:bodyPr>
          <a:lstStyle/>
          <a:p>
            <a:r>
              <a:rPr lang="en-GB" dirty="0" smtClean="0"/>
              <a:t>3He,t</a:t>
            </a:r>
            <a:endParaRPr lang="en-GB" dirty="0"/>
          </a:p>
        </p:txBody>
      </p:sp>
      <p:sp>
        <p:nvSpPr>
          <p:cNvPr id="6" name="Triángulo isósceles 5"/>
          <p:cNvSpPr/>
          <p:nvPr/>
        </p:nvSpPr>
        <p:spPr>
          <a:xfrm>
            <a:off x="1219480" y="1413023"/>
            <a:ext cx="285947" cy="238145"/>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CuadroTexto 6"/>
          <p:cNvSpPr txBox="1"/>
          <p:nvPr/>
        </p:nvSpPr>
        <p:spPr>
          <a:xfrm>
            <a:off x="1731167" y="1281836"/>
            <a:ext cx="969361" cy="369332"/>
          </a:xfrm>
          <a:prstGeom prst="rect">
            <a:avLst/>
          </a:prstGeom>
          <a:solidFill>
            <a:schemeClr val="bg1"/>
          </a:solidFill>
          <a:ln w="38100" cmpd="sng">
            <a:solidFill>
              <a:srgbClr val="FF0000"/>
            </a:solidFill>
          </a:ln>
        </p:spPr>
        <p:txBody>
          <a:bodyPr wrap="none" rtlCol="0">
            <a:spAutoFit/>
          </a:bodyPr>
          <a:lstStyle/>
          <a:p>
            <a:r>
              <a:rPr lang="en-GB" dirty="0" err="1" smtClean="0">
                <a:latin typeface="Symbol" charset="2"/>
                <a:cs typeface="Symbol" charset="2"/>
              </a:rPr>
              <a:t>b</a:t>
            </a:r>
            <a:r>
              <a:rPr lang="en-GB" dirty="0" smtClean="0">
                <a:latin typeface="Symbol" charset="2"/>
                <a:cs typeface="Symbol" charset="2"/>
              </a:rPr>
              <a:t>-</a:t>
            </a:r>
            <a:r>
              <a:rPr lang="en-GB" dirty="0" smtClean="0">
                <a:latin typeface="+mj-lt"/>
                <a:cs typeface="Symbol" charset="2"/>
              </a:rPr>
              <a:t>decay</a:t>
            </a:r>
            <a:endParaRPr lang="en-GB" dirty="0">
              <a:latin typeface="Symbol" charset="2"/>
              <a:cs typeface="Symbol" charset="2"/>
            </a:endParaRPr>
          </a:p>
        </p:txBody>
      </p:sp>
      <p:sp>
        <p:nvSpPr>
          <p:cNvPr id="8" name="Marcador de fecha 7"/>
          <p:cNvSpPr>
            <a:spLocks noGrp="1"/>
          </p:cNvSpPr>
          <p:nvPr>
            <p:ph type="dt" sz="half" idx="10"/>
          </p:nvPr>
        </p:nvSpPr>
        <p:spPr/>
        <p:txBody>
          <a:bodyPr/>
          <a:lstStyle/>
          <a:p>
            <a:pPr>
              <a:defRPr/>
            </a:pPr>
            <a:r>
              <a:rPr lang="es-ES_tradnl" smtClean="0"/>
              <a:t>16-20 Nov 2015/15</a:t>
            </a:r>
            <a:endParaRPr lang="en-GB" dirty="0"/>
          </a:p>
        </p:txBody>
      </p:sp>
      <p:sp>
        <p:nvSpPr>
          <p:cNvPr id="9" name="Marcador de pie de página 8"/>
          <p:cNvSpPr>
            <a:spLocks noGrp="1"/>
          </p:cNvSpPr>
          <p:nvPr>
            <p:ph type="ftr" sz="quarter" idx="11"/>
          </p:nvPr>
        </p:nvSpPr>
        <p:spPr/>
        <p:txBody>
          <a:bodyPr/>
          <a:lstStyle/>
          <a:p>
            <a:pPr>
              <a:defRPr/>
            </a:pPr>
            <a:r>
              <a:rPr lang="es-ES_tradnl" smtClean="0"/>
              <a:t>HST15</a:t>
            </a:r>
            <a:endParaRPr lang="en-GB"/>
          </a:p>
        </p:txBody>
      </p:sp>
      <p:sp>
        <p:nvSpPr>
          <p:cNvPr id="3" name="Marcador de número de diapositiva 2"/>
          <p:cNvSpPr>
            <a:spLocks noGrp="1"/>
          </p:cNvSpPr>
          <p:nvPr>
            <p:ph type="sldNum" sz="quarter" idx="12"/>
          </p:nvPr>
        </p:nvSpPr>
        <p:spPr/>
        <p:txBody>
          <a:bodyPr/>
          <a:lstStyle/>
          <a:p>
            <a:pPr>
              <a:defRPr/>
            </a:pPr>
            <a:fld id="{A5673C31-35A3-4184-A149-73FDA23AFA81}" type="slidenum">
              <a:rPr lang="en-GB" smtClean="0"/>
              <a:pPr>
                <a:defRPr/>
              </a:pPr>
              <a:t>19</a:t>
            </a:fld>
            <a:endParaRPr lang="en-GB" dirty="0"/>
          </a:p>
        </p:txBody>
      </p:sp>
      <p:sp>
        <p:nvSpPr>
          <p:cNvPr id="10" name="CuadroTexto 9"/>
          <p:cNvSpPr txBox="1"/>
          <p:nvPr/>
        </p:nvSpPr>
        <p:spPr>
          <a:xfrm>
            <a:off x="2286000" y="469900"/>
            <a:ext cx="4007602" cy="369332"/>
          </a:xfrm>
          <a:prstGeom prst="rect">
            <a:avLst/>
          </a:prstGeom>
          <a:noFill/>
        </p:spPr>
        <p:txBody>
          <a:bodyPr wrap="none" rtlCol="0">
            <a:spAutoFit/>
          </a:bodyPr>
          <a:lstStyle/>
          <a:p>
            <a:r>
              <a:rPr lang="en-GB" dirty="0" smtClean="0"/>
              <a:t>Comparison including sensitivity limit!</a:t>
            </a:r>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484731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9506" name="Picture 3" descr="nucli"/>
          <p:cNvPicPr>
            <a:picLocks noChangeAspect="1" noChangeArrowheads="1"/>
          </p:cNvPicPr>
          <p:nvPr/>
        </p:nvPicPr>
        <p:blipFill>
          <a:blip r:embed="rId2"/>
          <a:srcRect t="33678" b="4378"/>
          <a:stretch>
            <a:fillRect/>
          </a:stretch>
        </p:blipFill>
        <p:spPr bwMode="auto">
          <a:xfrm>
            <a:off x="1692275" y="1341438"/>
            <a:ext cx="4421188" cy="3765550"/>
          </a:xfrm>
          <a:prstGeom prst="rect">
            <a:avLst/>
          </a:prstGeom>
          <a:noFill/>
          <a:ln w="9525">
            <a:noFill/>
            <a:miter lim="800000"/>
            <a:headEnd/>
            <a:tailEnd/>
          </a:ln>
        </p:spPr>
      </p:pic>
      <p:pic>
        <p:nvPicPr>
          <p:cNvPr id="149505" name="Picture 2" descr="nucl0002"/>
          <p:cNvPicPr>
            <a:picLocks noChangeAspect="1" noChangeArrowheads="1"/>
          </p:cNvPicPr>
          <p:nvPr/>
        </p:nvPicPr>
        <p:blipFill>
          <a:blip r:embed="rId3"/>
          <a:srcRect t="7410" b="67357"/>
          <a:stretch>
            <a:fillRect/>
          </a:stretch>
        </p:blipFill>
        <p:spPr bwMode="auto">
          <a:xfrm>
            <a:off x="323850" y="5084763"/>
            <a:ext cx="4556125" cy="1581150"/>
          </a:xfrm>
          <a:prstGeom prst="rect">
            <a:avLst/>
          </a:prstGeom>
          <a:noFill/>
          <a:ln w="9525">
            <a:noFill/>
            <a:miter lim="800000"/>
            <a:headEnd/>
            <a:tailEnd/>
          </a:ln>
        </p:spPr>
      </p:pic>
      <p:pic>
        <p:nvPicPr>
          <p:cNvPr id="149507" name="Picture 4" descr="nucl0003"/>
          <p:cNvPicPr>
            <a:picLocks noChangeAspect="1" noChangeArrowheads="1"/>
          </p:cNvPicPr>
          <p:nvPr/>
        </p:nvPicPr>
        <p:blipFill>
          <a:blip r:embed="rId4"/>
          <a:srcRect l="40759" t="16840"/>
          <a:stretch>
            <a:fillRect/>
          </a:stretch>
        </p:blipFill>
        <p:spPr bwMode="auto">
          <a:xfrm>
            <a:off x="4787900" y="115888"/>
            <a:ext cx="2762250" cy="5329237"/>
          </a:xfrm>
          <a:prstGeom prst="rect">
            <a:avLst/>
          </a:prstGeom>
          <a:noFill/>
          <a:ln w="9525">
            <a:noFill/>
            <a:miter lim="800000"/>
            <a:headEnd/>
            <a:tailEnd/>
          </a:ln>
        </p:spPr>
      </p:pic>
      <p:sp>
        <p:nvSpPr>
          <p:cNvPr id="149508" name="Line 5"/>
          <p:cNvSpPr>
            <a:spLocks noChangeShapeType="1"/>
          </p:cNvSpPr>
          <p:nvPr/>
        </p:nvSpPr>
        <p:spPr bwMode="auto">
          <a:xfrm flipV="1">
            <a:off x="1908175" y="836613"/>
            <a:ext cx="5111750" cy="5040312"/>
          </a:xfrm>
          <a:prstGeom prst="line">
            <a:avLst/>
          </a:prstGeom>
          <a:noFill/>
          <a:ln w="19050">
            <a:solidFill>
              <a:schemeClr val="tx1"/>
            </a:solidFill>
            <a:round/>
            <a:headEnd/>
            <a:tailEnd/>
          </a:ln>
        </p:spPr>
        <p:txBody>
          <a:bodyPr/>
          <a:lstStyle/>
          <a:p>
            <a:endParaRPr lang="ja-JP" altLang="en-US"/>
          </a:p>
        </p:txBody>
      </p:sp>
      <p:sp>
        <p:nvSpPr>
          <p:cNvPr id="149509" name="Text Box 6"/>
          <p:cNvSpPr txBox="1">
            <a:spLocks noChangeArrowheads="1"/>
          </p:cNvSpPr>
          <p:nvPr/>
        </p:nvSpPr>
        <p:spPr bwMode="auto">
          <a:xfrm rot="-2878114">
            <a:off x="6806406" y="329407"/>
            <a:ext cx="884237" cy="457200"/>
          </a:xfrm>
          <a:prstGeom prst="rect">
            <a:avLst/>
          </a:prstGeom>
          <a:noFill/>
          <a:ln w="9525">
            <a:noFill/>
            <a:miter lim="800000"/>
            <a:headEnd/>
            <a:tailEnd/>
          </a:ln>
        </p:spPr>
        <p:txBody>
          <a:bodyPr>
            <a:spAutoFit/>
          </a:bodyPr>
          <a:lstStyle/>
          <a:p>
            <a:r>
              <a:rPr kumimoji="0" lang="es-ES" altLang="ja-JP" sz="2400" b="1">
                <a:latin typeface="Times New Roman" pitchFamily="18" charset="0"/>
              </a:rPr>
              <a:t>N=Z</a:t>
            </a:r>
          </a:p>
        </p:txBody>
      </p:sp>
      <p:sp>
        <p:nvSpPr>
          <p:cNvPr id="149510" name="Text Box 7"/>
          <p:cNvSpPr txBox="1">
            <a:spLocks noChangeArrowheads="1"/>
          </p:cNvSpPr>
          <p:nvPr/>
        </p:nvSpPr>
        <p:spPr bwMode="auto">
          <a:xfrm>
            <a:off x="7550150" y="2636838"/>
            <a:ext cx="865188" cy="457200"/>
          </a:xfrm>
          <a:prstGeom prst="rect">
            <a:avLst/>
          </a:prstGeom>
          <a:noFill/>
          <a:ln w="9525">
            <a:noFill/>
            <a:miter lim="800000"/>
            <a:headEnd/>
            <a:tailEnd/>
          </a:ln>
        </p:spPr>
        <p:txBody>
          <a:bodyPr wrap="none">
            <a:spAutoFit/>
          </a:bodyPr>
          <a:lstStyle/>
          <a:p>
            <a:r>
              <a:rPr kumimoji="0" lang="es-ES" altLang="ja-JP" sz="2400" b="1">
                <a:solidFill>
                  <a:srgbClr val="FF0000"/>
                </a:solidFill>
                <a:latin typeface="Times New Roman" pitchFamily="18" charset="0"/>
              </a:rPr>
              <a:t>Z=28</a:t>
            </a:r>
          </a:p>
        </p:txBody>
      </p:sp>
      <p:sp>
        <p:nvSpPr>
          <p:cNvPr id="149511" name="Line 8"/>
          <p:cNvSpPr>
            <a:spLocks noChangeShapeType="1"/>
          </p:cNvSpPr>
          <p:nvPr/>
        </p:nvSpPr>
        <p:spPr bwMode="auto">
          <a:xfrm>
            <a:off x="1763713" y="2708275"/>
            <a:ext cx="5400675" cy="0"/>
          </a:xfrm>
          <a:prstGeom prst="line">
            <a:avLst/>
          </a:prstGeom>
          <a:noFill/>
          <a:ln w="28575">
            <a:solidFill>
              <a:srgbClr val="FF0000"/>
            </a:solidFill>
            <a:round/>
            <a:headEnd/>
            <a:tailEnd/>
          </a:ln>
        </p:spPr>
        <p:txBody>
          <a:bodyPr/>
          <a:lstStyle/>
          <a:p>
            <a:endParaRPr lang="ja-JP" altLang="en-US"/>
          </a:p>
        </p:txBody>
      </p:sp>
      <p:sp>
        <p:nvSpPr>
          <p:cNvPr id="149512" name="Line 9"/>
          <p:cNvSpPr>
            <a:spLocks noChangeShapeType="1"/>
          </p:cNvSpPr>
          <p:nvPr/>
        </p:nvSpPr>
        <p:spPr bwMode="auto">
          <a:xfrm>
            <a:off x="1763713" y="2997200"/>
            <a:ext cx="5400675" cy="0"/>
          </a:xfrm>
          <a:prstGeom prst="line">
            <a:avLst/>
          </a:prstGeom>
          <a:noFill/>
          <a:ln w="28575">
            <a:solidFill>
              <a:srgbClr val="FF0000"/>
            </a:solidFill>
            <a:round/>
            <a:headEnd/>
            <a:tailEnd/>
          </a:ln>
        </p:spPr>
        <p:txBody>
          <a:bodyPr/>
          <a:lstStyle/>
          <a:p>
            <a:endParaRPr lang="ja-JP" altLang="en-US"/>
          </a:p>
        </p:txBody>
      </p:sp>
      <p:sp>
        <p:nvSpPr>
          <p:cNvPr id="149513" name="Line 10"/>
          <p:cNvSpPr>
            <a:spLocks noChangeShapeType="1"/>
          </p:cNvSpPr>
          <p:nvPr/>
        </p:nvSpPr>
        <p:spPr bwMode="auto">
          <a:xfrm>
            <a:off x="4787900" y="836613"/>
            <a:ext cx="0" cy="5040312"/>
          </a:xfrm>
          <a:prstGeom prst="line">
            <a:avLst/>
          </a:prstGeom>
          <a:noFill/>
          <a:ln w="28575">
            <a:solidFill>
              <a:srgbClr val="FF0000"/>
            </a:solidFill>
            <a:round/>
            <a:headEnd/>
            <a:tailEnd/>
          </a:ln>
        </p:spPr>
        <p:txBody>
          <a:bodyPr/>
          <a:lstStyle/>
          <a:p>
            <a:endParaRPr lang="ja-JP" altLang="en-US"/>
          </a:p>
        </p:txBody>
      </p:sp>
      <p:sp>
        <p:nvSpPr>
          <p:cNvPr id="149514" name="Line 11"/>
          <p:cNvSpPr>
            <a:spLocks noChangeShapeType="1"/>
          </p:cNvSpPr>
          <p:nvPr/>
        </p:nvSpPr>
        <p:spPr bwMode="auto">
          <a:xfrm>
            <a:off x="5148263" y="908050"/>
            <a:ext cx="0" cy="5040313"/>
          </a:xfrm>
          <a:prstGeom prst="line">
            <a:avLst/>
          </a:prstGeom>
          <a:noFill/>
          <a:ln w="28575">
            <a:solidFill>
              <a:srgbClr val="FF0000"/>
            </a:solidFill>
            <a:round/>
            <a:headEnd/>
            <a:tailEnd/>
          </a:ln>
        </p:spPr>
        <p:txBody>
          <a:bodyPr/>
          <a:lstStyle/>
          <a:p>
            <a:endParaRPr lang="ja-JP" altLang="en-US"/>
          </a:p>
        </p:txBody>
      </p:sp>
      <p:sp>
        <p:nvSpPr>
          <p:cNvPr id="149515" name="Line 12"/>
          <p:cNvSpPr>
            <a:spLocks noChangeShapeType="1"/>
          </p:cNvSpPr>
          <p:nvPr/>
        </p:nvSpPr>
        <p:spPr bwMode="auto">
          <a:xfrm>
            <a:off x="395288" y="5373688"/>
            <a:ext cx="5400675" cy="71437"/>
          </a:xfrm>
          <a:prstGeom prst="line">
            <a:avLst/>
          </a:prstGeom>
          <a:noFill/>
          <a:ln w="28575">
            <a:solidFill>
              <a:srgbClr val="FF0000"/>
            </a:solidFill>
            <a:round/>
            <a:headEnd/>
            <a:tailEnd/>
          </a:ln>
        </p:spPr>
        <p:txBody>
          <a:bodyPr/>
          <a:lstStyle/>
          <a:p>
            <a:endParaRPr lang="ja-JP" altLang="en-US"/>
          </a:p>
        </p:txBody>
      </p:sp>
      <p:sp>
        <p:nvSpPr>
          <p:cNvPr id="149516" name="Line 13"/>
          <p:cNvSpPr>
            <a:spLocks noChangeShapeType="1"/>
          </p:cNvSpPr>
          <p:nvPr/>
        </p:nvSpPr>
        <p:spPr bwMode="auto">
          <a:xfrm>
            <a:off x="468313" y="5084763"/>
            <a:ext cx="5400675" cy="71437"/>
          </a:xfrm>
          <a:prstGeom prst="line">
            <a:avLst/>
          </a:prstGeom>
          <a:noFill/>
          <a:ln w="28575">
            <a:solidFill>
              <a:srgbClr val="FF0000"/>
            </a:solidFill>
            <a:round/>
            <a:headEnd/>
            <a:tailEnd/>
          </a:ln>
        </p:spPr>
        <p:txBody>
          <a:bodyPr/>
          <a:lstStyle/>
          <a:p>
            <a:endParaRPr lang="ja-JP" altLang="en-US"/>
          </a:p>
        </p:txBody>
      </p:sp>
      <p:sp>
        <p:nvSpPr>
          <p:cNvPr id="149517" name="Text Box 14"/>
          <p:cNvSpPr txBox="1">
            <a:spLocks noChangeArrowheads="1"/>
          </p:cNvSpPr>
          <p:nvPr/>
        </p:nvSpPr>
        <p:spPr bwMode="auto">
          <a:xfrm>
            <a:off x="0" y="4652963"/>
            <a:ext cx="865188" cy="457200"/>
          </a:xfrm>
          <a:prstGeom prst="rect">
            <a:avLst/>
          </a:prstGeom>
          <a:noFill/>
          <a:ln w="9525">
            <a:noFill/>
            <a:miter lim="800000"/>
            <a:headEnd/>
            <a:tailEnd/>
          </a:ln>
        </p:spPr>
        <p:txBody>
          <a:bodyPr wrap="none">
            <a:spAutoFit/>
          </a:bodyPr>
          <a:lstStyle/>
          <a:p>
            <a:r>
              <a:rPr kumimoji="0" lang="es-ES" altLang="ja-JP" sz="2400" b="1">
                <a:solidFill>
                  <a:srgbClr val="FF0000"/>
                </a:solidFill>
                <a:latin typeface="Times New Roman" pitchFamily="18" charset="0"/>
              </a:rPr>
              <a:t>Z=20</a:t>
            </a:r>
          </a:p>
        </p:txBody>
      </p:sp>
      <p:sp>
        <p:nvSpPr>
          <p:cNvPr id="149518" name="Text Box 15"/>
          <p:cNvSpPr txBox="1">
            <a:spLocks noChangeArrowheads="1"/>
          </p:cNvSpPr>
          <p:nvPr/>
        </p:nvSpPr>
        <p:spPr bwMode="auto">
          <a:xfrm>
            <a:off x="4643438" y="5876925"/>
            <a:ext cx="882650" cy="457200"/>
          </a:xfrm>
          <a:prstGeom prst="rect">
            <a:avLst/>
          </a:prstGeom>
          <a:noFill/>
          <a:ln w="9525">
            <a:noFill/>
            <a:miter lim="800000"/>
            <a:headEnd/>
            <a:tailEnd/>
          </a:ln>
        </p:spPr>
        <p:txBody>
          <a:bodyPr wrap="none">
            <a:spAutoFit/>
          </a:bodyPr>
          <a:lstStyle/>
          <a:p>
            <a:r>
              <a:rPr kumimoji="0" lang="es-ES" altLang="ja-JP" sz="2400" b="1">
                <a:solidFill>
                  <a:srgbClr val="FF0000"/>
                </a:solidFill>
                <a:latin typeface="Times New Roman" pitchFamily="18" charset="0"/>
              </a:rPr>
              <a:t>N=28</a:t>
            </a:r>
          </a:p>
        </p:txBody>
      </p:sp>
      <p:sp>
        <p:nvSpPr>
          <p:cNvPr id="149519" name="Line 16"/>
          <p:cNvSpPr>
            <a:spLocks noChangeShapeType="1"/>
          </p:cNvSpPr>
          <p:nvPr/>
        </p:nvSpPr>
        <p:spPr bwMode="auto">
          <a:xfrm>
            <a:off x="2411413" y="2708275"/>
            <a:ext cx="0" cy="3960813"/>
          </a:xfrm>
          <a:prstGeom prst="line">
            <a:avLst/>
          </a:prstGeom>
          <a:noFill/>
          <a:ln w="28575">
            <a:solidFill>
              <a:srgbClr val="FF0000"/>
            </a:solidFill>
            <a:round/>
            <a:headEnd/>
            <a:tailEnd/>
          </a:ln>
        </p:spPr>
        <p:txBody>
          <a:bodyPr/>
          <a:lstStyle/>
          <a:p>
            <a:endParaRPr lang="ja-JP" altLang="en-US"/>
          </a:p>
        </p:txBody>
      </p:sp>
      <p:sp>
        <p:nvSpPr>
          <p:cNvPr id="149520" name="Line 17"/>
          <p:cNvSpPr>
            <a:spLocks noChangeShapeType="1"/>
          </p:cNvSpPr>
          <p:nvPr/>
        </p:nvSpPr>
        <p:spPr bwMode="auto">
          <a:xfrm>
            <a:off x="2700338" y="2708275"/>
            <a:ext cx="0" cy="3816350"/>
          </a:xfrm>
          <a:prstGeom prst="line">
            <a:avLst/>
          </a:prstGeom>
          <a:noFill/>
          <a:ln w="28575">
            <a:solidFill>
              <a:srgbClr val="FF0000"/>
            </a:solidFill>
            <a:round/>
            <a:headEnd/>
            <a:tailEnd/>
          </a:ln>
        </p:spPr>
        <p:txBody>
          <a:bodyPr/>
          <a:lstStyle/>
          <a:p>
            <a:endParaRPr lang="ja-JP" altLang="en-US"/>
          </a:p>
        </p:txBody>
      </p:sp>
      <p:sp>
        <p:nvSpPr>
          <p:cNvPr id="149521" name="Text Box 18"/>
          <p:cNvSpPr txBox="1">
            <a:spLocks noChangeArrowheads="1"/>
          </p:cNvSpPr>
          <p:nvPr/>
        </p:nvSpPr>
        <p:spPr bwMode="auto">
          <a:xfrm>
            <a:off x="2124075" y="6400800"/>
            <a:ext cx="882650" cy="457200"/>
          </a:xfrm>
          <a:prstGeom prst="rect">
            <a:avLst/>
          </a:prstGeom>
          <a:solidFill>
            <a:srgbClr val="FFCC99"/>
          </a:solidFill>
          <a:ln w="9525">
            <a:noFill/>
            <a:miter lim="800000"/>
            <a:headEnd/>
            <a:tailEnd/>
          </a:ln>
        </p:spPr>
        <p:txBody>
          <a:bodyPr wrap="none">
            <a:spAutoFit/>
          </a:bodyPr>
          <a:lstStyle/>
          <a:p>
            <a:r>
              <a:rPr kumimoji="0" lang="es-ES" altLang="ja-JP" sz="2400" b="1">
                <a:solidFill>
                  <a:srgbClr val="FF0000"/>
                </a:solidFill>
                <a:latin typeface="Times New Roman" pitchFamily="18" charset="0"/>
              </a:rPr>
              <a:t>N=20</a:t>
            </a:r>
          </a:p>
        </p:txBody>
      </p:sp>
      <p:sp>
        <p:nvSpPr>
          <p:cNvPr id="29" name="Elipse 28"/>
          <p:cNvSpPr/>
          <p:nvPr/>
        </p:nvSpPr>
        <p:spPr>
          <a:xfrm flipV="1">
            <a:off x="2468563" y="4521200"/>
            <a:ext cx="231775" cy="2635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31" name="Elipse 30"/>
          <p:cNvSpPr/>
          <p:nvPr/>
        </p:nvSpPr>
        <p:spPr>
          <a:xfrm flipV="1">
            <a:off x="4181475" y="2733675"/>
            <a:ext cx="231775" cy="2635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32" name="Elipse 31"/>
          <p:cNvSpPr/>
          <p:nvPr/>
        </p:nvSpPr>
        <p:spPr>
          <a:xfrm flipV="1">
            <a:off x="3006725" y="3954463"/>
            <a:ext cx="231775" cy="2651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33" name="Elipse 32"/>
          <p:cNvSpPr/>
          <p:nvPr/>
        </p:nvSpPr>
        <p:spPr>
          <a:xfrm flipV="1">
            <a:off x="3621088" y="3343275"/>
            <a:ext cx="231775" cy="2635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36" name="Elipse 35"/>
          <p:cNvSpPr/>
          <p:nvPr/>
        </p:nvSpPr>
        <p:spPr>
          <a:xfrm>
            <a:off x="4180744" y="2063257"/>
            <a:ext cx="304577" cy="283560"/>
          </a:xfrm>
          <a:prstGeom prst="ellipse">
            <a:avLst/>
          </a:prstGeom>
          <a:solidFill>
            <a:srgbClr val="FFFF00"/>
          </a:solidFill>
          <a:effectLst>
            <a:innerShdw blurRad="63500" dist="50800" dir="156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37" name="Elipse 36"/>
          <p:cNvSpPr/>
          <p:nvPr/>
        </p:nvSpPr>
        <p:spPr>
          <a:xfrm>
            <a:off x="4787900" y="2052637"/>
            <a:ext cx="304577" cy="283560"/>
          </a:xfrm>
          <a:prstGeom prst="ellipse">
            <a:avLst/>
          </a:prstGeom>
          <a:solidFill>
            <a:srgbClr val="FFFF00">
              <a:alpha val="73000"/>
            </a:srgbClr>
          </a:solidFill>
          <a:effectLst>
            <a:innerShdw blurRad="63500" dist="50800" dir="1668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30" name="Elipse 29"/>
          <p:cNvSpPr/>
          <p:nvPr/>
        </p:nvSpPr>
        <p:spPr>
          <a:xfrm flipV="1">
            <a:off x="6113463" y="5938837"/>
            <a:ext cx="231775" cy="2635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149537" name="CuadroTexto 33"/>
          <p:cNvSpPr txBox="1">
            <a:spLocks noChangeArrowheads="1"/>
          </p:cNvSpPr>
          <p:nvPr/>
        </p:nvSpPr>
        <p:spPr bwMode="auto">
          <a:xfrm>
            <a:off x="6418040" y="5894896"/>
            <a:ext cx="495300" cy="369887"/>
          </a:xfrm>
          <a:prstGeom prst="rect">
            <a:avLst/>
          </a:prstGeom>
          <a:noFill/>
          <a:ln w="9525">
            <a:noFill/>
            <a:miter lim="800000"/>
            <a:headEnd/>
            <a:tailEnd/>
          </a:ln>
        </p:spPr>
        <p:txBody>
          <a:bodyPr wrap="none">
            <a:spAutoFit/>
          </a:bodyPr>
          <a:lstStyle/>
          <a:p>
            <a:r>
              <a:rPr kumimoji="0" lang="en-GB" altLang="ja-JP" dirty="0">
                <a:latin typeface="Calibri" pitchFamily="34" charset="0"/>
              </a:rPr>
              <a:t>GSI</a:t>
            </a:r>
          </a:p>
        </p:txBody>
      </p:sp>
      <p:sp>
        <p:nvSpPr>
          <p:cNvPr id="38" name="Elipse 37"/>
          <p:cNvSpPr/>
          <p:nvPr/>
        </p:nvSpPr>
        <p:spPr>
          <a:xfrm>
            <a:off x="7550150" y="5876925"/>
            <a:ext cx="304577" cy="283560"/>
          </a:xfrm>
          <a:prstGeom prst="ellipse">
            <a:avLst/>
          </a:prstGeom>
          <a:solidFill>
            <a:srgbClr val="FFFF00">
              <a:alpha val="73000"/>
            </a:srgbClr>
          </a:solidFill>
          <a:effectLst>
            <a:innerShdw blurRad="63500" dist="50800" dir="1668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149541" name="CuadroTexto 38"/>
          <p:cNvSpPr txBox="1">
            <a:spLocks noChangeArrowheads="1"/>
          </p:cNvSpPr>
          <p:nvPr/>
        </p:nvSpPr>
        <p:spPr bwMode="auto">
          <a:xfrm>
            <a:off x="7912100" y="5832475"/>
            <a:ext cx="774700" cy="369887"/>
          </a:xfrm>
          <a:prstGeom prst="rect">
            <a:avLst/>
          </a:prstGeom>
          <a:noFill/>
          <a:ln w="9525">
            <a:noFill/>
            <a:miter lim="800000"/>
            <a:headEnd/>
            <a:tailEnd/>
          </a:ln>
        </p:spPr>
        <p:txBody>
          <a:bodyPr wrap="none">
            <a:spAutoFit/>
          </a:bodyPr>
          <a:lstStyle/>
          <a:p>
            <a:r>
              <a:rPr kumimoji="0" lang="en-GB" altLang="ja-JP" dirty="0">
                <a:latin typeface="Calibri" pitchFamily="34" charset="0"/>
              </a:rPr>
              <a:t>GANIL</a:t>
            </a:r>
          </a:p>
        </p:txBody>
      </p:sp>
      <p:sp>
        <p:nvSpPr>
          <p:cNvPr id="34" name="Marcador de fecha 33"/>
          <p:cNvSpPr>
            <a:spLocks noGrp="1"/>
          </p:cNvSpPr>
          <p:nvPr>
            <p:ph type="dt" sz="half" idx="10"/>
          </p:nvPr>
        </p:nvSpPr>
        <p:spPr/>
        <p:txBody>
          <a:bodyPr/>
          <a:lstStyle/>
          <a:p>
            <a:pPr>
              <a:defRPr/>
            </a:pPr>
            <a:r>
              <a:rPr lang="es-ES_tradnl" smtClean="0"/>
              <a:t>16-20 Nov 2015/15</a:t>
            </a:r>
            <a:endParaRPr lang="es-ES_tradnl"/>
          </a:p>
        </p:txBody>
      </p:sp>
      <p:sp>
        <p:nvSpPr>
          <p:cNvPr id="39" name="Marcador de número de diapositiva 38"/>
          <p:cNvSpPr>
            <a:spLocks noGrp="1"/>
          </p:cNvSpPr>
          <p:nvPr>
            <p:ph type="sldNum" sz="quarter" idx="12"/>
          </p:nvPr>
        </p:nvSpPr>
        <p:spPr/>
        <p:txBody>
          <a:bodyPr/>
          <a:lstStyle/>
          <a:p>
            <a:pPr>
              <a:defRPr/>
            </a:pPr>
            <a:fld id="{DAA7C34A-6540-4261-A90E-6F7D67EB4946}" type="slidenum">
              <a:rPr lang="es-ES_tradnl" smtClean="0"/>
              <a:pPr>
                <a:defRPr/>
              </a:pPr>
              <a:t>2</a:t>
            </a:fld>
            <a:endParaRPr lang="es-ES_tradnl"/>
          </a:p>
        </p:txBody>
      </p:sp>
      <p:sp>
        <p:nvSpPr>
          <p:cNvPr id="41" name="Marcador de pie de página 40"/>
          <p:cNvSpPr>
            <a:spLocks noGrp="1"/>
          </p:cNvSpPr>
          <p:nvPr>
            <p:ph type="ftr" sz="quarter" idx="11"/>
          </p:nvPr>
        </p:nvSpPr>
        <p:spPr/>
        <p:txBody>
          <a:bodyPr/>
          <a:lstStyle/>
          <a:p>
            <a:pPr>
              <a:defRPr/>
            </a:pPr>
            <a:r>
              <a:rPr lang="es-ES_tradnl" smtClean="0"/>
              <a:t>HST15</a:t>
            </a:r>
            <a:endParaRPr lang="es-ES_tradnl"/>
          </a:p>
        </p:txBody>
      </p:sp>
      <p:sp>
        <p:nvSpPr>
          <p:cNvPr id="43" name="Elipse 42"/>
          <p:cNvSpPr/>
          <p:nvPr/>
        </p:nvSpPr>
        <p:spPr>
          <a:xfrm>
            <a:off x="3006725" y="5084763"/>
            <a:ext cx="304800" cy="284163"/>
          </a:xfrm>
          <a:prstGeom prst="ellipse">
            <a:avLst/>
          </a:prstGeom>
          <a:noFill/>
          <a:ln w="38100" cap="flat" cmpd="sng" algn="ctr">
            <a:solidFill>
              <a:srgbClr val="51FFA9"/>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45" name="Elipse 44"/>
          <p:cNvSpPr/>
          <p:nvPr/>
        </p:nvSpPr>
        <p:spPr>
          <a:xfrm>
            <a:off x="3548063" y="4500562"/>
            <a:ext cx="304800" cy="284163"/>
          </a:xfrm>
          <a:prstGeom prst="ellipse">
            <a:avLst/>
          </a:prstGeom>
          <a:noFill/>
          <a:ln w="38100" cap="flat" cmpd="sng" algn="ctr">
            <a:solidFill>
              <a:srgbClr val="51FFA9"/>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46" name="Elipse 45"/>
          <p:cNvSpPr/>
          <p:nvPr/>
        </p:nvSpPr>
        <p:spPr>
          <a:xfrm>
            <a:off x="4180521" y="3935412"/>
            <a:ext cx="304800" cy="284163"/>
          </a:xfrm>
          <a:prstGeom prst="ellipse">
            <a:avLst/>
          </a:prstGeom>
          <a:noFill/>
          <a:ln w="38100" cap="flat" cmpd="sng" algn="ctr">
            <a:solidFill>
              <a:srgbClr val="51FFA9"/>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47" name="Elipse 46"/>
          <p:cNvSpPr/>
          <p:nvPr/>
        </p:nvSpPr>
        <p:spPr>
          <a:xfrm>
            <a:off x="5373688" y="2708275"/>
            <a:ext cx="304800" cy="284163"/>
          </a:xfrm>
          <a:prstGeom prst="ellipse">
            <a:avLst/>
          </a:prstGeom>
          <a:noFill/>
          <a:ln w="38100" cap="flat" cmpd="sng" algn="ctr">
            <a:solidFill>
              <a:srgbClr val="51FFA9"/>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48" name="Elipse 47"/>
          <p:cNvSpPr/>
          <p:nvPr/>
        </p:nvSpPr>
        <p:spPr>
          <a:xfrm>
            <a:off x="4787677" y="3322637"/>
            <a:ext cx="304800" cy="284163"/>
          </a:xfrm>
          <a:prstGeom prst="ellipse">
            <a:avLst/>
          </a:prstGeom>
          <a:noFill/>
          <a:ln w="38100" cap="flat" cmpd="sng" algn="ctr">
            <a:solidFill>
              <a:srgbClr val="51FFA9"/>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40" name="Elipse 39"/>
          <p:cNvSpPr/>
          <p:nvPr/>
        </p:nvSpPr>
        <p:spPr>
          <a:xfrm>
            <a:off x="5491163" y="3343275"/>
            <a:ext cx="304800" cy="284163"/>
          </a:xfrm>
          <a:prstGeom prst="ellipse">
            <a:avLst/>
          </a:prstGeom>
          <a:noFill/>
          <a:ln w="762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dirty="0">
              <a:ln>
                <a:solidFill>
                  <a:srgbClr val="D200FF"/>
                </a:solidFill>
              </a:ln>
              <a:noFill/>
            </a:endParaRPr>
          </a:p>
        </p:txBody>
      </p:sp>
      <p:cxnSp>
        <p:nvCxnSpPr>
          <p:cNvPr id="49" name="Conector recto de flecha 48"/>
          <p:cNvCxnSpPr/>
          <p:nvPr/>
        </p:nvCxnSpPr>
        <p:spPr>
          <a:xfrm>
            <a:off x="4485321" y="2346817"/>
            <a:ext cx="1005842" cy="975820"/>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4" name="CuadroTexto 43"/>
          <p:cNvSpPr txBox="1"/>
          <p:nvPr/>
        </p:nvSpPr>
        <p:spPr>
          <a:xfrm rot="19242614">
            <a:off x="3675536" y="1761285"/>
            <a:ext cx="781133" cy="369332"/>
          </a:xfrm>
          <a:prstGeom prst="rect">
            <a:avLst/>
          </a:prstGeom>
          <a:noFill/>
        </p:spPr>
        <p:txBody>
          <a:bodyPr wrap="none" rtlCol="0">
            <a:spAutoFit/>
          </a:bodyPr>
          <a:lstStyle/>
          <a:p>
            <a:r>
              <a:rPr lang="en-GB" dirty="0" err="1" smtClean="0"/>
              <a:t>Tz</a:t>
            </a:r>
            <a:r>
              <a:rPr lang="en-GB" dirty="0" smtClean="0"/>
              <a:t>=-2</a:t>
            </a:r>
            <a:endParaRPr lang="en-GB" dirty="0"/>
          </a:p>
        </p:txBody>
      </p:sp>
      <p:sp>
        <p:nvSpPr>
          <p:cNvPr id="50" name="CuadroTexto 49"/>
          <p:cNvSpPr txBox="1"/>
          <p:nvPr/>
        </p:nvSpPr>
        <p:spPr>
          <a:xfrm>
            <a:off x="160533" y="190282"/>
            <a:ext cx="4519186" cy="1200329"/>
          </a:xfrm>
          <a:prstGeom prst="rect">
            <a:avLst/>
          </a:prstGeom>
          <a:noFill/>
        </p:spPr>
        <p:txBody>
          <a:bodyPr wrap="none" rtlCol="0">
            <a:spAutoFit/>
          </a:bodyPr>
          <a:lstStyle/>
          <a:p>
            <a:r>
              <a:rPr lang="en-GB" dirty="0" smtClean="0"/>
              <a:t>This is part of a series of experiments</a:t>
            </a:r>
          </a:p>
          <a:p>
            <a:r>
              <a:rPr lang="en-GB" dirty="0" smtClean="0"/>
              <a:t>aimed at comparing CE reactions</a:t>
            </a:r>
          </a:p>
          <a:p>
            <a:r>
              <a:rPr lang="en-GB" dirty="0"/>
              <a:t>o</a:t>
            </a:r>
            <a:r>
              <a:rPr lang="en-GB" dirty="0" smtClean="0"/>
              <a:t>n stable targets with beta decay in proton</a:t>
            </a:r>
          </a:p>
          <a:p>
            <a:r>
              <a:rPr lang="en-GB" dirty="0" smtClean="0"/>
              <a:t>rich nuclei, </a:t>
            </a:r>
          </a:p>
        </p:txBody>
      </p:sp>
      <p:sp>
        <p:nvSpPr>
          <p:cNvPr id="52" name="Llamada ovalada 51"/>
          <p:cNvSpPr/>
          <p:nvPr/>
        </p:nvSpPr>
        <p:spPr>
          <a:xfrm>
            <a:off x="6045582" y="3505994"/>
            <a:ext cx="1504568" cy="896938"/>
          </a:xfrm>
          <a:prstGeom prst="wedgeEllipseCallout">
            <a:avLst>
              <a:gd name="adj1" fmla="val -62626"/>
              <a:gd name="adj2" fmla="val -34443"/>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Compare with</a:t>
            </a:r>
            <a:endParaRPr lang="en-GB" dirty="0"/>
          </a:p>
        </p:txBody>
      </p:sp>
      <p:sp>
        <p:nvSpPr>
          <p:cNvPr id="53" name="CuadroTexto 52"/>
          <p:cNvSpPr txBox="1"/>
          <p:nvPr/>
        </p:nvSpPr>
        <p:spPr>
          <a:xfrm>
            <a:off x="6068155" y="3769797"/>
            <a:ext cx="1429110" cy="369332"/>
          </a:xfrm>
          <a:prstGeom prst="rect">
            <a:avLst/>
          </a:prstGeom>
          <a:noFill/>
        </p:spPr>
        <p:txBody>
          <a:bodyPr wrap="none" rtlCol="0">
            <a:spAutoFit/>
          </a:bodyPr>
          <a:lstStyle/>
          <a:p>
            <a:r>
              <a:rPr lang="en-GB" dirty="0" smtClean="0"/>
              <a:t>Comparison</a:t>
            </a:r>
            <a:endParaRPr lang="en-GB" dirty="0"/>
          </a:p>
        </p:txBody>
      </p:sp>
      <p:sp>
        <p:nvSpPr>
          <p:cNvPr id="54" name="Elipse 53"/>
          <p:cNvSpPr/>
          <p:nvPr/>
        </p:nvSpPr>
        <p:spPr>
          <a:xfrm>
            <a:off x="2971911" y="3314549"/>
            <a:ext cx="304577" cy="283560"/>
          </a:xfrm>
          <a:prstGeom prst="ellipse">
            <a:avLst/>
          </a:prstGeom>
          <a:solidFill>
            <a:srgbClr val="FFFF00"/>
          </a:solidFill>
          <a:effectLst>
            <a:innerShdw blurRad="63500" dist="50800" dir="156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55" name="Elipse 54"/>
          <p:cNvSpPr/>
          <p:nvPr/>
        </p:nvSpPr>
        <p:spPr>
          <a:xfrm>
            <a:off x="3548063" y="2695337"/>
            <a:ext cx="304577" cy="283560"/>
          </a:xfrm>
          <a:prstGeom prst="ellipse">
            <a:avLst/>
          </a:prstGeom>
          <a:solidFill>
            <a:srgbClr val="FFFF00"/>
          </a:solidFill>
          <a:effectLst>
            <a:innerShdw blurRad="63500" dist="50800" dir="156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56" name="Elipse 55"/>
          <p:cNvSpPr/>
          <p:nvPr/>
        </p:nvSpPr>
        <p:spPr>
          <a:xfrm>
            <a:off x="4181475" y="4500562"/>
            <a:ext cx="304800" cy="284163"/>
          </a:xfrm>
          <a:prstGeom prst="ellipse">
            <a:avLst/>
          </a:prstGeom>
          <a:noFill/>
          <a:ln w="762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dirty="0">
              <a:ln>
                <a:solidFill>
                  <a:srgbClr val="D200FF"/>
                </a:solidFill>
              </a:ln>
              <a:noFill/>
            </a:endParaRPr>
          </a:p>
        </p:txBody>
      </p:sp>
      <p:sp>
        <p:nvSpPr>
          <p:cNvPr id="57" name="Elipse 56"/>
          <p:cNvSpPr/>
          <p:nvPr/>
        </p:nvSpPr>
        <p:spPr>
          <a:xfrm>
            <a:off x="4862410" y="3997047"/>
            <a:ext cx="304800" cy="284163"/>
          </a:xfrm>
          <a:prstGeom prst="ellipse">
            <a:avLst/>
          </a:prstGeom>
          <a:noFill/>
          <a:ln w="762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dirty="0">
              <a:ln>
                <a:solidFill>
                  <a:srgbClr val="D200FF"/>
                </a:solidFill>
              </a:ln>
              <a:noFill/>
            </a:endParaRPr>
          </a:p>
        </p:txBody>
      </p:sp>
      <p:sp>
        <p:nvSpPr>
          <p:cNvPr id="58" name="Elipse 57"/>
          <p:cNvSpPr/>
          <p:nvPr/>
        </p:nvSpPr>
        <p:spPr>
          <a:xfrm>
            <a:off x="6113463" y="831200"/>
            <a:ext cx="304577" cy="283560"/>
          </a:xfrm>
          <a:prstGeom prst="ellipse">
            <a:avLst/>
          </a:prstGeom>
          <a:solidFill>
            <a:srgbClr val="D200FF">
              <a:alpha val="73000"/>
            </a:srgbClr>
          </a:solidFill>
          <a:effectLst>
            <a:innerShdw blurRad="63500" dist="50800" dir="1668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59" name="Elipse 58"/>
          <p:cNvSpPr/>
          <p:nvPr/>
        </p:nvSpPr>
        <p:spPr>
          <a:xfrm>
            <a:off x="5481583" y="836613"/>
            <a:ext cx="304577" cy="283560"/>
          </a:xfrm>
          <a:prstGeom prst="ellipse">
            <a:avLst/>
          </a:prstGeom>
          <a:solidFill>
            <a:srgbClr val="D200FF">
              <a:alpha val="73000"/>
            </a:srgbClr>
          </a:solidFill>
          <a:effectLst>
            <a:innerShdw blurRad="63500" dist="50800" dir="1668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60" name="Elipse 59"/>
          <p:cNvSpPr/>
          <p:nvPr/>
        </p:nvSpPr>
        <p:spPr>
          <a:xfrm>
            <a:off x="5409258" y="1496137"/>
            <a:ext cx="304577" cy="283560"/>
          </a:xfrm>
          <a:prstGeom prst="ellipse">
            <a:avLst/>
          </a:prstGeom>
          <a:solidFill>
            <a:srgbClr val="D200FF">
              <a:alpha val="73000"/>
            </a:srgbClr>
          </a:solidFill>
          <a:effectLst>
            <a:innerShdw blurRad="63500" dist="50800" dir="1668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61" name="Elipse 60"/>
          <p:cNvSpPr/>
          <p:nvPr/>
        </p:nvSpPr>
        <p:spPr>
          <a:xfrm>
            <a:off x="4787900" y="1418852"/>
            <a:ext cx="304577" cy="283560"/>
          </a:xfrm>
          <a:prstGeom prst="ellipse">
            <a:avLst/>
          </a:prstGeom>
          <a:solidFill>
            <a:srgbClr val="D200FF">
              <a:alpha val="73000"/>
            </a:srgbClr>
          </a:solidFill>
          <a:effectLst>
            <a:innerShdw blurRad="63500" dist="50800" dir="1668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62" name="Elipse 61"/>
          <p:cNvSpPr/>
          <p:nvPr/>
        </p:nvSpPr>
        <p:spPr>
          <a:xfrm>
            <a:off x="6641086" y="6400800"/>
            <a:ext cx="304577" cy="283560"/>
          </a:xfrm>
          <a:prstGeom prst="ellipse">
            <a:avLst/>
          </a:prstGeom>
          <a:solidFill>
            <a:srgbClr val="D200FF">
              <a:alpha val="73000"/>
            </a:srgbClr>
          </a:solidFill>
          <a:effectLst>
            <a:innerShdw blurRad="63500" dist="50800" dir="1668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63" name="CuadroTexto 38"/>
          <p:cNvSpPr txBox="1">
            <a:spLocks noChangeArrowheads="1"/>
          </p:cNvSpPr>
          <p:nvPr/>
        </p:nvSpPr>
        <p:spPr bwMode="auto">
          <a:xfrm>
            <a:off x="6945663" y="6360544"/>
            <a:ext cx="749800" cy="369332"/>
          </a:xfrm>
          <a:prstGeom prst="rect">
            <a:avLst/>
          </a:prstGeom>
          <a:noFill/>
          <a:ln w="9525">
            <a:noFill/>
            <a:miter lim="800000"/>
            <a:headEnd/>
            <a:tailEnd/>
          </a:ln>
        </p:spPr>
        <p:txBody>
          <a:bodyPr wrap="none">
            <a:spAutoFit/>
          </a:bodyPr>
          <a:lstStyle/>
          <a:p>
            <a:r>
              <a:rPr kumimoji="0" lang="en-GB" altLang="ja-JP" dirty="0" smtClean="0">
                <a:latin typeface="Calibri" pitchFamily="34" charset="0"/>
              </a:rPr>
              <a:t>RIKEN</a:t>
            </a:r>
            <a:endParaRPr kumimoji="0" lang="en-GB" altLang="ja-JP" dirty="0">
              <a:latin typeface="Calibri" pitchFamily="34" charset="0"/>
            </a:endParaRPr>
          </a:p>
        </p:txBody>
      </p:sp>
      <p:sp>
        <p:nvSpPr>
          <p:cNvPr id="64" name="Elipse 63"/>
          <p:cNvSpPr/>
          <p:nvPr/>
        </p:nvSpPr>
        <p:spPr>
          <a:xfrm>
            <a:off x="6715125" y="2075789"/>
            <a:ext cx="304800" cy="284163"/>
          </a:xfrm>
          <a:prstGeom prst="ellipse">
            <a:avLst/>
          </a:prstGeom>
          <a:noFill/>
          <a:ln w="762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dirty="0">
              <a:ln>
                <a:solidFill>
                  <a:srgbClr val="D200FF"/>
                </a:solidFill>
              </a:ln>
              <a:noFill/>
            </a:endParaRPr>
          </a:p>
        </p:txBody>
      </p:sp>
      <p:sp>
        <p:nvSpPr>
          <p:cNvPr id="65" name="Elipse 64"/>
          <p:cNvSpPr/>
          <p:nvPr/>
        </p:nvSpPr>
        <p:spPr>
          <a:xfrm>
            <a:off x="6080935" y="2724180"/>
            <a:ext cx="304800" cy="284163"/>
          </a:xfrm>
          <a:prstGeom prst="ellipse">
            <a:avLst/>
          </a:prstGeom>
          <a:noFill/>
          <a:ln w="762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dirty="0">
              <a:ln>
                <a:solidFill>
                  <a:srgbClr val="D200FF"/>
                </a:solidFill>
              </a:ln>
              <a:no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n 1" descr="Screenshot 2014-10-29 21.22.38.png"/>
          <p:cNvPicPr>
            <a:picLocks noChangeAspect="1"/>
          </p:cNvPicPr>
          <p:nvPr/>
        </p:nvPicPr>
        <p:blipFill>
          <a:blip r:embed="rId2"/>
          <a:stretch>
            <a:fillRect/>
          </a:stretch>
        </p:blipFill>
        <p:spPr>
          <a:xfrm>
            <a:off x="0" y="909453"/>
            <a:ext cx="9144000" cy="5777757"/>
          </a:xfrm>
          <a:prstGeom prst="rect">
            <a:avLst/>
          </a:prstGeom>
        </p:spPr>
      </p:pic>
      <p:sp>
        <p:nvSpPr>
          <p:cNvPr id="3" name="CuadroTexto 2"/>
          <p:cNvSpPr txBox="1"/>
          <p:nvPr/>
        </p:nvSpPr>
        <p:spPr>
          <a:xfrm>
            <a:off x="3459265" y="6488668"/>
            <a:ext cx="2508206" cy="369332"/>
          </a:xfrm>
          <a:prstGeom prst="rect">
            <a:avLst/>
          </a:prstGeom>
          <a:solidFill>
            <a:schemeClr val="bg1"/>
          </a:solidFill>
          <a:ln w="38100" cap="flat" cmpd="sng" algn="ctr">
            <a:solidFill>
              <a:srgbClr val="FFFF00"/>
            </a:solidFill>
            <a:prstDash val="solid"/>
            <a:round/>
            <a:headEnd type="none" w="med" len="med"/>
            <a:tailEnd type="none" w="med" len="med"/>
          </a:ln>
        </p:spPr>
        <p:txBody>
          <a:bodyPr wrap="none" rtlCol="0">
            <a:spAutoFit/>
          </a:bodyPr>
          <a:lstStyle/>
          <a:p>
            <a:r>
              <a:rPr lang="en-GB" dirty="0" smtClean="0"/>
              <a:t>Are they really identical?</a:t>
            </a:r>
            <a:endParaRPr lang="en-GB" dirty="0"/>
          </a:p>
        </p:txBody>
      </p:sp>
      <p:sp>
        <p:nvSpPr>
          <p:cNvPr id="4" name="CuadroTexto 3"/>
          <p:cNvSpPr txBox="1"/>
          <p:nvPr/>
        </p:nvSpPr>
        <p:spPr>
          <a:xfrm>
            <a:off x="3694137" y="170789"/>
            <a:ext cx="1987481" cy="369332"/>
          </a:xfrm>
          <a:prstGeom prst="rect">
            <a:avLst/>
          </a:prstGeom>
          <a:solidFill>
            <a:schemeClr val="bg1"/>
          </a:solidFill>
          <a:ln w="38100" cap="flat" cmpd="sng" algn="ctr">
            <a:solidFill>
              <a:srgbClr val="FFFF00"/>
            </a:solidFill>
            <a:prstDash val="solid"/>
            <a:round/>
            <a:headEnd type="none" w="med" len="med"/>
            <a:tailEnd type="none" w="med" len="med"/>
          </a:ln>
        </p:spPr>
        <p:txBody>
          <a:bodyPr wrap="none" rtlCol="0">
            <a:spAutoFit/>
          </a:bodyPr>
          <a:lstStyle/>
          <a:p>
            <a:r>
              <a:rPr lang="en-GB" dirty="0" smtClean="0"/>
              <a:t>Accumulated B(GT)</a:t>
            </a:r>
            <a:endParaRPr lang="en-GB" dirty="0"/>
          </a:p>
        </p:txBody>
      </p:sp>
      <p:sp>
        <p:nvSpPr>
          <p:cNvPr id="5" name="Elipse 4"/>
          <p:cNvSpPr/>
          <p:nvPr/>
        </p:nvSpPr>
        <p:spPr>
          <a:xfrm>
            <a:off x="1018970" y="671308"/>
            <a:ext cx="260717" cy="238145"/>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CuadroTexto 5"/>
          <p:cNvSpPr txBox="1"/>
          <p:nvPr/>
        </p:nvSpPr>
        <p:spPr>
          <a:xfrm>
            <a:off x="1505427" y="540121"/>
            <a:ext cx="690401" cy="369332"/>
          </a:xfrm>
          <a:prstGeom prst="rect">
            <a:avLst/>
          </a:prstGeom>
          <a:solidFill>
            <a:schemeClr val="bg1"/>
          </a:solidFill>
          <a:ln w="38100" cmpd="sng">
            <a:solidFill>
              <a:srgbClr val="3366FF"/>
            </a:solidFill>
          </a:ln>
        </p:spPr>
        <p:txBody>
          <a:bodyPr wrap="none" rtlCol="0">
            <a:spAutoFit/>
          </a:bodyPr>
          <a:lstStyle/>
          <a:p>
            <a:r>
              <a:rPr lang="en-GB" dirty="0" smtClean="0"/>
              <a:t>3He,t</a:t>
            </a:r>
            <a:endParaRPr lang="en-GB" dirty="0"/>
          </a:p>
        </p:txBody>
      </p:sp>
      <p:sp>
        <p:nvSpPr>
          <p:cNvPr id="7" name="Triángulo isósceles 6"/>
          <p:cNvSpPr/>
          <p:nvPr/>
        </p:nvSpPr>
        <p:spPr>
          <a:xfrm>
            <a:off x="993740" y="301976"/>
            <a:ext cx="285947" cy="238145"/>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CuadroTexto 7"/>
          <p:cNvSpPr txBox="1"/>
          <p:nvPr/>
        </p:nvSpPr>
        <p:spPr>
          <a:xfrm>
            <a:off x="1505427" y="170789"/>
            <a:ext cx="969361" cy="369332"/>
          </a:xfrm>
          <a:prstGeom prst="rect">
            <a:avLst/>
          </a:prstGeom>
          <a:solidFill>
            <a:schemeClr val="bg1"/>
          </a:solidFill>
          <a:ln w="38100" cmpd="sng">
            <a:solidFill>
              <a:srgbClr val="FF0000"/>
            </a:solidFill>
          </a:ln>
        </p:spPr>
        <p:txBody>
          <a:bodyPr wrap="none" rtlCol="0">
            <a:spAutoFit/>
          </a:bodyPr>
          <a:lstStyle/>
          <a:p>
            <a:r>
              <a:rPr lang="en-GB" dirty="0" err="1" smtClean="0">
                <a:latin typeface="Symbol" charset="2"/>
                <a:cs typeface="Symbol" charset="2"/>
              </a:rPr>
              <a:t>b</a:t>
            </a:r>
            <a:r>
              <a:rPr lang="en-GB" dirty="0" smtClean="0">
                <a:latin typeface="Symbol" charset="2"/>
                <a:cs typeface="Symbol" charset="2"/>
              </a:rPr>
              <a:t>-</a:t>
            </a:r>
            <a:r>
              <a:rPr lang="en-GB" dirty="0" smtClean="0">
                <a:latin typeface="+mj-lt"/>
                <a:cs typeface="Symbol" charset="2"/>
              </a:rPr>
              <a:t>decay</a:t>
            </a:r>
            <a:endParaRPr lang="en-GB" dirty="0">
              <a:latin typeface="Symbol" charset="2"/>
              <a:cs typeface="Symbol" charset="2"/>
            </a:endParaRPr>
          </a:p>
        </p:txBody>
      </p:sp>
      <p:sp>
        <p:nvSpPr>
          <p:cNvPr id="9" name="Marcador de fecha 8"/>
          <p:cNvSpPr>
            <a:spLocks noGrp="1"/>
          </p:cNvSpPr>
          <p:nvPr>
            <p:ph type="dt" sz="half" idx="10"/>
          </p:nvPr>
        </p:nvSpPr>
        <p:spPr/>
        <p:txBody>
          <a:bodyPr/>
          <a:lstStyle/>
          <a:p>
            <a:pPr>
              <a:defRPr/>
            </a:pPr>
            <a:r>
              <a:rPr lang="es-ES_tradnl" smtClean="0"/>
              <a:t>16-20 Nov 2015/15</a:t>
            </a:r>
            <a:endParaRPr lang="en-GB" dirty="0"/>
          </a:p>
        </p:txBody>
      </p:sp>
      <p:sp>
        <p:nvSpPr>
          <p:cNvPr id="11" name="CuadroTexto 10"/>
          <p:cNvSpPr txBox="1"/>
          <p:nvPr/>
        </p:nvSpPr>
        <p:spPr>
          <a:xfrm>
            <a:off x="2590800" y="540121"/>
            <a:ext cx="6232069" cy="369332"/>
          </a:xfrm>
          <a:prstGeom prst="rect">
            <a:avLst/>
          </a:prstGeom>
          <a:noFill/>
        </p:spPr>
        <p:txBody>
          <a:bodyPr wrap="none" rtlCol="0">
            <a:spAutoFit/>
          </a:bodyPr>
          <a:lstStyle/>
          <a:p>
            <a:r>
              <a:rPr lang="en-GB" dirty="0" smtClean="0"/>
              <a:t>Even inside the Q window, we miss some strength at high energy </a:t>
            </a:r>
            <a:endParaRPr lang="en-GB" dirty="0"/>
          </a:p>
        </p:txBody>
      </p:sp>
      <p:sp>
        <p:nvSpPr>
          <p:cNvPr id="10" name="Marcador de pie de página 9"/>
          <p:cNvSpPr>
            <a:spLocks noGrp="1"/>
          </p:cNvSpPr>
          <p:nvPr>
            <p:ph type="ftr" sz="quarter" idx="11"/>
          </p:nvPr>
        </p:nvSpPr>
        <p:spPr/>
        <p:txBody>
          <a:bodyPr/>
          <a:lstStyle/>
          <a:p>
            <a:pPr>
              <a:defRPr/>
            </a:pPr>
            <a:r>
              <a:rPr lang="es-ES_tradnl" smtClean="0"/>
              <a:t>HST15</a:t>
            </a:r>
            <a:endParaRPr lang="en-GB"/>
          </a:p>
        </p:txBody>
      </p:sp>
      <p:sp>
        <p:nvSpPr>
          <p:cNvPr id="12" name="Marcador de número de diapositiva 11"/>
          <p:cNvSpPr>
            <a:spLocks noGrp="1"/>
          </p:cNvSpPr>
          <p:nvPr>
            <p:ph type="sldNum" sz="quarter" idx="12"/>
          </p:nvPr>
        </p:nvSpPr>
        <p:spPr/>
        <p:txBody>
          <a:bodyPr/>
          <a:lstStyle/>
          <a:p>
            <a:pPr>
              <a:defRPr/>
            </a:pPr>
            <a:fld id="{A5673C31-35A3-4184-A149-73FDA23AFA81}" type="slidenum">
              <a:rPr lang="en-GB" smtClean="0"/>
              <a:pPr>
                <a:defRPr/>
              </a:pPr>
              <a:t>20</a:t>
            </a:fld>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7695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pPr>
              <a:defRPr/>
            </a:pPr>
            <a:r>
              <a:rPr lang="es-ES_tradnl" smtClean="0"/>
              <a:t>HST15</a:t>
            </a:r>
            <a:endParaRPr lang="en-GB"/>
          </a:p>
        </p:txBody>
      </p:sp>
      <p:sp>
        <p:nvSpPr>
          <p:cNvPr id="7" name="CuadroTexto 6"/>
          <p:cNvSpPr txBox="1"/>
          <p:nvPr/>
        </p:nvSpPr>
        <p:spPr>
          <a:xfrm>
            <a:off x="6688682" y="3004796"/>
            <a:ext cx="2239052" cy="1477328"/>
          </a:xfrm>
          <a:prstGeom prst="rect">
            <a:avLst/>
          </a:prstGeom>
          <a:noFill/>
        </p:spPr>
        <p:txBody>
          <a:bodyPr wrap="none" rtlCol="0">
            <a:spAutoFit/>
          </a:bodyPr>
          <a:lstStyle/>
          <a:p>
            <a:r>
              <a:rPr lang="en-GB" dirty="0" err="1" smtClean="0"/>
              <a:t>IFIC(Valencia</a:t>
            </a:r>
            <a:r>
              <a:rPr lang="en-GB" dirty="0" smtClean="0"/>
              <a:t>)-Osaka-</a:t>
            </a:r>
          </a:p>
          <a:p>
            <a:r>
              <a:rPr lang="en-GB" dirty="0" smtClean="0"/>
              <a:t>Surrey-Santiago de</a:t>
            </a:r>
          </a:p>
          <a:p>
            <a:r>
              <a:rPr lang="en-GB" dirty="0" smtClean="0"/>
              <a:t> </a:t>
            </a:r>
            <a:r>
              <a:rPr lang="en-GB" dirty="0" err="1" smtClean="0"/>
              <a:t>Compostela</a:t>
            </a:r>
            <a:r>
              <a:rPr lang="en-GB" dirty="0" smtClean="0"/>
              <a:t>-Istanbul-</a:t>
            </a:r>
          </a:p>
          <a:p>
            <a:r>
              <a:rPr lang="en-GB" dirty="0" smtClean="0"/>
              <a:t>Warsaw-Lund-</a:t>
            </a:r>
            <a:r>
              <a:rPr lang="en-GB" dirty="0" err="1" smtClean="0"/>
              <a:t>Lueven</a:t>
            </a:r>
            <a:endParaRPr lang="en-GB" dirty="0" smtClean="0"/>
          </a:p>
          <a:p>
            <a:r>
              <a:rPr lang="en-GB" dirty="0" err="1" smtClean="0"/>
              <a:t>Legnaro</a:t>
            </a:r>
            <a:endParaRPr lang="en-GB" dirty="0"/>
          </a:p>
        </p:txBody>
      </p:sp>
      <p:pic>
        <p:nvPicPr>
          <p:cNvPr id="9" name="Imagen 8" descr="Screenshot 2015-07-02 19.09.27.pn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15" y="0"/>
            <a:ext cx="9144000" cy="2424596"/>
          </a:xfrm>
          <a:prstGeom prst="rect">
            <a:avLst/>
          </a:prstGeom>
        </p:spPr>
      </p:pic>
      <p:sp>
        <p:nvSpPr>
          <p:cNvPr id="2" name="Marcador de fecha 1"/>
          <p:cNvSpPr>
            <a:spLocks noGrp="1"/>
          </p:cNvSpPr>
          <p:nvPr>
            <p:ph type="dt" sz="half" idx="10"/>
          </p:nvPr>
        </p:nvSpPr>
        <p:spPr/>
        <p:txBody>
          <a:bodyPr/>
          <a:lstStyle/>
          <a:p>
            <a:pPr>
              <a:defRPr/>
            </a:pPr>
            <a:r>
              <a:rPr lang="es-ES_tradnl" smtClean="0"/>
              <a:t>16-20 Nov 2015/15</a:t>
            </a:r>
            <a:endParaRPr lang="en-GB" dirty="0"/>
          </a:p>
        </p:txBody>
      </p:sp>
      <p:sp>
        <p:nvSpPr>
          <p:cNvPr id="4" name="Marcador de número de diapositiva 3"/>
          <p:cNvSpPr>
            <a:spLocks noGrp="1"/>
          </p:cNvSpPr>
          <p:nvPr>
            <p:ph type="sldNum" sz="quarter" idx="12"/>
          </p:nvPr>
        </p:nvSpPr>
        <p:spPr/>
        <p:txBody>
          <a:bodyPr/>
          <a:lstStyle/>
          <a:p>
            <a:pPr>
              <a:defRPr/>
            </a:pPr>
            <a:fld id="{A5673C31-35A3-4184-A149-73FDA23AFA81}" type="slidenum">
              <a:rPr lang="en-GB" smtClean="0"/>
              <a:pPr>
                <a:defRPr/>
              </a:pPr>
              <a:t>21</a:t>
            </a:fld>
            <a:endParaRPr lang="en-GB" dirty="0"/>
          </a:p>
        </p:txBody>
      </p:sp>
      <p:pic>
        <p:nvPicPr>
          <p:cNvPr id="10" name="Imagen 9" descr="cimg1846.jpg"/>
          <p:cNvPicPr>
            <a:picLocks noChangeAspect="1"/>
          </p:cNvPicPr>
          <p:nvPr/>
        </p:nvPicPr>
        <p:blipFill>
          <a:blip r:embed="rId3"/>
          <a:stretch>
            <a:fillRect/>
          </a:stretch>
        </p:blipFill>
        <p:spPr>
          <a:xfrm rot="5400000">
            <a:off x="2193277" y="3066797"/>
            <a:ext cx="5137606" cy="3853204"/>
          </a:xfrm>
          <a:prstGeom prst="rect">
            <a:avLst/>
          </a:prstGeom>
        </p:spPr>
      </p:pic>
      <p:pic>
        <p:nvPicPr>
          <p:cNvPr id="8" name="Imagen 7" descr="CIMG1843.JPG"/>
          <p:cNvPicPr>
            <a:picLocks noChangeAspect="1"/>
          </p:cNvPicPr>
          <p:nvPr/>
        </p:nvPicPr>
        <p:blipFill>
          <a:blip r:embed="rId4"/>
          <a:stretch>
            <a:fillRect/>
          </a:stretch>
        </p:blipFill>
        <p:spPr>
          <a:xfrm>
            <a:off x="-214654" y="2424596"/>
            <a:ext cx="2381250" cy="3175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939242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 name="Picture 2" descr="C:\Users\SONJA\Desktop\56Zn-56Fe.png"/>
          <p:cNvPicPr>
            <a:picLocks noChangeAspect="1" noChangeArrowheads="1"/>
          </p:cNvPicPr>
          <p:nvPr/>
        </p:nvPicPr>
        <p:blipFill>
          <a:blip r:embed="rId3" cstate="print"/>
          <a:srcRect/>
          <a:stretch>
            <a:fillRect/>
          </a:stretch>
        </p:blipFill>
        <p:spPr bwMode="auto">
          <a:xfrm>
            <a:off x="1569059" y="1886747"/>
            <a:ext cx="6678591" cy="4279900"/>
          </a:xfrm>
          <a:prstGeom prst="rect">
            <a:avLst/>
          </a:prstGeom>
          <a:noFill/>
          <a:ln>
            <a:solidFill>
              <a:srgbClr val="000099"/>
            </a:solidFill>
          </a:ln>
        </p:spPr>
      </p:pic>
      <p:sp>
        <p:nvSpPr>
          <p:cNvPr id="18" name="Marcador de número de diapositiva 17"/>
          <p:cNvSpPr>
            <a:spLocks noGrp="1"/>
          </p:cNvSpPr>
          <p:nvPr>
            <p:ph type="sldNum" sz="quarter" idx="12"/>
          </p:nvPr>
        </p:nvSpPr>
        <p:spPr/>
        <p:txBody>
          <a:bodyPr/>
          <a:lstStyle/>
          <a:p>
            <a:pPr>
              <a:defRPr/>
            </a:pPr>
            <a:fld id="{A5673C31-35A3-4184-A149-73FDA23AFA81}" type="slidenum">
              <a:rPr lang="en-GB" smtClean="0"/>
              <a:pPr>
                <a:defRPr/>
              </a:pPr>
              <a:t>22</a:t>
            </a:fld>
            <a:endParaRPr lang="en-GB" dirty="0"/>
          </a:p>
        </p:txBody>
      </p:sp>
      <p:sp>
        <p:nvSpPr>
          <p:cNvPr id="20" name="Marcador de pie de página 19"/>
          <p:cNvSpPr>
            <a:spLocks noGrp="1"/>
          </p:cNvSpPr>
          <p:nvPr>
            <p:ph type="ftr" sz="quarter" idx="11"/>
          </p:nvPr>
        </p:nvSpPr>
        <p:spPr/>
        <p:txBody>
          <a:bodyPr/>
          <a:lstStyle/>
          <a:p>
            <a:pPr>
              <a:defRPr/>
            </a:pPr>
            <a:r>
              <a:rPr lang="es-ES_tradnl" smtClean="0"/>
              <a:t>HST15</a:t>
            </a:r>
            <a:endParaRPr lang="en-GB"/>
          </a:p>
        </p:txBody>
      </p:sp>
      <p:sp>
        <p:nvSpPr>
          <p:cNvPr id="31" name="Rectangle 104"/>
          <p:cNvSpPr>
            <a:spLocks noChangeArrowheads="1"/>
          </p:cNvSpPr>
          <p:nvPr/>
        </p:nvSpPr>
        <p:spPr bwMode="auto">
          <a:xfrm>
            <a:off x="4749354" y="2425700"/>
            <a:ext cx="254000" cy="292100"/>
          </a:xfrm>
          <a:prstGeom prst="rect">
            <a:avLst/>
          </a:prstGeom>
          <a:noFill/>
          <a:ln w="9525">
            <a:noFill/>
            <a:miter lim="800000"/>
            <a:headEnd/>
            <a:tailEnd/>
          </a:ln>
        </p:spPr>
        <p:txBody>
          <a:bodyPr wrap="none" lIns="0" tIns="0" rIns="0" bIns="0">
            <a:spAutoFit/>
          </a:bodyPr>
          <a:lstStyle/>
          <a:p>
            <a:pPr defTabSz="957263"/>
            <a:r>
              <a:rPr kumimoji="0" lang="es-ES" altLang="ja-JP" sz="1900" dirty="0">
                <a:solidFill>
                  <a:srgbClr val="FF0000"/>
                </a:solidFill>
                <a:latin typeface="Symbol" pitchFamily="18" charset="2"/>
              </a:rPr>
              <a:t>st</a:t>
            </a:r>
            <a:endParaRPr kumimoji="0" lang="es-ES" altLang="ja-JP" dirty="0">
              <a:latin typeface="Calibri" pitchFamily="34" charset="0"/>
            </a:endParaRPr>
          </a:p>
        </p:txBody>
      </p:sp>
      <p:pic>
        <p:nvPicPr>
          <p:cNvPr id="34" name="Picture 3"/>
          <p:cNvPicPr>
            <a:picLocks noChangeAspect="1" noChangeArrowheads="1"/>
          </p:cNvPicPr>
          <p:nvPr/>
        </p:nvPicPr>
        <p:blipFill>
          <a:blip r:embed="rId4" cstate="print"/>
          <a:srcRect/>
          <a:stretch>
            <a:fillRect/>
          </a:stretch>
        </p:blipFill>
        <p:spPr bwMode="auto">
          <a:xfrm>
            <a:off x="5709977" y="65598"/>
            <a:ext cx="1686446" cy="1232709"/>
          </a:xfrm>
          <a:prstGeom prst="rect">
            <a:avLst/>
          </a:prstGeom>
          <a:noFill/>
          <a:ln w="9525">
            <a:noFill/>
            <a:miter lim="800000"/>
            <a:headEnd/>
            <a:tailEnd/>
          </a:ln>
        </p:spPr>
      </p:pic>
      <p:sp>
        <p:nvSpPr>
          <p:cNvPr id="26" name="Elipse 25"/>
          <p:cNvSpPr/>
          <p:nvPr/>
        </p:nvSpPr>
        <p:spPr>
          <a:xfrm>
            <a:off x="5605066" y="1886747"/>
            <a:ext cx="2845594" cy="2773362"/>
          </a:xfrm>
          <a:prstGeom prst="ellipse">
            <a:avLst/>
          </a:prstGeom>
          <a:noFill/>
          <a:ln w="57150" cap="flat" cmpd="sng" algn="ctr">
            <a:solidFill>
              <a:srgbClr val="FFFF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a:t>
            </a:r>
            <a:endParaRPr lang="en-GB" dirty="0"/>
          </a:p>
        </p:txBody>
      </p:sp>
      <p:sp>
        <p:nvSpPr>
          <p:cNvPr id="35" name="Rectangle 104"/>
          <p:cNvSpPr>
            <a:spLocks noChangeArrowheads="1"/>
          </p:cNvSpPr>
          <p:nvPr/>
        </p:nvSpPr>
        <p:spPr bwMode="auto">
          <a:xfrm>
            <a:off x="4749354" y="3086100"/>
            <a:ext cx="106957" cy="292388"/>
          </a:xfrm>
          <a:prstGeom prst="rect">
            <a:avLst/>
          </a:prstGeom>
          <a:noFill/>
          <a:ln w="9525">
            <a:noFill/>
            <a:miter lim="800000"/>
            <a:headEnd/>
            <a:tailEnd/>
          </a:ln>
        </p:spPr>
        <p:txBody>
          <a:bodyPr wrap="none" lIns="0" tIns="0" rIns="0" bIns="0">
            <a:spAutoFit/>
          </a:bodyPr>
          <a:lstStyle/>
          <a:p>
            <a:pPr defTabSz="957263"/>
            <a:r>
              <a:rPr kumimoji="0" lang="es-ES" altLang="ja-JP" sz="1900" dirty="0" smtClean="0">
                <a:solidFill>
                  <a:srgbClr val="FF0000"/>
                </a:solidFill>
                <a:latin typeface="Symbol" pitchFamily="18" charset="2"/>
              </a:rPr>
              <a:t>t</a:t>
            </a:r>
            <a:endParaRPr kumimoji="0" lang="es-ES" altLang="ja-JP" dirty="0">
              <a:latin typeface="Calibri" pitchFamily="34" charset="0"/>
            </a:endParaRPr>
          </a:p>
        </p:txBody>
      </p:sp>
      <p:sp>
        <p:nvSpPr>
          <p:cNvPr id="36" name="Rectangle 104"/>
          <p:cNvSpPr>
            <a:spLocks noChangeArrowheads="1"/>
          </p:cNvSpPr>
          <p:nvPr/>
        </p:nvSpPr>
        <p:spPr bwMode="auto">
          <a:xfrm>
            <a:off x="4723954" y="4368009"/>
            <a:ext cx="254000" cy="292100"/>
          </a:xfrm>
          <a:prstGeom prst="rect">
            <a:avLst/>
          </a:prstGeom>
          <a:noFill/>
          <a:ln w="9525">
            <a:noFill/>
            <a:miter lim="800000"/>
            <a:headEnd/>
            <a:tailEnd/>
          </a:ln>
        </p:spPr>
        <p:txBody>
          <a:bodyPr wrap="none" lIns="0" tIns="0" rIns="0" bIns="0">
            <a:spAutoFit/>
          </a:bodyPr>
          <a:lstStyle/>
          <a:p>
            <a:pPr defTabSz="957263"/>
            <a:r>
              <a:rPr kumimoji="0" lang="es-ES" altLang="ja-JP" sz="1900" dirty="0">
                <a:solidFill>
                  <a:srgbClr val="FF0000"/>
                </a:solidFill>
                <a:latin typeface="Symbol" pitchFamily="18" charset="2"/>
              </a:rPr>
              <a:t>st</a:t>
            </a:r>
            <a:endParaRPr kumimoji="0" lang="es-ES" altLang="ja-JP" dirty="0">
              <a:latin typeface="Calibri" pitchFamily="34" charset="0"/>
            </a:endParaRPr>
          </a:p>
        </p:txBody>
      </p:sp>
      <p:sp>
        <p:nvSpPr>
          <p:cNvPr id="2" name="Marcador de fecha 1"/>
          <p:cNvSpPr>
            <a:spLocks noGrp="1"/>
          </p:cNvSpPr>
          <p:nvPr>
            <p:ph type="dt" sz="half" idx="10"/>
          </p:nvPr>
        </p:nvSpPr>
        <p:spPr/>
        <p:txBody>
          <a:bodyPr/>
          <a:lstStyle/>
          <a:p>
            <a:pPr>
              <a:defRPr/>
            </a:pPr>
            <a:r>
              <a:rPr lang="es-ES_tradnl" smtClean="0"/>
              <a:t>16-20 Nov 2015/15</a:t>
            </a:r>
            <a:endParaRPr lang="en-GB" dirty="0"/>
          </a:p>
        </p:txBody>
      </p:sp>
      <p:sp>
        <p:nvSpPr>
          <p:cNvPr id="3" name="CuadroTexto 2"/>
          <p:cNvSpPr txBox="1"/>
          <p:nvPr/>
        </p:nvSpPr>
        <p:spPr>
          <a:xfrm>
            <a:off x="334173" y="251918"/>
            <a:ext cx="4262781" cy="369332"/>
          </a:xfrm>
          <a:prstGeom prst="rect">
            <a:avLst/>
          </a:prstGeom>
          <a:noFill/>
        </p:spPr>
        <p:txBody>
          <a:bodyPr wrap="none" rtlCol="0">
            <a:spAutoFit/>
          </a:bodyPr>
          <a:lstStyle/>
          <a:p>
            <a:r>
              <a:rPr lang="es-ES" dirty="0" err="1" smtClean="0"/>
              <a:t>Next</a:t>
            </a:r>
            <a:r>
              <a:rPr lang="es-ES" dirty="0" smtClean="0"/>
              <a:t> </a:t>
            </a:r>
            <a:r>
              <a:rPr lang="es-ES" dirty="0" err="1" smtClean="0"/>
              <a:t>step</a:t>
            </a:r>
            <a:r>
              <a:rPr lang="es-ES" dirty="0" smtClean="0"/>
              <a:t>, </a:t>
            </a:r>
            <a:r>
              <a:rPr lang="es-ES" dirty="0" err="1" smtClean="0"/>
              <a:t>to</a:t>
            </a:r>
            <a:r>
              <a:rPr lang="es-ES" dirty="0" smtClean="0"/>
              <a:t> compare </a:t>
            </a:r>
            <a:r>
              <a:rPr lang="es-ES" dirty="0" err="1" smtClean="0"/>
              <a:t>Tz</a:t>
            </a:r>
            <a:r>
              <a:rPr lang="es-ES" dirty="0" smtClean="0"/>
              <a:t>=-2 and </a:t>
            </a:r>
            <a:r>
              <a:rPr lang="es-ES" dirty="0" err="1" smtClean="0"/>
              <a:t>Tz</a:t>
            </a:r>
            <a:r>
              <a:rPr lang="es-ES" dirty="0" smtClean="0"/>
              <a:t>=+2 </a:t>
            </a:r>
            <a:endParaRPr lang="es-ES" dirty="0"/>
          </a:p>
        </p:txBody>
      </p:sp>
      <p:pic>
        <p:nvPicPr>
          <p:cNvPr id="12" name="Imagen 10" descr="ganil-vue-du-ciel-634.jpg"/>
          <p:cNvPicPr>
            <a:picLocks noChangeAspect="1"/>
          </p:cNvPicPr>
          <p:nvPr/>
        </p:nvPicPr>
        <p:blipFill>
          <a:blip r:embed="rId5"/>
          <a:srcRect/>
          <a:stretch>
            <a:fillRect/>
          </a:stretch>
        </p:blipFill>
        <p:spPr bwMode="auto">
          <a:xfrm>
            <a:off x="271011" y="251918"/>
            <a:ext cx="8651886" cy="5896005"/>
          </a:xfrm>
          <a:prstGeom prst="rect">
            <a:avLst/>
          </a:prstGeom>
          <a:noFill/>
          <a:ln w="9525">
            <a:noFill/>
            <a:miter lim="800000"/>
            <a:headEnd/>
            <a:tailEnd/>
          </a:ln>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9508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 name="Title 54"/>
          <p:cNvSpPr>
            <a:spLocks noGrp="1"/>
          </p:cNvSpPr>
          <p:nvPr>
            <p:ph type="title"/>
          </p:nvPr>
        </p:nvSpPr>
        <p:spPr>
          <a:xfrm>
            <a:off x="-71438" y="-85725"/>
            <a:ext cx="9144001" cy="1143000"/>
          </a:xfrm>
        </p:spPr>
        <p:txBody>
          <a:bodyPr>
            <a:normAutofit/>
          </a:bodyPr>
          <a:lstStyle/>
          <a:p>
            <a:r>
              <a:rPr lang="es-ES" altLang="ja-JP" sz="4000" baseline="30000" smtClean="0"/>
              <a:t>58</a:t>
            </a:r>
            <a:r>
              <a:rPr lang="es-ES" altLang="ja-JP" sz="4000" smtClean="0"/>
              <a:t>Ni</a:t>
            </a:r>
            <a:r>
              <a:rPr lang="es-ES" altLang="ja-JP" sz="4000" baseline="30000" smtClean="0"/>
              <a:t>26+ </a:t>
            </a:r>
            <a:r>
              <a:rPr lang="es-ES" altLang="ja-JP" sz="4000" smtClean="0"/>
              <a:t>(74.5 AMeV) + </a:t>
            </a:r>
            <a:r>
              <a:rPr lang="es-ES" altLang="ja-JP" sz="4000" baseline="30000" smtClean="0"/>
              <a:t>nat</a:t>
            </a:r>
            <a:r>
              <a:rPr lang="es-ES" altLang="ja-JP" sz="4000" smtClean="0"/>
              <a:t>Ni @ GANIL  2010</a:t>
            </a:r>
            <a:endParaRPr lang="en-US" altLang="ja-JP" sz="4000" smtClean="0"/>
          </a:p>
        </p:txBody>
      </p:sp>
      <p:sp>
        <p:nvSpPr>
          <p:cNvPr id="158722" name="Rectangle 22"/>
          <p:cNvSpPr>
            <a:spLocks noChangeArrowheads="1"/>
          </p:cNvSpPr>
          <p:nvPr/>
        </p:nvSpPr>
        <p:spPr bwMode="auto">
          <a:xfrm rot="751642">
            <a:off x="7524750" y="3165475"/>
            <a:ext cx="1331913" cy="1152525"/>
          </a:xfrm>
          <a:prstGeom prst="rect">
            <a:avLst/>
          </a:prstGeom>
          <a:solidFill>
            <a:schemeClr val="accent1"/>
          </a:solidFill>
          <a:ln w="9525">
            <a:solidFill>
              <a:schemeClr val="tx1"/>
            </a:solidFill>
            <a:miter lim="800000"/>
            <a:headEnd/>
            <a:tailEnd/>
          </a:ln>
        </p:spPr>
        <p:txBody>
          <a:bodyPr wrap="none" anchor="ctr"/>
          <a:lstStyle/>
          <a:p>
            <a:endParaRPr kumimoji="0" lang="es-ES" altLang="ja-JP">
              <a:latin typeface="Calibri" pitchFamily="34" charset="0"/>
            </a:endParaRPr>
          </a:p>
        </p:txBody>
      </p:sp>
      <p:sp>
        <p:nvSpPr>
          <p:cNvPr id="158723" name="Oval 2"/>
          <p:cNvSpPr>
            <a:spLocks noChangeArrowheads="1"/>
          </p:cNvSpPr>
          <p:nvPr/>
        </p:nvSpPr>
        <p:spPr bwMode="auto">
          <a:xfrm>
            <a:off x="252413" y="2049463"/>
            <a:ext cx="395287" cy="358775"/>
          </a:xfrm>
          <a:prstGeom prst="ellipse">
            <a:avLst/>
          </a:prstGeom>
          <a:solidFill>
            <a:schemeClr val="accent1"/>
          </a:solidFill>
          <a:ln w="9525">
            <a:solidFill>
              <a:schemeClr val="tx1"/>
            </a:solidFill>
            <a:round/>
            <a:headEnd/>
            <a:tailEnd/>
          </a:ln>
        </p:spPr>
        <p:txBody>
          <a:bodyPr wrap="none" anchor="ctr"/>
          <a:lstStyle/>
          <a:p>
            <a:endParaRPr kumimoji="0" lang="es-ES" altLang="ja-JP">
              <a:latin typeface="Calibri" pitchFamily="34" charset="0"/>
            </a:endParaRPr>
          </a:p>
        </p:txBody>
      </p:sp>
      <p:sp>
        <p:nvSpPr>
          <p:cNvPr id="158724" name="Line 3"/>
          <p:cNvSpPr>
            <a:spLocks noChangeShapeType="1"/>
          </p:cNvSpPr>
          <p:nvPr/>
        </p:nvSpPr>
        <p:spPr bwMode="auto">
          <a:xfrm>
            <a:off x="503238" y="2049463"/>
            <a:ext cx="360362" cy="0"/>
          </a:xfrm>
          <a:prstGeom prst="line">
            <a:avLst/>
          </a:prstGeom>
          <a:noFill/>
          <a:ln w="9525">
            <a:solidFill>
              <a:schemeClr val="tx1"/>
            </a:solidFill>
            <a:round/>
            <a:headEnd/>
            <a:tailEnd type="triangle" w="med" len="med"/>
          </a:ln>
        </p:spPr>
        <p:txBody>
          <a:bodyPr/>
          <a:lstStyle/>
          <a:p>
            <a:endParaRPr lang="ja-JP" altLang="en-US"/>
          </a:p>
        </p:txBody>
      </p:sp>
      <p:sp>
        <p:nvSpPr>
          <p:cNvPr id="158725" name="Rectangle 4"/>
          <p:cNvSpPr>
            <a:spLocks noChangeArrowheads="1"/>
          </p:cNvSpPr>
          <p:nvPr/>
        </p:nvSpPr>
        <p:spPr bwMode="auto">
          <a:xfrm>
            <a:off x="1079500" y="1916113"/>
            <a:ext cx="144463" cy="647700"/>
          </a:xfrm>
          <a:prstGeom prst="rect">
            <a:avLst/>
          </a:prstGeom>
          <a:solidFill>
            <a:schemeClr val="accent1"/>
          </a:solidFill>
          <a:ln w="9525">
            <a:solidFill>
              <a:schemeClr val="tx1"/>
            </a:solidFill>
            <a:miter lim="800000"/>
            <a:headEnd/>
            <a:tailEnd/>
          </a:ln>
        </p:spPr>
        <p:txBody>
          <a:bodyPr wrap="none" anchor="ctr"/>
          <a:lstStyle/>
          <a:p>
            <a:endParaRPr kumimoji="0" lang="es-ES" altLang="ja-JP">
              <a:latin typeface="Calibri" pitchFamily="34" charset="0"/>
            </a:endParaRPr>
          </a:p>
        </p:txBody>
      </p:sp>
      <p:sp>
        <p:nvSpPr>
          <p:cNvPr id="158726" name="Line 5"/>
          <p:cNvSpPr>
            <a:spLocks noChangeShapeType="1"/>
          </p:cNvSpPr>
          <p:nvPr/>
        </p:nvSpPr>
        <p:spPr bwMode="auto">
          <a:xfrm flipV="1">
            <a:off x="1223963" y="1843088"/>
            <a:ext cx="215900" cy="288925"/>
          </a:xfrm>
          <a:prstGeom prst="line">
            <a:avLst/>
          </a:prstGeom>
          <a:noFill/>
          <a:ln w="9525">
            <a:solidFill>
              <a:schemeClr val="tx1"/>
            </a:solidFill>
            <a:round/>
            <a:headEnd/>
            <a:tailEnd type="triangle" w="med" len="med"/>
          </a:ln>
        </p:spPr>
        <p:txBody>
          <a:bodyPr/>
          <a:lstStyle/>
          <a:p>
            <a:endParaRPr lang="ja-JP" altLang="en-US"/>
          </a:p>
        </p:txBody>
      </p:sp>
      <p:sp>
        <p:nvSpPr>
          <p:cNvPr id="158727" name="Line 6"/>
          <p:cNvSpPr>
            <a:spLocks noChangeShapeType="1"/>
          </p:cNvSpPr>
          <p:nvPr/>
        </p:nvSpPr>
        <p:spPr bwMode="auto">
          <a:xfrm flipV="1">
            <a:off x="1223963" y="1987550"/>
            <a:ext cx="287337" cy="144463"/>
          </a:xfrm>
          <a:prstGeom prst="line">
            <a:avLst/>
          </a:prstGeom>
          <a:noFill/>
          <a:ln w="9525">
            <a:solidFill>
              <a:schemeClr val="tx1"/>
            </a:solidFill>
            <a:round/>
            <a:headEnd/>
            <a:tailEnd type="triangle" w="med" len="med"/>
          </a:ln>
        </p:spPr>
        <p:txBody>
          <a:bodyPr/>
          <a:lstStyle/>
          <a:p>
            <a:endParaRPr lang="ja-JP" altLang="en-US"/>
          </a:p>
        </p:txBody>
      </p:sp>
      <p:sp>
        <p:nvSpPr>
          <p:cNvPr id="158728" name="Line 7"/>
          <p:cNvSpPr>
            <a:spLocks noChangeShapeType="1"/>
          </p:cNvSpPr>
          <p:nvPr/>
        </p:nvSpPr>
        <p:spPr bwMode="auto">
          <a:xfrm flipV="1">
            <a:off x="1223963" y="2132013"/>
            <a:ext cx="360362" cy="0"/>
          </a:xfrm>
          <a:prstGeom prst="line">
            <a:avLst/>
          </a:prstGeom>
          <a:noFill/>
          <a:ln w="9525">
            <a:solidFill>
              <a:schemeClr val="tx1"/>
            </a:solidFill>
            <a:round/>
            <a:headEnd/>
            <a:tailEnd type="triangle" w="med" len="med"/>
          </a:ln>
        </p:spPr>
        <p:txBody>
          <a:bodyPr/>
          <a:lstStyle/>
          <a:p>
            <a:endParaRPr lang="ja-JP" altLang="en-US"/>
          </a:p>
        </p:txBody>
      </p:sp>
      <p:sp>
        <p:nvSpPr>
          <p:cNvPr id="158729" name="Line 8"/>
          <p:cNvSpPr>
            <a:spLocks noChangeShapeType="1"/>
          </p:cNvSpPr>
          <p:nvPr/>
        </p:nvSpPr>
        <p:spPr bwMode="auto">
          <a:xfrm>
            <a:off x="1223963" y="2132013"/>
            <a:ext cx="288925" cy="287337"/>
          </a:xfrm>
          <a:prstGeom prst="line">
            <a:avLst/>
          </a:prstGeom>
          <a:noFill/>
          <a:ln w="9525">
            <a:solidFill>
              <a:schemeClr val="tx1"/>
            </a:solidFill>
            <a:round/>
            <a:headEnd/>
            <a:tailEnd type="triangle" w="med" len="med"/>
          </a:ln>
        </p:spPr>
        <p:txBody>
          <a:bodyPr/>
          <a:lstStyle/>
          <a:p>
            <a:endParaRPr lang="ja-JP" altLang="en-US"/>
          </a:p>
        </p:txBody>
      </p:sp>
      <p:sp>
        <p:nvSpPr>
          <p:cNvPr id="158730" name="Line 9"/>
          <p:cNvSpPr>
            <a:spLocks noChangeShapeType="1"/>
          </p:cNvSpPr>
          <p:nvPr/>
        </p:nvSpPr>
        <p:spPr bwMode="auto">
          <a:xfrm>
            <a:off x="1223963" y="2132013"/>
            <a:ext cx="360362" cy="142875"/>
          </a:xfrm>
          <a:prstGeom prst="line">
            <a:avLst/>
          </a:prstGeom>
          <a:noFill/>
          <a:ln w="9525">
            <a:solidFill>
              <a:schemeClr val="tx1"/>
            </a:solidFill>
            <a:round/>
            <a:headEnd/>
            <a:tailEnd type="triangle" w="med" len="med"/>
          </a:ln>
        </p:spPr>
        <p:txBody>
          <a:bodyPr/>
          <a:lstStyle/>
          <a:p>
            <a:endParaRPr lang="ja-JP" altLang="en-US"/>
          </a:p>
        </p:txBody>
      </p:sp>
      <p:sp>
        <p:nvSpPr>
          <p:cNvPr id="158731" name="Rectangle 14"/>
          <p:cNvSpPr>
            <a:spLocks noChangeArrowheads="1"/>
          </p:cNvSpPr>
          <p:nvPr/>
        </p:nvSpPr>
        <p:spPr bwMode="auto">
          <a:xfrm rot="485084">
            <a:off x="2725738" y="2554288"/>
            <a:ext cx="71437" cy="360362"/>
          </a:xfrm>
          <a:prstGeom prst="rect">
            <a:avLst/>
          </a:prstGeom>
          <a:solidFill>
            <a:schemeClr val="accent1"/>
          </a:solidFill>
          <a:ln w="9525">
            <a:solidFill>
              <a:schemeClr val="tx1"/>
            </a:solidFill>
            <a:miter lim="800000"/>
            <a:headEnd/>
            <a:tailEnd/>
          </a:ln>
        </p:spPr>
        <p:txBody>
          <a:bodyPr wrap="none" anchor="ctr"/>
          <a:lstStyle/>
          <a:p>
            <a:endParaRPr kumimoji="0" lang="es-ES" altLang="ja-JP">
              <a:latin typeface="Calibri" pitchFamily="34" charset="0"/>
            </a:endParaRPr>
          </a:p>
        </p:txBody>
      </p:sp>
      <p:sp>
        <p:nvSpPr>
          <p:cNvPr id="158732" name="Rectangle 15"/>
          <p:cNvSpPr>
            <a:spLocks noChangeArrowheads="1"/>
          </p:cNvSpPr>
          <p:nvPr/>
        </p:nvSpPr>
        <p:spPr bwMode="auto">
          <a:xfrm rot="485084">
            <a:off x="2808288" y="1916113"/>
            <a:ext cx="71437" cy="360362"/>
          </a:xfrm>
          <a:prstGeom prst="rect">
            <a:avLst/>
          </a:prstGeom>
          <a:solidFill>
            <a:schemeClr val="accent1"/>
          </a:solidFill>
          <a:ln w="9525">
            <a:solidFill>
              <a:schemeClr val="tx1"/>
            </a:solidFill>
            <a:miter lim="800000"/>
            <a:headEnd/>
            <a:tailEnd/>
          </a:ln>
        </p:spPr>
        <p:txBody>
          <a:bodyPr wrap="none" anchor="ctr"/>
          <a:lstStyle/>
          <a:p>
            <a:endParaRPr kumimoji="0" lang="es-ES" altLang="ja-JP">
              <a:latin typeface="Calibri" pitchFamily="34" charset="0"/>
            </a:endParaRPr>
          </a:p>
        </p:txBody>
      </p:sp>
      <p:sp>
        <p:nvSpPr>
          <p:cNvPr id="158733" name="AutoShape 16"/>
          <p:cNvSpPr>
            <a:spLocks noChangeArrowheads="1"/>
          </p:cNvSpPr>
          <p:nvPr/>
        </p:nvSpPr>
        <p:spPr bwMode="auto">
          <a:xfrm rot="938950" flipH="1">
            <a:off x="3167063" y="2203450"/>
            <a:ext cx="219075" cy="574675"/>
          </a:xfrm>
          <a:prstGeom prst="flowChartExtract">
            <a:avLst/>
          </a:prstGeom>
          <a:solidFill>
            <a:schemeClr val="accent1"/>
          </a:solidFill>
          <a:ln w="9525">
            <a:solidFill>
              <a:schemeClr val="tx1"/>
            </a:solidFill>
            <a:miter lim="800000"/>
            <a:headEnd/>
            <a:tailEnd/>
          </a:ln>
        </p:spPr>
        <p:txBody>
          <a:bodyPr wrap="none" anchor="ctr"/>
          <a:lstStyle/>
          <a:p>
            <a:endParaRPr kumimoji="0" lang="es-ES" altLang="ja-JP">
              <a:latin typeface="Calibri" pitchFamily="34" charset="0"/>
            </a:endParaRPr>
          </a:p>
        </p:txBody>
      </p:sp>
      <p:sp>
        <p:nvSpPr>
          <p:cNvPr id="158734" name="Rectangle 21"/>
          <p:cNvSpPr>
            <a:spLocks noChangeArrowheads="1"/>
          </p:cNvSpPr>
          <p:nvPr/>
        </p:nvSpPr>
        <p:spPr bwMode="auto">
          <a:xfrm rot="751642">
            <a:off x="5327650" y="2909888"/>
            <a:ext cx="1584325" cy="863600"/>
          </a:xfrm>
          <a:prstGeom prst="rect">
            <a:avLst/>
          </a:prstGeom>
          <a:solidFill>
            <a:schemeClr val="accent1"/>
          </a:solidFill>
          <a:ln w="9525">
            <a:solidFill>
              <a:schemeClr val="tx1"/>
            </a:solidFill>
            <a:miter lim="800000"/>
            <a:headEnd/>
            <a:tailEnd/>
          </a:ln>
        </p:spPr>
        <p:txBody>
          <a:bodyPr wrap="none" anchor="ctr"/>
          <a:lstStyle/>
          <a:p>
            <a:endParaRPr kumimoji="0" lang="es-ES" altLang="ja-JP">
              <a:latin typeface="Calibri" pitchFamily="34" charset="0"/>
            </a:endParaRPr>
          </a:p>
        </p:txBody>
      </p:sp>
      <p:sp>
        <p:nvSpPr>
          <p:cNvPr id="158735" name="Rectangle 23"/>
          <p:cNvSpPr>
            <a:spLocks noChangeArrowheads="1"/>
          </p:cNvSpPr>
          <p:nvPr/>
        </p:nvSpPr>
        <p:spPr bwMode="auto">
          <a:xfrm>
            <a:off x="755650" y="2636838"/>
            <a:ext cx="982663" cy="346075"/>
          </a:xfrm>
          <a:prstGeom prst="rect">
            <a:avLst/>
          </a:prstGeom>
          <a:noFill/>
          <a:ln w="9525">
            <a:noFill/>
            <a:miter lim="800000"/>
            <a:headEnd/>
            <a:tailEnd/>
          </a:ln>
        </p:spPr>
        <p:txBody>
          <a:bodyPr anchor="ctr"/>
          <a:lstStyle/>
          <a:p>
            <a:pPr algn="ctr"/>
            <a:r>
              <a:rPr kumimoji="0" lang="tr-TR" altLang="ja-JP" sz="1200" b="1">
                <a:solidFill>
                  <a:schemeClr val="tx2"/>
                </a:solidFill>
                <a:latin typeface="Calibri" pitchFamily="34" charset="0"/>
              </a:rPr>
              <a:t>Ni target</a:t>
            </a:r>
            <a:endParaRPr kumimoji="0" lang="es-ES" altLang="ja-JP" sz="1200" b="1">
              <a:solidFill>
                <a:schemeClr val="tx2"/>
              </a:solidFill>
              <a:latin typeface="Calibri" pitchFamily="34" charset="0"/>
            </a:endParaRPr>
          </a:p>
          <a:p>
            <a:pPr algn="ctr"/>
            <a:r>
              <a:rPr kumimoji="0" lang="es-ES" altLang="ja-JP" sz="1200" b="1">
                <a:solidFill>
                  <a:schemeClr val="tx2"/>
                </a:solidFill>
                <a:latin typeface="Calibri" pitchFamily="34" charset="0"/>
              </a:rPr>
              <a:t>(natural)</a:t>
            </a:r>
            <a:endParaRPr kumimoji="0" lang="tr-TR" altLang="ja-JP" sz="1200" b="1">
              <a:solidFill>
                <a:schemeClr val="tx2"/>
              </a:solidFill>
              <a:latin typeface="Calibri" pitchFamily="34" charset="0"/>
            </a:endParaRPr>
          </a:p>
        </p:txBody>
      </p:sp>
      <p:sp>
        <p:nvSpPr>
          <p:cNvPr id="158736" name="Rectangle 24"/>
          <p:cNvSpPr>
            <a:spLocks noChangeArrowheads="1"/>
          </p:cNvSpPr>
          <p:nvPr/>
        </p:nvSpPr>
        <p:spPr bwMode="auto">
          <a:xfrm>
            <a:off x="-71438" y="1543050"/>
            <a:ext cx="1690688" cy="288925"/>
          </a:xfrm>
          <a:prstGeom prst="rect">
            <a:avLst/>
          </a:prstGeom>
          <a:noFill/>
          <a:ln w="9525">
            <a:noFill/>
            <a:miter lim="800000"/>
            <a:headEnd/>
            <a:tailEnd/>
          </a:ln>
        </p:spPr>
        <p:txBody>
          <a:bodyPr anchor="ctr"/>
          <a:lstStyle/>
          <a:p>
            <a:pPr algn="ctr"/>
            <a:r>
              <a:rPr kumimoji="0" lang="tr-TR" altLang="ja-JP" sz="1200" b="1">
                <a:solidFill>
                  <a:srgbClr val="000099"/>
                </a:solidFill>
                <a:latin typeface="Calibri" pitchFamily="34" charset="0"/>
              </a:rPr>
              <a:t>Incoming </a:t>
            </a:r>
            <a:r>
              <a:rPr kumimoji="0" lang="pt-PT" altLang="ja-JP" sz="1200" b="1" baseline="30000">
                <a:solidFill>
                  <a:srgbClr val="000099"/>
                </a:solidFill>
                <a:latin typeface="Calibri" pitchFamily="34" charset="0"/>
              </a:rPr>
              <a:t>58</a:t>
            </a:r>
            <a:r>
              <a:rPr kumimoji="0" lang="pt-PT" altLang="ja-JP" sz="1200" b="1">
                <a:solidFill>
                  <a:srgbClr val="000099"/>
                </a:solidFill>
                <a:latin typeface="Calibri" pitchFamily="34" charset="0"/>
              </a:rPr>
              <a:t>Ni</a:t>
            </a:r>
            <a:r>
              <a:rPr kumimoji="0" lang="en-US" altLang="ja-JP" sz="1200">
                <a:solidFill>
                  <a:srgbClr val="000099"/>
                </a:solidFill>
                <a:latin typeface="Calibri" pitchFamily="34" charset="0"/>
              </a:rPr>
              <a:t> </a:t>
            </a:r>
            <a:r>
              <a:rPr kumimoji="0" lang="en-US" altLang="ja-JP" sz="1200" baseline="30000">
                <a:solidFill>
                  <a:srgbClr val="000099"/>
                </a:solidFill>
                <a:latin typeface="Calibri" pitchFamily="34" charset="0"/>
              </a:rPr>
              <a:t>26+</a:t>
            </a:r>
            <a:r>
              <a:rPr kumimoji="0" lang="en-US" altLang="ja-JP" sz="1200">
                <a:solidFill>
                  <a:srgbClr val="000099"/>
                </a:solidFill>
                <a:latin typeface="Calibri" pitchFamily="34" charset="0"/>
              </a:rPr>
              <a:t> </a:t>
            </a:r>
            <a:endParaRPr kumimoji="0" lang="tr-TR" altLang="ja-JP" sz="1200" b="1">
              <a:solidFill>
                <a:srgbClr val="000099"/>
              </a:solidFill>
              <a:latin typeface="Calibri" pitchFamily="34" charset="0"/>
            </a:endParaRPr>
          </a:p>
        </p:txBody>
      </p:sp>
      <p:sp>
        <p:nvSpPr>
          <p:cNvPr id="158737" name="Line 25"/>
          <p:cNvSpPr>
            <a:spLocks noChangeShapeType="1"/>
          </p:cNvSpPr>
          <p:nvPr/>
        </p:nvSpPr>
        <p:spPr bwMode="auto">
          <a:xfrm>
            <a:off x="6911975" y="3427413"/>
            <a:ext cx="576263" cy="144462"/>
          </a:xfrm>
          <a:prstGeom prst="line">
            <a:avLst/>
          </a:prstGeom>
          <a:noFill/>
          <a:ln w="9525">
            <a:solidFill>
              <a:schemeClr val="tx1"/>
            </a:solidFill>
            <a:prstDash val="dash"/>
            <a:round/>
            <a:headEnd/>
            <a:tailEnd type="triangle" w="med" len="med"/>
          </a:ln>
        </p:spPr>
        <p:txBody>
          <a:bodyPr/>
          <a:lstStyle/>
          <a:p>
            <a:endParaRPr lang="ja-JP" altLang="en-US"/>
          </a:p>
        </p:txBody>
      </p:sp>
      <p:sp>
        <p:nvSpPr>
          <p:cNvPr id="158738" name="Arc 26"/>
          <p:cNvSpPr>
            <a:spLocks/>
          </p:cNvSpPr>
          <p:nvPr/>
        </p:nvSpPr>
        <p:spPr bwMode="auto">
          <a:xfrm>
            <a:off x="6335713" y="3427413"/>
            <a:ext cx="1008062" cy="630237"/>
          </a:xfrm>
          <a:custGeom>
            <a:avLst/>
            <a:gdLst>
              <a:gd name="T0" fmla="*/ 0 w 21600"/>
              <a:gd name="T1" fmla="*/ 0 h 23538"/>
              <a:gd name="T2" fmla="*/ 0 w 21600"/>
              <a:gd name="T3" fmla="*/ 0 h 23538"/>
              <a:gd name="T4" fmla="*/ 0 w 21600"/>
              <a:gd name="T5" fmla="*/ 0 h 23538"/>
              <a:gd name="T6" fmla="*/ 0 60000 65536"/>
              <a:gd name="T7" fmla="*/ 0 60000 65536"/>
              <a:gd name="T8" fmla="*/ 0 60000 65536"/>
              <a:gd name="T9" fmla="*/ 0 w 21600"/>
              <a:gd name="T10" fmla="*/ 0 h 23538"/>
              <a:gd name="T11" fmla="*/ 21600 w 21600"/>
              <a:gd name="T12" fmla="*/ 23538 h 23538"/>
            </a:gdLst>
            <a:ahLst/>
            <a:cxnLst>
              <a:cxn ang="T6">
                <a:pos x="T0" y="T1"/>
              </a:cxn>
              <a:cxn ang="T7">
                <a:pos x="T2" y="T3"/>
              </a:cxn>
              <a:cxn ang="T8">
                <a:pos x="T4" y="T5"/>
              </a:cxn>
            </a:cxnLst>
            <a:rect l="T9" t="T10" r="T11" b="T12"/>
            <a:pathLst>
              <a:path w="21600" h="23538" fill="none" extrusionOk="0">
                <a:moveTo>
                  <a:pt x="12230" y="-1"/>
                </a:moveTo>
                <a:cubicBezTo>
                  <a:pt x="18095" y="4028"/>
                  <a:pt x="21600" y="10688"/>
                  <a:pt x="21600" y="17804"/>
                </a:cubicBezTo>
                <a:cubicBezTo>
                  <a:pt x="21600" y="19741"/>
                  <a:pt x="21339" y="21670"/>
                  <a:pt x="20825" y="23538"/>
                </a:cubicBezTo>
              </a:path>
              <a:path w="21600" h="23538" stroke="0" extrusionOk="0">
                <a:moveTo>
                  <a:pt x="12230" y="-1"/>
                </a:moveTo>
                <a:cubicBezTo>
                  <a:pt x="18095" y="4028"/>
                  <a:pt x="21600" y="10688"/>
                  <a:pt x="21600" y="17804"/>
                </a:cubicBezTo>
                <a:cubicBezTo>
                  <a:pt x="21600" y="19741"/>
                  <a:pt x="21339" y="21670"/>
                  <a:pt x="20825" y="23538"/>
                </a:cubicBezTo>
                <a:lnTo>
                  <a:pt x="0" y="17804"/>
                </a:lnTo>
                <a:close/>
              </a:path>
            </a:pathLst>
          </a:custGeom>
          <a:noFill/>
          <a:ln w="9525">
            <a:solidFill>
              <a:schemeClr val="tx1"/>
            </a:solidFill>
            <a:round/>
            <a:headEnd/>
            <a:tailEnd type="triangle" w="med" len="med"/>
          </a:ln>
        </p:spPr>
        <p:txBody>
          <a:bodyPr wrap="none" anchor="ctr"/>
          <a:lstStyle/>
          <a:p>
            <a:endParaRPr lang="ja-JP" altLang="en-US"/>
          </a:p>
        </p:txBody>
      </p:sp>
      <p:sp>
        <p:nvSpPr>
          <p:cNvPr id="158739" name="Arc 27"/>
          <p:cNvSpPr>
            <a:spLocks/>
          </p:cNvSpPr>
          <p:nvPr/>
        </p:nvSpPr>
        <p:spPr bwMode="auto">
          <a:xfrm rot="7782928">
            <a:off x="6686550" y="2770188"/>
            <a:ext cx="738188" cy="576262"/>
          </a:xfrm>
          <a:custGeom>
            <a:avLst/>
            <a:gdLst>
              <a:gd name="T0" fmla="*/ 0 w 15831"/>
              <a:gd name="T1" fmla="*/ 0 h 21600"/>
              <a:gd name="T2" fmla="*/ 0 w 15831"/>
              <a:gd name="T3" fmla="*/ 0 h 21600"/>
              <a:gd name="T4" fmla="*/ 0 w 15831"/>
              <a:gd name="T5" fmla="*/ 0 h 21600"/>
              <a:gd name="T6" fmla="*/ 0 60000 65536"/>
              <a:gd name="T7" fmla="*/ 0 60000 65536"/>
              <a:gd name="T8" fmla="*/ 0 60000 65536"/>
              <a:gd name="T9" fmla="*/ 0 w 15831"/>
              <a:gd name="T10" fmla="*/ 0 h 21600"/>
              <a:gd name="T11" fmla="*/ 15831 w 15831"/>
              <a:gd name="T12" fmla="*/ 21600 h 21600"/>
            </a:gdLst>
            <a:ahLst/>
            <a:cxnLst>
              <a:cxn ang="T6">
                <a:pos x="T0" y="T1"/>
              </a:cxn>
              <a:cxn ang="T7">
                <a:pos x="T2" y="T3"/>
              </a:cxn>
              <a:cxn ang="T8">
                <a:pos x="T4" y="T5"/>
              </a:cxn>
            </a:cxnLst>
            <a:rect l="T9" t="T10" r="T11" b="T12"/>
            <a:pathLst>
              <a:path w="15831" h="21600" fill="none" extrusionOk="0">
                <a:moveTo>
                  <a:pt x="-1" y="0"/>
                </a:moveTo>
                <a:cubicBezTo>
                  <a:pt x="6007" y="0"/>
                  <a:pt x="11743" y="2501"/>
                  <a:pt x="15830" y="6905"/>
                </a:cubicBezTo>
              </a:path>
              <a:path w="15831" h="21600" stroke="0" extrusionOk="0">
                <a:moveTo>
                  <a:pt x="-1" y="0"/>
                </a:moveTo>
                <a:cubicBezTo>
                  <a:pt x="6007" y="0"/>
                  <a:pt x="11743" y="2501"/>
                  <a:pt x="15830" y="6905"/>
                </a:cubicBezTo>
                <a:lnTo>
                  <a:pt x="0" y="21600"/>
                </a:lnTo>
                <a:close/>
              </a:path>
            </a:pathLst>
          </a:custGeom>
          <a:noFill/>
          <a:ln w="9525">
            <a:solidFill>
              <a:schemeClr val="tx1"/>
            </a:solidFill>
            <a:round/>
            <a:headEnd type="triangle" w="med" len="med"/>
            <a:tailEnd/>
          </a:ln>
        </p:spPr>
        <p:txBody>
          <a:bodyPr wrap="none" anchor="ctr"/>
          <a:lstStyle/>
          <a:p>
            <a:endParaRPr lang="ja-JP" altLang="en-US"/>
          </a:p>
        </p:txBody>
      </p:sp>
      <p:sp>
        <p:nvSpPr>
          <p:cNvPr id="158740" name="Rectangle 28"/>
          <p:cNvSpPr>
            <a:spLocks noChangeArrowheads="1"/>
          </p:cNvSpPr>
          <p:nvPr/>
        </p:nvSpPr>
        <p:spPr bwMode="auto">
          <a:xfrm>
            <a:off x="7127875" y="2563813"/>
            <a:ext cx="431800" cy="346075"/>
          </a:xfrm>
          <a:prstGeom prst="rect">
            <a:avLst/>
          </a:prstGeom>
          <a:noFill/>
          <a:ln w="9525">
            <a:noFill/>
            <a:miter lim="800000"/>
            <a:headEnd/>
            <a:tailEnd/>
          </a:ln>
        </p:spPr>
        <p:txBody>
          <a:bodyPr anchor="ctr"/>
          <a:lstStyle/>
          <a:p>
            <a:pPr algn="ctr"/>
            <a:r>
              <a:rPr kumimoji="0" lang="tr-TR" altLang="ja-JP" sz="1200" b="1">
                <a:solidFill>
                  <a:schemeClr val="tx2"/>
                </a:solidFill>
                <a:latin typeface="Calibri" pitchFamily="34" charset="0"/>
              </a:rPr>
              <a:t>V</a:t>
            </a:r>
            <a:r>
              <a:rPr kumimoji="0" lang="tr-TR" altLang="ja-JP" sz="1200" b="1" baseline="-25000">
                <a:solidFill>
                  <a:schemeClr val="tx2"/>
                </a:solidFill>
                <a:latin typeface="Calibri" pitchFamily="34" charset="0"/>
              </a:rPr>
              <a:t>1</a:t>
            </a:r>
            <a:r>
              <a:rPr kumimoji="0" lang="tr-TR" altLang="ja-JP" sz="1200" b="1" baseline="30000">
                <a:solidFill>
                  <a:schemeClr val="tx2"/>
                </a:solidFill>
                <a:latin typeface="Calibri" pitchFamily="34" charset="0"/>
              </a:rPr>
              <a:t>ı</a:t>
            </a:r>
          </a:p>
        </p:txBody>
      </p:sp>
      <p:sp>
        <p:nvSpPr>
          <p:cNvPr id="158741" name="Rectangle 29"/>
          <p:cNvSpPr>
            <a:spLocks noChangeArrowheads="1"/>
          </p:cNvSpPr>
          <p:nvPr/>
        </p:nvSpPr>
        <p:spPr bwMode="auto">
          <a:xfrm>
            <a:off x="7127875" y="3152775"/>
            <a:ext cx="431800" cy="346075"/>
          </a:xfrm>
          <a:prstGeom prst="rect">
            <a:avLst/>
          </a:prstGeom>
          <a:noFill/>
          <a:ln w="9525">
            <a:noFill/>
            <a:miter lim="800000"/>
            <a:headEnd/>
            <a:tailEnd/>
          </a:ln>
        </p:spPr>
        <p:txBody>
          <a:bodyPr anchor="ctr"/>
          <a:lstStyle/>
          <a:p>
            <a:pPr algn="ctr"/>
            <a:r>
              <a:rPr kumimoji="0" lang="tr-TR" altLang="ja-JP" sz="1200" b="1">
                <a:solidFill>
                  <a:schemeClr val="tx2"/>
                </a:solidFill>
                <a:latin typeface="Calibri" pitchFamily="34" charset="0"/>
              </a:rPr>
              <a:t>V</a:t>
            </a:r>
            <a:r>
              <a:rPr kumimoji="0" lang="tr-TR" altLang="ja-JP" sz="1200" b="1" baseline="-25000">
                <a:solidFill>
                  <a:schemeClr val="tx2"/>
                </a:solidFill>
                <a:latin typeface="Calibri" pitchFamily="34" charset="0"/>
              </a:rPr>
              <a:t>2</a:t>
            </a:r>
            <a:r>
              <a:rPr kumimoji="0" lang="tr-TR" altLang="ja-JP" sz="1200" b="1" baseline="30000">
                <a:solidFill>
                  <a:schemeClr val="tx2"/>
                </a:solidFill>
                <a:latin typeface="Calibri" pitchFamily="34" charset="0"/>
              </a:rPr>
              <a:t>ı</a:t>
            </a:r>
          </a:p>
        </p:txBody>
      </p:sp>
      <p:sp>
        <p:nvSpPr>
          <p:cNvPr id="158742" name="Rectangle 30"/>
          <p:cNvSpPr>
            <a:spLocks noChangeArrowheads="1"/>
          </p:cNvSpPr>
          <p:nvPr/>
        </p:nvSpPr>
        <p:spPr bwMode="auto">
          <a:xfrm>
            <a:off x="6985000" y="4075113"/>
            <a:ext cx="431800" cy="346075"/>
          </a:xfrm>
          <a:prstGeom prst="rect">
            <a:avLst/>
          </a:prstGeom>
          <a:noFill/>
          <a:ln w="9525">
            <a:noFill/>
            <a:miter lim="800000"/>
            <a:headEnd/>
            <a:tailEnd/>
          </a:ln>
        </p:spPr>
        <p:txBody>
          <a:bodyPr anchor="ctr"/>
          <a:lstStyle/>
          <a:p>
            <a:pPr algn="ctr"/>
            <a:r>
              <a:rPr kumimoji="0" lang="tr-TR" altLang="ja-JP" sz="1200" b="1">
                <a:solidFill>
                  <a:schemeClr val="tx2"/>
                </a:solidFill>
                <a:latin typeface="Calibri" pitchFamily="34" charset="0"/>
              </a:rPr>
              <a:t>V</a:t>
            </a:r>
            <a:r>
              <a:rPr kumimoji="0" lang="tr-TR" altLang="ja-JP" sz="1200" b="1" baseline="-25000">
                <a:solidFill>
                  <a:schemeClr val="tx2"/>
                </a:solidFill>
                <a:latin typeface="Calibri" pitchFamily="34" charset="0"/>
              </a:rPr>
              <a:t>3</a:t>
            </a:r>
            <a:r>
              <a:rPr kumimoji="0" lang="tr-TR" altLang="ja-JP" sz="1200" b="1" baseline="30000">
                <a:solidFill>
                  <a:schemeClr val="tx2"/>
                </a:solidFill>
                <a:latin typeface="Calibri" pitchFamily="34" charset="0"/>
              </a:rPr>
              <a:t>ı</a:t>
            </a:r>
          </a:p>
        </p:txBody>
      </p:sp>
      <p:sp>
        <p:nvSpPr>
          <p:cNvPr id="158743" name="Line 31"/>
          <p:cNvSpPr>
            <a:spLocks noChangeShapeType="1"/>
          </p:cNvSpPr>
          <p:nvPr/>
        </p:nvSpPr>
        <p:spPr bwMode="auto">
          <a:xfrm>
            <a:off x="4465638" y="2774950"/>
            <a:ext cx="935037" cy="219075"/>
          </a:xfrm>
          <a:prstGeom prst="line">
            <a:avLst/>
          </a:prstGeom>
          <a:noFill/>
          <a:ln w="9525">
            <a:solidFill>
              <a:schemeClr val="tx1"/>
            </a:solidFill>
            <a:round/>
            <a:headEnd/>
            <a:tailEnd type="triangle" w="med" len="med"/>
          </a:ln>
        </p:spPr>
        <p:txBody>
          <a:bodyPr/>
          <a:lstStyle/>
          <a:p>
            <a:endParaRPr lang="ja-JP" altLang="en-US"/>
          </a:p>
        </p:txBody>
      </p:sp>
      <p:sp>
        <p:nvSpPr>
          <p:cNvPr id="158744" name="Rectangle 32"/>
          <p:cNvSpPr>
            <a:spLocks noChangeArrowheads="1"/>
          </p:cNvSpPr>
          <p:nvPr/>
        </p:nvSpPr>
        <p:spPr bwMode="auto">
          <a:xfrm>
            <a:off x="1727200" y="2578100"/>
            <a:ext cx="801688" cy="346075"/>
          </a:xfrm>
          <a:prstGeom prst="rect">
            <a:avLst/>
          </a:prstGeom>
          <a:noFill/>
          <a:ln w="9525">
            <a:noFill/>
            <a:miter lim="800000"/>
            <a:headEnd/>
            <a:tailEnd/>
          </a:ln>
        </p:spPr>
        <p:txBody>
          <a:bodyPr anchor="ctr"/>
          <a:lstStyle/>
          <a:p>
            <a:pPr algn="ctr"/>
            <a:r>
              <a:rPr kumimoji="0" lang="tr-TR" altLang="ja-JP" sz="1200" b="1">
                <a:solidFill>
                  <a:schemeClr val="tx2"/>
                </a:solidFill>
                <a:latin typeface="Calibri" pitchFamily="34" charset="0"/>
              </a:rPr>
              <a:t>Brho1</a:t>
            </a:r>
          </a:p>
        </p:txBody>
      </p:sp>
      <p:sp>
        <p:nvSpPr>
          <p:cNvPr id="158745" name="Rectangle 33"/>
          <p:cNvSpPr>
            <a:spLocks noChangeArrowheads="1"/>
          </p:cNvSpPr>
          <p:nvPr/>
        </p:nvSpPr>
        <p:spPr bwMode="auto">
          <a:xfrm>
            <a:off x="3590925" y="3081338"/>
            <a:ext cx="801688" cy="346075"/>
          </a:xfrm>
          <a:prstGeom prst="rect">
            <a:avLst/>
          </a:prstGeom>
          <a:noFill/>
          <a:ln w="9525">
            <a:noFill/>
            <a:miter lim="800000"/>
            <a:headEnd/>
            <a:tailEnd/>
          </a:ln>
        </p:spPr>
        <p:txBody>
          <a:bodyPr anchor="ctr"/>
          <a:lstStyle/>
          <a:p>
            <a:pPr algn="ctr"/>
            <a:r>
              <a:rPr kumimoji="0" lang="tr-TR" altLang="ja-JP" sz="1200" b="1">
                <a:solidFill>
                  <a:schemeClr val="tx2"/>
                </a:solidFill>
                <a:latin typeface="Calibri" pitchFamily="34" charset="0"/>
              </a:rPr>
              <a:t>Brho2</a:t>
            </a:r>
          </a:p>
        </p:txBody>
      </p:sp>
      <p:sp>
        <p:nvSpPr>
          <p:cNvPr id="158746" name="Rectangle 34"/>
          <p:cNvSpPr>
            <a:spLocks noChangeArrowheads="1"/>
          </p:cNvSpPr>
          <p:nvPr/>
        </p:nvSpPr>
        <p:spPr bwMode="auto">
          <a:xfrm>
            <a:off x="2365375" y="2865438"/>
            <a:ext cx="801688" cy="346075"/>
          </a:xfrm>
          <a:prstGeom prst="rect">
            <a:avLst/>
          </a:prstGeom>
          <a:noFill/>
          <a:ln w="9525">
            <a:noFill/>
            <a:miter lim="800000"/>
            <a:headEnd/>
            <a:tailEnd/>
          </a:ln>
        </p:spPr>
        <p:txBody>
          <a:bodyPr anchor="ctr"/>
          <a:lstStyle/>
          <a:p>
            <a:pPr algn="ctr"/>
            <a:r>
              <a:rPr kumimoji="0" lang="tr-TR" altLang="ja-JP" sz="1200" b="1">
                <a:solidFill>
                  <a:schemeClr val="tx2"/>
                </a:solidFill>
                <a:latin typeface="Calibri" pitchFamily="34" charset="0"/>
              </a:rPr>
              <a:t>Slits</a:t>
            </a:r>
          </a:p>
        </p:txBody>
      </p:sp>
      <p:sp>
        <p:nvSpPr>
          <p:cNvPr id="158747" name="Rectangle 35"/>
          <p:cNvSpPr>
            <a:spLocks noChangeArrowheads="1"/>
          </p:cNvSpPr>
          <p:nvPr/>
        </p:nvSpPr>
        <p:spPr bwMode="auto">
          <a:xfrm>
            <a:off x="4464050" y="3498850"/>
            <a:ext cx="801688" cy="346075"/>
          </a:xfrm>
          <a:prstGeom prst="rect">
            <a:avLst/>
          </a:prstGeom>
          <a:noFill/>
          <a:ln w="9525">
            <a:noFill/>
            <a:miter lim="800000"/>
            <a:headEnd/>
            <a:tailEnd/>
          </a:ln>
        </p:spPr>
        <p:txBody>
          <a:bodyPr anchor="ctr"/>
          <a:lstStyle/>
          <a:p>
            <a:pPr algn="ctr"/>
            <a:r>
              <a:rPr kumimoji="0" lang="tr-TR" altLang="ja-JP" sz="1200" b="1">
                <a:solidFill>
                  <a:schemeClr val="tx2"/>
                </a:solidFill>
                <a:latin typeface="Calibri" pitchFamily="34" charset="0"/>
              </a:rPr>
              <a:t>Slits</a:t>
            </a:r>
          </a:p>
        </p:txBody>
      </p:sp>
      <p:sp>
        <p:nvSpPr>
          <p:cNvPr id="158748" name="Rectangle 36"/>
          <p:cNvSpPr>
            <a:spLocks noChangeArrowheads="1"/>
          </p:cNvSpPr>
          <p:nvPr/>
        </p:nvSpPr>
        <p:spPr bwMode="auto">
          <a:xfrm>
            <a:off x="2808288" y="2779713"/>
            <a:ext cx="801687" cy="346075"/>
          </a:xfrm>
          <a:prstGeom prst="rect">
            <a:avLst/>
          </a:prstGeom>
          <a:noFill/>
          <a:ln w="9525">
            <a:noFill/>
            <a:miter lim="800000"/>
            <a:headEnd/>
            <a:tailEnd/>
          </a:ln>
        </p:spPr>
        <p:txBody>
          <a:bodyPr anchor="ctr"/>
          <a:lstStyle/>
          <a:p>
            <a:pPr algn="ctr"/>
            <a:r>
              <a:rPr kumimoji="0" lang="tr-TR" altLang="ja-JP" sz="1200" b="1">
                <a:solidFill>
                  <a:schemeClr val="tx2"/>
                </a:solidFill>
                <a:latin typeface="Calibri" pitchFamily="34" charset="0"/>
              </a:rPr>
              <a:t>wedge</a:t>
            </a:r>
          </a:p>
        </p:txBody>
      </p:sp>
      <p:sp>
        <p:nvSpPr>
          <p:cNvPr id="158749" name="Rectangle 37"/>
          <p:cNvSpPr>
            <a:spLocks noChangeArrowheads="1"/>
          </p:cNvSpPr>
          <p:nvPr/>
        </p:nvSpPr>
        <p:spPr bwMode="auto">
          <a:xfrm>
            <a:off x="5472113" y="3932238"/>
            <a:ext cx="1089025" cy="346075"/>
          </a:xfrm>
          <a:prstGeom prst="rect">
            <a:avLst/>
          </a:prstGeom>
          <a:noFill/>
          <a:ln w="9525">
            <a:noFill/>
            <a:miter lim="800000"/>
            <a:headEnd/>
            <a:tailEnd/>
          </a:ln>
        </p:spPr>
        <p:txBody>
          <a:bodyPr anchor="ctr"/>
          <a:lstStyle/>
          <a:p>
            <a:pPr algn="ctr"/>
            <a:r>
              <a:rPr kumimoji="0" lang="tr-TR" altLang="ja-JP" sz="1200" b="1">
                <a:solidFill>
                  <a:schemeClr val="tx2"/>
                </a:solidFill>
                <a:latin typeface="Calibri" pitchFamily="34" charset="0"/>
              </a:rPr>
              <a:t>Wien Filter</a:t>
            </a:r>
          </a:p>
        </p:txBody>
      </p:sp>
      <p:sp>
        <p:nvSpPr>
          <p:cNvPr id="158750" name="Rectangle 38"/>
          <p:cNvSpPr>
            <a:spLocks noChangeArrowheads="1"/>
          </p:cNvSpPr>
          <p:nvPr/>
        </p:nvSpPr>
        <p:spPr bwMode="auto">
          <a:xfrm>
            <a:off x="7416800" y="4579938"/>
            <a:ext cx="1296988" cy="346075"/>
          </a:xfrm>
          <a:prstGeom prst="rect">
            <a:avLst/>
          </a:prstGeom>
          <a:noFill/>
          <a:ln w="9525">
            <a:noFill/>
            <a:miter lim="800000"/>
            <a:headEnd/>
            <a:tailEnd/>
          </a:ln>
        </p:spPr>
        <p:txBody>
          <a:bodyPr anchor="ctr"/>
          <a:lstStyle/>
          <a:p>
            <a:pPr algn="ctr"/>
            <a:r>
              <a:rPr kumimoji="0" lang="tr-TR" altLang="ja-JP" sz="1200" b="1">
                <a:solidFill>
                  <a:schemeClr val="tx2"/>
                </a:solidFill>
                <a:latin typeface="Calibri" pitchFamily="34" charset="0"/>
              </a:rPr>
              <a:t>DETECTORS</a:t>
            </a:r>
          </a:p>
        </p:txBody>
      </p:sp>
      <p:sp>
        <p:nvSpPr>
          <p:cNvPr id="158751" name="Rectangle 39"/>
          <p:cNvSpPr>
            <a:spLocks noChangeArrowheads="1"/>
          </p:cNvSpPr>
          <p:nvPr/>
        </p:nvSpPr>
        <p:spPr bwMode="auto">
          <a:xfrm>
            <a:off x="-36513" y="2635250"/>
            <a:ext cx="1008063" cy="492125"/>
          </a:xfrm>
          <a:prstGeom prst="rect">
            <a:avLst/>
          </a:prstGeom>
          <a:noFill/>
          <a:ln w="9525">
            <a:noFill/>
            <a:miter lim="800000"/>
            <a:headEnd/>
            <a:tailEnd/>
          </a:ln>
        </p:spPr>
        <p:txBody>
          <a:bodyPr anchor="ctr"/>
          <a:lstStyle/>
          <a:p>
            <a:pPr algn="ctr"/>
            <a:r>
              <a:rPr kumimoji="0" lang="tr-TR" altLang="ja-JP" sz="1100" b="1">
                <a:solidFill>
                  <a:schemeClr val="tx2"/>
                </a:solidFill>
                <a:latin typeface="Calibri" pitchFamily="34" charset="0"/>
              </a:rPr>
              <a:t>Cyclotrons</a:t>
            </a:r>
            <a:endParaRPr kumimoji="0" lang="es-ES" altLang="ja-JP" sz="1100" b="1">
              <a:solidFill>
                <a:schemeClr val="tx2"/>
              </a:solidFill>
              <a:latin typeface="Calibri" pitchFamily="34" charset="0"/>
            </a:endParaRPr>
          </a:p>
          <a:p>
            <a:pPr algn="ctr"/>
            <a:r>
              <a:rPr kumimoji="0" lang="es-ES" altLang="ja-JP" sz="1100" b="1">
                <a:solidFill>
                  <a:schemeClr val="tx2"/>
                </a:solidFill>
                <a:latin typeface="Calibri" pitchFamily="34" charset="0"/>
              </a:rPr>
              <a:t>CSS1 and CSS2</a:t>
            </a:r>
            <a:endParaRPr kumimoji="0" lang="tr-TR" altLang="ja-JP" sz="1100" b="1">
              <a:solidFill>
                <a:schemeClr val="tx2"/>
              </a:solidFill>
              <a:latin typeface="Calibri" pitchFamily="34" charset="0"/>
            </a:endParaRPr>
          </a:p>
        </p:txBody>
      </p:sp>
      <p:sp>
        <p:nvSpPr>
          <p:cNvPr id="158752" name="Line 40"/>
          <p:cNvSpPr>
            <a:spLocks noChangeShapeType="1"/>
          </p:cNvSpPr>
          <p:nvPr/>
        </p:nvSpPr>
        <p:spPr bwMode="auto">
          <a:xfrm>
            <a:off x="2592388" y="2347913"/>
            <a:ext cx="574675" cy="142875"/>
          </a:xfrm>
          <a:prstGeom prst="line">
            <a:avLst/>
          </a:prstGeom>
          <a:noFill/>
          <a:ln w="9525">
            <a:solidFill>
              <a:schemeClr val="tx1"/>
            </a:solidFill>
            <a:round/>
            <a:headEnd/>
            <a:tailEnd type="triangle" w="med" len="med"/>
          </a:ln>
        </p:spPr>
        <p:txBody>
          <a:bodyPr/>
          <a:lstStyle/>
          <a:p>
            <a:endParaRPr lang="ja-JP" altLang="en-US"/>
          </a:p>
        </p:txBody>
      </p:sp>
      <p:sp>
        <p:nvSpPr>
          <p:cNvPr id="158753" name="Line 41"/>
          <p:cNvSpPr>
            <a:spLocks noChangeShapeType="1"/>
          </p:cNvSpPr>
          <p:nvPr/>
        </p:nvSpPr>
        <p:spPr bwMode="auto">
          <a:xfrm>
            <a:off x="3384550" y="2563813"/>
            <a:ext cx="287338" cy="71437"/>
          </a:xfrm>
          <a:prstGeom prst="line">
            <a:avLst/>
          </a:prstGeom>
          <a:noFill/>
          <a:ln w="9525">
            <a:solidFill>
              <a:schemeClr val="tx1"/>
            </a:solidFill>
            <a:round/>
            <a:headEnd/>
            <a:tailEnd type="triangle" w="med" len="med"/>
          </a:ln>
        </p:spPr>
        <p:txBody>
          <a:bodyPr/>
          <a:lstStyle/>
          <a:p>
            <a:endParaRPr lang="ja-JP" altLang="en-US"/>
          </a:p>
        </p:txBody>
      </p:sp>
      <p:sp>
        <p:nvSpPr>
          <p:cNvPr id="158754" name="Rectangle 42"/>
          <p:cNvSpPr>
            <a:spLocks noChangeArrowheads="1"/>
          </p:cNvSpPr>
          <p:nvPr/>
        </p:nvSpPr>
        <p:spPr bwMode="auto">
          <a:xfrm rot="485084">
            <a:off x="4691063" y="3067050"/>
            <a:ext cx="71437" cy="360363"/>
          </a:xfrm>
          <a:prstGeom prst="rect">
            <a:avLst/>
          </a:prstGeom>
          <a:solidFill>
            <a:schemeClr val="accent1"/>
          </a:solidFill>
          <a:ln w="9525">
            <a:solidFill>
              <a:schemeClr val="tx1"/>
            </a:solidFill>
            <a:miter lim="800000"/>
            <a:headEnd/>
            <a:tailEnd/>
          </a:ln>
        </p:spPr>
        <p:txBody>
          <a:bodyPr wrap="none" anchor="ctr"/>
          <a:lstStyle/>
          <a:p>
            <a:endParaRPr kumimoji="0" lang="es-ES" altLang="ja-JP">
              <a:latin typeface="Calibri" pitchFamily="34" charset="0"/>
            </a:endParaRPr>
          </a:p>
        </p:txBody>
      </p:sp>
      <p:sp>
        <p:nvSpPr>
          <p:cNvPr id="158755" name="Rectangle 43"/>
          <p:cNvSpPr>
            <a:spLocks noChangeArrowheads="1"/>
          </p:cNvSpPr>
          <p:nvPr/>
        </p:nvSpPr>
        <p:spPr bwMode="auto">
          <a:xfrm rot="485084">
            <a:off x="4764088" y="2419350"/>
            <a:ext cx="71437" cy="360363"/>
          </a:xfrm>
          <a:prstGeom prst="rect">
            <a:avLst/>
          </a:prstGeom>
          <a:solidFill>
            <a:schemeClr val="accent1"/>
          </a:solidFill>
          <a:ln w="9525">
            <a:solidFill>
              <a:schemeClr val="tx1"/>
            </a:solidFill>
            <a:miter lim="800000"/>
            <a:headEnd/>
            <a:tailEnd/>
          </a:ln>
        </p:spPr>
        <p:txBody>
          <a:bodyPr wrap="none" anchor="ctr"/>
          <a:lstStyle/>
          <a:p>
            <a:endParaRPr kumimoji="0" lang="es-ES" altLang="ja-JP">
              <a:latin typeface="Calibri" pitchFamily="34" charset="0"/>
            </a:endParaRPr>
          </a:p>
        </p:txBody>
      </p:sp>
      <p:sp>
        <p:nvSpPr>
          <p:cNvPr id="158756" name="Line 44"/>
          <p:cNvSpPr>
            <a:spLocks noChangeShapeType="1"/>
          </p:cNvSpPr>
          <p:nvPr/>
        </p:nvSpPr>
        <p:spPr bwMode="auto">
          <a:xfrm>
            <a:off x="4643438" y="2911475"/>
            <a:ext cx="720725" cy="144463"/>
          </a:xfrm>
          <a:prstGeom prst="line">
            <a:avLst/>
          </a:prstGeom>
          <a:noFill/>
          <a:ln w="9525">
            <a:solidFill>
              <a:schemeClr val="tx1"/>
            </a:solidFill>
            <a:round/>
            <a:headEnd/>
            <a:tailEnd type="triangle" w="med" len="med"/>
          </a:ln>
        </p:spPr>
        <p:txBody>
          <a:bodyPr/>
          <a:lstStyle/>
          <a:p>
            <a:endParaRPr lang="ja-JP" altLang="en-US"/>
          </a:p>
        </p:txBody>
      </p:sp>
      <p:sp>
        <p:nvSpPr>
          <p:cNvPr id="158757" name="Line 45"/>
          <p:cNvSpPr>
            <a:spLocks noChangeShapeType="1"/>
          </p:cNvSpPr>
          <p:nvPr/>
        </p:nvSpPr>
        <p:spPr bwMode="auto">
          <a:xfrm>
            <a:off x="4427538" y="2924175"/>
            <a:ext cx="936625" cy="214313"/>
          </a:xfrm>
          <a:prstGeom prst="line">
            <a:avLst/>
          </a:prstGeom>
          <a:noFill/>
          <a:ln w="9525">
            <a:solidFill>
              <a:schemeClr val="tx1"/>
            </a:solidFill>
            <a:round/>
            <a:headEnd/>
            <a:tailEnd type="triangle" w="med" len="med"/>
          </a:ln>
        </p:spPr>
        <p:txBody>
          <a:bodyPr/>
          <a:lstStyle/>
          <a:p>
            <a:endParaRPr lang="ja-JP" altLang="en-US"/>
          </a:p>
        </p:txBody>
      </p:sp>
      <p:sp>
        <p:nvSpPr>
          <p:cNvPr id="158758" name="Line 46"/>
          <p:cNvSpPr>
            <a:spLocks noChangeShapeType="1"/>
          </p:cNvSpPr>
          <p:nvPr/>
        </p:nvSpPr>
        <p:spPr bwMode="auto">
          <a:xfrm>
            <a:off x="2592388" y="2274888"/>
            <a:ext cx="574675" cy="142875"/>
          </a:xfrm>
          <a:prstGeom prst="line">
            <a:avLst/>
          </a:prstGeom>
          <a:noFill/>
          <a:ln w="9525">
            <a:solidFill>
              <a:schemeClr val="tx1"/>
            </a:solidFill>
            <a:round/>
            <a:headEnd/>
            <a:tailEnd type="triangle" w="med" len="med"/>
          </a:ln>
        </p:spPr>
        <p:txBody>
          <a:bodyPr/>
          <a:lstStyle/>
          <a:p>
            <a:endParaRPr lang="ja-JP" altLang="en-US"/>
          </a:p>
        </p:txBody>
      </p:sp>
      <p:sp>
        <p:nvSpPr>
          <p:cNvPr id="158759" name="Line 47"/>
          <p:cNvSpPr>
            <a:spLocks noChangeShapeType="1"/>
          </p:cNvSpPr>
          <p:nvPr/>
        </p:nvSpPr>
        <p:spPr bwMode="auto">
          <a:xfrm>
            <a:off x="2592388" y="2420938"/>
            <a:ext cx="574675" cy="142875"/>
          </a:xfrm>
          <a:prstGeom prst="line">
            <a:avLst/>
          </a:prstGeom>
          <a:noFill/>
          <a:ln w="9525">
            <a:solidFill>
              <a:schemeClr val="tx1"/>
            </a:solidFill>
            <a:round/>
            <a:headEnd/>
            <a:tailEnd type="triangle" w="med" len="med"/>
          </a:ln>
        </p:spPr>
        <p:txBody>
          <a:bodyPr/>
          <a:lstStyle/>
          <a:p>
            <a:endParaRPr lang="ja-JP" altLang="en-US"/>
          </a:p>
        </p:txBody>
      </p:sp>
      <p:sp>
        <p:nvSpPr>
          <p:cNvPr id="158760" name="Line 48"/>
          <p:cNvSpPr>
            <a:spLocks noChangeShapeType="1"/>
          </p:cNvSpPr>
          <p:nvPr/>
        </p:nvSpPr>
        <p:spPr bwMode="auto">
          <a:xfrm>
            <a:off x="3384550" y="2635250"/>
            <a:ext cx="287338" cy="71438"/>
          </a:xfrm>
          <a:prstGeom prst="line">
            <a:avLst/>
          </a:prstGeom>
          <a:noFill/>
          <a:ln w="9525">
            <a:solidFill>
              <a:schemeClr val="tx1"/>
            </a:solidFill>
            <a:round/>
            <a:headEnd/>
            <a:tailEnd type="triangle" w="med" len="med"/>
          </a:ln>
        </p:spPr>
        <p:txBody>
          <a:bodyPr/>
          <a:lstStyle/>
          <a:p>
            <a:endParaRPr lang="ja-JP" altLang="en-US"/>
          </a:p>
        </p:txBody>
      </p:sp>
      <p:sp>
        <p:nvSpPr>
          <p:cNvPr id="158761" name="Line 49"/>
          <p:cNvSpPr>
            <a:spLocks noChangeShapeType="1"/>
          </p:cNvSpPr>
          <p:nvPr/>
        </p:nvSpPr>
        <p:spPr bwMode="auto">
          <a:xfrm>
            <a:off x="3384550" y="2492375"/>
            <a:ext cx="287338" cy="71438"/>
          </a:xfrm>
          <a:prstGeom prst="line">
            <a:avLst/>
          </a:prstGeom>
          <a:noFill/>
          <a:ln w="9525">
            <a:solidFill>
              <a:schemeClr val="tx1"/>
            </a:solidFill>
            <a:round/>
            <a:headEnd/>
            <a:tailEnd type="triangle" w="med" len="med"/>
          </a:ln>
        </p:spPr>
        <p:txBody>
          <a:bodyPr/>
          <a:lstStyle/>
          <a:p>
            <a:endParaRPr lang="ja-JP" altLang="en-US"/>
          </a:p>
        </p:txBody>
      </p:sp>
      <p:sp>
        <p:nvSpPr>
          <p:cNvPr id="158762" name="Rectangle 24"/>
          <p:cNvSpPr>
            <a:spLocks noChangeArrowheads="1"/>
          </p:cNvSpPr>
          <p:nvPr/>
        </p:nvSpPr>
        <p:spPr bwMode="auto">
          <a:xfrm>
            <a:off x="47625" y="1341438"/>
            <a:ext cx="1644650" cy="346075"/>
          </a:xfrm>
          <a:prstGeom prst="rect">
            <a:avLst/>
          </a:prstGeom>
          <a:noFill/>
          <a:ln w="9525">
            <a:noFill/>
            <a:miter lim="800000"/>
            <a:headEnd/>
            <a:tailEnd/>
          </a:ln>
        </p:spPr>
        <p:txBody>
          <a:bodyPr anchor="ctr"/>
          <a:lstStyle/>
          <a:p>
            <a:pPr algn="ctr"/>
            <a:r>
              <a:rPr kumimoji="0" lang="tr-TR" altLang="ja-JP" sz="1200" b="1">
                <a:solidFill>
                  <a:srgbClr val="9900CC"/>
                </a:solidFill>
                <a:latin typeface="Calibri" pitchFamily="34" charset="0"/>
              </a:rPr>
              <a:t>7</a:t>
            </a:r>
            <a:r>
              <a:rPr kumimoji="0" lang="pt-PT" altLang="ja-JP" sz="1200" b="1">
                <a:solidFill>
                  <a:srgbClr val="9900CC"/>
                </a:solidFill>
                <a:latin typeface="Calibri" pitchFamily="34" charset="0"/>
              </a:rPr>
              <a:t>4.5</a:t>
            </a:r>
            <a:r>
              <a:rPr kumimoji="0" lang="tr-TR" altLang="ja-JP" sz="1200" b="1">
                <a:solidFill>
                  <a:srgbClr val="9900CC"/>
                </a:solidFill>
                <a:latin typeface="Calibri" pitchFamily="34" charset="0"/>
              </a:rPr>
              <a:t> MeV / nucleon</a:t>
            </a:r>
          </a:p>
        </p:txBody>
      </p:sp>
      <p:pic>
        <p:nvPicPr>
          <p:cNvPr id="158763" name="Picture 82"/>
          <p:cNvPicPr>
            <a:picLocks noChangeAspect="1" noChangeArrowheads="1"/>
          </p:cNvPicPr>
          <p:nvPr/>
        </p:nvPicPr>
        <p:blipFill>
          <a:blip r:embed="rId3"/>
          <a:srcRect/>
          <a:stretch>
            <a:fillRect/>
          </a:stretch>
        </p:blipFill>
        <p:spPr bwMode="auto">
          <a:xfrm>
            <a:off x="1619250" y="1974850"/>
            <a:ext cx="973138" cy="720725"/>
          </a:xfrm>
          <a:prstGeom prst="rect">
            <a:avLst/>
          </a:prstGeom>
          <a:noFill/>
          <a:ln w="9525">
            <a:noFill/>
            <a:miter lim="800000"/>
            <a:headEnd/>
            <a:tailEnd/>
          </a:ln>
        </p:spPr>
      </p:pic>
      <p:pic>
        <p:nvPicPr>
          <p:cNvPr id="158764" name="Picture 82"/>
          <p:cNvPicPr>
            <a:picLocks noChangeAspect="1" noChangeArrowheads="1"/>
          </p:cNvPicPr>
          <p:nvPr/>
        </p:nvPicPr>
        <p:blipFill>
          <a:blip r:embed="rId3"/>
          <a:srcRect/>
          <a:stretch>
            <a:fillRect/>
          </a:stretch>
        </p:blipFill>
        <p:spPr bwMode="auto">
          <a:xfrm>
            <a:off x="3671888" y="2479675"/>
            <a:ext cx="971550" cy="719138"/>
          </a:xfrm>
          <a:prstGeom prst="rect">
            <a:avLst/>
          </a:prstGeom>
          <a:noFill/>
          <a:ln w="9525">
            <a:noFill/>
            <a:miter lim="800000"/>
            <a:headEnd/>
            <a:tailEnd/>
          </a:ln>
        </p:spPr>
      </p:pic>
      <p:sp>
        <p:nvSpPr>
          <p:cNvPr id="158765" name="Rectangle 203"/>
          <p:cNvSpPr>
            <a:spLocks noChangeArrowheads="1"/>
          </p:cNvSpPr>
          <p:nvPr/>
        </p:nvSpPr>
        <p:spPr bwMode="auto">
          <a:xfrm>
            <a:off x="1258888" y="1570038"/>
            <a:ext cx="1260475" cy="261937"/>
          </a:xfrm>
          <a:prstGeom prst="rect">
            <a:avLst/>
          </a:prstGeom>
          <a:noFill/>
          <a:ln w="9525">
            <a:noFill/>
            <a:miter lim="800000"/>
            <a:headEnd/>
            <a:tailEnd/>
          </a:ln>
        </p:spPr>
        <p:txBody>
          <a:bodyPr>
            <a:spAutoFit/>
          </a:bodyPr>
          <a:lstStyle/>
          <a:p>
            <a:pPr>
              <a:spcBef>
                <a:spcPct val="20000"/>
              </a:spcBef>
            </a:pPr>
            <a:r>
              <a:rPr kumimoji="0" lang="pt-PT" altLang="ja-JP" sz="1100" b="1">
                <a:solidFill>
                  <a:schemeClr val="tx2"/>
                </a:solidFill>
                <a:latin typeface="Calibri" pitchFamily="34" charset="0"/>
                <a:sym typeface="Wingdings" pitchFamily="2" charset="2"/>
              </a:rPr>
              <a:t>3.7</a:t>
            </a:r>
            <a:r>
              <a:rPr kumimoji="0" lang="tr-TR" altLang="ja-JP" sz="1100" b="1">
                <a:solidFill>
                  <a:schemeClr val="tx2"/>
                </a:solidFill>
                <a:latin typeface="Calibri" pitchFamily="34" charset="0"/>
                <a:sym typeface="Wingdings" pitchFamily="2" charset="2"/>
              </a:rPr>
              <a:t> </a:t>
            </a:r>
            <a:r>
              <a:rPr kumimoji="0" lang="es-ES" altLang="ja-JP" sz="1100" b="1">
                <a:solidFill>
                  <a:schemeClr val="tx2"/>
                </a:solidFill>
                <a:latin typeface="Calibri" pitchFamily="34" charset="0"/>
                <a:sym typeface="Wingdings" pitchFamily="2" charset="2"/>
              </a:rPr>
              <a:t>e</a:t>
            </a:r>
            <a:r>
              <a:rPr kumimoji="0" lang="pt-PT" altLang="ja-JP" sz="1100" b="1">
                <a:solidFill>
                  <a:schemeClr val="tx2"/>
                </a:solidFill>
                <a:latin typeface="Symbol" pitchFamily="18" charset="2"/>
                <a:sym typeface="Wingdings" pitchFamily="2" charset="2"/>
              </a:rPr>
              <a:t>m</a:t>
            </a:r>
            <a:r>
              <a:rPr kumimoji="0" lang="tr-TR" altLang="ja-JP" sz="1100" b="1">
                <a:solidFill>
                  <a:schemeClr val="tx2"/>
                </a:solidFill>
                <a:latin typeface="Calibri" pitchFamily="34" charset="0"/>
                <a:sym typeface="Wingdings" pitchFamily="2" charset="2"/>
              </a:rPr>
              <a:t>A</a:t>
            </a:r>
            <a:r>
              <a:rPr kumimoji="0" lang="pt-PT" altLang="ja-JP" sz="1100" b="1">
                <a:solidFill>
                  <a:schemeClr val="tx2"/>
                </a:solidFill>
                <a:latin typeface="Calibri" pitchFamily="34" charset="0"/>
                <a:sym typeface="Wingdings" pitchFamily="2" charset="2"/>
              </a:rPr>
              <a:t> intensity</a:t>
            </a:r>
            <a:endParaRPr kumimoji="0" lang="tr-TR" altLang="ja-JP" sz="1100" b="1">
              <a:solidFill>
                <a:schemeClr val="tx2"/>
              </a:solidFill>
              <a:latin typeface="Calibri" pitchFamily="34" charset="0"/>
              <a:sym typeface="Wingdings" pitchFamily="2" charset="2"/>
            </a:endParaRPr>
          </a:p>
        </p:txBody>
      </p:sp>
      <p:sp>
        <p:nvSpPr>
          <p:cNvPr id="158766" name="76 Dikdörtgen"/>
          <p:cNvSpPr>
            <a:spLocks noChangeArrowheads="1"/>
          </p:cNvSpPr>
          <p:nvPr/>
        </p:nvSpPr>
        <p:spPr bwMode="auto">
          <a:xfrm>
            <a:off x="815975" y="2924175"/>
            <a:ext cx="947738" cy="261938"/>
          </a:xfrm>
          <a:prstGeom prst="rect">
            <a:avLst/>
          </a:prstGeom>
          <a:noFill/>
          <a:ln w="9525">
            <a:noFill/>
            <a:miter lim="800000"/>
            <a:headEnd/>
            <a:tailEnd/>
          </a:ln>
        </p:spPr>
        <p:txBody>
          <a:bodyPr wrap="none">
            <a:spAutoFit/>
          </a:bodyPr>
          <a:lstStyle/>
          <a:p>
            <a:pPr>
              <a:spcBef>
                <a:spcPct val="20000"/>
              </a:spcBef>
            </a:pPr>
            <a:r>
              <a:rPr kumimoji="0" lang="tr-TR" altLang="ja-JP" sz="1100" b="1">
                <a:solidFill>
                  <a:schemeClr val="tx2"/>
                </a:solidFill>
                <a:latin typeface="Calibri" pitchFamily="34" charset="0"/>
                <a:sym typeface="Wingdings" pitchFamily="2" charset="2"/>
              </a:rPr>
              <a:t>2</a:t>
            </a:r>
            <a:r>
              <a:rPr kumimoji="0" lang="pt-PT" altLang="ja-JP" sz="1100" b="1">
                <a:solidFill>
                  <a:schemeClr val="tx2"/>
                </a:solidFill>
                <a:latin typeface="Calibri" pitchFamily="34" charset="0"/>
                <a:sym typeface="Wingdings" pitchFamily="2" charset="2"/>
              </a:rPr>
              <a:t>00</a:t>
            </a:r>
            <a:r>
              <a:rPr kumimoji="0" lang="tr-TR" altLang="ja-JP" sz="1100" b="1">
                <a:solidFill>
                  <a:schemeClr val="tx2"/>
                </a:solidFill>
                <a:latin typeface="Calibri" pitchFamily="34" charset="0"/>
                <a:sym typeface="Wingdings" pitchFamily="2" charset="2"/>
              </a:rPr>
              <a:t> </a:t>
            </a:r>
            <a:r>
              <a:rPr kumimoji="0" lang="el-GR" altLang="ja-JP" sz="1100" b="1">
                <a:solidFill>
                  <a:schemeClr val="tx2"/>
                </a:solidFill>
                <a:latin typeface="Calibri" pitchFamily="34" charset="0"/>
                <a:sym typeface="Wingdings" pitchFamily="2" charset="2"/>
              </a:rPr>
              <a:t>μ</a:t>
            </a:r>
            <a:r>
              <a:rPr kumimoji="0" lang="tr-TR" altLang="ja-JP" sz="1100" b="1">
                <a:solidFill>
                  <a:schemeClr val="tx2"/>
                </a:solidFill>
                <a:latin typeface="Calibri" pitchFamily="34" charset="0"/>
                <a:sym typeface="Wingdings" pitchFamily="2" charset="2"/>
              </a:rPr>
              <a:t>m</a:t>
            </a:r>
            <a:r>
              <a:rPr kumimoji="0" lang="pt-PT" altLang="ja-JP" sz="1100" b="1">
                <a:solidFill>
                  <a:schemeClr val="tx2"/>
                </a:solidFill>
                <a:latin typeface="Calibri" pitchFamily="34" charset="0"/>
                <a:sym typeface="Wingdings" pitchFamily="2" charset="2"/>
              </a:rPr>
              <a:t> thick</a:t>
            </a:r>
            <a:endParaRPr kumimoji="0" lang="el-GR" altLang="ja-JP" sz="1100" b="1">
              <a:solidFill>
                <a:schemeClr val="tx2"/>
              </a:solidFill>
              <a:latin typeface="Calibri" pitchFamily="34" charset="0"/>
              <a:sym typeface="Wingdings" pitchFamily="2" charset="2"/>
            </a:endParaRPr>
          </a:p>
        </p:txBody>
      </p:sp>
      <p:sp>
        <p:nvSpPr>
          <p:cNvPr id="158767" name="Rectangle 203"/>
          <p:cNvSpPr>
            <a:spLocks noChangeArrowheads="1"/>
          </p:cNvSpPr>
          <p:nvPr/>
        </p:nvSpPr>
        <p:spPr bwMode="auto">
          <a:xfrm>
            <a:off x="3924300" y="1722438"/>
            <a:ext cx="1943100" cy="338137"/>
          </a:xfrm>
          <a:prstGeom prst="rect">
            <a:avLst/>
          </a:prstGeom>
          <a:noFill/>
          <a:ln w="9525">
            <a:noFill/>
            <a:miter lim="800000"/>
            <a:headEnd/>
            <a:tailEnd/>
          </a:ln>
        </p:spPr>
        <p:txBody>
          <a:bodyPr>
            <a:spAutoFit/>
          </a:bodyPr>
          <a:lstStyle/>
          <a:p>
            <a:pPr>
              <a:spcBef>
                <a:spcPct val="20000"/>
              </a:spcBef>
            </a:pPr>
            <a:r>
              <a:rPr kumimoji="0" lang="pt-PT" altLang="ja-JP" sz="1600" b="1">
                <a:solidFill>
                  <a:srgbClr val="FF0000"/>
                </a:solidFill>
                <a:latin typeface="Calibri" pitchFamily="34" charset="0"/>
                <a:sym typeface="Wingdings" pitchFamily="2" charset="2"/>
              </a:rPr>
              <a:t>LISE 3 spectrometer</a:t>
            </a:r>
            <a:endParaRPr kumimoji="0" lang="tr-TR" altLang="ja-JP" sz="1600" b="1">
              <a:solidFill>
                <a:srgbClr val="FF0000"/>
              </a:solidFill>
              <a:latin typeface="Calibri" pitchFamily="34" charset="0"/>
              <a:sym typeface="Wingdings" pitchFamily="2" charset="2"/>
            </a:endParaRPr>
          </a:p>
        </p:txBody>
      </p:sp>
      <p:grpSp>
        <p:nvGrpSpPr>
          <p:cNvPr id="2" name="Group 61"/>
          <p:cNvGrpSpPr>
            <a:grpSpLocks/>
          </p:cNvGrpSpPr>
          <p:nvPr/>
        </p:nvGrpSpPr>
        <p:grpSpPr bwMode="auto">
          <a:xfrm>
            <a:off x="179388" y="3284538"/>
            <a:ext cx="9072562" cy="3467100"/>
            <a:chOff x="179512" y="3284984"/>
            <a:chExt cx="9073008" cy="3467100"/>
          </a:xfrm>
        </p:grpSpPr>
        <p:grpSp>
          <p:nvGrpSpPr>
            <p:cNvPr id="158772" name="Group 57"/>
            <p:cNvGrpSpPr>
              <a:grpSpLocks/>
            </p:cNvGrpSpPr>
            <p:nvPr/>
          </p:nvGrpSpPr>
          <p:grpSpPr bwMode="auto">
            <a:xfrm>
              <a:off x="179512" y="3284984"/>
              <a:ext cx="6223000" cy="3467100"/>
              <a:chOff x="179512" y="3284984"/>
              <a:chExt cx="6223000" cy="3467100"/>
            </a:xfrm>
          </p:grpSpPr>
          <p:pic>
            <p:nvPicPr>
              <p:cNvPr id="158775" name="Imagen 73" descr="Screen shot 2011-05-20 at 4.41.49 PM.png"/>
              <p:cNvPicPr>
                <a:picLocks noChangeAspect="1"/>
              </p:cNvPicPr>
              <p:nvPr/>
            </p:nvPicPr>
            <p:blipFill>
              <a:blip r:embed="rId4"/>
              <a:srcRect/>
              <a:stretch>
                <a:fillRect/>
              </a:stretch>
            </p:blipFill>
            <p:spPr bwMode="auto">
              <a:xfrm>
                <a:off x="179512" y="3284984"/>
                <a:ext cx="6223000" cy="3467100"/>
              </a:xfrm>
              <a:prstGeom prst="rect">
                <a:avLst/>
              </a:prstGeom>
              <a:noFill/>
              <a:ln w="57150">
                <a:solidFill>
                  <a:schemeClr val="accent1"/>
                </a:solidFill>
                <a:miter lim="800000"/>
                <a:headEnd/>
                <a:tailEnd/>
              </a:ln>
            </p:spPr>
          </p:pic>
          <p:sp>
            <p:nvSpPr>
              <p:cNvPr id="158776" name="TextBox 69"/>
              <p:cNvSpPr txBox="1">
                <a:spLocks noChangeArrowheads="1"/>
              </p:cNvSpPr>
              <p:nvPr/>
            </p:nvSpPr>
            <p:spPr bwMode="auto">
              <a:xfrm>
                <a:off x="3131840" y="6392361"/>
                <a:ext cx="504056" cy="276999"/>
              </a:xfrm>
              <a:prstGeom prst="rect">
                <a:avLst/>
              </a:prstGeom>
              <a:solidFill>
                <a:schemeClr val="bg2"/>
              </a:solidFill>
              <a:ln w="9525">
                <a:noFill/>
                <a:miter lim="800000"/>
                <a:headEnd/>
                <a:tailEnd/>
              </a:ln>
            </p:spPr>
            <p:txBody>
              <a:bodyPr lIns="36000" tIns="0" rIns="36000" bIns="0">
                <a:spAutoFit/>
              </a:bodyPr>
              <a:lstStyle/>
              <a:p>
                <a:r>
                  <a:rPr kumimoji="0" lang="pt-PT" altLang="ja-JP" b="1">
                    <a:latin typeface="Calibri" pitchFamily="34" charset="0"/>
                  </a:rPr>
                  <a:t>300</a:t>
                </a:r>
                <a:endParaRPr kumimoji="0" lang="en-US" altLang="ja-JP" b="1">
                  <a:latin typeface="Calibri" pitchFamily="34" charset="0"/>
                </a:endParaRPr>
              </a:p>
            </p:txBody>
          </p:sp>
          <p:sp>
            <p:nvSpPr>
              <p:cNvPr id="158777" name="TextBox 70"/>
              <p:cNvSpPr txBox="1">
                <a:spLocks noChangeArrowheads="1"/>
              </p:cNvSpPr>
              <p:nvPr/>
            </p:nvSpPr>
            <p:spPr bwMode="auto">
              <a:xfrm>
                <a:off x="4427984" y="6093296"/>
                <a:ext cx="144016" cy="276999"/>
              </a:xfrm>
              <a:prstGeom prst="rect">
                <a:avLst/>
              </a:prstGeom>
              <a:solidFill>
                <a:schemeClr val="bg2"/>
              </a:solidFill>
              <a:ln w="9525">
                <a:noFill/>
                <a:miter lim="800000"/>
                <a:headEnd/>
                <a:tailEnd/>
              </a:ln>
            </p:spPr>
            <p:txBody>
              <a:bodyPr lIns="36000" tIns="0" rIns="36000" bIns="0">
                <a:spAutoFit/>
              </a:bodyPr>
              <a:lstStyle/>
              <a:p>
                <a:r>
                  <a:rPr kumimoji="0" lang="pt-PT" altLang="ja-JP" b="1">
                    <a:latin typeface="Calibri" pitchFamily="34" charset="0"/>
                  </a:rPr>
                  <a:t>5</a:t>
                </a:r>
                <a:endParaRPr kumimoji="0" lang="en-US" altLang="ja-JP" b="1">
                  <a:latin typeface="Calibri" pitchFamily="34" charset="0"/>
                </a:endParaRPr>
              </a:p>
            </p:txBody>
          </p:sp>
        </p:grpSp>
        <p:sp>
          <p:nvSpPr>
            <p:cNvPr id="158773" name="Rectangle 64"/>
            <p:cNvSpPr>
              <a:spLocks noChangeArrowheads="1"/>
            </p:cNvSpPr>
            <p:nvPr/>
          </p:nvSpPr>
          <p:spPr bwMode="auto">
            <a:xfrm>
              <a:off x="6516216" y="5085184"/>
              <a:ext cx="2736304" cy="1323439"/>
            </a:xfrm>
            <a:prstGeom prst="rect">
              <a:avLst/>
            </a:prstGeom>
            <a:noFill/>
            <a:ln w="9525">
              <a:noFill/>
              <a:miter lim="800000"/>
              <a:headEnd/>
              <a:tailEnd/>
            </a:ln>
          </p:spPr>
          <p:txBody>
            <a:bodyPr>
              <a:spAutoFit/>
            </a:bodyPr>
            <a:lstStyle/>
            <a:p>
              <a:r>
                <a:rPr kumimoji="0" lang="en-US" altLang="ja-JP" sz="1600" b="1" dirty="0">
                  <a:latin typeface="Calibri" pitchFamily="34" charset="0"/>
                </a:rPr>
                <a:t>DSSSD detector</a:t>
              </a:r>
            </a:p>
            <a:p>
              <a:r>
                <a:rPr kumimoji="0" lang="pt-PT" altLang="ja-JP" sz="1600" b="1" dirty="0">
                  <a:latin typeface="Calibri" pitchFamily="34" charset="0"/>
                </a:rPr>
                <a:t>Implantation and decay (</a:t>
              </a:r>
              <a:r>
                <a:rPr kumimoji="0" lang="el-GR" altLang="ja-JP" sz="1600" b="1" dirty="0">
                  <a:latin typeface="Calibri" pitchFamily="34" charset="0"/>
                  <a:cs typeface="Calibri" pitchFamily="34" charset="0"/>
                </a:rPr>
                <a:t>β</a:t>
              </a:r>
              <a:r>
                <a:rPr kumimoji="0" lang="pt-PT" altLang="ja-JP" sz="1600" b="1" dirty="0">
                  <a:latin typeface="Calibri" pitchFamily="34" charset="0"/>
                </a:rPr>
                <a:t>, p)</a:t>
              </a:r>
              <a:endParaRPr kumimoji="0" lang="en-US" altLang="ja-JP" sz="1600" b="1" dirty="0">
                <a:latin typeface="Calibri" pitchFamily="34" charset="0"/>
              </a:endParaRPr>
            </a:p>
            <a:p>
              <a:pPr>
                <a:buFont typeface="Wingdings" pitchFamily="2" charset="2"/>
                <a:buChar char="ü"/>
              </a:pPr>
              <a:r>
                <a:rPr kumimoji="0" lang="en-US" altLang="ja-JP" sz="1600" dirty="0">
                  <a:latin typeface="Calibri" pitchFamily="34" charset="0"/>
                </a:rPr>
                <a:t> 16 strips X and 16 strips Y</a:t>
              </a:r>
            </a:p>
            <a:p>
              <a:pPr>
                <a:buFont typeface="Wingdings" pitchFamily="2" charset="2"/>
                <a:buChar char="ü"/>
              </a:pPr>
              <a:r>
                <a:rPr kumimoji="0" lang="pt-PT" altLang="ja-JP" sz="1600" dirty="0" smtClean="0">
                  <a:solidFill>
                    <a:srgbClr val="FF0000"/>
                  </a:solidFill>
                  <a:latin typeface="Calibri" pitchFamily="34" charset="0"/>
                </a:rPr>
                <a:t>300 </a:t>
              </a:r>
              <a:r>
                <a:rPr kumimoji="0" lang="pt-PT" altLang="ja-JP" sz="1600" dirty="0">
                  <a:solidFill>
                    <a:srgbClr val="FF0000"/>
                  </a:solidFill>
                  <a:latin typeface="Symbol" pitchFamily="18" charset="2"/>
                </a:rPr>
                <a:t>m</a:t>
              </a:r>
              <a:r>
                <a:rPr kumimoji="0" lang="pt-PT" altLang="ja-JP" sz="1600" dirty="0">
                  <a:solidFill>
                    <a:srgbClr val="FF0000"/>
                  </a:solidFill>
                  <a:latin typeface="Calibri" pitchFamily="34" charset="0"/>
                </a:rPr>
                <a:t>m </a:t>
              </a:r>
              <a:r>
                <a:rPr kumimoji="0" lang="pt-PT" altLang="ja-JP" sz="1600" dirty="0">
                  <a:latin typeface="Calibri" pitchFamily="34" charset="0"/>
                </a:rPr>
                <a:t>thick</a:t>
              </a:r>
            </a:p>
            <a:p>
              <a:pPr>
                <a:buFont typeface="Wingdings" pitchFamily="2" charset="2"/>
                <a:buChar char="ü"/>
              </a:pPr>
              <a:r>
                <a:rPr kumimoji="0" lang="pt-PT" altLang="ja-JP" sz="1600" dirty="0">
                  <a:latin typeface="Calibri" pitchFamily="34" charset="0"/>
                </a:rPr>
                <a:t> 3 mm pitch</a:t>
              </a:r>
              <a:endParaRPr kumimoji="0" lang="en-US" altLang="ja-JP" sz="1600" dirty="0">
                <a:latin typeface="Calibri" pitchFamily="34" charset="0"/>
              </a:endParaRPr>
            </a:p>
          </p:txBody>
        </p:sp>
        <p:cxnSp>
          <p:nvCxnSpPr>
            <p:cNvPr id="66" name="Straight Arrow Connector 65"/>
            <p:cNvCxnSpPr>
              <a:stCxn id="158773" idx="1"/>
            </p:cNvCxnSpPr>
            <p:nvPr/>
          </p:nvCxnSpPr>
          <p:spPr>
            <a:xfrm flipH="1" flipV="1">
              <a:off x="3780139" y="5301109"/>
              <a:ext cx="2735396" cy="446087"/>
            </a:xfrm>
            <a:prstGeom prst="straightConnector1">
              <a:avLst/>
            </a:prstGeom>
            <a:ln w="28575">
              <a:solidFill>
                <a:srgbClr val="9900CC"/>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Agrupar 78"/>
          <p:cNvGrpSpPr>
            <a:grpSpLocks/>
          </p:cNvGrpSpPr>
          <p:nvPr/>
        </p:nvGrpSpPr>
        <p:grpSpPr bwMode="auto">
          <a:xfrm>
            <a:off x="4203700" y="1160463"/>
            <a:ext cx="4940300" cy="3708400"/>
            <a:chOff x="3372852" y="1493400"/>
            <a:chExt cx="4941888" cy="3708175"/>
          </a:xfrm>
        </p:grpSpPr>
        <p:pic>
          <p:nvPicPr>
            <p:cNvPr id="158770" name="Picture 35" descr="setup_ganil"/>
            <p:cNvPicPr>
              <a:picLocks noChangeAspect="1" noChangeArrowheads="1"/>
            </p:cNvPicPr>
            <p:nvPr/>
          </p:nvPicPr>
          <p:blipFill>
            <a:blip r:embed="rId5"/>
            <a:srcRect/>
            <a:stretch>
              <a:fillRect/>
            </a:stretch>
          </p:blipFill>
          <p:spPr bwMode="auto">
            <a:xfrm>
              <a:off x="3372852" y="1493400"/>
              <a:ext cx="4941888" cy="3708175"/>
            </a:xfrm>
            <a:prstGeom prst="rect">
              <a:avLst/>
            </a:prstGeom>
            <a:noFill/>
            <a:ln w="9525">
              <a:noFill/>
              <a:miter lim="800000"/>
              <a:headEnd/>
              <a:tailEnd/>
            </a:ln>
          </p:spPr>
        </p:pic>
        <p:sp>
          <p:nvSpPr>
            <p:cNvPr id="75" name="Text Box 36"/>
            <p:cNvSpPr txBox="1">
              <a:spLocks noChangeArrowheads="1"/>
            </p:cNvSpPr>
            <p:nvPr/>
          </p:nvSpPr>
          <p:spPr bwMode="auto">
            <a:xfrm>
              <a:off x="4023936" y="1531498"/>
              <a:ext cx="1818272" cy="646073"/>
            </a:xfrm>
            <a:prstGeom prst="rect">
              <a:avLst/>
            </a:prstGeom>
            <a:solidFill>
              <a:schemeClr val="accent2">
                <a:lumMod val="20000"/>
                <a:lumOff val="80000"/>
              </a:schemeClr>
            </a:solidFill>
            <a:ln w="9525">
              <a:noFill/>
              <a:miter lim="800000"/>
              <a:headEnd/>
              <a:tailEnd/>
            </a:ln>
          </p:spPr>
          <p:txBody>
            <a:bodyPr wrap="none">
              <a:spAutoFit/>
            </a:bodyPr>
            <a:lstStyle/>
            <a:p>
              <a:pPr fontAlgn="auto">
                <a:spcBef>
                  <a:spcPts val="0"/>
                </a:spcBef>
                <a:spcAft>
                  <a:spcPts val="0"/>
                </a:spcAft>
                <a:defRPr/>
              </a:pPr>
              <a:r>
                <a:rPr kumimoji="0" lang="es-ES" dirty="0">
                  <a:solidFill>
                    <a:srgbClr val="000099"/>
                  </a:solidFill>
                  <a:latin typeface="Calibri" pitchFamily="34" charset="0"/>
                  <a:ea typeface="+mn-ea"/>
                </a:rPr>
                <a:t>Plus 4 </a:t>
              </a:r>
              <a:r>
                <a:rPr kumimoji="0" lang="es-ES" b="1" dirty="0">
                  <a:solidFill>
                    <a:srgbClr val="000099"/>
                  </a:solidFill>
                  <a:latin typeface="Calibri" pitchFamily="34" charset="0"/>
                  <a:ea typeface="+mn-ea"/>
                </a:rPr>
                <a:t>EXOGAM</a:t>
              </a:r>
            </a:p>
            <a:p>
              <a:pPr fontAlgn="auto">
                <a:spcBef>
                  <a:spcPts val="0"/>
                </a:spcBef>
                <a:spcAft>
                  <a:spcPts val="0"/>
                </a:spcAft>
                <a:defRPr/>
              </a:pPr>
              <a:r>
                <a:rPr kumimoji="0" lang="es-ES" dirty="0">
                  <a:solidFill>
                    <a:srgbClr val="000099"/>
                  </a:solidFill>
                  <a:latin typeface="Calibri" pitchFamily="34" charset="0"/>
                  <a:ea typeface="+mn-ea"/>
                </a:rPr>
                <a:t>gamma </a:t>
              </a:r>
              <a:r>
                <a:rPr kumimoji="0" lang="es-ES" dirty="0" err="1">
                  <a:solidFill>
                    <a:srgbClr val="000099"/>
                  </a:solidFill>
                  <a:latin typeface="Calibri" pitchFamily="34" charset="0"/>
                  <a:ea typeface="+mn-ea"/>
                </a:rPr>
                <a:t>detectors</a:t>
              </a:r>
              <a:endParaRPr kumimoji="0" lang="es-ES" dirty="0">
                <a:solidFill>
                  <a:srgbClr val="000099"/>
                </a:solidFill>
                <a:latin typeface="Calibri" pitchFamily="34" charset="0"/>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7697" name="Picture 2" descr="C:\Users\SONJA\Desktop\ganil2010@rising\plots\Zn56_results_png\DE1-TOFa-T1G-zoom-cut.png"/>
          <p:cNvPicPr>
            <a:picLocks noChangeAspect="1" noChangeArrowheads="1"/>
          </p:cNvPicPr>
          <p:nvPr/>
        </p:nvPicPr>
        <p:blipFill>
          <a:blip r:embed="rId2"/>
          <a:srcRect/>
          <a:stretch>
            <a:fillRect/>
          </a:stretch>
        </p:blipFill>
        <p:spPr bwMode="auto">
          <a:xfrm>
            <a:off x="871538" y="2509838"/>
            <a:ext cx="7299325" cy="3730625"/>
          </a:xfrm>
          <a:prstGeom prst="rect">
            <a:avLst/>
          </a:prstGeom>
          <a:noFill/>
          <a:ln w="9525">
            <a:noFill/>
            <a:miter lim="800000"/>
            <a:headEnd/>
            <a:tailEnd/>
          </a:ln>
        </p:spPr>
      </p:pic>
      <p:sp>
        <p:nvSpPr>
          <p:cNvPr id="157698" name="TextBox 4"/>
          <p:cNvSpPr txBox="1">
            <a:spLocks noChangeArrowheads="1"/>
          </p:cNvSpPr>
          <p:nvPr/>
        </p:nvSpPr>
        <p:spPr bwMode="auto">
          <a:xfrm>
            <a:off x="6553200" y="2766221"/>
            <a:ext cx="1008062" cy="461963"/>
          </a:xfrm>
          <a:prstGeom prst="rect">
            <a:avLst/>
          </a:prstGeom>
          <a:noFill/>
          <a:ln w="9525">
            <a:solidFill>
              <a:srgbClr val="FF0000"/>
            </a:solidFill>
            <a:miter lim="800000"/>
            <a:headEnd/>
            <a:tailEnd/>
          </a:ln>
        </p:spPr>
        <p:txBody>
          <a:bodyPr>
            <a:spAutoFit/>
          </a:bodyPr>
          <a:lstStyle/>
          <a:p>
            <a:r>
              <a:rPr kumimoji="0" lang="pt-PT" altLang="ja-JP" sz="2400" baseline="30000" dirty="0">
                <a:solidFill>
                  <a:srgbClr val="FF0000"/>
                </a:solidFill>
                <a:latin typeface="Calibri" pitchFamily="34" charset="0"/>
              </a:rPr>
              <a:t>56</a:t>
            </a:r>
            <a:r>
              <a:rPr kumimoji="0" lang="pt-PT" altLang="ja-JP" sz="2400" dirty="0">
                <a:solidFill>
                  <a:srgbClr val="FF0000"/>
                </a:solidFill>
                <a:latin typeface="Calibri" pitchFamily="34" charset="0"/>
              </a:rPr>
              <a:t>Zn</a:t>
            </a:r>
            <a:endParaRPr kumimoji="0" lang="en-US" altLang="ja-JP" sz="2400" dirty="0">
              <a:solidFill>
                <a:srgbClr val="FF0000"/>
              </a:solidFill>
              <a:latin typeface="Calibri" pitchFamily="34" charset="0"/>
            </a:endParaRPr>
          </a:p>
        </p:txBody>
      </p:sp>
      <p:sp>
        <p:nvSpPr>
          <p:cNvPr id="157699" name="Rectangle 3"/>
          <p:cNvSpPr>
            <a:spLocks noChangeArrowheads="1"/>
          </p:cNvSpPr>
          <p:nvPr/>
        </p:nvSpPr>
        <p:spPr bwMode="auto">
          <a:xfrm>
            <a:off x="2784475" y="571500"/>
            <a:ext cx="3887788" cy="1477328"/>
          </a:xfrm>
          <a:prstGeom prst="rect">
            <a:avLst/>
          </a:prstGeom>
          <a:solidFill>
            <a:srgbClr val="F2F2F2"/>
          </a:solidFill>
          <a:ln w="9525">
            <a:noFill/>
            <a:miter lim="800000"/>
            <a:headEnd/>
            <a:tailEnd/>
          </a:ln>
        </p:spPr>
        <p:txBody>
          <a:bodyPr>
            <a:spAutoFit/>
          </a:bodyPr>
          <a:lstStyle/>
          <a:p>
            <a:pPr>
              <a:lnSpc>
                <a:spcPct val="150000"/>
              </a:lnSpc>
            </a:pPr>
            <a:r>
              <a:rPr kumimoji="0" lang="pt-PT" altLang="ja-JP" sz="2000" dirty="0">
                <a:latin typeface="Calibri" pitchFamily="34" charset="0"/>
                <a:cs typeface="Arial" charset="0"/>
              </a:rPr>
              <a:t>	</a:t>
            </a:r>
            <a:r>
              <a:rPr kumimoji="0" lang="pt-PT" altLang="ja-JP" sz="2000" dirty="0" err="1">
                <a:latin typeface="Calibri" pitchFamily="34" charset="0"/>
                <a:cs typeface="Arial" charset="0"/>
              </a:rPr>
              <a:t>In</a:t>
            </a:r>
            <a:r>
              <a:rPr kumimoji="0" lang="pt-PT" altLang="ja-JP" sz="2000" dirty="0" smtClean="0">
                <a:latin typeface="Calibri" pitchFamily="34" charset="0"/>
                <a:cs typeface="Arial" charset="0"/>
              </a:rPr>
              <a:t> 3 </a:t>
            </a:r>
            <a:r>
              <a:rPr kumimoji="0" lang="pt-PT" altLang="ja-JP" sz="2000" dirty="0" err="1" smtClean="0">
                <a:latin typeface="Calibri" pitchFamily="34" charset="0"/>
                <a:cs typeface="Arial" charset="0"/>
              </a:rPr>
              <a:t>days</a:t>
            </a:r>
            <a:r>
              <a:rPr kumimoji="0" lang="pt-PT" altLang="ja-JP" sz="2000" dirty="0" smtClean="0">
                <a:latin typeface="Calibri" pitchFamily="34" charset="0"/>
                <a:cs typeface="Arial" charset="0"/>
              </a:rPr>
              <a:t>: </a:t>
            </a:r>
            <a:endParaRPr kumimoji="0" lang="pt-PT" altLang="ja-JP" sz="2000" dirty="0">
              <a:latin typeface="Calibri" pitchFamily="34" charset="0"/>
              <a:cs typeface="Arial" charset="0"/>
            </a:endParaRPr>
          </a:p>
          <a:p>
            <a:pPr>
              <a:lnSpc>
                <a:spcPct val="150000"/>
              </a:lnSpc>
            </a:pPr>
            <a:r>
              <a:rPr kumimoji="0" lang="pt-PT" altLang="ja-JP" sz="2000" dirty="0">
                <a:latin typeface="Calibri" pitchFamily="34" charset="0"/>
                <a:cs typeface="Arial" charset="0"/>
              </a:rPr>
              <a:t>Total </a:t>
            </a:r>
            <a:r>
              <a:rPr kumimoji="0" lang="pt-PT" altLang="ja-JP" sz="2000" baseline="30000" dirty="0">
                <a:latin typeface="Calibri" pitchFamily="34" charset="0"/>
                <a:cs typeface="Arial" charset="0"/>
              </a:rPr>
              <a:t>56</a:t>
            </a:r>
            <a:r>
              <a:rPr kumimoji="0" lang="pt-PT" altLang="ja-JP" sz="2000" dirty="0">
                <a:latin typeface="Calibri" pitchFamily="34" charset="0"/>
                <a:cs typeface="Arial" charset="0"/>
              </a:rPr>
              <a:t>Zn implantations = </a:t>
            </a:r>
            <a:r>
              <a:rPr kumimoji="0" lang="pt-PT" altLang="ja-JP" sz="2000" dirty="0" smtClean="0">
                <a:latin typeface="Calibri" pitchFamily="34" charset="0"/>
                <a:cs typeface="Arial" charset="0"/>
              </a:rPr>
              <a:t>8861</a:t>
            </a:r>
            <a:endParaRPr kumimoji="0" lang="pt-PT" altLang="ja-JP" sz="2000" dirty="0">
              <a:latin typeface="Calibri" pitchFamily="34" charset="0"/>
              <a:cs typeface="Arial" charset="0"/>
            </a:endParaRPr>
          </a:p>
          <a:p>
            <a:pPr>
              <a:lnSpc>
                <a:spcPct val="150000"/>
              </a:lnSpc>
            </a:pPr>
            <a:r>
              <a:rPr kumimoji="0" lang="pt-PT" altLang="ja-JP" sz="2000" dirty="0">
                <a:latin typeface="Calibri" pitchFamily="34" charset="0"/>
                <a:cs typeface="Arial" charset="0"/>
              </a:rPr>
              <a:t>	0.033</a:t>
            </a:r>
            <a:r>
              <a:rPr kumimoji="0" lang="pt-PT" altLang="ja-JP" sz="2000" dirty="0" smtClean="0">
                <a:latin typeface="Calibri" pitchFamily="34" charset="0"/>
                <a:cs typeface="Arial" charset="0"/>
              </a:rPr>
              <a:t> </a:t>
            </a:r>
            <a:r>
              <a:rPr kumimoji="0" lang="pt-PT" altLang="ja-JP" sz="2000" dirty="0" err="1" smtClean="0">
                <a:latin typeface="Calibri" pitchFamily="34" charset="0"/>
                <a:cs typeface="Arial" charset="0"/>
              </a:rPr>
              <a:t>pps</a:t>
            </a:r>
            <a:endParaRPr kumimoji="0" lang="pt-PT" altLang="ja-JP" sz="2000" dirty="0">
              <a:latin typeface="Calibri" pitchFamily="34" charset="0"/>
              <a:cs typeface="Arial" charset="0"/>
            </a:endParaRPr>
          </a:p>
        </p:txBody>
      </p:sp>
      <p:sp>
        <p:nvSpPr>
          <p:cNvPr id="157700" name="Marcador de número de diapositiva 7"/>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66F5C2-43D7-459E-9713-C609E551277E}" type="slidenum">
              <a:rPr lang="es-ES_tradnl" altLang="ja-JP"/>
              <a:pPr fontAlgn="base">
                <a:spcBef>
                  <a:spcPct val="0"/>
                </a:spcBef>
                <a:spcAft>
                  <a:spcPct val="0"/>
                </a:spcAft>
              </a:pPr>
              <a:t>24</a:t>
            </a:fld>
            <a:endParaRPr lang="es-ES_tradnl" altLang="ja-JP"/>
          </a:p>
        </p:txBody>
      </p:sp>
      <p:sp>
        <p:nvSpPr>
          <p:cNvPr id="10" name="CuadroTexto 9"/>
          <p:cNvSpPr txBox="1"/>
          <p:nvPr/>
        </p:nvSpPr>
        <p:spPr>
          <a:xfrm>
            <a:off x="2138363" y="0"/>
            <a:ext cx="5090048" cy="461665"/>
          </a:xfrm>
          <a:prstGeom prst="rect">
            <a:avLst/>
          </a:prstGeom>
          <a:noFill/>
        </p:spPr>
        <p:txBody>
          <a:bodyPr wrap="none">
            <a:spAutoFit/>
          </a:bodyPr>
          <a:lstStyle/>
          <a:p>
            <a:pPr fontAlgn="auto">
              <a:spcBef>
                <a:spcPts val="0"/>
              </a:spcBef>
              <a:spcAft>
                <a:spcPts val="0"/>
              </a:spcAft>
              <a:defRPr/>
            </a:pPr>
            <a:r>
              <a:rPr kumimoji="0" lang="en-GB" sz="2400" b="1" dirty="0">
                <a:solidFill>
                  <a:schemeClr val="accent2">
                    <a:lumMod val="50000"/>
                  </a:schemeClr>
                </a:solidFill>
                <a:latin typeface="+mn-lt"/>
                <a:ea typeface="+mn-ea"/>
              </a:rPr>
              <a:t>As expected, the</a:t>
            </a:r>
            <a:r>
              <a:rPr kumimoji="0" lang="en-GB" sz="2400" b="1" dirty="0" smtClean="0">
                <a:solidFill>
                  <a:schemeClr val="accent2">
                    <a:lumMod val="50000"/>
                  </a:schemeClr>
                </a:solidFill>
                <a:latin typeface="+mn-lt"/>
                <a:ea typeface="+mn-ea"/>
              </a:rPr>
              <a:t> statistics are limited: </a:t>
            </a:r>
            <a:endParaRPr kumimoji="0" lang="en-GB" sz="2400" b="1" dirty="0">
              <a:solidFill>
                <a:schemeClr val="accent2">
                  <a:lumMod val="50000"/>
                </a:schemeClr>
              </a:solidFill>
              <a:latin typeface="+mn-lt"/>
              <a:ea typeface="+mn-ea"/>
            </a:endParaRPr>
          </a:p>
        </p:txBody>
      </p:sp>
      <p:cxnSp>
        <p:nvCxnSpPr>
          <p:cNvPr id="9" name="Conector recto de flecha 8"/>
          <p:cNvCxnSpPr/>
          <p:nvPr/>
        </p:nvCxnSpPr>
        <p:spPr>
          <a:xfrm rot="5400000">
            <a:off x="6146008" y="3005933"/>
            <a:ext cx="415922" cy="398462"/>
          </a:xfrm>
          <a:prstGeom prst="straightConnector1">
            <a:avLst/>
          </a:prstGeom>
          <a:ln w="57150" cap="flat" cmpd="sng" algn="ctr">
            <a:solidFill>
              <a:srgbClr val="FF0000">
                <a:alpha val="98000"/>
              </a:srgbClr>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2" name="Marcador de pie de página 11"/>
          <p:cNvSpPr>
            <a:spLocks noGrp="1"/>
          </p:cNvSpPr>
          <p:nvPr>
            <p:ph type="ftr" sz="quarter" idx="11"/>
          </p:nvPr>
        </p:nvSpPr>
        <p:spPr>
          <a:xfrm>
            <a:off x="3030537" y="6527800"/>
            <a:ext cx="2895600" cy="236538"/>
          </a:xfrm>
        </p:spPr>
        <p:txBody>
          <a:bodyPr/>
          <a:lstStyle/>
          <a:p>
            <a:pPr>
              <a:defRPr/>
            </a:pPr>
            <a:r>
              <a:rPr lang="es-ES_tradnl" smtClean="0"/>
              <a:t>HST15</a:t>
            </a:r>
            <a:endParaRPr lang="en-GB" dirty="0"/>
          </a:p>
        </p:txBody>
      </p:sp>
      <p:sp>
        <p:nvSpPr>
          <p:cNvPr id="11" name="Marcador de fecha 10"/>
          <p:cNvSpPr>
            <a:spLocks noGrp="1"/>
          </p:cNvSpPr>
          <p:nvPr>
            <p:ph type="dt" sz="half" idx="10"/>
          </p:nvPr>
        </p:nvSpPr>
        <p:spPr/>
        <p:txBody>
          <a:bodyPr/>
          <a:lstStyle/>
          <a:p>
            <a:pPr>
              <a:defRPr/>
            </a:pPr>
            <a:r>
              <a:rPr lang="es-ES_tradnl" smtClean="0"/>
              <a:t>16-20 Nov 2015/15</a:t>
            </a:r>
            <a:endParaRPr lang="en-GB"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 name="Group 88"/>
          <p:cNvGrpSpPr/>
          <p:nvPr/>
        </p:nvGrpSpPr>
        <p:grpSpPr>
          <a:xfrm>
            <a:off x="2646952" y="1844824"/>
            <a:ext cx="4052416" cy="4104456"/>
            <a:chOff x="4984080" y="1700808"/>
            <a:chExt cx="4052416" cy="4104456"/>
          </a:xfrm>
        </p:grpSpPr>
        <p:cxnSp>
          <p:nvCxnSpPr>
            <p:cNvPr id="5" name="Conector recto 13"/>
            <p:cNvCxnSpPr>
              <a:cxnSpLocks noChangeShapeType="1"/>
            </p:cNvCxnSpPr>
            <p:nvPr/>
          </p:nvCxnSpPr>
          <p:spPr bwMode="auto">
            <a:xfrm>
              <a:off x="7982396" y="2085479"/>
              <a:ext cx="1054100" cy="1588"/>
            </a:xfrm>
            <a:prstGeom prst="line">
              <a:avLst/>
            </a:prstGeom>
            <a:noFill/>
            <a:ln w="25400">
              <a:solidFill>
                <a:srgbClr val="000099"/>
              </a:solidFill>
              <a:round/>
              <a:headEnd/>
              <a:tailEnd/>
            </a:ln>
            <a:effectLst>
              <a:outerShdw dist="20000" dir="5400000" rotWithShape="0">
                <a:srgbClr val="808080">
                  <a:alpha val="37999"/>
                </a:srgbClr>
              </a:outerShdw>
            </a:effectLst>
          </p:spPr>
        </p:cxnSp>
        <p:cxnSp>
          <p:nvCxnSpPr>
            <p:cNvPr id="6" name="Conector recto 17"/>
            <p:cNvCxnSpPr>
              <a:cxnSpLocks noChangeShapeType="1"/>
            </p:cNvCxnSpPr>
            <p:nvPr/>
          </p:nvCxnSpPr>
          <p:spPr bwMode="auto">
            <a:xfrm>
              <a:off x="6708254" y="3399929"/>
              <a:ext cx="1054100" cy="1588"/>
            </a:xfrm>
            <a:prstGeom prst="line">
              <a:avLst/>
            </a:prstGeom>
            <a:noFill/>
            <a:ln w="25400">
              <a:solidFill>
                <a:srgbClr val="000099"/>
              </a:solidFill>
              <a:round/>
              <a:headEnd/>
              <a:tailEnd/>
            </a:ln>
            <a:effectLst>
              <a:outerShdw dist="20000" dir="5400000" rotWithShape="0">
                <a:srgbClr val="808080">
                  <a:alpha val="37999"/>
                </a:srgbClr>
              </a:outerShdw>
            </a:effectLst>
          </p:spPr>
        </p:cxnSp>
        <p:cxnSp>
          <p:nvCxnSpPr>
            <p:cNvPr id="7" name="Conector recto 18"/>
            <p:cNvCxnSpPr>
              <a:cxnSpLocks noChangeShapeType="1"/>
            </p:cNvCxnSpPr>
            <p:nvPr/>
          </p:nvCxnSpPr>
          <p:spPr bwMode="auto">
            <a:xfrm>
              <a:off x="4984080" y="4653136"/>
              <a:ext cx="1054100" cy="1588"/>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8" name="Conector recto 19"/>
            <p:cNvCxnSpPr>
              <a:cxnSpLocks noChangeShapeType="1"/>
            </p:cNvCxnSpPr>
            <p:nvPr/>
          </p:nvCxnSpPr>
          <p:spPr bwMode="auto">
            <a:xfrm>
              <a:off x="6708254" y="5127129"/>
              <a:ext cx="1054100" cy="1588"/>
            </a:xfrm>
            <a:prstGeom prst="line">
              <a:avLst/>
            </a:prstGeom>
            <a:noFill/>
            <a:ln w="25400">
              <a:solidFill>
                <a:srgbClr val="C00000"/>
              </a:solidFill>
              <a:round/>
              <a:headEnd/>
              <a:tailEnd/>
            </a:ln>
            <a:effectLst>
              <a:outerShdw dist="20000" dir="5400000" rotWithShape="0">
                <a:srgbClr val="808080">
                  <a:alpha val="37999"/>
                </a:srgbClr>
              </a:outerShdw>
            </a:effectLst>
          </p:spPr>
        </p:cxnSp>
        <p:cxnSp>
          <p:nvCxnSpPr>
            <p:cNvPr id="9" name="Conector recto de flecha 21"/>
            <p:cNvCxnSpPr>
              <a:cxnSpLocks noChangeShapeType="1"/>
            </p:cNvCxnSpPr>
            <p:nvPr/>
          </p:nvCxnSpPr>
          <p:spPr bwMode="auto">
            <a:xfrm flipH="1">
              <a:off x="7762354" y="2060848"/>
              <a:ext cx="194022" cy="1339081"/>
            </a:xfrm>
            <a:prstGeom prst="straightConnector1">
              <a:avLst/>
            </a:prstGeom>
            <a:noFill/>
            <a:ln w="25400">
              <a:solidFill>
                <a:srgbClr val="00B050"/>
              </a:solidFill>
              <a:round/>
              <a:headEnd/>
              <a:tailEnd type="arrow" w="med" len="med"/>
            </a:ln>
            <a:effectLst>
              <a:outerShdw dist="20000" dir="5400000" rotWithShape="0">
                <a:srgbClr val="808080">
                  <a:alpha val="37999"/>
                </a:srgbClr>
              </a:outerShdw>
            </a:effectLst>
          </p:spPr>
        </p:cxnSp>
        <p:sp>
          <p:nvSpPr>
            <p:cNvPr id="12" name="CuadroTexto 28"/>
            <p:cNvSpPr txBox="1">
              <a:spLocks noChangeArrowheads="1"/>
            </p:cNvSpPr>
            <p:nvPr/>
          </p:nvSpPr>
          <p:spPr bwMode="auto">
            <a:xfrm>
              <a:off x="8172400" y="2206605"/>
              <a:ext cx="777777" cy="646331"/>
            </a:xfrm>
            <a:prstGeom prst="rect">
              <a:avLst/>
            </a:prstGeom>
            <a:noFill/>
            <a:ln w="9525">
              <a:noFill/>
              <a:miter lim="800000"/>
              <a:headEnd/>
              <a:tailEnd/>
            </a:ln>
          </p:spPr>
          <p:txBody>
            <a:bodyPr wrap="none">
              <a:spAutoFit/>
            </a:bodyPr>
            <a:lstStyle/>
            <a:p>
              <a:r>
                <a:rPr lang="en-GB" baseline="30000" dirty="0" smtClean="0">
                  <a:solidFill>
                    <a:srgbClr val="000099"/>
                  </a:solidFill>
                  <a:latin typeface="+mn-lt"/>
                </a:rPr>
                <a:t>56</a:t>
              </a:r>
              <a:r>
                <a:rPr lang="en-GB" dirty="0" smtClean="0">
                  <a:solidFill>
                    <a:srgbClr val="000099"/>
                  </a:solidFill>
                  <a:latin typeface="+mn-lt"/>
                </a:rPr>
                <a:t>Zn</a:t>
              </a:r>
            </a:p>
            <a:p>
              <a:r>
                <a:rPr lang="en-GB" dirty="0" smtClean="0">
                  <a:solidFill>
                    <a:srgbClr val="000099"/>
                  </a:solidFill>
                  <a:latin typeface="+mn-lt"/>
                </a:rPr>
                <a:t>T</a:t>
              </a:r>
              <a:r>
                <a:rPr lang="en-GB" baseline="-25000" dirty="0" smtClean="0">
                  <a:solidFill>
                    <a:srgbClr val="000099"/>
                  </a:solidFill>
                  <a:latin typeface="+mn-lt"/>
                </a:rPr>
                <a:t>Z</a:t>
              </a:r>
              <a:r>
                <a:rPr lang="en-GB" dirty="0" smtClean="0">
                  <a:solidFill>
                    <a:srgbClr val="000099"/>
                  </a:solidFill>
                  <a:latin typeface="+mn-lt"/>
                </a:rPr>
                <a:t> = -</a:t>
              </a:r>
              <a:r>
                <a:rPr lang="en-GB" dirty="0">
                  <a:solidFill>
                    <a:srgbClr val="000099"/>
                  </a:solidFill>
                  <a:latin typeface="+mn-lt"/>
                </a:rPr>
                <a:t>2</a:t>
              </a:r>
            </a:p>
          </p:txBody>
        </p:sp>
        <p:sp>
          <p:nvSpPr>
            <p:cNvPr id="13" name="CuadroTexto 29"/>
            <p:cNvSpPr txBox="1">
              <a:spLocks noChangeArrowheads="1"/>
            </p:cNvSpPr>
            <p:nvPr/>
          </p:nvSpPr>
          <p:spPr bwMode="auto">
            <a:xfrm>
              <a:off x="6876256" y="5158933"/>
              <a:ext cx="777777" cy="646331"/>
            </a:xfrm>
            <a:prstGeom prst="rect">
              <a:avLst/>
            </a:prstGeom>
            <a:noFill/>
            <a:ln w="9525">
              <a:noFill/>
              <a:miter lim="800000"/>
              <a:headEnd/>
              <a:tailEnd/>
            </a:ln>
          </p:spPr>
          <p:txBody>
            <a:bodyPr wrap="none">
              <a:spAutoFit/>
            </a:bodyPr>
            <a:lstStyle/>
            <a:p>
              <a:r>
                <a:rPr lang="en-GB" baseline="30000" dirty="0" smtClean="0">
                  <a:solidFill>
                    <a:srgbClr val="C00000"/>
                  </a:solidFill>
                  <a:latin typeface="+mn-lt"/>
                </a:rPr>
                <a:t>56</a:t>
              </a:r>
              <a:r>
                <a:rPr lang="en-GB" dirty="0" smtClean="0">
                  <a:solidFill>
                    <a:srgbClr val="C00000"/>
                  </a:solidFill>
                  <a:latin typeface="+mn-lt"/>
                </a:rPr>
                <a:t>Cu</a:t>
              </a:r>
            </a:p>
            <a:p>
              <a:r>
                <a:rPr lang="en-GB" dirty="0" smtClean="0">
                  <a:solidFill>
                    <a:srgbClr val="C00000"/>
                  </a:solidFill>
                  <a:latin typeface="+mn-lt"/>
                </a:rPr>
                <a:t>T</a:t>
              </a:r>
              <a:r>
                <a:rPr lang="en-GB" baseline="-25000" dirty="0" smtClean="0">
                  <a:solidFill>
                    <a:srgbClr val="C00000"/>
                  </a:solidFill>
                  <a:latin typeface="+mn-lt"/>
                </a:rPr>
                <a:t>Z</a:t>
              </a:r>
              <a:r>
                <a:rPr lang="en-GB" dirty="0" smtClean="0">
                  <a:solidFill>
                    <a:srgbClr val="C00000"/>
                  </a:solidFill>
                  <a:latin typeface="+mn-lt"/>
                </a:rPr>
                <a:t> = -</a:t>
              </a:r>
              <a:r>
                <a:rPr lang="en-GB" dirty="0">
                  <a:solidFill>
                    <a:srgbClr val="C00000"/>
                  </a:solidFill>
                  <a:latin typeface="+mn-lt"/>
                </a:rPr>
                <a:t>1</a:t>
              </a:r>
            </a:p>
          </p:txBody>
        </p:sp>
        <p:sp>
          <p:nvSpPr>
            <p:cNvPr id="14" name="CuadroTexto 30"/>
            <p:cNvSpPr txBox="1">
              <a:spLocks noChangeArrowheads="1"/>
            </p:cNvSpPr>
            <p:nvPr/>
          </p:nvSpPr>
          <p:spPr bwMode="auto">
            <a:xfrm>
              <a:off x="4984080" y="4670612"/>
              <a:ext cx="984565" cy="646331"/>
            </a:xfrm>
            <a:prstGeom prst="rect">
              <a:avLst/>
            </a:prstGeom>
            <a:noFill/>
            <a:ln w="9525">
              <a:noFill/>
              <a:miter lim="800000"/>
              <a:headEnd/>
              <a:tailEnd/>
            </a:ln>
          </p:spPr>
          <p:txBody>
            <a:bodyPr wrap="none">
              <a:spAutoFit/>
            </a:bodyPr>
            <a:lstStyle/>
            <a:p>
              <a:r>
                <a:rPr lang="en-GB" baseline="30000" dirty="0" smtClean="0">
                  <a:latin typeface="+mn-lt"/>
                </a:rPr>
                <a:t>55</a:t>
              </a:r>
              <a:r>
                <a:rPr lang="en-GB" dirty="0" smtClean="0">
                  <a:latin typeface="+mn-lt"/>
                </a:rPr>
                <a:t>Ni</a:t>
              </a:r>
            </a:p>
            <a:p>
              <a:r>
                <a:rPr lang="en-GB" dirty="0" smtClean="0">
                  <a:latin typeface="+mn-lt"/>
                </a:rPr>
                <a:t>T</a:t>
              </a:r>
              <a:r>
                <a:rPr lang="en-GB" baseline="-25000" dirty="0" smtClean="0">
                  <a:latin typeface="+mn-lt"/>
                </a:rPr>
                <a:t>Z</a:t>
              </a:r>
              <a:r>
                <a:rPr lang="en-GB" dirty="0" smtClean="0">
                  <a:latin typeface="+mn-lt"/>
                </a:rPr>
                <a:t> = -</a:t>
              </a:r>
              <a:r>
                <a:rPr lang="en-GB" dirty="0">
                  <a:latin typeface="+mn-lt"/>
                </a:rPr>
                <a:t>1/2</a:t>
              </a:r>
            </a:p>
          </p:txBody>
        </p:sp>
        <p:sp>
          <p:nvSpPr>
            <p:cNvPr id="15" name="CuadroTexto 31"/>
            <p:cNvSpPr txBox="1">
              <a:spLocks noChangeArrowheads="1"/>
            </p:cNvSpPr>
            <p:nvPr/>
          </p:nvSpPr>
          <p:spPr bwMode="auto">
            <a:xfrm>
              <a:off x="6660232" y="3059668"/>
              <a:ext cx="635110" cy="369332"/>
            </a:xfrm>
            <a:prstGeom prst="rect">
              <a:avLst/>
            </a:prstGeom>
            <a:noFill/>
            <a:ln w="9525">
              <a:noFill/>
              <a:miter lim="800000"/>
              <a:headEnd/>
              <a:tailEnd/>
            </a:ln>
          </p:spPr>
          <p:txBody>
            <a:bodyPr wrap="none">
              <a:spAutoFit/>
            </a:bodyPr>
            <a:lstStyle/>
            <a:p>
              <a:r>
                <a:rPr lang="en-GB" dirty="0" smtClean="0">
                  <a:solidFill>
                    <a:srgbClr val="000099"/>
                  </a:solidFill>
                  <a:latin typeface="+mn-lt"/>
                </a:rPr>
                <a:t>T = 2</a:t>
              </a:r>
              <a:endParaRPr lang="en-GB" dirty="0">
                <a:solidFill>
                  <a:srgbClr val="000099"/>
                </a:solidFill>
                <a:latin typeface="+mn-lt"/>
              </a:endParaRPr>
            </a:p>
          </p:txBody>
        </p:sp>
        <p:sp>
          <p:nvSpPr>
            <p:cNvPr id="16" name="CuadroTexto 32"/>
            <p:cNvSpPr txBox="1">
              <a:spLocks noChangeArrowheads="1"/>
            </p:cNvSpPr>
            <p:nvPr/>
          </p:nvSpPr>
          <p:spPr bwMode="auto">
            <a:xfrm>
              <a:off x="8244408" y="1700808"/>
              <a:ext cx="635110" cy="369332"/>
            </a:xfrm>
            <a:prstGeom prst="rect">
              <a:avLst/>
            </a:prstGeom>
            <a:noFill/>
            <a:ln w="9525">
              <a:noFill/>
              <a:miter lim="800000"/>
              <a:headEnd/>
              <a:tailEnd/>
            </a:ln>
          </p:spPr>
          <p:txBody>
            <a:bodyPr wrap="none">
              <a:spAutoFit/>
            </a:bodyPr>
            <a:lstStyle/>
            <a:p>
              <a:r>
                <a:rPr lang="en-GB" dirty="0" smtClean="0">
                  <a:solidFill>
                    <a:srgbClr val="000099"/>
                  </a:solidFill>
                  <a:latin typeface="+mn-lt"/>
                </a:rPr>
                <a:t>T = 2</a:t>
              </a:r>
              <a:endParaRPr lang="en-GB" dirty="0">
                <a:solidFill>
                  <a:srgbClr val="000099"/>
                </a:solidFill>
                <a:latin typeface="+mn-lt"/>
              </a:endParaRPr>
            </a:p>
          </p:txBody>
        </p:sp>
        <p:sp>
          <p:nvSpPr>
            <p:cNvPr id="17" name="CuadroTexto 33"/>
            <p:cNvSpPr txBox="1">
              <a:spLocks noChangeArrowheads="1"/>
            </p:cNvSpPr>
            <p:nvPr/>
          </p:nvSpPr>
          <p:spPr bwMode="auto">
            <a:xfrm>
              <a:off x="5053615" y="4193212"/>
              <a:ext cx="841897" cy="369332"/>
            </a:xfrm>
            <a:prstGeom prst="rect">
              <a:avLst/>
            </a:prstGeom>
            <a:noFill/>
            <a:ln w="9525">
              <a:noFill/>
              <a:miter lim="800000"/>
              <a:headEnd/>
              <a:tailEnd/>
            </a:ln>
          </p:spPr>
          <p:txBody>
            <a:bodyPr wrap="none">
              <a:spAutoFit/>
            </a:bodyPr>
            <a:lstStyle/>
            <a:p>
              <a:r>
                <a:rPr lang="en-GB" dirty="0" smtClean="0">
                  <a:latin typeface="+mn-lt"/>
                </a:rPr>
                <a:t>T = 1/2</a:t>
              </a:r>
              <a:endParaRPr lang="en-GB" dirty="0">
                <a:latin typeface="+mn-lt"/>
              </a:endParaRPr>
            </a:p>
          </p:txBody>
        </p:sp>
        <p:sp>
          <p:nvSpPr>
            <p:cNvPr id="18" name="CuadroTexto 34"/>
            <p:cNvSpPr txBox="1">
              <a:spLocks noChangeArrowheads="1"/>
            </p:cNvSpPr>
            <p:nvPr/>
          </p:nvSpPr>
          <p:spPr bwMode="auto">
            <a:xfrm>
              <a:off x="7524328" y="2420888"/>
              <a:ext cx="310564" cy="369332"/>
            </a:xfrm>
            <a:prstGeom prst="rect">
              <a:avLst/>
            </a:prstGeom>
            <a:noFill/>
            <a:ln w="9525">
              <a:noFill/>
              <a:miter lim="800000"/>
              <a:headEnd/>
              <a:tailEnd/>
            </a:ln>
          </p:spPr>
          <p:txBody>
            <a:bodyPr wrap="none">
              <a:spAutoFit/>
            </a:bodyPr>
            <a:lstStyle/>
            <a:p>
              <a:r>
                <a:rPr lang="en-GB" b="1" dirty="0" err="1" smtClean="0">
                  <a:solidFill>
                    <a:srgbClr val="00B050"/>
                  </a:solidFill>
                  <a:latin typeface="+mn-lt"/>
                </a:rPr>
                <a:t>β</a:t>
              </a:r>
              <a:endParaRPr lang="en-GB" b="1" baseline="-25000" dirty="0">
                <a:solidFill>
                  <a:srgbClr val="00B050"/>
                </a:solidFill>
                <a:latin typeface="+mn-lt"/>
              </a:endParaRPr>
            </a:p>
          </p:txBody>
        </p:sp>
        <p:sp>
          <p:nvSpPr>
            <p:cNvPr id="20" name="CuadroTexto 36"/>
            <p:cNvSpPr txBox="1"/>
            <p:nvPr/>
          </p:nvSpPr>
          <p:spPr>
            <a:xfrm>
              <a:off x="6156176" y="3212976"/>
              <a:ext cx="312737" cy="369887"/>
            </a:xfrm>
            <a:prstGeom prst="rect">
              <a:avLst/>
            </a:prstGeom>
            <a:noFill/>
          </p:spPr>
          <p:txBody>
            <a:bodyPr wrap="none">
              <a:spAutoFit/>
            </a:bodyPr>
            <a:lstStyle/>
            <a:p>
              <a:pPr>
                <a:defRPr/>
              </a:pPr>
              <a:r>
                <a:rPr lang="en-GB" b="1" dirty="0" err="1">
                  <a:solidFill>
                    <a:srgbClr val="FF0000"/>
                  </a:solidFill>
                  <a:latin typeface="+mn-lt"/>
                  <a:ea typeface="ＭＳ Ｐゴシック" charset="-128"/>
                  <a:cs typeface="ＭＳ Ｐゴシック" charset="-128"/>
                </a:rPr>
                <a:t>p</a:t>
              </a:r>
              <a:endParaRPr lang="en-GB" b="1" dirty="0">
                <a:solidFill>
                  <a:srgbClr val="FF0000"/>
                </a:solidFill>
                <a:latin typeface="+mn-lt"/>
                <a:ea typeface="ＭＳ Ｐゴシック" charset="-128"/>
                <a:cs typeface="ＭＳ Ｐゴシック" charset="-128"/>
              </a:endParaRPr>
            </a:p>
          </p:txBody>
        </p:sp>
        <p:sp>
          <p:nvSpPr>
            <p:cNvPr id="23" name="CuadroTexto 41"/>
            <p:cNvSpPr txBox="1">
              <a:spLocks noChangeArrowheads="1"/>
            </p:cNvSpPr>
            <p:nvPr/>
          </p:nvSpPr>
          <p:spPr bwMode="auto">
            <a:xfrm>
              <a:off x="7236296" y="3057833"/>
              <a:ext cx="481222" cy="369332"/>
            </a:xfrm>
            <a:prstGeom prst="rect">
              <a:avLst/>
            </a:prstGeom>
            <a:noFill/>
            <a:ln w="9525">
              <a:noFill/>
              <a:miter lim="800000"/>
              <a:headEnd/>
              <a:tailEnd/>
            </a:ln>
          </p:spPr>
          <p:txBody>
            <a:bodyPr wrap="none">
              <a:spAutoFit/>
            </a:bodyPr>
            <a:lstStyle/>
            <a:p>
              <a:r>
                <a:rPr lang="en-GB" dirty="0">
                  <a:solidFill>
                    <a:srgbClr val="000099"/>
                  </a:solidFill>
                  <a:latin typeface="+mn-lt"/>
                </a:rPr>
                <a:t>IAS</a:t>
              </a:r>
            </a:p>
          </p:txBody>
        </p:sp>
        <p:cxnSp>
          <p:nvCxnSpPr>
            <p:cNvPr id="41" name="Conector recto 17"/>
            <p:cNvCxnSpPr>
              <a:cxnSpLocks noChangeShapeType="1"/>
            </p:cNvCxnSpPr>
            <p:nvPr/>
          </p:nvCxnSpPr>
          <p:spPr bwMode="auto">
            <a:xfrm>
              <a:off x="6732240" y="3643436"/>
              <a:ext cx="1054100" cy="1588"/>
            </a:xfrm>
            <a:prstGeom prst="line">
              <a:avLst/>
            </a:prstGeom>
            <a:noFill/>
            <a:ln w="25400">
              <a:solidFill>
                <a:srgbClr val="C00000"/>
              </a:solidFill>
              <a:round/>
              <a:headEnd/>
              <a:tailEnd/>
            </a:ln>
            <a:effectLst>
              <a:outerShdw dist="20000" dir="5400000" rotWithShape="0">
                <a:srgbClr val="808080">
                  <a:alpha val="37999"/>
                </a:srgbClr>
              </a:outerShdw>
            </a:effectLst>
          </p:spPr>
        </p:cxnSp>
        <p:cxnSp>
          <p:nvCxnSpPr>
            <p:cNvPr id="43" name="Conector recto de flecha 20"/>
            <p:cNvCxnSpPr>
              <a:cxnSpLocks noChangeShapeType="1"/>
            </p:cNvCxnSpPr>
            <p:nvPr/>
          </p:nvCxnSpPr>
          <p:spPr bwMode="auto">
            <a:xfrm flipH="1">
              <a:off x="6120016" y="3419904"/>
              <a:ext cx="576064" cy="432048"/>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44" name="Conector recto de flecha 23"/>
            <p:cNvCxnSpPr>
              <a:cxnSpLocks noChangeShapeType="1"/>
            </p:cNvCxnSpPr>
            <p:nvPr/>
          </p:nvCxnSpPr>
          <p:spPr bwMode="auto">
            <a:xfrm flipH="1">
              <a:off x="6156176" y="3645024"/>
              <a:ext cx="571180" cy="432048"/>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72" name="Conector recto 17"/>
            <p:cNvCxnSpPr>
              <a:cxnSpLocks noChangeShapeType="1"/>
            </p:cNvCxnSpPr>
            <p:nvPr/>
          </p:nvCxnSpPr>
          <p:spPr bwMode="auto">
            <a:xfrm>
              <a:off x="6732240" y="4651548"/>
              <a:ext cx="1054100" cy="1588"/>
            </a:xfrm>
            <a:prstGeom prst="line">
              <a:avLst/>
            </a:prstGeom>
            <a:noFill/>
            <a:ln w="25400">
              <a:solidFill>
                <a:srgbClr val="FF0000"/>
              </a:solidFill>
              <a:prstDash val="dash"/>
              <a:round/>
              <a:headEnd/>
              <a:tailEnd/>
            </a:ln>
            <a:effectLst>
              <a:outerShdw dist="20000" dir="5400000" rotWithShape="0">
                <a:srgbClr val="808080">
                  <a:alpha val="37999"/>
                </a:srgbClr>
              </a:outerShdw>
            </a:effectLst>
          </p:spPr>
        </p:cxnSp>
        <p:sp>
          <p:nvSpPr>
            <p:cNvPr id="73" name="CuadroTexto 36"/>
            <p:cNvSpPr txBox="1"/>
            <p:nvPr/>
          </p:nvSpPr>
          <p:spPr>
            <a:xfrm>
              <a:off x="7812360" y="4458598"/>
              <a:ext cx="1211998" cy="338554"/>
            </a:xfrm>
            <a:prstGeom prst="rect">
              <a:avLst/>
            </a:prstGeom>
            <a:noFill/>
          </p:spPr>
          <p:txBody>
            <a:bodyPr wrap="none">
              <a:spAutoFit/>
            </a:bodyPr>
            <a:lstStyle/>
            <a:p>
              <a:pPr>
                <a:defRPr/>
              </a:pPr>
              <a:r>
                <a:rPr lang="en-GB" sz="1600" dirty="0" smtClean="0">
                  <a:solidFill>
                    <a:srgbClr val="FF0000"/>
                  </a:solidFill>
                  <a:latin typeface="+mn-lt"/>
                  <a:ea typeface="ＭＳ Ｐゴシック" charset="-128"/>
                  <a:cs typeface="ＭＳ Ｐゴシック" charset="-128"/>
                </a:rPr>
                <a:t>S</a:t>
              </a:r>
              <a:r>
                <a:rPr lang="en-GB" sz="1600" baseline="-25000" dirty="0" smtClean="0">
                  <a:solidFill>
                    <a:srgbClr val="FF0000"/>
                  </a:solidFill>
                  <a:latin typeface="+mn-lt"/>
                  <a:ea typeface="ＭＳ Ｐゴシック" charset="-128"/>
                  <a:cs typeface="ＭＳ Ｐゴシック" charset="-128"/>
                </a:rPr>
                <a:t>p</a:t>
              </a:r>
              <a:r>
                <a:rPr lang="en-GB" sz="1600" dirty="0" smtClean="0">
                  <a:solidFill>
                    <a:srgbClr val="FF0000"/>
                  </a:solidFill>
                  <a:latin typeface="+mn-lt"/>
                  <a:ea typeface="ＭＳ Ｐゴシック" charset="-128"/>
                  <a:cs typeface="ＭＳ Ｐゴシック" charset="-128"/>
                </a:rPr>
                <a:t> = 560 </a:t>
              </a:r>
              <a:r>
                <a:rPr lang="en-GB" sz="1600" dirty="0" err="1" smtClean="0">
                  <a:solidFill>
                    <a:srgbClr val="FF0000"/>
                  </a:solidFill>
                  <a:latin typeface="+mn-lt"/>
                  <a:ea typeface="ＭＳ Ｐゴシック" charset="-128"/>
                  <a:cs typeface="ＭＳ Ｐゴシック" charset="-128"/>
                </a:rPr>
                <a:t>keV</a:t>
              </a:r>
              <a:endParaRPr lang="en-GB" sz="1600" dirty="0">
                <a:solidFill>
                  <a:srgbClr val="FF0000"/>
                </a:solidFill>
                <a:latin typeface="+mn-lt"/>
                <a:ea typeface="ＭＳ Ｐゴシック" charset="-128"/>
                <a:cs typeface="ＭＳ Ｐゴシック" charset="-128"/>
              </a:endParaRPr>
            </a:p>
          </p:txBody>
        </p:sp>
      </p:grpSp>
      <p:sp>
        <p:nvSpPr>
          <p:cNvPr id="54" name="CuadroTexto 53"/>
          <p:cNvSpPr txBox="1"/>
          <p:nvPr/>
        </p:nvSpPr>
        <p:spPr>
          <a:xfrm>
            <a:off x="847784" y="1198493"/>
            <a:ext cx="5493812" cy="646331"/>
          </a:xfrm>
          <a:prstGeom prst="rect">
            <a:avLst/>
          </a:prstGeom>
          <a:noFill/>
        </p:spPr>
        <p:txBody>
          <a:bodyPr wrap="none" rtlCol="0">
            <a:spAutoFit/>
          </a:bodyPr>
          <a:lstStyle/>
          <a:p>
            <a:r>
              <a:rPr lang="en-GB" dirty="0" smtClean="0">
                <a:solidFill>
                  <a:srgbClr val="FF0000"/>
                </a:solidFill>
              </a:rPr>
              <a:t>Because Sp is only 560 </a:t>
            </a:r>
            <a:r>
              <a:rPr lang="en-GB" dirty="0" err="1" smtClean="0">
                <a:solidFill>
                  <a:srgbClr val="FF0000"/>
                </a:solidFill>
              </a:rPr>
              <a:t>keV</a:t>
            </a:r>
            <a:r>
              <a:rPr lang="en-GB" dirty="0" smtClean="0">
                <a:solidFill>
                  <a:srgbClr val="FF0000"/>
                </a:solidFill>
              </a:rPr>
              <a:t> we expect most of the </a:t>
            </a:r>
          </a:p>
          <a:p>
            <a:r>
              <a:rPr lang="en-GB" dirty="0" smtClean="0">
                <a:solidFill>
                  <a:srgbClr val="FF0000"/>
                </a:solidFill>
              </a:rPr>
              <a:t>decay to proceed by proton emission</a:t>
            </a:r>
            <a:endParaRPr lang="en-GB" dirty="0">
              <a:solidFill>
                <a:srgbClr val="FF0000"/>
              </a:solidFill>
            </a:endParaRPr>
          </a:p>
        </p:txBody>
      </p:sp>
      <p:sp>
        <p:nvSpPr>
          <p:cNvPr id="55" name="CuadroTexto 54"/>
          <p:cNvSpPr txBox="1"/>
          <p:nvPr/>
        </p:nvSpPr>
        <p:spPr>
          <a:xfrm>
            <a:off x="1855715" y="289867"/>
            <a:ext cx="5625258" cy="461665"/>
          </a:xfrm>
          <a:prstGeom prst="rect">
            <a:avLst/>
          </a:prstGeom>
          <a:noFill/>
        </p:spPr>
        <p:txBody>
          <a:bodyPr wrap="none" rtlCol="0">
            <a:spAutoFit/>
          </a:bodyPr>
          <a:lstStyle/>
          <a:p>
            <a:r>
              <a:rPr lang="en-GB" sz="2400" dirty="0" smtClean="0">
                <a:solidFill>
                  <a:srgbClr val="FF0000"/>
                </a:solidFill>
              </a:rPr>
              <a:t>Expectations for the beta decay of 56Zn</a:t>
            </a:r>
            <a:endParaRPr lang="en-GB" sz="2400" dirty="0">
              <a:solidFill>
                <a:srgbClr val="FF0000"/>
              </a:solidFill>
            </a:endParaRPr>
          </a:p>
        </p:txBody>
      </p:sp>
      <p:sp>
        <p:nvSpPr>
          <p:cNvPr id="26" name="CuadroTexto 31"/>
          <p:cNvSpPr txBox="1">
            <a:spLocks noChangeArrowheads="1"/>
          </p:cNvSpPr>
          <p:nvPr/>
        </p:nvSpPr>
        <p:spPr bwMode="auto">
          <a:xfrm>
            <a:off x="4395112" y="3851756"/>
            <a:ext cx="633482" cy="369332"/>
          </a:xfrm>
          <a:prstGeom prst="rect">
            <a:avLst/>
          </a:prstGeom>
          <a:noFill/>
          <a:ln w="9525">
            <a:noFill/>
            <a:miter lim="800000"/>
            <a:headEnd/>
            <a:tailEnd/>
          </a:ln>
        </p:spPr>
        <p:txBody>
          <a:bodyPr wrap="none">
            <a:spAutoFit/>
          </a:bodyPr>
          <a:lstStyle/>
          <a:p>
            <a:r>
              <a:rPr lang="en-GB" dirty="0" smtClean="0">
                <a:solidFill>
                  <a:srgbClr val="000099"/>
                </a:solidFill>
                <a:latin typeface="+mn-lt"/>
              </a:rPr>
              <a:t>T = 1</a:t>
            </a:r>
            <a:endParaRPr lang="en-GB" dirty="0">
              <a:solidFill>
                <a:srgbClr val="000099"/>
              </a:solidFill>
              <a:latin typeface="+mn-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3"/>
          <p:cNvPicPr>
            <a:picLocks noChangeArrowheads="1"/>
          </p:cNvPicPr>
          <p:nvPr/>
        </p:nvPicPr>
        <p:blipFill>
          <a:blip r:embed="rId2" cstate="print"/>
          <a:srcRect/>
          <a:stretch>
            <a:fillRect/>
          </a:stretch>
        </p:blipFill>
        <p:spPr bwMode="auto">
          <a:xfrm>
            <a:off x="980000" y="459753"/>
            <a:ext cx="6797075" cy="4508854"/>
          </a:xfrm>
          <a:prstGeom prst="rect">
            <a:avLst/>
          </a:prstGeom>
          <a:noFill/>
          <a:ln w="9525">
            <a:noFill/>
            <a:miter lim="800000"/>
            <a:headEnd/>
            <a:tailEnd/>
          </a:ln>
        </p:spPr>
      </p:pic>
      <p:sp>
        <p:nvSpPr>
          <p:cNvPr id="6" name="CuadroTexto 5"/>
          <p:cNvSpPr txBox="1"/>
          <p:nvPr/>
        </p:nvSpPr>
        <p:spPr>
          <a:xfrm>
            <a:off x="5731933" y="2133600"/>
            <a:ext cx="2562871" cy="646331"/>
          </a:xfrm>
          <a:prstGeom prst="rect">
            <a:avLst/>
          </a:prstGeom>
          <a:noFill/>
        </p:spPr>
        <p:txBody>
          <a:bodyPr wrap="none" rtlCol="0">
            <a:spAutoFit/>
          </a:bodyPr>
          <a:lstStyle/>
          <a:p>
            <a:endParaRPr lang="en-GB" dirty="0" smtClean="0">
              <a:solidFill>
                <a:srgbClr val="0000FF"/>
              </a:solidFill>
            </a:endParaRPr>
          </a:p>
          <a:p>
            <a:r>
              <a:rPr lang="en-GB" dirty="0" smtClean="0">
                <a:solidFill>
                  <a:srgbClr val="FF0000"/>
                </a:solidFill>
              </a:rPr>
              <a:t>300 </a:t>
            </a:r>
            <a:r>
              <a:rPr lang="en-GB" dirty="0" smtClean="0">
                <a:solidFill>
                  <a:srgbClr val="FF0000"/>
                </a:solidFill>
                <a:latin typeface="Symbol" charset="2"/>
                <a:cs typeface="Symbol" charset="2"/>
              </a:rPr>
              <a:t>m</a:t>
            </a:r>
            <a:r>
              <a:rPr lang="en-GB" dirty="0" smtClean="0">
                <a:solidFill>
                  <a:srgbClr val="FF0000"/>
                </a:solidFill>
                <a:latin typeface="Arial"/>
                <a:cs typeface="Arial"/>
              </a:rPr>
              <a:t>m DSSD </a:t>
            </a:r>
            <a:r>
              <a:rPr lang="en-GB" dirty="0" smtClean="0">
                <a:latin typeface="Arial"/>
                <a:cs typeface="Arial"/>
              </a:rPr>
              <a:t>detector</a:t>
            </a:r>
            <a:endParaRPr lang="en-GB" dirty="0">
              <a:latin typeface="Symbol" charset="2"/>
              <a:cs typeface="Symbol" charset="2"/>
            </a:endParaRPr>
          </a:p>
        </p:txBody>
      </p:sp>
      <p:sp>
        <p:nvSpPr>
          <p:cNvPr id="7" name="CuadroTexto 6"/>
          <p:cNvSpPr txBox="1"/>
          <p:nvPr/>
        </p:nvSpPr>
        <p:spPr>
          <a:xfrm>
            <a:off x="1482367" y="79401"/>
            <a:ext cx="3005951" cy="369332"/>
          </a:xfrm>
          <a:prstGeom prst="rect">
            <a:avLst/>
          </a:prstGeom>
          <a:noFill/>
        </p:spPr>
        <p:txBody>
          <a:bodyPr wrap="none" rtlCol="0">
            <a:spAutoFit/>
          </a:bodyPr>
          <a:lstStyle/>
          <a:p>
            <a:r>
              <a:rPr lang="en-GB" dirty="0" smtClean="0">
                <a:solidFill>
                  <a:srgbClr val="FF0000"/>
                </a:solidFill>
              </a:rPr>
              <a:t>This is indeed what we saw</a:t>
            </a:r>
            <a:endParaRPr lang="en-GB" dirty="0">
              <a:solidFill>
                <a:srgbClr val="FF0000"/>
              </a:solidFill>
            </a:endParaRPr>
          </a:p>
        </p:txBody>
      </p:sp>
      <p:sp>
        <p:nvSpPr>
          <p:cNvPr id="9" name="Llamada ovalada 8"/>
          <p:cNvSpPr/>
          <p:nvPr/>
        </p:nvSpPr>
        <p:spPr>
          <a:xfrm>
            <a:off x="5289550" y="79401"/>
            <a:ext cx="2796117" cy="1371600"/>
          </a:xfrm>
          <a:prstGeom prst="wedgeEllipseCallout">
            <a:avLst>
              <a:gd name="adj1" fmla="val -46729"/>
              <a:gd name="adj2" fmla="val 59075"/>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CuadroTexto 7"/>
          <p:cNvSpPr txBox="1"/>
          <p:nvPr/>
        </p:nvSpPr>
        <p:spPr>
          <a:xfrm>
            <a:off x="6091323" y="279400"/>
            <a:ext cx="1685753" cy="923330"/>
          </a:xfrm>
          <a:prstGeom prst="rect">
            <a:avLst/>
          </a:prstGeom>
          <a:noFill/>
        </p:spPr>
        <p:txBody>
          <a:bodyPr wrap="none" rtlCol="0">
            <a:spAutoFit/>
          </a:bodyPr>
          <a:lstStyle/>
          <a:p>
            <a:r>
              <a:rPr lang="en-GB" dirty="0" smtClean="0"/>
              <a:t>Particle</a:t>
            </a:r>
          </a:p>
          <a:p>
            <a:r>
              <a:rPr lang="en-GB" dirty="0" smtClean="0"/>
              <a:t>spectrum,</a:t>
            </a:r>
          </a:p>
          <a:p>
            <a:r>
              <a:rPr lang="en-GB" dirty="0" smtClean="0"/>
              <a:t>mainly protons</a:t>
            </a:r>
            <a:endParaRPr lang="en-GB"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6" name="Group 25"/>
          <p:cNvGrpSpPr/>
          <p:nvPr/>
        </p:nvGrpSpPr>
        <p:grpSpPr>
          <a:xfrm>
            <a:off x="36000" y="691200"/>
            <a:ext cx="5925600" cy="3060000"/>
            <a:chOff x="36000" y="691200"/>
            <a:chExt cx="5925600" cy="3060000"/>
          </a:xfrm>
        </p:grpSpPr>
        <p:pic>
          <p:nvPicPr>
            <p:cNvPr id="29" name="Picture 3"/>
            <p:cNvPicPr>
              <a:picLocks noChangeArrowheads="1"/>
            </p:cNvPicPr>
            <p:nvPr/>
          </p:nvPicPr>
          <p:blipFill>
            <a:blip r:embed="rId3" cstate="print"/>
            <a:srcRect/>
            <a:stretch>
              <a:fillRect/>
            </a:stretch>
          </p:blipFill>
          <p:spPr bwMode="auto">
            <a:xfrm>
              <a:off x="36000" y="691200"/>
              <a:ext cx="5925600" cy="3060000"/>
            </a:xfrm>
            <a:prstGeom prst="rect">
              <a:avLst/>
            </a:prstGeom>
            <a:noFill/>
            <a:ln w="9525">
              <a:noFill/>
              <a:miter lim="800000"/>
              <a:headEnd/>
              <a:tailEnd/>
            </a:ln>
          </p:spPr>
        </p:pic>
        <p:sp>
          <p:nvSpPr>
            <p:cNvPr id="32" name="TextBox 31"/>
            <p:cNvSpPr txBox="1"/>
            <p:nvPr/>
          </p:nvSpPr>
          <p:spPr>
            <a:xfrm>
              <a:off x="3779912" y="937520"/>
              <a:ext cx="1872208" cy="369332"/>
            </a:xfrm>
            <a:prstGeom prst="rect">
              <a:avLst/>
            </a:prstGeom>
            <a:noFill/>
          </p:spPr>
          <p:txBody>
            <a:bodyPr wrap="square" rtlCol="0">
              <a:spAutoFit/>
            </a:bodyPr>
            <a:lstStyle/>
            <a:p>
              <a:r>
                <a:rPr lang="pt-PT" b="1" baseline="30000" dirty="0" smtClean="0">
                  <a:solidFill>
                    <a:srgbClr val="FF0000"/>
                  </a:solidFill>
                  <a:latin typeface="+mn-lt"/>
                </a:rPr>
                <a:t>56</a:t>
              </a:r>
              <a:r>
                <a:rPr lang="pt-PT" b="1" dirty="0" smtClean="0">
                  <a:solidFill>
                    <a:srgbClr val="FF0000"/>
                  </a:solidFill>
                  <a:latin typeface="+mn-lt"/>
                </a:rPr>
                <a:t>Zn </a:t>
              </a:r>
              <a:r>
                <a:rPr lang="pt-PT" b="1" dirty="0" smtClean="0">
                  <a:solidFill>
                    <a:srgbClr val="FF0000"/>
                  </a:solidFill>
                  <a:latin typeface="Times New Roman"/>
                  <a:cs typeface="Times New Roman"/>
                </a:rPr>
                <a:t>→ </a:t>
              </a:r>
              <a:r>
                <a:rPr lang="pt-PT" b="1" baseline="30000" dirty="0" smtClean="0">
                  <a:solidFill>
                    <a:srgbClr val="FF0000"/>
                  </a:solidFill>
                  <a:latin typeface="+mn-lt"/>
                </a:rPr>
                <a:t>56</a:t>
              </a:r>
              <a:r>
                <a:rPr lang="pt-PT" b="1" dirty="0" smtClean="0">
                  <a:solidFill>
                    <a:srgbClr val="FF0000"/>
                  </a:solidFill>
                  <a:latin typeface="+mn-lt"/>
                </a:rPr>
                <a:t>Cu + </a:t>
              </a:r>
              <a:r>
                <a:rPr lang="el-GR" b="1" dirty="0" smtClean="0">
                  <a:solidFill>
                    <a:srgbClr val="FF0000"/>
                  </a:solidFill>
                  <a:latin typeface="Calibri"/>
                  <a:cs typeface="Calibri"/>
                </a:rPr>
                <a:t>β</a:t>
              </a:r>
              <a:r>
                <a:rPr lang="pt-PT" b="1" baseline="30000" dirty="0" smtClean="0">
                  <a:solidFill>
                    <a:srgbClr val="FF0000"/>
                  </a:solidFill>
                  <a:latin typeface="Calibri"/>
                  <a:cs typeface="Calibri"/>
                </a:rPr>
                <a:t>+</a:t>
              </a:r>
              <a:endParaRPr lang="en-US" b="1" baseline="30000" dirty="0">
                <a:solidFill>
                  <a:srgbClr val="FF0000"/>
                </a:solidFill>
                <a:latin typeface="+mn-lt"/>
              </a:endParaRPr>
            </a:p>
          </p:txBody>
        </p:sp>
        <p:sp>
          <p:nvSpPr>
            <p:cNvPr id="33" name="Rectangle 32"/>
            <p:cNvSpPr/>
            <p:nvPr/>
          </p:nvSpPr>
          <p:spPr>
            <a:xfrm>
              <a:off x="3880862" y="1441576"/>
              <a:ext cx="1555234" cy="338554"/>
            </a:xfrm>
            <a:prstGeom prst="rect">
              <a:avLst/>
            </a:prstGeom>
          </p:spPr>
          <p:txBody>
            <a:bodyPr wrap="none">
              <a:spAutoFit/>
            </a:bodyPr>
            <a:lstStyle/>
            <a:p>
              <a:r>
                <a:rPr lang="en-US" sz="1600" dirty="0" smtClean="0">
                  <a:latin typeface="+mn-lt"/>
                </a:rPr>
                <a:t>E</a:t>
              </a:r>
              <a:r>
                <a:rPr lang="en-US" sz="1600" baseline="-25000" dirty="0" smtClean="0">
                  <a:latin typeface="+mn-lt"/>
                </a:rPr>
                <a:t>x</a:t>
              </a:r>
              <a:r>
                <a:rPr lang="en-US" sz="1600" dirty="0" smtClean="0">
                  <a:latin typeface="+mn-lt"/>
                </a:rPr>
                <a:t>(</a:t>
              </a:r>
              <a:r>
                <a:rPr lang="en-US" sz="1600" baseline="30000" dirty="0" smtClean="0">
                  <a:latin typeface="+mn-lt"/>
                </a:rPr>
                <a:t>56</a:t>
              </a:r>
              <a:r>
                <a:rPr lang="en-US" sz="1600" dirty="0" smtClean="0">
                  <a:latin typeface="+mn-lt"/>
                </a:rPr>
                <a:t>Cu) = </a:t>
              </a:r>
              <a:r>
                <a:rPr lang="en-US" sz="1600" dirty="0" err="1" smtClean="0">
                  <a:latin typeface="+mn-lt"/>
                </a:rPr>
                <a:t>E</a:t>
              </a:r>
              <a:r>
                <a:rPr lang="en-US" sz="1600" baseline="-25000" dirty="0" err="1" smtClean="0">
                  <a:latin typeface="+mn-lt"/>
                </a:rPr>
                <a:t>p</a:t>
              </a:r>
              <a:r>
                <a:rPr lang="en-US" sz="1600" dirty="0" smtClean="0">
                  <a:latin typeface="+mn-lt"/>
                </a:rPr>
                <a:t> + S</a:t>
              </a:r>
              <a:r>
                <a:rPr lang="en-US" sz="1600" baseline="-25000" dirty="0" smtClean="0">
                  <a:latin typeface="+mn-lt"/>
                </a:rPr>
                <a:t>p</a:t>
              </a:r>
              <a:endParaRPr lang="en-US" sz="1600" dirty="0">
                <a:latin typeface="+mn-lt"/>
              </a:endParaRPr>
            </a:p>
          </p:txBody>
        </p:sp>
      </p:grpSp>
      <p:pic>
        <p:nvPicPr>
          <p:cNvPr id="15" name="Picture 2" descr="C:\Users\SONJA\Desktop\56Zn-56Fe.png"/>
          <p:cNvPicPr>
            <a:picLocks noChangeAspect="1" noChangeArrowheads="1"/>
          </p:cNvPicPr>
          <p:nvPr/>
        </p:nvPicPr>
        <p:blipFill>
          <a:blip r:embed="rId4" cstate="print"/>
          <a:srcRect/>
          <a:stretch>
            <a:fillRect/>
          </a:stretch>
        </p:blipFill>
        <p:spPr bwMode="auto">
          <a:xfrm>
            <a:off x="5922367" y="4102099"/>
            <a:ext cx="3221633" cy="2064547"/>
          </a:xfrm>
          <a:prstGeom prst="rect">
            <a:avLst/>
          </a:prstGeom>
          <a:noFill/>
          <a:ln>
            <a:solidFill>
              <a:srgbClr val="000099"/>
            </a:solidFill>
          </a:ln>
        </p:spPr>
      </p:pic>
      <p:sp>
        <p:nvSpPr>
          <p:cNvPr id="2" name="Title 1"/>
          <p:cNvSpPr>
            <a:spLocks noGrp="1"/>
          </p:cNvSpPr>
          <p:nvPr>
            <p:ph type="title"/>
          </p:nvPr>
        </p:nvSpPr>
        <p:spPr>
          <a:xfrm>
            <a:off x="457200" y="-234280"/>
            <a:ext cx="8229600" cy="1143000"/>
          </a:xfrm>
        </p:spPr>
        <p:txBody>
          <a:bodyPr>
            <a:normAutofit/>
          </a:bodyPr>
          <a:lstStyle/>
          <a:p>
            <a:r>
              <a:rPr lang="pt-PT" sz="3600" dirty="0" smtClean="0"/>
              <a:t>Comparison of mirror transitions for A = 56</a:t>
            </a:r>
            <a:endParaRPr lang="en-US" sz="3600" dirty="0"/>
          </a:p>
        </p:txBody>
      </p:sp>
      <p:sp>
        <p:nvSpPr>
          <p:cNvPr id="24" name="Rectangle 23"/>
          <p:cNvSpPr/>
          <p:nvPr/>
        </p:nvSpPr>
        <p:spPr>
          <a:xfrm>
            <a:off x="5976664" y="2180327"/>
            <a:ext cx="3203848" cy="1392689"/>
          </a:xfrm>
          <a:prstGeom prst="rect">
            <a:avLst/>
          </a:prstGeom>
        </p:spPr>
        <p:txBody>
          <a:bodyPr wrap="square">
            <a:spAutoFit/>
          </a:bodyPr>
          <a:lstStyle/>
          <a:p>
            <a:pPr fontAlgn="auto">
              <a:lnSpc>
                <a:spcPct val="130000"/>
              </a:lnSpc>
              <a:spcBef>
                <a:spcPts val="0"/>
              </a:spcBef>
              <a:spcAft>
                <a:spcPts val="0"/>
              </a:spcAft>
              <a:defRPr/>
            </a:pPr>
            <a:r>
              <a:rPr lang="en-US" sz="1700" b="1" dirty="0" smtClean="0">
                <a:solidFill>
                  <a:srgbClr val="9900CC"/>
                </a:solidFill>
                <a:latin typeface="+mn-lt"/>
              </a:rPr>
              <a:t> </a:t>
            </a:r>
            <a:r>
              <a:rPr lang="en-US" sz="1700" b="1" dirty="0" err="1" smtClean="0">
                <a:solidFill>
                  <a:srgbClr val="FF0000"/>
                </a:solidFill>
                <a:latin typeface="+mn-lt"/>
              </a:rPr>
              <a:t>Isospin</a:t>
            </a:r>
            <a:r>
              <a:rPr lang="en-US" sz="1700" b="1" dirty="0" smtClean="0">
                <a:solidFill>
                  <a:srgbClr val="FF0000"/>
                </a:solidFill>
                <a:latin typeface="+mn-lt"/>
              </a:rPr>
              <a:t> symmetry holds well !</a:t>
            </a:r>
            <a:endParaRPr lang="en-US" sz="1700" dirty="0" smtClean="0">
              <a:solidFill>
                <a:srgbClr val="FF0000"/>
              </a:solidFill>
              <a:latin typeface="+mn-lt"/>
            </a:endParaRPr>
          </a:p>
          <a:p>
            <a:pPr fontAlgn="auto">
              <a:lnSpc>
                <a:spcPct val="130000"/>
              </a:lnSpc>
              <a:spcBef>
                <a:spcPts val="0"/>
              </a:spcBef>
              <a:spcAft>
                <a:spcPts val="0"/>
              </a:spcAft>
              <a:defRPr/>
            </a:pPr>
            <a:r>
              <a:rPr lang="en-US" sz="1600" dirty="0" smtClean="0">
                <a:solidFill>
                  <a:srgbClr val="000099"/>
                </a:solidFill>
                <a:latin typeface="+mn-lt"/>
              </a:rPr>
              <a:t>All the dominant transitions are observed in both </a:t>
            </a:r>
            <a:r>
              <a:rPr lang="el-GR" sz="1600" dirty="0" smtClean="0">
                <a:solidFill>
                  <a:srgbClr val="000099"/>
                </a:solidFill>
                <a:latin typeface="Calibri"/>
                <a:cs typeface="Calibri"/>
              </a:rPr>
              <a:t>β</a:t>
            </a:r>
            <a:r>
              <a:rPr lang="pt-PT" sz="1600" dirty="0" smtClean="0">
                <a:solidFill>
                  <a:srgbClr val="000099"/>
                </a:solidFill>
                <a:latin typeface="Calibri"/>
                <a:cs typeface="Calibri"/>
              </a:rPr>
              <a:t> decay and CE starting from mirror nuclei</a:t>
            </a:r>
            <a:endParaRPr lang="en-GB" sz="1600" dirty="0" smtClean="0">
              <a:solidFill>
                <a:srgbClr val="000099"/>
              </a:solidFill>
              <a:latin typeface="+mn-lt"/>
            </a:endParaRPr>
          </a:p>
        </p:txBody>
      </p:sp>
      <p:sp>
        <p:nvSpPr>
          <p:cNvPr id="25" name="Rectangle 24"/>
          <p:cNvSpPr/>
          <p:nvPr/>
        </p:nvSpPr>
        <p:spPr>
          <a:xfrm>
            <a:off x="6012160" y="760173"/>
            <a:ext cx="3096344" cy="1283428"/>
          </a:xfrm>
          <a:prstGeom prst="rect">
            <a:avLst/>
          </a:prstGeom>
        </p:spPr>
        <p:txBody>
          <a:bodyPr wrap="square">
            <a:spAutoFit/>
          </a:bodyPr>
          <a:lstStyle/>
          <a:p>
            <a:pPr fontAlgn="auto">
              <a:lnSpc>
                <a:spcPct val="130000"/>
              </a:lnSpc>
              <a:spcBef>
                <a:spcPts val="0"/>
              </a:spcBef>
              <a:spcAft>
                <a:spcPts val="0"/>
              </a:spcAft>
              <a:defRPr/>
            </a:pPr>
            <a:r>
              <a:rPr lang="en-US" sz="1600" dirty="0" smtClean="0">
                <a:solidFill>
                  <a:srgbClr val="FF0000"/>
                </a:solidFill>
                <a:latin typeface="+mn-lt"/>
              </a:rPr>
              <a:t>The </a:t>
            </a:r>
            <a:r>
              <a:rPr lang="en-US" sz="1600" b="1" dirty="0" smtClean="0">
                <a:solidFill>
                  <a:srgbClr val="FF0000"/>
                </a:solidFill>
                <a:latin typeface="+mn-lt"/>
              </a:rPr>
              <a:t>Isobaric Analog State (IAS)</a:t>
            </a:r>
            <a:r>
              <a:rPr lang="en-US" sz="1600" dirty="0" smtClean="0">
                <a:solidFill>
                  <a:srgbClr val="FF0000"/>
                </a:solidFill>
                <a:latin typeface="+mn-lt"/>
              </a:rPr>
              <a:t> is clearly identified in both spectra </a:t>
            </a:r>
          </a:p>
          <a:p>
            <a:pPr fontAlgn="auto">
              <a:lnSpc>
                <a:spcPct val="130000"/>
              </a:lnSpc>
              <a:spcBef>
                <a:spcPts val="0"/>
              </a:spcBef>
              <a:spcAft>
                <a:spcPts val="0"/>
              </a:spcAft>
              <a:defRPr/>
            </a:pPr>
            <a:r>
              <a:rPr lang="en-US" sz="1600" dirty="0" smtClean="0">
                <a:solidFill>
                  <a:srgbClr val="000099"/>
                </a:solidFill>
                <a:latin typeface="+mn-lt"/>
              </a:rPr>
              <a:t>(In agreement with previous </a:t>
            </a:r>
            <a:r>
              <a:rPr lang="pt-PT" sz="1600" dirty="0" smtClean="0">
                <a:solidFill>
                  <a:srgbClr val="000099"/>
                </a:solidFill>
                <a:latin typeface="+mn-lt"/>
                <a:cs typeface="Calibri"/>
              </a:rPr>
              <a:t>data</a:t>
            </a:r>
            <a:r>
              <a:rPr lang="fr-FR" sz="1200" i="1" dirty="0" smtClean="0">
                <a:solidFill>
                  <a:srgbClr val="000099"/>
                </a:solidFill>
              </a:rPr>
              <a:t> (C. </a:t>
            </a:r>
            <a:r>
              <a:rPr lang="fr-FR" sz="1200" i="1" dirty="0" err="1" smtClean="0">
                <a:solidFill>
                  <a:srgbClr val="000099"/>
                </a:solidFill>
              </a:rPr>
              <a:t>Dossat</a:t>
            </a:r>
            <a:r>
              <a:rPr lang="fr-FR" sz="1200" i="1" dirty="0" smtClean="0">
                <a:solidFill>
                  <a:srgbClr val="000099"/>
                </a:solidFill>
              </a:rPr>
              <a:t> et al., NPA 792(2007)18)</a:t>
            </a:r>
            <a:endParaRPr lang="pt-PT" sz="1200" dirty="0" smtClean="0">
              <a:solidFill>
                <a:srgbClr val="000099"/>
              </a:solidFill>
              <a:latin typeface="+mn-lt"/>
              <a:cs typeface="Calibri"/>
            </a:endParaRPr>
          </a:p>
        </p:txBody>
      </p:sp>
      <p:grpSp>
        <p:nvGrpSpPr>
          <p:cNvPr id="4" name="Group 11"/>
          <p:cNvGrpSpPr/>
          <p:nvPr/>
        </p:nvGrpSpPr>
        <p:grpSpPr>
          <a:xfrm>
            <a:off x="82480" y="3761656"/>
            <a:ext cx="5698800" cy="3009600"/>
            <a:chOff x="82480" y="3761656"/>
            <a:chExt cx="5698800" cy="3009600"/>
          </a:xfrm>
        </p:grpSpPr>
        <p:pic>
          <p:nvPicPr>
            <p:cNvPr id="3074" name="Picture 2"/>
            <p:cNvPicPr>
              <a:picLocks noChangeArrowheads="1"/>
            </p:cNvPicPr>
            <p:nvPr/>
          </p:nvPicPr>
          <p:blipFill>
            <a:blip r:embed="rId5" cstate="print"/>
            <a:srcRect/>
            <a:stretch>
              <a:fillRect/>
            </a:stretch>
          </p:blipFill>
          <p:spPr bwMode="auto">
            <a:xfrm>
              <a:off x="82480" y="3761656"/>
              <a:ext cx="5698800" cy="3009600"/>
            </a:xfrm>
            <a:prstGeom prst="rect">
              <a:avLst/>
            </a:prstGeom>
            <a:noFill/>
            <a:ln w="9525">
              <a:noFill/>
              <a:miter lim="800000"/>
              <a:headEnd/>
              <a:tailEnd/>
            </a:ln>
          </p:spPr>
        </p:pic>
        <p:sp>
          <p:nvSpPr>
            <p:cNvPr id="31" name="Rectangle 30"/>
            <p:cNvSpPr/>
            <p:nvPr/>
          </p:nvSpPr>
          <p:spPr>
            <a:xfrm>
              <a:off x="827584" y="3841303"/>
              <a:ext cx="2376264" cy="523220"/>
            </a:xfrm>
            <a:prstGeom prst="rect">
              <a:avLst/>
            </a:prstGeom>
          </p:spPr>
          <p:txBody>
            <a:bodyPr wrap="square">
              <a:spAutoFit/>
            </a:bodyPr>
            <a:lstStyle/>
            <a:p>
              <a:r>
                <a:rPr lang="en-US" sz="1400" i="1" dirty="0" smtClean="0">
                  <a:solidFill>
                    <a:srgbClr val="004620"/>
                  </a:solidFill>
                  <a:latin typeface="+mn-lt"/>
                </a:rPr>
                <a:t> H. Fujita et al., Annual Report</a:t>
              </a:r>
            </a:p>
            <a:p>
              <a:r>
                <a:rPr lang="en-US" sz="1400" i="1" dirty="0" smtClean="0">
                  <a:solidFill>
                    <a:srgbClr val="004620"/>
                  </a:solidFill>
                  <a:latin typeface="+mn-lt"/>
                </a:rPr>
                <a:t>RCNP Osaka (2010)</a:t>
              </a:r>
              <a:endParaRPr lang="en-US" sz="1400" i="1" dirty="0">
                <a:solidFill>
                  <a:srgbClr val="004620"/>
                </a:solidFill>
                <a:latin typeface="+mn-lt"/>
              </a:endParaRPr>
            </a:p>
          </p:txBody>
        </p:sp>
      </p:grpSp>
      <p:sp>
        <p:nvSpPr>
          <p:cNvPr id="16" name="CuadroTexto 15"/>
          <p:cNvSpPr txBox="1"/>
          <p:nvPr/>
        </p:nvSpPr>
        <p:spPr>
          <a:xfrm>
            <a:off x="6629400" y="5797314"/>
            <a:ext cx="650914" cy="369332"/>
          </a:xfrm>
          <a:prstGeom prst="rect">
            <a:avLst/>
          </a:prstGeom>
          <a:noFill/>
        </p:spPr>
        <p:txBody>
          <a:bodyPr wrap="none" rtlCol="0">
            <a:spAutoFit/>
          </a:bodyPr>
          <a:lstStyle/>
          <a:p>
            <a:r>
              <a:rPr lang="en-GB" baseline="30000" dirty="0" smtClean="0"/>
              <a:t>56</a:t>
            </a:r>
            <a:r>
              <a:rPr lang="en-GB" dirty="0" smtClean="0"/>
              <a:t>Co</a:t>
            </a:r>
            <a:endParaRPr lang="en-GB" dirty="0"/>
          </a:p>
        </p:txBody>
      </p:sp>
      <p:sp>
        <p:nvSpPr>
          <p:cNvPr id="17" name="CuadroTexto 16"/>
          <p:cNvSpPr txBox="1"/>
          <p:nvPr/>
        </p:nvSpPr>
        <p:spPr>
          <a:xfrm>
            <a:off x="7531000" y="5797314"/>
            <a:ext cx="650914" cy="369332"/>
          </a:xfrm>
          <a:prstGeom prst="rect">
            <a:avLst/>
          </a:prstGeom>
          <a:noFill/>
        </p:spPr>
        <p:txBody>
          <a:bodyPr wrap="none" rtlCol="0">
            <a:spAutoFit/>
          </a:bodyPr>
          <a:lstStyle/>
          <a:p>
            <a:r>
              <a:rPr lang="en-GB" baseline="30000" dirty="0" smtClean="0"/>
              <a:t>56</a:t>
            </a:r>
            <a:r>
              <a:rPr lang="en-GB" dirty="0" smtClean="0"/>
              <a:t>Cu</a:t>
            </a:r>
            <a:endParaRPr lang="en-GB" dirty="0"/>
          </a:p>
        </p:txBody>
      </p:sp>
      <p:cxnSp>
        <p:nvCxnSpPr>
          <p:cNvPr id="19" name="Conector recto de flecha 18"/>
          <p:cNvCxnSpPr/>
          <p:nvPr/>
        </p:nvCxnSpPr>
        <p:spPr>
          <a:xfrm rot="10800000">
            <a:off x="3779912" y="5797314"/>
            <a:ext cx="3192388" cy="3693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Conector recto de flecha 19"/>
          <p:cNvCxnSpPr/>
          <p:nvPr/>
        </p:nvCxnSpPr>
        <p:spPr>
          <a:xfrm rot="10800000">
            <a:off x="3470980" y="1780130"/>
            <a:ext cx="4137375" cy="40171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 name="Picture 3"/>
          <p:cNvPicPr>
            <a:picLocks noChangeArrowheads="1"/>
          </p:cNvPicPr>
          <p:nvPr/>
        </p:nvPicPr>
        <p:blipFill>
          <a:blip r:embed="rId4" cstate="print"/>
          <a:srcRect l="5835" t="6133" b="986"/>
          <a:stretch>
            <a:fillRect/>
          </a:stretch>
        </p:blipFill>
        <p:spPr bwMode="auto">
          <a:xfrm>
            <a:off x="1235605" y="1659374"/>
            <a:ext cx="2921937" cy="3954291"/>
          </a:xfrm>
          <a:prstGeom prst="rect">
            <a:avLst/>
          </a:prstGeom>
          <a:noFill/>
          <a:ln w="9525">
            <a:noFill/>
            <a:miter lim="800000"/>
            <a:headEnd/>
            <a:tailEnd/>
          </a:ln>
        </p:spPr>
      </p:pic>
      <p:grpSp>
        <p:nvGrpSpPr>
          <p:cNvPr id="2" name="Group 60"/>
          <p:cNvGrpSpPr/>
          <p:nvPr/>
        </p:nvGrpSpPr>
        <p:grpSpPr>
          <a:xfrm>
            <a:off x="4930774" y="3114378"/>
            <a:ext cx="649338" cy="1692000"/>
            <a:chOff x="4930774" y="3114378"/>
            <a:chExt cx="649338" cy="1692000"/>
          </a:xfrm>
        </p:grpSpPr>
        <p:cxnSp>
          <p:nvCxnSpPr>
            <p:cNvPr id="10" name="Conector recto de flecha 22"/>
            <p:cNvCxnSpPr>
              <a:cxnSpLocks noChangeShapeType="1"/>
            </p:cNvCxnSpPr>
            <p:nvPr/>
          </p:nvCxnSpPr>
          <p:spPr bwMode="auto">
            <a:xfrm rot="5400000">
              <a:off x="4085568" y="3959584"/>
              <a:ext cx="1692000" cy="1588"/>
            </a:xfrm>
            <a:prstGeom prst="straightConnector1">
              <a:avLst/>
            </a:prstGeom>
            <a:noFill/>
            <a:ln w="38100" cap="flat" cmpd="sng" algn="ctr">
              <a:solidFill>
                <a:srgbClr val="0000FF"/>
              </a:solidFill>
              <a:prstDash val="dash"/>
              <a:round/>
              <a:headEnd type="none" w="med" len="med"/>
              <a:tailEnd type="arrow" w="med" len="med"/>
            </a:ln>
            <a:effectLst>
              <a:outerShdw dist="20000" dir="5400000" rotWithShape="0">
                <a:srgbClr val="808080">
                  <a:alpha val="37999"/>
                </a:srgbClr>
              </a:outerShdw>
            </a:effectLst>
          </p:spPr>
        </p:cxnSp>
        <p:sp>
          <p:nvSpPr>
            <p:cNvPr id="166953" name="CuadroTexto 35"/>
            <p:cNvSpPr txBox="1">
              <a:spLocks noChangeArrowheads="1"/>
            </p:cNvSpPr>
            <p:nvPr/>
          </p:nvSpPr>
          <p:spPr bwMode="auto">
            <a:xfrm>
              <a:off x="4998774" y="3526789"/>
              <a:ext cx="581338" cy="369332"/>
            </a:xfrm>
            <a:prstGeom prst="rect">
              <a:avLst/>
            </a:prstGeom>
            <a:noFill/>
            <a:ln w="38100" algn="ctr">
              <a:noFill/>
              <a:round/>
              <a:headEnd/>
              <a:tailEnd type="arrow" w="med" len="med"/>
            </a:ln>
          </p:spPr>
          <p:txBody>
            <a:bodyPr wrap="square">
              <a:spAutoFit/>
            </a:bodyPr>
            <a:lstStyle/>
            <a:p>
              <a:r>
                <a:rPr kumimoji="0" lang="en-GB" altLang="ja-JP" b="1" dirty="0" smtClean="0">
                  <a:solidFill>
                    <a:srgbClr val="0000FF"/>
                  </a:solidFill>
                  <a:latin typeface="Symbol" pitchFamily="18" charset="2"/>
                </a:rPr>
                <a:t>g ??</a:t>
              </a:r>
              <a:endParaRPr kumimoji="0" lang="en-GB" altLang="ja-JP" b="1" dirty="0">
                <a:solidFill>
                  <a:srgbClr val="0000FF"/>
                </a:solidFill>
                <a:latin typeface="Symbol" pitchFamily="18" charset="2"/>
              </a:endParaRPr>
            </a:p>
          </p:txBody>
        </p:sp>
      </p:grpSp>
      <p:cxnSp>
        <p:nvCxnSpPr>
          <p:cNvPr id="57" name="Conector recto 17"/>
          <p:cNvCxnSpPr>
            <a:cxnSpLocks noChangeShapeType="1"/>
          </p:cNvCxnSpPr>
          <p:nvPr/>
        </p:nvCxnSpPr>
        <p:spPr bwMode="auto">
          <a:xfrm>
            <a:off x="4283968" y="5013176"/>
            <a:ext cx="2973387" cy="1587"/>
          </a:xfrm>
          <a:prstGeom prst="line">
            <a:avLst/>
          </a:prstGeom>
          <a:noFill/>
          <a:ln w="25400">
            <a:solidFill>
              <a:srgbClr val="C00000"/>
            </a:solidFill>
            <a:round/>
            <a:headEnd/>
            <a:tailEnd/>
          </a:ln>
          <a:effectLst>
            <a:outerShdw dist="20000" dir="5400000" rotWithShape="0">
              <a:srgbClr val="808080">
                <a:alpha val="37999"/>
              </a:srgbClr>
            </a:outerShdw>
          </a:effectLst>
        </p:spPr>
      </p:cxnSp>
      <p:grpSp>
        <p:nvGrpSpPr>
          <p:cNvPr id="4" name="Group 48"/>
          <p:cNvGrpSpPr/>
          <p:nvPr/>
        </p:nvGrpSpPr>
        <p:grpSpPr>
          <a:xfrm>
            <a:off x="-15875" y="837902"/>
            <a:ext cx="9226550" cy="5689600"/>
            <a:chOff x="-15875" y="1168400"/>
            <a:chExt cx="9226550" cy="5689600"/>
          </a:xfrm>
        </p:grpSpPr>
        <p:cxnSp>
          <p:nvCxnSpPr>
            <p:cNvPr id="5" name="Conector recto 13"/>
            <p:cNvCxnSpPr>
              <a:cxnSpLocks noChangeShapeType="1"/>
            </p:cNvCxnSpPr>
            <p:nvPr/>
          </p:nvCxnSpPr>
          <p:spPr bwMode="auto">
            <a:xfrm>
              <a:off x="7639050" y="1616075"/>
              <a:ext cx="1397000" cy="1588"/>
            </a:xfrm>
            <a:prstGeom prst="line">
              <a:avLst/>
            </a:prstGeom>
            <a:noFill/>
            <a:ln w="38100">
              <a:solidFill>
                <a:srgbClr val="008000"/>
              </a:solidFill>
              <a:round/>
              <a:headEnd/>
              <a:tailEnd/>
            </a:ln>
            <a:effectLst>
              <a:outerShdw dist="20000" dir="5400000" rotWithShape="0">
                <a:srgbClr val="808080">
                  <a:alpha val="37999"/>
                </a:srgbClr>
              </a:outerShdw>
            </a:effectLst>
          </p:spPr>
        </p:cxnSp>
        <p:cxnSp>
          <p:nvCxnSpPr>
            <p:cNvPr id="166914" name="Conector recto 17"/>
            <p:cNvCxnSpPr>
              <a:cxnSpLocks noChangeShapeType="1"/>
            </p:cNvCxnSpPr>
            <p:nvPr/>
          </p:nvCxnSpPr>
          <p:spPr bwMode="auto">
            <a:xfrm>
              <a:off x="4314825" y="3449638"/>
              <a:ext cx="2933700" cy="1587"/>
            </a:xfrm>
            <a:prstGeom prst="line">
              <a:avLst/>
            </a:prstGeom>
            <a:noFill/>
            <a:ln w="38100" algn="ctr">
              <a:solidFill>
                <a:srgbClr val="008000"/>
              </a:solidFill>
              <a:round/>
              <a:headEnd/>
              <a:tailEnd/>
            </a:ln>
          </p:spPr>
        </p:cxnSp>
        <p:cxnSp>
          <p:nvCxnSpPr>
            <p:cNvPr id="8" name="Conector recto 19"/>
            <p:cNvCxnSpPr>
              <a:cxnSpLocks noChangeShapeType="1"/>
            </p:cNvCxnSpPr>
            <p:nvPr/>
          </p:nvCxnSpPr>
          <p:spPr bwMode="auto">
            <a:xfrm>
              <a:off x="4386263" y="6210300"/>
              <a:ext cx="2962275" cy="1588"/>
            </a:xfrm>
            <a:prstGeom prst="line">
              <a:avLst/>
            </a:prstGeom>
            <a:noFill/>
            <a:ln w="25400">
              <a:solidFill>
                <a:srgbClr val="C00000"/>
              </a:solidFill>
              <a:round/>
              <a:headEnd/>
              <a:tailEnd/>
            </a:ln>
            <a:effectLst>
              <a:outerShdw dist="20000" dir="5400000" rotWithShape="0">
                <a:srgbClr val="808080">
                  <a:alpha val="37999"/>
                </a:srgbClr>
              </a:outerShdw>
            </a:effectLst>
          </p:spPr>
        </p:cxnSp>
        <p:cxnSp>
          <p:nvCxnSpPr>
            <p:cNvPr id="9" name="Conector recto de flecha 21"/>
            <p:cNvCxnSpPr>
              <a:cxnSpLocks noChangeShapeType="1"/>
            </p:cNvCxnSpPr>
            <p:nvPr/>
          </p:nvCxnSpPr>
          <p:spPr bwMode="auto">
            <a:xfrm flipH="1">
              <a:off x="7346950" y="1587500"/>
              <a:ext cx="257175" cy="1560513"/>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sp>
          <p:nvSpPr>
            <p:cNvPr id="166917" name="CuadroTexto 28"/>
            <p:cNvSpPr txBox="1">
              <a:spLocks noChangeArrowheads="1"/>
            </p:cNvSpPr>
            <p:nvPr/>
          </p:nvSpPr>
          <p:spPr bwMode="auto">
            <a:xfrm>
              <a:off x="7889875" y="1757363"/>
              <a:ext cx="1031875" cy="646112"/>
            </a:xfrm>
            <a:prstGeom prst="rect">
              <a:avLst/>
            </a:prstGeom>
            <a:noFill/>
            <a:ln w="9525">
              <a:noFill/>
              <a:miter lim="800000"/>
              <a:headEnd/>
              <a:tailEnd/>
            </a:ln>
          </p:spPr>
          <p:txBody>
            <a:bodyPr>
              <a:spAutoFit/>
            </a:bodyPr>
            <a:lstStyle/>
            <a:p>
              <a:r>
                <a:rPr kumimoji="0" lang="en-GB" altLang="ja-JP" baseline="30000" dirty="0">
                  <a:latin typeface="Calibri" pitchFamily="34" charset="0"/>
                </a:rPr>
                <a:t>56</a:t>
              </a:r>
              <a:r>
                <a:rPr kumimoji="0" lang="en-GB" altLang="ja-JP" dirty="0">
                  <a:latin typeface="Calibri" pitchFamily="34" charset="0"/>
                </a:rPr>
                <a:t>Zn</a:t>
              </a:r>
            </a:p>
            <a:p>
              <a:r>
                <a:rPr kumimoji="0" lang="en-GB" altLang="ja-JP" dirty="0">
                  <a:latin typeface="Calibri" pitchFamily="34" charset="0"/>
                </a:rPr>
                <a:t>T</a:t>
              </a:r>
              <a:r>
                <a:rPr kumimoji="0" lang="en-GB" altLang="ja-JP" baseline="-25000" dirty="0">
                  <a:latin typeface="Calibri" pitchFamily="34" charset="0"/>
                </a:rPr>
                <a:t>Z</a:t>
              </a:r>
              <a:r>
                <a:rPr kumimoji="0" lang="en-GB" altLang="ja-JP" dirty="0">
                  <a:latin typeface="Calibri" pitchFamily="34" charset="0"/>
                </a:rPr>
                <a:t> = -2</a:t>
              </a:r>
            </a:p>
          </p:txBody>
        </p:sp>
        <p:sp>
          <p:nvSpPr>
            <p:cNvPr id="166918" name="CuadroTexto 29"/>
            <p:cNvSpPr txBox="1">
              <a:spLocks noChangeArrowheads="1"/>
            </p:cNvSpPr>
            <p:nvPr/>
          </p:nvSpPr>
          <p:spPr bwMode="auto">
            <a:xfrm>
              <a:off x="5368925" y="6211888"/>
              <a:ext cx="1031875" cy="646112"/>
            </a:xfrm>
            <a:prstGeom prst="rect">
              <a:avLst/>
            </a:prstGeom>
            <a:noFill/>
            <a:ln w="9525">
              <a:noFill/>
              <a:miter lim="800000"/>
              <a:headEnd/>
              <a:tailEnd/>
            </a:ln>
          </p:spPr>
          <p:txBody>
            <a:bodyPr>
              <a:spAutoFit/>
            </a:bodyPr>
            <a:lstStyle/>
            <a:p>
              <a:r>
                <a:rPr kumimoji="0" lang="en-GB" altLang="ja-JP" baseline="30000" dirty="0">
                  <a:latin typeface="Calibri" pitchFamily="34" charset="0"/>
                </a:rPr>
                <a:t>56</a:t>
              </a:r>
              <a:r>
                <a:rPr kumimoji="0" lang="en-GB" altLang="ja-JP" dirty="0">
                  <a:latin typeface="Calibri" pitchFamily="34" charset="0"/>
                </a:rPr>
                <a:t>Cu</a:t>
              </a:r>
            </a:p>
            <a:p>
              <a:r>
                <a:rPr kumimoji="0" lang="en-GB" altLang="ja-JP" dirty="0">
                  <a:latin typeface="Calibri" pitchFamily="34" charset="0"/>
                </a:rPr>
                <a:t>T</a:t>
              </a:r>
              <a:r>
                <a:rPr kumimoji="0" lang="en-GB" altLang="ja-JP" baseline="-25000" dirty="0">
                  <a:latin typeface="Calibri" pitchFamily="34" charset="0"/>
                </a:rPr>
                <a:t>Z</a:t>
              </a:r>
              <a:r>
                <a:rPr kumimoji="0" lang="en-GB" altLang="ja-JP" dirty="0">
                  <a:latin typeface="Calibri" pitchFamily="34" charset="0"/>
                </a:rPr>
                <a:t> = -1</a:t>
              </a:r>
            </a:p>
          </p:txBody>
        </p:sp>
        <p:sp>
          <p:nvSpPr>
            <p:cNvPr id="166919" name="CuadroTexto 31"/>
            <p:cNvSpPr txBox="1">
              <a:spLocks noChangeArrowheads="1"/>
            </p:cNvSpPr>
            <p:nvPr/>
          </p:nvSpPr>
          <p:spPr bwMode="auto">
            <a:xfrm>
              <a:off x="5807075" y="3081338"/>
              <a:ext cx="841375" cy="369887"/>
            </a:xfrm>
            <a:prstGeom prst="rect">
              <a:avLst/>
            </a:prstGeom>
            <a:noFill/>
            <a:ln w="9525">
              <a:noFill/>
              <a:miter lim="800000"/>
              <a:headEnd/>
              <a:tailEnd/>
            </a:ln>
          </p:spPr>
          <p:txBody>
            <a:bodyPr>
              <a:spAutoFit/>
            </a:bodyPr>
            <a:lstStyle/>
            <a:p>
              <a:r>
                <a:rPr kumimoji="0" lang="en-GB" altLang="ja-JP" dirty="0">
                  <a:solidFill>
                    <a:srgbClr val="008000"/>
                  </a:solidFill>
                  <a:latin typeface="Calibri" pitchFamily="34" charset="0"/>
                </a:rPr>
                <a:t>T = 2</a:t>
              </a:r>
            </a:p>
          </p:txBody>
        </p:sp>
        <p:sp>
          <p:nvSpPr>
            <p:cNvPr id="166920" name="CuadroTexto 32"/>
            <p:cNvSpPr txBox="1">
              <a:spLocks noChangeArrowheads="1"/>
            </p:cNvSpPr>
            <p:nvPr/>
          </p:nvSpPr>
          <p:spPr bwMode="auto">
            <a:xfrm>
              <a:off x="7986713" y="1168400"/>
              <a:ext cx="841375" cy="369888"/>
            </a:xfrm>
            <a:prstGeom prst="rect">
              <a:avLst/>
            </a:prstGeom>
            <a:noFill/>
            <a:ln w="9525">
              <a:noFill/>
              <a:miter lim="800000"/>
              <a:headEnd/>
              <a:tailEnd/>
            </a:ln>
          </p:spPr>
          <p:txBody>
            <a:bodyPr>
              <a:spAutoFit/>
            </a:bodyPr>
            <a:lstStyle/>
            <a:p>
              <a:r>
                <a:rPr kumimoji="0" lang="en-GB" altLang="ja-JP" dirty="0">
                  <a:solidFill>
                    <a:srgbClr val="008000"/>
                  </a:solidFill>
                  <a:latin typeface="Calibri" pitchFamily="34" charset="0"/>
                </a:rPr>
                <a:t>T = 2</a:t>
              </a:r>
            </a:p>
          </p:txBody>
        </p:sp>
        <p:sp>
          <p:nvSpPr>
            <p:cNvPr id="166921" name="CuadroTexto 34"/>
            <p:cNvSpPr txBox="1">
              <a:spLocks noChangeArrowheads="1"/>
            </p:cNvSpPr>
            <p:nvPr/>
          </p:nvSpPr>
          <p:spPr bwMode="auto">
            <a:xfrm>
              <a:off x="7155582" y="2006600"/>
              <a:ext cx="512762" cy="369888"/>
            </a:xfrm>
            <a:prstGeom prst="rect">
              <a:avLst/>
            </a:prstGeom>
            <a:noFill/>
            <a:ln w="9525">
              <a:noFill/>
              <a:miter lim="800000"/>
              <a:headEnd/>
              <a:tailEnd/>
            </a:ln>
          </p:spPr>
          <p:txBody>
            <a:bodyPr>
              <a:spAutoFit/>
            </a:bodyPr>
            <a:lstStyle/>
            <a:p>
              <a:r>
                <a:rPr kumimoji="0" lang="en-GB" altLang="ja-JP" b="1" dirty="0" smtClean="0">
                  <a:latin typeface="Calibri" pitchFamily="34" charset="0"/>
                </a:rPr>
                <a:t>β</a:t>
              </a:r>
              <a:endParaRPr kumimoji="0" lang="en-GB" altLang="ja-JP" b="1" baseline="-25000" dirty="0">
                <a:latin typeface="Calibri" pitchFamily="34" charset="0"/>
              </a:endParaRPr>
            </a:p>
          </p:txBody>
        </p:sp>
        <p:sp>
          <p:nvSpPr>
            <p:cNvPr id="166923" name="CuadroTexto 41"/>
            <p:cNvSpPr txBox="1">
              <a:spLocks noChangeArrowheads="1"/>
            </p:cNvSpPr>
            <p:nvPr/>
          </p:nvSpPr>
          <p:spPr bwMode="auto">
            <a:xfrm>
              <a:off x="6648450" y="3079750"/>
              <a:ext cx="638175" cy="369888"/>
            </a:xfrm>
            <a:prstGeom prst="rect">
              <a:avLst/>
            </a:prstGeom>
            <a:noFill/>
            <a:ln w="9525">
              <a:noFill/>
              <a:miter lim="800000"/>
              <a:headEnd/>
              <a:tailEnd/>
            </a:ln>
          </p:spPr>
          <p:txBody>
            <a:bodyPr>
              <a:spAutoFit/>
            </a:bodyPr>
            <a:lstStyle/>
            <a:p>
              <a:r>
                <a:rPr kumimoji="0" lang="en-GB" altLang="ja-JP" b="1" dirty="0">
                  <a:solidFill>
                    <a:srgbClr val="008000"/>
                  </a:solidFill>
                  <a:latin typeface="Calibri" pitchFamily="34" charset="0"/>
                </a:rPr>
                <a:t>IAS</a:t>
              </a:r>
            </a:p>
          </p:txBody>
        </p:sp>
        <p:cxnSp>
          <p:nvCxnSpPr>
            <p:cNvPr id="41" name="Conector recto 17"/>
            <p:cNvCxnSpPr>
              <a:cxnSpLocks noChangeShapeType="1"/>
            </p:cNvCxnSpPr>
            <p:nvPr/>
          </p:nvCxnSpPr>
          <p:spPr bwMode="auto">
            <a:xfrm>
              <a:off x="4314825" y="3615482"/>
              <a:ext cx="2933700" cy="1587"/>
            </a:xfrm>
            <a:prstGeom prst="line">
              <a:avLst/>
            </a:prstGeom>
            <a:noFill/>
            <a:ln w="25400">
              <a:solidFill>
                <a:srgbClr val="C00000"/>
              </a:solidFill>
              <a:round/>
              <a:headEnd/>
              <a:tailEnd/>
            </a:ln>
            <a:effectLst>
              <a:outerShdw dist="20000" dir="5400000" rotWithShape="0">
                <a:srgbClr val="808080">
                  <a:alpha val="37999"/>
                </a:srgbClr>
              </a:outerShdw>
            </a:effectLst>
          </p:spPr>
        </p:cxnSp>
        <p:cxnSp>
          <p:nvCxnSpPr>
            <p:cNvPr id="42" name="Conector recto 17"/>
            <p:cNvCxnSpPr>
              <a:cxnSpLocks noChangeShapeType="1"/>
            </p:cNvCxnSpPr>
            <p:nvPr/>
          </p:nvCxnSpPr>
          <p:spPr bwMode="auto">
            <a:xfrm>
              <a:off x="4314825" y="4257675"/>
              <a:ext cx="2971800" cy="1588"/>
            </a:xfrm>
            <a:prstGeom prst="line">
              <a:avLst/>
            </a:prstGeom>
            <a:noFill/>
            <a:ln w="25400">
              <a:solidFill>
                <a:srgbClr val="C00000"/>
              </a:solidFill>
              <a:round/>
              <a:headEnd/>
              <a:tailEnd/>
            </a:ln>
            <a:effectLst>
              <a:outerShdw dist="20000" dir="5400000" rotWithShape="0">
                <a:srgbClr val="808080">
                  <a:alpha val="37999"/>
                </a:srgbClr>
              </a:outerShdw>
            </a:effectLst>
          </p:spPr>
        </p:cxnSp>
        <p:cxnSp>
          <p:nvCxnSpPr>
            <p:cNvPr id="72" name="Conector recto 17"/>
            <p:cNvCxnSpPr>
              <a:cxnSpLocks noChangeShapeType="1"/>
            </p:cNvCxnSpPr>
            <p:nvPr/>
          </p:nvCxnSpPr>
          <p:spPr bwMode="auto">
            <a:xfrm>
              <a:off x="4314825" y="5741988"/>
              <a:ext cx="2971800" cy="1587"/>
            </a:xfrm>
            <a:prstGeom prst="line">
              <a:avLst/>
            </a:prstGeom>
            <a:noFill/>
            <a:ln w="25400">
              <a:solidFill>
                <a:srgbClr val="FF0000"/>
              </a:solidFill>
              <a:prstDash val="dash"/>
              <a:round/>
              <a:headEnd/>
              <a:tailEnd/>
            </a:ln>
            <a:effectLst>
              <a:outerShdw dist="20000" dir="5400000" rotWithShape="0">
                <a:srgbClr val="808080">
                  <a:alpha val="37999"/>
                </a:srgbClr>
              </a:outerShdw>
            </a:effectLst>
          </p:spPr>
        </p:cxnSp>
        <p:sp>
          <p:nvSpPr>
            <p:cNvPr id="166929" name="CuadroTexto 36"/>
            <p:cNvSpPr txBox="1">
              <a:spLocks noChangeArrowheads="1"/>
            </p:cNvSpPr>
            <p:nvPr/>
          </p:nvSpPr>
          <p:spPr bwMode="auto">
            <a:xfrm>
              <a:off x="7604125" y="5570538"/>
              <a:ext cx="1606550" cy="339725"/>
            </a:xfrm>
            <a:prstGeom prst="rect">
              <a:avLst/>
            </a:prstGeom>
            <a:noFill/>
            <a:ln w="9525">
              <a:noFill/>
              <a:miter lim="800000"/>
              <a:headEnd/>
              <a:tailEnd/>
            </a:ln>
          </p:spPr>
          <p:txBody>
            <a:bodyPr>
              <a:spAutoFit/>
            </a:bodyPr>
            <a:lstStyle/>
            <a:p>
              <a:r>
                <a:rPr kumimoji="0" lang="en-GB" altLang="ja-JP" sz="1600">
                  <a:solidFill>
                    <a:srgbClr val="FF0000"/>
                  </a:solidFill>
                  <a:latin typeface="Calibri" pitchFamily="34" charset="0"/>
                </a:rPr>
                <a:t>S</a:t>
              </a:r>
              <a:r>
                <a:rPr kumimoji="0" lang="en-GB" altLang="ja-JP" sz="1600" baseline="-25000">
                  <a:solidFill>
                    <a:srgbClr val="FF0000"/>
                  </a:solidFill>
                  <a:latin typeface="Calibri" pitchFamily="34" charset="0"/>
                </a:rPr>
                <a:t>p</a:t>
              </a:r>
              <a:r>
                <a:rPr kumimoji="0" lang="en-GB" altLang="ja-JP" sz="1600">
                  <a:solidFill>
                    <a:srgbClr val="FF0000"/>
                  </a:solidFill>
                  <a:latin typeface="Calibri" pitchFamily="34" charset="0"/>
                </a:rPr>
                <a:t> = 560 keV</a:t>
              </a:r>
            </a:p>
          </p:txBody>
        </p:sp>
        <p:cxnSp>
          <p:nvCxnSpPr>
            <p:cNvPr id="58" name="Conector recto 17"/>
            <p:cNvCxnSpPr>
              <a:cxnSpLocks noChangeShapeType="1"/>
            </p:cNvCxnSpPr>
            <p:nvPr/>
          </p:nvCxnSpPr>
          <p:spPr bwMode="auto">
            <a:xfrm>
              <a:off x="4314825" y="4410075"/>
              <a:ext cx="2971800" cy="1588"/>
            </a:xfrm>
            <a:prstGeom prst="line">
              <a:avLst/>
            </a:prstGeom>
            <a:noFill/>
            <a:ln w="25400">
              <a:solidFill>
                <a:srgbClr val="C00000"/>
              </a:solidFill>
              <a:round/>
              <a:headEnd/>
              <a:tailEnd/>
            </a:ln>
            <a:effectLst>
              <a:outerShdw dist="20000" dir="5400000" rotWithShape="0">
                <a:srgbClr val="808080">
                  <a:alpha val="37999"/>
                </a:srgbClr>
              </a:outerShdw>
            </a:effectLst>
          </p:spPr>
        </p:cxnSp>
        <p:cxnSp>
          <p:nvCxnSpPr>
            <p:cNvPr id="91" name="Conector recto 17"/>
            <p:cNvCxnSpPr>
              <a:cxnSpLocks noChangeShapeType="1"/>
            </p:cNvCxnSpPr>
            <p:nvPr/>
          </p:nvCxnSpPr>
          <p:spPr bwMode="auto">
            <a:xfrm>
              <a:off x="0" y="5738813"/>
              <a:ext cx="1224000" cy="1587"/>
            </a:xfrm>
            <a:prstGeom prst="line">
              <a:avLst/>
            </a:prstGeom>
            <a:noFill/>
            <a:ln w="25400">
              <a:solidFill>
                <a:srgbClr val="C00000"/>
              </a:solidFill>
              <a:round/>
              <a:headEnd/>
              <a:tailEnd/>
            </a:ln>
            <a:effectLst>
              <a:outerShdw dist="20000" dir="5400000" rotWithShape="0">
                <a:srgbClr val="808080">
                  <a:alpha val="37999"/>
                </a:srgbClr>
              </a:outerShdw>
            </a:effectLst>
          </p:spPr>
        </p:cxnSp>
        <p:cxnSp>
          <p:nvCxnSpPr>
            <p:cNvPr id="93" name="Conector recto 17"/>
            <p:cNvCxnSpPr>
              <a:cxnSpLocks noChangeShapeType="1"/>
            </p:cNvCxnSpPr>
            <p:nvPr/>
          </p:nvCxnSpPr>
          <p:spPr bwMode="auto">
            <a:xfrm>
              <a:off x="4275138" y="5148263"/>
              <a:ext cx="2973387" cy="1587"/>
            </a:xfrm>
            <a:prstGeom prst="line">
              <a:avLst/>
            </a:prstGeom>
            <a:noFill/>
            <a:ln w="25400">
              <a:solidFill>
                <a:srgbClr val="C00000"/>
              </a:solidFill>
              <a:round/>
              <a:headEnd/>
              <a:tailEnd/>
            </a:ln>
            <a:effectLst>
              <a:outerShdw dist="20000" dir="5400000" rotWithShape="0">
                <a:srgbClr val="808080">
                  <a:alpha val="37999"/>
                </a:srgbClr>
              </a:outerShdw>
            </a:effectLst>
          </p:spPr>
        </p:cxnSp>
        <p:sp>
          <p:nvSpPr>
            <p:cNvPr id="166937" name="CuadroTexto 30"/>
            <p:cNvSpPr txBox="1">
              <a:spLocks noChangeArrowheads="1"/>
            </p:cNvSpPr>
            <p:nvPr/>
          </p:nvSpPr>
          <p:spPr bwMode="auto">
            <a:xfrm>
              <a:off x="231775" y="5910263"/>
              <a:ext cx="995363" cy="922337"/>
            </a:xfrm>
            <a:prstGeom prst="rect">
              <a:avLst/>
            </a:prstGeom>
            <a:noFill/>
            <a:ln w="9525">
              <a:noFill/>
              <a:miter lim="800000"/>
              <a:headEnd/>
              <a:tailEnd/>
            </a:ln>
          </p:spPr>
          <p:txBody>
            <a:bodyPr wrap="none">
              <a:spAutoFit/>
            </a:bodyPr>
            <a:lstStyle/>
            <a:p>
              <a:r>
                <a:rPr kumimoji="0" lang="en-GB" altLang="ja-JP" baseline="30000" dirty="0">
                  <a:latin typeface="Calibri" pitchFamily="34" charset="0"/>
                </a:rPr>
                <a:t>55</a:t>
              </a:r>
              <a:r>
                <a:rPr kumimoji="0" lang="en-GB" altLang="ja-JP" dirty="0">
                  <a:latin typeface="Calibri" pitchFamily="34" charset="0"/>
                </a:rPr>
                <a:t>Ni</a:t>
              </a:r>
            </a:p>
            <a:p>
              <a:r>
                <a:rPr kumimoji="0" lang="en-GB" altLang="ja-JP" dirty="0">
                  <a:latin typeface="Calibri" pitchFamily="34" charset="0"/>
                </a:rPr>
                <a:t>T</a:t>
              </a:r>
              <a:r>
                <a:rPr kumimoji="0" lang="en-GB" altLang="ja-JP" baseline="-25000" dirty="0">
                  <a:latin typeface="Calibri" pitchFamily="34" charset="0"/>
                </a:rPr>
                <a:t>Z</a:t>
              </a:r>
              <a:r>
                <a:rPr kumimoji="0" lang="en-GB" altLang="ja-JP" dirty="0">
                  <a:latin typeface="Calibri" pitchFamily="34" charset="0"/>
                </a:rPr>
                <a:t> = -1/2</a:t>
              </a:r>
            </a:p>
            <a:p>
              <a:r>
                <a:rPr kumimoji="0" lang="en-GB" altLang="ja-JP" dirty="0">
                  <a:latin typeface="Calibri" pitchFamily="34" charset="0"/>
                </a:rPr>
                <a:t>T=1/2</a:t>
              </a:r>
            </a:p>
          </p:txBody>
        </p:sp>
        <p:sp>
          <p:nvSpPr>
            <p:cNvPr id="166938" name="CuadroTexto 31"/>
            <p:cNvSpPr txBox="1">
              <a:spLocks noChangeArrowheads="1"/>
            </p:cNvSpPr>
            <p:nvPr/>
          </p:nvSpPr>
          <p:spPr bwMode="auto">
            <a:xfrm>
              <a:off x="5807075" y="3689350"/>
              <a:ext cx="841375" cy="369888"/>
            </a:xfrm>
            <a:prstGeom prst="rect">
              <a:avLst/>
            </a:prstGeom>
            <a:noFill/>
            <a:ln w="9525">
              <a:noFill/>
              <a:miter lim="800000"/>
              <a:headEnd/>
              <a:tailEnd/>
            </a:ln>
          </p:spPr>
          <p:txBody>
            <a:bodyPr>
              <a:spAutoFit/>
            </a:bodyPr>
            <a:lstStyle/>
            <a:p>
              <a:r>
                <a:rPr kumimoji="0" lang="en-GB" altLang="ja-JP">
                  <a:solidFill>
                    <a:srgbClr val="FF0000"/>
                  </a:solidFill>
                  <a:latin typeface="Calibri" pitchFamily="34" charset="0"/>
                </a:rPr>
                <a:t>T = 1</a:t>
              </a:r>
            </a:p>
          </p:txBody>
        </p:sp>
        <p:sp>
          <p:nvSpPr>
            <p:cNvPr id="166939" name="CuadroTexto 31"/>
            <p:cNvSpPr txBox="1">
              <a:spLocks noChangeArrowheads="1"/>
            </p:cNvSpPr>
            <p:nvPr/>
          </p:nvSpPr>
          <p:spPr bwMode="auto">
            <a:xfrm>
              <a:off x="5807075" y="4411663"/>
              <a:ext cx="841375" cy="369887"/>
            </a:xfrm>
            <a:prstGeom prst="rect">
              <a:avLst/>
            </a:prstGeom>
            <a:noFill/>
            <a:ln w="9525">
              <a:noFill/>
              <a:miter lim="800000"/>
              <a:headEnd/>
              <a:tailEnd/>
            </a:ln>
          </p:spPr>
          <p:txBody>
            <a:bodyPr>
              <a:spAutoFit/>
            </a:bodyPr>
            <a:lstStyle/>
            <a:p>
              <a:r>
                <a:rPr kumimoji="0" lang="en-GB" altLang="ja-JP">
                  <a:solidFill>
                    <a:srgbClr val="FF0000"/>
                  </a:solidFill>
                  <a:latin typeface="Calibri" pitchFamily="34" charset="0"/>
                </a:rPr>
                <a:t>T = 1</a:t>
              </a:r>
            </a:p>
          </p:txBody>
        </p:sp>
        <p:sp>
          <p:nvSpPr>
            <p:cNvPr id="166940" name="CuadroTexto 31"/>
            <p:cNvSpPr txBox="1">
              <a:spLocks noChangeArrowheads="1"/>
            </p:cNvSpPr>
            <p:nvPr/>
          </p:nvSpPr>
          <p:spPr bwMode="auto">
            <a:xfrm>
              <a:off x="5807075" y="5343674"/>
              <a:ext cx="841375" cy="368300"/>
            </a:xfrm>
            <a:prstGeom prst="rect">
              <a:avLst/>
            </a:prstGeom>
            <a:noFill/>
            <a:ln w="9525">
              <a:noFill/>
              <a:miter lim="800000"/>
              <a:headEnd/>
              <a:tailEnd/>
            </a:ln>
          </p:spPr>
          <p:txBody>
            <a:bodyPr>
              <a:spAutoFit/>
            </a:bodyPr>
            <a:lstStyle/>
            <a:p>
              <a:r>
                <a:rPr kumimoji="0" lang="en-GB" altLang="ja-JP" dirty="0">
                  <a:solidFill>
                    <a:srgbClr val="FF0000"/>
                  </a:solidFill>
                  <a:latin typeface="Calibri" pitchFamily="34" charset="0"/>
                </a:rPr>
                <a:t>T = 1</a:t>
              </a:r>
            </a:p>
          </p:txBody>
        </p:sp>
        <p:sp>
          <p:nvSpPr>
            <p:cNvPr id="166941" name="CuadroTexto 31"/>
            <p:cNvSpPr txBox="1">
              <a:spLocks noChangeArrowheads="1"/>
            </p:cNvSpPr>
            <p:nvPr/>
          </p:nvSpPr>
          <p:spPr bwMode="auto">
            <a:xfrm>
              <a:off x="7346950" y="3178175"/>
              <a:ext cx="841375" cy="368300"/>
            </a:xfrm>
            <a:prstGeom prst="rect">
              <a:avLst/>
            </a:prstGeom>
            <a:noFill/>
            <a:ln w="9525">
              <a:noFill/>
              <a:miter lim="800000"/>
              <a:headEnd/>
              <a:tailEnd/>
            </a:ln>
          </p:spPr>
          <p:txBody>
            <a:bodyPr>
              <a:spAutoFit/>
            </a:bodyPr>
            <a:lstStyle/>
            <a:p>
              <a:r>
                <a:rPr kumimoji="0" lang="en-GB" altLang="ja-JP" dirty="0">
                  <a:solidFill>
                    <a:srgbClr val="008000"/>
                  </a:solidFill>
                  <a:latin typeface="Calibri" pitchFamily="34" charset="0"/>
                </a:rPr>
                <a:t>0+</a:t>
              </a:r>
            </a:p>
          </p:txBody>
        </p:sp>
        <p:sp>
          <p:nvSpPr>
            <p:cNvPr id="166942" name="CuadroTexto 31"/>
            <p:cNvSpPr txBox="1">
              <a:spLocks noChangeArrowheads="1"/>
            </p:cNvSpPr>
            <p:nvPr/>
          </p:nvSpPr>
          <p:spPr bwMode="auto">
            <a:xfrm>
              <a:off x="7348538" y="3471466"/>
              <a:ext cx="841375" cy="369888"/>
            </a:xfrm>
            <a:prstGeom prst="rect">
              <a:avLst/>
            </a:prstGeom>
            <a:noFill/>
            <a:ln w="9525">
              <a:noFill/>
              <a:miter lim="800000"/>
              <a:headEnd/>
              <a:tailEnd/>
            </a:ln>
          </p:spPr>
          <p:txBody>
            <a:bodyPr>
              <a:spAutoFit/>
            </a:bodyPr>
            <a:lstStyle/>
            <a:p>
              <a:r>
                <a:rPr kumimoji="0" lang="en-GB" altLang="ja-JP" dirty="0">
                  <a:solidFill>
                    <a:srgbClr val="FF0000"/>
                  </a:solidFill>
                  <a:latin typeface="Calibri" pitchFamily="34" charset="0"/>
                </a:rPr>
                <a:t>1+</a:t>
              </a:r>
            </a:p>
          </p:txBody>
        </p:sp>
        <p:sp>
          <p:nvSpPr>
            <p:cNvPr id="166943" name="CuadroTexto 31"/>
            <p:cNvSpPr txBox="1">
              <a:spLocks noChangeArrowheads="1"/>
            </p:cNvSpPr>
            <p:nvPr/>
          </p:nvSpPr>
          <p:spPr bwMode="auto">
            <a:xfrm>
              <a:off x="7348538" y="4074319"/>
              <a:ext cx="841375" cy="369888"/>
            </a:xfrm>
            <a:prstGeom prst="rect">
              <a:avLst/>
            </a:prstGeom>
            <a:noFill/>
            <a:ln w="9525">
              <a:noFill/>
              <a:miter lim="800000"/>
              <a:headEnd/>
              <a:tailEnd/>
            </a:ln>
          </p:spPr>
          <p:txBody>
            <a:bodyPr>
              <a:spAutoFit/>
            </a:bodyPr>
            <a:lstStyle/>
            <a:p>
              <a:r>
                <a:rPr kumimoji="0" lang="en-GB" altLang="ja-JP" dirty="0">
                  <a:solidFill>
                    <a:srgbClr val="FF0000"/>
                  </a:solidFill>
                  <a:latin typeface="Calibri" pitchFamily="34" charset="0"/>
                </a:rPr>
                <a:t>1+</a:t>
              </a:r>
            </a:p>
          </p:txBody>
        </p:sp>
        <p:sp>
          <p:nvSpPr>
            <p:cNvPr id="166944" name="CuadroTexto 31"/>
            <p:cNvSpPr txBox="1">
              <a:spLocks noChangeArrowheads="1"/>
            </p:cNvSpPr>
            <p:nvPr/>
          </p:nvSpPr>
          <p:spPr bwMode="auto">
            <a:xfrm>
              <a:off x="7348538" y="4951932"/>
              <a:ext cx="841375" cy="369888"/>
            </a:xfrm>
            <a:prstGeom prst="rect">
              <a:avLst/>
            </a:prstGeom>
            <a:noFill/>
            <a:ln w="9525">
              <a:noFill/>
              <a:miter lim="800000"/>
              <a:headEnd/>
              <a:tailEnd/>
            </a:ln>
          </p:spPr>
          <p:txBody>
            <a:bodyPr>
              <a:spAutoFit/>
            </a:bodyPr>
            <a:lstStyle/>
            <a:p>
              <a:r>
                <a:rPr kumimoji="0" lang="en-GB" altLang="ja-JP" dirty="0">
                  <a:solidFill>
                    <a:srgbClr val="FF0000"/>
                  </a:solidFill>
                  <a:latin typeface="Calibri" pitchFamily="34" charset="0"/>
                </a:rPr>
                <a:t>1+</a:t>
              </a:r>
            </a:p>
          </p:txBody>
        </p:sp>
        <p:sp>
          <p:nvSpPr>
            <p:cNvPr id="166945" name="CuadroTexto 31"/>
            <p:cNvSpPr txBox="1">
              <a:spLocks noChangeArrowheads="1"/>
            </p:cNvSpPr>
            <p:nvPr/>
          </p:nvSpPr>
          <p:spPr bwMode="auto">
            <a:xfrm>
              <a:off x="-15875" y="3732213"/>
              <a:ext cx="1231900" cy="369332"/>
            </a:xfrm>
            <a:prstGeom prst="rect">
              <a:avLst/>
            </a:prstGeom>
            <a:noFill/>
            <a:ln w="9525">
              <a:noFill/>
              <a:miter lim="800000"/>
              <a:headEnd/>
              <a:tailEnd/>
            </a:ln>
          </p:spPr>
          <p:txBody>
            <a:bodyPr>
              <a:spAutoFit/>
            </a:bodyPr>
            <a:lstStyle/>
            <a:p>
              <a:r>
                <a:rPr kumimoji="0" lang="en-GB" altLang="ja-JP" dirty="0" smtClean="0">
                  <a:solidFill>
                    <a:srgbClr val="008000"/>
                  </a:solidFill>
                  <a:latin typeface="Calibri" pitchFamily="34" charset="0"/>
                </a:rPr>
                <a:t>p </a:t>
              </a:r>
              <a:r>
                <a:rPr kumimoji="0" lang="en-GB" altLang="ja-JP" dirty="0">
                  <a:solidFill>
                    <a:srgbClr val="008000"/>
                  </a:solidFill>
                  <a:latin typeface="Calibri" pitchFamily="34" charset="0"/>
                </a:rPr>
                <a:t>(T =1/ 2)</a:t>
              </a:r>
            </a:p>
          </p:txBody>
        </p:sp>
        <p:sp>
          <p:nvSpPr>
            <p:cNvPr id="47" name="CuadroTexto 31"/>
            <p:cNvSpPr txBox="1">
              <a:spLocks noChangeArrowheads="1"/>
            </p:cNvSpPr>
            <p:nvPr/>
          </p:nvSpPr>
          <p:spPr bwMode="auto">
            <a:xfrm>
              <a:off x="8676456" y="1620540"/>
              <a:ext cx="467545" cy="369332"/>
            </a:xfrm>
            <a:prstGeom prst="rect">
              <a:avLst/>
            </a:prstGeom>
            <a:noFill/>
            <a:ln w="9525">
              <a:noFill/>
              <a:miter lim="800000"/>
              <a:headEnd/>
              <a:tailEnd/>
            </a:ln>
          </p:spPr>
          <p:txBody>
            <a:bodyPr wrap="square">
              <a:spAutoFit/>
            </a:bodyPr>
            <a:lstStyle/>
            <a:p>
              <a:r>
                <a:rPr kumimoji="0" lang="en-GB" altLang="ja-JP" dirty="0">
                  <a:solidFill>
                    <a:srgbClr val="008000"/>
                  </a:solidFill>
                  <a:latin typeface="Calibri" pitchFamily="34" charset="0"/>
                </a:rPr>
                <a:t>0+</a:t>
              </a:r>
            </a:p>
          </p:txBody>
        </p:sp>
        <p:cxnSp>
          <p:nvCxnSpPr>
            <p:cNvPr id="80" name="Conector recto de flecha 24"/>
            <p:cNvCxnSpPr>
              <a:cxnSpLocks noChangeShapeType="1"/>
            </p:cNvCxnSpPr>
            <p:nvPr/>
          </p:nvCxnSpPr>
          <p:spPr bwMode="auto">
            <a:xfrm rot="10800000" flipV="1">
              <a:off x="508000" y="5046663"/>
              <a:ext cx="708025" cy="695325"/>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83" name="Conector recto de flecha 24"/>
            <p:cNvCxnSpPr>
              <a:cxnSpLocks noChangeShapeType="1"/>
            </p:cNvCxnSpPr>
            <p:nvPr/>
          </p:nvCxnSpPr>
          <p:spPr bwMode="auto">
            <a:xfrm rot="5400000">
              <a:off x="166688" y="4691062"/>
              <a:ext cx="1390650" cy="708025"/>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84" name="Conector recto de flecha 24"/>
            <p:cNvCxnSpPr>
              <a:cxnSpLocks noChangeShapeType="1"/>
            </p:cNvCxnSpPr>
            <p:nvPr/>
          </p:nvCxnSpPr>
          <p:spPr bwMode="auto">
            <a:xfrm rot="5400000">
              <a:off x="-98425" y="4152900"/>
              <a:ext cx="2024063" cy="811213"/>
            </a:xfrm>
            <a:prstGeom prst="straightConnector1">
              <a:avLst/>
            </a:prstGeom>
            <a:noFill/>
            <a:ln w="25400">
              <a:solidFill>
                <a:srgbClr val="008000"/>
              </a:solidFill>
              <a:round/>
              <a:headEnd/>
              <a:tailEnd type="arrow" w="med" len="med"/>
            </a:ln>
            <a:effectLst>
              <a:outerShdw dist="20000" dir="5400000" rotWithShape="0">
                <a:srgbClr val="808080">
                  <a:alpha val="37999"/>
                </a:srgbClr>
              </a:outerShdw>
            </a:effectLst>
          </p:spPr>
        </p:cxnSp>
      </p:grpSp>
      <p:grpSp>
        <p:nvGrpSpPr>
          <p:cNvPr id="49" name="Agrupar 48"/>
          <p:cNvGrpSpPr/>
          <p:nvPr/>
        </p:nvGrpSpPr>
        <p:grpSpPr>
          <a:xfrm>
            <a:off x="-15875" y="2656160"/>
            <a:ext cx="6632576" cy="3871342"/>
            <a:chOff x="-15875" y="2656160"/>
            <a:chExt cx="6632576" cy="3871342"/>
          </a:xfrm>
        </p:grpSpPr>
        <p:sp>
          <p:nvSpPr>
            <p:cNvPr id="50" name="Elipse 36"/>
            <p:cNvSpPr/>
            <p:nvPr/>
          </p:nvSpPr>
          <p:spPr>
            <a:xfrm>
              <a:off x="-15875" y="3244676"/>
              <a:ext cx="1027733" cy="652909"/>
            </a:xfrm>
            <a:prstGeom prst="ellipse">
              <a:avLst/>
            </a:prstGeom>
            <a:noFill/>
            <a:ln w="38100" cap="flat" cmpd="sng" algn="ctr">
              <a:solidFill>
                <a:srgbClr val="9900CC"/>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54" name="Elipse 37"/>
            <p:cNvSpPr/>
            <p:nvPr/>
          </p:nvSpPr>
          <p:spPr>
            <a:xfrm>
              <a:off x="147763" y="6132785"/>
              <a:ext cx="840234" cy="394717"/>
            </a:xfrm>
            <a:prstGeom prst="ellipse">
              <a:avLst/>
            </a:prstGeom>
            <a:noFill/>
            <a:ln w="38100" cap="flat" cmpd="sng" algn="ctr">
              <a:solidFill>
                <a:srgbClr val="9900CC"/>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59" name="Elipse 38"/>
            <p:cNvSpPr/>
            <p:nvPr/>
          </p:nvSpPr>
          <p:spPr>
            <a:xfrm>
              <a:off x="5632451" y="2656160"/>
              <a:ext cx="984250" cy="466725"/>
            </a:xfrm>
            <a:prstGeom prst="ellipse">
              <a:avLst/>
            </a:prstGeom>
            <a:noFill/>
            <a:ln w="38100" cap="flat" cmpd="sng" algn="ctr">
              <a:solidFill>
                <a:srgbClr val="9900CC"/>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grpSp>
      <p:grpSp>
        <p:nvGrpSpPr>
          <p:cNvPr id="64" name="Agrupar 63"/>
          <p:cNvGrpSpPr/>
          <p:nvPr/>
        </p:nvGrpSpPr>
        <p:grpSpPr>
          <a:xfrm>
            <a:off x="723827" y="1034752"/>
            <a:ext cx="6248474" cy="3362052"/>
            <a:chOff x="723827" y="1034752"/>
            <a:chExt cx="6248474" cy="3362052"/>
          </a:xfrm>
        </p:grpSpPr>
        <p:pic>
          <p:nvPicPr>
            <p:cNvPr id="60" name="Imagen 59" descr="mano.png"/>
            <p:cNvPicPr>
              <a:picLocks noChangeAspect="1"/>
            </p:cNvPicPr>
            <p:nvPr/>
          </p:nvPicPr>
          <p:blipFill>
            <a:blip r:embed="rId5"/>
            <a:stretch>
              <a:fillRect/>
            </a:stretch>
          </p:blipFill>
          <p:spPr>
            <a:xfrm rot="8124040">
              <a:off x="6261101" y="1034752"/>
              <a:ext cx="711200" cy="444500"/>
            </a:xfrm>
            <a:prstGeom prst="rect">
              <a:avLst/>
            </a:prstGeom>
          </p:spPr>
        </p:pic>
        <p:sp>
          <p:nvSpPr>
            <p:cNvPr id="61" name="CuadroTexto 42"/>
            <p:cNvSpPr txBox="1"/>
            <p:nvPr/>
          </p:nvSpPr>
          <p:spPr>
            <a:xfrm>
              <a:off x="4396235" y="1734249"/>
              <a:ext cx="2304256" cy="646331"/>
            </a:xfrm>
            <a:prstGeom prst="rect">
              <a:avLst/>
            </a:prstGeom>
            <a:noFill/>
            <a:ln w="38100">
              <a:solidFill>
                <a:srgbClr val="9900CC"/>
              </a:solidFill>
            </a:ln>
          </p:spPr>
          <p:txBody>
            <a:bodyPr wrap="square">
              <a:spAutoFit/>
            </a:bodyPr>
            <a:lstStyle/>
            <a:p>
              <a:pPr algn="ctr" fontAlgn="auto">
                <a:spcBef>
                  <a:spcPts val="0"/>
                </a:spcBef>
                <a:spcAft>
                  <a:spcPts val="0"/>
                </a:spcAft>
                <a:defRPr/>
              </a:pPr>
              <a:r>
                <a:rPr kumimoji="0" lang="en-GB" dirty="0">
                  <a:solidFill>
                    <a:srgbClr val="008000"/>
                  </a:solidFill>
                  <a:latin typeface="+mn-lt"/>
                  <a:ea typeface="+mn-ea"/>
                </a:rPr>
                <a:t>The </a:t>
              </a:r>
              <a:r>
                <a:rPr kumimoji="0" lang="en-GB" dirty="0" smtClean="0">
                  <a:solidFill>
                    <a:srgbClr val="008000"/>
                  </a:solidFill>
                  <a:latin typeface="+mn-lt"/>
                  <a:ea typeface="+mn-ea"/>
                </a:rPr>
                <a:t>p-decay </a:t>
              </a:r>
              <a:r>
                <a:rPr kumimoji="0" lang="en-GB" dirty="0">
                  <a:solidFill>
                    <a:srgbClr val="008000"/>
                  </a:solidFill>
                  <a:latin typeface="+mn-lt"/>
                  <a:ea typeface="+mn-ea"/>
                </a:rPr>
                <a:t>of the IAS is </a:t>
              </a:r>
              <a:r>
                <a:rPr kumimoji="0" lang="en-GB" dirty="0" err="1">
                  <a:solidFill>
                    <a:srgbClr val="008000"/>
                  </a:solidFill>
                  <a:latin typeface="+mn-lt"/>
                  <a:ea typeface="+mn-ea"/>
                </a:rPr>
                <a:t>isospin</a:t>
              </a:r>
              <a:r>
                <a:rPr kumimoji="0" lang="en-GB" dirty="0">
                  <a:solidFill>
                    <a:srgbClr val="008000"/>
                  </a:solidFill>
                  <a:latin typeface="+mn-lt"/>
                  <a:ea typeface="+mn-ea"/>
                </a:rPr>
                <a:t> forbidden</a:t>
              </a:r>
            </a:p>
          </p:txBody>
        </p:sp>
        <p:sp>
          <p:nvSpPr>
            <p:cNvPr id="63" name="Multiplicación 45"/>
            <p:cNvSpPr/>
            <p:nvPr/>
          </p:nvSpPr>
          <p:spPr>
            <a:xfrm>
              <a:off x="723827" y="3752279"/>
              <a:ext cx="381000" cy="644525"/>
            </a:xfrm>
            <a:prstGeom prst="mathMultiply">
              <a:avLst/>
            </a:prstGeom>
            <a:solidFill>
              <a:srgbClr val="9900CC"/>
            </a:solidFill>
            <a:ln>
              <a:solidFill>
                <a:srgbClr val="9900CC"/>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grpSp>
      <p:sp>
        <p:nvSpPr>
          <p:cNvPr id="51" name="Llamada ovalada 50"/>
          <p:cNvSpPr/>
          <p:nvPr/>
        </p:nvSpPr>
        <p:spPr>
          <a:xfrm>
            <a:off x="0" y="0"/>
            <a:ext cx="2533650" cy="1654174"/>
          </a:xfrm>
          <a:prstGeom prst="wedgeEllipseCallout">
            <a:avLst>
              <a:gd name="adj1" fmla="val 37619"/>
              <a:gd name="adj2" fmla="val 129008"/>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Naively </a:t>
            </a:r>
            <a:endParaRPr lang="en-GB" dirty="0"/>
          </a:p>
        </p:txBody>
      </p:sp>
      <p:sp>
        <p:nvSpPr>
          <p:cNvPr id="52" name="CuadroTexto 51"/>
          <p:cNvSpPr txBox="1"/>
          <p:nvPr/>
        </p:nvSpPr>
        <p:spPr>
          <a:xfrm>
            <a:off x="252254" y="99238"/>
            <a:ext cx="2366303" cy="1477328"/>
          </a:xfrm>
          <a:prstGeom prst="rect">
            <a:avLst/>
          </a:prstGeom>
          <a:noFill/>
        </p:spPr>
        <p:txBody>
          <a:bodyPr wrap="none" rtlCol="0">
            <a:spAutoFit/>
          </a:bodyPr>
          <a:lstStyle/>
          <a:p>
            <a:r>
              <a:rPr lang="en-GB" dirty="0" smtClean="0"/>
              <a:t>Naively one would</a:t>
            </a:r>
          </a:p>
          <a:p>
            <a:r>
              <a:rPr lang="en-GB" dirty="0"/>
              <a:t>a</a:t>
            </a:r>
            <a:r>
              <a:rPr lang="en-GB" dirty="0" smtClean="0"/>
              <a:t>ssume that</a:t>
            </a:r>
            <a:r>
              <a:rPr lang="en-GB" dirty="0"/>
              <a:t> </a:t>
            </a:r>
            <a:r>
              <a:rPr lang="en-GB" dirty="0" smtClean="0"/>
              <a:t>these </a:t>
            </a:r>
          </a:p>
          <a:p>
            <a:r>
              <a:rPr lang="en-GB" dirty="0" smtClean="0"/>
              <a:t>intensities are</a:t>
            </a:r>
          </a:p>
          <a:p>
            <a:r>
              <a:rPr lang="en-GB" dirty="0" smtClean="0"/>
              <a:t>proportional to the</a:t>
            </a:r>
          </a:p>
          <a:p>
            <a:r>
              <a:rPr lang="en-GB" dirty="0" smtClean="0"/>
              <a:t>beta feeding intensity </a:t>
            </a:r>
            <a:endParaRPr lang="en-GB"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43408"/>
            <a:ext cx="9144000" cy="1143000"/>
          </a:xfrm>
        </p:spPr>
        <p:txBody>
          <a:bodyPr/>
          <a:lstStyle/>
          <a:p>
            <a:r>
              <a:rPr lang="en-US" sz="3200" dirty="0" smtClean="0"/>
              <a:t>Indeed we observed the gamma transition </a:t>
            </a:r>
            <a:r>
              <a:rPr lang="en-US" sz="3200" dirty="0" err="1" smtClean="0"/>
              <a:t>deexciting</a:t>
            </a:r>
            <a:r>
              <a:rPr lang="en-US" sz="3200" dirty="0" smtClean="0"/>
              <a:t> the IAS</a:t>
            </a:r>
            <a:endParaRPr lang="en-US" sz="3200" dirty="0"/>
          </a:p>
        </p:txBody>
      </p:sp>
      <p:pic>
        <p:nvPicPr>
          <p:cNvPr id="13" name="Picture 2" descr="C:\Users\SONJA\Desktop\NEW-pcgamma22\dentro-halflife\gamma\56Zn_1835keV_gamma_peak_mother_only_fit.gif"/>
          <p:cNvPicPr>
            <a:picLocks noChangeAspect="1" noChangeArrowheads="1"/>
          </p:cNvPicPr>
          <p:nvPr/>
        </p:nvPicPr>
        <p:blipFill>
          <a:blip r:embed="rId3" cstate="print"/>
          <a:srcRect r="8146" b="1602"/>
          <a:stretch>
            <a:fillRect/>
          </a:stretch>
        </p:blipFill>
        <p:spPr bwMode="auto">
          <a:xfrm>
            <a:off x="5580112" y="1700808"/>
            <a:ext cx="3361042" cy="2441867"/>
          </a:xfrm>
          <a:prstGeom prst="rect">
            <a:avLst/>
          </a:prstGeom>
          <a:noFill/>
          <a:ln>
            <a:solidFill>
              <a:schemeClr val="tx1"/>
            </a:solidFill>
          </a:ln>
        </p:spPr>
      </p:pic>
      <p:sp>
        <p:nvSpPr>
          <p:cNvPr id="14" name="Rectangle 13"/>
          <p:cNvSpPr/>
          <p:nvPr/>
        </p:nvSpPr>
        <p:spPr>
          <a:xfrm>
            <a:off x="5652120" y="4257904"/>
            <a:ext cx="3311352" cy="757130"/>
          </a:xfrm>
          <a:prstGeom prst="rect">
            <a:avLst/>
          </a:prstGeom>
        </p:spPr>
        <p:txBody>
          <a:bodyPr wrap="square">
            <a:spAutoFit/>
          </a:bodyPr>
          <a:lstStyle/>
          <a:p>
            <a:pPr>
              <a:lnSpc>
                <a:spcPct val="120000"/>
              </a:lnSpc>
              <a:buFont typeface="Wingdings" pitchFamily="2" charset="2"/>
              <a:buChar char="ü"/>
            </a:pPr>
            <a:r>
              <a:rPr lang="pt-PT" dirty="0" smtClean="0">
                <a:solidFill>
                  <a:srgbClr val="0000FF"/>
                </a:solidFill>
                <a:latin typeface="Calibri"/>
                <a:cs typeface="Calibri"/>
              </a:rPr>
              <a:t>(</a:t>
            </a:r>
            <a:r>
              <a:rPr lang="el-GR" dirty="0" smtClean="0">
                <a:solidFill>
                  <a:srgbClr val="0000FF"/>
                </a:solidFill>
                <a:latin typeface="Calibri"/>
                <a:cs typeface="Calibri"/>
              </a:rPr>
              <a:t>β</a:t>
            </a:r>
            <a:r>
              <a:rPr lang="pt-PT" dirty="0" smtClean="0">
                <a:solidFill>
                  <a:srgbClr val="0000FF"/>
                </a:solidFill>
                <a:latin typeface="Calibri"/>
                <a:cs typeface="Calibri"/>
              </a:rPr>
              <a:t>-</a:t>
            </a:r>
            <a:r>
              <a:rPr lang="el-GR" dirty="0" smtClean="0">
                <a:solidFill>
                  <a:srgbClr val="0000FF"/>
                </a:solidFill>
                <a:latin typeface="Times New Roman"/>
                <a:cs typeface="Times New Roman"/>
              </a:rPr>
              <a:t>γ</a:t>
            </a:r>
            <a:r>
              <a:rPr lang="pt-PT" dirty="0" smtClean="0">
                <a:solidFill>
                  <a:srgbClr val="0000FF"/>
                </a:solidFill>
                <a:latin typeface="+mn-lt"/>
                <a:cs typeface="Arial" pitchFamily="34" charset="0"/>
              </a:rPr>
              <a:t>)-implant time correlations</a:t>
            </a:r>
          </a:p>
          <a:p>
            <a:pPr>
              <a:lnSpc>
                <a:spcPct val="120000"/>
              </a:lnSpc>
            </a:pPr>
            <a:r>
              <a:rPr lang="en-US" b="1" dirty="0" smtClean="0">
                <a:solidFill>
                  <a:srgbClr val="0000FF"/>
                </a:solidFill>
                <a:latin typeface="+mn-lt"/>
              </a:rPr>
              <a:t>T</a:t>
            </a:r>
            <a:r>
              <a:rPr lang="en-US" b="1" baseline="-25000" dirty="0" smtClean="0">
                <a:solidFill>
                  <a:srgbClr val="0000FF"/>
                </a:solidFill>
                <a:latin typeface="+mn-lt"/>
              </a:rPr>
              <a:t>1/2</a:t>
            </a:r>
            <a:r>
              <a:rPr lang="en-US" b="1" dirty="0" smtClean="0">
                <a:solidFill>
                  <a:srgbClr val="0000FF"/>
                </a:solidFill>
                <a:latin typeface="+mn-lt"/>
              </a:rPr>
              <a:t> = (27 ± 8) ms</a:t>
            </a:r>
          </a:p>
        </p:txBody>
      </p:sp>
      <p:grpSp>
        <p:nvGrpSpPr>
          <p:cNvPr id="3" name="Group 26"/>
          <p:cNvGrpSpPr/>
          <p:nvPr/>
        </p:nvGrpSpPr>
        <p:grpSpPr>
          <a:xfrm>
            <a:off x="107504" y="1412776"/>
            <a:ext cx="5367732" cy="3743944"/>
            <a:chOff x="107504" y="1988840"/>
            <a:chExt cx="5367732" cy="3743944"/>
          </a:xfrm>
        </p:grpSpPr>
        <p:pic>
          <p:nvPicPr>
            <p:cNvPr id="15" name="Picture 2" descr="C:\Users\SONJA\sonjao-shared\ganil2010\proceedings\INPC2013_Firenze\56Zn_gamma_spectrum.gif"/>
            <p:cNvPicPr>
              <a:picLocks noChangeAspect="1" noChangeArrowheads="1"/>
            </p:cNvPicPr>
            <p:nvPr/>
          </p:nvPicPr>
          <p:blipFill>
            <a:blip r:embed="rId4" cstate="print"/>
            <a:srcRect l="543" t="7207" r="9232"/>
            <a:stretch>
              <a:fillRect/>
            </a:stretch>
          </p:blipFill>
          <p:spPr bwMode="auto">
            <a:xfrm>
              <a:off x="107504" y="1988840"/>
              <a:ext cx="5367732" cy="3743944"/>
            </a:xfrm>
            <a:prstGeom prst="rect">
              <a:avLst/>
            </a:prstGeom>
            <a:noFill/>
          </p:spPr>
        </p:pic>
        <p:pic>
          <p:nvPicPr>
            <p:cNvPr id="323585" name="Picture 1" descr="C:\Users\SONJA\sonjao-shared\ganil2010\proceedings\INPC2013_Firenze\56Zn_gamma_peak_fit1.gif"/>
            <p:cNvPicPr>
              <a:picLocks noChangeAspect="1" noChangeArrowheads="1"/>
            </p:cNvPicPr>
            <p:nvPr/>
          </p:nvPicPr>
          <p:blipFill>
            <a:blip r:embed="rId5" cstate="print"/>
            <a:srcRect l="543" r="3258" b="4004"/>
            <a:stretch>
              <a:fillRect/>
            </a:stretch>
          </p:blipFill>
          <p:spPr bwMode="auto">
            <a:xfrm>
              <a:off x="3049374" y="2150406"/>
              <a:ext cx="2314714" cy="1566626"/>
            </a:xfrm>
            <a:prstGeom prst="rect">
              <a:avLst/>
            </a:prstGeom>
            <a:noFill/>
            <a:ln>
              <a:solidFill>
                <a:schemeClr val="tx1"/>
              </a:solidFill>
            </a:ln>
          </p:spPr>
        </p:pic>
        <p:cxnSp>
          <p:nvCxnSpPr>
            <p:cNvPr id="67" name="Straight Arrow Connector 66"/>
            <p:cNvCxnSpPr/>
            <p:nvPr/>
          </p:nvCxnSpPr>
          <p:spPr>
            <a:xfrm>
              <a:off x="4211960" y="3501008"/>
              <a:ext cx="144016" cy="72008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31" name="Rectangle 30"/>
          <p:cNvSpPr/>
          <p:nvPr/>
        </p:nvSpPr>
        <p:spPr>
          <a:xfrm>
            <a:off x="2627784" y="3348281"/>
            <a:ext cx="1800200" cy="584775"/>
          </a:xfrm>
          <a:prstGeom prst="rect">
            <a:avLst/>
          </a:prstGeom>
          <a:ln w="19050">
            <a:noFill/>
          </a:ln>
        </p:spPr>
        <p:txBody>
          <a:bodyPr wrap="square">
            <a:spAutoFit/>
          </a:bodyPr>
          <a:lstStyle/>
          <a:p>
            <a:pPr algn="ctr"/>
            <a:r>
              <a:rPr lang="pt-PT" sz="1500" b="1" dirty="0" smtClean="0">
                <a:solidFill>
                  <a:srgbClr val="0000FF"/>
                </a:solidFill>
                <a:latin typeface="Symbol" pitchFamily="18" charset="2"/>
                <a:cs typeface="Times New Roman"/>
              </a:rPr>
              <a:t>b</a:t>
            </a:r>
            <a:r>
              <a:rPr lang="pt-PT" sz="1600" b="1" dirty="0" smtClean="0">
                <a:solidFill>
                  <a:srgbClr val="0000FF"/>
                </a:solidFill>
                <a:latin typeface="+mn-lt"/>
                <a:cs typeface="Times New Roman"/>
              </a:rPr>
              <a:t>-delayed </a:t>
            </a:r>
          </a:p>
          <a:p>
            <a:pPr algn="ctr"/>
            <a:r>
              <a:rPr lang="pt-PT" sz="1500" b="1" dirty="0" smtClean="0">
                <a:solidFill>
                  <a:srgbClr val="0000FF"/>
                </a:solidFill>
                <a:latin typeface="Symbol" pitchFamily="18" charset="2"/>
                <a:cs typeface="Times New Roman"/>
              </a:rPr>
              <a:t>g</a:t>
            </a:r>
            <a:r>
              <a:rPr lang="pt-PT" sz="1600" b="1" dirty="0" smtClean="0">
                <a:solidFill>
                  <a:srgbClr val="0000FF"/>
                </a:solidFill>
                <a:latin typeface="+mn-lt"/>
                <a:cs typeface="Times New Roman"/>
              </a:rPr>
              <a:t>-proton emission</a:t>
            </a:r>
          </a:p>
        </p:txBody>
      </p:sp>
      <p:sp>
        <p:nvSpPr>
          <p:cNvPr id="29" name="Rectangle 28"/>
          <p:cNvSpPr/>
          <p:nvPr/>
        </p:nvSpPr>
        <p:spPr>
          <a:xfrm>
            <a:off x="-3832" y="5156720"/>
            <a:ext cx="5479068" cy="1099532"/>
          </a:xfrm>
          <a:prstGeom prst="rect">
            <a:avLst/>
          </a:prstGeom>
        </p:spPr>
        <p:txBody>
          <a:bodyPr wrap="square">
            <a:spAutoFit/>
          </a:bodyPr>
          <a:lstStyle/>
          <a:p>
            <a:pPr>
              <a:lnSpc>
                <a:spcPct val="130000"/>
              </a:lnSpc>
            </a:pPr>
            <a:r>
              <a:rPr lang="pt-PT" sz="1700" b="1" dirty="0" smtClean="0">
                <a:solidFill>
                  <a:srgbClr val="9900CC"/>
                </a:solidFill>
                <a:latin typeface="+mn-lt"/>
                <a:cs typeface="Times New Roman"/>
              </a:rPr>
              <a:t> </a:t>
            </a:r>
            <a:r>
              <a:rPr lang="pt-PT" sz="1700" b="1" dirty="0" smtClean="0">
                <a:solidFill>
                  <a:srgbClr val="0000FF"/>
                </a:solidFill>
                <a:latin typeface="+mn-lt"/>
                <a:cs typeface="Times New Roman"/>
              </a:rPr>
              <a:t>A</a:t>
            </a:r>
            <a:r>
              <a:rPr lang="el-GR" sz="1700" b="1" dirty="0" smtClean="0">
                <a:solidFill>
                  <a:srgbClr val="0000FF"/>
                </a:solidFill>
                <a:latin typeface="Times New Roman" pitchFamily="18" charset="0"/>
                <a:cs typeface="Times New Roman" pitchFamily="18" charset="0"/>
              </a:rPr>
              <a:t> γ</a:t>
            </a:r>
            <a:r>
              <a:rPr lang="pt-PT" sz="1700" b="1" dirty="0" smtClean="0">
                <a:solidFill>
                  <a:srgbClr val="0000FF"/>
                </a:solidFill>
                <a:latin typeface="+mn-lt"/>
                <a:cs typeface="Times New Roman"/>
              </a:rPr>
              <a:t> ray at 1834.5 </a:t>
            </a:r>
            <a:r>
              <a:rPr lang="en-US" sz="1700" b="1" dirty="0" smtClean="0">
                <a:solidFill>
                  <a:srgbClr val="0000FF"/>
                </a:solidFill>
                <a:latin typeface="+mn-lt"/>
              </a:rPr>
              <a:t>± 1.0 </a:t>
            </a:r>
            <a:r>
              <a:rPr lang="pt-PT" sz="1700" b="1" dirty="0" smtClean="0">
                <a:solidFill>
                  <a:srgbClr val="0000FF"/>
                </a:solidFill>
                <a:latin typeface="+mn-lt"/>
                <a:cs typeface="Times New Roman"/>
              </a:rPr>
              <a:t>keV is observed in the </a:t>
            </a:r>
            <a:r>
              <a:rPr lang="pt-PT" sz="1700" b="1" baseline="30000" dirty="0" smtClean="0">
                <a:solidFill>
                  <a:srgbClr val="0000FF"/>
                </a:solidFill>
                <a:latin typeface="+mn-lt"/>
                <a:cs typeface="Times New Roman"/>
              </a:rPr>
              <a:t>56</a:t>
            </a:r>
            <a:r>
              <a:rPr lang="pt-PT" sz="1700" b="1" dirty="0" smtClean="0">
                <a:solidFill>
                  <a:srgbClr val="0000FF"/>
                </a:solidFill>
                <a:latin typeface="+mn-lt"/>
                <a:cs typeface="Times New Roman"/>
              </a:rPr>
              <a:t>Zn-correlated </a:t>
            </a:r>
            <a:r>
              <a:rPr lang="el-GR" sz="1700" b="1" dirty="0" smtClean="0">
                <a:solidFill>
                  <a:srgbClr val="0000FF"/>
                </a:solidFill>
                <a:latin typeface="Times New Roman" pitchFamily="18" charset="0"/>
                <a:cs typeface="Times New Roman" pitchFamily="18" charset="0"/>
              </a:rPr>
              <a:t>γ</a:t>
            </a:r>
            <a:r>
              <a:rPr lang="en-US" sz="1700" b="1" dirty="0" smtClean="0">
                <a:solidFill>
                  <a:srgbClr val="0000FF"/>
                </a:solidFill>
                <a:latin typeface="+mn-lt"/>
              </a:rPr>
              <a:t>-spectrum </a:t>
            </a:r>
            <a:r>
              <a:rPr lang="pt-PT" sz="1700" b="1" dirty="0" smtClean="0">
                <a:solidFill>
                  <a:srgbClr val="0000FF"/>
                </a:solidFill>
                <a:latin typeface="+mn-lt"/>
                <a:cs typeface="Times New Roman"/>
              </a:rPr>
              <a:t>corresponding to the de-excitation of the IAS</a:t>
            </a:r>
          </a:p>
        </p:txBody>
      </p:sp>
      <p:pic>
        <p:nvPicPr>
          <p:cNvPr id="16" name="Imagen 15" descr="mano.png"/>
          <p:cNvPicPr>
            <a:picLocks noChangeAspect="1"/>
          </p:cNvPicPr>
          <p:nvPr/>
        </p:nvPicPr>
        <p:blipFill>
          <a:blip r:embed="rId6"/>
          <a:stretch>
            <a:fillRect/>
          </a:stretch>
        </p:blipFill>
        <p:spPr>
          <a:xfrm>
            <a:off x="2984500" y="2063750"/>
            <a:ext cx="711200" cy="4445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5" name="Marcador de fecha 2"/>
          <p:cNvSpPr>
            <a:spLocks noGrp="1"/>
          </p:cNvSpPr>
          <p:nvPr>
            <p:ph type="dt" sz="half"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s-ES_tradnl" altLang="ja-JP" smtClean="0"/>
              <a:t>16-20 Nov 2015/15</a:t>
            </a:r>
            <a:endParaRPr lang="en-GB" altLang="ja-JP"/>
          </a:p>
        </p:txBody>
      </p:sp>
      <p:sp>
        <p:nvSpPr>
          <p:cNvPr id="2" name="Marcador de pie de página 1"/>
          <p:cNvSpPr>
            <a:spLocks noGrp="1"/>
          </p:cNvSpPr>
          <p:nvPr>
            <p:ph type="ftr" sz="quarter" idx="11"/>
          </p:nvPr>
        </p:nvSpPr>
        <p:spPr/>
        <p:txBody>
          <a:bodyPr/>
          <a:lstStyle/>
          <a:p>
            <a:pPr>
              <a:defRPr/>
            </a:pPr>
            <a:r>
              <a:rPr lang="es-ES_tradnl" smtClean="0"/>
              <a:t>HST15</a:t>
            </a:r>
            <a:endParaRPr lang="en-GB"/>
          </a:p>
        </p:txBody>
      </p:sp>
      <p:sp>
        <p:nvSpPr>
          <p:cNvPr id="108546" name="Marcador de número de diapositiva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AF3CD3-B0A4-46D0-8AE6-10B8BDC6BE1C}" type="slidenum">
              <a:rPr lang="es-ES_tradnl" altLang="ja-JP"/>
              <a:pPr fontAlgn="base">
                <a:spcBef>
                  <a:spcPct val="0"/>
                </a:spcBef>
                <a:spcAft>
                  <a:spcPct val="0"/>
                </a:spcAft>
              </a:pPr>
              <a:t>3</a:t>
            </a:fld>
            <a:endParaRPr lang="es-ES_tradnl" altLang="ja-JP"/>
          </a:p>
        </p:txBody>
      </p:sp>
      <p:grpSp>
        <p:nvGrpSpPr>
          <p:cNvPr id="108547" name="Group 103"/>
          <p:cNvGrpSpPr>
            <a:grpSpLocks/>
          </p:cNvGrpSpPr>
          <p:nvPr/>
        </p:nvGrpSpPr>
        <p:grpSpPr bwMode="auto">
          <a:xfrm>
            <a:off x="857250" y="2138363"/>
            <a:ext cx="550863" cy="598487"/>
            <a:chOff x="1113" y="2190"/>
            <a:chExt cx="484" cy="520"/>
          </a:xfrm>
        </p:grpSpPr>
        <p:sp>
          <p:nvSpPr>
            <p:cNvPr id="108694" name="Oval 104"/>
            <p:cNvSpPr>
              <a:spLocks noChangeArrowheads="1"/>
            </p:cNvSpPr>
            <p:nvPr/>
          </p:nvSpPr>
          <p:spPr bwMode="auto">
            <a:xfrm>
              <a:off x="1247" y="2432"/>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95" name="Oval 105"/>
            <p:cNvSpPr>
              <a:spLocks noChangeArrowheads="1"/>
            </p:cNvSpPr>
            <p:nvPr/>
          </p:nvSpPr>
          <p:spPr bwMode="auto">
            <a:xfrm>
              <a:off x="1429" y="2251"/>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96" name="Oval 106"/>
            <p:cNvSpPr>
              <a:spLocks noChangeArrowheads="1"/>
            </p:cNvSpPr>
            <p:nvPr/>
          </p:nvSpPr>
          <p:spPr bwMode="auto">
            <a:xfrm>
              <a:off x="1265" y="2568"/>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97" name="Oval 107"/>
            <p:cNvSpPr>
              <a:spLocks noChangeArrowheads="1"/>
            </p:cNvSpPr>
            <p:nvPr/>
          </p:nvSpPr>
          <p:spPr bwMode="auto">
            <a:xfrm>
              <a:off x="1384" y="2442"/>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98" name="Oval 108"/>
            <p:cNvSpPr>
              <a:spLocks noChangeArrowheads="1"/>
            </p:cNvSpPr>
            <p:nvPr/>
          </p:nvSpPr>
          <p:spPr bwMode="auto">
            <a:xfrm>
              <a:off x="1174" y="2341"/>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99" name="Oval 109"/>
            <p:cNvSpPr>
              <a:spLocks noChangeArrowheads="1"/>
            </p:cNvSpPr>
            <p:nvPr/>
          </p:nvSpPr>
          <p:spPr bwMode="auto">
            <a:xfrm>
              <a:off x="1207" y="2256"/>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700" name="Oval 110"/>
            <p:cNvSpPr>
              <a:spLocks noChangeArrowheads="1"/>
            </p:cNvSpPr>
            <p:nvPr/>
          </p:nvSpPr>
          <p:spPr bwMode="auto">
            <a:xfrm>
              <a:off x="1310" y="2214"/>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701" name="Oval 111"/>
            <p:cNvSpPr>
              <a:spLocks noChangeArrowheads="1"/>
            </p:cNvSpPr>
            <p:nvPr/>
          </p:nvSpPr>
          <p:spPr bwMode="auto">
            <a:xfrm>
              <a:off x="1356" y="2577"/>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702" name="Oval 112"/>
            <p:cNvSpPr>
              <a:spLocks noChangeArrowheads="1"/>
            </p:cNvSpPr>
            <p:nvPr/>
          </p:nvSpPr>
          <p:spPr bwMode="auto">
            <a:xfrm>
              <a:off x="1174" y="2523"/>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703" name="Oval 113"/>
            <p:cNvSpPr>
              <a:spLocks noChangeArrowheads="1"/>
            </p:cNvSpPr>
            <p:nvPr/>
          </p:nvSpPr>
          <p:spPr bwMode="auto">
            <a:xfrm>
              <a:off x="1129" y="2432"/>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704" name="Oval 115"/>
            <p:cNvSpPr>
              <a:spLocks noChangeArrowheads="1"/>
            </p:cNvSpPr>
            <p:nvPr/>
          </p:nvSpPr>
          <p:spPr bwMode="auto">
            <a:xfrm>
              <a:off x="1338" y="2341"/>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705" name="Oval 116"/>
            <p:cNvSpPr>
              <a:spLocks noChangeArrowheads="1"/>
            </p:cNvSpPr>
            <p:nvPr/>
          </p:nvSpPr>
          <p:spPr bwMode="auto">
            <a:xfrm>
              <a:off x="1113" y="2190"/>
              <a:ext cx="484" cy="520"/>
            </a:xfrm>
            <a:prstGeom prst="ellipse">
              <a:avLst/>
            </a:prstGeom>
            <a:no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706" name="Oval 117"/>
            <p:cNvSpPr>
              <a:spLocks noChangeArrowheads="1"/>
            </p:cNvSpPr>
            <p:nvPr/>
          </p:nvSpPr>
          <p:spPr bwMode="auto">
            <a:xfrm>
              <a:off x="1446" y="2523"/>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grpSp>
      <p:sp>
        <p:nvSpPr>
          <p:cNvPr id="108548" name="Oval 115"/>
          <p:cNvSpPr>
            <a:spLocks noChangeArrowheads="1"/>
          </p:cNvSpPr>
          <p:nvPr/>
        </p:nvSpPr>
        <p:spPr bwMode="auto">
          <a:xfrm>
            <a:off x="1277938" y="2325688"/>
            <a:ext cx="82550" cy="9366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cxnSp>
        <p:nvCxnSpPr>
          <p:cNvPr id="90" name="Conector recto de flecha 89"/>
          <p:cNvCxnSpPr/>
          <p:nvPr/>
        </p:nvCxnSpPr>
        <p:spPr>
          <a:xfrm rot="5400000">
            <a:off x="422276" y="3519487"/>
            <a:ext cx="1331912" cy="2587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1" name="Conector recto de flecha 90"/>
          <p:cNvCxnSpPr/>
          <p:nvPr/>
        </p:nvCxnSpPr>
        <p:spPr>
          <a:xfrm>
            <a:off x="1658938" y="2555875"/>
            <a:ext cx="360362" cy="2206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8551" name="CuadroTexto 95"/>
          <p:cNvSpPr txBox="1">
            <a:spLocks noChangeArrowheads="1"/>
          </p:cNvSpPr>
          <p:nvPr/>
        </p:nvSpPr>
        <p:spPr bwMode="auto">
          <a:xfrm>
            <a:off x="287338" y="3032125"/>
            <a:ext cx="428625" cy="368300"/>
          </a:xfrm>
          <a:prstGeom prst="rect">
            <a:avLst/>
          </a:prstGeom>
          <a:noFill/>
          <a:ln w="9525">
            <a:noFill/>
            <a:miter lim="800000"/>
            <a:headEnd/>
            <a:tailEnd/>
          </a:ln>
        </p:spPr>
        <p:txBody>
          <a:bodyPr wrap="none">
            <a:spAutoFit/>
          </a:bodyPr>
          <a:lstStyle/>
          <a:p>
            <a:r>
              <a:rPr kumimoji="0" lang="en-GB" altLang="ja-JP">
                <a:latin typeface="Calibri" pitchFamily="34" charset="0"/>
              </a:rPr>
              <a:t>β+</a:t>
            </a:r>
          </a:p>
        </p:txBody>
      </p:sp>
      <p:sp>
        <p:nvSpPr>
          <p:cNvPr id="108552" name="CuadroTexto 96"/>
          <p:cNvSpPr txBox="1">
            <a:spLocks noChangeArrowheads="1"/>
          </p:cNvSpPr>
          <p:nvPr/>
        </p:nvSpPr>
        <p:spPr bwMode="auto">
          <a:xfrm>
            <a:off x="1965325" y="2351088"/>
            <a:ext cx="614363" cy="369887"/>
          </a:xfrm>
          <a:prstGeom prst="rect">
            <a:avLst/>
          </a:prstGeom>
          <a:noFill/>
          <a:ln w="9525">
            <a:noFill/>
            <a:miter lim="800000"/>
            <a:headEnd/>
            <a:tailEnd/>
          </a:ln>
        </p:spPr>
        <p:txBody>
          <a:bodyPr>
            <a:spAutoFit/>
          </a:bodyPr>
          <a:lstStyle/>
          <a:p>
            <a:r>
              <a:rPr kumimoji="0" lang="en-GB" altLang="ja-JP">
                <a:latin typeface="Calibri" pitchFamily="34" charset="0"/>
              </a:rPr>
              <a:t>ν</a:t>
            </a:r>
          </a:p>
        </p:txBody>
      </p:sp>
      <p:grpSp>
        <p:nvGrpSpPr>
          <p:cNvPr id="108553" name="Group 103"/>
          <p:cNvGrpSpPr>
            <a:grpSpLocks/>
          </p:cNvGrpSpPr>
          <p:nvPr/>
        </p:nvGrpSpPr>
        <p:grpSpPr bwMode="auto">
          <a:xfrm>
            <a:off x="644525" y="4438650"/>
            <a:ext cx="550863" cy="598488"/>
            <a:chOff x="1113" y="2190"/>
            <a:chExt cx="484" cy="520"/>
          </a:xfrm>
        </p:grpSpPr>
        <p:sp>
          <p:nvSpPr>
            <p:cNvPr id="108681" name="Oval 104"/>
            <p:cNvSpPr>
              <a:spLocks noChangeArrowheads="1"/>
            </p:cNvSpPr>
            <p:nvPr/>
          </p:nvSpPr>
          <p:spPr bwMode="auto">
            <a:xfrm>
              <a:off x="1247" y="2432"/>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82" name="Oval 105"/>
            <p:cNvSpPr>
              <a:spLocks noChangeArrowheads="1"/>
            </p:cNvSpPr>
            <p:nvPr/>
          </p:nvSpPr>
          <p:spPr bwMode="auto">
            <a:xfrm>
              <a:off x="1429" y="2251"/>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83" name="Oval 106"/>
            <p:cNvSpPr>
              <a:spLocks noChangeArrowheads="1"/>
            </p:cNvSpPr>
            <p:nvPr/>
          </p:nvSpPr>
          <p:spPr bwMode="auto">
            <a:xfrm>
              <a:off x="1265" y="2568"/>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84" name="Oval 107"/>
            <p:cNvSpPr>
              <a:spLocks noChangeArrowheads="1"/>
            </p:cNvSpPr>
            <p:nvPr/>
          </p:nvSpPr>
          <p:spPr bwMode="auto">
            <a:xfrm>
              <a:off x="1384" y="2442"/>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85" name="Oval 108"/>
            <p:cNvSpPr>
              <a:spLocks noChangeArrowheads="1"/>
            </p:cNvSpPr>
            <p:nvPr/>
          </p:nvSpPr>
          <p:spPr bwMode="auto">
            <a:xfrm>
              <a:off x="1174" y="2341"/>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86" name="Oval 109"/>
            <p:cNvSpPr>
              <a:spLocks noChangeArrowheads="1"/>
            </p:cNvSpPr>
            <p:nvPr/>
          </p:nvSpPr>
          <p:spPr bwMode="auto">
            <a:xfrm>
              <a:off x="1207" y="2256"/>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87" name="Oval 110"/>
            <p:cNvSpPr>
              <a:spLocks noChangeArrowheads="1"/>
            </p:cNvSpPr>
            <p:nvPr/>
          </p:nvSpPr>
          <p:spPr bwMode="auto">
            <a:xfrm>
              <a:off x="1310" y="2214"/>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88" name="Oval 111"/>
            <p:cNvSpPr>
              <a:spLocks noChangeArrowheads="1"/>
            </p:cNvSpPr>
            <p:nvPr/>
          </p:nvSpPr>
          <p:spPr bwMode="auto">
            <a:xfrm>
              <a:off x="1356" y="2577"/>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89" name="Oval 112"/>
            <p:cNvSpPr>
              <a:spLocks noChangeArrowheads="1"/>
            </p:cNvSpPr>
            <p:nvPr/>
          </p:nvSpPr>
          <p:spPr bwMode="auto">
            <a:xfrm>
              <a:off x="1174" y="2523"/>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90" name="Oval 113"/>
            <p:cNvSpPr>
              <a:spLocks noChangeArrowheads="1"/>
            </p:cNvSpPr>
            <p:nvPr/>
          </p:nvSpPr>
          <p:spPr bwMode="auto">
            <a:xfrm>
              <a:off x="1129" y="2432"/>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91" name="Oval 115"/>
            <p:cNvSpPr>
              <a:spLocks noChangeArrowheads="1"/>
            </p:cNvSpPr>
            <p:nvPr/>
          </p:nvSpPr>
          <p:spPr bwMode="auto">
            <a:xfrm>
              <a:off x="1338" y="2341"/>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92" name="Oval 116"/>
            <p:cNvSpPr>
              <a:spLocks noChangeArrowheads="1"/>
            </p:cNvSpPr>
            <p:nvPr/>
          </p:nvSpPr>
          <p:spPr bwMode="auto">
            <a:xfrm>
              <a:off x="1113" y="2190"/>
              <a:ext cx="484" cy="520"/>
            </a:xfrm>
            <a:prstGeom prst="ellipse">
              <a:avLst/>
            </a:prstGeom>
            <a:no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93" name="Oval 117"/>
            <p:cNvSpPr>
              <a:spLocks noChangeArrowheads="1"/>
            </p:cNvSpPr>
            <p:nvPr/>
          </p:nvSpPr>
          <p:spPr bwMode="auto">
            <a:xfrm>
              <a:off x="1446" y="2523"/>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grpSp>
      <p:sp>
        <p:nvSpPr>
          <p:cNvPr id="108554" name="Oval 105"/>
          <p:cNvSpPr>
            <a:spLocks noChangeArrowheads="1"/>
          </p:cNvSpPr>
          <p:nvPr/>
        </p:nvSpPr>
        <p:spPr bwMode="auto">
          <a:xfrm flipV="1">
            <a:off x="1112838" y="4624388"/>
            <a:ext cx="46037" cy="90487"/>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555" name="CuadroTexto 113"/>
          <p:cNvSpPr txBox="1">
            <a:spLocks noChangeArrowheads="1"/>
          </p:cNvSpPr>
          <p:nvPr/>
        </p:nvSpPr>
        <p:spPr bwMode="auto">
          <a:xfrm>
            <a:off x="881843" y="1612106"/>
            <a:ext cx="1203325" cy="369888"/>
          </a:xfrm>
          <a:prstGeom prst="rect">
            <a:avLst/>
          </a:prstGeom>
          <a:solidFill>
            <a:srgbClr val="FAC090"/>
          </a:solidFill>
          <a:ln w="9525">
            <a:noFill/>
            <a:miter lim="800000"/>
            <a:headEnd/>
            <a:tailEnd/>
          </a:ln>
        </p:spPr>
        <p:txBody>
          <a:bodyPr wrap="none">
            <a:spAutoFit/>
          </a:bodyPr>
          <a:lstStyle/>
          <a:p>
            <a:r>
              <a:rPr kumimoji="0" lang="en-GB" altLang="ja-JP">
                <a:latin typeface="Calibri" pitchFamily="34" charset="0"/>
              </a:rPr>
              <a:t>Beta decay</a:t>
            </a:r>
          </a:p>
        </p:txBody>
      </p:sp>
      <p:sp>
        <p:nvSpPr>
          <p:cNvPr id="108556" name="CuadroTexto 114"/>
          <p:cNvSpPr txBox="1">
            <a:spLocks noChangeArrowheads="1"/>
          </p:cNvSpPr>
          <p:nvPr/>
        </p:nvSpPr>
        <p:spPr bwMode="auto">
          <a:xfrm>
            <a:off x="4586027" y="1613694"/>
            <a:ext cx="2728913" cy="368300"/>
          </a:xfrm>
          <a:prstGeom prst="rect">
            <a:avLst/>
          </a:prstGeom>
          <a:solidFill>
            <a:srgbClr val="FAC090"/>
          </a:solidFill>
          <a:ln w="9525">
            <a:noFill/>
            <a:miter lim="800000"/>
            <a:headEnd/>
            <a:tailEnd/>
          </a:ln>
        </p:spPr>
        <p:txBody>
          <a:bodyPr wrap="none">
            <a:spAutoFit/>
          </a:bodyPr>
          <a:lstStyle/>
          <a:p>
            <a:r>
              <a:rPr kumimoji="0" lang="en-GB" altLang="ja-JP">
                <a:latin typeface="Calibri" pitchFamily="34" charset="0"/>
              </a:rPr>
              <a:t>Charge Exchange Reactions</a:t>
            </a:r>
          </a:p>
        </p:txBody>
      </p:sp>
      <p:sp>
        <p:nvSpPr>
          <p:cNvPr id="108557" name="CuadroTexto 116"/>
          <p:cNvSpPr txBox="1">
            <a:spLocks noChangeArrowheads="1"/>
          </p:cNvSpPr>
          <p:nvPr/>
        </p:nvSpPr>
        <p:spPr bwMode="auto">
          <a:xfrm>
            <a:off x="5232469" y="75235"/>
            <a:ext cx="1976435" cy="369332"/>
          </a:xfrm>
          <a:prstGeom prst="rect">
            <a:avLst/>
          </a:prstGeom>
          <a:noFill/>
          <a:ln w="9525">
            <a:noFill/>
            <a:miter lim="800000"/>
            <a:headEnd/>
            <a:tailEnd/>
          </a:ln>
        </p:spPr>
        <p:txBody>
          <a:bodyPr wrap="none">
            <a:spAutoFit/>
          </a:bodyPr>
          <a:lstStyle/>
          <a:p>
            <a:r>
              <a:rPr kumimoji="0" lang="en-GB" altLang="ja-JP" dirty="0" smtClean="0">
                <a:solidFill>
                  <a:srgbClr val="FF0000"/>
                </a:solidFill>
                <a:latin typeface="Calibri" pitchFamily="34" charset="0"/>
              </a:rPr>
              <a:t>Some years ago…</a:t>
            </a:r>
            <a:r>
              <a:rPr kumimoji="0" lang="en-GB" altLang="ja-JP" dirty="0">
                <a:solidFill>
                  <a:srgbClr val="FF0000"/>
                </a:solidFill>
                <a:latin typeface="Calibri" pitchFamily="34" charset="0"/>
              </a:rPr>
              <a:t>… </a:t>
            </a:r>
          </a:p>
        </p:txBody>
      </p:sp>
      <p:sp>
        <p:nvSpPr>
          <p:cNvPr id="108558" name="Oval 115"/>
          <p:cNvSpPr>
            <a:spLocks noChangeArrowheads="1"/>
          </p:cNvSpPr>
          <p:nvPr/>
        </p:nvSpPr>
        <p:spPr bwMode="auto">
          <a:xfrm flipH="1">
            <a:off x="1300163" y="2478088"/>
            <a:ext cx="107950" cy="95250"/>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559" name="Oval 115"/>
          <p:cNvSpPr>
            <a:spLocks noChangeArrowheads="1"/>
          </p:cNvSpPr>
          <p:nvPr/>
        </p:nvSpPr>
        <p:spPr bwMode="auto">
          <a:xfrm>
            <a:off x="1052513" y="4764088"/>
            <a:ext cx="84137" cy="95250"/>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cxnSp>
        <p:nvCxnSpPr>
          <p:cNvPr id="137" name="Conector recto de flecha 136"/>
          <p:cNvCxnSpPr/>
          <p:nvPr/>
        </p:nvCxnSpPr>
        <p:spPr>
          <a:xfrm rot="10800000" flipV="1">
            <a:off x="325438" y="2678113"/>
            <a:ext cx="492125" cy="3222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34" name="Agrupar 133"/>
          <p:cNvGrpSpPr>
            <a:grpSpLocks/>
          </p:cNvGrpSpPr>
          <p:nvPr/>
        </p:nvGrpSpPr>
        <p:grpSpPr bwMode="auto">
          <a:xfrm>
            <a:off x="28599" y="2228850"/>
            <a:ext cx="5808663" cy="4051300"/>
            <a:chOff x="4731926" y="1079500"/>
            <a:chExt cx="5808720" cy="4050129"/>
          </a:xfrm>
        </p:grpSpPr>
        <p:sp>
          <p:nvSpPr>
            <p:cNvPr id="129" name="Rectángulo 128"/>
            <p:cNvSpPr/>
            <p:nvPr/>
          </p:nvSpPr>
          <p:spPr>
            <a:xfrm>
              <a:off x="4731926" y="1079500"/>
              <a:ext cx="5808720" cy="4050129"/>
            </a:xfrm>
            <a:prstGeom prst="rect">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pic>
          <p:nvPicPr>
            <p:cNvPr id="108678" name="Imagen 129" descr="Screen Shot 2012-10-17 at 7.46.03 PM.png"/>
            <p:cNvPicPr>
              <a:picLocks noChangeAspect="1"/>
            </p:cNvPicPr>
            <p:nvPr/>
          </p:nvPicPr>
          <p:blipFill>
            <a:blip r:embed="rId2"/>
            <a:srcRect/>
            <a:stretch>
              <a:fillRect/>
            </a:stretch>
          </p:blipFill>
          <p:spPr bwMode="auto">
            <a:xfrm>
              <a:off x="4760525" y="1164277"/>
              <a:ext cx="5588000" cy="1152028"/>
            </a:xfrm>
            <a:prstGeom prst="rect">
              <a:avLst/>
            </a:prstGeom>
            <a:noFill/>
            <a:ln w="9525">
              <a:noFill/>
              <a:miter lim="800000"/>
              <a:headEnd/>
              <a:tailEnd/>
            </a:ln>
          </p:spPr>
        </p:pic>
        <p:pic>
          <p:nvPicPr>
            <p:cNvPr id="108679" name="Imagen 130" descr="Screen Shot 2012-10-17 at 7.50.42 PM.png"/>
            <p:cNvPicPr>
              <a:picLocks noChangeAspect="1"/>
            </p:cNvPicPr>
            <p:nvPr/>
          </p:nvPicPr>
          <p:blipFill>
            <a:blip r:embed="rId3"/>
            <a:srcRect/>
            <a:stretch>
              <a:fillRect/>
            </a:stretch>
          </p:blipFill>
          <p:spPr bwMode="auto">
            <a:xfrm>
              <a:off x="5585178" y="2536358"/>
              <a:ext cx="3101622" cy="2351892"/>
            </a:xfrm>
            <a:prstGeom prst="rect">
              <a:avLst/>
            </a:prstGeom>
            <a:noFill/>
            <a:ln w="9525">
              <a:noFill/>
              <a:miter lim="800000"/>
              <a:headEnd/>
              <a:tailEnd/>
            </a:ln>
          </p:spPr>
        </p:pic>
        <p:cxnSp>
          <p:nvCxnSpPr>
            <p:cNvPr id="127" name="Conector recto de flecha 126"/>
            <p:cNvCxnSpPr/>
            <p:nvPr/>
          </p:nvCxnSpPr>
          <p:spPr>
            <a:xfrm rot="16200000" flipH="1">
              <a:off x="5791666" y="4114715"/>
              <a:ext cx="490396" cy="127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08563" name="Text Box 102"/>
          <p:cNvSpPr txBox="1">
            <a:spLocks noChangeArrowheads="1"/>
          </p:cNvSpPr>
          <p:nvPr/>
        </p:nvSpPr>
        <p:spPr bwMode="auto">
          <a:xfrm>
            <a:off x="6249988" y="2212975"/>
            <a:ext cx="193675" cy="342900"/>
          </a:xfrm>
          <a:prstGeom prst="rect">
            <a:avLst/>
          </a:prstGeom>
          <a:noFill/>
          <a:ln w="9525">
            <a:noFill/>
            <a:miter lim="800000"/>
            <a:headEnd/>
            <a:tailEnd/>
          </a:ln>
        </p:spPr>
        <p:txBody>
          <a:bodyPr wrap="none" lIns="95782" tIns="47891" rIns="95782" bIns="47891">
            <a:spAutoFit/>
          </a:bodyPr>
          <a:lstStyle/>
          <a:p>
            <a:pPr algn="ctr" defTabSz="957263"/>
            <a:endParaRPr kumimoji="0" lang="en-US" altLang="ja-JP" sz="1600">
              <a:latin typeface="Tahoma" pitchFamily="34" charset="0"/>
            </a:endParaRPr>
          </a:p>
        </p:txBody>
      </p:sp>
      <p:grpSp>
        <p:nvGrpSpPr>
          <p:cNvPr id="108564" name="Group 103"/>
          <p:cNvGrpSpPr>
            <a:grpSpLocks/>
          </p:cNvGrpSpPr>
          <p:nvPr/>
        </p:nvGrpSpPr>
        <p:grpSpPr bwMode="auto">
          <a:xfrm>
            <a:off x="7158038" y="2246313"/>
            <a:ext cx="550862" cy="598487"/>
            <a:chOff x="1113" y="2190"/>
            <a:chExt cx="484" cy="520"/>
          </a:xfrm>
        </p:grpSpPr>
        <p:sp>
          <p:nvSpPr>
            <p:cNvPr id="108664" name="Oval 104"/>
            <p:cNvSpPr>
              <a:spLocks noChangeArrowheads="1"/>
            </p:cNvSpPr>
            <p:nvPr/>
          </p:nvSpPr>
          <p:spPr bwMode="auto">
            <a:xfrm>
              <a:off x="1247" y="2432"/>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65" name="Oval 105"/>
            <p:cNvSpPr>
              <a:spLocks noChangeArrowheads="1"/>
            </p:cNvSpPr>
            <p:nvPr/>
          </p:nvSpPr>
          <p:spPr bwMode="auto">
            <a:xfrm>
              <a:off x="1429" y="2251"/>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66" name="Oval 106"/>
            <p:cNvSpPr>
              <a:spLocks noChangeArrowheads="1"/>
            </p:cNvSpPr>
            <p:nvPr/>
          </p:nvSpPr>
          <p:spPr bwMode="auto">
            <a:xfrm>
              <a:off x="1265" y="2568"/>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67" name="Oval 107"/>
            <p:cNvSpPr>
              <a:spLocks noChangeArrowheads="1"/>
            </p:cNvSpPr>
            <p:nvPr/>
          </p:nvSpPr>
          <p:spPr bwMode="auto">
            <a:xfrm>
              <a:off x="1384" y="2442"/>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68" name="Oval 108"/>
            <p:cNvSpPr>
              <a:spLocks noChangeArrowheads="1"/>
            </p:cNvSpPr>
            <p:nvPr/>
          </p:nvSpPr>
          <p:spPr bwMode="auto">
            <a:xfrm>
              <a:off x="1174" y="2341"/>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69" name="Oval 109"/>
            <p:cNvSpPr>
              <a:spLocks noChangeArrowheads="1"/>
            </p:cNvSpPr>
            <p:nvPr/>
          </p:nvSpPr>
          <p:spPr bwMode="auto">
            <a:xfrm>
              <a:off x="1207" y="2256"/>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70" name="Oval 110"/>
            <p:cNvSpPr>
              <a:spLocks noChangeArrowheads="1"/>
            </p:cNvSpPr>
            <p:nvPr/>
          </p:nvSpPr>
          <p:spPr bwMode="auto">
            <a:xfrm>
              <a:off x="1310" y="2214"/>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71" name="Oval 111"/>
            <p:cNvSpPr>
              <a:spLocks noChangeArrowheads="1"/>
            </p:cNvSpPr>
            <p:nvPr/>
          </p:nvSpPr>
          <p:spPr bwMode="auto">
            <a:xfrm>
              <a:off x="1356" y="2577"/>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72" name="Oval 112"/>
            <p:cNvSpPr>
              <a:spLocks noChangeArrowheads="1"/>
            </p:cNvSpPr>
            <p:nvPr/>
          </p:nvSpPr>
          <p:spPr bwMode="auto">
            <a:xfrm>
              <a:off x="1174" y="2523"/>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73" name="Oval 113"/>
            <p:cNvSpPr>
              <a:spLocks noChangeArrowheads="1"/>
            </p:cNvSpPr>
            <p:nvPr/>
          </p:nvSpPr>
          <p:spPr bwMode="auto">
            <a:xfrm>
              <a:off x="1129" y="2432"/>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74" name="Oval 115"/>
            <p:cNvSpPr>
              <a:spLocks noChangeArrowheads="1"/>
            </p:cNvSpPr>
            <p:nvPr/>
          </p:nvSpPr>
          <p:spPr bwMode="auto">
            <a:xfrm>
              <a:off x="1338" y="2341"/>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75" name="Oval 116"/>
            <p:cNvSpPr>
              <a:spLocks noChangeArrowheads="1"/>
            </p:cNvSpPr>
            <p:nvPr/>
          </p:nvSpPr>
          <p:spPr bwMode="auto">
            <a:xfrm>
              <a:off x="1113" y="2190"/>
              <a:ext cx="484" cy="520"/>
            </a:xfrm>
            <a:prstGeom prst="ellipse">
              <a:avLst/>
            </a:prstGeom>
            <a:no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76" name="Oval 117"/>
            <p:cNvSpPr>
              <a:spLocks noChangeArrowheads="1"/>
            </p:cNvSpPr>
            <p:nvPr/>
          </p:nvSpPr>
          <p:spPr bwMode="auto">
            <a:xfrm>
              <a:off x="1446" y="2523"/>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grpSp>
      <p:sp>
        <p:nvSpPr>
          <p:cNvPr id="108565" name="Oval 119"/>
          <p:cNvSpPr>
            <a:spLocks noChangeArrowheads="1"/>
          </p:cNvSpPr>
          <p:nvPr/>
        </p:nvSpPr>
        <p:spPr bwMode="auto">
          <a:xfrm>
            <a:off x="6276975" y="2820988"/>
            <a:ext cx="325438" cy="344487"/>
          </a:xfrm>
          <a:prstGeom prst="ellipse">
            <a:avLst/>
          </a:prstGeom>
          <a:noFill/>
          <a:ln w="9525">
            <a:solidFill>
              <a:schemeClr val="tx1"/>
            </a:solidFill>
            <a:round/>
            <a:headEnd/>
            <a:tailEnd/>
          </a:ln>
        </p:spPr>
        <p:txBody>
          <a:bodyPr wrap="none" anchor="ctr"/>
          <a:lstStyle/>
          <a:p>
            <a:endParaRPr kumimoji="0" lang="es-ES_tradnl" altLang="ja-JP">
              <a:latin typeface="Calibri" pitchFamily="34" charset="0"/>
            </a:endParaRPr>
          </a:p>
        </p:txBody>
      </p:sp>
      <p:sp>
        <p:nvSpPr>
          <p:cNvPr id="108566" name="Line 120"/>
          <p:cNvSpPr>
            <a:spLocks noChangeShapeType="1"/>
          </p:cNvSpPr>
          <p:nvPr/>
        </p:nvSpPr>
        <p:spPr bwMode="auto">
          <a:xfrm>
            <a:off x="6615113" y="3030538"/>
            <a:ext cx="309562" cy="1587"/>
          </a:xfrm>
          <a:prstGeom prst="line">
            <a:avLst/>
          </a:prstGeom>
          <a:noFill/>
          <a:ln w="28575">
            <a:solidFill>
              <a:schemeClr val="tx1"/>
            </a:solidFill>
            <a:round/>
            <a:headEnd/>
            <a:tailEnd type="triangle" w="med" len="med"/>
          </a:ln>
        </p:spPr>
        <p:txBody>
          <a:bodyPr wrap="none" anchor="ctr"/>
          <a:lstStyle/>
          <a:p>
            <a:endParaRPr lang="ja-JP" altLang="en-US"/>
          </a:p>
        </p:txBody>
      </p:sp>
      <p:sp>
        <p:nvSpPr>
          <p:cNvPr id="108567" name="Oval 121"/>
          <p:cNvSpPr>
            <a:spLocks noChangeArrowheads="1"/>
          </p:cNvSpPr>
          <p:nvPr/>
        </p:nvSpPr>
        <p:spPr bwMode="auto">
          <a:xfrm>
            <a:off x="6310313" y="2997200"/>
            <a:ext cx="93662" cy="107950"/>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568" name="Oval 122"/>
          <p:cNvSpPr>
            <a:spLocks noChangeArrowheads="1"/>
          </p:cNvSpPr>
          <p:nvPr/>
        </p:nvSpPr>
        <p:spPr bwMode="auto">
          <a:xfrm>
            <a:off x="6464300" y="2997200"/>
            <a:ext cx="92075" cy="95250"/>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569" name="Oval 123"/>
          <p:cNvSpPr>
            <a:spLocks noChangeArrowheads="1"/>
          </p:cNvSpPr>
          <p:nvPr/>
        </p:nvSpPr>
        <p:spPr bwMode="auto">
          <a:xfrm>
            <a:off x="6392863" y="2846388"/>
            <a:ext cx="95250" cy="107950"/>
          </a:xfrm>
          <a:prstGeom prst="ellipse">
            <a:avLst/>
          </a:prstGeom>
          <a:solidFill>
            <a:srgbClr val="0000FF"/>
          </a:solidFill>
          <a:ln w="9525">
            <a:noFill/>
            <a:round/>
            <a:headEnd/>
            <a:tailEnd/>
          </a:ln>
        </p:spPr>
        <p:txBody>
          <a:bodyPr wrap="none" anchor="ctr"/>
          <a:lstStyle/>
          <a:p>
            <a:endParaRPr kumimoji="0" lang="es-ES_tradnl" altLang="ja-JP">
              <a:latin typeface="Calibri" pitchFamily="34" charset="0"/>
            </a:endParaRPr>
          </a:p>
        </p:txBody>
      </p:sp>
      <p:sp>
        <p:nvSpPr>
          <p:cNvPr id="108570" name="Text Box 124"/>
          <p:cNvSpPr txBox="1">
            <a:spLocks noChangeArrowheads="1"/>
          </p:cNvSpPr>
          <p:nvPr/>
        </p:nvSpPr>
        <p:spPr bwMode="auto">
          <a:xfrm>
            <a:off x="6124575" y="3084513"/>
            <a:ext cx="1174750" cy="373062"/>
          </a:xfrm>
          <a:prstGeom prst="rect">
            <a:avLst/>
          </a:prstGeom>
          <a:noFill/>
          <a:ln w="9525">
            <a:noFill/>
            <a:miter lim="800000"/>
            <a:headEnd/>
            <a:tailEnd/>
          </a:ln>
        </p:spPr>
        <p:txBody>
          <a:bodyPr lIns="95782" tIns="47891" rIns="95782" bIns="47891">
            <a:spAutoFit/>
          </a:bodyPr>
          <a:lstStyle/>
          <a:p>
            <a:pPr algn="ctr" defTabSz="957263"/>
            <a:r>
              <a:rPr kumimoji="0" lang="es-ES" altLang="ja-JP" b="1">
                <a:latin typeface="Tahoma" pitchFamily="34" charset="0"/>
              </a:rPr>
              <a:t>3He</a:t>
            </a:r>
          </a:p>
        </p:txBody>
      </p:sp>
      <p:grpSp>
        <p:nvGrpSpPr>
          <p:cNvPr id="108571" name="Group 191"/>
          <p:cNvGrpSpPr>
            <a:grpSpLocks/>
          </p:cNvGrpSpPr>
          <p:nvPr/>
        </p:nvGrpSpPr>
        <p:grpSpPr bwMode="auto">
          <a:xfrm>
            <a:off x="6672263" y="3962400"/>
            <a:ext cx="1457325" cy="1027113"/>
            <a:chOff x="4656" y="2496"/>
            <a:chExt cx="917" cy="647"/>
          </a:xfrm>
        </p:grpSpPr>
        <p:sp>
          <p:nvSpPr>
            <p:cNvPr id="108635" name="Oval 128"/>
            <p:cNvSpPr>
              <a:spLocks noChangeArrowheads="1"/>
            </p:cNvSpPr>
            <p:nvPr/>
          </p:nvSpPr>
          <p:spPr bwMode="auto">
            <a:xfrm>
              <a:off x="4731" y="2547"/>
              <a:ext cx="324" cy="366"/>
            </a:xfrm>
            <a:prstGeom prst="ellipse">
              <a:avLst/>
            </a:prstGeom>
            <a:noFill/>
            <a:ln w="9525">
              <a:solidFill>
                <a:schemeClr val="tx1"/>
              </a:solidFill>
              <a:round/>
              <a:headEnd/>
              <a:tailEnd/>
            </a:ln>
          </p:spPr>
          <p:txBody>
            <a:bodyPr wrap="none" anchor="ctr"/>
            <a:lstStyle/>
            <a:p>
              <a:endParaRPr kumimoji="0" lang="es-ES_tradnl" altLang="ja-JP">
                <a:latin typeface="Calibri" pitchFamily="34" charset="0"/>
              </a:endParaRPr>
            </a:p>
          </p:txBody>
        </p:sp>
        <p:sp>
          <p:nvSpPr>
            <p:cNvPr id="108636" name="Oval 129"/>
            <p:cNvSpPr>
              <a:spLocks noChangeArrowheads="1"/>
            </p:cNvSpPr>
            <p:nvPr/>
          </p:nvSpPr>
          <p:spPr bwMode="auto">
            <a:xfrm>
              <a:off x="4785" y="2780"/>
              <a:ext cx="49" cy="57"/>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37" name="Oval 130"/>
            <p:cNvSpPr>
              <a:spLocks noChangeArrowheads="1"/>
            </p:cNvSpPr>
            <p:nvPr/>
          </p:nvSpPr>
          <p:spPr bwMode="auto">
            <a:xfrm>
              <a:off x="4837" y="2680"/>
              <a:ext cx="49" cy="58"/>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38" name="Oval 131"/>
            <p:cNvSpPr>
              <a:spLocks noChangeArrowheads="1"/>
            </p:cNvSpPr>
            <p:nvPr/>
          </p:nvSpPr>
          <p:spPr bwMode="auto">
            <a:xfrm>
              <a:off x="4850" y="2842"/>
              <a:ext cx="49" cy="57"/>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39" name="Oval 132"/>
            <p:cNvSpPr>
              <a:spLocks noChangeArrowheads="1"/>
            </p:cNvSpPr>
            <p:nvPr/>
          </p:nvSpPr>
          <p:spPr bwMode="auto">
            <a:xfrm>
              <a:off x="4930" y="2821"/>
              <a:ext cx="49" cy="57"/>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40" name="Oval 133"/>
            <p:cNvSpPr>
              <a:spLocks noChangeArrowheads="1"/>
            </p:cNvSpPr>
            <p:nvPr/>
          </p:nvSpPr>
          <p:spPr bwMode="auto">
            <a:xfrm>
              <a:off x="4924" y="2730"/>
              <a:ext cx="49" cy="58"/>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41" name="Oval 134"/>
            <p:cNvSpPr>
              <a:spLocks noChangeArrowheads="1"/>
            </p:cNvSpPr>
            <p:nvPr/>
          </p:nvSpPr>
          <p:spPr bwMode="auto">
            <a:xfrm>
              <a:off x="4776" y="2680"/>
              <a:ext cx="49" cy="58"/>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42" name="Oval 135"/>
            <p:cNvSpPr>
              <a:spLocks noChangeArrowheads="1"/>
            </p:cNvSpPr>
            <p:nvPr/>
          </p:nvSpPr>
          <p:spPr bwMode="auto">
            <a:xfrm>
              <a:off x="4806" y="2599"/>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43" name="Oval 136"/>
            <p:cNvSpPr>
              <a:spLocks noChangeArrowheads="1"/>
            </p:cNvSpPr>
            <p:nvPr/>
          </p:nvSpPr>
          <p:spPr bwMode="auto">
            <a:xfrm>
              <a:off x="4870" y="2571"/>
              <a:ext cx="49" cy="57"/>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44" name="Oval 137"/>
            <p:cNvSpPr>
              <a:spLocks noChangeArrowheads="1"/>
            </p:cNvSpPr>
            <p:nvPr/>
          </p:nvSpPr>
          <p:spPr bwMode="auto">
            <a:xfrm>
              <a:off x="4967" y="2660"/>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45" name="Oval 138"/>
            <p:cNvSpPr>
              <a:spLocks noChangeArrowheads="1"/>
            </p:cNvSpPr>
            <p:nvPr/>
          </p:nvSpPr>
          <p:spPr bwMode="auto">
            <a:xfrm>
              <a:off x="4891" y="2640"/>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46" name="Oval 139"/>
            <p:cNvSpPr>
              <a:spLocks noChangeArrowheads="1"/>
            </p:cNvSpPr>
            <p:nvPr/>
          </p:nvSpPr>
          <p:spPr bwMode="auto">
            <a:xfrm>
              <a:off x="4858" y="2750"/>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47" name="Oval 140"/>
            <p:cNvSpPr>
              <a:spLocks noChangeArrowheads="1"/>
            </p:cNvSpPr>
            <p:nvPr/>
          </p:nvSpPr>
          <p:spPr bwMode="auto">
            <a:xfrm>
              <a:off x="4977" y="2747"/>
              <a:ext cx="49" cy="57"/>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48" name="Oval 141"/>
            <p:cNvSpPr>
              <a:spLocks noChangeArrowheads="1"/>
            </p:cNvSpPr>
            <p:nvPr/>
          </p:nvSpPr>
          <p:spPr bwMode="auto">
            <a:xfrm>
              <a:off x="4943" y="2590"/>
              <a:ext cx="49" cy="57"/>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49" name="Oval 142"/>
            <p:cNvSpPr>
              <a:spLocks noChangeArrowheads="1"/>
            </p:cNvSpPr>
            <p:nvPr/>
          </p:nvSpPr>
          <p:spPr bwMode="auto">
            <a:xfrm>
              <a:off x="5222" y="2959"/>
              <a:ext cx="169" cy="184"/>
            </a:xfrm>
            <a:prstGeom prst="ellipse">
              <a:avLst/>
            </a:prstGeom>
            <a:noFill/>
            <a:ln w="9525">
              <a:solidFill>
                <a:schemeClr val="tx1"/>
              </a:solidFill>
              <a:round/>
              <a:headEnd/>
              <a:tailEnd/>
            </a:ln>
          </p:spPr>
          <p:txBody>
            <a:bodyPr wrap="none" anchor="ctr"/>
            <a:lstStyle/>
            <a:p>
              <a:endParaRPr kumimoji="0" lang="es-ES_tradnl" altLang="ja-JP">
                <a:latin typeface="Calibri" pitchFamily="34" charset="0"/>
              </a:endParaRPr>
            </a:p>
          </p:txBody>
        </p:sp>
        <p:sp>
          <p:nvSpPr>
            <p:cNvPr id="108650" name="Oval 143"/>
            <p:cNvSpPr>
              <a:spLocks noChangeArrowheads="1"/>
            </p:cNvSpPr>
            <p:nvPr/>
          </p:nvSpPr>
          <p:spPr bwMode="auto">
            <a:xfrm>
              <a:off x="5249" y="3018"/>
              <a:ext cx="49" cy="58"/>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51" name="Oval 144"/>
            <p:cNvSpPr>
              <a:spLocks noChangeArrowheads="1"/>
            </p:cNvSpPr>
            <p:nvPr/>
          </p:nvSpPr>
          <p:spPr bwMode="auto">
            <a:xfrm>
              <a:off x="4747" y="2742"/>
              <a:ext cx="49" cy="51"/>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52" name="Arco 145"/>
            <p:cNvSpPr>
              <a:spLocks/>
            </p:cNvSpPr>
            <p:nvPr/>
          </p:nvSpPr>
          <p:spPr bwMode="auto">
            <a:xfrm flipH="1">
              <a:off x="4656" y="2516"/>
              <a:ext cx="134" cy="191"/>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108653" name="Arco 146"/>
            <p:cNvSpPr>
              <a:spLocks/>
            </p:cNvSpPr>
            <p:nvPr/>
          </p:nvSpPr>
          <p:spPr bwMode="auto">
            <a:xfrm>
              <a:off x="4948" y="2496"/>
              <a:ext cx="171" cy="192"/>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108654" name="Arco 147"/>
            <p:cNvSpPr>
              <a:spLocks/>
            </p:cNvSpPr>
            <p:nvPr/>
          </p:nvSpPr>
          <p:spPr bwMode="auto">
            <a:xfrm rot="-10772542">
              <a:off x="4662" y="2809"/>
              <a:ext cx="122" cy="160"/>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108655" name="Arco 148"/>
            <p:cNvSpPr>
              <a:spLocks/>
            </p:cNvSpPr>
            <p:nvPr/>
          </p:nvSpPr>
          <p:spPr bwMode="auto">
            <a:xfrm flipV="1">
              <a:off x="5003" y="2804"/>
              <a:ext cx="128" cy="166"/>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108656" name="Arco 149"/>
            <p:cNvSpPr>
              <a:spLocks/>
            </p:cNvSpPr>
            <p:nvPr/>
          </p:nvSpPr>
          <p:spPr bwMode="auto">
            <a:xfrm>
              <a:off x="5119" y="2535"/>
              <a:ext cx="66" cy="192"/>
            </a:xfrm>
            <a:custGeom>
              <a:avLst/>
              <a:gdLst>
                <a:gd name="T0" fmla="*/ 0 w 21600"/>
                <a:gd name="T1" fmla="*/ 0 h 21600"/>
                <a:gd name="T2" fmla="*/ 0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108657" name="Arco 150"/>
            <p:cNvSpPr>
              <a:spLocks/>
            </p:cNvSpPr>
            <p:nvPr/>
          </p:nvSpPr>
          <p:spPr bwMode="auto">
            <a:xfrm flipH="1">
              <a:off x="4781" y="2506"/>
              <a:ext cx="128" cy="45"/>
            </a:xfrm>
            <a:custGeom>
              <a:avLst/>
              <a:gdLst>
                <a:gd name="T0" fmla="*/ 0 w 21600"/>
                <a:gd name="T1" fmla="*/ 0 h 21600"/>
                <a:gd name="T2" fmla="*/ 1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108658" name="Arco 151"/>
            <p:cNvSpPr>
              <a:spLocks/>
            </p:cNvSpPr>
            <p:nvPr/>
          </p:nvSpPr>
          <p:spPr bwMode="auto">
            <a:xfrm rot="12216403" flipH="1">
              <a:off x="4825" y="2993"/>
              <a:ext cx="128" cy="44"/>
            </a:xfrm>
            <a:custGeom>
              <a:avLst/>
              <a:gdLst>
                <a:gd name="T0" fmla="*/ 0 w 21600"/>
                <a:gd name="T1" fmla="*/ 0 h 21382"/>
                <a:gd name="T2" fmla="*/ 1 w 21600"/>
                <a:gd name="T3" fmla="*/ 0 h 21382"/>
                <a:gd name="T4" fmla="*/ 0 w 21600"/>
                <a:gd name="T5" fmla="*/ 0 h 21382"/>
                <a:gd name="T6" fmla="*/ 0 60000 65536"/>
                <a:gd name="T7" fmla="*/ 0 60000 65536"/>
                <a:gd name="T8" fmla="*/ 0 60000 65536"/>
                <a:gd name="T9" fmla="*/ 0 w 21600"/>
                <a:gd name="T10" fmla="*/ 0 h 21382"/>
                <a:gd name="T11" fmla="*/ 21600 w 21600"/>
                <a:gd name="T12" fmla="*/ 21382 h 21382"/>
              </a:gdLst>
              <a:ahLst/>
              <a:cxnLst>
                <a:cxn ang="T6">
                  <a:pos x="T0" y="T1"/>
                </a:cxn>
                <a:cxn ang="T7">
                  <a:pos x="T2" y="T3"/>
                </a:cxn>
                <a:cxn ang="T8">
                  <a:pos x="T4" y="T5"/>
                </a:cxn>
              </a:cxnLst>
              <a:rect l="T9" t="T10" r="T11" b="T12"/>
              <a:pathLst>
                <a:path w="21600" h="21382" fill="none" extrusionOk="0">
                  <a:moveTo>
                    <a:pt x="3058" y="-1"/>
                  </a:moveTo>
                  <a:cubicBezTo>
                    <a:pt x="13697" y="1521"/>
                    <a:pt x="21600" y="10634"/>
                    <a:pt x="21600" y="21382"/>
                  </a:cubicBezTo>
                </a:path>
                <a:path w="21600" h="21382" stroke="0" extrusionOk="0">
                  <a:moveTo>
                    <a:pt x="3058" y="-1"/>
                  </a:moveTo>
                  <a:cubicBezTo>
                    <a:pt x="13697" y="1521"/>
                    <a:pt x="21600" y="10634"/>
                    <a:pt x="21600" y="21382"/>
                  </a:cubicBezTo>
                  <a:lnTo>
                    <a:pt x="0" y="21382"/>
                  </a:lnTo>
                  <a:close/>
                </a:path>
              </a:pathLst>
            </a:custGeom>
            <a:noFill/>
            <a:ln w="9525">
              <a:solidFill>
                <a:schemeClr val="tx1"/>
              </a:solidFill>
              <a:round/>
              <a:headEnd/>
              <a:tailEnd/>
            </a:ln>
          </p:spPr>
          <p:txBody>
            <a:bodyPr wrap="none" anchor="ctr"/>
            <a:lstStyle/>
            <a:p>
              <a:endParaRPr lang="ja-JP" altLang="en-US"/>
            </a:p>
          </p:txBody>
        </p:sp>
        <p:sp>
          <p:nvSpPr>
            <p:cNvPr id="108659" name="AutoShape 152"/>
            <p:cNvSpPr>
              <a:spLocks noChangeArrowheads="1"/>
            </p:cNvSpPr>
            <p:nvPr/>
          </p:nvSpPr>
          <p:spPr bwMode="auto">
            <a:xfrm rot="-8987793">
              <a:off x="4878" y="2922"/>
              <a:ext cx="329" cy="173"/>
            </a:xfrm>
            <a:prstGeom prst="curvedDownArrow">
              <a:avLst>
                <a:gd name="adj1" fmla="val 38035"/>
                <a:gd name="adj2" fmla="val 76069"/>
                <a:gd name="adj3" fmla="val 33333"/>
              </a:avLst>
            </a:prstGeom>
            <a:solidFill>
              <a:srgbClr val="00FF00"/>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108660" name="AutoShape 153"/>
            <p:cNvSpPr>
              <a:spLocks noChangeArrowheads="1"/>
            </p:cNvSpPr>
            <p:nvPr/>
          </p:nvSpPr>
          <p:spPr bwMode="auto">
            <a:xfrm rot="1750524">
              <a:off x="5051" y="2765"/>
              <a:ext cx="329" cy="173"/>
            </a:xfrm>
            <a:prstGeom prst="curvedDownArrow">
              <a:avLst>
                <a:gd name="adj1" fmla="val 38035"/>
                <a:gd name="adj2" fmla="val 76069"/>
                <a:gd name="adj3" fmla="val 33333"/>
              </a:avLst>
            </a:prstGeom>
            <a:solidFill>
              <a:srgbClr val="00FF00"/>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108661" name="Oval 154"/>
            <p:cNvSpPr>
              <a:spLocks noChangeArrowheads="1"/>
            </p:cNvSpPr>
            <p:nvPr/>
          </p:nvSpPr>
          <p:spPr bwMode="auto">
            <a:xfrm>
              <a:off x="5299" y="3066"/>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62" name="Oval 155"/>
            <p:cNvSpPr>
              <a:spLocks noChangeArrowheads="1"/>
            </p:cNvSpPr>
            <p:nvPr/>
          </p:nvSpPr>
          <p:spPr bwMode="auto">
            <a:xfrm>
              <a:off x="5309" y="2999"/>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63" name="Text Box 189"/>
            <p:cNvSpPr txBox="1">
              <a:spLocks noChangeArrowheads="1"/>
            </p:cNvSpPr>
            <p:nvPr/>
          </p:nvSpPr>
          <p:spPr bwMode="auto">
            <a:xfrm>
              <a:off x="5391" y="2809"/>
              <a:ext cx="182" cy="235"/>
            </a:xfrm>
            <a:prstGeom prst="rect">
              <a:avLst/>
            </a:prstGeom>
            <a:noFill/>
            <a:ln w="9525">
              <a:noFill/>
              <a:miter lim="800000"/>
              <a:headEnd/>
              <a:tailEnd/>
            </a:ln>
          </p:spPr>
          <p:txBody>
            <a:bodyPr wrap="none" lIns="95782" tIns="47891" rIns="95782" bIns="47891">
              <a:spAutoFit/>
            </a:bodyPr>
            <a:lstStyle/>
            <a:p>
              <a:pPr algn="ctr" defTabSz="957263"/>
              <a:r>
                <a:rPr kumimoji="0" lang="es-ES" altLang="ja-JP" b="1">
                  <a:latin typeface="Tahoma" pitchFamily="34" charset="0"/>
                </a:rPr>
                <a:t>t</a:t>
              </a:r>
            </a:p>
          </p:txBody>
        </p:sp>
      </p:grpSp>
      <p:sp>
        <p:nvSpPr>
          <p:cNvPr id="108572" name="Line 199"/>
          <p:cNvSpPr>
            <a:spLocks noChangeShapeType="1"/>
          </p:cNvSpPr>
          <p:nvPr/>
        </p:nvSpPr>
        <p:spPr bwMode="auto">
          <a:xfrm>
            <a:off x="7861300" y="4876800"/>
            <a:ext cx="282575" cy="0"/>
          </a:xfrm>
          <a:prstGeom prst="line">
            <a:avLst/>
          </a:prstGeom>
          <a:noFill/>
          <a:ln w="9525">
            <a:solidFill>
              <a:schemeClr val="tx1"/>
            </a:solidFill>
            <a:round/>
            <a:headEnd/>
            <a:tailEnd type="triangle" w="med" len="med"/>
          </a:ln>
        </p:spPr>
        <p:txBody>
          <a:bodyPr/>
          <a:lstStyle/>
          <a:p>
            <a:endParaRPr lang="ja-JP" altLang="en-US"/>
          </a:p>
        </p:txBody>
      </p:sp>
      <p:sp>
        <p:nvSpPr>
          <p:cNvPr id="108573" name="Oval 111"/>
          <p:cNvSpPr>
            <a:spLocks noChangeArrowheads="1"/>
          </p:cNvSpPr>
          <p:nvPr/>
        </p:nvSpPr>
        <p:spPr bwMode="auto">
          <a:xfrm>
            <a:off x="7600950" y="2587625"/>
            <a:ext cx="84138" cy="93663"/>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574" name="Oval 115"/>
          <p:cNvSpPr>
            <a:spLocks noChangeArrowheads="1"/>
          </p:cNvSpPr>
          <p:nvPr/>
        </p:nvSpPr>
        <p:spPr bwMode="auto">
          <a:xfrm>
            <a:off x="7575550" y="2478088"/>
            <a:ext cx="82550" cy="9366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575" name="CuadroTexto 189"/>
          <p:cNvSpPr txBox="1">
            <a:spLocks noChangeArrowheads="1"/>
          </p:cNvSpPr>
          <p:nvPr/>
        </p:nvSpPr>
        <p:spPr bwMode="auto">
          <a:xfrm>
            <a:off x="7334250" y="1797050"/>
            <a:ext cx="749300" cy="368300"/>
          </a:xfrm>
          <a:prstGeom prst="rect">
            <a:avLst/>
          </a:prstGeom>
          <a:noFill/>
          <a:ln w="9525">
            <a:noFill/>
            <a:miter lim="800000"/>
            <a:headEnd/>
            <a:tailEnd/>
          </a:ln>
        </p:spPr>
        <p:txBody>
          <a:bodyPr wrap="none">
            <a:spAutoFit/>
          </a:bodyPr>
          <a:lstStyle/>
          <a:p>
            <a:r>
              <a:rPr kumimoji="0" lang="en-GB" altLang="ja-JP">
                <a:latin typeface="Calibri" pitchFamily="34" charset="0"/>
              </a:rPr>
              <a:t>target</a:t>
            </a:r>
          </a:p>
        </p:txBody>
      </p:sp>
      <p:grpSp>
        <p:nvGrpSpPr>
          <p:cNvPr id="8" name="Agrupar 123"/>
          <p:cNvGrpSpPr>
            <a:grpSpLocks/>
          </p:cNvGrpSpPr>
          <p:nvPr/>
        </p:nvGrpSpPr>
        <p:grpSpPr bwMode="auto">
          <a:xfrm>
            <a:off x="3485357" y="2522776"/>
            <a:ext cx="5916612" cy="4321175"/>
            <a:chOff x="3277774" y="1575387"/>
            <a:chExt cx="5916473" cy="4321669"/>
          </a:xfrm>
        </p:grpSpPr>
        <p:sp>
          <p:nvSpPr>
            <p:cNvPr id="108577" name="Text Box 102"/>
            <p:cNvSpPr txBox="1">
              <a:spLocks noChangeArrowheads="1"/>
            </p:cNvSpPr>
            <p:nvPr/>
          </p:nvSpPr>
          <p:spPr bwMode="auto">
            <a:xfrm>
              <a:off x="6249945" y="2212689"/>
              <a:ext cx="193435" cy="342939"/>
            </a:xfrm>
            <a:prstGeom prst="rect">
              <a:avLst/>
            </a:prstGeom>
            <a:noFill/>
            <a:ln w="9525">
              <a:noFill/>
              <a:miter lim="800000"/>
              <a:headEnd/>
              <a:tailEnd/>
            </a:ln>
          </p:spPr>
          <p:txBody>
            <a:bodyPr wrap="none" lIns="95782" tIns="47891" rIns="95782" bIns="47891">
              <a:spAutoFit/>
            </a:bodyPr>
            <a:lstStyle/>
            <a:p>
              <a:pPr algn="ctr" defTabSz="957263"/>
              <a:endParaRPr kumimoji="0" lang="en-US" altLang="ja-JP" sz="1600">
                <a:latin typeface="Tahoma" pitchFamily="34" charset="0"/>
              </a:endParaRPr>
            </a:p>
          </p:txBody>
        </p:sp>
        <p:grpSp>
          <p:nvGrpSpPr>
            <p:cNvPr id="108578" name="Group 103"/>
            <p:cNvGrpSpPr>
              <a:grpSpLocks/>
            </p:cNvGrpSpPr>
            <p:nvPr/>
          </p:nvGrpSpPr>
          <p:grpSpPr bwMode="auto">
            <a:xfrm>
              <a:off x="7158365" y="2246026"/>
              <a:ext cx="551114" cy="599098"/>
              <a:chOff x="1113" y="2190"/>
              <a:chExt cx="484" cy="520"/>
            </a:xfrm>
          </p:grpSpPr>
          <p:sp>
            <p:nvSpPr>
              <p:cNvPr id="108622" name="Oval 104"/>
              <p:cNvSpPr>
                <a:spLocks noChangeArrowheads="1"/>
              </p:cNvSpPr>
              <p:nvPr/>
            </p:nvSpPr>
            <p:spPr bwMode="auto">
              <a:xfrm>
                <a:off x="1247" y="2432"/>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23" name="Oval 105"/>
              <p:cNvSpPr>
                <a:spLocks noChangeArrowheads="1"/>
              </p:cNvSpPr>
              <p:nvPr/>
            </p:nvSpPr>
            <p:spPr bwMode="auto">
              <a:xfrm>
                <a:off x="1429" y="2251"/>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24" name="Oval 106"/>
              <p:cNvSpPr>
                <a:spLocks noChangeArrowheads="1"/>
              </p:cNvSpPr>
              <p:nvPr/>
            </p:nvSpPr>
            <p:spPr bwMode="auto">
              <a:xfrm>
                <a:off x="1265" y="2568"/>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25" name="Oval 107"/>
              <p:cNvSpPr>
                <a:spLocks noChangeArrowheads="1"/>
              </p:cNvSpPr>
              <p:nvPr/>
            </p:nvSpPr>
            <p:spPr bwMode="auto">
              <a:xfrm>
                <a:off x="1384" y="2442"/>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26" name="Oval 108"/>
              <p:cNvSpPr>
                <a:spLocks noChangeArrowheads="1"/>
              </p:cNvSpPr>
              <p:nvPr/>
            </p:nvSpPr>
            <p:spPr bwMode="auto">
              <a:xfrm>
                <a:off x="1174" y="2341"/>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27" name="Oval 109"/>
              <p:cNvSpPr>
                <a:spLocks noChangeArrowheads="1"/>
              </p:cNvSpPr>
              <p:nvPr/>
            </p:nvSpPr>
            <p:spPr bwMode="auto">
              <a:xfrm>
                <a:off x="1207" y="2256"/>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28" name="Oval 110"/>
              <p:cNvSpPr>
                <a:spLocks noChangeArrowheads="1"/>
              </p:cNvSpPr>
              <p:nvPr/>
            </p:nvSpPr>
            <p:spPr bwMode="auto">
              <a:xfrm>
                <a:off x="1310" y="2214"/>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29" name="Oval 111"/>
              <p:cNvSpPr>
                <a:spLocks noChangeArrowheads="1"/>
              </p:cNvSpPr>
              <p:nvPr/>
            </p:nvSpPr>
            <p:spPr bwMode="auto">
              <a:xfrm>
                <a:off x="1356" y="2577"/>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30" name="Oval 112"/>
              <p:cNvSpPr>
                <a:spLocks noChangeArrowheads="1"/>
              </p:cNvSpPr>
              <p:nvPr/>
            </p:nvSpPr>
            <p:spPr bwMode="auto">
              <a:xfrm>
                <a:off x="1174" y="2523"/>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31" name="Oval 113"/>
              <p:cNvSpPr>
                <a:spLocks noChangeArrowheads="1"/>
              </p:cNvSpPr>
              <p:nvPr/>
            </p:nvSpPr>
            <p:spPr bwMode="auto">
              <a:xfrm>
                <a:off x="1129" y="2432"/>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32" name="Oval 115"/>
              <p:cNvSpPr>
                <a:spLocks noChangeArrowheads="1"/>
              </p:cNvSpPr>
              <p:nvPr/>
            </p:nvSpPr>
            <p:spPr bwMode="auto">
              <a:xfrm>
                <a:off x="1338" y="2341"/>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33" name="Oval 116"/>
              <p:cNvSpPr>
                <a:spLocks noChangeArrowheads="1"/>
              </p:cNvSpPr>
              <p:nvPr/>
            </p:nvSpPr>
            <p:spPr bwMode="auto">
              <a:xfrm>
                <a:off x="1113" y="2190"/>
                <a:ext cx="484" cy="520"/>
              </a:xfrm>
              <a:prstGeom prst="ellipse">
                <a:avLst/>
              </a:prstGeom>
              <a:no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34" name="Oval 117"/>
              <p:cNvSpPr>
                <a:spLocks noChangeArrowheads="1"/>
              </p:cNvSpPr>
              <p:nvPr/>
            </p:nvSpPr>
            <p:spPr bwMode="auto">
              <a:xfrm>
                <a:off x="1446" y="2523"/>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grpSp>
        <p:sp>
          <p:nvSpPr>
            <p:cNvPr id="108579" name="Oval 119"/>
            <p:cNvSpPr>
              <a:spLocks noChangeArrowheads="1"/>
            </p:cNvSpPr>
            <p:nvPr/>
          </p:nvSpPr>
          <p:spPr bwMode="auto">
            <a:xfrm>
              <a:off x="6276325" y="2820700"/>
              <a:ext cx="325315" cy="344488"/>
            </a:xfrm>
            <a:prstGeom prst="ellipse">
              <a:avLst/>
            </a:prstGeom>
            <a:noFill/>
            <a:ln w="9525">
              <a:solidFill>
                <a:schemeClr val="tx1"/>
              </a:solidFill>
              <a:round/>
              <a:headEnd/>
              <a:tailEnd/>
            </a:ln>
          </p:spPr>
          <p:txBody>
            <a:bodyPr wrap="none" anchor="ctr"/>
            <a:lstStyle/>
            <a:p>
              <a:endParaRPr kumimoji="0" lang="es-ES_tradnl" altLang="ja-JP">
                <a:latin typeface="Calibri" pitchFamily="34" charset="0"/>
              </a:endParaRPr>
            </a:p>
          </p:txBody>
        </p:sp>
        <p:sp>
          <p:nvSpPr>
            <p:cNvPr id="108580" name="Line 120"/>
            <p:cNvSpPr>
              <a:spLocks noChangeShapeType="1"/>
            </p:cNvSpPr>
            <p:nvPr/>
          </p:nvSpPr>
          <p:spPr bwMode="auto">
            <a:xfrm>
              <a:off x="6614828" y="3030250"/>
              <a:ext cx="309196" cy="1588"/>
            </a:xfrm>
            <a:prstGeom prst="line">
              <a:avLst/>
            </a:prstGeom>
            <a:noFill/>
            <a:ln w="28575">
              <a:solidFill>
                <a:schemeClr val="tx1"/>
              </a:solidFill>
              <a:round/>
              <a:headEnd/>
              <a:tailEnd type="triangle" w="med" len="med"/>
            </a:ln>
          </p:spPr>
          <p:txBody>
            <a:bodyPr wrap="none" anchor="ctr"/>
            <a:lstStyle/>
            <a:p>
              <a:endParaRPr lang="ja-JP" altLang="en-US"/>
            </a:p>
          </p:txBody>
        </p:sp>
        <p:sp>
          <p:nvSpPr>
            <p:cNvPr id="108581" name="Oval 121"/>
            <p:cNvSpPr>
              <a:spLocks noChangeArrowheads="1"/>
            </p:cNvSpPr>
            <p:nvPr/>
          </p:nvSpPr>
          <p:spPr bwMode="auto">
            <a:xfrm>
              <a:off x="6310028" y="2996913"/>
              <a:ext cx="93785" cy="107950"/>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582" name="Oval 122"/>
            <p:cNvSpPr>
              <a:spLocks noChangeArrowheads="1"/>
            </p:cNvSpPr>
            <p:nvPr/>
          </p:nvSpPr>
          <p:spPr bwMode="auto">
            <a:xfrm>
              <a:off x="6463894" y="2996913"/>
              <a:ext cx="92320" cy="95250"/>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583" name="Oval 123"/>
            <p:cNvSpPr>
              <a:spLocks noChangeArrowheads="1"/>
            </p:cNvSpPr>
            <p:nvPr/>
          </p:nvSpPr>
          <p:spPr bwMode="auto">
            <a:xfrm>
              <a:off x="6393555" y="2846100"/>
              <a:ext cx="93785" cy="107950"/>
            </a:xfrm>
            <a:prstGeom prst="ellipse">
              <a:avLst/>
            </a:prstGeom>
            <a:solidFill>
              <a:srgbClr val="0000FF"/>
            </a:solidFill>
            <a:ln w="9525">
              <a:noFill/>
              <a:round/>
              <a:headEnd/>
              <a:tailEnd/>
            </a:ln>
          </p:spPr>
          <p:txBody>
            <a:bodyPr wrap="none" anchor="ctr"/>
            <a:lstStyle/>
            <a:p>
              <a:endParaRPr kumimoji="0" lang="es-ES_tradnl" altLang="ja-JP">
                <a:latin typeface="Calibri" pitchFamily="34" charset="0"/>
              </a:endParaRPr>
            </a:p>
          </p:txBody>
        </p:sp>
        <p:sp>
          <p:nvSpPr>
            <p:cNvPr id="108584" name="Text Box 124"/>
            <p:cNvSpPr txBox="1">
              <a:spLocks noChangeArrowheads="1"/>
            </p:cNvSpPr>
            <p:nvPr/>
          </p:nvSpPr>
          <p:spPr bwMode="auto">
            <a:xfrm>
              <a:off x="6123924" y="3084225"/>
              <a:ext cx="1175810" cy="373716"/>
            </a:xfrm>
            <a:prstGeom prst="rect">
              <a:avLst/>
            </a:prstGeom>
            <a:noFill/>
            <a:ln w="9525">
              <a:noFill/>
              <a:miter lim="800000"/>
              <a:headEnd/>
              <a:tailEnd/>
            </a:ln>
          </p:spPr>
          <p:txBody>
            <a:bodyPr lIns="95782" tIns="47891" rIns="95782" bIns="47891">
              <a:spAutoFit/>
            </a:bodyPr>
            <a:lstStyle/>
            <a:p>
              <a:pPr algn="ctr" defTabSz="957263"/>
              <a:r>
                <a:rPr kumimoji="0" lang="es-ES" altLang="ja-JP" b="1">
                  <a:latin typeface="Tahoma" pitchFamily="34" charset="0"/>
                </a:rPr>
                <a:t>3He</a:t>
              </a:r>
            </a:p>
          </p:txBody>
        </p:sp>
        <p:sp>
          <p:nvSpPr>
            <p:cNvPr id="108585" name="Text Box 125"/>
            <p:cNvSpPr txBox="1">
              <a:spLocks noChangeArrowheads="1"/>
            </p:cNvSpPr>
            <p:nvPr/>
          </p:nvSpPr>
          <p:spPr bwMode="auto">
            <a:xfrm>
              <a:off x="6817699" y="1691966"/>
              <a:ext cx="1751779" cy="373716"/>
            </a:xfrm>
            <a:prstGeom prst="rect">
              <a:avLst/>
            </a:prstGeom>
            <a:noFill/>
            <a:ln w="9525">
              <a:noFill/>
              <a:miter lim="800000"/>
              <a:headEnd/>
              <a:tailEnd/>
            </a:ln>
          </p:spPr>
          <p:txBody>
            <a:bodyPr wrap="none" lIns="95782" tIns="47891" rIns="95782" bIns="47891">
              <a:spAutoFit/>
            </a:bodyPr>
            <a:lstStyle/>
            <a:p>
              <a:pPr algn="ctr" defTabSz="957263"/>
              <a:r>
                <a:rPr kumimoji="0" lang="es-ES" altLang="ja-JP" b="1">
                  <a:latin typeface="Tahoma" pitchFamily="34" charset="0"/>
                </a:rPr>
                <a:t>Stable Target</a:t>
              </a:r>
            </a:p>
          </p:txBody>
        </p:sp>
        <p:grpSp>
          <p:nvGrpSpPr>
            <p:cNvPr id="108586" name="Group 191"/>
            <p:cNvGrpSpPr>
              <a:grpSpLocks/>
            </p:cNvGrpSpPr>
            <p:nvPr/>
          </p:nvGrpSpPr>
          <p:grpSpPr bwMode="auto">
            <a:xfrm>
              <a:off x="6671894" y="3962400"/>
              <a:ext cx="1458657" cy="1439863"/>
              <a:chOff x="4656" y="2496"/>
              <a:chExt cx="918" cy="907"/>
            </a:xfrm>
          </p:grpSpPr>
          <p:sp>
            <p:nvSpPr>
              <p:cNvPr id="108593" name="Oval 128"/>
              <p:cNvSpPr>
                <a:spLocks noChangeArrowheads="1"/>
              </p:cNvSpPr>
              <p:nvPr/>
            </p:nvSpPr>
            <p:spPr bwMode="auto">
              <a:xfrm>
                <a:off x="4731" y="2547"/>
                <a:ext cx="324" cy="366"/>
              </a:xfrm>
              <a:prstGeom prst="ellipse">
                <a:avLst/>
              </a:prstGeom>
              <a:noFill/>
              <a:ln w="9525">
                <a:solidFill>
                  <a:schemeClr val="tx1"/>
                </a:solidFill>
                <a:round/>
                <a:headEnd/>
                <a:tailEnd/>
              </a:ln>
            </p:spPr>
            <p:txBody>
              <a:bodyPr wrap="none" anchor="ctr"/>
              <a:lstStyle/>
              <a:p>
                <a:endParaRPr kumimoji="0" lang="es-ES_tradnl" altLang="ja-JP">
                  <a:latin typeface="Calibri" pitchFamily="34" charset="0"/>
                </a:endParaRPr>
              </a:p>
            </p:txBody>
          </p:sp>
          <p:sp>
            <p:nvSpPr>
              <p:cNvPr id="108594" name="Oval 129"/>
              <p:cNvSpPr>
                <a:spLocks noChangeArrowheads="1"/>
              </p:cNvSpPr>
              <p:nvPr/>
            </p:nvSpPr>
            <p:spPr bwMode="auto">
              <a:xfrm>
                <a:off x="4785" y="2780"/>
                <a:ext cx="49" cy="57"/>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595" name="Oval 130"/>
              <p:cNvSpPr>
                <a:spLocks noChangeArrowheads="1"/>
              </p:cNvSpPr>
              <p:nvPr/>
            </p:nvSpPr>
            <p:spPr bwMode="auto">
              <a:xfrm>
                <a:off x="4837" y="2680"/>
                <a:ext cx="49" cy="58"/>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596" name="Oval 131"/>
              <p:cNvSpPr>
                <a:spLocks noChangeArrowheads="1"/>
              </p:cNvSpPr>
              <p:nvPr/>
            </p:nvSpPr>
            <p:spPr bwMode="auto">
              <a:xfrm>
                <a:off x="4850" y="2842"/>
                <a:ext cx="49" cy="57"/>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597" name="Oval 132"/>
              <p:cNvSpPr>
                <a:spLocks noChangeArrowheads="1"/>
              </p:cNvSpPr>
              <p:nvPr/>
            </p:nvSpPr>
            <p:spPr bwMode="auto">
              <a:xfrm>
                <a:off x="4930" y="2821"/>
                <a:ext cx="49" cy="57"/>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598" name="Oval 133"/>
              <p:cNvSpPr>
                <a:spLocks noChangeArrowheads="1"/>
              </p:cNvSpPr>
              <p:nvPr/>
            </p:nvSpPr>
            <p:spPr bwMode="auto">
              <a:xfrm>
                <a:off x="4924" y="2730"/>
                <a:ext cx="49" cy="58"/>
              </a:xfrm>
              <a:prstGeom prst="ellipse">
                <a:avLst/>
              </a:prstGeom>
              <a:solidFill>
                <a:schemeClr val="accent2"/>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599" name="Oval 134"/>
              <p:cNvSpPr>
                <a:spLocks noChangeArrowheads="1"/>
              </p:cNvSpPr>
              <p:nvPr/>
            </p:nvSpPr>
            <p:spPr bwMode="auto">
              <a:xfrm>
                <a:off x="4776" y="2680"/>
                <a:ext cx="49" cy="58"/>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00" name="Oval 135"/>
              <p:cNvSpPr>
                <a:spLocks noChangeArrowheads="1"/>
              </p:cNvSpPr>
              <p:nvPr/>
            </p:nvSpPr>
            <p:spPr bwMode="auto">
              <a:xfrm>
                <a:off x="4806" y="2599"/>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01" name="Oval 136"/>
              <p:cNvSpPr>
                <a:spLocks noChangeArrowheads="1"/>
              </p:cNvSpPr>
              <p:nvPr/>
            </p:nvSpPr>
            <p:spPr bwMode="auto">
              <a:xfrm>
                <a:off x="4870" y="2571"/>
                <a:ext cx="49" cy="57"/>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02" name="Oval 137"/>
              <p:cNvSpPr>
                <a:spLocks noChangeArrowheads="1"/>
              </p:cNvSpPr>
              <p:nvPr/>
            </p:nvSpPr>
            <p:spPr bwMode="auto">
              <a:xfrm>
                <a:off x="4967" y="2660"/>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03" name="Oval 138"/>
              <p:cNvSpPr>
                <a:spLocks noChangeArrowheads="1"/>
              </p:cNvSpPr>
              <p:nvPr/>
            </p:nvSpPr>
            <p:spPr bwMode="auto">
              <a:xfrm>
                <a:off x="4891" y="2640"/>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04" name="Oval 139"/>
              <p:cNvSpPr>
                <a:spLocks noChangeArrowheads="1"/>
              </p:cNvSpPr>
              <p:nvPr/>
            </p:nvSpPr>
            <p:spPr bwMode="auto">
              <a:xfrm>
                <a:off x="4858" y="2750"/>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05" name="Oval 140"/>
              <p:cNvSpPr>
                <a:spLocks noChangeArrowheads="1"/>
              </p:cNvSpPr>
              <p:nvPr/>
            </p:nvSpPr>
            <p:spPr bwMode="auto">
              <a:xfrm>
                <a:off x="4977" y="2747"/>
                <a:ext cx="49" cy="57"/>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06" name="Oval 141"/>
              <p:cNvSpPr>
                <a:spLocks noChangeArrowheads="1"/>
              </p:cNvSpPr>
              <p:nvPr/>
            </p:nvSpPr>
            <p:spPr bwMode="auto">
              <a:xfrm>
                <a:off x="4943" y="2590"/>
                <a:ext cx="49" cy="57"/>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07" name="Oval 142"/>
              <p:cNvSpPr>
                <a:spLocks noChangeArrowheads="1"/>
              </p:cNvSpPr>
              <p:nvPr/>
            </p:nvSpPr>
            <p:spPr bwMode="auto">
              <a:xfrm>
                <a:off x="5222" y="2959"/>
                <a:ext cx="169" cy="184"/>
              </a:xfrm>
              <a:prstGeom prst="ellipse">
                <a:avLst/>
              </a:prstGeom>
              <a:noFill/>
              <a:ln w="9525">
                <a:solidFill>
                  <a:schemeClr val="tx1"/>
                </a:solidFill>
                <a:round/>
                <a:headEnd/>
                <a:tailEnd/>
              </a:ln>
            </p:spPr>
            <p:txBody>
              <a:bodyPr wrap="none" anchor="ctr"/>
              <a:lstStyle/>
              <a:p>
                <a:endParaRPr kumimoji="0" lang="es-ES_tradnl" altLang="ja-JP">
                  <a:latin typeface="Calibri" pitchFamily="34" charset="0"/>
                </a:endParaRPr>
              </a:p>
            </p:txBody>
          </p:sp>
          <p:sp>
            <p:nvSpPr>
              <p:cNvPr id="108608" name="Oval 143"/>
              <p:cNvSpPr>
                <a:spLocks noChangeArrowheads="1"/>
              </p:cNvSpPr>
              <p:nvPr/>
            </p:nvSpPr>
            <p:spPr bwMode="auto">
              <a:xfrm>
                <a:off x="5249" y="3018"/>
                <a:ext cx="49" cy="58"/>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08609" name="Oval 144"/>
              <p:cNvSpPr>
                <a:spLocks noChangeArrowheads="1"/>
              </p:cNvSpPr>
              <p:nvPr/>
            </p:nvSpPr>
            <p:spPr bwMode="auto">
              <a:xfrm>
                <a:off x="4747" y="2742"/>
                <a:ext cx="49" cy="51"/>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10" name="Arco 145"/>
              <p:cNvSpPr>
                <a:spLocks/>
              </p:cNvSpPr>
              <p:nvPr/>
            </p:nvSpPr>
            <p:spPr bwMode="auto">
              <a:xfrm flipH="1">
                <a:off x="4656" y="2516"/>
                <a:ext cx="134" cy="191"/>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108611" name="Arco 146"/>
              <p:cNvSpPr>
                <a:spLocks/>
              </p:cNvSpPr>
              <p:nvPr/>
            </p:nvSpPr>
            <p:spPr bwMode="auto">
              <a:xfrm>
                <a:off x="4948" y="2496"/>
                <a:ext cx="171" cy="192"/>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108612" name="Arco 147"/>
              <p:cNvSpPr>
                <a:spLocks/>
              </p:cNvSpPr>
              <p:nvPr/>
            </p:nvSpPr>
            <p:spPr bwMode="auto">
              <a:xfrm rot="-10772542">
                <a:off x="4662" y="2809"/>
                <a:ext cx="122" cy="160"/>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108613" name="Arco 148"/>
              <p:cNvSpPr>
                <a:spLocks/>
              </p:cNvSpPr>
              <p:nvPr/>
            </p:nvSpPr>
            <p:spPr bwMode="auto">
              <a:xfrm flipV="1">
                <a:off x="5003" y="2804"/>
                <a:ext cx="128" cy="166"/>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108614" name="Arco 149"/>
              <p:cNvSpPr>
                <a:spLocks/>
              </p:cNvSpPr>
              <p:nvPr/>
            </p:nvSpPr>
            <p:spPr bwMode="auto">
              <a:xfrm>
                <a:off x="5119" y="2535"/>
                <a:ext cx="66" cy="192"/>
              </a:xfrm>
              <a:custGeom>
                <a:avLst/>
                <a:gdLst>
                  <a:gd name="T0" fmla="*/ 0 w 21600"/>
                  <a:gd name="T1" fmla="*/ 0 h 21600"/>
                  <a:gd name="T2" fmla="*/ 0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108615" name="Arco 150"/>
              <p:cNvSpPr>
                <a:spLocks/>
              </p:cNvSpPr>
              <p:nvPr/>
            </p:nvSpPr>
            <p:spPr bwMode="auto">
              <a:xfrm flipH="1">
                <a:off x="4781" y="2506"/>
                <a:ext cx="128" cy="45"/>
              </a:xfrm>
              <a:custGeom>
                <a:avLst/>
                <a:gdLst>
                  <a:gd name="T0" fmla="*/ 0 w 21600"/>
                  <a:gd name="T1" fmla="*/ 0 h 21600"/>
                  <a:gd name="T2" fmla="*/ 1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108616" name="Arco 151"/>
              <p:cNvSpPr>
                <a:spLocks/>
              </p:cNvSpPr>
              <p:nvPr/>
            </p:nvSpPr>
            <p:spPr bwMode="auto">
              <a:xfrm rot="12216403" flipH="1">
                <a:off x="4825" y="2993"/>
                <a:ext cx="128" cy="44"/>
              </a:xfrm>
              <a:custGeom>
                <a:avLst/>
                <a:gdLst>
                  <a:gd name="T0" fmla="*/ 0 w 21600"/>
                  <a:gd name="T1" fmla="*/ 0 h 21382"/>
                  <a:gd name="T2" fmla="*/ 1 w 21600"/>
                  <a:gd name="T3" fmla="*/ 0 h 21382"/>
                  <a:gd name="T4" fmla="*/ 0 w 21600"/>
                  <a:gd name="T5" fmla="*/ 0 h 21382"/>
                  <a:gd name="T6" fmla="*/ 0 60000 65536"/>
                  <a:gd name="T7" fmla="*/ 0 60000 65536"/>
                  <a:gd name="T8" fmla="*/ 0 60000 65536"/>
                  <a:gd name="T9" fmla="*/ 0 w 21600"/>
                  <a:gd name="T10" fmla="*/ 0 h 21382"/>
                  <a:gd name="T11" fmla="*/ 21600 w 21600"/>
                  <a:gd name="T12" fmla="*/ 21382 h 21382"/>
                </a:gdLst>
                <a:ahLst/>
                <a:cxnLst>
                  <a:cxn ang="T6">
                    <a:pos x="T0" y="T1"/>
                  </a:cxn>
                  <a:cxn ang="T7">
                    <a:pos x="T2" y="T3"/>
                  </a:cxn>
                  <a:cxn ang="T8">
                    <a:pos x="T4" y="T5"/>
                  </a:cxn>
                </a:cxnLst>
                <a:rect l="T9" t="T10" r="T11" b="T12"/>
                <a:pathLst>
                  <a:path w="21600" h="21382" fill="none" extrusionOk="0">
                    <a:moveTo>
                      <a:pt x="3058" y="-1"/>
                    </a:moveTo>
                    <a:cubicBezTo>
                      <a:pt x="13697" y="1521"/>
                      <a:pt x="21600" y="10634"/>
                      <a:pt x="21600" y="21382"/>
                    </a:cubicBezTo>
                  </a:path>
                  <a:path w="21600" h="21382" stroke="0" extrusionOk="0">
                    <a:moveTo>
                      <a:pt x="3058" y="-1"/>
                    </a:moveTo>
                    <a:cubicBezTo>
                      <a:pt x="13697" y="1521"/>
                      <a:pt x="21600" y="10634"/>
                      <a:pt x="21600" y="21382"/>
                    </a:cubicBezTo>
                    <a:lnTo>
                      <a:pt x="0" y="21382"/>
                    </a:lnTo>
                    <a:close/>
                  </a:path>
                </a:pathLst>
              </a:custGeom>
              <a:noFill/>
              <a:ln w="9525">
                <a:solidFill>
                  <a:schemeClr val="tx1"/>
                </a:solidFill>
                <a:round/>
                <a:headEnd/>
                <a:tailEnd/>
              </a:ln>
            </p:spPr>
            <p:txBody>
              <a:bodyPr wrap="none" anchor="ctr"/>
              <a:lstStyle/>
              <a:p>
                <a:endParaRPr lang="ja-JP" altLang="en-US"/>
              </a:p>
            </p:txBody>
          </p:sp>
          <p:sp>
            <p:nvSpPr>
              <p:cNvPr id="108617" name="AutoShape 152"/>
              <p:cNvSpPr>
                <a:spLocks noChangeArrowheads="1"/>
              </p:cNvSpPr>
              <p:nvPr/>
            </p:nvSpPr>
            <p:spPr bwMode="auto">
              <a:xfrm rot="-8987793">
                <a:off x="4878" y="2922"/>
                <a:ext cx="329" cy="173"/>
              </a:xfrm>
              <a:prstGeom prst="curvedDownArrow">
                <a:avLst>
                  <a:gd name="adj1" fmla="val 38035"/>
                  <a:gd name="adj2" fmla="val 76069"/>
                  <a:gd name="adj3" fmla="val 33333"/>
                </a:avLst>
              </a:prstGeom>
              <a:solidFill>
                <a:srgbClr val="00FF00"/>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108618" name="AutoShape 153"/>
              <p:cNvSpPr>
                <a:spLocks noChangeArrowheads="1"/>
              </p:cNvSpPr>
              <p:nvPr/>
            </p:nvSpPr>
            <p:spPr bwMode="auto">
              <a:xfrm rot="1750524">
                <a:off x="5051" y="2765"/>
                <a:ext cx="329" cy="173"/>
              </a:xfrm>
              <a:prstGeom prst="curvedDownArrow">
                <a:avLst>
                  <a:gd name="adj1" fmla="val 38035"/>
                  <a:gd name="adj2" fmla="val 76069"/>
                  <a:gd name="adj3" fmla="val 33333"/>
                </a:avLst>
              </a:prstGeom>
              <a:solidFill>
                <a:srgbClr val="00FF00"/>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108619" name="Oval 154"/>
              <p:cNvSpPr>
                <a:spLocks noChangeArrowheads="1"/>
              </p:cNvSpPr>
              <p:nvPr/>
            </p:nvSpPr>
            <p:spPr bwMode="auto">
              <a:xfrm>
                <a:off x="5299" y="3066"/>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20" name="Oval 155"/>
              <p:cNvSpPr>
                <a:spLocks noChangeArrowheads="1"/>
              </p:cNvSpPr>
              <p:nvPr/>
            </p:nvSpPr>
            <p:spPr bwMode="auto">
              <a:xfrm>
                <a:off x="5309" y="2999"/>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621" name="Text Box 189"/>
              <p:cNvSpPr txBox="1">
                <a:spLocks noChangeArrowheads="1"/>
              </p:cNvSpPr>
              <p:nvPr/>
            </p:nvSpPr>
            <p:spPr bwMode="auto">
              <a:xfrm>
                <a:off x="5042" y="3168"/>
                <a:ext cx="532" cy="235"/>
              </a:xfrm>
              <a:prstGeom prst="rect">
                <a:avLst/>
              </a:prstGeom>
              <a:noFill/>
              <a:ln w="9525">
                <a:noFill/>
                <a:miter lim="800000"/>
                <a:headEnd/>
                <a:tailEnd/>
              </a:ln>
            </p:spPr>
            <p:txBody>
              <a:bodyPr wrap="none" lIns="95782" tIns="47891" rIns="95782" bIns="47891">
                <a:spAutoFit/>
              </a:bodyPr>
              <a:lstStyle/>
              <a:p>
                <a:pPr algn="ctr" defTabSz="957263"/>
                <a:r>
                  <a:rPr kumimoji="0" lang="es-ES" altLang="ja-JP" b="1">
                    <a:latin typeface="Tahoma" pitchFamily="34" charset="0"/>
                  </a:rPr>
                  <a:t>triton</a:t>
                </a:r>
              </a:p>
            </p:txBody>
          </p:sp>
        </p:grpSp>
        <p:sp>
          <p:nvSpPr>
            <p:cNvPr id="108587" name="Line 199"/>
            <p:cNvSpPr>
              <a:spLocks noChangeShapeType="1"/>
            </p:cNvSpPr>
            <p:nvPr/>
          </p:nvSpPr>
          <p:spPr bwMode="auto">
            <a:xfrm>
              <a:off x="7861788" y="4876800"/>
              <a:ext cx="281354" cy="0"/>
            </a:xfrm>
            <a:prstGeom prst="line">
              <a:avLst/>
            </a:prstGeom>
            <a:noFill/>
            <a:ln w="9525">
              <a:solidFill>
                <a:schemeClr val="tx1"/>
              </a:solidFill>
              <a:round/>
              <a:headEnd/>
              <a:tailEnd type="triangle" w="med" len="med"/>
            </a:ln>
          </p:spPr>
          <p:txBody>
            <a:bodyPr/>
            <a:lstStyle/>
            <a:p>
              <a:endParaRPr lang="ja-JP" altLang="en-US"/>
            </a:p>
          </p:txBody>
        </p:sp>
        <p:sp>
          <p:nvSpPr>
            <p:cNvPr id="108588" name="Oval 111"/>
            <p:cNvSpPr>
              <a:spLocks noChangeArrowheads="1"/>
            </p:cNvSpPr>
            <p:nvPr/>
          </p:nvSpPr>
          <p:spPr bwMode="auto">
            <a:xfrm>
              <a:off x="7601306" y="2587051"/>
              <a:ext cx="83123" cy="94473"/>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589" name="Oval 115"/>
            <p:cNvSpPr>
              <a:spLocks noChangeArrowheads="1"/>
            </p:cNvSpPr>
            <p:nvPr/>
          </p:nvSpPr>
          <p:spPr bwMode="auto">
            <a:xfrm>
              <a:off x="7574803" y="2477922"/>
              <a:ext cx="83123" cy="94473"/>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08590" name="Text Box 146"/>
            <p:cNvSpPr txBox="1">
              <a:spLocks noChangeArrowheads="1"/>
            </p:cNvSpPr>
            <p:nvPr/>
          </p:nvSpPr>
          <p:spPr bwMode="auto">
            <a:xfrm>
              <a:off x="3833604" y="4791075"/>
              <a:ext cx="1289135" cy="338554"/>
            </a:xfrm>
            <a:prstGeom prst="rect">
              <a:avLst/>
            </a:prstGeom>
            <a:noFill/>
            <a:ln w="9525">
              <a:noFill/>
              <a:miter lim="800000"/>
              <a:headEnd/>
              <a:tailEnd/>
            </a:ln>
          </p:spPr>
          <p:txBody>
            <a:bodyPr wrap="none">
              <a:spAutoFit/>
            </a:bodyPr>
            <a:lstStyle/>
            <a:p>
              <a:pPr defTabSz="957263"/>
              <a:r>
                <a:rPr kumimoji="0" lang="en-US" altLang="ja-JP" sz="1600" b="1" u="sng">
                  <a:latin typeface="Calibri" pitchFamily="34" charset="0"/>
                </a:rPr>
                <a:t>Advantages :</a:t>
              </a:r>
            </a:p>
          </p:txBody>
        </p:sp>
        <p:pic>
          <p:nvPicPr>
            <p:cNvPr id="108591" name="Imagen 122" descr="Screen shot 2011-06-09 at 1.53.46 PM.png"/>
            <p:cNvPicPr>
              <a:picLocks noChangeAspect="1"/>
            </p:cNvPicPr>
            <p:nvPr/>
          </p:nvPicPr>
          <p:blipFill>
            <a:blip r:embed="rId4"/>
            <a:srcRect/>
            <a:stretch>
              <a:fillRect/>
            </a:stretch>
          </p:blipFill>
          <p:spPr bwMode="auto">
            <a:xfrm>
              <a:off x="3277774" y="1575387"/>
              <a:ext cx="5916473" cy="4321669"/>
            </a:xfrm>
            <a:prstGeom prst="rect">
              <a:avLst/>
            </a:prstGeom>
            <a:noFill/>
            <a:ln w="9525">
              <a:noFill/>
              <a:miter lim="800000"/>
              <a:headEnd/>
              <a:tailEnd/>
            </a:ln>
          </p:spPr>
        </p:pic>
        <p:sp>
          <p:nvSpPr>
            <p:cNvPr id="108592" name="CuadroTexto 112"/>
            <p:cNvSpPr txBox="1">
              <a:spLocks noChangeArrowheads="1"/>
            </p:cNvSpPr>
            <p:nvPr/>
          </p:nvSpPr>
          <p:spPr bwMode="auto">
            <a:xfrm>
              <a:off x="4763787" y="2203063"/>
              <a:ext cx="2773754" cy="369332"/>
            </a:xfrm>
            <a:prstGeom prst="rect">
              <a:avLst/>
            </a:prstGeom>
            <a:noFill/>
            <a:ln w="9525">
              <a:noFill/>
              <a:miter lim="800000"/>
              <a:headEnd/>
              <a:tailEnd/>
            </a:ln>
          </p:spPr>
          <p:txBody>
            <a:bodyPr wrap="none">
              <a:spAutoFit/>
            </a:bodyPr>
            <a:lstStyle/>
            <a:p>
              <a:r>
                <a:rPr kumimoji="0" lang="en-GB" altLang="ja-JP">
                  <a:solidFill>
                    <a:srgbClr val="FF0000"/>
                  </a:solidFill>
                  <a:latin typeface="Calibri" pitchFamily="34" charset="0"/>
                </a:rPr>
                <a:t>RCNP experiments at Osaka</a:t>
              </a:r>
            </a:p>
          </p:txBody>
        </p:sp>
      </p:grpSp>
      <p:pic>
        <p:nvPicPr>
          <p:cNvPr id="164" name="Imagen 163" descr="DSCN0209ap.JPG"/>
          <p:cNvPicPr>
            <a:picLocks noChangeAspect="1"/>
          </p:cNvPicPr>
          <p:nvPr/>
        </p:nvPicPr>
        <p:blipFill>
          <a:blip r:embed="rId5"/>
          <a:stretch>
            <a:fillRect/>
          </a:stretch>
        </p:blipFill>
        <p:spPr>
          <a:xfrm>
            <a:off x="1515687" y="-254965"/>
            <a:ext cx="1138961" cy="1518615"/>
          </a:xfrm>
          <a:prstGeom prst="rect">
            <a:avLst/>
          </a:prstGeom>
        </p:spPr>
      </p:pic>
      <p:sp>
        <p:nvSpPr>
          <p:cNvPr id="165" name="CuadroTexto 164"/>
          <p:cNvSpPr txBox="1"/>
          <p:nvPr/>
        </p:nvSpPr>
        <p:spPr>
          <a:xfrm>
            <a:off x="238850" y="813899"/>
            <a:ext cx="1236799" cy="369332"/>
          </a:xfrm>
          <a:prstGeom prst="rect">
            <a:avLst/>
          </a:prstGeom>
          <a:noFill/>
        </p:spPr>
        <p:txBody>
          <a:bodyPr wrap="none" rtlCol="0">
            <a:spAutoFit/>
          </a:bodyPr>
          <a:lstStyle/>
          <a:p>
            <a:r>
              <a:rPr lang="en-GB" dirty="0" smtClean="0"/>
              <a:t>AIZU2002</a:t>
            </a:r>
            <a:endParaRPr lang="en-GB" dirty="0"/>
          </a:p>
        </p:txBody>
      </p:sp>
      <p:pic>
        <p:nvPicPr>
          <p:cNvPr id="166" name="Imagen 165" descr="nozawa1.jpg"/>
          <p:cNvPicPr>
            <a:picLocks noChangeAspect="1"/>
          </p:cNvPicPr>
          <p:nvPr/>
        </p:nvPicPr>
        <p:blipFill>
          <a:blip r:embed="rId6"/>
          <a:stretch>
            <a:fillRect/>
          </a:stretch>
        </p:blipFill>
        <p:spPr>
          <a:xfrm>
            <a:off x="2820416" y="0"/>
            <a:ext cx="1990165" cy="130911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4440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85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57"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3" name="Picture 3"/>
          <p:cNvPicPr>
            <a:picLocks noChangeArrowheads="1"/>
          </p:cNvPicPr>
          <p:nvPr/>
        </p:nvPicPr>
        <p:blipFill>
          <a:blip r:embed="rId4" cstate="print"/>
          <a:srcRect l="5835" t="6133" b="986"/>
          <a:stretch>
            <a:fillRect/>
          </a:stretch>
        </p:blipFill>
        <p:spPr bwMode="auto">
          <a:xfrm>
            <a:off x="1235605" y="1633973"/>
            <a:ext cx="2921937" cy="3954291"/>
          </a:xfrm>
          <a:prstGeom prst="rect">
            <a:avLst/>
          </a:prstGeom>
          <a:noFill/>
          <a:ln w="9525">
            <a:noFill/>
            <a:miter lim="800000"/>
            <a:headEnd/>
            <a:tailEnd/>
          </a:ln>
        </p:spPr>
      </p:pic>
      <p:grpSp>
        <p:nvGrpSpPr>
          <p:cNvPr id="2" name="Group 48"/>
          <p:cNvGrpSpPr/>
          <p:nvPr/>
        </p:nvGrpSpPr>
        <p:grpSpPr>
          <a:xfrm>
            <a:off x="0" y="837902"/>
            <a:ext cx="9210675" cy="5689600"/>
            <a:chOff x="0" y="1168400"/>
            <a:chExt cx="9210675" cy="5689600"/>
          </a:xfrm>
        </p:grpSpPr>
        <p:cxnSp>
          <p:nvCxnSpPr>
            <p:cNvPr id="5" name="Conector recto 13"/>
            <p:cNvCxnSpPr>
              <a:cxnSpLocks noChangeShapeType="1"/>
            </p:cNvCxnSpPr>
            <p:nvPr/>
          </p:nvCxnSpPr>
          <p:spPr bwMode="auto">
            <a:xfrm>
              <a:off x="7639050" y="1616075"/>
              <a:ext cx="1397000" cy="1588"/>
            </a:xfrm>
            <a:prstGeom prst="line">
              <a:avLst/>
            </a:prstGeom>
            <a:noFill/>
            <a:ln w="38100">
              <a:solidFill>
                <a:srgbClr val="008000"/>
              </a:solidFill>
              <a:round/>
              <a:headEnd/>
              <a:tailEnd/>
            </a:ln>
            <a:effectLst>
              <a:outerShdw dist="20000" dir="5400000" rotWithShape="0">
                <a:srgbClr val="808080">
                  <a:alpha val="37999"/>
                </a:srgbClr>
              </a:outerShdw>
            </a:effectLst>
          </p:spPr>
        </p:cxnSp>
        <p:cxnSp>
          <p:nvCxnSpPr>
            <p:cNvPr id="166914" name="Conector recto 17"/>
            <p:cNvCxnSpPr>
              <a:cxnSpLocks noChangeShapeType="1"/>
            </p:cNvCxnSpPr>
            <p:nvPr/>
          </p:nvCxnSpPr>
          <p:spPr bwMode="auto">
            <a:xfrm>
              <a:off x="4314825" y="3449638"/>
              <a:ext cx="2933700" cy="1587"/>
            </a:xfrm>
            <a:prstGeom prst="line">
              <a:avLst/>
            </a:prstGeom>
            <a:noFill/>
            <a:ln w="38100" algn="ctr">
              <a:solidFill>
                <a:srgbClr val="008000"/>
              </a:solidFill>
              <a:round/>
              <a:headEnd/>
              <a:tailEnd/>
            </a:ln>
          </p:spPr>
        </p:cxnSp>
        <p:cxnSp>
          <p:nvCxnSpPr>
            <p:cNvPr id="8" name="Conector recto 19"/>
            <p:cNvCxnSpPr>
              <a:cxnSpLocks noChangeShapeType="1"/>
            </p:cNvCxnSpPr>
            <p:nvPr/>
          </p:nvCxnSpPr>
          <p:spPr bwMode="auto">
            <a:xfrm>
              <a:off x="4386263" y="6210300"/>
              <a:ext cx="2962275" cy="1588"/>
            </a:xfrm>
            <a:prstGeom prst="line">
              <a:avLst/>
            </a:prstGeom>
            <a:noFill/>
            <a:ln w="25400">
              <a:solidFill>
                <a:srgbClr val="C00000"/>
              </a:solidFill>
              <a:round/>
              <a:headEnd/>
              <a:tailEnd/>
            </a:ln>
            <a:effectLst>
              <a:outerShdw dist="20000" dir="5400000" rotWithShape="0">
                <a:srgbClr val="808080">
                  <a:alpha val="37999"/>
                </a:srgbClr>
              </a:outerShdw>
            </a:effectLst>
          </p:spPr>
        </p:cxnSp>
        <p:cxnSp>
          <p:nvCxnSpPr>
            <p:cNvPr id="9" name="Conector recto de flecha 21"/>
            <p:cNvCxnSpPr>
              <a:cxnSpLocks noChangeShapeType="1"/>
            </p:cNvCxnSpPr>
            <p:nvPr/>
          </p:nvCxnSpPr>
          <p:spPr bwMode="auto">
            <a:xfrm flipH="1">
              <a:off x="7346950" y="1587500"/>
              <a:ext cx="257175" cy="1560513"/>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sp>
          <p:nvSpPr>
            <p:cNvPr id="166917" name="CuadroTexto 28"/>
            <p:cNvSpPr txBox="1">
              <a:spLocks noChangeArrowheads="1"/>
            </p:cNvSpPr>
            <p:nvPr/>
          </p:nvSpPr>
          <p:spPr bwMode="auto">
            <a:xfrm>
              <a:off x="7889875" y="1757363"/>
              <a:ext cx="1031875" cy="646112"/>
            </a:xfrm>
            <a:prstGeom prst="rect">
              <a:avLst/>
            </a:prstGeom>
            <a:noFill/>
            <a:ln w="9525">
              <a:noFill/>
              <a:miter lim="800000"/>
              <a:headEnd/>
              <a:tailEnd/>
            </a:ln>
          </p:spPr>
          <p:txBody>
            <a:bodyPr>
              <a:spAutoFit/>
            </a:bodyPr>
            <a:lstStyle/>
            <a:p>
              <a:r>
                <a:rPr kumimoji="0" lang="en-GB" altLang="ja-JP" baseline="30000" dirty="0">
                  <a:latin typeface="Calibri" pitchFamily="34" charset="0"/>
                </a:rPr>
                <a:t>56</a:t>
              </a:r>
              <a:r>
                <a:rPr kumimoji="0" lang="en-GB" altLang="ja-JP" dirty="0">
                  <a:latin typeface="Calibri" pitchFamily="34" charset="0"/>
                </a:rPr>
                <a:t>Zn</a:t>
              </a:r>
            </a:p>
            <a:p>
              <a:r>
                <a:rPr kumimoji="0" lang="en-GB" altLang="ja-JP" dirty="0">
                  <a:latin typeface="Calibri" pitchFamily="34" charset="0"/>
                </a:rPr>
                <a:t>T</a:t>
              </a:r>
              <a:r>
                <a:rPr kumimoji="0" lang="en-GB" altLang="ja-JP" baseline="-25000" dirty="0">
                  <a:latin typeface="Calibri" pitchFamily="34" charset="0"/>
                </a:rPr>
                <a:t>Z</a:t>
              </a:r>
              <a:r>
                <a:rPr kumimoji="0" lang="en-GB" altLang="ja-JP" dirty="0">
                  <a:latin typeface="Calibri" pitchFamily="34" charset="0"/>
                </a:rPr>
                <a:t> = -2</a:t>
              </a:r>
            </a:p>
          </p:txBody>
        </p:sp>
        <p:sp>
          <p:nvSpPr>
            <p:cNvPr id="166918" name="CuadroTexto 29"/>
            <p:cNvSpPr txBox="1">
              <a:spLocks noChangeArrowheads="1"/>
            </p:cNvSpPr>
            <p:nvPr/>
          </p:nvSpPr>
          <p:spPr bwMode="auto">
            <a:xfrm>
              <a:off x="5368925" y="6211888"/>
              <a:ext cx="1031875" cy="646112"/>
            </a:xfrm>
            <a:prstGeom prst="rect">
              <a:avLst/>
            </a:prstGeom>
            <a:noFill/>
            <a:ln w="9525">
              <a:noFill/>
              <a:miter lim="800000"/>
              <a:headEnd/>
              <a:tailEnd/>
            </a:ln>
          </p:spPr>
          <p:txBody>
            <a:bodyPr>
              <a:spAutoFit/>
            </a:bodyPr>
            <a:lstStyle/>
            <a:p>
              <a:r>
                <a:rPr kumimoji="0" lang="en-GB" altLang="ja-JP" baseline="30000" dirty="0">
                  <a:latin typeface="Calibri" pitchFamily="34" charset="0"/>
                </a:rPr>
                <a:t>56</a:t>
              </a:r>
              <a:r>
                <a:rPr kumimoji="0" lang="en-GB" altLang="ja-JP" dirty="0">
                  <a:latin typeface="Calibri" pitchFamily="34" charset="0"/>
                </a:rPr>
                <a:t>Cu</a:t>
              </a:r>
            </a:p>
            <a:p>
              <a:r>
                <a:rPr kumimoji="0" lang="en-GB" altLang="ja-JP" dirty="0">
                  <a:latin typeface="Calibri" pitchFamily="34" charset="0"/>
                </a:rPr>
                <a:t>T</a:t>
              </a:r>
              <a:r>
                <a:rPr kumimoji="0" lang="en-GB" altLang="ja-JP" baseline="-25000" dirty="0">
                  <a:latin typeface="Calibri" pitchFamily="34" charset="0"/>
                </a:rPr>
                <a:t>Z</a:t>
              </a:r>
              <a:r>
                <a:rPr kumimoji="0" lang="en-GB" altLang="ja-JP" dirty="0">
                  <a:latin typeface="Calibri" pitchFamily="34" charset="0"/>
                </a:rPr>
                <a:t> = -1</a:t>
              </a:r>
            </a:p>
          </p:txBody>
        </p:sp>
        <p:sp>
          <p:nvSpPr>
            <p:cNvPr id="166919" name="CuadroTexto 31"/>
            <p:cNvSpPr txBox="1">
              <a:spLocks noChangeArrowheads="1"/>
            </p:cNvSpPr>
            <p:nvPr/>
          </p:nvSpPr>
          <p:spPr bwMode="auto">
            <a:xfrm>
              <a:off x="5807075" y="3081338"/>
              <a:ext cx="841375" cy="369887"/>
            </a:xfrm>
            <a:prstGeom prst="rect">
              <a:avLst/>
            </a:prstGeom>
            <a:noFill/>
            <a:ln w="9525">
              <a:noFill/>
              <a:miter lim="800000"/>
              <a:headEnd/>
              <a:tailEnd/>
            </a:ln>
          </p:spPr>
          <p:txBody>
            <a:bodyPr>
              <a:spAutoFit/>
            </a:bodyPr>
            <a:lstStyle/>
            <a:p>
              <a:r>
                <a:rPr kumimoji="0" lang="en-GB" altLang="ja-JP" dirty="0">
                  <a:solidFill>
                    <a:srgbClr val="008000"/>
                  </a:solidFill>
                  <a:latin typeface="Calibri" pitchFamily="34" charset="0"/>
                </a:rPr>
                <a:t>T = 2</a:t>
              </a:r>
            </a:p>
          </p:txBody>
        </p:sp>
        <p:sp>
          <p:nvSpPr>
            <p:cNvPr id="166920" name="CuadroTexto 32"/>
            <p:cNvSpPr txBox="1">
              <a:spLocks noChangeArrowheads="1"/>
            </p:cNvSpPr>
            <p:nvPr/>
          </p:nvSpPr>
          <p:spPr bwMode="auto">
            <a:xfrm>
              <a:off x="7986713" y="1168400"/>
              <a:ext cx="841375" cy="369888"/>
            </a:xfrm>
            <a:prstGeom prst="rect">
              <a:avLst/>
            </a:prstGeom>
            <a:noFill/>
            <a:ln w="9525">
              <a:noFill/>
              <a:miter lim="800000"/>
              <a:headEnd/>
              <a:tailEnd/>
            </a:ln>
          </p:spPr>
          <p:txBody>
            <a:bodyPr>
              <a:spAutoFit/>
            </a:bodyPr>
            <a:lstStyle/>
            <a:p>
              <a:r>
                <a:rPr kumimoji="0" lang="en-GB" altLang="ja-JP" dirty="0">
                  <a:solidFill>
                    <a:srgbClr val="008000"/>
                  </a:solidFill>
                  <a:latin typeface="Calibri" pitchFamily="34" charset="0"/>
                </a:rPr>
                <a:t>T = 2</a:t>
              </a:r>
            </a:p>
          </p:txBody>
        </p:sp>
        <p:sp>
          <p:nvSpPr>
            <p:cNvPr id="166921" name="CuadroTexto 34"/>
            <p:cNvSpPr txBox="1">
              <a:spLocks noChangeArrowheads="1"/>
            </p:cNvSpPr>
            <p:nvPr/>
          </p:nvSpPr>
          <p:spPr bwMode="auto">
            <a:xfrm>
              <a:off x="7155582" y="2006600"/>
              <a:ext cx="512762" cy="369888"/>
            </a:xfrm>
            <a:prstGeom prst="rect">
              <a:avLst/>
            </a:prstGeom>
            <a:noFill/>
            <a:ln w="9525">
              <a:noFill/>
              <a:miter lim="800000"/>
              <a:headEnd/>
              <a:tailEnd/>
            </a:ln>
          </p:spPr>
          <p:txBody>
            <a:bodyPr>
              <a:spAutoFit/>
            </a:bodyPr>
            <a:lstStyle/>
            <a:p>
              <a:r>
                <a:rPr kumimoji="0" lang="en-GB" altLang="ja-JP" b="1" dirty="0" smtClean="0">
                  <a:latin typeface="Calibri" pitchFamily="34" charset="0"/>
                </a:rPr>
                <a:t>β</a:t>
              </a:r>
              <a:endParaRPr kumimoji="0" lang="en-GB" altLang="ja-JP" b="1" baseline="-25000" dirty="0">
                <a:latin typeface="Calibri" pitchFamily="34" charset="0"/>
              </a:endParaRPr>
            </a:p>
          </p:txBody>
        </p:sp>
        <p:sp>
          <p:nvSpPr>
            <p:cNvPr id="166923" name="CuadroTexto 41"/>
            <p:cNvSpPr txBox="1">
              <a:spLocks noChangeArrowheads="1"/>
            </p:cNvSpPr>
            <p:nvPr/>
          </p:nvSpPr>
          <p:spPr bwMode="auto">
            <a:xfrm>
              <a:off x="6648450" y="3079750"/>
              <a:ext cx="638175" cy="369888"/>
            </a:xfrm>
            <a:prstGeom prst="rect">
              <a:avLst/>
            </a:prstGeom>
            <a:noFill/>
            <a:ln w="9525">
              <a:noFill/>
              <a:miter lim="800000"/>
              <a:headEnd/>
              <a:tailEnd/>
            </a:ln>
          </p:spPr>
          <p:txBody>
            <a:bodyPr>
              <a:spAutoFit/>
            </a:bodyPr>
            <a:lstStyle/>
            <a:p>
              <a:r>
                <a:rPr kumimoji="0" lang="en-GB" altLang="ja-JP" b="1" dirty="0">
                  <a:solidFill>
                    <a:srgbClr val="008000"/>
                  </a:solidFill>
                  <a:latin typeface="Calibri" pitchFamily="34" charset="0"/>
                </a:rPr>
                <a:t>IAS</a:t>
              </a:r>
            </a:p>
          </p:txBody>
        </p:sp>
        <p:cxnSp>
          <p:nvCxnSpPr>
            <p:cNvPr id="41" name="Conector recto 17"/>
            <p:cNvCxnSpPr>
              <a:cxnSpLocks noChangeShapeType="1"/>
            </p:cNvCxnSpPr>
            <p:nvPr/>
          </p:nvCxnSpPr>
          <p:spPr bwMode="auto">
            <a:xfrm>
              <a:off x="4314825" y="3615482"/>
              <a:ext cx="2933700" cy="1587"/>
            </a:xfrm>
            <a:prstGeom prst="line">
              <a:avLst/>
            </a:prstGeom>
            <a:noFill/>
            <a:ln w="25400">
              <a:solidFill>
                <a:srgbClr val="C00000"/>
              </a:solidFill>
              <a:round/>
              <a:headEnd/>
              <a:tailEnd/>
            </a:ln>
            <a:effectLst>
              <a:outerShdw dist="20000" dir="5400000" rotWithShape="0">
                <a:srgbClr val="808080">
                  <a:alpha val="37999"/>
                </a:srgbClr>
              </a:outerShdw>
            </a:effectLst>
          </p:spPr>
        </p:cxnSp>
        <p:cxnSp>
          <p:nvCxnSpPr>
            <p:cNvPr id="42" name="Conector recto 17"/>
            <p:cNvCxnSpPr>
              <a:cxnSpLocks noChangeShapeType="1"/>
            </p:cNvCxnSpPr>
            <p:nvPr/>
          </p:nvCxnSpPr>
          <p:spPr bwMode="auto">
            <a:xfrm>
              <a:off x="4314825" y="4257675"/>
              <a:ext cx="2971800" cy="1588"/>
            </a:xfrm>
            <a:prstGeom prst="line">
              <a:avLst/>
            </a:prstGeom>
            <a:noFill/>
            <a:ln w="25400">
              <a:solidFill>
                <a:srgbClr val="C00000"/>
              </a:solidFill>
              <a:round/>
              <a:headEnd/>
              <a:tailEnd/>
            </a:ln>
            <a:effectLst>
              <a:outerShdw dist="20000" dir="5400000" rotWithShape="0">
                <a:srgbClr val="808080">
                  <a:alpha val="37999"/>
                </a:srgbClr>
              </a:outerShdw>
            </a:effectLst>
          </p:spPr>
        </p:cxnSp>
        <p:cxnSp>
          <p:nvCxnSpPr>
            <p:cNvPr id="72" name="Conector recto 17"/>
            <p:cNvCxnSpPr>
              <a:cxnSpLocks noChangeShapeType="1"/>
            </p:cNvCxnSpPr>
            <p:nvPr/>
          </p:nvCxnSpPr>
          <p:spPr bwMode="auto">
            <a:xfrm>
              <a:off x="4314825" y="5741988"/>
              <a:ext cx="2971800" cy="1587"/>
            </a:xfrm>
            <a:prstGeom prst="line">
              <a:avLst/>
            </a:prstGeom>
            <a:noFill/>
            <a:ln w="25400">
              <a:solidFill>
                <a:srgbClr val="FF0000"/>
              </a:solidFill>
              <a:prstDash val="dash"/>
              <a:round/>
              <a:headEnd/>
              <a:tailEnd/>
            </a:ln>
            <a:effectLst>
              <a:outerShdw dist="20000" dir="5400000" rotWithShape="0">
                <a:srgbClr val="808080">
                  <a:alpha val="37999"/>
                </a:srgbClr>
              </a:outerShdw>
            </a:effectLst>
          </p:spPr>
        </p:cxnSp>
        <p:sp>
          <p:nvSpPr>
            <p:cNvPr id="166929" name="CuadroTexto 36"/>
            <p:cNvSpPr txBox="1">
              <a:spLocks noChangeArrowheads="1"/>
            </p:cNvSpPr>
            <p:nvPr/>
          </p:nvSpPr>
          <p:spPr bwMode="auto">
            <a:xfrm>
              <a:off x="7604125" y="5570538"/>
              <a:ext cx="1606550" cy="339725"/>
            </a:xfrm>
            <a:prstGeom prst="rect">
              <a:avLst/>
            </a:prstGeom>
            <a:noFill/>
            <a:ln w="9525">
              <a:noFill/>
              <a:miter lim="800000"/>
              <a:headEnd/>
              <a:tailEnd/>
            </a:ln>
          </p:spPr>
          <p:txBody>
            <a:bodyPr>
              <a:spAutoFit/>
            </a:bodyPr>
            <a:lstStyle/>
            <a:p>
              <a:r>
                <a:rPr kumimoji="0" lang="en-GB" altLang="ja-JP" sz="1600">
                  <a:solidFill>
                    <a:srgbClr val="FF0000"/>
                  </a:solidFill>
                  <a:latin typeface="Calibri" pitchFamily="34" charset="0"/>
                </a:rPr>
                <a:t>S</a:t>
              </a:r>
              <a:r>
                <a:rPr kumimoji="0" lang="en-GB" altLang="ja-JP" sz="1600" baseline="-25000">
                  <a:solidFill>
                    <a:srgbClr val="FF0000"/>
                  </a:solidFill>
                  <a:latin typeface="Calibri" pitchFamily="34" charset="0"/>
                </a:rPr>
                <a:t>p</a:t>
              </a:r>
              <a:r>
                <a:rPr kumimoji="0" lang="en-GB" altLang="ja-JP" sz="1600">
                  <a:solidFill>
                    <a:srgbClr val="FF0000"/>
                  </a:solidFill>
                  <a:latin typeface="Calibri" pitchFamily="34" charset="0"/>
                </a:rPr>
                <a:t> = 560 keV</a:t>
              </a:r>
            </a:p>
          </p:txBody>
        </p:sp>
        <p:cxnSp>
          <p:nvCxnSpPr>
            <p:cNvPr id="58" name="Conector recto 17"/>
            <p:cNvCxnSpPr>
              <a:cxnSpLocks noChangeShapeType="1"/>
            </p:cNvCxnSpPr>
            <p:nvPr/>
          </p:nvCxnSpPr>
          <p:spPr bwMode="auto">
            <a:xfrm>
              <a:off x="4314825" y="4410075"/>
              <a:ext cx="2971800" cy="1588"/>
            </a:xfrm>
            <a:prstGeom prst="line">
              <a:avLst/>
            </a:prstGeom>
            <a:noFill/>
            <a:ln w="25400">
              <a:solidFill>
                <a:srgbClr val="C00000"/>
              </a:solidFill>
              <a:round/>
              <a:headEnd/>
              <a:tailEnd/>
            </a:ln>
            <a:effectLst>
              <a:outerShdw dist="20000" dir="5400000" rotWithShape="0">
                <a:srgbClr val="808080">
                  <a:alpha val="37999"/>
                </a:srgbClr>
              </a:outerShdw>
            </a:effectLst>
          </p:spPr>
        </p:cxnSp>
        <p:cxnSp>
          <p:nvCxnSpPr>
            <p:cNvPr id="80" name="Conector recto de flecha 24"/>
            <p:cNvCxnSpPr>
              <a:cxnSpLocks noChangeShapeType="1"/>
            </p:cNvCxnSpPr>
            <p:nvPr/>
          </p:nvCxnSpPr>
          <p:spPr bwMode="auto">
            <a:xfrm rot="10800000" flipV="1">
              <a:off x="508000" y="5046663"/>
              <a:ext cx="708025" cy="695325"/>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83" name="Conector recto de flecha 24"/>
            <p:cNvCxnSpPr>
              <a:cxnSpLocks noChangeShapeType="1"/>
            </p:cNvCxnSpPr>
            <p:nvPr/>
          </p:nvCxnSpPr>
          <p:spPr bwMode="auto">
            <a:xfrm rot="5400000">
              <a:off x="166688" y="4691062"/>
              <a:ext cx="1390650" cy="708025"/>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84" name="Conector recto de flecha 24"/>
            <p:cNvCxnSpPr>
              <a:cxnSpLocks noChangeShapeType="1"/>
            </p:cNvCxnSpPr>
            <p:nvPr/>
          </p:nvCxnSpPr>
          <p:spPr bwMode="auto">
            <a:xfrm rot="5400000">
              <a:off x="-98425" y="4152900"/>
              <a:ext cx="2024063" cy="811213"/>
            </a:xfrm>
            <a:prstGeom prst="straightConnector1">
              <a:avLst/>
            </a:prstGeom>
            <a:noFill/>
            <a:ln w="25400">
              <a:solidFill>
                <a:srgbClr val="008000"/>
              </a:solidFill>
              <a:round/>
              <a:headEnd/>
              <a:tailEnd type="arrow" w="med" len="med"/>
            </a:ln>
            <a:effectLst>
              <a:outerShdw dist="20000" dir="5400000" rotWithShape="0">
                <a:srgbClr val="808080">
                  <a:alpha val="37999"/>
                </a:srgbClr>
              </a:outerShdw>
            </a:effectLst>
          </p:spPr>
        </p:cxnSp>
        <p:cxnSp>
          <p:nvCxnSpPr>
            <p:cNvPr id="91" name="Conector recto 17"/>
            <p:cNvCxnSpPr>
              <a:cxnSpLocks noChangeShapeType="1"/>
            </p:cNvCxnSpPr>
            <p:nvPr/>
          </p:nvCxnSpPr>
          <p:spPr bwMode="auto">
            <a:xfrm>
              <a:off x="0" y="5738813"/>
              <a:ext cx="1224000" cy="1587"/>
            </a:xfrm>
            <a:prstGeom prst="line">
              <a:avLst/>
            </a:prstGeom>
            <a:noFill/>
            <a:ln w="25400">
              <a:solidFill>
                <a:srgbClr val="C00000"/>
              </a:solidFill>
              <a:round/>
              <a:headEnd/>
              <a:tailEnd/>
            </a:ln>
            <a:effectLst>
              <a:outerShdw dist="20000" dir="5400000" rotWithShape="0">
                <a:srgbClr val="808080">
                  <a:alpha val="37999"/>
                </a:srgbClr>
              </a:outerShdw>
            </a:effectLst>
          </p:spPr>
        </p:cxnSp>
        <p:cxnSp>
          <p:nvCxnSpPr>
            <p:cNvPr id="93" name="Conector recto 17"/>
            <p:cNvCxnSpPr>
              <a:cxnSpLocks noChangeShapeType="1"/>
            </p:cNvCxnSpPr>
            <p:nvPr/>
          </p:nvCxnSpPr>
          <p:spPr bwMode="auto">
            <a:xfrm>
              <a:off x="4275138" y="5148263"/>
              <a:ext cx="2973387" cy="1587"/>
            </a:xfrm>
            <a:prstGeom prst="line">
              <a:avLst/>
            </a:prstGeom>
            <a:noFill/>
            <a:ln w="25400">
              <a:solidFill>
                <a:srgbClr val="C00000"/>
              </a:solidFill>
              <a:round/>
              <a:headEnd/>
              <a:tailEnd/>
            </a:ln>
            <a:effectLst>
              <a:outerShdw dist="20000" dir="5400000" rotWithShape="0">
                <a:srgbClr val="808080">
                  <a:alpha val="37999"/>
                </a:srgbClr>
              </a:outerShdw>
            </a:effectLst>
          </p:spPr>
        </p:cxnSp>
        <p:sp>
          <p:nvSpPr>
            <p:cNvPr id="166937" name="CuadroTexto 30"/>
            <p:cNvSpPr txBox="1">
              <a:spLocks noChangeArrowheads="1"/>
            </p:cNvSpPr>
            <p:nvPr/>
          </p:nvSpPr>
          <p:spPr bwMode="auto">
            <a:xfrm>
              <a:off x="231775" y="5910263"/>
              <a:ext cx="542637" cy="646331"/>
            </a:xfrm>
            <a:prstGeom prst="rect">
              <a:avLst/>
            </a:prstGeom>
            <a:noFill/>
            <a:ln w="9525">
              <a:noFill/>
              <a:miter lim="800000"/>
              <a:headEnd/>
              <a:tailEnd/>
            </a:ln>
          </p:spPr>
          <p:txBody>
            <a:bodyPr wrap="none">
              <a:spAutoFit/>
            </a:bodyPr>
            <a:lstStyle/>
            <a:p>
              <a:r>
                <a:rPr kumimoji="0" lang="en-GB" altLang="ja-JP" baseline="30000" dirty="0" smtClean="0">
                  <a:latin typeface="Calibri" pitchFamily="34" charset="0"/>
                </a:rPr>
                <a:t>55</a:t>
              </a:r>
              <a:r>
                <a:rPr kumimoji="0" lang="en-GB" altLang="ja-JP" dirty="0" smtClean="0">
                  <a:latin typeface="Calibri" pitchFamily="34" charset="0"/>
                </a:rPr>
                <a:t>Ni</a:t>
              </a:r>
            </a:p>
            <a:p>
              <a:endParaRPr kumimoji="0" lang="en-GB" altLang="ja-JP" dirty="0">
                <a:latin typeface="Calibri" pitchFamily="34" charset="0"/>
              </a:endParaRPr>
            </a:p>
          </p:txBody>
        </p:sp>
        <p:sp>
          <p:nvSpPr>
            <p:cNvPr id="166938" name="CuadroTexto 31"/>
            <p:cNvSpPr txBox="1">
              <a:spLocks noChangeArrowheads="1"/>
            </p:cNvSpPr>
            <p:nvPr/>
          </p:nvSpPr>
          <p:spPr bwMode="auto">
            <a:xfrm>
              <a:off x="5807075" y="3689350"/>
              <a:ext cx="841375" cy="369888"/>
            </a:xfrm>
            <a:prstGeom prst="rect">
              <a:avLst/>
            </a:prstGeom>
            <a:noFill/>
            <a:ln w="9525">
              <a:noFill/>
              <a:miter lim="800000"/>
              <a:headEnd/>
              <a:tailEnd/>
            </a:ln>
          </p:spPr>
          <p:txBody>
            <a:bodyPr>
              <a:spAutoFit/>
            </a:bodyPr>
            <a:lstStyle/>
            <a:p>
              <a:r>
                <a:rPr kumimoji="0" lang="en-GB" altLang="ja-JP">
                  <a:solidFill>
                    <a:srgbClr val="FF0000"/>
                  </a:solidFill>
                  <a:latin typeface="Calibri" pitchFamily="34" charset="0"/>
                </a:rPr>
                <a:t>T = 1</a:t>
              </a:r>
            </a:p>
          </p:txBody>
        </p:sp>
        <p:sp>
          <p:nvSpPr>
            <p:cNvPr id="166939" name="CuadroTexto 31"/>
            <p:cNvSpPr txBox="1">
              <a:spLocks noChangeArrowheads="1"/>
            </p:cNvSpPr>
            <p:nvPr/>
          </p:nvSpPr>
          <p:spPr bwMode="auto">
            <a:xfrm>
              <a:off x="5807075" y="4411663"/>
              <a:ext cx="841375" cy="369887"/>
            </a:xfrm>
            <a:prstGeom prst="rect">
              <a:avLst/>
            </a:prstGeom>
            <a:noFill/>
            <a:ln w="9525">
              <a:noFill/>
              <a:miter lim="800000"/>
              <a:headEnd/>
              <a:tailEnd/>
            </a:ln>
          </p:spPr>
          <p:txBody>
            <a:bodyPr>
              <a:spAutoFit/>
            </a:bodyPr>
            <a:lstStyle/>
            <a:p>
              <a:r>
                <a:rPr kumimoji="0" lang="en-GB" altLang="ja-JP">
                  <a:solidFill>
                    <a:srgbClr val="FF0000"/>
                  </a:solidFill>
                  <a:latin typeface="Calibri" pitchFamily="34" charset="0"/>
                </a:rPr>
                <a:t>T = 1</a:t>
              </a:r>
            </a:p>
          </p:txBody>
        </p:sp>
        <p:sp>
          <p:nvSpPr>
            <p:cNvPr id="166940" name="CuadroTexto 31"/>
            <p:cNvSpPr txBox="1">
              <a:spLocks noChangeArrowheads="1"/>
            </p:cNvSpPr>
            <p:nvPr/>
          </p:nvSpPr>
          <p:spPr bwMode="auto">
            <a:xfrm>
              <a:off x="5807075" y="5343674"/>
              <a:ext cx="841375" cy="368300"/>
            </a:xfrm>
            <a:prstGeom prst="rect">
              <a:avLst/>
            </a:prstGeom>
            <a:noFill/>
            <a:ln w="9525">
              <a:noFill/>
              <a:miter lim="800000"/>
              <a:headEnd/>
              <a:tailEnd/>
            </a:ln>
          </p:spPr>
          <p:txBody>
            <a:bodyPr>
              <a:spAutoFit/>
            </a:bodyPr>
            <a:lstStyle/>
            <a:p>
              <a:r>
                <a:rPr kumimoji="0" lang="en-GB" altLang="ja-JP" dirty="0">
                  <a:solidFill>
                    <a:srgbClr val="FF0000"/>
                  </a:solidFill>
                  <a:latin typeface="Calibri" pitchFamily="34" charset="0"/>
                </a:rPr>
                <a:t>T = 1</a:t>
              </a:r>
            </a:p>
          </p:txBody>
        </p:sp>
        <p:sp>
          <p:nvSpPr>
            <p:cNvPr id="166941" name="CuadroTexto 31"/>
            <p:cNvSpPr txBox="1">
              <a:spLocks noChangeArrowheads="1"/>
            </p:cNvSpPr>
            <p:nvPr/>
          </p:nvSpPr>
          <p:spPr bwMode="auto">
            <a:xfrm>
              <a:off x="7346950" y="3178175"/>
              <a:ext cx="841375" cy="368300"/>
            </a:xfrm>
            <a:prstGeom prst="rect">
              <a:avLst/>
            </a:prstGeom>
            <a:noFill/>
            <a:ln w="9525">
              <a:noFill/>
              <a:miter lim="800000"/>
              <a:headEnd/>
              <a:tailEnd/>
            </a:ln>
          </p:spPr>
          <p:txBody>
            <a:bodyPr>
              <a:spAutoFit/>
            </a:bodyPr>
            <a:lstStyle/>
            <a:p>
              <a:r>
                <a:rPr kumimoji="0" lang="en-GB" altLang="ja-JP" dirty="0">
                  <a:solidFill>
                    <a:srgbClr val="008000"/>
                  </a:solidFill>
                  <a:latin typeface="Calibri" pitchFamily="34" charset="0"/>
                </a:rPr>
                <a:t>0+</a:t>
              </a:r>
            </a:p>
          </p:txBody>
        </p:sp>
        <p:sp>
          <p:nvSpPr>
            <p:cNvPr id="166942" name="CuadroTexto 31"/>
            <p:cNvSpPr txBox="1">
              <a:spLocks noChangeArrowheads="1"/>
            </p:cNvSpPr>
            <p:nvPr/>
          </p:nvSpPr>
          <p:spPr bwMode="auto">
            <a:xfrm>
              <a:off x="7348538" y="3471466"/>
              <a:ext cx="841375" cy="369888"/>
            </a:xfrm>
            <a:prstGeom prst="rect">
              <a:avLst/>
            </a:prstGeom>
            <a:noFill/>
            <a:ln w="9525">
              <a:noFill/>
              <a:miter lim="800000"/>
              <a:headEnd/>
              <a:tailEnd/>
            </a:ln>
          </p:spPr>
          <p:txBody>
            <a:bodyPr>
              <a:spAutoFit/>
            </a:bodyPr>
            <a:lstStyle/>
            <a:p>
              <a:r>
                <a:rPr kumimoji="0" lang="en-GB" altLang="ja-JP" dirty="0">
                  <a:solidFill>
                    <a:srgbClr val="FF0000"/>
                  </a:solidFill>
                  <a:latin typeface="Calibri" pitchFamily="34" charset="0"/>
                </a:rPr>
                <a:t>1+</a:t>
              </a:r>
            </a:p>
          </p:txBody>
        </p:sp>
        <p:sp>
          <p:nvSpPr>
            <p:cNvPr id="166943" name="CuadroTexto 31"/>
            <p:cNvSpPr txBox="1">
              <a:spLocks noChangeArrowheads="1"/>
            </p:cNvSpPr>
            <p:nvPr/>
          </p:nvSpPr>
          <p:spPr bwMode="auto">
            <a:xfrm>
              <a:off x="7346950" y="4181698"/>
              <a:ext cx="841375" cy="369888"/>
            </a:xfrm>
            <a:prstGeom prst="rect">
              <a:avLst/>
            </a:prstGeom>
            <a:noFill/>
            <a:ln w="9525">
              <a:noFill/>
              <a:miter lim="800000"/>
              <a:headEnd/>
              <a:tailEnd/>
            </a:ln>
          </p:spPr>
          <p:txBody>
            <a:bodyPr>
              <a:spAutoFit/>
            </a:bodyPr>
            <a:lstStyle/>
            <a:p>
              <a:r>
                <a:rPr kumimoji="0" lang="en-GB" altLang="ja-JP" dirty="0">
                  <a:solidFill>
                    <a:srgbClr val="FF0000"/>
                  </a:solidFill>
                  <a:latin typeface="Calibri" pitchFamily="34" charset="0"/>
                </a:rPr>
                <a:t>1+</a:t>
              </a:r>
            </a:p>
          </p:txBody>
        </p:sp>
        <p:sp>
          <p:nvSpPr>
            <p:cNvPr id="166944" name="CuadroTexto 31"/>
            <p:cNvSpPr txBox="1">
              <a:spLocks noChangeArrowheads="1"/>
            </p:cNvSpPr>
            <p:nvPr/>
          </p:nvSpPr>
          <p:spPr bwMode="auto">
            <a:xfrm>
              <a:off x="7348538" y="5055642"/>
              <a:ext cx="841375" cy="369888"/>
            </a:xfrm>
            <a:prstGeom prst="rect">
              <a:avLst/>
            </a:prstGeom>
            <a:noFill/>
            <a:ln w="9525">
              <a:noFill/>
              <a:miter lim="800000"/>
              <a:headEnd/>
              <a:tailEnd/>
            </a:ln>
          </p:spPr>
          <p:txBody>
            <a:bodyPr>
              <a:spAutoFit/>
            </a:bodyPr>
            <a:lstStyle/>
            <a:p>
              <a:r>
                <a:rPr kumimoji="0" lang="en-GB" altLang="ja-JP" dirty="0">
                  <a:solidFill>
                    <a:srgbClr val="FF0000"/>
                  </a:solidFill>
                  <a:latin typeface="Calibri" pitchFamily="34" charset="0"/>
                </a:rPr>
                <a:t>1+</a:t>
              </a:r>
            </a:p>
          </p:txBody>
        </p:sp>
        <p:sp>
          <p:nvSpPr>
            <p:cNvPr id="166945" name="CuadroTexto 31"/>
            <p:cNvSpPr txBox="1">
              <a:spLocks noChangeArrowheads="1"/>
            </p:cNvSpPr>
            <p:nvPr/>
          </p:nvSpPr>
          <p:spPr bwMode="auto">
            <a:xfrm>
              <a:off x="958850" y="5240864"/>
              <a:ext cx="1231900" cy="369332"/>
            </a:xfrm>
            <a:prstGeom prst="rect">
              <a:avLst/>
            </a:prstGeom>
            <a:noFill/>
            <a:ln w="9525">
              <a:noFill/>
              <a:miter lim="800000"/>
              <a:headEnd/>
              <a:tailEnd/>
            </a:ln>
          </p:spPr>
          <p:txBody>
            <a:bodyPr>
              <a:spAutoFit/>
            </a:bodyPr>
            <a:lstStyle/>
            <a:p>
              <a:r>
                <a:rPr kumimoji="0" lang="en-GB" altLang="ja-JP" dirty="0" smtClean="0">
                  <a:solidFill>
                    <a:srgbClr val="FF0000"/>
                  </a:solidFill>
                  <a:latin typeface="Calibri" pitchFamily="34" charset="0"/>
                </a:rPr>
                <a:t>P </a:t>
              </a:r>
              <a:endParaRPr kumimoji="0" lang="en-GB" altLang="ja-JP" dirty="0">
                <a:solidFill>
                  <a:srgbClr val="FF0000"/>
                </a:solidFill>
                <a:latin typeface="Calibri" pitchFamily="34" charset="0"/>
              </a:endParaRPr>
            </a:p>
          </p:txBody>
        </p:sp>
        <p:sp>
          <p:nvSpPr>
            <p:cNvPr id="47" name="CuadroTexto 31"/>
            <p:cNvSpPr txBox="1">
              <a:spLocks noChangeArrowheads="1"/>
            </p:cNvSpPr>
            <p:nvPr/>
          </p:nvSpPr>
          <p:spPr bwMode="auto">
            <a:xfrm>
              <a:off x="8676456" y="1620540"/>
              <a:ext cx="467545" cy="369332"/>
            </a:xfrm>
            <a:prstGeom prst="rect">
              <a:avLst/>
            </a:prstGeom>
            <a:noFill/>
            <a:ln w="9525">
              <a:noFill/>
              <a:miter lim="800000"/>
              <a:headEnd/>
              <a:tailEnd/>
            </a:ln>
          </p:spPr>
          <p:txBody>
            <a:bodyPr wrap="square">
              <a:spAutoFit/>
            </a:bodyPr>
            <a:lstStyle/>
            <a:p>
              <a:r>
                <a:rPr kumimoji="0" lang="en-GB" altLang="ja-JP" dirty="0">
                  <a:solidFill>
                    <a:srgbClr val="008000"/>
                  </a:solidFill>
                  <a:latin typeface="Calibri" pitchFamily="34" charset="0"/>
                </a:rPr>
                <a:t>0+</a:t>
              </a:r>
            </a:p>
          </p:txBody>
        </p:sp>
      </p:grpSp>
      <p:cxnSp>
        <p:nvCxnSpPr>
          <p:cNvPr id="10" name="Conector recto de flecha 22"/>
          <p:cNvCxnSpPr>
            <a:cxnSpLocks noChangeShapeType="1"/>
          </p:cNvCxnSpPr>
          <p:nvPr/>
        </p:nvCxnSpPr>
        <p:spPr bwMode="auto">
          <a:xfrm rot="5400000">
            <a:off x="4085568" y="3959584"/>
            <a:ext cx="1692000" cy="1588"/>
          </a:xfrm>
          <a:prstGeom prst="straightConnector1">
            <a:avLst/>
          </a:prstGeom>
          <a:noFill/>
          <a:ln w="57150" cap="flat" cmpd="sng" algn="ctr">
            <a:solidFill>
              <a:srgbClr val="0000FF"/>
            </a:solidFill>
            <a:prstDash val="solid"/>
            <a:round/>
            <a:headEnd type="none" w="med" len="med"/>
            <a:tailEnd type="arrow" w="med" len="med"/>
          </a:ln>
          <a:effectLst>
            <a:outerShdw dist="20000" dir="5400000" rotWithShape="0">
              <a:srgbClr val="808080">
                <a:alpha val="37999"/>
              </a:srgbClr>
            </a:outerShdw>
          </a:effectLst>
        </p:spPr>
      </p:cxnSp>
      <p:cxnSp>
        <p:nvCxnSpPr>
          <p:cNvPr id="57" name="Conector recto 17"/>
          <p:cNvCxnSpPr>
            <a:cxnSpLocks noChangeShapeType="1"/>
          </p:cNvCxnSpPr>
          <p:nvPr/>
        </p:nvCxnSpPr>
        <p:spPr bwMode="auto">
          <a:xfrm>
            <a:off x="4283968" y="5013176"/>
            <a:ext cx="2973387" cy="1587"/>
          </a:xfrm>
          <a:prstGeom prst="line">
            <a:avLst/>
          </a:prstGeom>
          <a:noFill/>
          <a:ln w="25400">
            <a:solidFill>
              <a:srgbClr val="C00000"/>
            </a:solidFill>
            <a:round/>
            <a:headEnd/>
            <a:tailEnd/>
          </a:ln>
          <a:effectLst>
            <a:outerShdw dist="20000" dir="5400000" rotWithShape="0">
              <a:srgbClr val="808080">
                <a:alpha val="37999"/>
              </a:srgbClr>
            </a:outerShdw>
          </a:effectLst>
        </p:spPr>
      </p:cxnSp>
      <p:pic>
        <p:nvPicPr>
          <p:cNvPr id="48" name="Imagen 47" descr="mano.png"/>
          <p:cNvPicPr>
            <a:picLocks noChangeAspect="1"/>
          </p:cNvPicPr>
          <p:nvPr/>
        </p:nvPicPr>
        <p:blipFill>
          <a:blip r:embed="rId5"/>
          <a:stretch>
            <a:fillRect/>
          </a:stretch>
        </p:blipFill>
        <p:spPr>
          <a:xfrm rot="9824851">
            <a:off x="5048353" y="4109891"/>
            <a:ext cx="711200" cy="444500"/>
          </a:xfrm>
          <a:prstGeom prst="rect">
            <a:avLst/>
          </a:prstGeom>
        </p:spPr>
      </p:pic>
      <p:sp>
        <p:nvSpPr>
          <p:cNvPr id="59" name="CuadroTexto 35"/>
          <p:cNvSpPr txBox="1">
            <a:spLocks noChangeArrowheads="1"/>
          </p:cNvSpPr>
          <p:nvPr/>
        </p:nvSpPr>
        <p:spPr bwMode="auto">
          <a:xfrm>
            <a:off x="4998774" y="3526789"/>
            <a:ext cx="581338" cy="369332"/>
          </a:xfrm>
          <a:prstGeom prst="rect">
            <a:avLst/>
          </a:prstGeom>
          <a:noFill/>
          <a:ln w="38100" algn="ctr">
            <a:noFill/>
            <a:round/>
            <a:headEnd/>
            <a:tailEnd type="arrow" w="med" len="med"/>
          </a:ln>
        </p:spPr>
        <p:txBody>
          <a:bodyPr wrap="square">
            <a:spAutoFit/>
          </a:bodyPr>
          <a:lstStyle/>
          <a:p>
            <a:r>
              <a:rPr kumimoji="0" lang="en-GB" altLang="ja-JP" b="1" dirty="0" err="1" smtClean="0">
                <a:solidFill>
                  <a:srgbClr val="0000FF"/>
                </a:solidFill>
                <a:latin typeface="Symbol" pitchFamily="18" charset="2"/>
              </a:rPr>
              <a:t>g</a:t>
            </a:r>
            <a:r>
              <a:rPr kumimoji="0" lang="en-GB" altLang="ja-JP" b="1" dirty="0" smtClean="0">
                <a:solidFill>
                  <a:srgbClr val="0000FF"/>
                </a:solidFill>
                <a:latin typeface="Symbol" pitchFamily="18" charset="2"/>
              </a:rPr>
              <a:t> </a:t>
            </a:r>
            <a:endParaRPr kumimoji="0" lang="en-GB" altLang="ja-JP" b="1" dirty="0">
              <a:solidFill>
                <a:srgbClr val="0000FF"/>
              </a:solidFill>
              <a:latin typeface="Symbol" pitchFamily="18" charset="2"/>
            </a:endParaRPr>
          </a:p>
        </p:txBody>
      </p:sp>
      <p:cxnSp>
        <p:nvCxnSpPr>
          <p:cNvPr id="63" name="Conector recto de flecha 22"/>
          <p:cNvCxnSpPr>
            <a:cxnSpLocks noChangeShapeType="1"/>
          </p:cNvCxnSpPr>
          <p:nvPr/>
        </p:nvCxnSpPr>
        <p:spPr bwMode="auto">
          <a:xfrm rot="5400000">
            <a:off x="4153568" y="4018457"/>
            <a:ext cx="1692000" cy="1588"/>
          </a:xfrm>
          <a:prstGeom prst="straightConnector1">
            <a:avLst/>
          </a:prstGeom>
          <a:noFill/>
          <a:ln w="57150" cap="flat" cmpd="sng" algn="ctr">
            <a:solidFill>
              <a:srgbClr val="FFFF00"/>
            </a:solidFill>
            <a:prstDash val="solid"/>
            <a:round/>
            <a:headEnd type="none" w="med" len="med"/>
            <a:tailEnd type="arrow" w="med" len="med"/>
          </a:ln>
          <a:effectLst>
            <a:outerShdw dist="20000" dir="5400000" rotWithShape="0">
              <a:srgbClr val="808080">
                <a:alpha val="37999"/>
              </a:srgbClr>
            </a:outerShdw>
          </a:effectLst>
        </p:spPr>
      </p:cxnSp>
      <p:cxnSp>
        <p:nvCxnSpPr>
          <p:cNvPr id="64" name="Conector recto de flecha 22"/>
          <p:cNvCxnSpPr>
            <a:cxnSpLocks noChangeShapeType="1"/>
          </p:cNvCxnSpPr>
          <p:nvPr/>
        </p:nvCxnSpPr>
        <p:spPr bwMode="auto">
          <a:xfrm rot="10800000">
            <a:off x="2556409" y="4763791"/>
            <a:ext cx="1582910" cy="1588"/>
          </a:xfrm>
          <a:prstGeom prst="straightConnector1">
            <a:avLst/>
          </a:prstGeom>
          <a:noFill/>
          <a:ln w="57150" cap="flat" cmpd="sng" algn="ctr">
            <a:solidFill>
              <a:srgbClr val="FFFF00"/>
            </a:solidFill>
            <a:prstDash val="solid"/>
            <a:round/>
            <a:headEnd type="none" w="med" len="med"/>
            <a:tailEnd type="arrow" w="med" len="med"/>
          </a:ln>
          <a:effectLst>
            <a:outerShdw dist="20000" dir="5400000" rotWithShape="0">
              <a:srgbClr val="808080">
                <a:alpha val="37999"/>
              </a:srgbClr>
            </a:outerShdw>
          </a:effectLst>
        </p:spPr>
      </p:cxnSp>
      <p:cxnSp>
        <p:nvCxnSpPr>
          <p:cNvPr id="66" name="Conector recto de flecha 22"/>
          <p:cNvCxnSpPr>
            <a:cxnSpLocks noChangeShapeType="1"/>
          </p:cNvCxnSpPr>
          <p:nvPr/>
        </p:nvCxnSpPr>
        <p:spPr bwMode="auto">
          <a:xfrm rot="10800000" flipV="1">
            <a:off x="519113" y="4725144"/>
            <a:ext cx="708027" cy="684758"/>
          </a:xfrm>
          <a:prstGeom prst="straightConnector1">
            <a:avLst/>
          </a:prstGeom>
          <a:noFill/>
          <a:ln w="57150" cap="flat" cmpd="sng" algn="ctr">
            <a:solidFill>
              <a:srgbClr val="FFFF00"/>
            </a:solidFill>
            <a:prstDash val="solid"/>
            <a:round/>
            <a:headEnd type="none" w="med" len="med"/>
            <a:tailEnd type="arrow" w="med" len="med"/>
          </a:ln>
          <a:effectLst>
            <a:outerShdw dist="20000" dir="5400000" rotWithShape="0">
              <a:srgbClr val="808080">
                <a:alpha val="37999"/>
              </a:srgbClr>
            </a:outerShdw>
          </a:effectLst>
        </p:spPr>
      </p:cxnSp>
      <p:sp>
        <p:nvSpPr>
          <p:cNvPr id="69" name="CuadroTexto 68"/>
          <p:cNvSpPr txBox="1"/>
          <p:nvPr/>
        </p:nvSpPr>
        <p:spPr>
          <a:xfrm>
            <a:off x="1785177" y="0"/>
            <a:ext cx="6891279" cy="830997"/>
          </a:xfrm>
          <a:prstGeom prst="rect">
            <a:avLst/>
          </a:prstGeom>
          <a:solidFill>
            <a:srgbClr val="FFFF00"/>
          </a:solidFill>
        </p:spPr>
        <p:txBody>
          <a:bodyPr wrap="none" rtlCol="0">
            <a:spAutoFit/>
          </a:bodyPr>
          <a:lstStyle/>
          <a:p>
            <a:r>
              <a:rPr lang="en-GB" sz="2400" dirty="0" smtClean="0"/>
              <a:t>This is the first observation of</a:t>
            </a:r>
          </a:p>
          <a:p>
            <a:r>
              <a:rPr lang="en-GB" sz="2400" dirty="0" smtClean="0"/>
              <a:t>Beta-delayed gamma-proton decay in the </a:t>
            </a:r>
            <a:r>
              <a:rPr lang="en-GB" sz="2400" dirty="0" err="1" smtClean="0"/>
              <a:t>fp</a:t>
            </a:r>
            <a:r>
              <a:rPr lang="en-GB" sz="2400" dirty="0" smtClean="0"/>
              <a:t> shell</a:t>
            </a:r>
            <a:endParaRPr lang="en-GB" sz="24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42" name="Group 41"/>
          <p:cNvGrpSpPr/>
          <p:nvPr/>
        </p:nvGrpSpPr>
        <p:grpSpPr>
          <a:xfrm>
            <a:off x="1548000" y="664112"/>
            <a:ext cx="3240000" cy="1944000"/>
            <a:chOff x="1548000" y="664112"/>
            <a:chExt cx="3240000" cy="1944000"/>
          </a:xfrm>
        </p:grpSpPr>
        <p:pic>
          <p:nvPicPr>
            <p:cNvPr id="49" name="Picture 3"/>
            <p:cNvPicPr>
              <a:picLocks noChangeArrowheads="1"/>
            </p:cNvPicPr>
            <p:nvPr/>
          </p:nvPicPr>
          <p:blipFill>
            <a:blip r:embed="rId2" cstate="print"/>
            <a:srcRect/>
            <a:stretch>
              <a:fillRect/>
            </a:stretch>
          </p:blipFill>
          <p:spPr bwMode="auto">
            <a:xfrm>
              <a:off x="1548000" y="664112"/>
              <a:ext cx="3240000" cy="1944000"/>
            </a:xfrm>
            <a:prstGeom prst="rect">
              <a:avLst/>
            </a:prstGeom>
            <a:noFill/>
            <a:ln w="9525">
              <a:solidFill>
                <a:schemeClr val="accent1"/>
              </a:solidFill>
              <a:miter lim="800000"/>
              <a:headEnd/>
              <a:tailEnd/>
            </a:ln>
          </p:spPr>
        </p:pic>
        <p:sp>
          <p:nvSpPr>
            <p:cNvPr id="50" name="Rectangle 49"/>
            <p:cNvSpPr/>
            <p:nvPr/>
          </p:nvSpPr>
          <p:spPr>
            <a:xfrm>
              <a:off x="2339751" y="823393"/>
              <a:ext cx="216024" cy="1584176"/>
            </a:xfrm>
            <a:prstGeom prst="rect">
              <a:avLst/>
            </a:prstGeom>
            <a:solidFill>
              <a:srgbClr val="FFFF6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663839" y="1615481"/>
              <a:ext cx="144016" cy="792088"/>
            </a:xfrm>
            <a:prstGeom prst="rect">
              <a:avLst/>
            </a:prstGeom>
            <a:solidFill>
              <a:schemeClr val="tx2">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807839" y="823393"/>
              <a:ext cx="216024" cy="1584176"/>
            </a:xfrm>
            <a:prstGeom prst="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2195735" y="1615481"/>
              <a:ext cx="144016" cy="792088"/>
            </a:xfrm>
            <a:prstGeom prst="rect">
              <a:avLst/>
            </a:prstGeom>
            <a:solidFill>
              <a:schemeClr val="accent6">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243408"/>
            <a:ext cx="8229600" cy="1143000"/>
          </a:xfrm>
        </p:spPr>
        <p:txBody>
          <a:bodyPr>
            <a:normAutofit/>
          </a:bodyPr>
          <a:lstStyle/>
          <a:p>
            <a:r>
              <a:rPr lang="pt-PT" sz="3600" dirty="0" smtClean="0"/>
              <a:t>Proton-gamma coincidences</a:t>
            </a:r>
            <a:endParaRPr lang="en-US" sz="3600" dirty="0"/>
          </a:p>
        </p:txBody>
      </p:sp>
      <p:grpSp>
        <p:nvGrpSpPr>
          <p:cNvPr id="3" name="Group 29"/>
          <p:cNvGrpSpPr/>
          <p:nvPr/>
        </p:nvGrpSpPr>
        <p:grpSpPr>
          <a:xfrm>
            <a:off x="539552" y="2708920"/>
            <a:ext cx="2903761" cy="3780000"/>
            <a:chOff x="971600" y="2708920"/>
            <a:chExt cx="2903761" cy="3780000"/>
          </a:xfrm>
        </p:grpSpPr>
        <p:pic>
          <p:nvPicPr>
            <p:cNvPr id="6148" name="Picture 4"/>
            <p:cNvPicPr>
              <a:picLocks noChangeAspect="1" noChangeArrowheads="1"/>
            </p:cNvPicPr>
            <p:nvPr/>
          </p:nvPicPr>
          <p:blipFill>
            <a:blip r:embed="rId3" cstate="print"/>
            <a:srcRect/>
            <a:stretch>
              <a:fillRect/>
            </a:stretch>
          </p:blipFill>
          <p:spPr bwMode="auto">
            <a:xfrm>
              <a:off x="971600" y="2708920"/>
              <a:ext cx="2903761" cy="3780000"/>
            </a:xfrm>
            <a:prstGeom prst="rect">
              <a:avLst/>
            </a:prstGeom>
            <a:noFill/>
            <a:ln w="9525">
              <a:noFill/>
              <a:miter lim="800000"/>
              <a:headEnd/>
              <a:tailEnd/>
            </a:ln>
          </p:spPr>
        </p:pic>
        <p:sp>
          <p:nvSpPr>
            <p:cNvPr id="7" name="Rectangle 6"/>
            <p:cNvSpPr/>
            <p:nvPr/>
          </p:nvSpPr>
          <p:spPr>
            <a:xfrm>
              <a:off x="2483768" y="2924944"/>
              <a:ext cx="288032" cy="1368152"/>
            </a:xfrm>
            <a:prstGeom prst="rect">
              <a:avLst/>
            </a:prstGeom>
            <a:solidFill>
              <a:srgbClr val="FFFF6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475656" y="5085184"/>
              <a:ext cx="2088232" cy="792088"/>
            </a:xfrm>
            <a:prstGeom prst="rect">
              <a:avLst/>
            </a:prstGeom>
            <a:solidFill>
              <a:schemeClr val="tx2">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28"/>
          <p:cNvGrpSpPr/>
          <p:nvPr/>
        </p:nvGrpSpPr>
        <p:grpSpPr>
          <a:xfrm>
            <a:off x="5631738" y="2708920"/>
            <a:ext cx="2900702" cy="3780000"/>
            <a:chOff x="5271698" y="2708920"/>
            <a:chExt cx="2900702" cy="3780000"/>
          </a:xfrm>
        </p:grpSpPr>
        <p:pic>
          <p:nvPicPr>
            <p:cNvPr id="6149" name="Picture 5"/>
            <p:cNvPicPr>
              <a:picLocks noChangeAspect="1" noChangeArrowheads="1"/>
            </p:cNvPicPr>
            <p:nvPr/>
          </p:nvPicPr>
          <p:blipFill>
            <a:blip r:embed="rId4" cstate="print"/>
            <a:srcRect/>
            <a:stretch>
              <a:fillRect/>
            </a:stretch>
          </p:blipFill>
          <p:spPr bwMode="auto">
            <a:xfrm>
              <a:off x="5271698" y="2708920"/>
              <a:ext cx="2900702" cy="3780000"/>
            </a:xfrm>
            <a:prstGeom prst="rect">
              <a:avLst/>
            </a:prstGeom>
            <a:noFill/>
            <a:ln w="9525">
              <a:noFill/>
              <a:miter lim="800000"/>
              <a:headEnd/>
              <a:tailEnd/>
            </a:ln>
          </p:spPr>
        </p:pic>
        <p:sp>
          <p:nvSpPr>
            <p:cNvPr id="12" name="Rectangle 11"/>
            <p:cNvSpPr/>
            <p:nvPr/>
          </p:nvSpPr>
          <p:spPr>
            <a:xfrm>
              <a:off x="6552000" y="2924944"/>
              <a:ext cx="180000" cy="1368000"/>
            </a:xfrm>
            <a:prstGeom prst="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732240" y="4869160"/>
              <a:ext cx="216024" cy="1440160"/>
            </a:xfrm>
            <a:prstGeom prst="rect">
              <a:avLst/>
            </a:prstGeom>
            <a:solidFill>
              <a:schemeClr val="accent6">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32"/>
          <p:cNvGrpSpPr/>
          <p:nvPr/>
        </p:nvGrpSpPr>
        <p:grpSpPr>
          <a:xfrm>
            <a:off x="3779912" y="2945677"/>
            <a:ext cx="1369583" cy="2283523"/>
            <a:chOff x="3851920" y="2873669"/>
            <a:chExt cx="1369583" cy="2283523"/>
          </a:xfrm>
        </p:grpSpPr>
        <p:cxnSp>
          <p:nvCxnSpPr>
            <p:cNvPr id="17" name="Conector recto 17"/>
            <p:cNvCxnSpPr>
              <a:cxnSpLocks noChangeShapeType="1"/>
            </p:cNvCxnSpPr>
            <p:nvPr/>
          </p:nvCxnSpPr>
          <p:spPr bwMode="auto">
            <a:xfrm>
              <a:off x="3923928" y="3243557"/>
              <a:ext cx="1296000" cy="1587"/>
            </a:xfrm>
            <a:prstGeom prst="line">
              <a:avLst/>
            </a:prstGeom>
            <a:noFill/>
            <a:ln w="38100" algn="ctr">
              <a:solidFill>
                <a:srgbClr val="008000"/>
              </a:solidFill>
              <a:round/>
              <a:headEnd/>
              <a:tailEnd/>
            </a:ln>
          </p:spPr>
        </p:cxnSp>
        <p:sp>
          <p:nvSpPr>
            <p:cNvPr id="18" name="CuadroTexto 41"/>
            <p:cNvSpPr txBox="1">
              <a:spLocks noChangeArrowheads="1"/>
            </p:cNvSpPr>
            <p:nvPr/>
          </p:nvSpPr>
          <p:spPr bwMode="auto">
            <a:xfrm>
              <a:off x="3923928" y="2873669"/>
              <a:ext cx="638175" cy="369888"/>
            </a:xfrm>
            <a:prstGeom prst="rect">
              <a:avLst/>
            </a:prstGeom>
            <a:noFill/>
            <a:ln w="9525">
              <a:noFill/>
              <a:miter lim="800000"/>
              <a:headEnd/>
              <a:tailEnd/>
            </a:ln>
          </p:spPr>
          <p:txBody>
            <a:bodyPr>
              <a:spAutoFit/>
            </a:bodyPr>
            <a:lstStyle/>
            <a:p>
              <a:r>
                <a:rPr kumimoji="0" lang="en-GB" altLang="ja-JP" b="1" dirty="0">
                  <a:solidFill>
                    <a:srgbClr val="008000"/>
                  </a:solidFill>
                  <a:latin typeface="Calibri" pitchFamily="34" charset="0"/>
                </a:rPr>
                <a:t>IAS</a:t>
              </a:r>
            </a:p>
          </p:txBody>
        </p:sp>
        <p:cxnSp>
          <p:nvCxnSpPr>
            <p:cNvPr id="19" name="Conector recto 17"/>
            <p:cNvCxnSpPr>
              <a:cxnSpLocks noChangeShapeType="1"/>
            </p:cNvCxnSpPr>
            <p:nvPr/>
          </p:nvCxnSpPr>
          <p:spPr bwMode="auto">
            <a:xfrm>
              <a:off x="3923928" y="3409401"/>
              <a:ext cx="1296000" cy="1587"/>
            </a:xfrm>
            <a:prstGeom prst="line">
              <a:avLst/>
            </a:prstGeom>
            <a:noFill/>
            <a:ln w="25400">
              <a:solidFill>
                <a:srgbClr val="C00000"/>
              </a:solidFill>
              <a:round/>
              <a:headEnd/>
              <a:tailEnd/>
            </a:ln>
            <a:effectLst>
              <a:outerShdw dist="20000" dir="5400000" rotWithShape="0">
                <a:srgbClr val="808080">
                  <a:alpha val="37999"/>
                </a:srgbClr>
              </a:outerShdw>
            </a:effectLst>
          </p:spPr>
        </p:cxnSp>
        <p:cxnSp>
          <p:nvCxnSpPr>
            <p:cNvPr id="20" name="Conector recto 17"/>
            <p:cNvCxnSpPr>
              <a:cxnSpLocks noChangeShapeType="1"/>
            </p:cNvCxnSpPr>
            <p:nvPr/>
          </p:nvCxnSpPr>
          <p:spPr bwMode="auto">
            <a:xfrm>
              <a:off x="3923928" y="4051594"/>
              <a:ext cx="1296000" cy="1588"/>
            </a:xfrm>
            <a:prstGeom prst="line">
              <a:avLst/>
            </a:prstGeom>
            <a:noFill/>
            <a:ln w="25400">
              <a:solidFill>
                <a:srgbClr val="C00000"/>
              </a:solidFill>
              <a:round/>
              <a:headEnd/>
              <a:tailEnd/>
            </a:ln>
            <a:effectLst>
              <a:outerShdw dist="20000" dir="5400000" rotWithShape="0">
                <a:srgbClr val="808080">
                  <a:alpha val="37999"/>
                </a:srgbClr>
              </a:outerShdw>
            </a:effectLst>
          </p:spPr>
        </p:cxnSp>
        <p:cxnSp>
          <p:nvCxnSpPr>
            <p:cNvPr id="21" name="Conector recto 17"/>
            <p:cNvCxnSpPr>
              <a:cxnSpLocks noChangeShapeType="1"/>
            </p:cNvCxnSpPr>
            <p:nvPr/>
          </p:nvCxnSpPr>
          <p:spPr bwMode="auto">
            <a:xfrm>
              <a:off x="3923928" y="4203994"/>
              <a:ext cx="1296000" cy="1588"/>
            </a:xfrm>
            <a:prstGeom prst="line">
              <a:avLst/>
            </a:prstGeom>
            <a:noFill/>
            <a:ln w="25400">
              <a:solidFill>
                <a:srgbClr val="C00000"/>
              </a:solidFill>
              <a:round/>
              <a:headEnd/>
              <a:tailEnd/>
            </a:ln>
            <a:effectLst>
              <a:outerShdw dist="20000" dir="5400000" rotWithShape="0">
                <a:srgbClr val="808080">
                  <a:alpha val="37999"/>
                </a:srgbClr>
              </a:outerShdw>
            </a:effectLst>
          </p:spPr>
        </p:cxnSp>
        <p:cxnSp>
          <p:nvCxnSpPr>
            <p:cNvPr id="22" name="Conector recto 17"/>
            <p:cNvCxnSpPr>
              <a:cxnSpLocks noChangeShapeType="1"/>
            </p:cNvCxnSpPr>
            <p:nvPr/>
          </p:nvCxnSpPr>
          <p:spPr bwMode="auto">
            <a:xfrm>
              <a:off x="3925503" y="4942182"/>
              <a:ext cx="1296000" cy="1587"/>
            </a:xfrm>
            <a:prstGeom prst="line">
              <a:avLst/>
            </a:prstGeom>
            <a:noFill/>
            <a:ln w="25400">
              <a:solidFill>
                <a:srgbClr val="C00000"/>
              </a:solidFill>
              <a:round/>
              <a:headEnd/>
              <a:tailEnd/>
            </a:ln>
            <a:effectLst>
              <a:outerShdw dist="20000" dir="5400000" rotWithShape="0">
                <a:srgbClr val="808080">
                  <a:alpha val="37999"/>
                </a:srgbClr>
              </a:outerShdw>
            </a:effectLst>
          </p:spPr>
        </p:cxnSp>
        <p:cxnSp>
          <p:nvCxnSpPr>
            <p:cNvPr id="23" name="Conector recto de flecha 22"/>
            <p:cNvCxnSpPr>
              <a:cxnSpLocks noChangeShapeType="1"/>
            </p:cNvCxnSpPr>
            <p:nvPr/>
          </p:nvCxnSpPr>
          <p:spPr bwMode="auto">
            <a:xfrm rot="5400000">
              <a:off x="3694671" y="4084417"/>
              <a:ext cx="1692000" cy="1588"/>
            </a:xfrm>
            <a:prstGeom prst="straightConnector1">
              <a:avLst/>
            </a:prstGeom>
            <a:noFill/>
            <a:ln w="38100" cap="flat" cmpd="sng" algn="ctr">
              <a:solidFill>
                <a:srgbClr val="FFC000"/>
              </a:solidFill>
              <a:prstDash val="solid"/>
              <a:round/>
              <a:headEnd type="none" w="med" len="med"/>
              <a:tailEnd type="arrow" w="med" len="med"/>
            </a:ln>
            <a:effectLst>
              <a:outerShdw dist="20000" dir="5400000" rotWithShape="0">
                <a:srgbClr val="808080">
                  <a:alpha val="37999"/>
                </a:srgbClr>
              </a:outerShdw>
            </a:effectLst>
          </p:spPr>
        </p:cxnSp>
        <p:cxnSp>
          <p:nvCxnSpPr>
            <p:cNvPr id="24" name="Conector recto de flecha 22"/>
            <p:cNvCxnSpPr>
              <a:cxnSpLocks noChangeShapeType="1"/>
            </p:cNvCxnSpPr>
            <p:nvPr/>
          </p:nvCxnSpPr>
          <p:spPr bwMode="auto">
            <a:xfrm rot="5400000">
              <a:off x="4229222" y="3724417"/>
              <a:ext cx="972000" cy="1588"/>
            </a:xfrm>
            <a:prstGeom prst="straightConnector1">
              <a:avLst/>
            </a:prstGeom>
            <a:noFill/>
            <a:ln w="38100" cap="flat" cmpd="sng" algn="ctr">
              <a:solidFill>
                <a:schemeClr val="tx2">
                  <a:lumMod val="60000"/>
                  <a:lumOff val="40000"/>
                </a:schemeClr>
              </a:solidFill>
              <a:prstDash val="dash"/>
              <a:round/>
              <a:headEnd type="none" w="med" len="med"/>
              <a:tailEnd type="arrow" w="med" len="med"/>
            </a:ln>
            <a:effectLst>
              <a:outerShdw dist="20000" dir="5400000" rotWithShape="0">
                <a:srgbClr val="808080">
                  <a:alpha val="37999"/>
                </a:srgbClr>
              </a:outerShdw>
            </a:effectLst>
          </p:spPr>
        </p:cxnSp>
        <p:cxnSp>
          <p:nvCxnSpPr>
            <p:cNvPr id="25" name="Conector recto de flecha 22"/>
            <p:cNvCxnSpPr>
              <a:cxnSpLocks noChangeShapeType="1"/>
            </p:cNvCxnSpPr>
            <p:nvPr/>
          </p:nvCxnSpPr>
          <p:spPr bwMode="auto">
            <a:xfrm rot="5400000">
              <a:off x="4527227" y="3652417"/>
              <a:ext cx="808038" cy="1587"/>
            </a:xfrm>
            <a:prstGeom prst="straightConnector1">
              <a:avLst/>
            </a:prstGeom>
            <a:noFill/>
            <a:ln w="38100" cap="flat" cmpd="sng" algn="ctr">
              <a:solidFill>
                <a:schemeClr val="accent2">
                  <a:lumMod val="60000"/>
                  <a:lumOff val="40000"/>
                </a:schemeClr>
              </a:solidFill>
              <a:prstDash val="solid"/>
              <a:round/>
              <a:headEnd type="none" w="med" len="med"/>
              <a:tailEnd type="arrow" w="med" len="med"/>
            </a:ln>
            <a:effectLst>
              <a:outerShdw dist="20000" dir="5400000" rotWithShape="0">
                <a:srgbClr val="808080">
                  <a:alpha val="37999"/>
                </a:srgbClr>
              </a:outerShdw>
            </a:effectLst>
          </p:spPr>
        </p:cxnSp>
        <p:sp>
          <p:nvSpPr>
            <p:cNvPr id="26" name="CuadroTexto 35"/>
            <p:cNvSpPr txBox="1">
              <a:spLocks noChangeArrowheads="1"/>
            </p:cNvSpPr>
            <p:nvPr/>
          </p:nvSpPr>
          <p:spPr bwMode="auto">
            <a:xfrm>
              <a:off x="4603040" y="4304503"/>
              <a:ext cx="370151" cy="368901"/>
            </a:xfrm>
            <a:prstGeom prst="rect">
              <a:avLst/>
            </a:prstGeom>
            <a:noFill/>
            <a:ln w="38100" algn="ctr">
              <a:noFill/>
              <a:round/>
              <a:headEnd/>
              <a:tailEnd type="arrow" w="med" len="med"/>
            </a:ln>
          </p:spPr>
          <p:txBody>
            <a:bodyPr>
              <a:spAutoFit/>
            </a:bodyPr>
            <a:lstStyle/>
            <a:p>
              <a:r>
                <a:rPr kumimoji="0" lang="en-GB" altLang="ja-JP" b="1" dirty="0">
                  <a:solidFill>
                    <a:srgbClr val="0000FF"/>
                  </a:solidFill>
                  <a:latin typeface="Symbol" pitchFamily="18" charset="2"/>
                </a:rPr>
                <a:t>g</a:t>
              </a:r>
            </a:p>
          </p:txBody>
        </p:sp>
        <p:cxnSp>
          <p:nvCxnSpPr>
            <p:cNvPr id="27" name="Conector recto 17"/>
            <p:cNvCxnSpPr>
              <a:cxnSpLocks noChangeShapeType="1"/>
            </p:cNvCxnSpPr>
            <p:nvPr/>
          </p:nvCxnSpPr>
          <p:spPr bwMode="auto">
            <a:xfrm>
              <a:off x="3925503" y="5137593"/>
              <a:ext cx="1296000" cy="1587"/>
            </a:xfrm>
            <a:prstGeom prst="line">
              <a:avLst/>
            </a:prstGeom>
            <a:noFill/>
            <a:ln w="25400">
              <a:solidFill>
                <a:srgbClr val="C00000"/>
              </a:solidFill>
              <a:round/>
              <a:headEnd/>
              <a:tailEnd/>
            </a:ln>
            <a:effectLst>
              <a:outerShdw dist="20000" dir="5400000" rotWithShape="0">
                <a:srgbClr val="808080">
                  <a:alpha val="37999"/>
                </a:srgbClr>
              </a:outerShdw>
            </a:effectLst>
          </p:spPr>
        </p:cxnSp>
        <p:cxnSp>
          <p:nvCxnSpPr>
            <p:cNvPr id="28" name="Conector recto de flecha 22"/>
            <p:cNvCxnSpPr>
              <a:cxnSpLocks noChangeShapeType="1"/>
            </p:cNvCxnSpPr>
            <p:nvPr/>
          </p:nvCxnSpPr>
          <p:spPr bwMode="auto">
            <a:xfrm rot="5400000">
              <a:off x="4144317" y="5048398"/>
              <a:ext cx="216000" cy="1587"/>
            </a:xfrm>
            <a:prstGeom prst="straightConnector1">
              <a:avLst/>
            </a:prstGeom>
            <a:noFill/>
            <a:ln w="38100" cap="flat" cmpd="sng" algn="ctr">
              <a:solidFill>
                <a:schemeClr val="accent6">
                  <a:lumMod val="75000"/>
                </a:schemeClr>
              </a:solidFill>
              <a:prstDash val="solid"/>
              <a:round/>
              <a:headEnd type="none" w="med" len="med"/>
              <a:tailEnd type="arrow" w="med" len="med"/>
            </a:ln>
            <a:effectLst>
              <a:outerShdw dist="20000" dir="5400000" rotWithShape="0">
                <a:srgbClr val="808080">
                  <a:alpha val="37999"/>
                </a:srgbClr>
              </a:outerShdw>
            </a:effectLst>
          </p:spPr>
        </p:cxnSp>
        <p:sp>
          <p:nvSpPr>
            <p:cNvPr id="32" name="CuadroTexto 41"/>
            <p:cNvSpPr txBox="1">
              <a:spLocks noChangeArrowheads="1"/>
            </p:cNvSpPr>
            <p:nvPr/>
          </p:nvSpPr>
          <p:spPr bwMode="auto">
            <a:xfrm>
              <a:off x="3851920" y="4643288"/>
              <a:ext cx="792088" cy="338554"/>
            </a:xfrm>
            <a:prstGeom prst="rect">
              <a:avLst/>
            </a:prstGeom>
            <a:noFill/>
            <a:ln w="9525">
              <a:noFill/>
              <a:miter lim="800000"/>
              <a:headEnd/>
              <a:tailEnd/>
            </a:ln>
          </p:spPr>
          <p:txBody>
            <a:bodyPr wrap="square">
              <a:spAutoFit/>
            </a:bodyPr>
            <a:lstStyle/>
            <a:p>
              <a:r>
                <a:rPr lang="en-GB" altLang="ja-JP" sz="1600" b="1" dirty="0" smtClean="0">
                  <a:solidFill>
                    <a:srgbClr val="C00000"/>
                  </a:solidFill>
                  <a:latin typeface="Calibri" pitchFamily="34" charset="0"/>
                </a:rPr>
                <a:t>1711</a:t>
              </a:r>
              <a:endParaRPr kumimoji="0" lang="en-GB" altLang="ja-JP" sz="1600" b="1" dirty="0">
                <a:solidFill>
                  <a:srgbClr val="C00000"/>
                </a:solidFill>
                <a:latin typeface="Calibri" pitchFamily="34" charset="0"/>
              </a:endParaRPr>
            </a:p>
          </p:txBody>
        </p:sp>
      </p:grpSp>
      <p:sp>
        <p:nvSpPr>
          <p:cNvPr id="35" name="Rectangle 34"/>
          <p:cNvSpPr/>
          <p:nvPr/>
        </p:nvSpPr>
        <p:spPr>
          <a:xfrm>
            <a:off x="5076056" y="1152201"/>
            <a:ext cx="3600400" cy="1247777"/>
          </a:xfrm>
          <a:prstGeom prst="rect">
            <a:avLst/>
          </a:prstGeom>
          <a:ln w="19050">
            <a:solidFill>
              <a:srgbClr val="9900CC"/>
            </a:solidFill>
          </a:ln>
        </p:spPr>
        <p:txBody>
          <a:bodyPr wrap="square">
            <a:spAutoFit/>
          </a:bodyPr>
          <a:lstStyle/>
          <a:p>
            <a:pPr>
              <a:lnSpc>
                <a:spcPct val="150000"/>
              </a:lnSpc>
              <a:buBlip>
                <a:blip r:embed="rId5"/>
              </a:buBlip>
            </a:pPr>
            <a:r>
              <a:rPr lang="pt-PT" sz="1700" b="1" dirty="0" smtClean="0">
                <a:solidFill>
                  <a:srgbClr val="9900CC"/>
                </a:solidFill>
                <a:latin typeface="+mn-lt"/>
                <a:cs typeface="Times New Roman"/>
              </a:rPr>
              <a:t> We have observed for the first time</a:t>
            </a:r>
          </a:p>
          <a:p>
            <a:pPr>
              <a:lnSpc>
                <a:spcPct val="150000"/>
              </a:lnSpc>
            </a:pPr>
            <a:r>
              <a:rPr lang="pt-PT" sz="1700" b="1" dirty="0" smtClean="0">
                <a:solidFill>
                  <a:srgbClr val="FF0000"/>
                </a:solidFill>
                <a:latin typeface="+mn-lt"/>
                <a:cs typeface="Times New Roman"/>
              </a:rPr>
              <a:t>beta-delayed </a:t>
            </a:r>
            <a:r>
              <a:rPr lang="pt-PT" sz="1700" b="1" dirty="0" err="1" smtClean="0">
                <a:solidFill>
                  <a:srgbClr val="FF0000"/>
                </a:solidFill>
                <a:latin typeface="+mn-lt"/>
                <a:cs typeface="Times New Roman"/>
              </a:rPr>
              <a:t>gamma-proton</a:t>
            </a:r>
            <a:r>
              <a:rPr lang="pt-PT" sz="1700" b="1" dirty="0" smtClean="0">
                <a:solidFill>
                  <a:srgbClr val="FF0000"/>
                </a:solidFill>
                <a:latin typeface="+mn-lt"/>
                <a:cs typeface="Times New Roman"/>
              </a:rPr>
              <a:t> </a:t>
            </a:r>
            <a:r>
              <a:rPr lang="pt-PT" sz="1700" b="1" dirty="0" err="1" smtClean="0">
                <a:solidFill>
                  <a:srgbClr val="FF0000"/>
                </a:solidFill>
                <a:latin typeface="+mn-lt"/>
                <a:cs typeface="Times New Roman"/>
              </a:rPr>
              <a:t>emission</a:t>
            </a:r>
            <a:endParaRPr lang="pt-PT" sz="1700" b="1" dirty="0" smtClean="0">
              <a:solidFill>
                <a:srgbClr val="FF0000"/>
              </a:solidFill>
              <a:latin typeface="+mn-lt"/>
              <a:cs typeface="Times New Roman"/>
            </a:endParaRPr>
          </a:p>
          <a:p>
            <a:pPr>
              <a:lnSpc>
                <a:spcPct val="150000"/>
              </a:lnSpc>
            </a:pPr>
            <a:r>
              <a:rPr lang="pt-PT" sz="1700" b="1" dirty="0" err="1" smtClean="0">
                <a:solidFill>
                  <a:srgbClr val="FF0000"/>
                </a:solidFill>
                <a:latin typeface="+mn-lt"/>
                <a:cs typeface="Times New Roman"/>
              </a:rPr>
              <a:t>In</a:t>
            </a:r>
            <a:r>
              <a:rPr lang="pt-PT" sz="1700" b="1" dirty="0" smtClean="0">
                <a:solidFill>
                  <a:srgbClr val="FF0000"/>
                </a:solidFill>
                <a:latin typeface="+mn-lt"/>
                <a:cs typeface="Times New Roman"/>
              </a:rPr>
              <a:t> </a:t>
            </a:r>
            <a:r>
              <a:rPr lang="pt-PT" sz="1700" b="1" dirty="0" err="1" smtClean="0">
                <a:solidFill>
                  <a:srgbClr val="FF0000"/>
                </a:solidFill>
                <a:latin typeface="+mn-lt"/>
                <a:cs typeface="Times New Roman"/>
              </a:rPr>
              <a:t>three</a:t>
            </a:r>
            <a:r>
              <a:rPr lang="pt-PT" sz="1700" b="1" dirty="0" smtClean="0">
                <a:solidFill>
                  <a:srgbClr val="FF0000"/>
                </a:solidFill>
                <a:latin typeface="+mn-lt"/>
                <a:cs typeface="Times New Roman"/>
              </a:rPr>
              <a:t> cases !!</a:t>
            </a:r>
          </a:p>
        </p:txBody>
      </p:sp>
      <p:cxnSp>
        <p:nvCxnSpPr>
          <p:cNvPr id="33" name="Conector recto de flecha 22"/>
          <p:cNvCxnSpPr>
            <a:cxnSpLocks noChangeShapeType="1"/>
          </p:cNvCxnSpPr>
          <p:nvPr/>
        </p:nvCxnSpPr>
        <p:spPr bwMode="auto">
          <a:xfrm rot="10800000" flipV="1">
            <a:off x="3443314" y="4061123"/>
            <a:ext cx="408607" cy="315388"/>
          </a:xfrm>
          <a:prstGeom prst="straightConnector1">
            <a:avLst/>
          </a:prstGeom>
          <a:noFill/>
          <a:ln w="38100" cap="flat" cmpd="sng" algn="ctr">
            <a:solidFill>
              <a:schemeClr val="accent2">
                <a:lumMod val="60000"/>
                <a:lumOff val="40000"/>
              </a:schemeClr>
            </a:solidFill>
            <a:prstDash val="solid"/>
            <a:round/>
            <a:headEnd type="none" w="med" len="med"/>
            <a:tailEnd type="arrow" w="med" len="med"/>
          </a:ln>
          <a:effectLst>
            <a:outerShdw dist="20000" dir="5400000" rotWithShape="0">
              <a:srgbClr val="808080">
                <a:alpha val="37999"/>
              </a:srgbClr>
            </a:outerShdw>
          </a:effectLst>
        </p:spPr>
      </p:cxnSp>
      <p:cxnSp>
        <p:nvCxnSpPr>
          <p:cNvPr id="36" name="Conector recto de flecha 22"/>
          <p:cNvCxnSpPr>
            <a:cxnSpLocks noChangeShapeType="1"/>
            <a:endCxn id="6148" idx="3"/>
          </p:cNvCxnSpPr>
          <p:nvPr/>
        </p:nvCxnSpPr>
        <p:spPr bwMode="auto">
          <a:xfrm rot="5400000">
            <a:off x="3440753" y="4259761"/>
            <a:ext cx="341720" cy="336599"/>
          </a:xfrm>
          <a:prstGeom prst="straightConnector1">
            <a:avLst/>
          </a:prstGeom>
          <a:noFill/>
          <a:ln w="38100" cap="flat" cmpd="sng" algn="ctr">
            <a:solidFill>
              <a:schemeClr val="tx2">
                <a:lumMod val="60000"/>
                <a:lumOff val="40000"/>
              </a:schemeClr>
            </a:solidFill>
            <a:prstDash val="dash"/>
            <a:round/>
            <a:headEnd type="none" w="med" len="med"/>
            <a:tailEnd type="arrow" w="med" len="med"/>
          </a:ln>
          <a:effectLst>
            <a:outerShdw dist="20000" dir="5400000" rotWithShape="0">
              <a:srgbClr val="808080">
                <a:alpha val="37999"/>
              </a:srgbClr>
            </a:outerShdw>
          </a:effectLst>
        </p:spPr>
      </p:cxnSp>
      <p:cxnSp>
        <p:nvCxnSpPr>
          <p:cNvPr id="38" name="Conector recto de flecha 37"/>
          <p:cNvCxnSpPr>
            <a:cxnSpLocks noChangeShapeType="1"/>
          </p:cNvCxnSpPr>
          <p:nvPr/>
        </p:nvCxnSpPr>
        <p:spPr bwMode="auto">
          <a:xfrm rot="5400000">
            <a:off x="1614568" y="3851501"/>
            <a:ext cx="555473" cy="1"/>
          </a:xfrm>
          <a:prstGeom prst="straightConnector1">
            <a:avLst/>
          </a:prstGeom>
          <a:noFill/>
          <a:ln w="38100" cap="flat" cmpd="sng" algn="ctr">
            <a:solidFill>
              <a:srgbClr val="FFC000"/>
            </a:solidFill>
            <a:prstDash val="solid"/>
            <a:round/>
            <a:headEnd type="none" w="med" len="med"/>
            <a:tailEnd type="arrow" w="med" len="med"/>
          </a:ln>
          <a:effectLst>
            <a:outerShdw dist="20000" dir="5400000" rotWithShape="0">
              <a:srgbClr val="808080">
                <a:alpha val="37999"/>
              </a:srgbClr>
            </a:outerShdw>
          </a:effectLst>
        </p:spPr>
      </p:cxnSp>
      <p:cxnSp>
        <p:nvCxnSpPr>
          <p:cNvPr id="40" name="Conector recto de flecha 22"/>
          <p:cNvCxnSpPr>
            <a:cxnSpLocks noChangeShapeType="1"/>
          </p:cNvCxnSpPr>
          <p:nvPr/>
        </p:nvCxnSpPr>
        <p:spPr bwMode="auto">
          <a:xfrm rot="10800000" flipV="1">
            <a:off x="3371306" y="5253000"/>
            <a:ext cx="408607" cy="257200"/>
          </a:xfrm>
          <a:prstGeom prst="straightConnector1">
            <a:avLst/>
          </a:prstGeom>
          <a:noFill/>
          <a:ln w="38100" cap="flat" cmpd="sng" algn="ctr">
            <a:solidFill>
              <a:schemeClr val="accent6">
                <a:lumMod val="75000"/>
              </a:schemeClr>
            </a:solidFill>
            <a:prstDash val="solid"/>
            <a:round/>
            <a:headEnd type="none" w="med" len="med"/>
            <a:tailEnd type="arrow" w="med" len="med"/>
          </a:ln>
          <a:effectLst>
            <a:outerShdw dist="20000" dir="5400000" rotWithShape="0">
              <a:srgbClr val="808080">
                <a:alpha val="37999"/>
              </a:srgbClr>
            </a:outerShdw>
          </a:effectLst>
        </p:spPr>
      </p:cxnSp>
      <p:sp>
        <p:nvSpPr>
          <p:cNvPr id="43" name="CuadroTexto 42"/>
          <p:cNvSpPr txBox="1"/>
          <p:nvPr/>
        </p:nvSpPr>
        <p:spPr>
          <a:xfrm>
            <a:off x="3450592" y="1152201"/>
            <a:ext cx="1121408" cy="646331"/>
          </a:xfrm>
          <a:prstGeom prst="rect">
            <a:avLst/>
          </a:prstGeom>
          <a:noFill/>
        </p:spPr>
        <p:txBody>
          <a:bodyPr wrap="none" rtlCol="0">
            <a:spAutoFit/>
          </a:bodyPr>
          <a:lstStyle/>
          <a:p>
            <a:r>
              <a:rPr lang="en-GB" dirty="0" smtClean="0"/>
              <a:t>Gates on </a:t>
            </a:r>
          </a:p>
          <a:p>
            <a:r>
              <a:rPr lang="en-GB" dirty="0" smtClean="0"/>
              <a:t>protons</a:t>
            </a:r>
            <a:endParaRPr lang="en-GB" dirty="0"/>
          </a:p>
        </p:txBody>
      </p:sp>
      <p:sp>
        <p:nvSpPr>
          <p:cNvPr id="44" name="CuadroTexto 35"/>
          <p:cNvSpPr txBox="1">
            <a:spLocks noChangeArrowheads="1"/>
          </p:cNvSpPr>
          <p:nvPr/>
        </p:nvSpPr>
        <p:spPr bwMode="auto">
          <a:xfrm>
            <a:off x="7598437" y="3136748"/>
            <a:ext cx="466063" cy="368901"/>
          </a:xfrm>
          <a:prstGeom prst="rect">
            <a:avLst/>
          </a:prstGeom>
          <a:noFill/>
          <a:ln w="38100" algn="ctr">
            <a:noFill/>
            <a:round/>
            <a:headEnd/>
            <a:tailEnd type="arrow" w="med" len="med"/>
          </a:ln>
        </p:spPr>
        <p:txBody>
          <a:bodyPr wrap="square">
            <a:spAutoFit/>
          </a:bodyPr>
          <a:lstStyle/>
          <a:p>
            <a:r>
              <a:rPr kumimoji="0" lang="en-GB" altLang="ja-JP" b="1" dirty="0">
                <a:latin typeface="Symbol" pitchFamily="18" charset="2"/>
              </a:rPr>
              <a:t>g</a:t>
            </a:r>
          </a:p>
        </p:txBody>
      </p:sp>
      <p:sp>
        <p:nvSpPr>
          <p:cNvPr id="45" name="CuadroTexto 35"/>
          <p:cNvSpPr txBox="1">
            <a:spLocks noChangeArrowheads="1"/>
          </p:cNvSpPr>
          <p:nvPr/>
        </p:nvSpPr>
        <p:spPr bwMode="auto">
          <a:xfrm>
            <a:off x="7750837" y="5044749"/>
            <a:ext cx="466063" cy="368901"/>
          </a:xfrm>
          <a:prstGeom prst="rect">
            <a:avLst/>
          </a:prstGeom>
          <a:noFill/>
          <a:ln w="38100" algn="ctr">
            <a:noFill/>
            <a:round/>
            <a:headEnd/>
            <a:tailEnd type="arrow" w="med" len="med"/>
          </a:ln>
        </p:spPr>
        <p:txBody>
          <a:bodyPr wrap="square">
            <a:spAutoFit/>
          </a:bodyPr>
          <a:lstStyle/>
          <a:p>
            <a:r>
              <a:rPr kumimoji="0" lang="en-GB" altLang="ja-JP" b="1" dirty="0">
                <a:latin typeface="Symbol" pitchFamily="18" charset="2"/>
              </a:rPr>
              <a:t>g</a:t>
            </a:r>
          </a:p>
        </p:txBody>
      </p:sp>
      <p:sp>
        <p:nvSpPr>
          <p:cNvPr id="46" name="CuadroTexto 35"/>
          <p:cNvSpPr txBox="1">
            <a:spLocks noChangeArrowheads="1"/>
          </p:cNvSpPr>
          <p:nvPr/>
        </p:nvSpPr>
        <p:spPr bwMode="auto">
          <a:xfrm>
            <a:off x="2574823" y="3126768"/>
            <a:ext cx="466063" cy="368901"/>
          </a:xfrm>
          <a:prstGeom prst="rect">
            <a:avLst/>
          </a:prstGeom>
          <a:noFill/>
          <a:ln w="38100" algn="ctr">
            <a:noFill/>
            <a:round/>
            <a:headEnd/>
            <a:tailEnd type="arrow" w="med" len="med"/>
          </a:ln>
        </p:spPr>
        <p:txBody>
          <a:bodyPr wrap="square">
            <a:spAutoFit/>
          </a:bodyPr>
          <a:lstStyle/>
          <a:p>
            <a:r>
              <a:rPr kumimoji="0" lang="en-GB" altLang="ja-JP" b="1" dirty="0">
                <a:latin typeface="Symbol" pitchFamily="18" charset="2"/>
              </a:rPr>
              <a:t>g</a:t>
            </a:r>
          </a:p>
        </p:txBody>
      </p:sp>
      <p:sp>
        <p:nvSpPr>
          <p:cNvPr id="47" name="CuadroTexto 35"/>
          <p:cNvSpPr txBox="1">
            <a:spLocks noChangeArrowheads="1"/>
          </p:cNvSpPr>
          <p:nvPr/>
        </p:nvSpPr>
        <p:spPr bwMode="auto">
          <a:xfrm>
            <a:off x="2574807" y="5209601"/>
            <a:ext cx="466063" cy="368901"/>
          </a:xfrm>
          <a:prstGeom prst="rect">
            <a:avLst/>
          </a:prstGeom>
          <a:noFill/>
          <a:ln w="38100" algn="ctr">
            <a:noFill/>
            <a:round/>
            <a:headEnd/>
            <a:tailEnd type="arrow" w="med" len="med"/>
          </a:ln>
        </p:spPr>
        <p:txBody>
          <a:bodyPr wrap="square">
            <a:spAutoFit/>
          </a:bodyPr>
          <a:lstStyle/>
          <a:p>
            <a:r>
              <a:rPr kumimoji="0" lang="en-GB" altLang="ja-JP" b="1" dirty="0">
                <a:latin typeface="Symbol" pitchFamily="18" charset="2"/>
              </a:rPr>
              <a:t>g</a:t>
            </a:r>
          </a:p>
        </p:txBody>
      </p:sp>
      <p:sp>
        <p:nvSpPr>
          <p:cNvPr id="48" name="CuadroTexto 47"/>
          <p:cNvSpPr txBox="1"/>
          <p:nvPr/>
        </p:nvSpPr>
        <p:spPr>
          <a:xfrm>
            <a:off x="3466869" y="4598921"/>
            <a:ext cx="313044" cy="369332"/>
          </a:xfrm>
          <a:prstGeom prst="rect">
            <a:avLst/>
          </a:prstGeom>
          <a:noFill/>
        </p:spPr>
        <p:txBody>
          <a:bodyPr wrap="square" rtlCol="0">
            <a:spAutoFit/>
          </a:bodyPr>
          <a:lstStyle/>
          <a:p>
            <a:r>
              <a:rPr lang="en-GB" dirty="0" err="1" smtClean="0">
                <a:solidFill>
                  <a:srgbClr val="FF6600"/>
                </a:solidFill>
              </a:rPr>
              <a:t>p</a:t>
            </a:r>
            <a:endParaRPr lang="en-GB" dirty="0">
              <a:solidFill>
                <a:srgbClr val="FF6600"/>
              </a:solidFill>
            </a:endParaRPr>
          </a:p>
        </p:txBody>
      </p:sp>
      <p:cxnSp>
        <p:nvCxnSpPr>
          <p:cNvPr id="54" name="Conector recto de flecha 53"/>
          <p:cNvCxnSpPr>
            <a:cxnSpLocks noChangeShapeType="1"/>
          </p:cNvCxnSpPr>
          <p:nvPr/>
        </p:nvCxnSpPr>
        <p:spPr bwMode="auto">
          <a:xfrm rot="10800000" flipV="1">
            <a:off x="3515321" y="5003219"/>
            <a:ext cx="336599" cy="225981"/>
          </a:xfrm>
          <a:prstGeom prst="straightConnector1">
            <a:avLst/>
          </a:prstGeom>
          <a:noFill/>
          <a:ln w="38100" cap="flat" cmpd="sng" algn="ctr">
            <a:solidFill>
              <a:srgbClr val="FFC000"/>
            </a:solidFill>
            <a:prstDash val="solid"/>
            <a:round/>
            <a:headEnd type="none" w="med" len="med"/>
            <a:tailEnd type="arrow" w="med" len="med"/>
          </a:ln>
          <a:effectLst>
            <a:outerShdw dist="20000" dir="5400000" rotWithShape="0">
              <a:srgbClr val="808080">
                <a:alpha val="37999"/>
              </a:srgbClr>
            </a:outerShdw>
          </a:effectLst>
        </p:spPr>
      </p:cxnSp>
      <p:sp>
        <p:nvSpPr>
          <p:cNvPr id="57" name="CuadroTexto 56"/>
          <p:cNvSpPr txBox="1"/>
          <p:nvPr/>
        </p:nvSpPr>
        <p:spPr>
          <a:xfrm>
            <a:off x="1594724" y="3317152"/>
            <a:ext cx="595160" cy="369332"/>
          </a:xfrm>
          <a:prstGeom prst="rect">
            <a:avLst/>
          </a:prstGeom>
          <a:noFill/>
        </p:spPr>
        <p:txBody>
          <a:bodyPr wrap="none" rtlCol="0">
            <a:spAutoFit/>
          </a:bodyPr>
          <a:lstStyle/>
          <a:p>
            <a:r>
              <a:rPr lang="en-GB" dirty="0" smtClean="0"/>
              <a:t>(no)</a:t>
            </a:r>
            <a:endParaRPr lang="en-GB"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1143000"/>
          </a:xfrm>
        </p:spPr>
        <p:txBody>
          <a:bodyPr/>
          <a:lstStyle/>
          <a:p>
            <a:r>
              <a:rPr lang="pt-PT" sz="3200" baseline="30000" dirty="0" smtClean="0">
                <a:solidFill>
                  <a:schemeClr val="accent6">
                    <a:lumMod val="75000"/>
                  </a:schemeClr>
                </a:solidFill>
              </a:rPr>
              <a:t>56</a:t>
            </a:r>
            <a:r>
              <a:rPr lang="pt-PT" sz="3200" dirty="0" smtClean="0">
                <a:solidFill>
                  <a:schemeClr val="accent6">
                    <a:lumMod val="75000"/>
                  </a:schemeClr>
                </a:solidFill>
              </a:rPr>
              <a:t>Zn </a:t>
            </a:r>
            <a:r>
              <a:rPr lang="pt-PT" sz="3200" dirty="0" err="1" smtClean="0">
                <a:solidFill>
                  <a:schemeClr val="accent6">
                    <a:lumMod val="75000"/>
                  </a:schemeClr>
                </a:solidFill>
              </a:rPr>
              <a:t>decay</a:t>
            </a:r>
            <a:r>
              <a:rPr lang="pt-PT" sz="3200" dirty="0" smtClean="0">
                <a:solidFill>
                  <a:schemeClr val="accent6">
                    <a:lumMod val="75000"/>
                  </a:schemeClr>
                </a:solidFill>
              </a:rPr>
              <a:t> </a:t>
            </a:r>
            <a:r>
              <a:rPr lang="pt-PT" sz="3200" dirty="0" err="1" smtClean="0">
                <a:solidFill>
                  <a:schemeClr val="accent6">
                    <a:lumMod val="75000"/>
                  </a:schemeClr>
                </a:solidFill>
              </a:rPr>
              <a:t>scheme</a:t>
            </a:r>
            <a:r>
              <a:rPr lang="pt-PT" sz="3200" dirty="0" smtClean="0">
                <a:solidFill>
                  <a:schemeClr val="accent6">
                    <a:lumMod val="75000"/>
                  </a:schemeClr>
                </a:solidFill>
              </a:rPr>
              <a:t>, </a:t>
            </a:r>
            <a:r>
              <a:rPr lang="pt-PT" sz="3200" dirty="0" err="1" smtClean="0">
                <a:solidFill>
                  <a:schemeClr val="accent6">
                    <a:lumMod val="75000"/>
                  </a:schemeClr>
                </a:solidFill>
              </a:rPr>
              <a:t>another</a:t>
            </a:r>
            <a:r>
              <a:rPr lang="pt-PT" sz="3200" dirty="0" smtClean="0">
                <a:solidFill>
                  <a:schemeClr val="accent6">
                    <a:lumMod val="75000"/>
                  </a:schemeClr>
                </a:solidFill>
              </a:rPr>
              <a:t> </a:t>
            </a:r>
            <a:r>
              <a:rPr lang="pt-PT" sz="3200" dirty="0" err="1" smtClean="0">
                <a:solidFill>
                  <a:schemeClr val="accent6">
                    <a:lumMod val="75000"/>
                  </a:schemeClr>
                </a:solidFill>
              </a:rPr>
              <a:t>surprise</a:t>
            </a:r>
            <a:endParaRPr lang="en-US" sz="3200" dirty="0">
              <a:solidFill>
                <a:schemeClr val="accent6">
                  <a:lumMod val="75000"/>
                </a:schemeClr>
              </a:solidFill>
            </a:endParaRPr>
          </a:p>
        </p:txBody>
      </p:sp>
      <p:grpSp>
        <p:nvGrpSpPr>
          <p:cNvPr id="38" name="Group 74"/>
          <p:cNvGrpSpPr/>
          <p:nvPr/>
        </p:nvGrpSpPr>
        <p:grpSpPr>
          <a:xfrm>
            <a:off x="6022120" y="1902894"/>
            <a:ext cx="1204625" cy="2620163"/>
            <a:chOff x="7668344" y="1916832"/>
            <a:chExt cx="1204625" cy="2620163"/>
          </a:xfrm>
        </p:grpSpPr>
        <p:grpSp>
          <p:nvGrpSpPr>
            <p:cNvPr id="43" name="Group 85"/>
            <p:cNvGrpSpPr/>
            <p:nvPr/>
          </p:nvGrpSpPr>
          <p:grpSpPr>
            <a:xfrm>
              <a:off x="7668344" y="1916832"/>
              <a:ext cx="1204625" cy="2620163"/>
              <a:chOff x="7668344" y="1916832"/>
              <a:chExt cx="1204625" cy="2620163"/>
            </a:xfrm>
          </p:grpSpPr>
          <p:sp>
            <p:nvSpPr>
              <p:cNvPr id="90" name="CuadroTexto 52"/>
              <p:cNvSpPr txBox="1">
                <a:spLocks noChangeArrowheads="1"/>
              </p:cNvSpPr>
              <p:nvPr/>
            </p:nvSpPr>
            <p:spPr bwMode="auto">
              <a:xfrm>
                <a:off x="7668344" y="1916832"/>
                <a:ext cx="1204625" cy="369332"/>
              </a:xfrm>
              <a:prstGeom prst="rect">
                <a:avLst/>
              </a:prstGeom>
              <a:noFill/>
              <a:ln w="9525">
                <a:noFill/>
                <a:miter lim="800000"/>
                <a:headEnd/>
                <a:tailEnd/>
              </a:ln>
            </p:spPr>
            <p:txBody>
              <a:bodyPr wrap="none">
                <a:spAutoFit/>
              </a:bodyPr>
              <a:lstStyle/>
              <a:p>
                <a:r>
                  <a:rPr kumimoji="0" lang="en-GB" altLang="ja-JP" b="1" dirty="0">
                    <a:solidFill>
                      <a:srgbClr val="FF0000"/>
                    </a:solidFill>
                    <a:latin typeface="Calibri" pitchFamily="34" charset="0"/>
                  </a:rPr>
                  <a:t>B(GT)  </a:t>
                </a:r>
                <a:r>
                  <a:rPr kumimoji="0" lang="en-GB" altLang="ja-JP" b="1" dirty="0">
                    <a:solidFill>
                      <a:srgbClr val="0000FF"/>
                    </a:solidFill>
                    <a:latin typeface="Calibri" pitchFamily="34" charset="0"/>
                  </a:rPr>
                  <a:t>B(F)</a:t>
                </a:r>
              </a:p>
            </p:txBody>
          </p:sp>
          <p:sp>
            <p:nvSpPr>
              <p:cNvPr id="91" name="CuadroTexto 54"/>
              <p:cNvSpPr txBox="1">
                <a:spLocks noChangeArrowheads="1"/>
              </p:cNvSpPr>
              <p:nvPr/>
            </p:nvSpPr>
            <p:spPr bwMode="auto">
              <a:xfrm>
                <a:off x="8281193" y="2236802"/>
                <a:ext cx="480307" cy="369332"/>
              </a:xfrm>
              <a:prstGeom prst="rect">
                <a:avLst/>
              </a:prstGeom>
              <a:noFill/>
              <a:ln w="9525">
                <a:noFill/>
                <a:miter lim="800000"/>
                <a:headEnd/>
                <a:tailEnd/>
              </a:ln>
            </p:spPr>
            <p:txBody>
              <a:bodyPr wrap="none">
                <a:spAutoFit/>
              </a:bodyPr>
              <a:lstStyle/>
              <a:p>
                <a:r>
                  <a:rPr kumimoji="0" lang="en-GB" altLang="ja-JP" b="1" dirty="0" smtClean="0">
                    <a:solidFill>
                      <a:srgbClr val="0000FF"/>
                    </a:solidFill>
                    <a:latin typeface="Calibri" pitchFamily="34" charset="0"/>
                  </a:rPr>
                  <a:t>2.7</a:t>
                </a:r>
                <a:endParaRPr kumimoji="0" lang="en-GB" altLang="ja-JP" b="1" dirty="0">
                  <a:solidFill>
                    <a:srgbClr val="0000FF"/>
                  </a:solidFill>
                  <a:latin typeface="Calibri" pitchFamily="34" charset="0"/>
                </a:endParaRPr>
              </a:p>
            </p:txBody>
          </p:sp>
          <p:sp>
            <p:nvSpPr>
              <p:cNvPr id="93" name="CuadroTexto 56"/>
              <p:cNvSpPr txBox="1">
                <a:spLocks noChangeArrowheads="1"/>
              </p:cNvSpPr>
              <p:nvPr/>
            </p:nvSpPr>
            <p:spPr bwMode="auto">
              <a:xfrm>
                <a:off x="7777137" y="3028890"/>
                <a:ext cx="597301" cy="1508105"/>
              </a:xfrm>
              <a:prstGeom prst="rect">
                <a:avLst/>
              </a:prstGeom>
              <a:noFill/>
              <a:ln w="9525">
                <a:noFill/>
                <a:miter lim="800000"/>
                <a:headEnd/>
                <a:tailEnd/>
              </a:ln>
            </p:spPr>
            <p:txBody>
              <a:bodyPr wrap="none">
                <a:spAutoFit/>
              </a:bodyPr>
              <a:lstStyle/>
              <a:p>
                <a:r>
                  <a:rPr kumimoji="0" lang="en-GB" altLang="ja-JP" b="1" dirty="0" smtClean="0">
                    <a:solidFill>
                      <a:srgbClr val="FF0000"/>
                    </a:solidFill>
                    <a:latin typeface="Calibri" pitchFamily="34" charset="0"/>
                  </a:rPr>
                  <a:t>0.34</a:t>
                </a:r>
              </a:p>
              <a:p>
                <a:r>
                  <a:rPr kumimoji="0" lang="en-GB" altLang="ja-JP" b="1" dirty="0" smtClean="0">
                    <a:solidFill>
                      <a:srgbClr val="FF0000"/>
                    </a:solidFill>
                    <a:latin typeface="Calibri" pitchFamily="34" charset="0"/>
                  </a:rPr>
                  <a:t>0</a:t>
                </a:r>
              </a:p>
              <a:p>
                <a:endParaRPr lang="en-GB" altLang="ja-JP" sz="2000" b="1" dirty="0" smtClean="0">
                  <a:solidFill>
                    <a:srgbClr val="FF0000"/>
                  </a:solidFill>
                  <a:latin typeface="Calibri" pitchFamily="34" charset="0"/>
                </a:endParaRPr>
              </a:p>
              <a:p>
                <a:r>
                  <a:rPr kumimoji="0" lang="en-GB" altLang="ja-JP" b="1" dirty="0" smtClean="0">
                    <a:solidFill>
                      <a:srgbClr val="FF0000"/>
                    </a:solidFill>
                    <a:latin typeface="Calibri" pitchFamily="34" charset="0"/>
                  </a:rPr>
                  <a:t>0.30</a:t>
                </a:r>
              </a:p>
              <a:p>
                <a:r>
                  <a:rPr lang="en-GB" altLang="ja-JP" b="1" dirty="0" smtClean="0">
                    <a:solidFill>
                      <a:srgbClr val="FF0000"/>
                    </a:solidFill>
                    <a:latin typeface="Calibri" pitchFamily="34" charset="0"/>
                  </a:rPr>
                  <a:t>0</a:t>
                </a:r>
                <a:endParaRPr kumimoji="0" lang="en-GB" altLang="ja-JP" b="1" dirty="0">
                  <a:solidFill>
                    <a:srgbClr val="FF0000"/>
                  </a:solidFill>
                  <a:latin typeface="Calibri" pitchFamily="34" charset="0"/>
                </a:endParaRPr>
              </a:p>
            </p:txBody>
          </p:sp>
        </p:grpSp>
        <p:sp>
          <p:nvSpPr>
            <p:cNvPr id="74" name="CuadroTexto 55"/>
            <p:cNvSpPr txBox="1">
              <a:spLocks noChangeArrowheads="1"/>
            </p:cNvSpPr>
            <p:nvPr/>
          </p:nvSpPr>
          <p:spPr bwMode="auto">
            <a:xfrm>
              <a:off x="7776000" y="2538000"/>
              <a:ext cx="596638" cy="369332"/>
            </a:xfrm>
            <a:prstGeom prst="rect">
              <a:avLst/>
            </a:prstGeom>
            <a:solidFill>
              <a:schemeClr val="bg1"/>
            </a:solidFill>
            <a:ln w="9525">
              <a:noFill/>
              <a:miter lim="800000"/>
              <a:headEnd/>
              <a:tailEnd/>
            </a:ln>
          </p:spPr>
          <p:txBody>
            <a:bodyPr wrap="none">
              <a:spAutoFit/>
            </a:bodyPr>
            <a:lstStyle/>
            <a:p>
              <a:r>
                <a:rPr kumimoji="0" lang="en-GB" altLang="ja-JP" b="1" dirty="0" smtClean="0">
                  <a:solidFill>
                    <a:srgbClr val="FF0000"/>
                  </a:solidFill>
                  <a:latin typeface="Calibri" pitchFamily="34" charset="0"/>
                </a:rPr>
                <a:t>1.32</a:t>
              </a:r>
              <a:endParaRPr kumimoji="0" lang="en-GB" altLang="ja-JP" b="1" dirty="0">
                <a:solidFill>
                  <a:srgbClr val="0000FF"/>
                </a:solidFill>
                <a:latin typeface="Calibri" pitchFamily="34" charset="0"/>
              </a:endParaRPr>
            </a:p>
          </p:txBody>
        </p:sp>
      </p:grpSp>
      <p:grpSp>
        <p:nvGrpSpPr>
          <p:cNvPr id="47" name="Group 83"/>
          <p:cNvGrpSpPr/>
          <p:nvPr/>
        </p:nvGrpSpPr>
        <p:grpSpPr>
          <a:xfrm>
            <a:off x="1403648" y="764704"/>
            <a:ext cx="7551322" cy="5616624"/>
            <a:chOff x="1403648" y="764704"/>
            <a:chExt cx="7551322" cy="5616624"/>
          </a:xfrm>
        </p:grpSpPr>
        <p:pic>
          <p:nvPicPr>
            <p:cNvPr id="3" name="Picture 2" descr="C:\Users\SONJA\Desktop\56Cu_levels_no_numbers.gif"/>
            <p:cNvPicPr>
              <a:picLocks noChangeAspect="1" noChangeArrowheads="1"/>
            </p:cNvPicPr>
            <p:nvPr/>
          </p:nvPicPr>
          <p:blipFill>
            <a:blip r:embed="rId4" cstate="print"/>
            <a:srcRect l="23565" t="6530" r="31723" b="17143"/>
            <a:stretch>
              <a:fillRect/>
            </a:stretch>
          </p:blipFill>
          <p:spPr bwMode="auto">
            <a:xfrm>
              <a:off x="4283968" y="2339984"/>
              <a:ext cx="1793686" cy="3399739"/>
            </a:xfrm>
            <a:prstGeom prst="rect">
              <a:avLst/>
            </a:prstGeom>
            <a:noFill/>
          </p:spPr>
        </p:pic>
        <p:cxnSp>
          <p:nvCxnSpPr>
            <p:cNvPr id="4" name="Conector recto 13"/>
            <p:cNvCxnSpPr>
              <a:cxnSpLocks noChangeShapeType="1"/>
            </p:cNvCxnSpPr>
            <p:nvPr/>
          </p:nvCxnSpPr>
          <p:spPr bwMode="auto">
            <a:xfrm>
              <a:off x="5976128" y="1485252"/>
              <a:ext cx="1224000" cy="1588"/>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5" name="Conector recto de flecha 21"/>
            <p:cNvCxnSpPr>
              <a:cxnSpLocks noChangeShapeType="1"/>
            </p:cNvCxnSpPr>
            <p:nvPr/>
          </p:nvCxnSpPr>
          <p:spPr bwMode="auto">
            <a:xfrm flipH="1">
              <a:off x="5076056" y="1484784"/>
              <a:ext cx="900000" cy="792088"/>
            </a:xfrm>
            <a:prstGeom prst="straightConnector1">
              <a:avLst/>
            </a:prstGeom>
            <a:noFill/>
            <a:ln w="25400">
              <a:solidFill>
                <a:srgbClr val="00B050"/>
              </a:solidFill>
              <a:round/>
              <a:headEnd/>
              <a:tailEnd type="arrow" w="med" len="med"/>
            </a:ln>
            <a:effectLst>
              <a:outerShdw dist="20000" dir="5400000" rotWithShape="0">
                <a:srgbClr val="808080">
                  <a:alpha val="37999"/>
                </a:srgbClr>
              </a:outerShdw>
            </a:effectLst>
          </p:spPr>
        </p:cxnSp>
        <p:sp>
          <p:nvSpPr>
            <p:cNvPr id="6" name="CuadroTexto 34"/>
            <p:cNvSpPr txBox="1">
              <a:spLocks noChangeArrowheads="1"/>
            </p:cNvSpPr>
            <p:nvPr/>
          </p:nvSpPr>
          <p:spPr bwMode="auto">
            <a:xfrm>
              <a:off x="5148064" y="1691516"/>
              <a:ext cx="388248" cy="369332"/>
            </a:xfrm>
            <a:prstGeom prst="rect">
              <a:avLst/>
            </a:prstGeom>
            <a:noFill/>
            <a:ln w="9525">
              <a:noFill/>
              <a:miter lim="800000"/>
              <a:headEnd/>
              <a:tailEnd/>
            </a:ln>
          </p:spPr>
          <p:txBody>
            <a:bodyPr wrap="none">
              <a:spAutoFit/>
            </a:bodyPr>
            <a:lstStyle/>
            <a:p>
              <a:r>
                <a:rPr lang="en-GB" b="1" dirty="0" smtClean="0">
                  <a:solidFill>
                    <a:srgbClr val="00B050"/>
                  </a:solidFill>
                  <a:latin typeface="+mn-lt"/>
                </a:rPr>
                <a:t>β</a:t>
              </a:r>
              <a:r>
                <a:rPr lang="en-GB" b="1" baseline="30000" dirty="0" smtClean="0">
                  <a:solidFill>
                    <a:srgbClr val="00B050"/>
                  </a:solidFill>
                  <a:latin typeface="+mn-lt"/>
                </a:rPr>
                <a:t>+</a:t>
              </a:r>
              <a:endParaRPr lang="en-GB" b="1" baseline="30000" dirty="0">
                <a:solidFill>
                  <a:srgbClr val="00B050"/>
                </a:solidFill>
                <a:latin typeface="+mn-lt"/>
              </a:endParaRPr>
            </a:p>
          </p:txBody>
        </p:sp>
        <p:sp>
          <p:nvSpPr>
            <p:cNvPr id="7" name="CuadroTexto 28"/>
            <p:cNvSpPr txBox="1">
              <a:spLocks noChangeArrowheads="1"/>
            </p:cNvSpPr>
            <p:nvPr/>
          </p:nvSpPr>
          <p:spPr bwMode="auto">
            <a:xfrm>
              <a:off x="4427984" y="5661248"/>
              <a:ext cx="1433406" cy="369332"/>
            </a:xfrm>
            <a:prstGeom prst="rect">
              <a:avLst/>
            </a:prstGeom>
            <a:noFill/>
            <a:ln w="9525">
              <a:noFill/>
              <a:miter lim="800000"/>
              <a:headEnd/>
              <a:tailEnd/>
            </a:ln>
          </p:spPr>
          <p:txBody>
            <a:bodyPr wrap="none">
              <a:spAutoFit/>
            </a:bodyPr>
            <a:lstStyle/>
            <a:p>
              <a:r>
                <a:rPr lang="en-GB" b="1" baseline="30000" dirty="0" smtClean="0">
                  <a:latin typeface="+mn-lt"/>
                </a:rPr>
                <a:t>56</a:t>
              </a:r>
              <a:r>
                <a:rPr lang="en-GB" b="1" dirty="0" smtClean="0">
                  <a:latin typeface="+mn-lt"/>
                </a:rPr>
                <a:t>Cu</a:t>
              </a:r>
              <a:r>
                <a:rPr lang="en-GB" b="1" dirty="0" smtClean="0"/>
                <a:t>  (</a:t>
              </a:r>
              <a:r>
                <a:rPr lang="en-GB" b="1" dirty="0" smtClean="0">
                  <a:latin typeface="+mn-lt"/>
                </a:rPr>
                <a:t>T</a:t>
              </a:r>
              <a:r>
                <a:rPr lang="en-GB" b="1" baseline="-25000" dirty="0" smtClean="0">
                  <a:latin typeface="+mn-lt"/>
                </a:rPr>
                <a:t>Z</a:t>
              </a:r>
              <a:r>
                <a:rPr lang="en-GB" b="1" dirty="0" smtClean="0">
                  <a:latin typeface="+mn-lt"/>
                </a:rPr>
                <a:t> = -1)</a:t>
              </a:r>
            </a:p>
          </p:txBody>
        </p:sp>
        <p:sp>
          <p:nvSpPr>
            <p:cNvPr id="8" name="CuadroTexto 32"/>
            <p:cNvSpPr txBox="1">
              <a:spLocks noChangeArrowheads="1"/>
            </p:cNvSpPr>
            <p:nvPr/>
          </p:nvSpPr>
          <p:spPr bwMode="auto">
            <a:xfrm>
              <a:off x="5148064" y="2123984"/>
              <a:ext cx="611065" cy="353943"/>
            </a:xfrm>
            <a:prstGeom prst="rect">
              <a:avLst/>
            </a:prstGeom>
            <a:noFill/>
            <a:ln w="9525">
              <a:noFill/>
              <a:miter lim="800000"/>
              <a:headEnd/>
              <a:tailEnd/>
            </a:ln>
          </p:spPr>
          <p:txBody>
            <a:bodyPr wrap="none">
              <a:spAutoFit/>
            </a:bodyPr>
            <a:lstStyle/>
            <a:p>
              <a:r>
                <a:rPr lang="en-GB" sz="1700" b="1" dirty="0" smtClean="0">
                  <a:solidFill>
                    <a:srgbClr val="FF0000"/>
                  </a:solidFill>
                  <a:latin typeface="+mn-lt"/>
                </a:rPr>
                <a:t>T = 2</a:t>
              </a:r>
              <a:endParaRPr lang="en-GB" sz="1700" b="1" dirty="0">
                <a:solidFill>
                  <a:srgbClr val="FF0000"/>
                </a:solidFill>
                <a:latin typeface="+mn-lt"/>
              </a:endParaRPr>
            </a:p>
          </p:txBody>
        </p:sp>
        <p:cxnSp>
          <p:nvCxnSpPr>
            <p:cNvPr id="10" name="Conector recto de flecha 21"/>
            <p:cNvCxnSpPr>
              <a:cxnSpLocks noChangeShapeType="1"/>
            </p:cNvCxnSpPr>
            <p:nvPr/>
          </p:nvCxnSpPr>
          <p:spPr bwMode="auto">
            <a:xfrm flipH="1">
              <a:off x="3635896" y="2492896"/>
              <a:ext cx="781210" cy="576064"/>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11" name="Conector recto de flecha 21"/>
            <p:cNvCxnSpPr>
              <a:cxnSpLocks noChangeShapeType="1"/>
            </p:cNvCxnSpPr>
            <p:nvPr/>
          </p:nvCxnSpPr>
          <p:spPr bwMode="auto">
            <a:xfrm flipH="1">
              <a:off x="3635896" y="3212976"/>
              <a:ext cx="781210" cy="576064"/>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12" name="Conector recto de flecha 21"/>
            <p:cNvCxnSpPr>
              <a:cxnSpLocks noChangeShapeType="1"/>
            </p:cNvCxnSpPr>
            <p:nvPr/>
          </p:nvCxnSpPr>
          <p:spPr bwMode="auto">
            <a:xfrm flipH="1">
              <a:off x="3635896" y="4077072"/>
              <a:ext cx="781210" cy="576064"/>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13" name="Conector recto de flecha 21"/>
            <p:cNvCxnSpPr>
              <a:cxnSpLocks noChangeShapeType="1"/>
            </p:cNvCxnSpPr>
            <p:nvPr/>
          </p:nvCxnSpPr>
          <p:spPr bwMode="auto">
            <a:xfrm flipH="1">
              <a:off x="3646774" y="2636912"/>
              <a:ext cx="781210" cy="576064"/>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14" name="Conector recto de flecha 21"/>
            <p:cNvCxnSpPr>
              <a:cxnSpLocks noChangeShapeType="1"/>
            </p:cNvCxnSpPr>
            <p:nvPr/>
          </p:nvCxnSpPr>
          <p:spPr bwMode="auto">
            <a:xfrm flipH="1">
              <a:off x="3635896" y="3356992"/>
              <a:ext cx="781210" cy="576064"/>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sp>
          <p:nvSpPr>
            <p:cNvPr id="15" name="CuadroTexto 34"/>
            <p:cNvSpPr txBox="1">
              <a:spLocks noChangeArrowheads="1"/>
            </p:cNvSpPr>
            <p:nvPr/>
          </p:nvSpPr>
          <p:spPr bwMode="auto">
            <a:xfrm>
              <a:off x="3833458" y="2348880"/>
              <a:ext cx="306494" cy="369332"/>
            </a:xfrm>
            <a:prstGeom prst="rect">
              <a:avLst/>
            </a:prstGeom>
            <a:noFill/>
            <a:ln w="9525">
              <a:noFill/>
              <a:miter lim="800000"/>
              <a:headEnd/>
              <a:tailEnd/>
            </a:ln>
          </p:spPr>
          <p:txBody>
            <a:bodyPr wrap="none">
              <a:spAutoFit/>
            </a:bodyPr>
            <a:lstStyle/>
            <a:p>
              <a:r>
                <a:rPr lang="en-GB" b="1" i="1" dirty="0" smtClean="0">
                  <a:solidFill>
                    <a:srgbClr val="FF0000"/>
                  </a:solidFill>
                  <a:latin typeface="+mn-lt"/>
                </a:rPr>
                <a:t>p</a:t>
              </a:r>
              <a:endParaRPr lang="en-GB" b="1" i="1" baseline="30000" dirty="0">
                <a:solidFill>
                  <a:srgbClr val="FF0000"/>
                </a:solidFill>
                <a:latin typeface="+mn-lt"/>
              </a:endParaRPr>
            </a:p>
          </p:txBody>
        </p:sp>
        <p:cxnSp>
          <p:nvCxnSpPr>
            <p:cNvPr id="16" name="Conector recto de flecha 22"/>
            <p:cNvCxnSpPr>
              <a:cxnSpLocks noChangeShapeType="1"/>
            </p:cNvCxnSpPr>
            <p:nvPr/>
          </p:nvCxnSpPr>
          <p:spPr bwMode="auto">
            <a:xfrm rot="5400000">
              <a:off x="3889604" y="3275984"/>
              <a:ext cx="1656000" cy="3175"/>
            </a:xfrm>
            <a:prstGeom prst="straightConnector1">
              <a:avLst/>
            </a:prstGeom>
            <a:noFill/>
            <a:ln w="25400">
              <a:solidFill>
                <a:srgbClr val="0000FF"/>
              </a:solidFill>
              <a:round/>
              <a:headEnd/>
              <a:tailEnd type="arrow" w="med" len="med"/>
            </a:ln>
            <a:effectLst>
              <a:outerShdw dist="20000" dir="5400000" rotWithShape="0">
                <a:srgbClr val="808080">
                  <a:alpha val="37999"/>
                </a:srgbClr>
              </a:outerShdw>
            </a:effectLst>
          </p:spPr>
        </p:cxnSp>
        <p:sp>
          <p:nvSpPr>
            <p:cNvPr id="17" name="CuadroTexto 35"/>
            <p:cNvSpPr txBox="1">
              <a:spLocks noChangeArrowheads="1"/>
            </p:cNvSpPr>
            <p:nvPr/>
          </p:nvSpPr>
          <p:spPr bwMode="auto">
            <a:xfrm>
              <a:off x="4427984" y="2636912"/>
              <a:ext cx="279244" cy="369332"/>
            </a:xfrm>
            <a:prstGeom prst="rect">
              <a:avLst/>
            </a:prstGeom>
            <a:noFill/>
            <a:ln w="9525">
              <a:noFill/>
              <a:miter lim="800000"/>
              <a:headEnd/>
              <a:tailEnd/>
            </a:ln>
          </p:spPr>
          <p:txBody>
            <a:bodyPr wrap="none">
              <a:spAutoFit/>
            </a:bodyPr>
            <a:lstStyle/>
            <a:p>
              <a:r>
                <a:rPr lang="en-GB" b="1" dirty="0" smtClean="0">
                  <a:solidFill>
                    <a:srgbClr val="0000FF"/>
                  </a:solidFill>
                  <a:latin typeface="Symbol" pitchFamily="18" charset="2"/>
                </a:rPr>
                <a:t>g</a:t>
              </a:r>
              <a:endParaRPr lang="en-GB" b="1" dirty="0">
                <a:solidFill>
                  <a:srgbClr val="0000FF"/>
                </a:solidFill>
                <a:latin typeface="Symbol" pitchFamily="18" charset="2"/>
              </a:endParaRPr>
            </a:p>
          </p:txBody>
        </p:sp>
        <p:sp>
          <p:nvSpPr>
            <p:cNvPr id="18" name="TextBox 17"/>
            <p:cNvSpPr txBox="1"/>
            <p:nvPr/>
          </p:nvSpPr>
          <p:spPr>
            <a:xfrm rot="16200000">
              <a:off x="4032008" y="3282786"/>
              <a:ext cx="1090611" cy="353943"/>
            </a:xfrm>
            <a:prstGeom prst="rect">
              <a:avLst/>
            </a:prstGeom>
            <a:noFill/>
          </p:spPr>
          <p:txBody>
            <a:bodyPr wrap="square" rtlCol="0">
              <a:spAutoFit/>
            </a:bodyPr>
            <a:lstStyle/>
            <a:p>
              <a:r>
                <a:rPr lang="pt-PT" sz="1700" b="1" dirty="0" smtClean="0">
                  <a:solidFill>
                    <a:srgbClr val="0000FF"/>
                  </a:solidFill>
                  <a:latin typeface="+mn-lt"/>
                </a:rPr>
                <a:t>1835</a:t>
              </a:r>
              <a:endParaRPr lang="en-US" sz="1700" b="1" baseline="-25000" dirty="0">
                <a:solidFill>
                  <a:srgbClr val="0000FF"/>
                </a:solidFill>
                <a:latin typeface="+mn-lt"/>
              </a:endParaRPr>
            </a:p>
          </p:txBody>
        </p:sp>
        <p:sp>
          <p:nvSpPr>
            <p:cNvPr id="20" name="CuadroTexto 28"/>
            <p:cNvSpPr txBox="1">
              <a:spLocks noChangeArrowheads="1"/>
            </p:cNvSpPr>
            <p:nvPr/>
          </p:nvSpPr>
          <p:spPr bwMode="auto">
            <a:xfrm>
              <a:off x="5868144" y="1484784"/>
              <a:ext cx="1422184" cy="369332"/>
            </a:xfrm>
            <a:prstGeom prst="rect">
              <a:avLst/>
            </a:prstGeom>
            <a:noFill/>
            <a:ln w="9525">
              <a:noFill/>
              <a:miter lim="800000"/>
              <a:headEnd/>
              <a:tailEnd/>
            </a:ln>
          </p:spPr>
          <p:txBody>
            <a:bodyPr wrap="none">
              <a:spAutoFit/>
            </a:bodyPr>
            <a:lstStyle/>
            <a:p>
              <a:r>
                <a:rPr lang="en-GB" b="1" baseline="30000" dirty="0" smtClean="0">
                  <a:latin typeface="+mn-lt"/>
                </a:rPr>
                <a:t>56</a:t>
              </a:r>
              <a:r>
                <a:rPr lang="en-GB" b="1" dirty="0" smtClean="0">
                  <a:latin typeface="+mn-lt"/>
                </a:rPr>
                <a:t>Zn</a:t>
              </a:r>
              <a:r>
                <a:rPr lang="en-GB" b="1" dirty="0" smtClean="0"/>
                <a:t>  (</a:t>
              </a:r>
              <a:r>
                <a:rPr lang="en-GB" b="1" dirty="0" smtClean="0">
                  <a:latin typeface="+mn-lt"/>
                </a:rPr>
                <a:t>T</a:t>
              </a:r>
              <a:r>
                <a:rPr lang="en-GB" b="1" baseline="-25000" dirty="0" smtClean="0">
                  <a:latin typeface="+mn-lt"/>
                </a:rPr>
                <a:t>Z</a:t>
              </a:r>
              <a:r>
                <a:rPr lang="en-GB" b="1" dirty="0" smtClean="0">
                  <a:latin typeface="+mn-lt"/>
                </a:rPr>
                <a:t> = -2)</a:t>
              </a:r>
            </a:p>
          </p:txBody>
        </p:sp>
        <p:sp>
          <p:nvSpPr>
            <p:cNvPr id="21" name="CuadroTexto 32"/>
            <p:cNvSpPr txBox="1">
              <a:spLocks noChangeArrowheads="1"/>
            </p:cNvSpPr>
            <p:nvPr/>
          </p:nvSpPr>
          <p:spPr bwMode="auto">
            <a:xfrm>
              <a:off x="7290328" y="1309868"/>
              <a:ext cx="367546" cy="353943"/>
            </a:xfrm>
            <a:prstGeom prst="rect">
              <a:avLst/>
            </a:prstGeom>
            <a:noFill/>
            <a:ln w="9525">
              <a:noFill/>
              <a:miter lim="800000"/>
              <a:headEnd/>
              <a:tailEnd/>
            </a:ln>
          </p:spPr>
          <p:txBody>
            <a:bodyPr wrap="none">
              <a:spAutoFit/>
            </a:bodyPr>
            <a:lstStyle/>
            <a:p>
              <a:r>
                <a:rPr lang="en-GB" sz="1700" b="1" dirty="0" smtClean="0">
                  <a:latin typeface="+mn-lt"/>
                </a:rPr>
                <a:t>0</a:t>
              </a:r>
              <a:r>
                <a:rPr lang="en-GB" sz="1700" b="1" baseline="30000" dirty="0" smtClean="0">
                  <a:latin typeface="+mn-lt"/>
                </a:rPr>
                <a:t>+</a:t>
              </a:r>
              <a:endParaRPr lang="en-GB" sz="1700" b="1" baseline="30000" dirty="0">
                <a:latin typeface="+mn-lt"/>
              </a:endParaRPr>
            </a:p>
          </p:txBody>
        </p:sp>
        <p:sp>
          <p:nvSpPr>
            <p:cNvPr id="22" name="CuadroTexto 28"/>
            <p:cNvSpPr txBox="1">
              <a:spLocks noChangeArrowheads="1"/>
            </p:cNvSpPr>
            <p:nvPr/>
          </p:nvSpPr>
          <p:spPr bwMode="auto">
            <a:xfrm>
              <a:off x="6022120" y="4931876"/>
              <a:ext cx="2853340" cy="369332"/>
            </a:xfrm>
            <a:prstGeom prst="rect">
              <a:avLst/>
            </a:prstGeom>
            <a:noFill/>
            <a:ln w="9525">
              <a:noFill/>
              <a:miter lim="800000"/>
              <a:headEnd/>
              <a:tailEnd/>
            </a:ln>
          </p:spPr>
          <p:txBody>
            <a:bodyPr wrap="none">
              <a:spAutoFit/>
            </a:bodyPr>
            <a:lstStyle/>
            <a:p>
              <a:r>
                <a:rPr lang="en-GB" b="1" dirty="0" smtClean="0">
                  <a:latin typeface="+mn-lt"/>
                </a:rPr>
                <a:t>S</a:t>
              </a:r>
              <a:r>
                <a:rPr lang="en-GB" b="1" baseline="-25000" dirty="0" smtClean="0">
                  <a:latin typeface="+mn-lt"/>
                </a:rPr>
                <a:t>p</a:t>
              </a:r>
              <a:r>
                <a:rPr lang="en-GB" b="1" dirty="0" smtClean="0">
                  <a:latin typeface="+mn-lt"/>
                </a:rPr>
                <a:t> = 560</a:t>
              </a:r>
              <a:r>
                <a:rPr lang="en-GB" sz="1600" b="1" dirty="0" smtClean="0">
                  <a:latin typeface="+mn-lt"/>
                </a:rPr>
                <a:t> (140) (syst. AME2003)</a:t>
              </a:r>
            </a:p>
          </p:txBody>
        </p:sp>
        <p:cxnSp>
          <p:nvCxnSpPr>
            <p:cNvPr id="23" name="Conector recto 17"/>
            <p:cNvCxnSpPr>
              <a:cxnSpLocks noChangeShapeType="1"/>
            </p:cNvCxnSpPr>
            <p:nvPr/>
          </p:nvCxnSpPr>
          <p:spPr bwMode="auto">
            <a:xfrm>
              <a:off x="4536128" y="4363517"/>
              <a:ext cx="1188000" cy="1587"/>
            </a:xfrm>
            <a:prstGeom prst="line">
              <a:avLst/>
            </a:prstGeom>
            <a:noFill/>
            <a:ln w="28575">
              <a:solidFill>
                <a:schemeClr val="tx1"/>
              </a:solidFill>
              <a:prstDash val="solid"/>
              <a:round/>
              <a:headEnd/>
              <a:tailEnd/>
            </a:ln>
            <a:effectLst>
              <a:outerShdw dist="20000" dir="5400000" rotWithShape="0">
                <a:srgbClr val="808080">
                  <a:alpha val="37999"/>
                </a:srgbClr>
              </a:outerShdw>
            </a:effectLst>
          </p:spPr>
        </p:cxnSp>
        <p:cxnSp>
          <p:nvCxnSpPr>
            <p:cNvPr id="24" name="Conector recto de flecha 21"/>
            <p:cNvCxnSpPr>
              <a:cxnSpLocks noChangeShapeType="1"/>
            </p:cNvCxnSpPr>
            <p:nvPr/>
          </p:nvCxnSpPr>
          <p:spPr bwMode="auto">
            <a:xfrm flipH="1">
              <a:off x="3635896" y="4365104"/>
              <a:ext cx="781210" cy="576064"/>
            </a:xfrm>
            <a:prstGeom prst="straightConnector1">
              <a:avLst/>
            </a:prstGeom>
            <a:noFill/>
            <a:ln w="25400">
              <a:solidFill>
                <a:srgbClr val="FF0000"/>
              </a:solidFill>
              <a:prstDash val="solid"/>
              <a:round/>
              <a:headEnd/>
              <a:tailEnd type="arrow" w="med" len="med"/>
            </a:ln>
            <a:effectLst>
              <a:outerShdw dist="20000" dir="5400000" rotWithShape="0">
                <a:srgbClr val="808080">
                  <a:alpha val="37999"/>
                </a:srgbClr>
              </a:outerShdw>
            </a:effectLst>
          </p:spPr>
        </p:cxnSp>
        <p:sp>
          <p:nvSpPr>
            <p:cNvPr id="25" name="CuadroTexto 32"/>
            <p:cNvSpPr txBox="1">
              <a:spLocks noChangeArrowheads="1"/>
            </p:cNvSpPr>
            <p:nvPr/>
          </p:nvSpPr>
          <p:spPr bwMode="auto">
            <a:xfrm>
              <a:off x="5148128" y="2498993"/>
              <a:ext cx="611065" cy="353943"/>
            </a:xfrm>
            <a:prstGeom prst="rect">
              <a:avLst/>
            </a:prstGeom>
            <a:noFill/>
            <a:ln w="9525">
              <a:noFill/>
              <a:miter lim="800000"/>
              <a:headEnd/>
              <a:tailEnd/>
            </a:ln>
          </p:spPr>
          <p:txBody>
            <a:bodyPr wrap="none">
              <a:spAutoFit/>
            </a:bodyPr>
            <a:lstStyle/>
            <a:p>
              <a:r>
                <a:rPr lang="en-GB" sz="1700" b="1" dirty="0" smtClean="0">
                  <a:latin typeface="+mn-lt"/>
                </a:rPr>
                <a:t>T = 1</a:t>
              </a:r>
              <a:endParaRPr lang="en-GB" sz="1700" b="1" dirty="0">
                <a:latin typeface="+mn-lt"/>
              </a:endParaRPr>
            </a:p>
          </p:txBody>
        </p:sp>
        <p:sp>
          <p:nvSpPr>
            <p:cNvPr id="26" name="CuadroTexto 32"/>
            <p:cNvSpPr txBox="1">
              <a:spLocks noChangeArrowheads="1"/>
            </p:cNvSpPr>
            <p:nvPr/>
          </p:nvSpPr>
          <p:spPr bwMode="auto">
            <a:xfrm>
              <a:off x="5148128" y="2859033"/>
              <a:ext cx="611065" cy="353943"/>
            </a:xfrm>
            <a:prstGeom prst="rect">
              <a:avLst/>
            </a:prstGeom>
            <a:noFill/>
            <a:ln w="9525">
              <a:noFill/>
              <a:miter lim="800000"/>
              <a:headEnd/>
              <a:tailEnd/>
            </a:ln>
          </p:spPr>
          <p:txBody>
            <a:bodyPr wrap="none">
              <a:spAutoFit/>
            </a:bodyPr>
            <a:lstStyle/>
            <a:p>
              <a:r>
                <a:rPr lang="en-GB" sz="1700" b="1" dirty="0" smtClean="0">
                  <a:latin typeface="+mn-lt"/>
                </a:rPr>
                <a:t>T = 1</a:t>
              </a:r>
              <a:endParaRPr lang="en-GB" sz="1700" b="1" dirty="0">
                <a:latin typeface="+mn-lt"/>
              </a:endParaRPr>
            </a:p>
          </p:txBody>
        </p:sp>
        <p:sp>
          <p:nvSpPr>
            <p:cNvPr id="27" name="CuadroTexto 32"/>
            <p:cNvSpPr txBox="1">
              <a:spLocks noChangeArrowheads="1"/>
            </p:cNvSpPr>
            <p:nvPr/>
          </p:nvSpPr>
          <p:spPr bwMode="auto">
            <a:xfrm>
              <a:off x="5148128" y="3291081"/>
              <a:ext cx="611065" cy="353943"/>
            </a:xfrm>
            <a:prstGeom prst="rect">
              <a:avLst/>
            </a:prstGeom>
            <a:noFill/>
            <a:ln w="9525">
              <a:noFill/>
              <a:miter lim="800000"/>
              <a:headEnd/>
              <a:tailEnd/>
            </a:ln>
          </p:spPr>
          <p:txBody>
            <a:bodyPr wrap="none">
              <a:spAutoFit/>
            </a:bodyPr>
            <a:lstStyle/>
            <a:p>
              <a:r>
                <a:rPr lang="en-GB" sz="1700" b="1" dirty="0" smtClean="0">
                  <a:latin typeface="+mn-lt"/>
                </a:rPr>
                <a:t>T = 1</a:t>
              </a:r>
              <a:endParaRPr lang="en-GB" sz="1700" b="1" dirty="0">
                <a:latin typeface="+mn-lt"/>
              </a:endParaRPr>
            </a:p>
          </p:txBody>
        </p:sp>
        <p:sp>
          <p:nvSpPr>
            <p:cNvPr id="28" name="CuadroTexto 32"/>
            <p:cNvSpPr txBox="1">
              <a:spLocks noChangeArrowheads="1"/>
            </p:cNvSpPr>
            <p:nvPr/>
          </p:nvSpPr>
          <p:spPr bwMode="auto">
            <a:xfrm>
              <a:off x="5148128" y="3780008"/>
              <a:ext cx="611065" cy="353943"/>
            </a:xfrm>
            <a:prstGeom prst="rect">
              <a:avLst/>
            </a:prstGeom>
            <a:noFill/>
            <a:ln w="9525">
              <a:noFill/>
              <a:miter lim="800000"/>
              <a:headEnd/>
              <a:tailEnd/>
            </a:ln>
          </p:spPr>
          <p:txBody>
            <a:bodyPr wrap="none">
              <a:spAutoFit/>
            </a:bodyPr>
            <a:lstStyle/>
            <a:p>
              <a:r>
                <a:rPr lang="en-GB" sz="1700" b="1" dirty="0" smtClean="0">
                  <a:latin typeface="+mn-lt"/>
                </a:rPr>
                <a:t>T = 1</a:t>
              </a:r>
              <a:endParaRPr lang="en-GB" sz="1700" b="1" dirty="0">
                <a:latin typeface="+mn-lt"/>
              </a:endParaRPr>
            </a:p>
          </p:txBody>
        </p:sp>
        <p:sp>
          <p:nvSpPr>
            <p:cNvPr id="29" name="CuadroTexto 32"/>
            <p:cNvSpPr txBox="1">
              <a:spLocks noChangeArrowheads="1"/>
            </p:cNvSpPr>
            <p:nvPr/>
          </p:nvSpPr>
          <p:spPr bwMode="auto">
            <a:xfrm>
              <a:off x="5148128" y="4356008"/>
              <a:ext cx="611065" cy="353943"/>
            </a:xfrm>
            <a:prstGeom prst="rect">
              <a:avLst/>
            </a:prstGeom>
            <a:noFill/>
            <a:ln w="9525">
              <a:noFill/>
              <a:miter lim="800000"/>
              <a:headEnd/>
              <a:tailEnd/>
            </a:ln>
          </p:spPr>
          <p:txBody>
            <a:bodyPr wrap="none">
              <a:spAutoFit/>
            </a:bodyPr>
            <a:lstStyle/>
            <a:p>
              <a:r>
                <a:rPr lang="en-GB" sz="1700" b="1" dirty="0" smtClean="0">
                  <a:latin typeface="+mn-lt"/>
                </a:rPr>
                <a:t>T = 1</a:t>
              </a:r>
              <a:endParaRPr lang="en-GB" sz="1700" b="1" dirty="0">
                <a:latin typeface="+mn-lt"/>
              </a:endParaRPr>
            </a:p>
          </p:txBody>
        </p:sp>
        <p:sp>
          <p:nvSpPr>
            <p:cNvPr id="30" name="CuadroTexto 32"/>
            <p:cNvSpPr txBox="1">
              <a:spLocks noChangeArrowheads="1"/>
            </p:cNvSpPr>
            <p:nvPr/>
          </p:nvSpPr>
          <p:spPr bwMode="auto">
            <a:xfrm>
              <a:off x="5185071" y="5229200"/>
              <a:ext cx="611065" cy="353943"/>
            </a:xfrm>
            <a:prstGeom prst="rect">
              <a:avLst/>
            </a:prstGeom>
            <a:noFill/>
            <a:ln w="9525">
              <a:noFill/>
              <a:miter lim="800000"/>
              <a:headEnd/>
              <a:tailEnd/>
            </a:ln>
          </p:spPr>
          <p:txBody>
            <a:bodyPr wrap="none">
              <a:spAutoFit/>
            </a:bodyPr>
            <a:lstStyle/>
            <a:p>
              <a:r>
                <a:rPr lang="en-GB" sz="1700" b="1" dirty="0" smtClean="0">
                  <a:latin typeface="+mn-lt"/>
                </a:rPr>
                <a:t>T = 1</a:t>
              </a:r>
              <a:endParaRPr lang="en-GB" sz="1700" b="1" dirty="0">
                <a:latin typeface="+mn-lt"/>
              </a:endParaRPr>
            </a:p>
          </p:txBody>
        </p:sp>
        <p:cxnSp>
          <p:nvCxnSpPr>
            <p:cNvPr id="31" name="Conector recto de flecha 22"/>
            <p:cNvCxnSpPr>
              <a:cxnSpLocks noChangeShapeType="1"/>
            </p:cNvCxnSpPr>
            <p:nvPr/>
          </p:nvCxnSpPr>
          <p:spPr bwMode="auto">
            <a:xfrm rot="5400000">
              <a:off x="4438004" y="2879984"/>
              <a:ext cx="864000" cy="3175"/>
            </a:xfrm>
            <a:prstGeom prst="straightConnector1">
              <a:avLst/>
            </a:prstGeom>
            <a:noFill/>
            <a:ln w="25400">
              <a:solidFill>
                <a:srgbClr val="0000FF"/>
              </a:solidFill>
              <a:prstDash val="dash"/>
              <a:round/>
              <a:headEnd/>
              <a:tailEnd type="arrow" w="med" len="med"/>
            </a:ln>
            <a:effectLst>
              <a:outerShdw dist="20000" dir="5400000" rotWithShape="0">
                <a:srgbClr val="808080">
                  <a:alpha val="37999"/>
                </a:srgbClr>
              </a:outerShdw>
            </a:effectLst>
          </p:spPr>
        </p:cxnSp>
        <p:cxnSp>
          <p:nvCxnSpPr>
            <p:cNvPr id="32" name="Conector recto de flecha 22"/>
            <p:cNvCxnSpPr>
              <a:cxnSpLocks noChangeShapeType="1"/>
            </p:cNvCxnSpPr>
            <p:nvPr/>
          </p:nvCxnSpPr>
          <p:spPr bwMode="auto">
            <a:xfrm rot="5400000">
              <a:off x="4644404" y="2825984"/>
              <a:ext cx="756000" cy="3175"/>
            </a:xfrm>
            <a:prstGeom prst="straightConnector1">
              <a:avLst/>
            </a:prstGeom>
            <a:noFill/>
            <a:ln w="25400">
              <a:solidFill>
                <a:srgbClr val="0000FF"/>
              </a:solidFill>
              <a:prstDash val="solid"/>
              <a:round/>
              <a:headEnd/>
              <a:tailEnd type="arrow" w="med" len="med"/>
            </a:ln>
            <a:effectLst>
              <a:outerShdw dist="20000" dir="5400000" rotWithShape="0">
                <a:srgbClr val="808080">
                  <a:alpha val="37999"/>
                </a:srgbClr>
              </a:outerShdw>
            </a:effectLst>
          </p:spPr>
        </p:cxnSp>
        <p:cxnSp>
          <p:nvCxnSpPr>
            <p:cNvPr id="33" name="Conector recto de flecha 22"/>
            <p:cNvCxnSpPr>
              <a:cxnSpLocks noChangeShapeType="1"/>
            </p:cNvCxnSpPr>
            <p:nvPr/>
          </p:nvCxnSpPr>
          <p:spPr bwMode="auto">
            <a:xfrm rot="5400000">
              <a:off x="4483620" y="4453485"/>
              <a:ext cx="756000" cy="3175"/>
            </a:xfrm>
            <a:prstGeom prst="straightConnector1">
              <a:avLst/>
            </a:prstGeom>
            <a:noFill/>
            <a:ln w="25400">
              <a:solidFill>
                <a:srgbClr val="0000FF"/>
              </a:solidFill>
              <a:prstDash val="dash"/>
              <a:round/>
              <a:headEnd/>
              <a:tailEnd type="arrow" w="med" len="med"/>
            </a:ln>
            <a:effectLst>
              <a:outerShdw dist="20000" dir="5400000" rotWithShape="0">
                <a:srgbClr val="808080">
                  <a:alpha val="37999"/>
                </a:srgbClr>
              </a:outerShdw>
            </a:effectLst>
          </p:spPr>
        </p:cxnSp>
        <p:cxnSp>
          <p:nvCxnSpPr>
            <p:cNvPr id="34" name="Conector recto de flecha 22"/>
            <p:cNvCxnSpPr>
              <a:cxnSpLocks noChangeShapeType="1"/>
            </p:cNvCxnSpPr>
            <p:nvPr/>
          </p:nvCxnSpPr>
          <p:spPr bwMode="auto">
            <a:xfrm rot="5400000">
              <a:off x="4726020" y="4363485"/>
              <a:ext cx="576000" cy="3175"/>
            </a:xfrm>
            <a:prstGeom prst="straightConnector1">
              <a:avLst/>
            </a:prstGeom>
            <a:noFill/>
            <a:ln w="25400">
              <a:solidFill>
                <a:srgbClr val="0000FF"/>
              </a:solidFill>
              <a:prstDash val="dash"/>
              <a:round/>
              <a:headEnd/>
              <a:tailEnd type="arrow" w="med" len="med"/>
            </a:ln>
            <a:effectLst>
              <a:outerShdw dist="20000" dir="5400000" rotWithShape="0">
                <a:srgbClr val="808080">
                  <a:alpha val="37999"/>
                </a:srgbClr>
              </a:outerShdw>
            </a:effectLst>
          </p:spPr>
        </p:cxnSp>
        <p:cxnSp>
          <p:nvCxnSpPr>
            <p:cNvPr id="35" name="Conector recto de flecha 22"/>
            <p:cNvCxnSpPr>
              <a:cxnSpLocks noChangeShapeType="1"/>
            </p:cNvCxnSpPr>
            <p:nvPr/>
          </p:nvCxnSpPr>
          <p:spPr bwMode="auto">
            <a:xfrm rot="5400000">
              <a:off x="5022420" y="4219485"/>
              <a:ext cx="288000" cy="3175"/>
            </a:xfrm>
            <a:prstGeom prst="straightConnector1">
              <a:avLst/>
            </a:prstGeom>
            <a:noFill/>
            <a:ln w="25400">
              <a:solidFill>
                <a:srgbClr val="0000FF"/>
              </a:solidFill>
              <a:prstDash val="solid"/>
              <a:round/>
              <a:headEnd/>
              <a:tailEnd type="arrow" w="med" len="med"/>
            </a:ln>
            <a:effectLst>
              <a:outerShdw dist="20000" dir="5400000" rotWithShape="0">
                <a:srgbClr val="808080">
                  <a:alpha val="37999"/>
                </a:srgbClr>
              </a:outerShdw>
            </a:effectLst>
          </p:spPr>
        </p:cxnSp>
        <p:cxnSp>
          <p:nvCxnSpPr>
            <p:cNvPr id="36" name="Conector recto de flecha 21"/>
            <p:cNvCxnSpPr>
              <a:cxnSpLocks noChangeShapeType="1"/>
            </p:cNvCxnSpPr>
            <p:nvPr/>
          </p:nvCxnSpPr>
          <p:spPr bwMode="auto">
            <a:xfrm flipH="1">
              <a:off x="3672000" y="5616000"/>
              <a:ext cx="853218" cy="648008"/>
            </a:xfrm>
            <a:prstGeom prst="straightConnector1">
              <a:avLst/>
            </a:prstGeom>
            <a:noFill/>
            <a:ln w="25400">
              <a:solidFill>
                <a:schemeClr val="tx1"/>
              </a:solidFill>
              <a:round/>
              <a:headEnd/>
              <a:tailEnd type="arrow" w="med" len="med"/>
            </a:ln>
            <a:effectLst>
              <a:outerShdw dist="20000" dir="5400000" rotWithShape="0">
                <a:srgbClr val="808080">
                  <a:alpha val="37999"/>
                </a:srgbClr>
              </a:outerShdw>
            </a:effectLst>
          </p:spPr>
        </p:cxnSp>
        <p:sp>
          <p:nvSpPr>
            <p:cNvPr id="37" name="CuadroTexto 34"/>
            <p:cNvSpPr txBox="1">
              <a:spLocks noChangeArrowheads="1"/>
            </p:cNvSpPr>
            <p:nvPr/>
          </p:nvSpPr>
          <p:spPr bwMode="auto">
            <a:xfrm>
              <a:off x="3895720" y="5579948"/>
              <a:ext cx="388248" cy="369332"/>
            </a:xfrm>
            <a:prstGeom prst="rect">
              <a:avLst/>
            </a:prstGeom>
            <a:noFill/>
            <a:ln w="9525">
              <a:noFill/>
              <a:miter lim="800000"/>
              <a:headEnd/>
              <a:tailEnd/>
            </a:ln>
          </p:spPr>
          <p:txBody>
            <a:bodyPr wrap="none">
              <a:spAutoFit/>
            </a:bodyPr>
            <a:lstStyle/>
            <a:p>
              <a:r>
                <a:rPr lang="en-GB" b="1" dirty="0" smtClean="0">
                  <a:latin typeface="+mn-lt"/>
                </a:rPr>
                <a:t>β</a:t>
              </a:r>
              <a:r>
                <a:rPr lang="en-GB" b="1" baseline="30000" dirty="0" smtClean="0">
                  <a:latin typeface="+mn-lt"/>
                </a:rPr>
                <a:t>+</a:t>
              </a:r>
              <a:endParaRPr lang="en-GB" b="1" baseline="30000" dirty="0">
                <a:latin typeface="+mn-lt"/>
              </a:endParaRPr>
            </a:p>
          </p:txBody>
        </p:sp>
        <p:cxnSp>
          <p:nvCxnSpPr>
            <p:cNvPr id="39" name="Conector recto de flecha 21"/>
            <p:cNvCxnSpPr>
              <a:cxnSpLocks noChangeShapeType="1"/>
            </p:cNvCxnSpPr>
            <p:nvPr/>
          </p:nvCxnSpPr>
          <p:spPr bwMode="auto">
            <a:xfrm flipH="1">
              <a:off x="1403648" y="5085184"/>
              <a:ext cx="781210" cy="576064"/>
            </a:xfrm>
            <a:prstGeom prst="straightConnector1">
              <a:avLst/>
            </a:prstGeom>
            <a:noFill/>
            <a:ln w="25400">
              <a:solidFill>
                <a:srgbClr val="23E4E9"/>
              </a:solidFill>
              <a:round/>
              <a:headEnd/>
              <a:tailEnd type="arrow" w="med" len="med"/>
            </a:ln>
            <a:effectLst>
              <a:outerShdw dist="20000" dir="5400000" rotWithShape="0">
                <a:srgbClr val="808080">
                  <a:alpha val="37999"/>
                </a:srgbClr>
              </a:outerShdw>
            </a:effectLst>
          </p:spPr>
        </p:cxnSp>
        <p:sp>
          <p:nvSpPr>
            <p:cNvPr id="40" name="CuadroTexto 34"/>
            <p:cNvSpPr txBox="1">
              <a:spLocks noChangeArrowheads="1"/>
            </p:cNvSpPr>
            <p:nvPr/>
          </p:nvSpPr>
          <p:spPr bwMode="auto">
            <a:xfrm>
              <a:off x="1591464" y="5003884"/>
              <a:ext cx="388248" cy="369332"/>
            </a:xfrm>
            <a:prstGeom prst="rect">
              <a:avLst/>
            </a:prstGeom>
            <a:noFill/>
            <a:ln w="9525">
              <a:noFill/>
              <a:miter lim="800000"/>
              <a:headEnd/>
              <a:tailEnd/>
            </a:ln>
          </p:spPr>
          <p:txBody>
            <a:bodyPr wrap="none">
              <a:spAutoFit/>
            </a:bodyPr>
            <a:lstStyle/>
            <a:p>
              <a:r>
                <a:rPr lang="en-GB" b="1" dirty="0" smtClean="0">
                  <a:solidFill>
                    <a:srgbClr val="23E4E9"/>
                  </a:solidFill>
                  <a:latin typeface="+mn-lt"/>
                </a:rPr>
                <a:t>β</a:t>
              </a:r>
              <a:r>
                <a:rPr lang="en-GB" b="1" baseline="30000" dirty="0" smtClean="0">
                  <a:solidFill>
                    <a:srgbClr val="23E4E9"/>
                  </a:solidFill>
                  <a:latin typeface="+mn-lt"/>
                </a:rPr>
                <a:t>+</a:t>
              </a:r>
              <a:endParaRPr lang="en-GB" b="1" baseline="30000" dirty="0">
                <a:solidFill>
                  <a:srgbClr val="23E4E9"/>
                </a:solidFill>
                <a:latin typeface="+mn-lt"/>
              </a:endParaRPr>
            </a:p>
          </p:txBody>
        </p:sp>
        <p:cxnSp>
          <p:nvCxnSpPr>
            <p:cNvPr id="41" name="Conector recto 17"/>
            <p:cNvCxnSpPr>
              <a:cxnSpLocks noChangeShapeType="1"/>
            </p:cNvCxnSpPr>
            <p:nvPr/>
          </p:nvCxnSpPr>
          <p:spPr bwMode="auto">
            <a:xfrm>
              <a:off x="2195736" y="5083597"/>
              <a:ext cx="1188000" cy="1587"/>
            </a:xfrm>
            <a:prstGeom prst="line">
              <a:avLst/>
            </a:prstGeom>
            <a:noFill/>
            <a:ln w="28575">
              <a:solidFill>
                <a:schemeClr val="tx1"/>
              </a:solidFill>
              <a:prstDash val="solid"/>
              <a:round/>
              <a:headEnd/>
              <a:tailEnd/>
            </a:ln>
            <a:effectLst>
              <a:outerShdw dist="20000" dir="5400000" rotWithShape="0">
                <a:srgbClr val="808080">
                  <a:alpha val="37999"/>
                </a:srgbClr>
              </a:outerShdw>
            </a:effectLst>
          </p:spPr>
        </p:cxnSp>
        <p:sp>
          <p:nvSpPr>
            <p:cNvPr id="42" name="CuadroTexto 28"/>
            <p:cNvSpPr txBox="1">
              <a:spLocks noChangeArrowheads="1"/>
            </p:cNvSpPr>
            <p:nvPr/>
          </p:nvSpPr>
          <p:spPr bwMode="auto">
            <a:xfrm>
              <a:off x="5940152" y="1052736"/>
              <a:ext cx="1792478" cy="369332"/>
            </a:xfrm>
            <a:prstGeom prst="rect">
              <a:avLst/>
            </a:prstGeom>
            <a:noFill/>
            <a:ln w="9525">
              <a:noFill/>
              <a:miter lim="800000"/>
              <a:headEnd/>
              <a:tailEnd/>
            </a:ln>
          </p:spPr>
          <p:txBody>
            <a:bodyPr wrap="none">
              <a:spAutoFit/>
            </a:bodyPr>
            <a:lstStyle/>
            <a:p>
              <a:r>
                <a:rPr lang="en-GB" b="1" dirty="0" smtClean="0">
                  <a:latin typeface="+mn-lt"/>
                </a:rPr>
                <a:t>T</a:t>
              </a:r>
              <a:r>
                <a:rPr lang="en-GB" b="1" baseline="-25000" dirty="0" smtClean="0">
                  <a:latin typeface="+mn-lt"/>
                </a:rPr>
                <a:t>1/2</a:t>
              </a:r>
              <a:r>
                <a:rPr lang="en-GB" b="1" dirty="0" smtClean="0">
                  <a:latin typeface="+mn-lt"/>
                </a:rPr>
                <a:t> = 32.9 (8</a:t>
              </a:r>
              <a:r>
                <a:rPr lang="en-GB" sz="1600" b="1" dirty="0" smtClean="0">
                  <a:latin typeface="+mn-lt"/>
                </a:rPr>
                <a:t>)</a:t>
              </a:r>
              <a:r>
                <a:rPr lang="en-GB" b="1" dirty="0" smtClean="0">
                  <a:latin typeface="+mn-lt"/>
                </a:rPr>
                <a:t> ms</a:t>
              </a:r>
            </a:p>
          </p:txBody>
        </p:sp>
        <p:sp>
          <p:nvSpPr>
            <p:cNvPr id="44" name="TextBox 43"/>
            <p:cNvSpPr txBox="1"/>
            <p:nvPr/>
          </p:nvSpPr>
          <p:spPr>
            <a:xfrm rot="16200000">
              <a:off x="4572008" y="2429182"/>
              <a:ext cx="1090611" cy="353943"/>
            </a:xfrm>
            <a:prstGeom prst="rect">
              <a:avLst/>
            </a:prstGeom>
            <a:noFill/>
            <a:ln>
              <a:noFill/>
            </a:ln>
          </p:spPr>
          <p:txBody>
            <a:bodyPr wrap="square" rtlCol="0">
              <a:spAutoFit/>
            </a:bodyPr>
            <a:lstStyle/>
            <a:p>
              <a:r>
                <a:rPr lang="pt-PT" sz="1700" b="1" dirty="0" smtClean="0">
                  <a:solidFill>
                    <a:srgbClr val="0000FF"/>
                  </a:solidFill>
                  <a:latin typeface="+mn-lt"/>
                </a:rPr>
                <a:t>861</a:t>
              </a:r>
              <a:endParaRPr lang="en-US" sz="1700" b="1" baseline="-25000" dirty="0">
                <a:solidFill>
                  <a:srgbClr val="0000FF"/>
                </a:solidFill>
                <a:latin typeface="+mn-lt"/>
              </a:endParaRPr>
            </a:p>
          </p:txBody>
        </p:sp>
        <p:sp>
          <p:nvSpPr>
            <p:cNvPr id="45" name="TextBox 44"/>
            <p:cNvSpPr txBox="1"/>
            <p:nvPr/>
          </p:nvSpPr>
          <p:spPr>
            <a:xfrm>
              <a:off x="5148064" y="4032008"/>
              <a:ext cx="648072" cy="353943"/>
            </a:xfrm>
            <a:prstGeom prst="rect">
              <a:avLst/>
            </a:prstGeom>
            <a:noFill/>
          </p:spPr>
          <p:txBody>
            <a:bodyPr wrap="square" rtlCol="0">
              <a:spAutoFit/>
            </a:bodyPr>
            <a:lstStyle/>
            <a:p>
              <a:r>
                <a:rPr lang="pt-PT" sz="1700" b="1" dirty="0" smtClean="0">
                  <a:solidFill>
                    <a:srgbClr val="0000FF"/>
                  </a:solidFill>
                  <a:latin typeface="+mn-lt"/>
                </a:rPr>
                <a:t>309</a:t>
              </a:r>
              <a:endParaRPr lang="en-US" sz="1700" b="1" baseline="-25000" dirty="0">
                <a:solidFill>
                  <a:srgbClr val="0000FF"/>
                </a:solidFill>
                <a:latin typeface="+mn-lt"/>
              </a:endParaRPr>
            </a:p>
          </p:txBody>
        </p:sp>
        <p:sp>
          <p:nvSpPr>
            <p:cNvPr id="46" name="CuadroTexto 28"/>
            <p:cNvSpPr txBox="1">
              <a:spLocks noChangeArrowheads="1"/>
            </p:cNvSpPr>
            <p:nvPr/>
          </p:nvSpPr>
          <p:spPr bwMode="auto">
            <a:xfrm>
              <a:off x="4572000" y="6011996"/>
              <a:ext cx="1308371" cy="369332"/>
            </a:xfrm>
            <a:prstGeom prst="rect">
              <a:avLst/>
            </a:prstGeom>
            <a:noFill/>
            <a:ln w="9525">
              <a:noFill/>
              <a:miter lim="800000"/>
              <a:headEnd/>
              <a:tailEnd/>
            </a:ln>
          </p:spPr>
          <p:txBody>
            <a:bodyPr wrap="none">
              <a:spAutoFit/>
            </a:bodyPr>
            <a:lstStyle/>
            <a:p>
              <a:r>
                <a:rPr lang="en-GB" b="1" dirty="0" smtClean="0">
                  <a:latin typeface="+mn-lt"/>
                </a:rPr>
                <a:t>T</a:t>
              </a:r>
              <a:r>
                <a:rPr lang="en-GB" b="1" baseline="-25000" dirty="0" smtClean="0">
                  <a:latin typeface="+mn-lt"/>
                </a:rPr>
                <a:t>1/2</a:t>
              </a:r>
              <a:r>
                <a:rPr lang="en-GB" b="1" dirty="0" smtClean="0">
                  <a:latin typeface="+mn-lt"/>
                </a:rPr>
                <a:t> = 93 ms</a:t>
              </a:r>
            </a:p>
          </p:txBody>
        </p:sp>
        <p:sp>
          <p:nvSpPr>
            <p:cNvPr id="81" name="CuadroTexto 28"/>
            <p:cNvSpPr txBox="1">
              <a:spLocks noChangeArrowheads="1"/>
            </p:cNvSpPr>
            <p:nvPr/>
          </p:nvSpPr>
          <p:spPr bwMode="auto">
            <a:xfrm>
              <a:off x="6243520" y="764704"/>
              <a:ext cx="2711450" cy="339725"/>
            </a:xfrm>
            <a:prstGeom prst="rect">
              <a:avLst/>
            </a:prstGeom>
            <a:noFill/>
            <a:ln w="9525">
              <a:noFill/>
              <a:miter lim="800000"/>
              <a:headEnd/>
              <a:tailEnd/>
            </a:ln>
          </p:spPr>
          <p:txBody>
            <a:bodyPr>
              <a:spAutoFit/>
            </a:bodyPr>
            <a:lstStyle/>
            <a:p>
              <a:pPr lvl="1"/>
              <a:r>
                <a:rPr lang="en-GB" sz="1600" b="1" dirty="0">
                  <a:solidFill>
                    <a:srgbClr val="00B050"/>
                  </a:solidFill>
                  <a:latin typeface="Calibri" pitchFamily="34" charset="0"/>
                </a:rPr>
                <a:t>Q</a:t>
              </a:r>
              <a:r>
                <a:rPr lang="el-GR" sz="1600" b="1" baseline="-25000" dirty="0">
                  <a:solidFill>
                    <a:srgbClr val="00B050"/>
                  </a:solidFill>
                  <a:latin typeface="Calibri" pitchFamily="34" charset="0"/>
                </a:rPr>
                <a:t>β</a:t>
              </a:r>
              <a:r>
                <a:rPr lang="en-GB" sz="1600" b="1" dirty="0">
                  <a:solidFill>
                    <a:srgbClr val="00B050"/>
                  </a:solidFill>
                  <a:latin typeface="Calibri" pitchFamily="34" charset="0"/>
                </a:rPr>
                <a:t> =</a:t>
              </a:r>
              <a:r>
                <a:rPr lang="en-GB" sz="1600" dirty="0">
                  <a:solidFill>
                    <a:srgbClr val="00B050"/>
                  </a:solidFill>
                  <a:latin typeface="Calibri" pitchFamily="34" charset="0"/>
                </a:rPr>
                <a:t> </a:t>
              </a:r>
              <a:r>
                <a:rPr lang="en-US" sz="1600" dirty="0">
                  <a:solidFill>
                    <a:srgbClr val="00B050"/>
                  </a:solidFill>
                  <a:latin typeface="Calibri" pitchFamily="34" charset="0"/>
                </a:rPr>
                <a:t>12870(300) </a:t>
              </a:r>
              <a:r>
                <a:rPr lang="en-US" sz="1600" dirty="0" err="1">
                  <a:solidFill>
                    <a:srgbClr val="00B050"/>
                  </a:solidFill>
                  <a:latin typeface="Calibri" pitchFamily="34" charset="0"/>
                </a:rPr>
                <a:t>keV</a:t>
              </a:r>
              <a:r>
                <a:rPr lang="en-US" sz="1600" dirty="0">
                  <a:solidFill>
                    <a:srgbClr val="00B050"/>
                  </a:solidFill>
                </a:rPr>
                <a:t> </a:t>
              </a:r>
            </a:p>
          </p:txBody>
        </p:sp>
        <p:sp>
          <p:nvSpPr>
            <p:cNvPr id="79" name="CuadroTexto 28"/>
            <p:cNvSpPr txBox="1">
              <a:spLocks noChangeArrowheads="1"/>
            </p:cNvSpPr>
            <p:nvPr/>
          </p:nvSpPr>
          <p:spPr bwMode="auto">
            <a:xfrm>
              <a:off x="2058093" y="5147900"/>
              <a:ext cx="1649811" cy="369332"/>
            </a:xfrm>
            <a:prstGeom prst="rect">
              <a:avLst/>
            </a:prstGeom>
            <a:noFill/>
            <a:ln w="9525">
              <a:noFill/>
              <a:miter lim="800000"/>
              <a:headEnd/>
              <a:tailEnd/>
            </a:ln>
          </p:spPr>
          <p:txBody>
            <a:bodyPr wrap="none">
              <a:spAutoFit/>
            </a:bodyPr>
            <a:lstStyle/>
            <a:p>
              <a:r>
                <a:rPr lang="en-GB" b="1" baseline="30000" dirty="0" smtClean="0">
                  <a:latin typeface="+mn-lt"/>
                </a:rPr>
                <a:t>55</a:t>
              </a:r>
              <a:r>
                <a:rPr lang="en-GB" b="1" dirty="0" smtClean="0">
                  <a:latin typeface="+mn-lt"/>
                </a:rPr>
                <a:t>Ni  (T</a:t>
              </a:r>
              <a:r>
                <a:rPr lang="en-GB" b="1" baseline="-25000" dirty="0" smtClean="0">
                  <a:latin typeface="+mn-lt"/>
                </a:rPr>
                <a:t>Z</a:t>
              </a:r>
              <a:r>
                <a:rPr lang="en-GB" b="1" dirty="0" smtClean="0">
                  <a:latin typeface="+mn-lt"/>
                </a:rPr>
                <a:t> = -1/2)</a:t>
              </a:r>
            </a:p>
          </p:txBody>
        </p:sp>
        <p:sp>
          <p:nvSpPr>
            <p:cNvPr id="80" name="CuadroTexto 28"/>
            <p:cNvSpPr txBox="1">
              <a:spLocks noChangeArrowheads="1"/>
            </p:cNvSpPr>
            <p:nvPr/>
          </p:nvSpPr>
          <p:spPr bwMode="auto">
            <a:xfrm>
              <a:off x="2138498" y="5435932"/>
              <a:ext cx="1425390" cy="369332"/>
            </a:xfrm>
            <a:prstGeom prst="rect">
              <a:avLst/>
            </a:prstGeom>
            <a:noFill/>
            <a:ln w="9525">
              <a:noFill/>
              <a:miter lim="800000"/>
              <a:headEnd/>
              <a:tailEnd/>
            </a:ln>
          </p:spPr>
          <p:txBody>
            <a:bodyPr wrap="none">
              <a:spAutoFit/>
            </a:bodyPr>
            <a:lstStyle/>
            <a:p>
              <a:r>
                <a:rPr lang="en-GB" b="1" dirty="0" smtClean="0">
                  <a:latin typeface="+mn-lt"/>
                </a:rPr>
                <a:t>T</a:t>
              </a:r>
              <a:r>
                <a:rPr lang="en-GB" b="1" baseline="-25000" dirty="0" smtClean="0">
                  <a:latin typeface="+mn-lt"/>
                </a:rPr>
                <a:t>1/2</a:t>
              </a:r>
              <a:r>
                <a:rPr lang="en-GB" b="1" dirty="0" smtClean="0">
                  <a:latin typeface="+mn-lt"/>
                </a:rPr>
                <a:t> = 209 ms</a:t>
              </a:r>
            </a:p>
          </p:txBody>
        </p:sp>
        <p:sp>
          <p:nvSpPr>
            <p:cNvPr id="82" name="CuadroTexto 32"/>
            <p:cNvSpPr txBox="1">
              <a:spLocks noChangeArrowheads="1"/>
            </p:cNvSpPr>
            <p:nvPr/>
          </p:nvSpPr>
          <p:spPr bwMode="auto">
            <a:xfrm>
              <a:off x="2605225" y="4725144"/>
              <a:ext cx="814647" cy="353943"/>
            </a:xfrm>
            <a:prstGeom prst="rect">
              <a:avLst/>
            </a:prstGeom>
            <a:noFill/>
            <a:ln w="9525">
              <a:noFill/>
              <a:miter lim="800000"/>
              <a:headEnd/>
              <a:tailEnd/>
            </a:ln>
          </p:spPr>
          <p:txBody>
            <a:bodyPr wrap="none">
              <a:spAutoFit/>
            </a:bodyPr>
            <a:lstStyle/>
            <a:p>
              <a:r>
                <a:rPr lang="en-GB" sz="1700" b="1" dirty="0" smtClean="0">
                  <a:latin typeface="+mn-lt"/>
                </a:rPr>
                <a:t>T = 1/2</a:t>
              </a:r>
              <a:endParaRPr lang="en-GB" sz="1700" b="1" dirty="0">
                <a:latin typeface="+mn-lt"/>
              </a:endParaRPr>
            </a:p>
          </p:txBody>
        </p:sp>
      </p:grpSp>
      <p:sp>
        <p:nvSpPr>
          <p:cNvPr id="73" name="CuadroTexto 34"/>
          <p:cNvSpPr txBox="1">
            <a:spLocks noChangeArrowheads="1"/>
          </p:cNvSpPr>
          <p:nvPr/>
        </p:nvSpPr>
        <p:spPr bwMode="auto">
          <a:xfrm>
            <a:off x="4220367" y="2132856"/>
            <a:ext cx="477193" cy="276999"/>
          </a:xfrm>
          <a:prstGeom prst="rect">
            <a:avLst/>
          </a:prstGeom>
          <a:noFill/>
          <a:ln w="9525">
            <a:noFill/>
            <a:miter lim="800000"/>
            <a:headEnd/>
            <a:tailEnd/>
          </a:ln>
        </p:spPr>
        <p:txBody>
          <a:bodyPr wrap="none">
            <a:spAutoFit/>
          </a:bodyPr>
          <a:lstStyle/>
          <a:p>
            <a:r>
              <a:rPr lang="en-GB" sz="1200" i="1" dirty="0" smtClean="0">
                <a:solidFill>
                  <a:srgbClr val="FF0000"/>
                </a:solidFill>
                <a:latin typeface="+mn-lt"/>
              </a:rPr>
              <a:t>44%</a:t>
            </a:r>
            <a:endParaRPr lang="en-GB" sz="1200" i="1" baseline="30000" dirty="0" smtClean="0">
              <a:solidFill>
                <a:srgbClr val="FF0000"/>
              </a:solidFill>
              <a:latin typeface="+mn-lt"/>
            </a:endParaRPr>
          </a:p>
        </p:txBody>
      </p:sp>
      <p:sp>
        <p:nvSpPr>
          <p:cNvPr id="83" name="CuadroTexto 34"/>
          <p:cNvSpPr txBox="1">
            <a:spLocks noChangeArrowheads="1"/>
          </p:cNvSpPr>
          <p:nvPr/>
        </p:nvSpPr>
        <p:spPr bwMode="auto">
          <a:xfrm>
            <a:off x="4644008" y="2041103"/>
            <a:ext cx="477193" cy="276999"/>
          </a:xfrm>
          <a:prstGeom prst="rect">
            <a:avLst/>
          </a:prstGeom>
          <a:noFill/>
          <a:ln w="9525">
            <a:noFill/>
            <a:miter lim="800000"/>
            <a:headEnd/>
            <a:tailEnd/>
          </a:ln>
        </p:spPr>
        <p:txBody>
          <a:bodyPr wrap="none">
            <a:spAutoFit/>
          </a:bodyPr>
          <a:lstStyle/>
          <a:p>
            <a:r>
              <a:rPr lang="en-GB" sz="1200" i="1" dirty="0" smtClean="0">
                <a:solidFill>
                  <a:srgbClr val="0000FF"/>
                </a:solidFill>
                <a:latin typeface="+mn-lt"/>
              </a:rPr>
              <a:t>56%</a:t>
            </a:r>
            <a:endParaRPr lang="en-GB" sz="1200" i="1" baseline="30000" dirty="0" smtClean="0">
              <a:solidFill>
                <a:srgbClr val="0000FF"/>
              </a:solidFill>
              <a:latin typeface="+mn-lt"/>
            </a:endParaRPr>
          </a:p>
        </p:txBody>
      </p:sp>
      <p:sp>
        <p:nvSpPr>
          <p:cNvPr id="78" name="Right Brace 77"/>
          <p:cNvSpPr/>
          <p:nvPr/>
        </p:nvSpPr>
        <p:spPr>
          <a:xfrm rot="-5400000">
            <a:off x="4752020" y="2168860"/>
            <a:ext cx="216024" cy="432048"/>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CuadroTexto 34"/>
          <p:cNvSpPr txBox="1">
            <a:spLocks noChangeArrowheads="1"/>
          </p:cNvSpPr>
          <p:nvPr/>
        </p:nvSpPr>
        <p:spPr bwMode="auto">
          <a:xfrm>
            <a:off x="4626000" y="4860000"/>
            <a:ext cx="631904" cy="307777"/>
          </a:xfrm>
          <a:prstGeom prst="rect">
            <a:avLst/>
          </a:prstGeom>
          <a:noFill/>
          <a:ln w="9525">
            <a:noFill/>
            <a:miter lim="800000"/>
            <a:headEnd/>
            <a:tailEnd/>
          </a:ln>
        </p:spPr>
        <p:txBody>
          <a:bodyPr wrap="none">
            <a:spAutoFit/>
          </a:bodyPr>
          <a:lstStyle/>
          <a:p>
            <a:r>
              <a:rPr lang="en-GB" sz="1400" dirty="0" smtClean="0">
                <a:solidFill>
                  <a:srgbClr val="0000FF"/>
                </a:solidFill>
                <a:latin typeface="+mn-lt"/>
              </a:rPr>
              <a:t>11.5%</a:t>
            </a:r>
            <a:endParaRPr lang="en-GB" sz="1400" baseline="30000" dirty="0" smtClean="0">
              <a:solidFill>
                <a:srgbClr val="0000FF"/>
              </a:solidFill>
              <a:latin typeface="+mn-lt"/>
            </a:endParaRPr>
          </a:p>
        </p:txBody>
      </p:sp>
      <p:sp>
        <p:nvSpPr>
          <p:cNvPr id="107" name="Right Brace 106"/>
          <p:cNvSpPr/>
          <p:nvPr/>
        </p:nvSpPr>
        <p:spPr>
          <a:xfrm rot="5400000">
            <a:off x="4828588" y="4680000"/>
            <a:ext cx="170876" cy="39602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CuadroTexto 34"/>
          <p:cNvSpPr txBox="1">
            <a:spLocks noChangeArrowheads="1"/>
          </p:cNvSpPr>
          <p:nvPr/>
        </p:nvSpPr>
        <p:spPr bwMode="auto">
          <a:xfrm>
            <a:off x="3981770" y="4556074"/>
            <a:ext cx="477193" cy="276999"/>
          </a:xfrm>
          <a:prstGeom prst="rect">
            <a:avLst/>
          </a:prstGeom>
          <a:noFill/>
          <a:ln w="9525">
            <a:noFill/>
            <a:miter lim="800000"/>
            <a:headEnd/>
            <a:tailEnd/>
          </a:ln>
        </p:spPr>
        <p:txBody>
          <a:bodyPr wrap="none">
            <a:spAutoFit/>
          </a:bodyPr>
          <a:lstStyle/>
          <a:p>
            <a:r>
              <a:rPr lang="en-GB" sz="1200" i="1" dirty="0" smtClean="0">
                <a:solidFill>
                  <a:srgbClr val="FF0000"/>
                </a:solidFill>
                <a:latin typeface="+mn-lt"/>
              </a:rPr>
              <a:t>34%</a:t>
            </a:r>
            <a:endParaRPr lang="en-GB" sz="1200" i="1" baseline="30000" dirty="0" smtClean="0">
              <a:solidFill>
                <a:srgbClr val="FF0000"/>
              </a:solidFill>
              <a:latin typeface="+mn-lt"/>
            </a:endParaRPr>
          </a:p>
        </p:txBody>
      </p:sp>
      <p:sp>
        <p:nvSpPr>
          <p:cNvPr id="85" name="CuadroTexto 34"/>
          <p:cNvSpPr txBox="1">
            <a:spLocks noChangeArrowheads="1"/>
          </p:cNvSpPr>
          <p:nvPr/>
        </p:nvSpPr>
        <p:spPr bwMode="auto">
          <a:xfrm>
            <a:off x="4417106" y="4356008"/>
            <a:ext cx="477193" cy="276999"/>
          </a:xfrm>
          <a:prstGeom prst="rect">
            <a:avLst/>
          </a:prstGeom>
          <a:noFill/>
          <a:ln w="9525">
            <a:noFill/>
            <a:miter lim="800000"/>
            <a:headEnd/>
            <a:tailEnd/>
          </a:ln>
        </p:spPr>
        <p:txBody>
          <a:bodyPr wrap="none">
            <a:spAutoFit/>
          </a:bodyPr>
          <a:lstStyle/>
          <a:p>
            <a:r>
              <a:rPr lang="en-GB" sz="1200" i="1" dirty="0" smtClean="0">
                <a:solidFill>
                  <a:srgbClr val="0000FF"/>
                </a:solidFill>
                <a:latin typeface="+mn-lt"/>
              </a:rPr>
              <a:t>66%</a:t>
            </a:r>
            <a:endParaRPr lang="en-GB" sz="1200" i="1" baseline="30000" dirty="0" smtClean="0">
              <a:solidFill>
                <a:srgbClr val="0000FF"/>
              </a:solidFill>
              <a:latin typeface="+mn-lt"/>
            </a:endParaRPr>
          </a:p>
        </p:txBody>
      </p:sp>
      <p:grpSp>
        <p:nvGrpSpPr>
          <p:cNvPr id="76" name="Agrupar 75"/>
          <p:cNvGrpSpPr/>
          <p:nvPr/>
        </p:nvGrpSpPr>
        <p:grpSpPr>
          <a:xfrm>
            <a:off x="6634969" y="1846565"/>
            <a:ext cx="702557" cy="1582847"/>
            <a:chOff x="8217610" y="1745617"/>
            <a:chExt cx="702557" cy="1582847"/>
          </a:xfrm>
        </p:grpSpPr>
        <p:sp>
          <p:nvSpPr>
            <p:cNvPr id="89" name="Elipse 88"/>
            <p:cNvSpPr/>
            <p:nvPr/>
          </p:nvSpPr>
          <p:spPr>
            <a:xfrm>
              <a:off x="8217610" y="1745617"/>
              <a:ext cx="673777" cy="729372"/>
            </a:xfrm>
            <a:prstGeom prst="ellipse">
              <a:avLst/>
            </a:prstGeom>
            <a:noFill/>
            <a:ln w="57150" cap="flat" cmpd="sng" algn="ctr">
              <a:solidFill>
                <a:srgbClr val="D200F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5" name="Imagen 74" descr="mano.png"/>
            <p:cNvPicPr>
              <a:picLocks noChangeAspect="1"/>
            </p:cNvPicPr>
            <p:nvPr/>
          </p:nvPicPr>
          <p:blipFill>
            <a:blip r:embed="rId5"/>
            <a:stretch>
              <a:fillRect/>
            </a:stretch>
          </p:blipFill>
          <p:spPr>
            <a:xfrm rot="16200000">
              <a:off x="8342317" y="2750614"/>
              <a:ext cx="711200" cy="444500"/>
            </a:xfrm>
            <a:prstGeom prst="rect">
              <a:avLst/>
            </a:prstGeom>
          </p:spPr>
        </p:pic>
      </p:grpSp>
      <p:pic>
        <p:nvPicPr>
          <p:cNvPr id="77" name="Picture 3"/>
          <p:cNvPicPr>
            <a:picLocks noChangeArrowheads="1"/>
          </p:cNvPicPr>
          <p:nvPr/>
        </p:nvPicPr>
        <p:blipFill>
          <a:blip r:embed="rId6" cstate="print"/>
          <a:srcRect r="36399" b="11033"/>
          <a:stretch>
            <a:fillRect/>
          </a:stretch>
        </p:blipFill>
        <p:spPr bwMode="auto">
          <a:xfrm rot="-5400000">
            <a:off x="536400" y="3276000"/>
            <a:ext cx="3744000" cy="2311200"/>
          </a:xfrm>
          <a:prstGeom prst="rect">
            <a:avLst/>
          </a:prstGeom>
          <a:noFill/>
          <a:ln w="3175">
            <a:solidFill>
              <a:schemeClr val="tx1"/>
            </a:solidFill>
            <a:miter lim="800000"/>
            <a:headEnd/>
            <a:tailEnd/>
          </a:ln>
        </p:spPr>
      </p:pic>
      <p:grpSp>
        <p:nvGrpSpPr>
          <p:cNvPr id="48" name="Group 84"/>
          <p:cNvGrpSpPr/>
          <p:nvPr/>
        </p:nvGrpSpPr>
        <p:grpSpPr>
          <a:xfrm>
            <a:off x="89471" y="2206605"/>
            <a:ext cx="3330401" cy="2806571"/>
            <a:chOff x="89471" y="2206605"/>
            <a:chExt cx="3330401" cy="2806571"/>
          </a:xfrm>
        </p:grpSpPr>
        <p:pic>
          <p:nvPicPr>
            <p:cNvPr id="87" name="Imagen 33" descr="mano.png"/>
            <p:cNvPicPr>
              <a:picLocks noChangeAspect="1"/>
            </p:cNvPicPr>
            <p:nvPr/>
          </p:nvPicPr>
          <p:blipFill>
            <a:blip r:embed="rId7" cstate="print"/>
            <a:srcRect/>
            <a:stretch>
              <a:fillRect/>
            </a:stretch>
          </p:blipFill>
          <p:spPr bwMode="auto">
            <a:xfrm>
              <a:off x="161479" y="2924944"/>
              <a:ext cx="711200" cy="444500"/>
            </a:xfrm>
            <a:prstGeom prst="rect">
              <a:avLst/>
            </a:prstGeom>
            <a:noFill/>
            <a:ln w="9525">
              <a:noFill/>
              <a:miter lim="800000"/>
              <a:headEnd/>
              <a:tailEnd/>
            </a:ln>
          </p:spPr>
        </p:pic>
        <p:cxnSp>
          <p:nvCxnSpPr>
            <p:cNvPr id="88" name="Conector recto de flecha 36"/>
            <p:cNvCxnSpPr/>
            <p:nvPr/>
          </p:nvCxnSpPr>
          <p:spPr>
            <a:xfrm>
              <a:off x="885106" y="4723557"/>
              <a:ext cx="500062" cy="1587"/>
            </a:xfrm>
            <a:prstGeom prst="straightConnector1">
              <a:avLst/>
            </a:prstGeom>
            <a:ln>
              <a:solidFill>
                <a:srgbClr val="3366F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2" name="Conector recto de flecha 37"/>
            <p:cNvCxnSpPr/>
            <p:nvPr/>
          </p:nvCxnSpPr>
          <p:spPr>
            <a:xfrm flipV="1">
              <a:off x="885106" y="3868391"/>
              <a:ext cx="590550" cy="4762"/>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96" name="Conector recto de flecha 38"/>
            <p:cNvCxnSpPr/>
            <p:nvPr/>
          </p:nvCxnSpPr>
          <p:spPr>
            <a:xfrm>
              <a:off x="885106" y="4005064"/>
              <a:ext cx="590550" cy="3175"/>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pic>
          <p:nvPicPr>
            <p:cNvPr id="97" name="Imagen 39" descr="mano.png"/>
            <p:cNvPicPr>
              <a:picLocks noChangeAspect="1"/>
            </p:cNvPicPr>
            <p:nvPr/>
          </p:nvPicPr>
          <p:blipFill>
            <a:blip r:embed="rId5" cstate="print"/>
            <a:srcRect/>
            <a:stretch>
              <a:fillRect/>
            </a:stretch>
          </p:blipFill>
          <p:spPr bwMode="auto">
            <a:xfrm>
              <a:off x="89471" y="4221088"/>
              <a:ext cx="474662" cy="296862"/>
            </a:xfrm>
            <a:prstGeom prst="rect">
              <a:avLst/>
            </a:prstGeom>
            <a:noFill/>
            <a:ln w="9525">
              <a:noFill/>
              <a:miter lim="800000"/>
              <a:headEnd/>
              <a:tailEnd/>
            </a:ln>
          </p:spPr>
        </p:pic>
        <p:cxnSp>
          <p:nvCxnSpPr>
            <p:cNvPr id="98" name="Conector recto de flecha 42"/>
            <p:cNvCxnSpPr/>
            <p:nvPr/>
          </p:nvCxnSpPr>
          <p:spPr>
            <a:xfrm rot="10800000">
              <a:off x="939230" y="3168849"/>
              <a:ext cx="385762" cy="1587"/>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99" name="Abrir llave 45"/>
            <p:cNvSpPr/>
            <p:nvPr/>
          </p:nvSpPr>
          <p:spPr>
            <a:xfrm>
              <a:off x="574675" y="3811216"/>
              <a:ext cx="306884" cy="1201960"/>
            </a:xfrm>
            <a:prstGeom prst="leftBrace">
              <a:avLst/>
            </a:prstGeom>
            <a:ln>
              <a:solidFill>
                <a:srgbClr val="3366FF"/>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kumimoji="0" lang="en-GB" b="1"/>
            </a:p>
          </p:txBody>
        </p:sp>
        <p:cxnSp>
          <p:nvCxnSpPr>
            <p:cNvPr id="100" name="Conector recto de flecha 36"/>
            <p:cNvCxnSpPr/>
            <p:nvPr/>
          </p:nvCxnSpPr>
          <p:spPr>
            <a:xfrm>
              <a:off x="881559" y="4939581"/>
              <a:ext cx="500062" cy="1587"/>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101" name="CuadroTexto 34"/>
            <p:cNvSpPr txBox="1">
              <a:spLocks noChangeArrowheads="1"/>
            </p:cNvSpPr>
            <p:nvPr/>
          </p:nvSpPr>
          <p:spPr bwMode="auto">
            <a:xfrm>
              <a:off x="1518389" y="2206605"/>
              <a:ext cx="1901483" cy="369332"/>
            </a:xfrm>
            <a:prstGeom prst="rect">
              <a:avLst/>
            </a:prstGeom>
            <a:noFill/>
            <a:ln w="9525">
              <a:noFill/>
              <a:miter lim="800000"/>
              <a:headEnd/>
              <a:tailEnd/>
            </a:ln>
          </p:spPr>
          <p:txBody>
            <a:bodyPr wrap="none">
              <a:spAutoFit/>
            </a:bodyPr>
            <a:lstStyle/>
            <a:p>
              <a:r>
                <a:rPr lang="en-GB" dirty="0" smtClean="0">
                  <a:solidFill>
                    <a:srgbClr val="FF0000"/>
                  </a:solidFill>
                  <a:latin typeface="+mn-lt"/>
                </a:rPr>
                <a:t>B</a:t>
              </a:r>
              <a:r>
                <a:rPr lang="en-GB" i="1" baseline="-25000" dirty="0" smtClean="0">
                  <a:solidFill>
                    <a:srgbClr val="FF0000"/>
                  </a:solidFill>
                  <a:latin typeface="+mn-lt"/>
                </a:rPr>
                <a:t>p</a:t>
              </a:r>
              <a:r>
                <a:rPr lang="en-GB" dirty="0" smtClean="0">
                  <a:solidFill>
                    <a:srgbClr val="FF0000"/>
                  </a:solidFill>
                  <a:latin typeface="+mn-lt"/>
                </a:rPr>
                <a:t> = (88.5 </a:t>
              </a:r>
              <a:r>
                <a:rPr lang="en-GB" dirty="0" smtClean="0">
                  <a:solidFill>
                    <a:srgbClr val="FF0000"/>
                  </a:solidFill>
                  <a:latin typeface="+mn-lt"/>
                  <a:sym typeface="Symbol"/>
                </a:rPr>
                <a:t></a:t>
              </a:r>
              <a:r>
                <a:rPr lang="en-GB" dirty="0" smtClean="0">
                  <a:solidFill>
                    <a:srgbClr val="FF0000"/>
                  </a:solidFill>
                  <a:latin typeface="+mn-lt"/>
                </a:rPr>
                <a:t> 2.6) %</a:t>
              </a:r>
              <a:endParaRPr lang="en-GB" baseline="30000" dirty="0" smtClean="0">
                <a:solidFill>
                  <a:srgbClr val="FF0000"/>
                </a:solidFill>
                <a:latin typeface="+mn-lt"/>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9201" name="Marcador de fecha 1"/>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s-ES_tradnl" altLang="ja-JP" smtClean="0"/>
              <a:t>16-20 Nov 2015/15</a:t>
            </a:r>
            <a:endParaRPr lang="en-GB" altLang="ja-JP"/>
          </a:p>
        </p:txBody>
      </p:sp>
      <p:sp>
        <p:nvSpPr>
          <p:cNvPr id="179204" name="CuadroTexto 4"/>
          <p:cNvSpPr txBox="1">
            <a:spLocks noChangeArrowheads="1"/>
          </p:cNvSpPr>
          <p:nvPr/>
        </p:nvSpPr>
        <p:spPr bwMode="auto">
          <a:xfrm>
            <a:off x="1692275" y="34925"/>
            <a:ext cx="4860925" cy="461963"/>
          </a:xfrm>
          <a:prstGeom prst="rect">
            <a:avLst/>
          </a:prstGeom>
          <a:noFill/>
          <a:ln w="9525">
            <a:noFill/>
            <a:miter lim="800000"/>
            <a:headEnd/>
            <a:tailEnd/>
          </a:ln>
        </p:spPr>
        <p:txBody>
          <a:bodyPr wrap="none">
            <a:spAutoFit/>
          </a:bodyPr>
          <a:lstStyle/>
          <a:p>
            <a:r>
              <a:rPr kumimoji="0" lang="en-GB" altLang="ja-JP" sz="2400" dirty="0">
                <a:solidFill>
                  <a:srgbClr val="D200FF"/>
                </a:solidFill>
                <a:latin typeface="Calibri" pitchFamily="34" charset="0"/>
              </a:rPr>
              <a:t>But this is NOT the end of the story!!!</a:t>
            </a:r>
          </a:p>
        </p:txBody>
      </p:sp>
      <p:grpSp>
        <p:nvGrpSpPr>
          <p:cNvPr id="2" name="Group 26"/>
          <p:cNvGrpSpPr>
            <a:grpSpLocks/>
          </p:cNvGrpSpPr>
          <p:nvPr/>
        </p:nvGrpSpPr>
        <p:grpSpPr bwMode="auto">
          <a:xfrm>
            <a:off x="157163" y="728663"/>
            <a:ext cx="8382000" cy="4838700"/>
            <a:chOff x="950600" y="3546000"/>
            <a:chExt cx="5697987" cy="2893753"/>
          </a:xfrm>
        </p:grpSpPr>
        <p:pic>
          <p:nvPicPr>
            <p:cNvPr id="179209" name="Picture 3"/>
            <p:cNvPicPr>
              <a:picLocks noChangeAspect="1" noChangeArrowheads="1"/>
            </p:cNvPicPr>
            <p:nvPr/>
          </p:nvPicPr>
          <p:blipFill>
            <a:blip r:embed="rId2"/>
            <a:srcRect l="491" t="5727" r="246" b="7489"/>
            <a:stretch>
              <a:fillRect/>
            </a:stretch>
          </p:blipFill>
          <p:spPr bwMode="auto">
            <a:xfrm>
              <a:off x="950600" y="3553857"/>
              <a:ext cx="5652663" cy="2755463"/>
            </a:xfrm>
            <a:prstGeom prst="rect">
              <a:avLst/>
            </a:prstGeom>
            <a:noFill/>
            <a:ln w="9525">
              <a:noFill/>
              <a:miter lim="800000"/>
              <a:headEnd/>
              <a:tailEnd/>
            </a:ln>
          </p:spPr>
        </p:pic>
        <p:sp>
          <p:nvSpPr>
            <p:cNvPr id="179210" name="TextBox 5"/>
            <p:cNvSpPr txBox="1">
              <a:spLocks noChangeArrowheads="1"/>
            </p:cNvSpPr>
            <p:nvPr/>
          </p:nvSpPr>
          <p:spPr bwMode="auto">
            <a:xfrm>
              <a:off x="4695016" y="3861048"/>
              <a:ext cx="1656184" cy="533709"/>
            </a:xfrm>
            <a:prstGeom prst="rect">
              <a:avLst/>
            </a:prstGeom>
            <a:noFill/>
            <a:ln w="9525">
              <a:noFill/>
              <a:miter lim="800000"/>
              <a:headEnd/>
              <a:tailEnd/>
            </a:ln>
          </p:spPr>
          <p:txBody>
            <a:bodyPr>
              <a:spAutoFit/>
            </a:bodyPr>
            <a:lstStyle/>
            <a:p>
              <a:r>
                <a:rPr kumimoji="0" lang="pt-PT" altLang="ja-JP" b="1" baseline="30000">
                  <a:solidFill>
                    <a:srgbClr val="AF423F"/>
                  </a:solidFill>
                  <a:latin typeface="Calibri" pitchFamily="34" charset="0"/>
                </a:rPr>
                <a:t>56</a:t>
              </a:r>
              <a:r>
                <a:rPr kumimoji="0" lang="pt-PT" altLang="ja-JP" b="1">
                  <a:solidFill>
                    <a:srgbClr val="AF423F"/>
                  </a:solidFill>
                  <a:latin typeface="Calibri" pitchFamily="34" charset="0"/>
                </a:rPr>
                <a:t>Fe(</a:t>
              </a:r>
              <a:r>
                <a:rPr kumimoji="0" lang="pt-PT" altLang="ja-JP" b="1" baseline="30000">
                  <a:solidFill>
                    <a:srgbClr val="AF423F"/>
                  </a:solidFill>
                  <a:latin typeface="Calibri" pitchFamily="34" charset="0"/>
                </a:rPr>
                <a:t>3</a:t>
              </a:r>
              <a:r>
                <a:rPr kumimoji="0" lang="pt-PT" altLang="ja-JP" b="1">
                  <a:solidFill>
                    <a:srgbClr val="AF423F"/>
                  </a:solidFill>
                  <a:latin typeface="Calibri" pitchFamily="34" charset="0"/>
                </a:rPr>
                <a:t>He,t)</a:t>
              </a:r>
              <a:r>
                <a:rPr kumimoji="0" lang="pt-PT" altLang="ja-JP" b="1" baseline="30000">
                  <a:solidFill>
                    <a:srgbClr val="AF423F"/>
                  </a:solidFill>
                  <a:latin typeface="Calibri" pitchFamily="34" charset="0"/>
                </a:rPr>
                <a:t>56</a:t>
              </a:r>
              <a:r>
                <a:rPr kumimoji="0" lang="pt-PT" altLang="ja-JP" b="1">
                  <a:solidFill>
                    <a:srgbClr val="AF423F"/>
                  </a:solidFill>
                  <a:latin typeface="Calibri" pitchFamily="34" charset="0"/>
                </a:rPr>
                <a:t>Co</a:t>
              </a:r>
            </a:p>
            <a:p>
              <a:pPr algn="ctr"/>
              <a:r>
                <a:rPr kumimoji="0" lang="pt-PT" altLang="ja-JP" sz="1700" b="1">
                  <a:solidFill>
                    <a:srgbClr val="AF423F"/>
                  </a:solidFill>
                  <a:latin typeface="Calibri" pitchFamily="34" charset="0"/>
                </a:rPr>
                <a:t>E = 140 AMeV</a:t>
              </a:r>
            </a:p>
            <a:p>
              <a:pPr algn="ctr"/>
              <a:r>
                <a:rPr kumimoji="0" lang="pt-PT" altLang="ja-JP" sz="1700" b="1">
                  <a:solidFill>
                    <a:srgbClr val="AF423F"/>
                  </a:solidFill>
                  <a:latin typeface="Calibri" pitchFamily="34" charset="0"/>
                  <a:cs typeface="Calibri" pitchFamily="34" charset="0"/>
                </a:rPr>
                <a:t>ϑ = 0°</a:t>
              </a:r>
              <a:endParaRPr kumimoji="0" lang="en-US" altLang="ja-JP" sz="1700" b="1">
                <a:solidFill>
                  <a:srgbClr val="AF423F"/>
                </a:solidFill>
                <a:latin typeface="Calibri" pitchFamily="34" charset="0"/>
              </a:endParaRPr>
            </a:p>
          </p:txBody>
        </p:sp>
        <p:sp>
          <p:nvSpPr>
            <p:cNvPr id="179211" name="TextBox 11"/>
            <p:cNvSpPr txBox="1">
              <a:spLocks noChangeArrowheads="1"/>
            </p:cNvSpPr>
            <p:nvPr/>
          </p:nvSpPr>
          <p:spPr bwMode="auto">
            <a:xfrm>
              <a:off x="1670680" y="3546000"/>
              <a:ext cx="1512000" cy="90000"/>
            </a:xfrm>
            <a:prstGeom prst="rect">
              <a:avLst/>
            </a:prstGeom>
            <a:solidFill>
              <a:schemeClr val="bg1"/>
            </a:solidFill>
            <a:ln w="9525">
              <a:noFill/>
              <a:miter lim="800000"/>
              <a:headEnd/>
              <a:tailEnd/>
            </a:ln>
          </p:spPr>
          <p:txBody>
            <a:bodyPr>
              <a:spAutoFit/>
            </a:bodyPr>
            <a:lstStyle/>
            <a:p>
              <a:endParaRPr kumimoji="0" lang="en-US" altLang="ja-JP">
                <a:latin typeface="Calibri" pitchFamily="34" charset="0"/>
              </a:endParaRPr>
            </a:p>
          </p:txBody>
        </p:sp>
        <p:sp>
          <p:nvSpPr>
            <p:cNvPr id="179212" name="Rectangle 14"/>
            <p:cNvSpPr>
              <a:spLocks noChangeArrowheads="1"/>
            </p:cNvSpPr>
            <p:nvPr/>
          </p:nvSpPr>
          <p:spPr bwMode="auto">
            <a:xfrm>
              <a:off x="4067944" y="6237312"/>
              <a:ext cx="2580643" cy="202441"/>
            </a:xfrm>
            <a:prstGeom prst="rect">
              <a:avLst/>
            </a:prstGeom>
            <a:noFill/>
            <a:ln w="9525">
              <a:noFill/>
              <a:miter lim="800000"/>
              <a:headEnd/>
              <a:tailEnd/>
            </a:ln>
          </p:spPr>
          <p:txBody>
            <a:bodyPr>
              <a:spAutoFit/>
            </a:bodyPr>
            <a:lstStyle/>
            <a:p>
              <a:r>
                <a:rPr kumimoji="0" lang="en-US" altLang="ja-JP" sz="1600" baseline="30000">
                  <a:latin typeface="Calibri" pitchFamily="34" charset="0"/>
                </a:rPr>
                <a:t>56</a:t>
              </a:r>
              <a:r>
                <a:rPr kumimoji="0" lang="en-US" altLang="ja-JP" sz="1600">
                  <a:latin typeface="Calibri" pitchFamily="34" charset="0"/>
                </a:rPr>
                <a:t>Co excitation energy [MeV]</a:t>
              </a:r>
            </a:p>
          </p:txBody>
        </p:sp>
        <p:sp>
          <p:nvSpPr>
            <p:cNvPr id="179213" name="TextBox 22"/>
            <p:cNvSpPr txBox="1">
              <a:spLocks noChangeArrowheads="1"/>
            </p:cNvSpPr>
            <p:nvPr/>
          </p:nvSpPr>
          <p:spPr bwMode="auto">
            <a:xfrm rot="-5400000">
              <a:off x="3665349" y="3813791"/>
              <a:ext cx="711696" cy="230145"/>
            </a:xfrm>
            <a:prstGeom prst="rect">
              <a:avLst/>
            </a:prstGeom>
            <a:noFill/>
            <a:ln w="9525">
              <a:noFill/>
              <a:miter lim="800000"/>
              <a:headEnd/>
              <a:tailEnd/>
            </a:ln>
          </p:spPr>
          <p:txBody>
            <a:bodyPr>
              <a:spAutoFit/>
            </a:bodyPr>
            <a:lstStyle/>
            <a:p>
              <a:r>
                <a:rPr kumimoji="0" lang="pt-PT" altLang="ja-JP" sz="1600" b="1">
                  <a:solidFill>
                    <a:srgbClr val="FF0000"/>
                  </a:solidFill>
                  <a:latin typeface="Calibri" pitchFamily="34" charset="0"/>
                </a:rPr>
                <a:t>IAS</a:t>
              </a:r>
              <a:endParaRPr kumimoji="0" lang="en-US" altLang="ja-JP" sz="1600" b="1">
                <a:solidFill>
                  <a:srgbClr val="FF0000"/>
                </a:solidFill>
                <a:latin typeface="Calibri" pitchFamily="34" charset="0"/>
              </a:endParaRPr>
            </a:p>
          </p:txBody>
        </p:sp>
      </p:grpSp>
      <p:sp>
        <p:nvSpPr>
          <p:cNvPr id="179207" name="TextBox 22"/>
          <p:cNvSpPr txBox="1">
            <a:spLocks noChangeArrowheads="1"/>
          </p:cNvSpPr>
          <p:nvPr/>
        </p:nvSpPr>
        <p:spPr bwMode="auto">
          <a:xfrm rot="-5400000">
            <a:off x="3910013" y="3028950"/>
            <a:ext cx="1189038" cy="338137"/>
          </a:xfrm>
          <a:prstGeom prst="rect">
            <a:avLst/>
          </a:prstGeom>
          <a:noFill/>
          <a:ln w="9525">
            <a:noFill/>
            <a:miter lim="800000"/>
            <a:headEnd/>
            <a:tailEnd/>
          </a:ln>
        </p:spPr>
        <p:txBody>
          <a:bodyPr>
            <a:spAutoFit/>
          </a:bodyPr>
          <a:lstStyle/>
          <a:p>
            <a:r>
              <a:rPr kumimoji="0" lang="pt-PT" altLang="ja-JP" sz="1600" b="1">
                <a:solidFill>
                  <a:srgbClr val="FF0000"/>
                </a:solidFill>
                <a:latin typeface="Calibri" pitchFamily="34" charset="0"/>
              </a:rPr>
              <a:t>IAS</a:t>
            </a:r>
            <a:endParaRPr kumimoji="0" lang="en-US" altLang="ja-JP" sz="1600" b="1">
              <a:solidFill>
                <a:srgbClr val="FF0000"/>
              </a:solidFill>
              <a:latin typeface="Calibri" pitchFamily="34" charset="0"/>
            </a:endParaRPr>
          </a:p>
        </p:txBody>
      </p:sp>
      <p:sp>
        <p:nvSpPr>
          <p:cNvPr id="179208" name="CuadroTexto 13"/>
          <p:cNvSpPr txBox="1">
            <a:spLocks noChangeArrowheads="1"/>
          </p:cNvSpPr>
          <p:nvPr/>
        </p:nvSpPr>
        <p:spPr bwMode="auto">
          <a:xfrm>
            <a:off x="5267325" y="2492375"/>
            <a:ext cx="2499017" cy="646331"/>
          </a:xfrm>
          <a:prstGeom prst="rect">
            <a:avLst/>
          </a:prstGeom>
          <a:noFill/>
          <a:ln w="9525">
            <a:noFill/>
            <a:miter lim="800000"/>
            <a:headEnd/>
            <a:tailEnd/>
          </a:ln>
        </p:spPr>
        <p:txBody>
          <a:bodyPr wrap="none">
            <a:spAutoFit/>
          </a:bodyPr>
          <a:lstStyle/>
          <a:p>
            <a:r>
              <a:rPr kumimoji="0" lang="en-GB" altLang="ja-JP" b="1" dirty="0">
                <a:solidFill>
                  <a:srgbClr val="FF0000"/>
                </a:solidFill>
                <a:latin typeface="Calibri" pitchFamily="34" charset="0"/>
              </a:rPr>
              <a:t>The IAS is fragmented </a:t>
            </a:r>
            <a:r>
              <a:rPr kumimoji="0" lang="en-GB" altLang="ja-JP" b="1" dirty="0" smtClean="0">
                <a:solidFill>
                  <a:srgbClr val="FF0000"/>
                </a:solidFill>
                <a:latin typeface="Calibri" pitchFamily="34" charset="0"/>
              </a:rPr>
              <a:t>in</a:t>
            </a:r>
          </a:p>
          <a:p>
            <a:r>
              <a:rPr kumimoji="0" lang="en-GB" altLang="ja-JP" b="1" dirty="0">
                <a:solidFill>
                  <a:srgbClr val="FF0000"/>
                </a:solidFill>
                <a:latin typeface="Calibri" pitchFamily="34" charset="0"/>
              </a:rPr>
              <a:t>t</a:t>
            </a:r>
            <a:r>
              <a:rPr kumimoji="0" lang="en-GB" altLang="ja-JP" b="1" dirty="0" smtClean="0">
                <a:solidFill>
                  <a:srgbClr val="FF0000"/>
                </a:solidFill>
                <a:latin typeface="Calibri" pitchFamily="34" charset="0"/>
              </a:rPr>
              <a:t>he mirror</a:t>
            </a:r>
            <a:r>
              <a:rPr kumimoji="0" lang="en-GB" altLang="ja-JP" b="1" dirty="0">
                <a:solidFill>
                  <a:srgbClr val="FF0000"/>
                </a:solidFill>
                <a:latin typeface="Calibri" pitchFamily="34" charset="0"/>
              </a:rPr>
              <a:t>!! </a:t>
            </a:r>
            <a:r>
              <a:rPr kumimoji="0" lang="en-GB" altLang="ja-JP" dirty="0">
                <a:solidFill>
                  <a:srgbClr val="FF0000"/>
                </a:solidFill>
                <a:latin typeface="Calibri" pitchFamily="34" charset="0"/>
              </a:rPr>
              <a:t> </a:t>
            </a:r>
          </a:p>
        </p:txBody>
      </p:sp>
      <p:sp>
        <p:nvSpPr>
          <p:cNvPr id="15" name="Marcador de pie de página 14"/>
          <p:cNvSpPr>
            <a:spLocks noGrp="1"/>
          </p:cNvSpPr>
          <p:nvPr>
            <p:ph type="ftr" sz="quarter" idx="11"/>
          </p:nvPr>
        </p:nvSpPr>
        <p:spPr/>
        <p:txBody>
          <a:bodyPr/>
          <a:lstStyle/>
          <a:p>
            <a:pPr>
              <a:defRPr/>
            </a:pPr>
            <a:r>
              <a:rPr lang="es-ES_tradnl" smtClean="0"/>
              <a:t>HST15</a:t>
            </a:r>
            <a:endParaRPr lang="en-GB"/>
          </a:p>
        </p:txBody>
      </p:sp>
      <p:sp>
        <p:nvSpPr>
          <p:cNvPr id="13" name="Rectangle 30"/>
          <p:cNvSpPr/>
          <p:nvPr/>
        </p:nvSpPr>
        <p:spPr>
          <a:xfrm>
            <a:off x="1216434" y="993850"/>
            <a:ext cx="2606266" cy="923330"/>
          </a:xfrm>
          <a:prstGeom prst="rect">
            <a:avLst/>
          </a:prstGeom>
        </p:spPr>
        <p:txBody>
          <a:bodyPr wrap="square">
            <a:spAutoFit/>
          </a:bodyPr>
          <a:lstStyle/>
          <a:p>
            <a:r>
              <a:rPr lang="en-US" i="1" dirty="0" smtClean="0">
                <a:solidFill>
                  <a:srgbClr val="004620"/>
                </a:solidFill>
                <a:latin typeface="+mn-lt"/>
              </a:rPr>
              <a:t> H. Fujita et al., Annual Report</a:t>
            </a:r>
          </a:p>
          <a:p>
            <a:r>
              <a:rPr lang="en-US" i="1" dirty="0" smtClean="0">
                <a:solidFill>
                  <a:srgbClr val="004620"/>
                </a:solidFill>
                <a:latin typeface="+mn-lt"/>
              </a:rPr>
              <a:t>RCNP Osaka (2010)</a:t>
            </a:r>
            <a:endParaRPr lang="en-US" i="1" dirty="0">
              <a:solidFill>
                <a:srgbClr val="004620"/>
              </a:solidFill>
              <a:latin typeface="+mn-lt"/>
            </a:endParaRPr>
          </a:p>
        </p:txBody>
      </p:sp>
      <p:sp>
        <p:nvSpPr>
          <p:cNvPr id="14" name="Elipse 13"/>
          <p:cNvSpPr/>
          <p:nvPr/>
        </p:nvSpPr>
        <p:spPr>
          <a:xfrm>
            <a:off x="4207669" y="1537368"/>
            <a:ext cx="1059655" cy="3691490"/>
          </a:xfrm>
          <a:prstGeom prst="ellipse">
            <a:avLst/>
          </a:prstGeom>
          <a:noFill/>
          <a:ln w="57150" cap="flat" cmpd="sng" algn="ctr">
            <a:solidFill>
              <a:srgbClr val="D2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Marcador de número de diapositiva 15"/>
          <p:cNvSpPr>
            <a:spLocks noGrp="1"/>
          </p:cNvSpPr>
          <p:nvPr>
            <p:ph type="sldNum" sz="quarter" idx="12"/>
          </p:nvPr>
        </p:nvSpPr>
        <p:spPr/>
        <p:txBody>
          <a:bodyPr/>
          <a:lstStyle/>
          <a:p>
            <a:pPr>
              <a:defRPr/>
            </a:pPr>
            <a:fld id="{A5673C31-35A3-4184-A149-73FDA23AFA81}" type="slidenum">
              <a:rPr lang="en-GB" smtClean="0"/>
              <a:pPr>
                <a:defRPr/>
              </a:pPr>
              <a:t>33</a:t>
            </a:fld>
            <a:endParaRPr lang="en-GB"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076056" y="5517232"/>
            <a:ext cx="4922961" cy="1143000"/>
          </a:xfrm>
        </p:spPr>
        <p:txBody>
          <a:bodyPr/>
          <a:lstStyle/>
          <a:p>
            <a:r>
              <a:rPr lang="pt-PT" sz="2000" dirty="0" err="1" smtClean="0"/>
              <a:t>the</a:t>
            </a:r>
            <a:r>
              <a:rPr lang="pt-PT" sz="2000" dirty="0" smtClean="0"/>
              <a:t> </a:t>
            </a:r>
            <a:r>
              <a:rPr lang="pt-PT" sz="2000" dirty="0" err="1" smtClean="0"/>
              <a:t>fragmentation</a:t>
            </a:r>
            <a:r>
              <a:rPr lang="pt-PT" sz="2000" dirty="0" smtClean="0"/>
              <a:t> </a:t>
            </a:r>
            <a:r>
              <a:rPr lang="pt-PT" sz="2000" dirty="0" err="1" smtClean="0"/>
              <a:t>of</a:t>
            </a:r>
            <a:r>
              <a:rPr lang="pt-PT" sz="2000" dirty="0" smtClean="0"/>
              <a:t> </a:t>
            </a:r>
            <a:r>
              <a:rPr lang="pt-PT" sz="2000" dirty="0" err="1" smtClean="0"/>
              <a:t>the</a:t>
            </a:r>
            <a:r>
              <a:rPr lang="pt-PT" sz="2000" dirty="0" smtClean="0"/>
              <a:t> IAS </a:t>
            </a:r>
            <a:br>
              <a:rPr lang="pt-PT" sz="2000" dirty="0" smtClean="0"/>
            </a:br>
            <a:r>
              <a:rPr lang="pt-PT" sz="2000" dirty="0" err="1" smtClean="0"/>
              <a:t>is</a:t>
            </a:r>
            <a:r>
              <a:rPr lang="pt-PT" sz="2000" dirty="0" smtClean="0"/>
              <a:t> </a:t>
            </a:r>
            <a:r>
              <a:rPr lang="pt-PT" sz="2000" dirty="0" err="1" smtClean="0"/>
              <a:t>important</a:t>
            </a:r>
            <a:r>
              <a:rPr lang="pt-PT" sz="2000" dirty="0" smtClean="0"/>
              <a:t> for </a:t>
            </a:r>
            <a:r>
              <a:rPr lang="pt-PT" sz="2000" dirty="0" err="1" smtClean="0"/>
              <a:t>isopin</a:t>
            </a:r>
            <a:r>
              <a:rPr lang="pt-PT" sz="2000" dirty="0" smtClean="0"/>
              <a:t> </a:t>
            </a:r>
            <a:r>
              <a:rPr lang="pt-PT" sz="2000" dirty="0" err="1" smtClean="0"/>
              <a:t>mixing</a:t>
            </a:r>
            <a:r>
              <a:rPr lang="pt-PT" sz="2000" dirty="0" smtClean="0"/>
              <a:t> </a:t>
            </a:r>
            <a:br>
              <a:rPr lang="pt-PT" sz="2000" dirty="0" smtClean="0"/>
            </a:br>
            <a:r>
              <a:rPr lang="pt-PT" sz="2000" dirty="0" err="1" smtClean="0"/>
              <a:t>and</a:t>
            </a:r>
            <a:r>
              <a:rPr lang="pt-PT" sz="2000" dirty="0" smtClean="0"/>
              <a:t> for </a:t>
            </a:r>
            <a:r>
              <a:rPr lang="pt-PT" sz="2000" dirty="0" err="1" smtClean="0"/>
              <a:t>the</a:t>
            </a:r>
            <a:r>
              <a:rPr lang="pt-PT" sz="2000" dirty="0" smtClean="0"/>
              <a:t> </a:t>
            </a:r>
            <a:r>
              <a:rPr lang="pt-PT" sz="2000" dirty="0" err="1" smtClean="0"/>
              <a:t>Mass</a:t>
            </a:r>
            <a:r>
              <a:rPr lang="pt-PT" sz="2000" dirty="0" smtClean="0"/>
              <a:t> </a:t>
            </a:r>
            <a:r>
              <a:rPr lang="pt-PT" sz="2000" dirty="0" err="1" smtClean="0"/>
              <a:t>evaluation</a:t>
            </a:r>
            <a:endParaRPr lang="en-US" sz="2000" dirty="0"/>
          </a:p>
        </p:txBody>
      </p:sp>
      <p:grpSp>
        <p:nvGrpSpPr>
          <p:cNvPr id="38" name="Group 74"/>
          <p:cNvGrpSpPr/>
          <p:nvPr/>
        </p:nvGrpSpPr>
        <p:grpSpPr>
          <a:xfrm>
            <a:off x="5983076" y="1963192"/>
            <a:ext cx="1475656" cy="3115895"/>
            <a:chOff x="7668344" y="1916832"/>
            <a:chExt cx="1475656" cy="3115895"/>
          </a:xfrm>
        </p:grpSpPr>
        <p:grpSp>
          <p:nvGrpSpPr>
            <p:cNvPr id="43" name="Group 85"/>
            <p:cNvGrpSpPr/>
            <p:nvPr/>
          </p:nvGrpSpPr>
          <p:grpSpPr>
            <a:xfrm>
              <a:off x="7668344" y="1916832"/>
              <a:ext cx="1204625" cy="2620163"/>
              <a:chOff x="7668344" y="1916832"/>
              <a:chExt cx="1204625" cy="2620163"/>
            </a:xfrm>
          </p:grpSpPr>
          <p:sp>
            <p:nvSpPr>
              <p:cNvPr id="90" name="CuadroTexto 52"/>
              <p:cNvSpPr txBox="1">
                <a:spLocks noChangeArrowheads="1"/>
              </p:cNvSpPr>
              <p:nvPr/>
            </p:nvSpPr>
            <p:spPr bwMode="auto">
              <a:xfrm>
                <a:off x="7668344" y="1916832"/>
                <a:ext cx="1204625" cy="369332"/>
              </a:xfrm>
              <a:prstGeom prst="rect">
                <a:avLst/>
              </a:prstGeom>
              <a:noFill/>
              <a:ln w="9525">
                <a:noFill/>
                <a:miter lim="800000"/>
                <a:headEnd/>
                <a:tailEnd/>
              </a:ln>
            </p:spPr>
            <p:txBody>
              <a:bodyPr wrap="none">
                <a:spAutoFit/>
              </a:bodyPr>
              <a:lstStyle/>
              <a:p>
                <a:r>
                  <a:rPr kumimoji="0" lang="en-GB" altLang="ja-JP" b="1" dirty="0">
                    <a:solidFill>
                      <a:srgbClr val="FF0000"/>
                    </a:solidFill>
                    <a:latin typeface="Calibri" pitchFamily="34" charset="0"/>
                  </a:rPr>
                  <a:t>B(GT)  </a:t>
                </a:r>
                <a:r>
                  <a:rPr kumimoji="0" lang="en-GB" altLang="ja-JP" b="1" dirty="0" smtClean="0">
                    <a:solidFill>
                      <a:srgbClr val="0000FF"/>
                    </a:solidFill>
                    <a:latin typeface="Calibri" pitchFamily="34" charset="0"/>
                  </a:rPr>
                  <a:t>B(F</a:t>
                </a:r>
                <a:r>
                  <a:rPr kumimoji="0" lang="en-GB" altLang="ja-JP" b="1" dirty="0">
                    <a:solidFill>
                      <a:srgbClr val="0000FF"/>
                    </a:solidFill>
                    <a:latin typeface="Calibri" pitchFamily="34" charset="0"/>
                  </a:rPr>
                  <a:t>)</a:t>
                </a:r>
              </a:p>
            </p:txBody>
          </p:sp>
          <p:sp>
            <p:nvSpPr>
              <p:cNvPr id="91" name="CuadroTexto 54"/>
              <p:cNvSpPr txBox="1">
                <a:spLocks noChangeArrowheads="1"/>
              </p:cNvSpPr>
              <p:nvPr/>
            </p:nvSpPr>
            <p:spPr bwMode="auto">
              <a:xfrm>
                <a:off x="8304053" y="2236802"/>
                <a:ext cx="479618" cy="369332"/>
              </a:xfrm>
              <a:prstGeom prst="rect">
                <a:avLst/>
              </a:prstGeom>
              <a:noFill/>
              <a:ln w="9525">
                <a:noFill/>
                <a:miter lim="800000"/>
                <a:headEnd/>
                <a:tailEnd/>
              </a:ln>
            </p:spPr>
            <p:txBody>
              <a:bodyPr wrap="none">
                <a:spAutoFit/>
              </a:bodyPr>
              <a:lstStyle/>
              <a:p>
                <a:r>
                  <a:rPr kumimoji="0" lang="en-GB" altLang="ja-JP" b="1" dirty="0" smtClean="0">
                    <a:solidFill>
                      <a:srgbClr val="0000FF"/>
                    </a:solidFill>
                    <a:latin typeface="Calibri" pitchFamily="34" charset="0"/>
                  </a:rPr>
                  <a:t>2.7</a:t>
                </a:r>
                <a:endParaRPr kumimoji="0" lang="en-GB" altLang="ja-JP" b="1" dirty="0">
                  <a:solidFill>
                    <a:srgbClr val="0000FF"/>
                  </a:solidFill>
                  <a:latin typeface="Calibri" pitchFamily="34" charset="0"/>
                </a:endParaRPr>
              </a:p>
            </p:txBody>
          </p:sp>
          <p:sp>
            <p:nvSpPr>
              <p:cNvPr id="93" name="CuadroTexto 56"/>
              <p:cNvSpPr txBox="1">
                <a:spLocks noChangeArrowheads="1"/>
              </p:cNvSpPr>
              <p:nvPr/>
            </p:nvSpPr>
            <p:spPr bwMode="auto">
              <a:xfrm>
                <a:off x="7777137" y="3028890"/>
                <a:ext cx="596638" cy="1508105"/>
              </a:xfrm>
              <a:prstGeom prst="rect">
                <a:avLst/>
              </a:prstGeom>
              <a:noFill/>
              <a:ln w="9525">
                <a:noFill/>
                <a:miter lim="800000"/>
                <a:headEnd/>
                <a:tailEnd/>
              </a:ln>
            </p:spPr>
            <p:txBody>
              <a:bodyPr wrap="none">
                <a:spAutoFit/>
              </a:bodyPr>
              <a:lstStyle/>
              <a:p>
                <a:r>
                  <a:rPr kumimoji="0" lang="en-GB" altLang="ja-JP" b="1" dirty="0" smtClean="0">
                    <a:solidFill>
                      <a:srgbClr val="FF0000"/>
                    </a:solidFill>
                    <a:latin typeface="Calibri" pitchFamily="34" charset="0"/>
                  </a:rPr>
                  <a:t>0.34</a:t>
                </a:r>
              </a:p>
              <a:p>
                <a:r>
                  <a:rPr kumimoji="0" lang="en-GB" altLang="ja-JP" b="1" dirty="0" smtClean="0">
                    <a:solidFill>
                      <a:srgbClr val="FF0000"/>
                    </a:solidFill>
                    <a:latin typeface="Calibri" pitchFamily="34" charset="0"/>
                  </a:rPr>
                  <a:t>0</a:t>
                </a:r>
              </a:p>
              <a:p>
                <a:endParaRPr lang="en-GB" altLang="ja-JP" sz="2000" b="1" dirty="0" smtClean="0">
                  <a:solidFill>
                    <a:srgbClr val="FF0000"/>
                  </a:solidFill>
                  <a:latin typeface="Calibri" pitchFamily="34" charset="0"/>
                </a:endParaRPr>
              </a:p>
              <a:p>
                <a:r>
                  <a:rPr kumimoji="0" lang="en-GB" altLang="ja-JP" b="1" dirty="0" smtClean="0">
                    <a:solidFill>
                      <a:srgbClr val="FF0000"/>
                    </a:solidFill>
                    <a:latin typeface="Calibri" pitchFamily="34" charset="0"/>
                  </a:rPr>
                  <a:t>0.30</a:t>
                </a:r>
              </a:p>
              <a:p>
                <a:r>
                  <a:rPr lang="en-GB" altLang="ja-JP" b="1" dirty="0" smtClean="0">
                    <a:solidFill>
                      <a:srgbClr val="FF0000"/>
                    </a:solidFill>
                    <a:latin typeface="Calibri" pitchFamily="34" charset="0"/>
                  </a:rPr>
                  <a:t>0</a:t>
                </a:r>
                <a:endParaRPr kumimoji="0" lang="en-GB" altLang="ja-JP" b="1" dirty="0">
                  <a:solidFill>
                    <a:srgbClr val="FF0000"/>
                  </a:solidFill>
                  <a:latin typeface="Calibri" pitchFamily="34" charset="0"/>
                </a:endParaRPr>
              </a:p>
            </p:txBody>
          </p:sp>
        </p:grpSp>
        <p:sp>
          <p:nvSpPr>
            <p:cNvPr id="105" name="CuadroTexto 101"/>
            <p:cNvSpPr txBox="1"/>
            <p:nvPr/>
          </p:nvSpPr>
          <p:spPr>
            <a:xfrm>
              <a:off x="7668344" y="4653136"/>
              <a:ext cx="1475656" cy="379591"/>
            </a:xfrm>
            <a:prstGeom prst="rect">
              <a:avLst/>
            </a:prstGeom>
            <a:noFill/>
          </p:spPr>
          <p:txBody>
            <a:bodyPr wrap="square">
              <a:spAutoFit/>
            </a:bodyPr>
            <a:lstStyle/>
            <a:p>
              <a:pPr fontAlgn="auto">
                <a:lnSpc>
                  <a:spcPct val="120000"/>
                </a:lnSpc>
                <a:spcBef>
                  <a:spcPts val="0"/>
                </a:spcBef>
                <a:spcAft>
                  <a:spcPts val="0"/>
                </a:spcAft>
                <a:defRPr/>
              </a:pPr>
              <a:endParaRPr kumimoji="0" lang="en-GB" sz="1600" b="1" dirty="0">
                <a:solidFill>
                  <a:srgbClr val="FF0000"/>
                </a:solidFill>
                <a:latin typeface="+mn-lt"/>
                <a:ea typeface="+mn-ea"/>
              </a:endParaRPr>
            </a:p>
          </p:txBody>
        </p:sp>
        <p:sp>
          <p:nvSpPr>
            <p:cNvPr id="74" name="CuadroTexto 55"/>
            <p:cNvSpPr txBox="1">
              <a:spLocks noChangeArrowheads="1"/>
            </p:cNvSpPr>
            <p:nvPr/>
          </p:nvSpPr>
          <p:spPr bwMode="auto">
            <a:xfrm>
              <a:off x="7776000" y="2538000"/>
              <a:ext cx="997389" cy="369332"/>
            </a:xfrm>
            <a:prstGeom prst="rect">
              <a:avLst/>
            </a:prstGeom>
            <a:solidFill>
              <a:schemeClr val="bg1"/>
            </a:solidFill>
            <a:ln w="9525">
              <a:noFill/>
              <a:miter lim="800000"/>
              <a:headEnd/>
              <a:tailEnd/>
            </a:ln>
          </p:spPr>
          <p:txBody>
            <a:bodyPr wrap="none">
              <a:spAutoFit/>
            </a:bodyPr>
            <a:lstStyle/>
            <a:p>
              <a:r>
                <a:rPr kumimoji="0" lang="en-GB" altLang="ja-JP" b="1" dirty="0" smtClean="0">
                  <a:solidFill>
                    <a:srgbClr val="FF0000"/>
                  </a:solidFill>
                  <a:latin typeface="Calibri" pitchFamily="34" charset="0"/>
                </a:rPr>
                <a:t>0.02  </a:t>
              </a:r>
              <a:r>
                <a:rPr kumimoji="0" lang="en-GB" altLang="ja-JP" b="1" dirty="0" smtClean="0">
                  <a:solidFill>
                    <a:srgbClr val="0000FF"/>
                  </a:solidFill>
                  <a:latin typeface="Calibri" pitchFamily="34" charset="0"/>
                </a:rPr>
                <a:t>1.3</a:t>
              </a:r>
              <a:endParaRPr kumimoji="0" lang="en-GB" altLang="ja-JP" b="1" dirty="0">
                <a:solidFill>
                  <a:srgbClr val="0000FF"/>
                </a:solidFill>
                <a:latin typeface="Calibri" pitchFamily="34" charset="0"/>
              </a:endParaRPr>
            </a:p>
          </p:txBody>
        </p:sp>
      </p:grpSp>
      <p:grpSp>
        <p:nvGrpSpPr>
          <p:cNvPr id="47" name="Group 83"/>
          <p:cNvGrpSpPr/>
          <p:nvPr/>
        </p:nvGrpSpPr>
        <p:grpSpPr>
          <a:xfrm>
            <a:off x="1403648" y="764704"/>
            <a:ext cx="7551322" cy="5616624"/>
            <a:chOff x="1403648" y="764704"/>
            <a:chExt cx="7551322" cy="5616624"/>
          </a:xfrm>
        </p:grpSpPr>
        <p:pic>
          <p:nvPicPr>
            <p:cNvPr id="3" name="Picture 2" descr="C:\Users\SONJA\Desktop\56Cu_levels_no_numbers.gif"/>
            <p:cNvPicPr>
              <a:picLocks noChangeAspect="1" noChangeArrowheads="1"/>
            </p:cNvPicPr>
            <p:nvPr/>
          </p:nvPicPr>
          <p:blipFill>
            <a:blip r:embed="rId4" cstate="print"/>
            <a:srcRect l="23565" t="6530" r="31723" b="17143"/>
            <a:stretch>
              <a:fillRect/>
            </a:stretch>
          </p:blipFill>
          <p:spPr bwMode="auto">
            <a:xfrm>
              <a:off x="4283968" y="2339984"/>
              <a:ext cx="1793686" cy="3399739"/>
            </a:xfrm>
            <a:prstGeom prst="rect">
              <a:avLst/>
            </a:prstGeom>
            <a:noFill/>
          </p:spPr>
        </p:pic>
        <p:cxnSp>
          <p:nvCxnSpPr>
            <p:cNvPr id="4" name="Conector recto 13"/>
            <p:cNvCxnSpPr>
              <a:cxnSpLocks noChangeShapeType="1"/>
            </p:cNvCxnSpPr>
            <p:nvPr/>
          </p:nvCxnSpPr>
          <p:spPr bwMode="auto">
            <a:xfrm>
              <a:off x="5976128" y="1485252"/>
              <a:ext cx="1224000" cy="1588"/>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5" name="Conector recto de flecha 21"/>
            <p:cNvCxnSpPr>
              <a:cxnSpLocks noChangeShapeType="1"/>
            </p:cNvCxnSpPr>
            <p:nvPr/>
          </p:nvCxnSpPr>
          <p:spPr bwMode="auto">
            <a:xfrm flipH="1">
              <a:off x="5076056" y="1484784"/>
              <a:ext cx="900000" cy="792088"/>
            </a:xfrm>
            <a:prstGeom prst="straightConnector1">
              <a:avLst/>
            </a:prstGeom>
            <a:noFill/>
            <a:ln w="25400">
              <a:solidFill>
                <a:srgbClr val="00B050"/>
              </a:solidFill>
              <a:round/>
              <a:headEnd/>
              <a:tailEnd type="arrow" w="med" len="med"/>
            </a:ln>
            <a:effectLst>
              <a:outerShdw dist="20000" dir="5400000" rotWithShape="0">
                <a:srgbClr val="808080">
                  <a:alpha val="37999"/>
                </a:srgbClr>
              </a:outerShdw>
            </a:effectLst>
          </p:spPr>
        </p:cxnSp>
        <p:sp>
          <p:nvSpPr>
            <p:cNvPr id="6" name="CuadroTexto 34"/>
            <p:cNvSpPr txBox="1">
              <a:spLocks noChangeArrowheads="1"/>
            </p:cNvSpPr>
            <p:nvPr/>
          </p:nvSpPr>
          <p:spPr bwMode="auto">
            <a:xfrm>
              <a:off x="5148064" y="1691516"/>
              <a:ext cx="388248" cy="369332"/>
            </a:xfrm>
            <a:prstGeom prst="rect">
              <a:avLst/>
            </a:prstGeom>
            <a:noFill/>
            <a:ln w="9525">
              <a:noFill/>
              <a:miter lim="800000"/>
              <a:headEnd/>
              <a:tailEnd/>
            </a:ln>
          </p:spPr>
          <p:txBody>
            <a:bodyPr wrap="none">
              <a:spAutoFit/>
            </a:bodyPr>
            <a:lstStyle/>
            <a:p>
              <a:r>
                <a:rPr lang="en-GB" b="1" dirty="0" smtClean="0">
                  <a:solidFill>
                    <a:srgbClr val="00B050"/>
                  </a:solidFill>
                  <a:latin typeface="+mn-lt"/>
                </a:rPr>
                <a:t>β</a:t>
              </a:r>
              <a:r>
                <a:rPr lang="en-GB" b="1" baseline="30000" dirty="0" smtClean="0">
                  <a:solidFill>
                    <a:srgbClr val="00B050"/>
                  </a:solidFill>
                  <a:latin typeface="+mn-lt"/>
                </a:rPr>
                <a:t>+</a:t>
              </a:r>
              <a:endParaRPr lang="en-GB" b="1" baseline="30000" dirty="0">
                <a:solidFill>
                  <a:srgbClr val="00B050"/>
                </a:solidFill>
                <a:latin typeface="+mn-lt"/>
              </a:endParaRPr>
            </a:p>
          </p:txBody>
        </p:sp>
        <p:sp>
          <p:nvSpPr>
            <p:cNvPr id="7" name="CuadroTexto 28"/>
            <p:cNvSpPr txBox="1">
              <a:spLocks noChangeArrowheads="1"/>
            </p:cNvSpPr>
            <p:nvPr/>
          </p:nvSpPr>
          <p:spPr bwMode="auto">
            <a:xfrm>
              <a:off x="4427984" y="5661248"/>
              <a:ext cx="1433406" cy="369332"/>
            </a:xfrm>
            <a:prstGeom prst="rect">
              <a:avLst/>
            </a:prstGeom>
            <a:noFill/>
            <a:ln w="9525">
              <a:noFill/>
              <a:miter lim="800000"/>
              <a:headEnd/>
              <a:tailEnd/>
            </a:ln>
          </p:spPr>
          <p:txBody>
            <a:bodyPr wrap="none">
              <a:spAutoFit/>
            </a:bodyPr>
            <a:lstStyle/>
            <a:p>
              <a:r>
                <a:rPr lang="en-GB" b="1" baseline="30000" dirty="0" smtClean="0">
                  <a:latin typeface="+mn-lt"/>
                </a:rPr>
                <a:t>56</a:t>
              </a:r>
              <a:r>
                <a:rPr lang="en-GB" b="1" dirty="0" smtClean="0">
                  <a:latin typeface="+mn-lt"/>
                </a:rPr>
                <a:t>Cu</a:t>
              </a:r>
              <a:r>
                <a:rPr lang="en-GB" b="1" dirty="0" smtClean="0"/>
                <a:t>  (</a:t>
              </a:r>
              <a:r>
                <a:rPr lang="en-GB" b="1" dirty="0" smtClean="0">
                  <a:latin typeface="+mn-lt"/>
                </a:rPr>
                <a:t>T</a:t>
              </a:r>
              <a:r>
                <a:rPr lang="en-GB" b="1" baseline="-25000" dirty="0" smtClean="0">
                  <a:latin typeface="+mn-lt"/>
                </a:rPr>
                <a:t>Z</a:t>
              </a:r>
              <a:r>
                <a:rPr lang="en-GB" b="1" dirty="0" smtClean="0">
                  <a:latin typeface="+mn-lt"/>
                </a:rPr>
                <a:t> = -1)</a:t>
              </a:r>
            </a:p>
          </p:txBody>
        </p:sp>
        <p:sp>
          <p:nvSpPr>
            <p:cNvPr id="8" name="CuadroTexto 32"/>
            <p:cNvSpPr txBox="1">
              <a:spLocks noChangeArrowheads="1"/>
            </p:cNvSpPr>
            <p:nvPr/>
          </p:nvSpPr>
          <p:spPr bwMode="auto">
            <a:xfrm>
              <a:off x="5148064" y="2123984"/>
              <a:ext cx="611065" cy="353943"/>
            </a:xfrm>
            <a:prstGeom prst="rect">
              <a:avLst/>
            </a:prstGeom>
            <a:noFill/>
            <a:ln w="9525">
              <a:noFill/>
              <a:miter lim="800000"/>
              <a:headEnd/>
              <a:tailEnd/>
            </a:ln>
          </p:spPr>
          <p:txBody>
            <a:bodyPr wrap="none">
              <a:spAutoFit/>
            </a:bodyPr>
            <a:lstStyle/>
            <a:p>
              <a:r>
                <a:rPr lang="en-GB" sz="1700" b="1" dirty="0" smtClean="0">
                  <a:solidFill>
                    <a:srgbClr val="FF0000"/>
                  </a:solidFill>
                  <a:latin typeface="+mn-lt"/>
                </a:rPr>
                <a:t>T = 2</a:t>
              </a:r>
              <a:endParaRPr lang="en-GB" sz="1700" b="1" dirty="0">
                <a:solidFill>
                  <a:srgbClr val="FF0000"/>
                </a:solidFill>
                <a:latin typeface="+mn-lt"/>
              </a:endParaRPr>
            </a:p>
          </p:txBody>
        </p:sp>
        <p:cxnSp>
          <p:nvCxnSpPr>
            <p:cNvPr id="10" name="Conector recto de flecha 21"/>
            <p:cNvCxnSpPr>
              <a:cxnSpLocks noChangeShapeType="1"/>
            </p:cNvCxnSpPr>
            <p:nvPr/>
          </p:nvCxnSpPr>
          <p:spPr bwMode="auto">
            <a:xfrm flipH="1">
              <a:off x="3635896" y="2492896"/>
              <a:ext cx="781210" cy="576064"/>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11" name="Conector recto de flecha 21"/>
            <p:cNvCxnSpPr>
              <a:cxnSpLocks noChangeShapeType="1"/>
            </p:cNvCxnSpPr>
            <p:nvPr/>
          </p:nvCxnSpPr>
          <p:spPr bwMode="auto">
            <a:xfrm flipH="1">
              <a:off x="3635896" y="3212976"/>
              <a:ext cx="781210" cy="576064"/>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12" name="Conector recto de flecha 21"/>
            <p:cNvCxnSpPr>
              <a:cxnSpLocks noChangeShapeType="1"/>
            </p:cNvCxnSpPr>
            <p:nvPr/>
          </p:nvCxnSpPr>
          <p:spPr bwMode="auto">
            <a:xfrm flipH="1">
              <a:off x="3635896" y="4077072"/>
              <a:ext cx="781210" cy="576064"/>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13" name="Conector recto de flecha 21"/>
            <p:cNvCxnSpPr>
              <a:cxnSpLocks noChangeShapeType="1"/>
            </p:cNvCxnSpPr>
            <p:nvPr/>
          </p:nvCxnSpPr>
          <p:spPr bwMode="auto">
            <a:xfrm flipH="1">
              <a:off x="3646774" y="2636912"/>
              <a:ext cx="781210" cy="576064"/>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14" name="Conector recto de flecha 21"/>
            <p:cNvCxnSpPr>
              <a:cxnSpLocks noChangeShapeType="1"/>
            </p:cNvCxnSpPr>
            <p:nvPr/>
          </p:nvCxnSpPr>
          <p:spPr bwMode="auto">
            <a:xfrm flipH="1">
              <a:off x="3635896" y="3356992"/>
              <a:ext cx="781210" cy="576064"/>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sp>
          <p:nvSpPr>
            <p:cNvPr id="15" name="CuadroTexto 34"/>
            <p:cNvSpPr txBox="1">
              <a:spLocks noChangeArrowheads="1"/>
            </p:cNvSpPr>
            <p:nvPr/>
          </p:nvSpPr>
          <p:spPr bwMode="auto">
            <a:xfrm>
              <a:off x="3833458" y="2348880"/>
              <a:ext cx="306494" cy="369332"/>
            </a:xfrm>
            <a:prstGeom prst="rect">
              <a:avLst/>
            </a:prstGeom>
            <a:noFill/>
            <a:ln w="9525">
              <a:noFill/>
              <a:miter lim="800000"/>
              <a:headEnd/>
              <a:tailEnd/>
            </a:ln>
          </p:spPr>
          <p:txBody>
            <a:bodyPr wrap="none">
              <a:spAutoFit/>
            </a:bodyPr>
            <a:lstStyle/>
            <a:p>
              <a:r>
                <a:rPr lang="en-GB" b="1" i="1" dirty="0" smtClean="0">
                  <a:solidFill>
                    <a:srgbClr val="FF0000"/>
                  </a:solidFill>
                  <a:latin typeface="+mn-lt"/>
                </a:rPr>
                <a:t>p</a:t>
              </a:r>
              <a:endParaRPr lang="en-GB" b="1" i="1" baseline="30000" dirty="0">
                <a:solidFill>
                  <a:srgbClr val="FF0000"/>
                </a:solidFill>
                <a:latin typeface="+mn-lt"/>
              </a:endParaRPr>
            </a:p>
          </p:txBody>
        </p:sp>
        <p:cxnSp>
          <p:nvCxnSpPr>
            <p:cNvPr id="16" name="Conector recto de flecha 22"/>
            <p:cNvCxnSpPr>
              <a:cxnSpLocks noChangeShapeType="1"/>
            </p:cNvCxnSpPr>
            <p:nvPr/>
          </p:nvCxnSpPr>
          <p:spPr bwMode="auto">
            <a:xfrm rot="5400000">
              <a:off x="3889604" y="3275984"/>
              <a:ext cx="1656000" cy="3175"/>
            </a:xfrm>
            <a:prstGeom prst="straightConnector1">
              <a:avLst/>
            </a:prstGeom>
            <a:noFill/>
            <a:ln w="25400">
              <a:solidFill>
                <a:srgbClr val="0000FF"/>
              </a:solidFill>
              <a:round/>
              <a:headEnd/>
              <a:tailEnd type="arrow" w="med" len="med"/>
            </a:ln>
            <a:effectLst>
              <a:outerShdw dist="20000" dir="5400000" rotWithShape="0">
                <a:srgbClr val="808080">
                  <a:alpha val="37999"/>
                </a:srgbClr>
              </a:outerShdw>
            </a:effectLst>
          </p:spPr>
        </p:cxnSp>
        <p:sp>
          <p:nvSpPr>
            <p:cNvPr id="17" name="CuadroTexto 35"/>
            <p:cNvSpPr txBox="1">
              <a:spLocks noChangeArrowheads="1"/>
            </p:cNvSpPr>
            <p:nvPr/>
          </p:nvSpPr>
          <p:spPr bwMode="auto">
            <a:xfrm>
              <a:off x="4427984" y="2636912"/>
              <a:ext cx="279244" cy="369332"/>
            </a:xfrm>
            <a:prstGeom prst="rect">
              <a:avLst/>
            </a:prstGeom>
            <a:noFill/>
            <a:ln w="9525">
              <a:noFill/>
              <a:miter lim="800000"/>
              <a:headEnd/>
              <a:tailEnd/>
            </a:ln>
          </p:spPr>
          <p:txBody>
            <a:bodyPr wrap="none">
              <a:spAutoFit/>
            </a:bodyPr>
            <a:lstStyle/>
            <a:p>
              <a:r>
                <a:rPr lang="en-GB" b="1" dirty="0" smtClean="0">
                  <a:solidFill>
                    <a:srgbClr val="0000FF"/>
                  </a:solidFill>
                  <a:latin typeface="Symbol" pitchFamily="18" charset="2"/>
                </a:rPr>
                <a:t>g</a:t>
              </a:r>
              <a:endParaRPr lang="en-GB" b="1" dirty="0">
                <a:solidFill>
                  <a:srgbClr val="0000FF"/>
                </a:solidFill>
                <a:latin typeface="Symbol" pitchFamily="18" charset="2"/>
              </a:endParaRPr>
            </a:p>
          </p:txBody>
        </p:sp>
        <p:sp>
          <p:nvSpPr>
            <p:cNvPr id="18" name="TextBox 17"/>
            <p:cNvSpPr txBox="1"/>
            <p:nvPr/>
          </p:nvSpPr>
          <p:spPr>
            <a:xfrm rot="16200000">
              <a:off x="4032008" y="3282786"/>
              <a:ext cx="1090611" cy="353943"/>
            </a:xfrm>
            <a:prstGeom prst="rect">
              <a:avLst/>
            </a:prstGeom>
            <a:noFill/>
          </p:spPr>
          <p:txBody>
            <a:bodyPr wrap="square" rtlCol="0">
              <a:spAutoFit/>
            </a:bodyPr>
            <a:lstStyle/>
            <a:p>
              <a:r>
                <a:rPr lang="pt-PT" sz="1700" b="1" dirty="0" smtClean="0">
                  <a:solidFill>
                    <a:srgbClr val="0000FF"/>
                  </a:solidFill>
                  <a:latin typeface="+mn-lt"/>
                </a:rPr>
                <a:t>1835</a:t>
              </a:r>
              <a:endParaRPr lang="en-US" sz="1700" b="1" baseline="-25000" dirty="0">
                <a:solidFill>
                  <a:srgbClr val="0000FF"/>
                </a:solidFill>
                <a:latin typeface="+mn-lt"/>
              </a:endParaRPr>
            </a:p>
          </p:txBody>
        </p:sp>
        <p:sp>
          <p:nvSpPr>
            <p:cNvPr id="20" name="CuadroTexto 28"/>
            <p:cNvSpPr txBox="1">
              <a:spLocks noChangeArrowheads="1"/>
            </p:cNvSpPr>
            <p:nvPr/>
          </p:nvSpPr>
          <p:spPr bwMode="auto">
            <a:xfrm>
              <a:off x="5868144" y="1484784"/>
              <a:ext cx="1422184" cy="369332"/>
            </a:xfrm>
            <a:prstGeom prst="rect">
              <a:avLst/>
            </a:prstGeom>
            <a:noFill/>
            <a:ln w="9525">
              <a:noFill/>
              <a:miter lim="800000"/>
              <a:headEnd/>
              <a:tailEnd/>
            </a:ln>
          </p:spPr>
          <p:txBody>
            <a:bodyPr wrap="none">
              <a:spAutoFit/>
            </a:bodyPr>
            <a:lstStyle/>
            <a:p>
              <a:r>
                <a:rPr lang="en-GB" b="1" baseline="30000" dirty="0" smtClean="0">
                  <a:latin typeface="+mn-lt"/>
                </a:rPr>
                <a:t>56</a:t>
              </a:r>
              <a:r>
                <a:rPr lang="en-GB" b="1" dirty="0" smtClean="0">
                  <a:latin typeface="+mn-lt"/>
                </a:rPr>
                <a:t>Zn</a:t>
              </a:r>
              <a:r>
                <a:rPr lang="en-GB" b="1" dirty="0" smtClean="0"/>
                <a:t>  (</a:t>
              </a:r>
              <a:r>
                <a:rPr lang="en-GB" b="1" dirty="0" smtClean="0">
                  <a:latin typeface="+mn-lt"/>
                </a:rPr>
                <a:t>T</a:t>
              </a:r>
              <a:r>
                <a:rPr lang="en-GB" b="1" baseline="-25000" dirty="0" smtClean="0">
                  <a:latin typeface="+mn-lt"/>
                </a:rPr>
                <a:t>Z</a:t>
              </a:r>
              <a:r>
                <a:rPr lang="en-GB" b="1" dirty="0" smtClean="0">
                  <a:latin typeface="+mn-lt"/>
                </a:rPr>
                <a:t> = -2)</a:t>
              </a:r>
            </a:p>
          </p:txBody>
        </p:sp>
        <p:sp>
          <p:nvSpPr>
            <p:cNvPr id="21" name="CuadroTexto 32"/>
            <p:cNvSpPr txBox="1">
              <a:spLocks noChangeArrowheads="1"/>
            </p:cNvSpPr>
            <p:nvPr/>
          </p:nvSpPr>
          <p:spPr bwMode="auto">
            <a:xfrm>
              <a:off x="7164288" y="1340768"/>
              <a:ext cx="899605" cy="353943"/>
            </a:xfrm>
            <a:prstGeom prst="rect">
              <a:avLst/>
            </a:prstGeom>
            <a:noFill/>
            <a:ln w="9525">
              <a:noFill/>
              <a:miter lim="800000"/>
              <a:headEnd/>
              <a:tailEnd/>
            </a:ln>
          </p:spPr>
          <p:txBody>
            <a:bodyPr wrap="none">
              <a:spAutoFit/>
            </a:bodyPr>
            <a:lstStyle/>
            <a:p>
              <a:r>
                <a:rPr lang="en-GB" sz="1700" b="1" dirty="0" smtClean="0">
                  <a:solidFill>
                    <a:srgbClr val="FF0000"/>
                  </a:solidFill>
                  <a:latin typeface="+mn-lt"/>
                </a:rPr>
                <a:t>T = 2, 0</a:t>
              </a:r>
              <a:r>
                <a:rPr lang="en-GB" sz="1700" b="1" baseline="30000" dirty="0" smtClean="0">
                  <a:solidFill>
                    <a:srgbClr val="FF0000"/>
                  </a:solidFill>
                  <a:latin typeface="+mn-lt"/>
                </a:rPr>
                <a:t>+</a:t>
              </a:r>
              <a:endParaRPr lang="en-GB" sz="1700" b="1" baseline="30000" dirty="0">
                <a:solidFill>
                  <a:srgbClr val="FF0000"/>
                </a:solidFill>
                <a:latin typeface="+mn-lt"/>
              </a:endParaRPr>
            </a:p>
          </p:txBody>
        </p:sp>
        <p:sp>
          <p:nvSpPr>
            <p:cNvPr id="22" name="CuadroTexto 28"/>
            <p:cNvSpPr txBox="1">
              <a:spLocks noChangeArrowheads="1"/>
            </p:cNvSpPr>
            <p:nvPr/>
          </p:nvSpPr>
          <p:spPr bwMode="auto">
            <a:xfrm>
              <a:off x="6022120" y="4931876"/>
              <a:ext cx="1436612" cy="369332"/>
            </a:xfrm>
            <a:prstGeom prst="rect">
              <a:avLst/>
            </a:prstGeom>
            <a:noFill/>
            <a:ln w="9525">
              <a:noFill/>
              <a:miter lim="800000"/>
              <a:headEnd/>
              <a:tailEnd/>
            </a:ln>
          </p:spPr>
          <p:txBody>
            <a:bodyPr wrap="none">
              <a:spAutoFit/>
            </a:bodyPr>
            <a:lstStyle/>
            <a:p>
              <a:r>
                <a:rPr lang="en-GB" b="1" dirty="0" smtClean="0">
                  <a:latin typeface="+mn-lt"/>
                </a:rPr>
                <a:t>S</a:t>
              </a:r>
              <a:r>
                <a:rPr lang="en-GB" b="1" baseline="-25000" dirty="0" smtClean="0">
                  <a:latin typeface="+mn-lt"/>
                </a:rPr>
                <a:t>p</a:t>
              </a:r>
              <a:r>
                <a:rPr lang="en-GB" b="1" dirty="0" smtClean="0">
                  <a:latin typeface="+mn-lt"/>
                </a:rPr>
                <a:t> = 560</a:t>
              </a:r>
              <a:r>
                <a:rPr lang="en-GB" sz="1600" b="1" dirty="0" smtClean="0">
                  <a:latin typeface="+mn-lt"/>
                </a:rPr>
                <a:t> (140)</a:t>
              </a:r>
            </a:p>
          </p:txBody>
        </p:sp>
        <p:cxnSp>
          <p:nvCxnSpPr>
            <p:cNvPr id="23" name="Conector recto 17"/>
            <p:cNvCxnSpPr>
              <a:cxnSpLocks noChangeShapeType="1"/>
            </p:cNvCxnSpPr>
            <p:nvPr/>
          </p:nvCxnSpPr>
          <p:spPr bwMode="auto">
            <a:xfrm>
              <a:off x="4536128" y="4363517"/>
              <a:ext cx="1188000" cy="1587"/>
            </a:xfrm>
            <a:prstGeom prst="line">
              <a:avLst/>
            </a:prstGeom>
            <a:noFill/>
            <a:ln w="28575">
              <a:solidFill>
                <a:schemeClr val="tx1"/>
              </a:solidFill>
              <a:prstDash val="solid"/>
              <a:round/>
              <a:headEnd/>
              <a:tailEnd/>
            </a:ln>
            <a:effectLst>
              <a:outerShdw dist="20000" dir="5400000" rotWithShape="0">
                <a:srgbClr val="808080">
                  <a:alpha val="37999"/>
                </a:srgbClr>
              </a:outerShdw>
            </a:effectLst>
          </p:spPr>
        </p:cxnSp>
        <p:cxnSp>
          <p:nvCxnSpPr>
            <p:cNvPr id="24" name="Conector recto de flecha 21"/>
            <p:cNvCxnSpPr>
              <a:cxnSpLocks noChangeShapeType="1"/>
            </p:cNvCxnSpPr>
            <p:nvPr/>
          </p:nvCxnSpPr>
          <p:spPr bwMode="auto">
            <a:xfrm flipH="1">
              <a:off x="3635896" y="4365104"/>
              <a:ext cx="781210" cy="576064"/>
            </a:xfrm>
            <a:prstGeom prst="straightConnector1">
              <a:avLst/>
            </a:prstGeom>
            <a:noFill/>
            <a:ln w="25400">
              <a:solidFill>
                <a:srgbClr val="FF0000"/>
              </a:solidFill>
              <a:prstDash val="solid"/>
              <a:round/>
              <a:headEnd/>
              <a:tailEnd type="arrow" w="med" len="med"/>
            </a:ln>
            <a:effectLst>
              <a:outerShdw dist="20000" dir="5400000" rotWithShape="0">
                <a:srgbClr val="808080">
                  <a:alpha val="37999"/>
                </a:srgbClr>
              </a:outerShdw>
            </a:effectLst>
          </p:spPr>
        </p:cxnSp>
        <p:sp>
          <p:nvSpPr>
            <p:cNvPr id="25" name="CuadroTexto 32"/>
            <p:cNvSpPr txBox="1">
              <a:spLocks noChangeArrowheads="1"/>
            </p:cNvSpPr>
            <p:nvPr/>
          </p:nvSpPr>
          <p:spPr bwMode="auto">
            <a:xfrm>
              <a:off x="5148128" y="2498993"/>
              <a:ext cx="611065" cy="353943"/>
            </a:xfrm>
            <a:prstGeom prst="rect">
              <a:avLst/>
            </a:prstGeom>
            <a:noFill/>
            <a:ln w="9525">
              <a:noFill/>
              <a:miter lim="800000"/>
              <a:headEnd/>
              <a:tailEnd/>
            </a:ln>
          </p:spPr>
          <p:txBody>
            <a:bodyPr wrap="none">
              <a:spAutoFit/>
            </a:bodyPr>
            <a:lstStyle/>
            <a:p>
              <a:r>
                <a:rPr lang="en-GB" sz="1700" b="1" dirty="0" smtClean="0">
                  <a:latin typeface="+mn-lt"/>
                </a:rPr>
                <a:t>T = 1</a:t>
              </a:r>
              <a:endParaRPr lang="en-GB" sz="1700" b="1" dirty="0">
                <a:latin typeface="+mn-lt"/>
              </a:endParaRPr>
            </a:p>
          </p:txBody>
        </p:sp>
        <p:sp>
          <p:nvSpPr>
            <p:cNvPr id="26" name="CuadroTexto 32"/>
            <p:cNvSpPr txBox="1">
              <a:spLocks noChangeArrowheads="1"/>
            </p:cNvSpPr>
            <p:nvPr/>
          </p:nvSpPr>
          <p:spPr bwMode="auto">
            <a:xfrm>
              <a:off x="5148128" y="2859033"/>
              <a:ext cx="611065" cy="353943"/>
            </a:xfrm>
            <a:prstGeom prst="rect">
              <a:avLst/>
            </a:prstGeom>
            <a:noFill/>
            <a:ln w="9525">
              <a:noFill/>
              <a:miter lim="800000"/>
              <a:headEnd/>
              <a:tailEnd/>
            </a:ln>
          </p:spPr>
          <p:txBody>
            <a:bodyPr wrap="none">
              <a:spAutoFit/>
            </a:bodyPr>
            <a:lstStyle/>
            <a:p>
              <a:r>
                <a:rPr lang="en-GB" sz="1700" b="1" dirty="0" smtClean="0">
                  <a:latin typeface="+mn-lt"/>
                </a:rPr>
                <a:t>T = 1</a:t>
              </a:r>
              <a:endParaRPr lang="en-GB" sz="1700" b="1" dirty="0">
                <a:latin typeface="+mn-lt"/>
              </a:endParaRPr>
            </a:p>
          </p:txBody>
        </p:sp>
        <p:sp>
          <p:nvSpPr>
            <p:cNvPr id="27" name="CuadroTexto 32"/>
            <p:cNvSpPr txBox="1">
              <a:spLocks noChangeArrowheads="1"/>
            </p:cNvSpPr>
            <p:nvPr/>
          </p:nvSpPr>
          <p:spPr bwMode="auto">
            <a:xfrm>
              <a:off x="5148128" y="3291081"/>
              <a:ext cx="611065" cy="353943"/>
            </a:xfrm>
            <a:prstGeom prst="rect">
              <a:avLst/>
            </a:prstGeom>
            <a:noFill/>
            <a:ln w="9525">
              <a:noFill/>
              <a:miter lim="800000"/>
              <a:headEnd/>
              <a:tailEnd/>
            </a:ln>
          </p:spPr>
          <p:txBody>
            <a:bodyPr wrap="none">
              <a:spAutoFit/>
            </a:bodyPr>
            <a:lstStyle/>
            <a:p>
              <a:r>
                <a:rPr lang="en-GB" sz="1700" b="1" dirty="0" smtClean="0">
                  <a:latin typeface="+mn-lt"/>
                </a:rPr>
                <a:t>T = 1</a:t>
              </a:r>
              <a:endParaRPr lang="en-GB" sz="1700" b="1" dirty="0">
                <a:latin typeface="+mn-lt"/>
              </a:endParaRPr>
            </a:p>
          </p:txBody>
        </p:sp>
        <p:sp>
          <p:nvSpPr>
            <p:cNvPr id="28" name="CuadroTexto 32"/>
            <p:cNvSpPr txBox="1">
              <a:spLocks noChangeArrowheads="1"/>
            </p:cNvSpPr>
            <p:nvPr/>
          </p:nvSpPr>
          <p:spPr bwMode="auto">
            <a:xfrm>
              <a:off x="5148128" y="3780008"/>
              <a:ext cx="611065" cy="353943"/>
            </a:xfrm>
            <a:prstGeom prst="rect">
              <a:avLst/>
            </a:prstGeom>
            <a:noFill/>
            <a:ln w="9525">
              <a:noFill/>
              <a:miter lim="800000"/>
              <a:headEnd/>
              <a:tailEnd/>
            </a:ln>
          </p:spPr>
          <p:txBody>
            <a:bodyPr wrap="none">
              <a:spAutoFit/>
            </a:bodyPr>
            <a:lstStyle/>
            <a:p>
              <a:r>
                <a:rPr lang="en-GB" sz="1700" b="1" dirty="0" smtClean="0">
                  <a:latin typeface="+mn-lt"/>
                </a:rPr>
                <a:t>T = 1</a:t>
              </a:r>
              <a:endParaRPr lang="en-GB" sz="1700" b="1" dirty="0">
                <a:latin typeface="+mn-lt"/>
              </a:endParaRPr>
            </a:p>
          </p:txBody>
        </p:sp>
        <p:sp>
          <p:nvSpPr>
            <p:cNvPr id="29" name="CuadroTexto 32"/>
            <p:cNvSpPr txBox="1">
              <a:spLocks noChangeArrowheads="1"/>
            </p:cNvSpPr>
            <p:nvPr/>
          </p:nvSpPr>
          <p:spPr bwMode="auto">
            <a:xfrm>
              <a:off x="5148128" y="4356008"/>
              <a:ext cx="560965" cy="353943"/>
            </a:xfrm>
            <a:prstGeom prst="rect">
              <a:avLst/>
            </a:prstGeom>
            <a:noFill/>
            <a:ln w="9525">
              <a:noFill/>
              <a:miter lim="800000"/>
              <a:headEnd/>
              <a:tailEnd/>
            </a:ln>
          </p:spPr>
          <p:txBody>
            <a:bodyPr wrap="none">
              <a:spAutoFit/>
            </a:bodyPr>
            <a:lstStyle/>
            <a:p>
              <a:r>
                <a:rPr lang="en-GB" sz="1700" b="1" dirty="0" smtClean="0">
                  <a:latin typeface="+mn-lt"/>
                </a:rPr>
                <a:t>T= 1</a:t>
              </a:r>
              <a:endParaRPr lang="en-GB" sz="1700" b="1" dirty="0">
                <a:latin typeface="+mn-lt"/>
              </a:endParaRPr>
            </a:p>
          </p:txBody>
        </p:sp>
        <p:sp>
          <p:nvSpPr>
            <p:cNvPr id="30" name="CuadroTexto 32"/>
            <p:cNvSpPr txBox="1">
              <a:spLocks noChangeArrowheads="1"/>
            </p:cNvSpPr>
            <p:nvPr/>
          </p:nvSpPr>
          <p:spPr bwMode="auto">
            <a:xfrm>
              <a:off x="5185071" y="5229200"/>
              <a:ext cx="611065" cy="353943"/>
            </a:xfrm>
            <a:prstGeom prst="rect">
              <a:avLst/>
            </a:prstGeom>
            <a:noFill/>
            <a:ln w="9525">
              <a:noFill/>
              <a:miter lim="800000"/>
              <a:headEnd/>
              <a:tailEnd/>
            </a:ln>
          </p:spPr>
          <p:txBody>
            <a:bodyPr wrap="none">
              <a:spAutoFit/>
            </a:bodyPr>
            <a:lstStyle/>
            <a:p>
              <a:r>
                <a:rPr lang="en-GB" sz="1700" b="1" dirty="0" smtClean="0">
                  <a:latin typeface="+mn-lt"/>
                </a:rPr>
                <a:t>T = 1</a:t>
              </a:r>
              <a:endParaRPr lang="en-GB" sz="1700" b="1" dirty="0">
                <a:latin typeface="+mn-lt"/>
              </a:endParaRPr>
            </a:p>
          </p:txBody>
        </p:sp>
        <p:cxnSp>
          <p:nvCxnSpPr>
            <p:cNvPr id="31" name="Conector recto de flecha 22"/>
            <p:cNvCxnSpPr>
              <a:cxnSpLocks noChangeShapeType="1"/>
            </p:cNvCxnSpPr>
            <p:nvPr/>
          </p:nvCxnSpPr>
          <p:spPr bwMode="auto">
            <a:xfrm rot="5400000">
              <a:off x="4438004" y="2879984"/>
              <a:ext cx="864000" cy="3175"/>
            </a:xfrm>
            <a:prstGeom prst="straightConnector1">
              <a:avLst/>
            </a:prstGeom>
            <a:noFill/>
            <a:ln w="25400">
              <a:solidFill>
                <a:srgbClr val="0000FF"/>
              </a:solidFill>
              <a:prstDash val="dash"/>
              <a:round/>
              <a:headEnd/>
              <a:tailEnd type="arrow" w="med" len="med"/>
            </a:ln>
            <a:effectLst>
              <a:outerShdw dist="20000" dir="5400000" rotWithShape="0">
                <a:srgbClr val="808080">
                  <a:alpha val="37999"/>
                </a:srgbClr>
              </a:outerShdw>
            </a:effectLst>
          </p:spPr>
        </p:cxnSp>
        <p:cxnSp>
          <p:nvCxnSpPr>
            <p:cNvPr id="32" name="Conector recto de flecha 22"/>
            <p:cNvCxnSpPr>
              <a:cxnSpLocks noChangeShapeType="1"/>
            </p:cNvCxnSpPr>
            <p:nvPr/>
          </p:nvCxnSpPr>
          <p:spPr bwMode="auto">
            <a:xfrm rot="5400000">
              <a:off x="4644404" y="2825984"/>
              <a:ext cx="756000" cy="3175"/>
            </a:xfrm>
            <a:prstGeom prst="straightConnector1">
              <a:avLst/>
            </a:prstGeom>
            <a:noFill/>
            <a:ln w="25400">
              <a:solidFill>
                <a:srgbClr val="0000FF"/>
              </a:solidFill>
              <a:prstDash val="solid"/>
              <a:round/>
              <a:headEnd/>
              <a:tailEnd type="arrow" w="med" len="med"/>
            </a:ln>
            <a:effectLst>
              <a:outerShdw dist="20000" dir="5400000" rotWithShape="0">
                <a:srgbClr val="808080">
                  <a:alpha val="37999"/>
                </a:srgbClr>
              </a:outerShdw>
            </a:effectLst>
          </p:spPr>
        </p:cxnSp>
        <p:cxnSp>
          <p:nvCxnSpPr>
            <p:cNvPr id="33" name="Conector recto de flecha 22"/>
            <p:cNvCxnSpPr>
              <a:cxnSpLocks noChangeShapeType="1"/>
            </p:cNvCxnSpPr>
            <p:nvPr/>
          </p:nvCxnSpPr>
          <p:spPr bwMode="auto">
            <a:xfrm rot="5400000">
              <a:off x="4483620" y="4453485"/>
              <a:ext cx="756000" cy="3175"/>
            </a:xfrm>
            <a:prstGeom prst="straightConnector1">
              <a:avLst/>
            </a:prstGeom>
            <a:noFill/>
            <a:ln w="25400">
              <a:solidFill>
                <a:srgbClr val="0000FF"/>
              </a:solidFill>
              <a:prstDash val="dash"/>
              <a:round/>
              <a:headEnd/>
              <a:tailEnd type="arrow" w="med" len="med"/>
            </a:ln>
            <a:effectLst>
              <a:outerShdw dist="20000" dir="5400000" rotWithShape="0">
                <a:srgbClr val="808080">
                  <a:alpha val="37999"/>
                </a:srgbClr>
              </a:outerShdw>
            </a:effectLst>
          </p:spPr>
        </p:cxnSp>
        <p:cxnSp>
          <p:nvCxnSpPr>
            <p:cNvPr id="34" name="Conector recto de flecha 22"/>
            <p:cNvCxnSpPr>
              <a:cxnSpLocks noChangeShapeType="1"/>
            </p:cNvCxnSpPr>
            <p:nvPr/>
          </p:nvCxnSpPr>
          <p:spPr bwMode="auto">
            <a:xfrm rot="5400000">
              <a:off x="4726020" y="4363485"/>
              <a:ext cx="576000" cy="3175"/>
            </a:xfrm>
            <a:prstGeom prst="straightConnector1">
              <a:avLst/>
            </a:prstGeom>
            <a:noFill/>
            <a:ln w="25400">
              <a:solidFill>
                <a:srgbClr val="0000FF"/>
              </a:solidFill>
              <a:prstDash val="dash"/>
              <a:round/>
              <a:headEnd/>
              <a:tailEnd type="arrow" w="med" len="med"/>
            </a:ln>
            <a:effectLst>
              <a:outerShdw dist="20000" dir="5400000" rotWithShape="0">
                <a:srgbClr val="808080">
                  <a:alpha val="37999"/>
                </a:srgbClr>
              </a:outerShdw>
            </a:effectLst>
          </p:spPr>
        </p:cxnSp>
        <p:cxnSp>
          <p:nvCxnSpPr>
            <p:cNvPr id="35" name="Conector recto de flecha 22"/>
            <p:cNvCxnSpPr>
              <a:cxnSpLocks noChangeShapeType="1"/>
            </p:cNvCxnSpPr>
            <p:nvPr/>
          </p:nvCxnSpPr>
          <p:spPr bwMode="auto">
            <a:xfrm rot="5400000">
              <a:off x="5022420" y="4219485"/>
              <a:ext cx="288000" cy="3175"/>
            </a:xfrm>
            <a:prstGeom prst="straightConnector1">
              <a:avLst/>
            </a:prstGeom>
            <a:noFill/>
            <a:ln w="25400">
              <a:solidFill>
                <a:srgbClr val="0000FF"/>
              </a:solidFill>
              <a:prstDash val="solid"/>
              <a:round/>
              <a:headEnd/>
              <a:tailEnd type="arrow" w="med" len="med"/>
            </a:ln>
            <a:effectLst>
              <a:outerShdw dist="20000" dir="5400000" rotWithShape="0">
                <a:srgbClr val="808080">
                  <a:alpha val="37999"/>
                </a:srgbClr>
              </a:outerShdw>
            </a:effectLst>
          </p:spPr>
        </p:cxnSp>
        <p:cxnSp>
          <p:nvCxnSpPr>
            <p:cNvPr id="36" name="Conector recto de flecha 21"/>
            <p:cNvCxnSpPr>
              <a:cxnSpLocks noChangeShapeType="1"/>
            </p:cNvCxnSpPr>
            <p:nvPr/>
          </p:nvCxnSpPr>
          <p:spPr bwMode="auto">
            <a:xfrm flipH="1">
              <a:off x="3672000" y="5616000"/>
              <a:ext cx="853218" cy="648008"/>
            </a:xfrm>
            <a:prstGeom prst="straightConnector1">
              <a:avLst/>
            </a:prstGeom>
            <a:noFill/>
            <a:ln w="25400">
              <a:solidFill>
                <a:srgbClr val="9900CC"/>
              </a:solidFill>
              <a:round/>
              <a:headEnd/>
              <a:tailEnd type="arrow" w="med" len="med"/>
            </a:ln>
            <a:effectLst>
              <a:outerShdw dist="20000" dir="5400000" rotWithShape="0">
                <a:srgbClr val="808080">
                  <a:alpha val="37999"/>
                </a:srgbClr>
              </a:outerShdw>
            </a:effectLst>
          </p:spPr>
        </p:cxnSp>
        <p:sp>
          <p:nvSpPr>
            <p:cNvPr id="37" name="CuadroTexto 34"/>
            <p:cNvSpPr txBox="1">
              <a:spLocks noChangeArrowheads="1"/>
            </p:cNvSpPr>
            <p:nvPr/>
          </p:nvSpPr>
          <p:spPr bwMode="auto">
            <a:xfrm>
              <a:off x="3895720" y="5579948"/>
              <a:ext cx="388248" cy="369332"/>
            </a:xfrm>
            <a:prstGeom prst="rect">
              <a:avLst/>
            </a:prstGeom>
            <a:noFill/>
            <a:ln w="9525">
              <a:noFill/>
              <a:miter lim="800000"/>
              <a:headEnd/>
              <a:tailEnd/>
            </a:ln>
          </p:spPr>
          <p:txBody>
            <a:bodyPr wrap="none">
              <a:spAutoFit/>
            </a:bodyPr>
            <a:lstStyle/>
            <a:p>
              <a:r>
                <a:rPr lang="en-GB" b="1" dirty="0" smtClean="0">
                  <a:solidFill>
                    <a:srgbClr val="9900CC"/>
                  </a:solidFill>
                  <a:latin typeface="+mn-lt"/>
                </a:rPr>
                <a:t>β</a:t>
              </a:r>
              <a:r>
                <a:rPr lang="en-GB" b="1" baseline="30000" dirty="0" smtClean="0">
                  <a:solidFill>
                    <a:srgbClr val="9900CC"/>
                  </a:solidFill>
                  <a:latin typeface="+mn-lt"/>
                </a:rPr>
                <a:t>+</a:t>
              </a:r>
              <a:endParaRPr lang="en-GB" b="1" baseline="30000" dirty="0">
                <a:solidFill>
                  <a:srgbClr val="9900CC"/>
                </a:solidFill>
                <a:latin typeface="+mn-lt"/>
              </a:endParaRPr>
            </a:p>
          </p:txBody>
        </p:sp>
        <p:cxnSp>
          <p:nvCxnSpPr>
            <p:cNvPr id="39" name="Conector recto de flecha 21"/>
            <p:cNvCxnSpPr>
              <a:cxnSpLocks noChangeShapeType="1"/>
            </p:cNvCxnSpPr>
            <p:nvPr/>
          </p:nvCxnSpPr>
          <p:spPr bwMode="auto">
            <a:xfrm flipH="1">
              <a:off x="1403648" y="5085184"/>
              <a:ext cx="781210" cy="576064"/>
            </a:xfrm>
            <a:prstGeom prst="straightConnector1">
              <a:avLst/>
            </a:prstGeom>
            <a:noFill/>
            <a:ln w="25400">
              <a:solidFill>
                <a:srgbClr val="23E4E9"/>
              </a:solidFill>
              <a:round/>
              <a:headEnd/>
              <a:tailEnd type="arrow" w="med" len="med"/>
            </a:ln>
            <a:effectLst>
              <a:outerShdw dist="20000" dir="5400000" rotWithShape="0">
                <a:srgbClr val="808080">
                  <a:alpha val="37999"/>
                </a:srgbClr>
              </a:outerShdw>
            </a:effectLst>
          </p:spPr>
        </p:cxnSp>
        <p:sp>
          <p:nvSpPr>
            <p:cNvPr id="40" name="CuadroTexto 34"/>
            <p:cNvSpPr txBox="1">
              <a:spLocks noChangeArrowheads="1"/>
            </p:cNvSpPr>
            <p:nvPr/>
          </p:nvSpPr>
          <p:spPr bwMode="auto">
            <a:xfrm>
              <a:off x="1591464" y="5003884"/>
              <a:ext cx="388248" cy="369332"/>
            </a:xfrm>
            <a:prstGeom prst="rect">
              <a:avLst/>
            </a:prstGeom>
            <a:noFill/>
            <a:ln w="9525">
              <a:noFill/>
              <a:miter lim="800000"/>
              <a:headEnd/>
              <a:tailEnd/>
            </a:ln>
          </p:spPr>
          <p:txBody>
            <a:bodyPr wrap="none">
              <a:spAutoFit/>
            </a:bodyPr>
            <a:lstStyle/>
            <a:p>
              <a:r>
                <a:rPr lang="en-GB" b="1" dirty="0" smtClean="0">
                  <a:solidFill>
                    <a:srgbClr val="23E4E9"/>
                  </a:solidFill>
                  <a:latin typeface="+mn-lt"/>
                </a:rPr>
                <a:t>β</a:t>
              </a:r>
              <a:r>
                <a:rPr lang="en-GB" b="1" baseline="30000" dirty="0" smtClean="0">
                  <a:solidFill>
                    <a:srgbClr val="23E4E9"/>
                  </a:solidFill>
                  <a:latin typeface="+mn-lt"/>
                </a:rPr>
                <a:t>+</a:t>
              </a:r>
              <a:endParaRPr lang="en-GB" b="1" baseline="30000" dirty="0">
                <a:solidFill>
                  <a:srgbClr val="23E4E9"/>
                </a:solidFill>
                <a:latin typeface="+mn-lt"/>
              </a:endParaRPr>
            </a:p>
          </p:txBody>
        </p:sp>
        <p:cxnSp>
          <p:nvCxnSpPr>
            <p:cNvPr id="41" name="Conector recto 17"/>
            <p:cNvCxnSpPr>
              <a:cxnSpLocks noChangeShapeType="1"/>
            </p:cNvCxnSpPr>
            <p:nvPr/>
          </p:nvCxnSpPr>
          <p:spPr bwMode="auto">
            <a:xfrm>
              <a:off x="2195736" y="5083597"/>
              <a:ext cx="1188000" cy="1587"/>
            </a:xfrm>
            <a:prstGeom prst="line">
              <a:avLst/>
            </a:prstGeom>
            <a:noFill/>
            <a:ln w="28575">
              <a:solidFill>
                <a:schemeClr val="tx1"/>
              </a:solidFill>
              <a:prstDash val="solid"/>
              <a:round/>
              <a:headEnd/>
              <a:tailEnd/>
            </a:ln>
            <a:effectLst>
              <a:outerShdw dist="20000" dir="5400000" rotWithShape="0">
                <a:srgbClr val="808080">
                  <a:alpha val="37999"/>
                </a:srgbClr>
              </a:outerShdw>
            </a:effectLst>
          </p:spPr>
        </p:cxnSp>
        <p:sp>
          <p:nvSpPr>
            <p:cNvPr id="42" name="CuadroTexto 28"/>
            <p:cNvSpPr txBox="1">
              <a:spLocks noChangeArrowheads="1"/>
            </p:cNvSpPr>
            <p:nvPr/>
          </p:nvSpPr>
          <p:spPr bwMode="auto">
            <a:xfrm>
              <a:off x="5940152" y="1052736"/>
              <a:ext cx="1792478" cy="369332"/>
            </a:xfrm>
            <a:prstGeom prst="rect">
              <a:avLst/>
            </a:prstGeom>
            <a:noFill/>
            <a:ln w="9525">
              <a:noFill/>
              <a:miter lim="800000"/>
              <a:headEnd/>
              <a:tailEnd/>
            </a:ln>
          </p:spPr>
          <p:txBody>
            <a:bodyPr wrap="none">
              <a:spAutoFit/>
            </a:bodyPr>
            <a:lstStyle/>
            <a:p>
              <a:r>
                <a:rPr lang="en-GB" b="1" dirty="0" smtClean="0">
                  <a:latin typeface="+mn-lt"/>
                </a:rPr>
                <a:t>T</a:t>
              </a:r>
              <a:r>
                <a:rPr lang="en-GB" b="1" baseline="-25000" dirty="0" smtClean="0">
                  <a:latin typeface="+mn-lt"/>
                </a:rPr>
                <a:t>1/2</a:t>
              </a:r>
              <a:r>
                <a:rPr lang="en-GB" b="1" dirty="0" smtClean="0">
                  <a:latin typeface="+mn-lt"/>
                </a:rPr>
                <a:t> = 32.9 (8</a:t>
              </a:r>
              <a:r>
                <a:rPr lang="en-GB" sz="1600" b="1" dirty="0" smtClean="0">
                  <a:latin typeface="+mn-lt"/>
                </a:rPr>
                <a:t>)</a:t>
              </a:r>
              <a:r>
                <a:rPr lang="en-GB" b="1" dirty="0" smtClean="0">
                  <a:latin typeface="+mn-lt"/>
                </a:rPr>
                <a:t> ms</a:t>
              </a:r>
            </a:p>
          </p:txBody>
        </p:sp>
        <p:sp>
          <p:nvSpPr>
            <p:cNvPr id="44" name="TextBox 43"/>
            <p:cNvSpPr txBox="1"/>
            <p:nvPr/>
          </p:nvSpPr>
          <p:spPr>
            <a:xfrm rot="16200000">
              <a:off x="4572008" y="2429182"/>
              <a:ext cx="1090611" cy="353943"/>
            </a:xfrm>
            <a:prstGeom prst="rect">
              <a:avLst/>
            </a:prstGeom>
            <a:noFill/>
            <a:ln>
              <a:noFill/>
            </a:ln>
          </p:spPr>
          <p:txBody>
            <a:bodyPr wrap="square" rtlCol="0">
              <a:spAutoFit/>
            </a:bodyPr>
            <a:lstStyle/>
            <a:p>
              <a:r>
                <a:rPr lang="pt-PT" sz="1700" b="1" dirty="0" smtClean="0">
                  <a:solidFill>
                    <a:srgbClr val="0000FF"/>
                  </a:solidFill>
                  <a:latin typeface="+mn-lt"/>
                </a:rPr>
                <a:t>861</a:t>
              </a:r>
              <a:endParaRPr lang="en-US" sz="1700" b="1" baseline="-25000" dirty="0">
                <a:solidFill>
                  <a:srgbClr val="0000FF"/>
                </a:solidFill>
                <a:latin typeface="+mn-lt"/>
              </a:endParaRPr>
            </a:p>
          </p:txBody>
        </p:sp>
        <p:sp>
          <p:nvSpPr>
            <p:cNvPr id="45" name="TextBox 44"/>
            <p:cNvSpPr txBox="1"/>
            <p:nvPr/>
          </p:nvSpPr>
          <p:spPr>
            <a:xfrm>
              <a:off x="5148064" y="4032008"/>
              <a:ext cx="648072" cy="353943"/>
            </a:xfrm>
            <a:prstGeom prst="rect">
              <a:avLst/>
            </a:prstGeom>
            <a:noFill/>
          </p:spPr>
          <p:txBody>
            <a:bodyPr wrap="square" rtlCol="0">
              <a:spAutoFit/>
            </a:bodyPr>
            <a:lstStyle/>
            <a:p>
              <a:r>
                <a:rPr lang="pt-PT" sz="1700" b="1" dirty="0" smtClean="0">
                  <a:solidFill>
                    <a:srgbClr val="0000FF"/>
                  </a:solidFill>
                  <a:latin typeface="+mn-lt"/>
                </a:rPr>
                <a:t>309</a:t>
              </a:r>
              <a:endParaRPr lang="en-US" sz="1700" b="1" baseline="-25000" dirty="0">
                <a:solidFill>
                  <a:srgbClr val="0000FF"/>
                </a:solidFill>
                <a:latin typeface="+mn-lt"/>
              </a:endParaRPr>
            </a:p>
          </p:txBody>
        </p:sp>
        <p:sp>
          <p:nvSpPr>
            <p:cNvPr id="46" name="CuadroTexto 28"/>
            <p:cNvSpPr txBox="1">
              <a:spLocks noChangeArrowheads="1"/>
            </p:cNvSpPr>
            <p:nvPr/>
          </p:nvSpPr>
          <p:spPr bwMode="auto">
            <a:xfrm>
              <a:off x="4572000" y="6011996"/>
              <a:ext cx="1308371" cy="369332"/>
            </a:xfrm>
            <a:prstGeom prst="rect">
              <a:avLst/>
            </a:prstGeom>
            <a:noFill/>
            <a:ln w="9525">
              <a:noFill/>
              <a:miter lim="800000"/>
              <a:headEnd/>
              <a:tailEnd/>
            </a:ln>
          </p:spPr>
          <p:txBody>
            <a:bodyPr wrap="none">
              <a:spAutoFit/>
            </a:bodyPr>
            <a:lstStyle/>
            <a:p>
              <a:r>
                <a:rPr lang="en-GB" b="1" dirty="0" smtClean="0">
                  <a:latin typeface="+mn-lt"/>
                </a:rPr>
                <a:t>T</a:t>
              </a:r>
              <a:r>
                <a:rPr lang="en-GB" b="1" baseline="-25000" dirty="0" smtClean="0">
                  <a:latin typeface="+mn-lt"/>
                </a:rPr>
                <a:t>1/2</a:t>
              </a:r>
              <a:r>
                <a:rPr lang="en-GB" b="1" dirty="0" smtClean="0">
                  <a:latin typeface="+mn-lt"/>
                </a:rPr>
                <a:t> = 93 ms</a:t>
              </a:r>
            </a:p>
          </p:txBody>
        </p:sp>
        <p:sp>
          <p:nvSpPr>
            <p:cNvPr id="81" name="CuadroTexto 28"/>
            <p:cNvSpPr txBox="1">
              <a:spLocks noChangeArrowheads="1"/>
            </p:cNvSpPr>
            <p:nvPr/>
          </p:nvSpPr>
          <p:spPr bwMode="auto">
            <a:xfrm>
              <a:off x="6243520" y="764704"/>
              <a:ext cx="2711450" cy="339725"/>
            </a:xfrm>
            <a:prstGeom prst="rect">
              <a:avLst/>
            </a:prstGeom>
            <a:noFill/>
            <a:ln w="9525">
              <a:noFill/>
              <a:miter lim="800000"/>
              <a:headEnd/>
              <a:tailEnd/>
            </a:ln>
          </p:spPr>
          <p:txBody>
            <a:bodyPr>
              <a:spAutoFit/>
            </a:bodyPr>
            <a:lstStyle/>
            <a:p>
              <a:pPr lvl="1"/>
              <a:r>
                <a:rPr lang="en-GB" sz="1600" b="1" dirty="0">
                  <a:solidFill>
                    <a:srgbClr val="00B050"/>
                  </a:solidFill>
                  <a:latin typeface="Calibri" pitchFamily="34" charset="0"/>
                </a:rPr>
                <a:t>Q</a:t>
              </a:r>
              <a:r>
                <a:rPr lang="el-GR" sz="1600" b="1" baseline="-25000" dirty="0">
                  <a:solidFill>
                    <a:srgbClr val="00B050"/>
                  </a:solidFill>
                  <a:latin typeface="Calibri" pitchFamily="34" charset="0"/>
                </a:rPr>
                <a:t>β</a:t>
              </a:r>
              <a:r>
                <a:rPr lang="en-GB" sz="1600" b="1" dirty="0">
                  <a:solidFill>
                    <a:srgbClr val="00B050"/>
                  </a:solidFill>
                  <a:latin typeface="Calibri" pitchFamily="34" charset="0"/>
                </a:rPr>
                <a:t> =</a:t>
              </a:r>
              <a:r>
                <a:rPr lang="en-GB" sz="1600" dirty="0">
                  <a:solidFill>
                    <a:srgbClr val="00B050"/>
                  </a:solidFill>
                  <a:latin typeface="Calibri" pitchFamily="34" charset="0"/>
                </a:rPr>
                <a:t> </a:t>
              </a:r>
              <a:r>
                <a:rPr lang="en-US" sz="1600" dirty="0">
                  <a:solidFill>
                    <a:srgbClr val="00B050"/>
                  </a:solidFill>
                  <a:latin typeface="Calibri" pitchFamily="34" charset="0"/>
                </a:rPr>
                <a:t>12870(300) </a:t>
              </a:r>
              <a:r>
                <a:rPr lang="en-US" sz="1600" dirty="0" err="1">
                  <a:solidFill>
                    <a:srgbClr val="00B050"/>
                  </a:solidFill>
                  <a:latin typeface="Calibri" pitchFamily="34" charset="0"/>
                </a:rPr>
                <a:t>keV</a:t>
              </a:r>
              <a:r>
                <a:rPr lang="en-US" sz="1600" dirty="0">
                  <a:solidFill>
                    <a:srgbClr val="00B050"/>
                  </a:solidFill>
                </a:rPr>
                <a:t> </a:t>
              </a:r>
            </a:p>
          </p:txBody>
        </p:sp>
        <p:sp>
          <p:nvSpPr>
            <p:cNvPr id="79" name="CuadroTexto 28"/>
            <p:cNvSpPr txBox="1">
              <a:spLocks noChangeArrowheads="1"/>
            </p:cNvSpPr>
            <p:nvPr/>
          </p:nvSpPr>
          <p:spPr bwMode="auto">
            <a:xfrm>
              <a:off x="2058093" y="5147900"/>
              <a:ext cx="1649811" cy="369332"/>
            </a:xfrm>
            <a:prstGeom prst="rect">
              <a:avLst/>
            </a:prstGeom>
            <a:noFill/>
            <a:ln w="9525">
              <a:noFill/>
              <a:miter lim="800000"/>
              <a:headEnd/>
              <a:tailEnd/>
            </a:ln>
          </p:spPr>
          <p:txBody>
            <a:bodyPr wrap="none">
              <a:spAutoFit/>
            </a:bodyPr>
            <a:lstStyle/>
            <a:p>
              <a:r>
                <a:rPr lang="en-GB" b="1" baseline="30000" dirty="0" smtClean="0">
                  <a:latin typeface="+mn-lt"/>
                </a:rPr>
                <a:t>55</a:t>
              </a:r>
              <a:r>
                <a:rPr lang="en-GB" b="1" dirty="0" smtClean="0">
                  <a:latin typeface="+mn-lt"/>
                </a:rPr>
                <a:t>Ni  (T</a:t>
              </a:r>
              <a:r>
                <a:rPr lang="en-GB" b="1" baseline="-25000" dirty="0" smtClean="0">
                  <a:latin typeface="+mn-lt"/>
                </a:rPr>
                <a:t>Z</a:t>
              </a:r>
              <a:r>
                <a:rPr lang="en-GB" b="1" dirty="0" smtClean="0">
                  <a:latin typeface="+mn-lt"/>
                </a:rPr>
                <a:t> = -1/2)</a:t>
              </a:r>
            </a:p>
          </p:txBody>
        </p:sp>
        <p:sp>
          <p:nvSpPr>
            <p:cNvPr id="80" name="CuadroTexto 28"/>
            <p:cNvSpPr txBox="1">
              <a:spLocks noChangeArrowheads="1"/>
            </p:cNvSpPr>
            <p:nvPr/>
          </p:nvSpPr>
          <p:spPr bwMode="auto">
            <a:xfrm>
              <a:off x="2138498" y="5435932"/>
              <a:ext cx="1425390" cy="369332"/>
            </a:xfrm>
            <a:prstGeom prst="rect">
              <a:avLst/>
            </a:prstGeom>
            <a:noFill/>
            <a:ln w="9525">
              <a:noFill/>
              <a:miter lim="800000"/>
              <a:headEnd/>
              <a:tailEnd/>
            </a:ln>
          </p:spPr>
          <p:txBody>
            <a:bodyPr wrap="none">
              <a:spAutoFit/>
            </a:bodyPr>
            <a:lstStyle/>
            <a:p>
              <a:r>
                <a:rPr lang="en-GB" b="1" dirty="0" smtClean="0">
                  <a:latin typeface="+mn-lt"/>
                </a:rPr>
                <a:t>T</a:t>
              </a:r>
              <a:r>
                <a:rPr lang="en-GB" b="1" baseline="-25000" dirty="0" smtClean="0">
                  <a:latin typeface="+mn-lt"/>
                </a:rPr>
                <a:t>1/2</a:t>
              </a:r>
              <a:r>
                <a:rPr lang="en-GB" b="1" dirty="0" smtClean="0">
                  <a:latin typeface="+mn-lt"/>
                </a:rPr>
                <a:t> = 209 ms</a:t>
              </a:r>
            </a:p>
          </p:txBody>
        </p:sp>
        <p:sp>
          <p:nvSpPr>
            <p:cNvPr id="82" name="CuadroTexto 32"/>
            <p:cNvSpPr txBox="1">
              <a:spLocks noChangeArrowheads="1"/>
            </p:cNvSpPr>
            <p:nvPr/>
          </p:nvSpPr>
          <p:spPr bwMode="auto">
            <a:xfrm>
              <a:off x="2605225" y="4725144"/>
              <a:ext cx="814647" cy="353943"/>
            </a:xfrm>
            <a:prstGeom prst="rect">
              <a:avLst/>
            </a:prstGeom>
            <a:noFill/>
            <a:ln w="9525">
              <a:noFill/>
              <a:miter lim="800000"/>
              <a:headEnd/>
              <a:tailEnd/>
            </a:ln>
          </p:spPr>
          <p:txBody>
            <a:bodyPr wrap="none">
              <a:spAutoFit/>
            </a:bodyPr>
            <a:lstStyle/>
            <a:p>
              <a:r>
                <a:rPr lang="en-GB" sz="1700" b="1" dirty="0" smtClean="0">
                  <a:latin typeface="+mn-lt"/>
                </a:rPr>
                <a:t>T = 1/2</a:t>
              </a:r>
              <a:endParaRPr lang="en-GB" sz="1700" b="1" dirty="0">
                <a:latin typeface="+mn-lt"/>
              </a:endParaRPr>
            </a:p>
          </p:txBody>
        </p:sp>
      </p:grpSp>
      <p:sp>
        <p:nvSpPr>
          <p:cNvPr id="73" name="CuadroTexto 34"/>
          <p:cNvSpPr txBox="1">
            <a:spLocks noChangeArrowheads="1"/>
          </p:cNvSpPr>
          <p:nvPr/>
        </p:nvSpPr>
        <p:spPr bwMode="auto">
          <a:xfrm>
            <a:off x="4220367" y="2132856"/>
            <a:ext cx="477193" cy="276999"/>
          </a:xfrm>
          <a:prstGeom prst="rect">
            <a:avLst/>
          </a:prstGeom>
          <a:noFill/>
          <a:ln w="9525">
            <a:noFill/>
            <a:miter lim="800000"/>
            <a:headEnd/>
            <a:tailEnd/>
          </a:ln>
        </p:spPr>
        <p:txBody>
          <a:bodyPr wrap="none">
            <a:spAutoFit/>
          </a:bodyPr>
          <a:lstStyle/>
          <a:p>
            <a:r>
              <a:rPr lang="en-GB" sz="1200" i="1" dirty="0" smtClean="0">
                <a:solidFill>
                  <a:srgbClr val="FF0000"/>
                </a:solidFill>
                <a:latin typeface="+mn-lt"/>
              </a:rPr>
              <a:t>44%</a:t>
            </a:r>
            <a:endParaRPr lang="en-GB" sz="1200" i="1" baseline="30000" dirty="0" smtClean="0">
              <a:solidFill>
                <a:srgbClr val="FF0000"/>
              </a:solidFill>
              <a:latin typeface="+mn-lt"/>
            </a:endParaRPr>
          </a:p>
        </p:txBody>
      </p:sp>
      <p:sp>
        <p:nvSpPr>
          <p:cNvPr id="83" name="CuadroTexto 34"/>
          <p:cNvSpPr txBox="1">
            <a:spLocks noChangeArrowheads="1"/>
          </p:cNvSpPr>
          <p:nvPr/>
        </p:nvSpPr>
        <p:spPr bwMode="auto">
          <a:xfrm>
            <a:off x="4644008" y="2041103"/>
            <a:ext cx="477193" cy="276999"/>
          </a:xfrm>
          <a:prstGeom prst="rect">
            <a:avLst/>
          </a:prstGeom>
          <a:noFill/>
          <a:ln w="9525">
            <a:noFill/>
            <a:miter lim="800000"/>
            <a:headEnd/>
            <a:tailEnd/>
          </a:ln>
        </p:spPr>
        <p:txBody>
          <a:bodyPr wrap="none">
            <a:spAutoFit/>
          </a:bodyPr>
          <a:lstStyle/>
          <a:p>
            <a:r>
              <a:rPr lang="en-GB" sz="1200" i="1" dirty="0" smtClean="0">
                <a:solidFill>
                  <a:srgbClr val="0000FF"/>
                </a:solidFill>
                <a:latin typeface="+mn-lt"/>
              </a:rPr>
              <a:t>56%</a:t>
            </a:r>
            <a:endParaRPr lang="en-GB" sz="1200" i="1" baseline="30000" dirty="0" smtClean="0">
              <a:solidFill>
                <a:srgbClr val="0000FF"/>
              </a:solidFill>
              <a:latin typeface="+mn-lt"/>
            </a:endParaRPr>
          </a:p>
        </p:txBody>
      </p:sp>
      <p:sp>
        <p:nvSpPr>
          <p:cNvPr id="78" name="Right Brace 77"/>
          <p:cNvSpPr/>
          <p:nvPr/>
        </p:nvSpPr>
        <p:spPr>
          <a:xfrm rot="-5400000">
            <a:off x="4752020" y="2168860"/>
            <a:ext cx="216024" cy="432048"/>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CuadroTexto 34"/>
          <p:cNvSpPr txBox="1">
            <a:spLocks noChangeArrowheads="1"/>
          </p:cNvSpPr>
          <p:nvPr/>
        </p:nvSpPr>
        <p:spPr bwMode="auto">
          <a:xfrm>
            <a:off x="4626000" y="4860000"/>
            <a:ext cx="631904" cy="307777"/>
          </a:xfrm>
          <a:prstGeom prst="rect">
            <a:avLst/>
          </a:prstGeom>
          <a:noFill/>
          <a:ln w="9525">
            <a:noFill/>
            <a:miter lim="800000"/>
            <a:headEnd/>
            <a:tailEnd/>
          </a:ln>
        </p:spPr>
        <p:txBody>
          <a:bodyPr wrap="none">
            <a:spAutoFit/>
          </a:bodyPr>
          <a:lstStyle/>
          <a:p>
            <a:r>
              <a:rPr lang="en-GB" sz="1400" dirty="0" smtClean="0">
                <a:solidFill>
                  <a:srgbClr val="0000FF"/>
                </a:solidFill>
                <a:latin typeface="+mn-lt"/>
              </a:rPr>
              <a:t>11.5%</a:t>
            </a:r>
            <a:endParaRPr lang="en-GB" sz="1400" baseline="30000" dirty="0" smtClean="0">
              <a:solidFill>
                <a:srgbClr val="0000FF"/>
              </a:solidFill>
              <a:latin typeface="+mn-lt"/>
            </a:endParaRPr>
          </a:p>
        </p:txBody>
      </p:sp>
      <p:sp>
        <p:nvSpPr>
          <p:cNvPr id="107" name="Right Brace 106"/>
          <p:cNvSpPr/>
          <p:nvPr/>
        </p:nvSpPr>
        <p:spPr>
          <a:xfrm rot="5400000">
            <a:off x="4828588" y="4680000"/>
            <a:ext cx="170876" cy="39602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CuadroTexto 34"/>
          <p:cNvSpPr txBox="1">
            <a:spLocks noChangeArrowheads="1"/>
          </p:cNvSpPr>
          <p:nvPr/>
        </p:nvSpPr>
        <p:spPr bwMode="auto">
          <a:xfrm>
            <a:off x="3981770" y="4556074"/>
            <a:ext cx="477193" cy="276999"/>
          </a:xfrm>
          <a:prstGeom prst="rect">
            <a:avLst/>
          </a:prstGeom>
          <a:noFill/>
          <a:ln w="9525">
            <a:noFill/>
            <a:miter lim="800000"/>
            <a:headEnd/>
            <a:tailEnd/>
          </a:ln>
        </p:spPr>
        <p:txBody>
          <a:bodyPr wrap="none">
            <a:spAutoFit/>
          </a:bodyPr>
          <a:lstStyle/>
          <a:p>
            <a:r>
              <a:rPr lang="en-GB" sz="1200" i="1" dirty="0" smtClean="0">
                <a:solidFill>
                  <a:srgbClr val="FF0000"/>
                </a:solidFill>
                <a:latin typeface="+mn-lt"/>
              </a:rPr>
              <a:t>34%</a:t>
            </a:r>
            <a:endParaRPr lang="en-GB" sz="1200" i="1" baseline="30000" dirty="0" smtClean="0">
              <a:solidFill>
                <a:srgbClr val="FF0000"/>
              </a:solidFill>
              <a:latin typeface="+mn-lt"/>
            </a:endParaRPr>
          </a:p>
        </p:txBody>
      </p:sp>
      <p:sp>
        <p:nvSpPr>
          <p:cNvPr id="85" name="CuadroTexto 34"/>
          <p:cNvSpPr txBox="1">
            <a:spLocks noChangeArrowheads="1"/>
          </p:cNvSpPr>
          <p:nvPr/>
        </p:nvSpPr>
        <p:spPr bwMode="auto">
          <a:xfrm>
            <a:off x="4417106" y="4356008"/>
            <a:ext cx="477193" cy="276999"/>
          </a:xfrm>
          <a:prstGeom prst="rect">
            <a:avLst/>
          </a:prstGeom>
          <a:noFill/>
          <a:ln w="9525">
            <a:noFill/>
            <a:miter lim="800000"/>
            <a:headEnd/>
            <a:tailEnd/>
          </a:ln>
        </p:spPr>
        <p:txBody>
          <a:bodyPr wrap="none">
            <a:spAutoFit/>
          </a:bodyPr>
          <a:lstStyle/>
          <a:p>
            <a:r>
              <a:rPr lang="en-GB" sz="1200" i="1" dirty="0" smtClean="0">
                <a:solidFill>
                  <a:srgbClr val="0000FF"/>
                </a:solidFill>
                <a:latin typeface="+mn-lt"/>
              </a:rPr>
              <a:t>66%</a:t>
            </a:r>
            <a:endParaRPr lang="en-GB" sz="1200" i="1" baseline="30000" dirty="0" smtClean="0">
              <a:solidFill>
                <a:srgbClr val="0000FF"/>
              </a:solidFill>
              <a:latin typeface="+mn-lt"/>
            </a:endParaRPr>
          </a:p>
        </p:txBody>
      </p:sp>
      <p:pic>
        <p:nvPicPr>
          <p:cNvPr id="70" name="Picture 3"/>
          <p:cNvPicPr>
            <a:picLocks noChangeArrowheads="1"/>
          </p:cNvPicPr>
          <p:nvPr/>
        </p:nvPicPr>
        <p:blipFill>
          <a:blip r:embed="rId5" cstate="print"/>
          <a:srcRect r="36399" b="11033"/>
          <a:stretch>
            <a:fillRect/>
          </a:stretch>
        </p:blipFill>
        <p:spPr bwMode="auto">
          <a:xfrm rot="-5400000">
            <a:off x="536400" y="3276000"/>
            <a:ext cx="3744000" cy="2311200"/>
          </a:xfrm>
          <a:prstGeom prst="rect">
            <a:avLst/>
          </a:prstGeom>
          <a:noFill/>
          <a:ln w="3175">
            <a:solidFill>
              <a:schemeClr val="tx1"/>
            </a:solidFill>
            <a:miter lim="800000"/>
            <a:headEnd/>
            <a:tailEnd/>
          </a:ln>
        </p:spPr>
      </p:pic>
      <p:sp>
        <p:nvSpPr>
          <p:cNvPr id="101" name="CuadroTexto 34"/>
          <p:cNvSpPr txBox="1">
            <a:spLocks noChangeArrowheads="1"/>
          </p:cNvSpPr>
          <p:nvPr/>
        </p:nvSpPr>
        <p:spPr bwMode="auto">
          <a:xfrm>
            <a:off x="1482253" y="1979548"/>
            <a:ext cx="1901483" cy="369332"/>
          </a:xfrm>
          <a:prstGeom prst="rect">
            <a:avLst/>
          </a:prstGeom>
          <a:noFill/>
          <a:ln w="9525">
            <a:noFill/>
            <a:miter lim="800000"/>
            <a:headEnd/>
            <a:tailEnd/>
          </a:ln>
        </p:spPr>
        <p:txBody>
          <a:bodyPr wrap="none">
            <a:spAutoFit/>
          </a:bodyPr>
          <a:lstStyle/>
          <a:p>
            <a:r>
              <a:rPr lang="en-GB" dirty="0" smtClean="0">
                <a:solidFill>
                  <a:srgbClr val="FF0000"/>
                </a:solidFill>
                <a:latin typeface="+mn-lt"/>
              </a:rPr>
              <a:t>B</a:t>
            </a:r>
            <a:r>
              <a:rPr lang="en-GB" i="1" baseline="-25000" dirty="0" smtClean="0">
                <a:solidFill>
                  <a:srgbClr val="FF0000"/>
                </a:solidFill>
                <a:latin typeface="+mn-lt"/>
              </a:rPr>
              <a:t>p</a:t>
            </a:r>
            <a:r>
              <a:rPr lang="en-GB" dirty="0" smtClean="0">
                <a:solidFill>
                  <a:srgbClr val="FF0000"/>
                </a:solidFill>
                <a:latin typeface="+mn-lt"/>
              </a:rPr>
              <a:t> = (88.5 </a:t>
            </a:r>
            <a:r>
              <a:rPr lang="en-GB" dirty="0" smtClean="0">
                <a:solidFill>
                  <a:srgbClr val="FF0000"/>
                </a:solidFill>
                <a:latin typeface="+mn-lt"/>
                <a:sym typeface="Symbol"/>
              </a:rPr>
              <a:t></a:t>
            </a:r>
            <a:r>
              <a:rPr lang="en-GB" dirty="0" smtClean="0">
                <a:solidFill>
                  <a:srgbClr val="FF0000"/>
                </a:solidFill>
                <a:latin typeface="+mn-lt"/>
              </a:rPr>
              <a:t> 2.6) %</a:t>
            </a:r>
            <a:endParaRPr lang="en-GB" baseline="30000" dirty="0" smtClean="0">
              <a:solidFill>
                <a:srgbClr val="FF0000"/>
              </a:solidFill>
              <a:latin typeface="+mn-lt"/>
            </a:endParaRPr>
          </a:p>
        </p:txBody>
      </p:sp>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1143000"/>
          </a:xfrm>
        </p:spPr>
        <p:txBody>
          <a:bodyPr/>
          <a:lstStyle/>
          <a:p>
            <a:r>
              <a:rPr lang="en-US" sz="2800" dirty="0" smtClean="0"/>
              <a:t>And now we can compare with the Charge Exchange reaction in the mirror</a:t>
            </a:r>
            <a:endParaRPr lang="en-US" sz="2800" dirty="0"/>
          </a:p>
        </p:txBody>
      </p:sp>
      <p:grpSp>
        <p:nvGrpSpPr>
          <p:cNvPr id="19" name="Group 74"/>
          <p:cNvGrpSpPr/>
          <p:nvPr/>
        </p:nvGrpSpPr>
        <p:grpSpPr>
          <a:xfrm>
            <a:off x="6231707" y="1935911"/>
            <a:ext cx="1428852" cy="2620163"/>
            <a:chOff x="7668344" y="1916832"/>
            <a:chExt cx="1428852" cy="2620163"/>
          </a:xfrm>
          <a:solidFill>
            <a:srgbClr val="FFFF00"/>
          </a:solidFill>
        </p:grpSpPr>
        <p:grpSp>
          <p:nvGrpSpPr>
            <p:cNvPr id="38" name="Group 85"/>
            <p:cNvGrpSpPr/>
            <p:nvPr/>
          </p:nvGrpSpPr>
          <p:grpSpPr>
            <a:xfrm>
              <a:off x="7668344" y="1916832"/>
              <a:ext cx="1406656" cy="2620163"/>
              <a:chOff x="7668344" y="1916832"/>
              <a:chExt cx="1406656" cy="2620163"/>
            </a:xfrm>
            <a:grpFill/>
          </p:grpSpPr>
          <p:sp>
            <p:nvSpPr>
              <p:cNvPr id="90" name="CuadroTexto 52"/>
              <p:cNvSpPr txBox="1">
                <a:spLocks noChangeArrowheads="1"/>
              </p:cNvSpPr>
              <p:nvPr/>
            </p:nvSpPr>
            <p:spPr bwMode="auto">
              <a:xfrm>
                <a:off x="7668344" y="1916832"/>
                <a:ext cx="1257524" cy="369332"/>
              </a:xfrm>
              <a:prstGeom prst="rect">
                <a:avLst/>
              </a:prstGeom>
              <a:grpFill/>
              <a:ln w="9525">
                <a:noFill/>
                <a:miter lim="800000"/>
                <a:headEnd/>
                <a:tailEnd/>
              </a:ln>
            </p:spPr>
            <p:txBody>
              <a:bodyPr wrap="none">
                <a:spAutoFit/>
              </a:bodyPr>
              <a:lstStyle/>
              <a:p>
                <a:r>
                  <a:rPr kumimoji="0" lang="en-GB" altLang="ja-JP" b="1" dirty="0">
                    <a:solidFill>
                      <a:srgbClr val="FF0000"/>
                    </a:solidFill>
                    <a:latin typeface="Calibri" pitchFamily="34" charset="0"/>
                  </a:rPr>
                  <a:t>B(GT)  </a:t>
                </a:r>
                <a:r>
                  <a:rPr kumimoji="0" lang="en-GB" altLang="ja-JP" b="1" dirty="0" smtClean="0">
                    <a:solidFill>
                      <a:srgbClr val="FF0000"/>
                    </a:solidFill>
                    <a:latin typeface="Calibri" pitchFamily="34" charset="0"/>
                  </a:rPr>
                  <a:t> </a:t>
                </a:r>
                <a:r>
                  <a:rPr kumimoji="0" lang="en-GB" altLang="ja-JP" b="1" dirty="0" smtClean="0">
                    <a:solidFill>
                      <a:srgbClr val="0000FF"/>
                    </a:solidFill>
                    <a:latin typeface="Calibri" pitchFamily="34" charset="0"/>
                  </a:rPr>
                  <a:t>B(F</a:t>
                </a:r>
                <a:r>
                  <a:rPr kumimoji="0" lang="en-GB" altLang="ja-JP" b="1" dirty="0">
                    <a:solidFill>
                      <a:srgbClr val="0000FF"/>
                    </a:solidFill>
                    <a:latin typeface="Calibri" pitchFamily="34" charset="0"/>
                  </a:rPr>
                  <a:t>)</a:t>
                </a:r>
              </a:p>
            </p:txBody>
          </p:sp>
          <p:sp>
            <p:nvSpPr>
              <p:cNvPr id="91" name="CuadroTexto 54"/>
              <p:cNvSpPr txBox="1">
                <a:spLocks noChangeArrowheads="1"/>
              </p:cNvSpPr>
              <p:nvPr/>
            </p:nvSpPr>
            <p:spPr bwMode="auto">
              <a:xfrm>
                <a:off x="8281193" y="2236802"/>
                <a:ext cx="793807" cy="369332"/>
              </a:xfrm>
              <a:prstGeom prst="rect">
                <a:avLst/>
              </a:prstGeom>
              <a:grpFill/>
              <a:ln w="9525">
                <a:noFill/>
                <a:miter lim="800000"/>
                <a:headEnd/>
                <a:tailEnd/>
              </a:ln>
            </p:spPr>
            <p:txBody>
              <a:bodyPr wrap="none">
                <a:spAutoFit/>
              </a:bodyPr>
              <a:lstStyle/>
              <a:p>
                <a:r>
                  <a:rPr kumimoji="0" lang="en-GB" altLang="ja-JP" b="1" dirty="0" smtClean="0">
                    <a:solidFill>
                      <a:srgbClr val="0000FF"/>
                    </a:solidFill>
                    <a:latin typeface="Calibri" pitchFamily="34" charset="0"/>
                  </a:rPr>
                  <a:t> 2.7(5)</a:t>
                </a:r>
                <a:endParaRPr kumimoji="0" lang="en-GB" altLang="ja-JP" b="1" dirty="0">
                  <a:solidFill>
                    <a:srgbClr val="0000FF"/>
                  </a:solidFill>
                  <a:latin typeface="Calibri" pitchFamily="34" charset="0"/>
                </a:endParaRPr>
              </a:p>
            </p:txBody>
          </p:sp>
          <p:sp>
            <p:nvSpPr>
              <p:cNvPr id="93" name="CuadroTexto 56"/>
              <p:cNvSpPr txBox="1">
                <a:spLocks noChangeArrowheads="1"/>
              </p:cNvSpPr>
              <p:nvPr/>
            </p:nvSpPr>
            <p:spPr bwMode="auto">
              <a:xfrm>
                <a:off x="7777137" y="3028890"/>
                <a:ext cx="858115" cy="1508105"/>
              </a:xfrm>
              <a:prstGeom prst="rect">
                <a:avLst/>
              </a:prstGeom>
              <a:grpFill/>
              <a:ln w="9525">
                <a:noFill/>
                <a:miter lim="800000"/>
                <a:headEnd/>
                <a:tailEnd/>
              </a:ln>
            </p:spPr>
            <p:txBody>
              <a:bodyPr wrap="none">
                <a:spAutoFit/>
              </a:bodyPr>
              <a:lstStyle/>
              <a:p>
                <a:r>
                  <a:rPr kumimoji="0" lang="en-GB" altLang="ja-JP" b="1" dirty="0" smtClean="0">
                    <a:solidFill>
                      <a:srgbClr val="FF0000"/>
                    </a:solidFill>
                    <a:latin typeface="Calibri" pitchFamily="34" charset="0"/>
                  </a:rPr>
                  <a:t>0.34(6)</a:t>
                </a:r>
              </a:p>
              <a:p>
                <a:r>
                  <a:rPr kumimoji="0" lang="en-GB" altLang="ja-JP" b="1" dirty="0" smtClean="0">
                    <a:solidFill>
                      <a:srgbClr val="FF0000"/>
                    </a:solidFill>
                    <a:latin typeface="Calibri" pitchFamily="34" charset="0"/>
                  </a:rPr>
                  <a:t>0</a:t>
                </a:r>
              </a:p>
              <a:p>
                <a:endParaRPr lang="en-GB" altLang="ja-JP" sz="2000" b="1" dirty="0" smtClean="0">
                  <a:solidFill>
                    <a:srgbClr val="FF0000"/>
                  </a:solidFill>
                  <a:latin typeface="Calibri" pitchFamily="34" charset="0"/>
                </a:endParaRPr>
              </a:p>
              <a:p>
                <a:r>
                  <a:rPr kumimoji="0" lang="en-GB" altLang="ja-JP" b="1" dirty="0" smtClean="0">
                    <a:solidFill>
                      <a:srgbClr val="FF0000"/>
                    </a:solidFill>
                    <a:latin typeface="Calibri" pitchFamily="34" charset="0"/>
                  </a:rPr>
                  <a:t>0.30(9)</a:t>
                </a:r>
              </a:p>
              <a:p>
                <a:r>
                  <a:rPr lang="en-GB" altLang="ja-JP" b="1" dirty="0" smtClean="0">
                    <a:solidFill>
                      <a:srgbClr val="FF0000"/>
                    </a:solidFill>
                    <a:latin typeface="Calibri" pitchFamily="34" charset="0"/>
                  </a:rPr>
                  <a:t>0</a:t>
                </a:r>
                <a:endParaRPr kumimoji="0" lang="en-GB" altLang="ja-JP" b="1" dirty="0">
                  <a:solidFill>
                    <a:srgbClr val="FF0000"/>
                  </a:solidFill>
                  <a:latin typeface="Calibri" pitchFamily="34" charset="0"/>
                </a:endParaRPr>
              </a:p>
            </p:txBody>
          </p:sp>
        </p:grpSp>
        <p:sp>
          <p:nvSpPr>
            <p:cNvPr id="74" name="CuadroTexto 55"/>
            <p:cNvSpPr txBox="1">
              <a:spLocks noChangeArrowheads="1"/>
            </p:cNvSpPr>
            <p:nvPr/>
          </p:nvSpPr>
          <p:spPr bwMode="auto">
            <a:xfrm>
              <a:off x="7776000" y="2538000"/>
              <a:ext cx="1321196" cy="369332"/>
            </a:xfrm>
            <a:prstGeom prst="rect">
              <a:avLst/>
            </a:prstGeom>
            <a:grpFill/>
            <a:ln w="9525">
              <a:noFill/>
              <a:miter lim="800000"/>
              <a:headEnd/>
              <a:tailEnd/>
            </a:ln>
          </p:spPr>
          <p:txBody>
            <a:bodyPr wrap="none">
              <a:spAutoFit/>
            </a:bodyPr>
            <a:lstStyle/>
            <a:p>
              <a:r>
                <a:rPr kumimoji="0" lang="en-GB" altLang="ja-JP" b="1" dirty="0" smtClean="0">
                  <a:solidFill>
                    <a:srgbClr val="FF0000"/>
                  </a:solidFill>
                  <a:latin typeface="Calibri" pitchFamily="34" charset="0"/>
                </a:rPr>
                <a:t>≤0.32 </a:t>
              </a:r>
              <a:r>
                <a:rPr kumimoji="0" lang="en-GB" altLang="ja-JP" b="1" dirty="0" smtClean="0">
                  <a:solidFill>
                    <a:srgbClr val="0000FF"/>
                  </a:solidFill>
                  <a:latin typeface="Calibri" pitchFamily="34" charset="0"/>
                </a:rPr>
                <a:t>1.3(5)</a:t>
              </a:r>
              <a:endParaRPr kumimoji="0" lang="en-GB" altLang="ja-JP" b="1" dirty="0">
                <a:solidFill>
                  <a:srgbClr val="0000FF"/>
                </a:solidFill>
                <a:latin typeface="Calibri" pitchFamily="34" charset="0"/>
              </a:endParaRPr>
            </a:p>
          </p:txBody>
        </p:sp>
      </p:grpSp>
      <p:grpSp>
        <p:nvGrpSpPr>
          <p:cNvPr id="43" name="Group 83"/>
          <p:cNvGrpSpPr/>
          <p:nvPr/>
        </p:nvGrpSpPr>
        <p:grpSpPr>
          <a:xfrm>
            <a:off x="1403648" y="1484784"/>
            <a:ext cx="6055084" cy="4779224"/>
            <a:chOff x="1403648" y="1484784"/>
            <a:chExt cx="6055084" cy="4779224"/>
          </a:xfrm>
        </p:grpSpPr>
        <p:pic>
          <p:nvPicPr>
            <p:cNvPr id="3" name="Picture 2" descr="C:\Users\SONJA\Desktop\56Cu_levels_no_numbers.gif"/>
            <p:cNvPicPr>
              <a:picLocks noChangeAspect="1" noChangeArrowheads="1"/>
            </p:cNvPicPr>
            <p:nvPr/>
          </p:nvPicPr>
          <p:blipFill>
            <a:blip r:embed="rId4" cstate="print"/>
            <a:srcRect l="23565" t="6530" r="31723" b="17143"/>
            <a:stretch>
              <a:fillRect/>
            </a:stretch>
          </p:blipFill>
          <p:spPr bwMode="auto">
            <a:xfrm>
              <a:off x="4283968" y="2339984"/>
              <a:ext cx="1793686" cy="3399739"/>
            </a:xfrm>
            <a:prstGeom prst="rect">
              <a:avLst/>
            </a:prstGeom>
            <a:noFill/>
          </p:spPr>
        </p:pic>
        <p:cxnSp>
          <p:nvCxnSpPr>
            <p:cNvPr id="4" name="Conector recto 13"/>
            <p:cNvCxnSpPr>
              <a:cxnSpLocks noChangeShapeType="1"/>
            </p:cNvCxnSpPr>
            <p:nvPr/>
          </p:nvCxnSpPr>
          <p:spPr bwMode="auto">
            <a:xfrm>
              <a:off x="5976128" y="1485252"/>
              <a:ext cx="1224000" cy="1588"/>
            </a:xfrm>
            <a:prstGeom prst="line">
              <a:avLst/>
            </a:prstGeom>
            <a:noFill/>
            <a:ln w="25400">
              <a:solidFill>
                <a:schemeClr val="tx1"/>
              </a:solidFill>
              <a:round/>
              <a:headEnd/>
              <a:tailEnd/>
            </a:ln>
            <a:effectLst>
              <a:outerShdw dist="20000" dir="5400000" rotWithShape="0">
                <a:srgbClr val="808080">
                  <a:alpha val="37999"/>
                </a:srgbClr>
              </a:outerShdw>
            </a:effectLst>
          </p:spPr>
        </p:cxnSp>
        <p:cxnSp>
          <p:nvCxnSpPr>
            <p:cNvPr id="5" name="Conector recto de flecha 21"/>
            <p:cNvCxnSpPr>
              <a:cxnSpLocks noChangeShapeType="1"/>
            </p:cNvCxnSpPr>
            <p:nvPr/>
          </p:nvCxnSpPr>
          <p:spPr bwMode="auto">
            <a:xfrm flipH="1">
              <a:off x="5076056" y="1484784"/>
              <a:ext cx="900000" cy="792088"/>
            </a:xfrm>
            <a:prstGeom prst="straightConnector1">
              <a:avLst/>
            </a:prstGeom>
            <a:noFill/>
            <a:ln w="25400">
              <a:solidFill>
                <a:srgbClr val="00B050"/>
              </a:solidFill>
              <a:round/>
              <a:headEnd/>
              <a:tailEnd type="arrow" w="med" len="med"/>
            </a:ln>
            <a:effectLst>
              <a:outerShdw dist="20000" dir="5400000" rotWithShape="0">
                <a:srgbClr val="808080">
                  <a:alpha val="37999"/>
                </a:srgbClr>
              </a:outerShdw>
            </a:effectLst>
          </p:spPr>
        </p:cxnSp>
        <p:sp>
          <p:nvSpPr>
            <p:cNvPr id="6" name="CuadroTexto 34"/>
            <p:cNvSpPr txBox="1">
              <a:spLocks noChangeArrowheads="1"/>
            </p:cNvSpPr>
            <p:nvPr/>
          </p:nvSpPr>
          <p:spPr bwMode="auto">
            <a:xfrm>
              <a:off x="5148064" y="1691516"/>
              <a:ext cx="388248" cy="369332"/>
            </a:xfrm>
            <a:prstGeom prst="rect">
              <a:avLst/>
            </a:prstGeom>
            <a:noFill/>
            <a:ln w="9525">
              <a:noFill/>
              <a:miter lim="800000"/>
              <a:headEnd/>
              <a:tailEnd/>
            </a:ln>
          </p:spPr>
          <p:txBody>
            <a:bodyPr wrap="none">
              <a:spAutoFit/>
            </a:bodyPr>
            <a:lstStyle/>
            <a:p>
              <a:r>
                <a:rPr lang="en-GB" b="1" dirty="0" smtClean="0">
                  <a:solidFill>
                    <a:srgbClr val="00B050"/>
                  </a:solidFill>
                  <a:latin typeface="+mn-lt"/>
                </a:rPr>
                <a:t>β</a:t>
              </a:r>
              <a:r>
                <a:rPr lang="en-GB" b="1" baseline="30000" dirty="0" smtClean="0">
                  <a:solidFill>
                    <a:srgbClr val="00B050"/>
                  </a:solidFill>
                  <a:latin typeface="+mn-lt"/>
                </a:rPr>
                <a:t>+</a:t>
              </a:r>
              <a:endParaRPr lang="en-GB" b="1" baseline="30000" dirty="0">
                <a:solidFill>
                  <a:srgbClr val="00B050"/>
                </a:solidFill>
                <a:latin typeface="+mn-lt"/>
              </a:endParaRPr>
            </a:p>
          </p:txBody>
        </p:sp>
        <p:sp>
          <p:nvSpPr>
            <p:cNvPr id="7" name="CuadroTexto 28"/>
            <p:cNvSpPr txBox="1">
              <a:spLocks noChangeArrowheads="1"/>
            </p:cNvSpPr>
            <p:nvPr/>
          </p:nvSpPr>
          <p:spPr bwMode="auto">
            <a:xfrm>
              <a:off x="4427984" y="5661248"/>
              <a:ext cx="1433406" cy="369332"/>
            </a:xfrm>
            <a:prstGeom prst="rect">
              <a:avLst/>
            </a:prstGeom>
            <a:noFill/>
            <a:ln w="9525">
              <a:noFill/>
              <a:miter lim="800000"/>
              <a:headEnd/>
              <a:tailEnd/>
            </a:ln>
          </p:spPr>
          <p:txBody>
            <a:bodyPr wrap="none">
              <a:spAutoFit/>
            </a:bodyPr>
            <a:lstStyle/>
            <a:p>
              <a:r>
                <a:rPr lang="en-GB" b="1" baseline="30000" dirty="0" smtClean="0">
                  <a:latin typeface="+mn-lt"/>
                </a:rPr>
                <a:t>56</a:t>
              </a:r>
              <a:r>
                <a:rPr lang="en-GB" b="1" dirty="0" smtClean="0">
                  <a:latin typeface="+mn-lt"/>
                </a:rPr>
                <a:t>Cu</a:t>
              </a:r>
              <a:r>
                <a:rPr lang="en-GB" b="1" dirty="0" smtClean="0"/>
                <a:t>  (</a:t>
              </a:r>
              <a:r>
                <a:rPr lang="en-GB" b="1" dirty="0" smtClean="0">
                  <a:latin typeface="+mn-lt"/>
                </a:rPr>
                <a:t>T</a:t>
              </a:r>
              <a:r>
                <a:rPr lang="en-GB" b="1" baseline="-25000" dirty="0" smtClean="0">
                  <a:latin typeface="+mn-lt"/>
                </a:rPr>
                <a:t>Z</a:t>
              </a:r>
              <a:r>
                <a:rPr lang="en-GB" b="1" dirty="0" smtClean="0">
                  <a:latin typeface="+mn-lt"/>
                </a:rPr>
                <a:t> = -1)</a:t>
              </a:r>
            </a:p>
          </p:txBody>
        </p:sp>
        <p:sp>
          <p:nvSpPr>
            <p:cNvPr id="8" name="CuadroTexto 32"/>
            <p:cNvSpPr txBox="1">
              <a:spLocks noChangeArrowheads="1"/>
            </p:cNvSpPr>
            <p:nvPr/>
          </p:nvSpPr>
          <p:spPr bwMode="auto">
            <a:xfrm>
              <a:off x="5148064" y="2123984"/>
              <a:ext cx="611065" cy="353943"/>
            </a:xfrm>
            <a:prstGeom prst="rect">
              <a:avLst/>
            </a:prstGeom>
            <a:noFill/>
            <a:ln w="9525">
              <a:noFill/>
              <a:miter lim="800000"/>
              <a:headEnd/>
              <a:tailEnd/>
            </a:ln>
          </p:spPr>
          <p:txBody>
            <a:bodyPr wrap="none">
              <a:spAutoFit/>
            </a:bodyPr>
            <a:lstStyle/>
            <a:p>
              <a:r>
                <a:rPr lang="en-GB" sz="1700" b="1" dirty="0" smtClean="0">
                  <a:solidFill>
                    <a:srgbClr val="FF0000"/>
                  </a:solidFill>
                  <a:latin typeface="+mn-lt"/>
                </a:rPr>
                <a:t>T = 2</a:t>
              </a:r>
              <a:endParaRPr lang="en-GB" sz="1700" b="1" dirty="0">
                <a:solidFill>
                  <a:srgbClr val="FF0000"/>
                </a:solidFill>
                <a:latin typeface="+mn-lt"/>
              </a:endParaRPr>
            </a:p>
          </p:txBody>
        </p:sp>
        <p:cxnSp>
          <p:nvCxnSpPr>
            <p:cNvPr id="10" name="Conector recto de flecha 21"/>
            <p:cNvCxnSpPr>
              <a:cxnSpLocks noChangeShapeType="1"/>
            </p:cNvCxnSpPr>
            <p:nvPr/>
          </p:nvCxnSpPr>
          <p:spPr bwMode="auto">
            <a:xfrm flipH="1">
              <a:off x="3635896" y="2492896"/>
              <a:ext cx="781210" cy="576064"/>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11" name="Conector recto de flecha 21"/>
            <p:cNvCxnSpPr>
              <a:cxnSpLocks noChangeShapeType="1"/>
            </p:cNvCxnSpPr>
            <p:nvPr/>
          </p:nvCxnSpPr>
          <p:spPr bwMode="auto">
            <a:xfrm flipH="1">
              <a:off x="3635896" y="3212976"/>
              <a:ext cx="781210" cy="576064"/>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12" name="Conector recto de flecha 21"/>
            <p:cNvCxnSpPr>
              <a:cxnSpLocks noChangeShapeType="1"/>
            </p:cNvCxnSpPr>
            <p:nvPr/>
          </p:nvCxnSpPr>
          <p:spPr bwMode="auto">
            <a:xfrm flipH="1">
              <a:off x="3635896" y="4077072"/>
              <a:ext cx="781210" cy="576064"/>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13" name="Conector recto de flecha 21"/>
            <p:cNvCxnSpPr>
              <a:cxnSpLocks noChangeShapeType="1"/>
            </p:cNvCxnSpPr>
            <p:nvPr/>
          </p:nvCxnSpPr>
          <p:spPr bwMode="auto">
            <a:xfrm flipH="1">
              <a:off x="3646774" y="2636912"/>
              <a:ext cx="781210" cy="576064"/>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cxnSp>
          <p:nvCxnSpPr>
            <p:cNvPr id="14" name="Conector recto de flecha 21"/>
            <p:cNvCxnSpPr>
              <a:cxnSpLocks noChangeShapeType="1"/>
            </p:cNvCxnSpPr>
            <p:nvPr/>
          </p:nvCxnSpPr>
          <p:spPr bwMode="auto">
            <a:xfrm flipH="1">
              <a:off x="3635896" y="3356992"/>
              <a:ext cx="781210" cy="576064"/>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sp>
          <p:nvSpPr>
            <p:cNvPr id="15" name="CuadroTexto 34"/>
            <p:cNvSpPr txBox="1">
              <a:spLocks noChangeArrowheads="1"/>
            </p:cNvSpPr>
            <p:nvPr/>
          </p:nvSpPr>
          <p:spPr bwMode="auto">
            <a:xfrm>
              <a:off x="3833458" y="2348880"/>
              <a:ext cx="306494" cy="369332"/>
            </a:xfrm>
            <a:prstGeom prst="rect">
              <a:avLst/>
            </a:prstGeom>
            <a:noFill/>
            <a:ln w="9525">
              <a:noFill/>
              <a:miter lim="800000"/>
              <a:headEnd/>
              <a:tailEnd/>
            </a:ln>
          </p:spPr>
          <p:txBody>
            <a:bodyPr wrap="none">
              <a:spAutoFit/>
            </a:bodyPr>
            <a:lstStyle/>
            <a:p>
              <a:r>
                <a:rPr lang="en-GB" b="1" i="1" dirty="0" smtClean="0">
                  <a:solidFill>
                    <a:srgbClr val="FF0000"/>
                  </a:solidFill>
                  <a:latin typeface="+mn-lt"/>
                </a:rPr>
                <a:t>p</a:t>
              </a:r>
              <a:endParaRPr lang="en-GB" b="1" i="1" baseline="30000" dirty="0">
                <a:solidFill>
                  <a:srgbClr val="FF0000"/>
                </a:solidFill>
                <a:latin typeface="+mn-lt"/>
              </a:endParaRPr>
            </a:p>
          </p:txBody>
        </p:sp>
        <p:cxnSp>
          <p:nvCxnSpPr>
            <p:cNvPr id="16" name="Conector recto de flecha 22"/>
            <p:cNvCxnSpPr>
              <a:cxnSpLocks noChangeShapeType="1"/>
            </p:cNvCxnSpPr>
            <p:nvPr/>
          </p:nvCxnSpPr>
          <p:spPr bwMode="auto">
            <a:xfrm rot="5400000">
              <a:off x="3889604" y="3275984"/>
              <a:ext cx="1656000" cy="3175"/>
            </a:xfrm>
            <a:prstGeom prst="straightConnector1">
              <a:avLst/>
            </a:prstGeom>
            <a:noFill/>
            <a:ln w="25400">
              <a:solidFill>
                <a:srgbClr val="0000FF"/>
              </a:solidFill>
              <a:round/>
              <a:headEnd/>
              <a:tailEnd type="arrow" w="med" len="med"/>
            </a:ln>
            <a:effectLst>
              <a:outerShdw dist="20000" dir="5400000" rotWithShape="0">
                <a:srgbClr val="808080">
                  <a:alpha val="37999"/>
                </a:srgbClr>
              </a:outerShdw>
            </a:effectLst>
          </p:spPr>
        </p:cxnSp>
        <p:sp>
          <p:nvSpPr>
            <p:cNvPr id="17" name="CuadroTexto 35"/>
            <p:cNvSpPr txBox="1">
              <a:spLocks noChangeArrowheads="1"/>
            </p:cNvSpPr>
            <p:nvPr/>
          </p:nvSpPr>
          <p:spPr bwMode="auto">
            <a:xfrm>
              <a:off x="4427984" y="2636912"/>
              <a:ext cx="279244" cy="369332"/>
            </a:xfrm>
            <a:prstGeom prst="rect">
              <a:avLst/>
            </a:prstGeom>
            <a:noFill/>
            <a:ln w="9525">
              <a:noFill/>
              <a:miter lim="800000"/>
              <a:headEnd/>
              <a:tailEnd/>
            </a:ln>
          </p:spPr>
          <p:txBody>
            <a:bodyPr wrap="none">
              <a:spAutoFit/>
            </a:bodyPr>
            <a:lstStyle/>
            <a:p>
              <a:r>
                <a:rPr lang="en-GB" b="1" dirty="0" smtClean="0">
                  <a:solidFill>
                    <a:srgbClr val="0000FF"/>
                  </a:solidFill>
                  <a:latin typeface="Symbol" pitchFamily="18" charset="2"/>
                </a:rPr>
                <a:t>g</a:t>
              </a:r>
              <a:endParaRPr lang="en-GB" b="1" dirty="0">
                <a:solidFill>
                  <a:srgbClr val="0000FF"/>
                </a:solidFill>
                <a:latin typeface="Symbol" pitchFamily="18" charset="2"/>
              </a:endParaRPr>
            </a:p>
          </p:txBody>
        </p:sp>
        <p:sp>
          <p:nvSpPr>
            <p:cNvPr id="18" name="TextBox 17"/>
            <p:cNvSpPr txBox="1"/>
            <p:nvPr/>
          </p:nvSpPr>
          <p:spPr>
            <a:xfrm rot="16200000">
              <a:off x="4032008" y="3282786"/>
              <a:ext cx="1090611" cy="353943"/>
            </a:xfrm>
            <a:prstGeom prst="rect">
              <a:avLst/>
            </a:prstGeom>
            <a:noFill/>
          </p:spPr>
          <p:txBody>
            <a:bodyPr wrap="square" rtlCol="0">
              <a:spAutoFit/>
            </a:bodyPr>
            <a:lstStyle/>
            <a:p>
              <a:r>
                <a:rPr lang="pt-PT" sz="1700" b="1" dirty="0" smtClean="0">
                  <a:solidFill>
                    <a:srgbClr val="0000FF"/>
                  </a:solidFill>
                  <a:latin typeface="+mn-lt"/>
                </a:rPr>
                <a:t>1835</a:t>
              </a:r>
              <a:endParaRPr lang="en-US" sz="1700" b="1" baseline="-25000" dirty="0">
                <a:solidFill>
                  <a:srgbClr val="0000FF"/>
                </a:solidFill>
                <a:latin typeface="+mn-lt"/>
              </a:endParaRPr>
            </a:p>
          </p:txBody>
        </p:sp>
        <p:sp>
          <p:nvSpPr>
            <p:cNvPr id="20" name="CuadroTexto 28"/>
            <p:cNvSpPr txBox="1">
              <a:spLocks noChangeArrowheads="1"/>
            </p:cNvSpPr>
            <p:nvPr/>
          </p:nvSpPr>
          <p:spPr bwMode="auto">
            <a:xfrm>
              <a:off x="5868144" y="1484784"/>
              <a:ext cx="1422184" cy="369332"/>
            </a:xfrm>
            <a:prstGeom prst="rect">
              <a:avLst/>
            </a:prstGeom>
            <a:noFill/>
            <a:ln w="9525">
              <a:noFill/>
              <a:miter lim="800000"/>
              <a:headEnd/>
              <a:tailEnd/>
            </a:ln>
          </p:spPr>
          <p:txBody>
            <a:bodyPr wrap="none">
              <a:spAutoFit/>
            </a:bodyPr>
            <a:lstStyle/>
            <a:p>
              <a:r>
                <a:rPr lang="en-GB" b="1" baseline="30000" dirty="0" smtClean="0">
                  <a:latin typeface="+mn-lt"/>
                </a:rPr>
                <a:t>56</a:t>
              </a:r>
              <a:r>
                <a:rPr lang="en-GB" b="1" dirty="0" smtClean="0">
                  <a:latin typeface="+mn-lt"/>
                </a:rPr>
                <a:t>Zn</a:t>
              </a:r>
              <a:r>
                <a:rPr lang="en-GB" b="1" dirty="0" smtClean="0"/>
                <a:t>  (</a:t>
              </a:r>
              <a:r>
                <a:rPr lang="en-GB" b="1" dirty="0" smtClean="0">
                  <a:latin typeface="+mn-lt"/>
                </a:rPr>
                <a:t>T</a:t>
              </a:r>
              <a:r>
                <a:rPr lang="en-GB" b="1" baseline="-25000" dirty="0" smtClean="0">
                  <a:latin typeface="+mn-lt"/>
                </a:rPr>
                <a:t>Z</a:t>
              </a:r>
              <a:r>
                <a:rPr lang="en-GB" b="1" dirty="0" smtClean="0">
                  <a:latin typeface="+mn-lt"/>
                </a:rPr>
                <a:t> = -2)</a:t>
              </a:r>
            </a:p>
          </p:txBody>
        </p:sp>
        <p:sp>
          <p:nvSpPr>
            <p:cNvPr id="22" name="CuadroTexto 28"/>
            <p:cNvSpPr txBox="1">
              <a:spLocks noChangeArrowheads="1"/>
            </p:cNvSpPr>
            <p:nvPr/>
          </p:nvSpPr>
          <p:spPr bwMode="auto">
            <a:xfrm>
              <a:off x="6022120" y="4931876"/>
              <a:ext cx="1436612" cy="369332"/>
            </a:xfrm>
            <a:prstGeom prst="rect">
              <a:avLst/>
            </a:prstGeom>
            <a:noFill/>
            <a:ln w="9525">
              <a:noFill/>
              <a:miter lim="800000"/>
              <a:headEnd/>
              <a:tailEnd/>
            </a:ln>
          </p:spPr>
          <p:txBody>
            <a:bodyPr wrap="none">
              <a:spAutoFit/>
            </a:bodyPr>
            <a:lstStyle/>
            <a:p>
              <a:r>
                <a:rPr lang="en-GB" b="1" dirty="0" smtClean="0">
                  <a:latin typeface="+mn-lt"/>
                </a:rPr>
                <a:t>S</a:t>
              </a:r>
              <a:r>
                <a:rPr lang="en-GB" b="1" baseline="-25000" dirty="0" smtClean="0">
                  <a:latin typeface="+mn-lt"/>
                </a:rPr>
                <a:t>p</a:t>
              </a:r>
              <a:r>
                <a:rPr lang="en-GB" b="1" dirty="0" smtClean="0">
                  <a:latin typeface="+mn-lt"/>
                </a:rPr>
                <a:t> = 560</a:t>
              </a:r>
              <a:r>
                <a:rPr lang="en-GB" sz="1600" b="1" dirty="0" smtClean="0">
                  <a:latin typeface="+mn-lt"/>
                </a:rPr>
                <a:t> (140)</a:t>
              </a:r>
            </a:p>
          </p:txBody>
        </p:sp>
        <p:cxnSp>
          <p:nvCxnSpPr>
            <p:cNvPr id="23" name="Conector recto 17"/>
            <p:cNvCxnSpPr>
              <a:cxnSpLocks noChangeShapeType="1"/>
            </p:cNvCxnSpPr>
            <p:nvPr/>
          </p:nvCxnSpPr>
          <p:spPr bwMode="auto">
            <a:xfrm>
              <a:off x="4536128" y="4363517"/>
              <a:ext cx="1188000" cy="1587"/>
            </a:xfrm>
            <a:prstGeom prst="line">
              <a:avLst/>
            </a:prstGeom>
            <a:noFill/>
            <a:ln w="28575">
              <a:solidFill>
                <a:schemeClr val="tx1"/>
              </a:solidFill>
              <a:prstDash val="solid"/>
              <a:round/>
              <a:headEnd/>
              <a:tailEnd/>
            </a:ln>
            <a:effectLst>
              <a:outerShdw dist="20000" dir="5400000" rotWithShape="0">
                <a:srgbClr val="808080">
                  <a:alpha val="37999"/>
                </a:srgbClr>
              </a:outerShdw>
            </a:effectLst>
          </p:spPr>
        </p:cxnSp>
        <p:cxnSp>
          <p:nvCxnSpPr>
            <p:cNvPr id="24" name="Conector recto de flecha 21"/>
            <p:cNvCxnSpPr>
              <a:cxnSpLocks noChangeShapeType="1"/>
            </p:cNvCxnSpPr>
            <p:nvPr/>
          </p:nvCxnSpPr>
          <p:spPr bwMode="auto">
            <a:xfrm flipH="1">
              <a:off x="3635896" y="4365104"/>
              <a:ext cx="781210" cy="576064"/>
            </a:xfrm>
            <a:prstGeom prst="straightConnector1">
              <a:avLst/>
            </a:prstGeom>
            <a:noFill/>
            <a:ln w="25400">
              <a:solidFill>
                <a:srgbClr val="FF0000"/>
              </a:solidFill>
              <a:prstDash val="solid"/>
              <a:round/>
              <a:headEnd/>
              <a:tailEnd type="arrow" w="med" len="med"/>
            </a:ln>
            <a:effectLst>
              <a:outerShdw dist="20000" dir="5400000" rotWithShape="0">
                <a:srgbClr val="808080">
                  <a:alpha val="37999"/>
                </a:srgbClr>
              </a:outerShdw>
            </a:effectLst>
          </p:spPr>
        </p:cxnSp>
        <p:sp>
          <p:nvSpPr>
            <p:cNvPr id="25" name="CuadroTexto 32"/>
            <p:cNvSpPr txBox="1">
              <a:spLocks noChangeArrowheads="1"/>
            </p:cNvSpPr>
            <p:nvPr/>
          </p:nvSpPr>
          <p:spPr bwMode="auto">
            <a:xfrm>
              <a:off x="5148128" y="2498993"/>
              <a:ext cx="611065" cy="353943"/>
            </a:xfrm>
            <a:prstGeom prst="rect">
              <a:avLst/>
            </a:prstGeom>
            <a:noFill/>
            <a:ln w="9525">
              <a:noFill/>
              <a:miter lim="800000"/>
              <a:headEnd/>
              <a:tailEnd/>
            </a:ln>
          </p:spPr>
          <p:txBody>
            <a:bodyPr wrap="none">
              <a:spAutoFit/>
            </a:bodyPr>
            <a:lstStyle/>
            <a:p>
              <a:r>
                <a:rPr lang="en-GB" sz="1700" b="1" dirty="0" smtClean="0">
                  <a:latin typeface="+mn-lt"/>
                </a:rPr>
                <a:t>T = 1</a:t>
              </a:r>
              <a:endParaRPr lang="en-GB" sz="1700" b="1" dirty="0">
                <a:latin typeface="+mn-lt"/>
              </a:endParaRPr>
            </a:p>
          </p:txBody>
        </p:sp>
        <p:sp>
          <p:nvSpPr>
            <p:cNvPr id="26" name="CuadroTexto 32"/>
            <p:cNvSpPr txBox="1">
              <a:spLocks noChangeArrowheads="1"/>
            </p:cNvSpPr>
            <p:nvPr/>
          </p:nvSpPr>
          <p:spPr bwMode="auto">
            <a:xfrm>
              <a:off x="5148128" y="2859033"/>
              <a:ext cx="611065" cy="353943"/>
            </a:xfrm>
            <a:prstGeom prst="rect">
              <a:avLst/>
            </a:prstGeom>
            <a:noFill/>
            <a:ln w="9525">
              <a:noFill/>
              <a:miter lim="800000"/>
              <a:headEnd/>
              <a:tailEnd/>
            </a:ln>
          </p:spPr>
          <p:txBody>
            <a:bodyPr wrap="none">
              <a:spAutoFit/>
            </a:bodyPr>
            <a:lstStyle/>
            <a:p>
              <a:r>
                <a:rPr lang="en-GB" sz="1700" b="1" dirty="0" smtClean="0">
                  <a:latin typeface="+mn-lt"/>
                </a:rPr>
                <a:t>T = 1</a:t>
              </a:r>
              <a:endParaRPr lang="en-GB" sz="1700" b="1" dirty="0">
                <a:latin typeface="+mn-lt"/>
              </a:endParaRPr>
            </a:p>
          </p:txBody>
        </p:sp>
        <p:sp>
          <p:nvSpPr>
            <p:cNvPr id="27" name="CuadroTexto 32"/>
            <p:cNvSpPr txBox="1">
              <a:spLocks noChangeArrowheads="1"/>
            </p:cNvSpPr>
            <p:nvPr/>
          </p:nvSpPr>
          <p:spPr bwMode="auto">
            <a:xfrm>
              <a:off x="5148128" y="3291081"/>
              <a:ext cx="611065" cy="353943"/>
            </a:xfrm>
            <a:prstGeom prst="rect">
              <a:avLst/>
            </a:prstGeom>
            <a:noFill/>
            <a:ln w="9525">
              <a:noFill/>
              <a:miter lim="800000"/>
              <a:headEnd/>
              <a:tailEnd/>
            </a:ln>
          </p:spPr>
          <p:txBody>
            <a:bodyPr wrap="none">
              <a:spAutoFit/>
            </a:bodyPr>
            <a:lstStyle/>
            <a:p>
              <a:r>
                <a:rPr lang="en-GB" sz="1700" b="1" dirty="0" smtClean="0">
                  <a:latin typeface="+mn-lt"/>
                </a:rPr>
                <a:t>T = 1</a:t>
              </a:r>
              <a:endParaRPr lang="en-GB" sz="1700" b="1" dirty="0">
                <a:latin typeface="+mn-lt"/>
              </a:endParaRPr>
            </a:p>
          </p:txBody>
        </p:sp>
        <p:sp>
          <p:nvSpPr>
            <p:cNvPr id="28" name="CuadroTexto 32"/>
            <p:cNvSpPr txBox="1">
              <a:spLocks noChangeArrowheads="1"/>
            </p:cNvSpPr>
            <p:nvPr/>
          </p:nvSpPr>
          <p:spPr bwMode="auto">
            <a:xfrm>
              <a:off x="5148128" y="3780008"/>
              <a:ext cx="611065" cy="353943"/>
            </a:xfrm>
            <a:prstGeom prst="rect">
              <a:avLst/>
            </a:prstGeom>
            <a:noFill/>
            <a:ln w="9525">
              <a:noFill/>
              <a:miter lim="800000"/>
              <a:headEnd/>
              <a:tailEnd/>
            </a:ln>
          </p:spPr>
          <p:txBody>
            <a:bodyPr wrap="none">
              <a:spAutoFit/>
            </a:bodyPr>
            <a:lstStyle/>
            <a:p>
              <a:r>
                <a:rPr lang="en-GB" sz="1700" b="1" dirty="0" smtClean="0">
                  <a:latin typeface="+mn-lt"/>
                </a:rPr>
                <a:t>T = 1</a:t>
              </a:r>
              <a:endParaRPr lang="en-GB" sz="1700" b="1" dirty="0">
                <a:latin typeface="+mn-lt"/>
              </a:endParaRPr>
            </a:p>
          </p:txBody>
        </p:sp>
        <p:sp>
          <p:nvSpPr>
            <p:cNvPr id="29" name="CuadroTexto 32"/>
            <p:cNvSpPr txBox="1">
              <a:spLocks noChangeArrowheads="1"/>
            </p:cNvSpPr>
            <p:nvPr/>
          </p:nvSpPr>
          <p:spPr bwMode="auto">
            <a:xfrm>
              <a:off x="5148128" y="4356008"/>
              <a:ext cx="611065" cy="353943"/>
            </a:xfrm>
            <a:prstGeom prst="rect">
              <a:avLst/>
            </a:prstGeom>
            <a:noFill/>
            <a:ln w="9525">
              <a:noFill/>
              <a:miter lim="800000"/>
              <a:headEnd/>
              <a:tailEnd/>
            </a:ln>
          </p:spPr>
          <p:txBody>
            <a:bodyPr wrap="none">
              <a:spAutoFit/>
            </a:bodyPr>
            <a:lstStyle/>
            <a:p>
              <a:r>
                <a:rPr lang="en-GB" sz="1700" b="1" dirty="0" smtClean="0">
                  <a:latin typeface="+mn-lt"/>
                </a:rPr>
                <a:t>T = 1</a:t>
              </a:r>
              <a:endParaRPr lang="en-GB" sz="1700" b="1" dirty="0">
                <a:latin typeface="+mn-lt"/>
              </a:endParaRPr>
            </a:p>
          </p:txBody>
        </p:sp>
        <p:sp>
          <p:nvSpPr>
            <p:cNvPr id="30" name="CuadroTexto 32"/>
            <p:cNvSpPr txBox="1">
              <a:spLocks noChangeArrowheads="1"/>
            </p:cNvSpPr>
            <p:nvPr/>
          </p:nvSpPr>
          <p:spPr bwMode="auto">
            <a:xfrm>
              <a:off x="5185071" y="5229200"/>
              <a:ext cx="611065" cy="353943"/>
            </a:xfrm>
            <a:prstGeom prst="rect">
              <a:avLst/>
            </a:prstGeom>
            <a:noFill/>
            <a:ln w="9525">
              <a:noFill/>
              <a:miter lim="800000"/>
              <a:headEnd/>
              <a:tailEnd/>
            </a:ln>
          </p:spPr>
          <p:txBody>
            <a:bodyPr wrap="none">
              <a:spAutoFit/>
            </a:bodyPr>
            <a:lstStyle/>
            <a:p>
              <a:r>
                <a:rPr lang="en-GB" sz="1700" b="1" dirty="0" smtClean="0">
                  <a:latin typeface="+mn-lt"/>
                </a:rPr>
                <a:t>T = 1</a:t>
              </a:r>
              <a:endParaRPr lang="en-GB" sz="1700" b="1" dirty="0">
                <a:latin typeface="+mn-lt"/>
              </a:endParaRPr>
            </a:p>
          </p:txBody>
        </p:sp>
        <p:cxnSp>
          <p:nvCxnSpPr>
            <p:cNvPr id="31" name="Conector recto de flecha 22"/>
            <p:cNvCxnSpPr>
              <a:cxnSpLocks noChangeShapeType="1"/>
            </p:cNvCxnSpPr>
            <p:nvPr/>
          </p:nvCxnSpPr>
          <p:spPr bwMode="auto">
            <a:xfrm rot="5400000">
              <a:off x="4438004" y="2879984"/>
              <a:ext cx="864000" cy="3175"/>
            </a:xfrm>
            <a:prstGeom prst="straightConnector1">
              <a:avLst/>
            </a:prstGeom>
            <a:noFill/>
            <a:ln w="25400">
              <a:solidFill>
                <a:srgbClr val="0000FF"/>
              </a:solidFill>
              <a:prstDash val="dash"/>
              <a:round/>
              <a:headEnd/>
              <a:tailEnd type="arrow" w="med" len="med"/>
            </a:ln>
            <a:effectLst>
              <a:outerShdw dist="20000" dir="5400000" rotWithShape="0">
                <a:srgbClr val="808080">
                  <a:alpha val="37999"/>
                </a:srgbClr>
              </a:outerShdw>
            </a:effectLst>
          </p:spPr>
        </p:cxnSp>
        <p:cxnSp>
          <p:nvCxnSpPr>
            <p:cNvPr id="32" name="Conector recto de flecha 22"/>
            <p:cNvCxnSpPr>
              <a:cxnSpLocks noChangeShapeType="1"/>
            </p:cNvCxnSpPr>
            <p:nvPr/>
          </p:nvCxnSpPr>
          <p:spPr bwMode="auto">
            <a:xfrm rot="5400000">
              <a:off x="4644404" y="2825984"/>
              <a:ext cx="756000" cy="3175"/>
            </a:xfrm>
            <a:prstGeom prst="straightConnector1">
              <a:avLst/>
            </a:prstGeom>
            <a:noFill/>
            <a:ln w="25400">
              <a:solidFill>
                <a:srgbClr val="0000FF"/>
              </a:solidFill>
              <a:prstDash val="solid"/>
              <a:round/>
              <a:headEnd/>
              <a:tailEnd type="arrow" w="med" len="med"/>
            </a:ln>
            <a:effectLst>
              <a:outerShdw dist="20000" dir="5400000" rotWithShape="0">
                <a:srgbClr val="808080">
                  <a:alpha val="37999"/>
                </a:srgbClr>
              </a:outerShdw>
            </a:effectLst>
          </p:spPr>
        </p:cxnSp>
        <p:cxnSp>
          <p:nvCxnSpPr>
            <p:cNvPr id="33" name="Conector recto de flecha 22"/>
            <p:cNvCxnSpPr>
              <a:cxnSpLocks noChangeShapeType="1"/>
            </p:cNvCxnSpPr>
            <p:nvPr/>
          </p:nvCxnSpPr>
          <p:spPr bwMode="auto">
            <a:xfrm rot="5400000">
              <a:off x="4483620" y="4453485"/>
              <a:ext cx="756000" cy="3175"/>
            </a:xfrm>
            <a:prstGeom prst="straightConnector1">
              <a:avLst/>
            </a:prstGeom>
            <a:noFill/>
            <a:ln w="25400">
              <a:solidFill>
                <a:srgbClr val="0000FF"/>
              </a:solidFill>
              <a:prstDash val="dash"/>
              <a:round/>
              <a:headEnd/>
              <a:tailEnd type="arrow" w="med" len="med"/>
            </a:ln>
            <a:effectLst>
              <a:outerShdw dist="20000" dir="5400000" rotWithShape="0">
                <a:srgbClr val="808080">
                  <a:alpha val="37999"/>
                </a:srgbClr>
              </a:outerShdw>
            </a:effectLst>
          </p:spPr>
        </p:cxnSp>
        <p:cxnSp>
          <p:nvCxnSpPr>
            <p:cNvPr id="34" name="Conector recto de flecha 22"/>
            <p:cNvCxnSpPr>
              <a:cxnSpLocks noChangeShapeType="1"/>
            </p:cNvCxnSpPr>
            <p:nvPr/>
          </p:nvCxnSpPr>
          <p:spPr bwMode="auto">
            <a:xfrm rot="5400000">
              <a:off x="4726020" y="4363485"/>
              <a:ext cx="576000" cy="3175"/>
            </a:xfrm>
            <a:prstGeom prst="straightConnector1">
              <a:avLst/>
            </a:prstGeom>
            <a:noFill/>
            <a:ln w="25400">
              <a:solidFill>
                <a:srgbClr val="0000FF"/>
              </a:solidFill>
              <a:prstDash val="dash"/>
              <a:round/>
              <a:headEnd/>
              <a:tailEnd type="arrow" w="med" len="med"/>
            </a:ln>
            <a:effectLst>
              <a:outerShdw dist="20000" dir="5400000" rotWithShape="0">
                <a:srgbClr val="808080">
                  <a:alpha val="37999"/>
                </a:srgbClr>
              </a:outerShdw>
            </a:effectLst>
          </p:spPr>
        </p:cxnSp>
        <p:cxnSp>
          <p:nvCxnSpPr>
            <p:cNvPr id="35" name="Conector recto de flecha 22"/>
            <p:cNvCxnSpPr>
              <a:cxnSpLocks noChangeShapeType="1"/>
            </p:cNvCxnSpPr>
            <p:nvPr/>
          </p:nvCxnSpPr>
          <p:spPr bwMode="auto">
            <a:xfrm rot="5400000">
              <a:off x="5022420" y="4219485"/>
              <a:ext cx="288000" cy="3175"/>
            </a:xfrm>
            <a:prstGeom prst="straightConnector1">
              <a:avLst/>
            </a:prstGeom>
            <a:noFill/>
            <a:ln w="25400">
              <a:solidFill>
                <a:srgbClr val="0000FF"/>
              </a:solidFill>
              <a:prstDash val="solid"/>
              <a:round/>
              <a:headEnd/>
              <a:tailEnd type="arrow" w="med" len="med"/>
            </a:ln>
            <a:effectLst>
              <a:outerShdw dist="20000" dir="5400000" rotWithShape="0">
                <a:srgbClr val="808080">
                  <a:alpha val="37999"/>
                </a:srgbClr>
              </a:outerShdw>
            </a:effectLst>
          </p:spPr>
        </p:cxnSp>
        <p:cxnSp>
          <p:nvCxnSpPr>
            <p:cNvPr id="36" name="Conector recto de flecha 21"/>
            <p:cNvCxnSpPr>
              <a:cxnSpLocks noChangeShapeType="1"/>
            </p:cNvCxnSpPr>
            <p:nvPr/>
          </p:nvCxnSpPr>
          <p:spPr bwMode="auto">
            <a:xfrm flipH="1">
              <a:off x="3672000" y="5616000"/>
              <a:ext cx="853218" cy="648008"/>
            </a:xfrm>
            <a:prstGeom prst="straightConnector1">
              <a:avLst/>
            </a:prstGeom>
            <a:noFill/>
            <a:ln w="25400">
              <a:solidFill>
                <a:srgbClr val="9900CC"/>
              </a:solidFill>
              <a:round/>
              <a:headEnd/>
              <a:tailEnd type="arrow" w="med" len="med"/>
            </a:ln>
            <a:effectLst>
              <a:outerShdw dist="20000" dir="5400000" rotWithShape="0">
                <a:srgbClr val="808080">
                  <a:alpha val="37999"/>
                </a:srgbClr>
              </a:outerShdw>
            </a:effectLst>
          </p:spPr>
        </p:cxnSp>
        <p:sp>
          <p:nvSpPr>
            <p:cNvPr id="37" name="CuadroTexto 34"/>
            <p:cNvSpPr txBox="1">
              <a:spLocks noChangeArrowheads="1"/>
            </p:cNvSpPr>
            <p:nvPr/>
          </p:nvSpPr>
          <p:spPr bwMode="auto">
            <a:xfrm>
              <a:off x="3895720" y="5579948"/>
              <a:ext cx="388248" cy="369332"/>
            </a:xfrm>
            <a:prstGeom prst="rect">
              <a:avLst/>
            </a:prstGeom>
            <a:noFill/>
            <a:ln w="9525">
              <a:noFill/>
              <a:miter lim="800000"/>
              <a:headEnd/>
              <a:tailEnd/>
            </a:ln>
          </p:spPr>
          <p:txBody>
            <a:bodyPr wrap="none">
              <a:spAutoFit/>
            </a:bodyPr>
            <a:lstStyle/>
            <a:p>
              <a:r>
                <a:rPr lang="en-GB" b="1" dirty="0" smtClean="0">
                  <a:solidFill>
                    <a:srgbClr val="9900CC"/>
                  </a:solidFill>
                  <a:latin typeface="+mn-lt"/>
                </a:rPr>
                <a:t>β</a:t>
              </a:r>
              <a:r>
                <a:rPr lang="en-GB" b="1" baseline="30000" dirty="0" smtClean="0">
                  <a:solidFill>
                    <a:srgbClr val="9900CC"/>
                  </a:solidFill>
                  <a:latin typeface="+mn-lt"/>
                </a:rPr>
                <a:t>+</a:t>
              </a:r>
              <a:endParaRPr lang="en-GB" b="1" baseline="30000" dirty="0">
                <a:solidFill>
                  <a:srgbClr val="9900CC"/>
                </a:solidFill>
                <a:latin typeface="+mn-lt"/>
              </a:endParaRPr>
            </a:p>
          </p:txBody>
        </p:sp>
        <p:cxnSp>
          <p:nvCxnSpPr>
            <p:cNvPr id="39" name="Conector recto de flecha 21"/>
            <p:cNvCxnSpPr>
              <a:cxnSpLocks noChangeShapeType="1"/>
            </p:cNvCxnSpPr>
            <p:nvPr/>
          </p:nvCxnSpPr>
          <p:spPr bwMode="auto">
            <a:xfrm flipH="1">
              <a:off x="1403648" y="5085184"/>
              <a:ext cx="781210" cy="576064"/>
            </a:xfrm>
            <a:prstGeom prst="straightConnector1">
              <a:avLst/>
            </a:prstGeom>
            <a:noFill/>
            <a:ln w="25400">
              <a:solidFill>
                <a:srgbClr val="23E4E9"/>
              </a:solidFill>
              <a:round/>
              <a:headEnd/>
              <a:tailEnd type="arrow" w="med" len="med"/>
            </a:ln>
            <a:effectLst>
              <a:outerShdw dist="20000" dir="5400000" rotWithShape="0">
                <a:srgbClr val="808080">
                  <a:alpha val="37999"/>
                </a:srgbClr>
              </a:outerShdw>
            </a:effectLst>
          </p:spPr>
        </p:cxnSp>
        <p:sp>
          <p:nvSpPr>
            <p:cNvPr id="40" name="CuadroTexto 34"/>
            <p:cNvSpPr txBox="1">
              <a:spLocks noChangeArrowheads="1"/>
            </p:cNvSpPr>
            <p:nvPr/>
          </p:nvSpPr>
          <p:spPr bwMode="auto">
            <a:xfrm>
              <a:off x="1591464" y="5003884"/>
              <a:ext cx="388248" cy="369332"/>
            </a:xfrm>
            <a:prstGeom prst="rect">
              <a:avLst/>
            </a:prstGeom>
            <a:noFill/>
            <a:ln w="9525">
              <a:noFill/>
              <a:miter lim="800000"/>
              <a:headEnd/>
              <a:tailEnd/>
            </a:ln>
          </p:spPr>
          <p:txBody>
            <a:bodyPr wrap="none">
              <a:spAutoFit/>
            </a:bodyPr>
            <a:lstStyle/>
            <a:p>
              <a:r>
                <a:rPr lang="en-GB" b="1" dirty="0" smtClean="0">
                  <a:solidFill>
                    <a:srgbClr val="23E4E9"/>
                  </a:solidFill>
                  <a:latin typeface="+mn-lt"/>
                </a:rPr>
                <a:t>β</a:t>
              </a:r>
              <a:r>
                <a:rPr lang="en-GB" b="1" baseline="30000" dirty="0" smtClean="0">
                  <a:solidFill>
                    <a:srgbClr val="23E4E9"/>
                  </a:solidFill>
                  <a:latin typeface="+mn-lt"/>
                </a:rPr>
                <a:t>+</a:t>
              </a:r>
              <a:endParaRPr lang="en-GB" b="1" baseline="30000" dirty="0">
                <a:solidFill>
                  <a:srgbClr val="23E4E9"/>
                </a:solidFill>
                <a:latin typeface="+mn-lt"/>
              </a:endParaRPr>
            </a:p>
          </p:txBody>
        </p:sp>
        <p:cxnSp>
          <p:nvCxnSpPr>
            <p:cNvPr id="41" name="Conector recto 17"/>
            <p:cNvCxnSpPr>
              <a:cxnSpLocks noChangeShapeType="1"/>
            </p:cNvCxnSpPr>
            <p:nvPr/>
          </p:nvCxnSpPr>
          <p:spPr bwMode="auto">
            <a:xfrm>
              <a:off x="2195736" y="5083597"/>
              <a:ext cx="1188000" cy="1587"/>
            </a:xfrm>
            <a:prstGeom prst="line">
              <a:avLst/>
            </a:prstGeom>
            <a:noFill/>
            <a:ln w="28575">
              <a:solidFill>
                <a:schemeClr val="tx1"/>
              </a:solidFill>
              <a:prstDash val="solid"/>
              <a:round/>
              <a:headEnd/>
              <a:tailEnd/>
            </a:ln>
            <a:effectLst>
              <a:outerShdw dist="20000" dir="5400000" rotWithShape="0">
                <a:srgbClr val="808080">
                  <a:alpha val="37999"/>
                </a:srgbClr>
              </a:outerShdw>
            </a:effectLst>
          </p:spPr>
        </p:cxnSp>
        <p:sp>
          <p:nvSpPr>
            <p:cNvPr id="44" name="TextBox 43"/>
            <p:cNvSpPr txBox="1"/>
            <p:nvPr/>
          </p:nvSpPr>
          <p:spPr>
            <a:xfrm rot="16200000">
              <a:off x="4572008" y="2429182"/>
              <a:ext cx="1090611" cy="353943"/>
            </a:xfrm>
            <a:prstGeom prst="rect">
              <a:avLst/>
            </a:prstGeom>
            <a:noFill/>
            <a:ln>
              <a:noFill/>
            </a:ln>
          </p:spPr>
          <p:txBody>
            <a:bodyPr wrap="square" rtlCol="0">
              <a:spAutoFit/>
            </a:bodyPr>
            <a:lstStyle/>
            <a:p>
              <a:r>
                <a:rPr lang="pt-PT" sz="1700" b="1" dirty="0" smtClean="0">
                  <a:solidFill>
                    <a:srgbClr val="0000FF"/>
                  </a:solidFill>
                  <a:latin typeface="+mn-lt"/>
                </a:rPr>
                <a:t>861</a:t>
              </a:r>
              <a:endParaRPr lang="en-US" sz="1700" b="1" baseline="-25000" dirty="0">
                <a:solidFill>
                  <a:srgbClr val="0000FF"/>
                </a:solidFill>
                <a:latin typeface="+mn-lt"/>
              </a:endParaRPr>
            </a:p>
          </p:txBody>
        </p:sp>
        <p:sp>
          <p:nvSpPr>
            <p:cNvPr id="45" name="TextBox 44"/>
            <p:cNvSpPr txBox="1"/>
            <p:nvPr/>
          </p:nvSpPr>
          <p:spPr>
            <a:xfrm>
              <a:off x="5148064" y="4032008"/>
              <a:ext cx="648072" cy="353943"/>
            </a:xfrm>
            <a:prstGeom prst="rect">
              <a:avLst/>
            </a:prstGeom>
            <a:noFill/>
          </p:spPr>
          <p:txBody>
            <a:bodyPr wrap="square" rtlCol="0">
              <a:spAutoFit/>
            </a:bodyPr>
            <a:lstStyle/>
            <a:p>
              <a:r>
                <a:rPr lang="pt-PT" sz="1700" b="1" dirty="0" smtClean="0">
                  <a:solidFill>
                    <a:srgbClr val="0000FF"/>
                  </a:solidFill>
                  <a:latin typeface="+mn-lt"/>
                </a:rPr>
                <a:t>309</a:t>
              </a:r>
              <a:endParaRPr lang="en-US" sz="1700" b="1" baseline="-25000" dirty="0">
                <a:solidFill>
                  <a:srgbClr val="0000FF"/>
                </a:solidFill>
                <a:latin typeface="+mn-lt"/>
              </a:endParaRPr>
            </a:p>
          </p:txBody>
        </p:sp>
        <p:sp>
          <p:nvSpPr>
            <p:cNvPr id="79" name="CuadroTexto 28"/>
            <p:cNvSpPr txBox="1">
              <a:spLocks noChangeArrowheads="1"/>
            </p:cNvSpPr>
            <p:nvPr/>
          </p:nvSpPr>
          <p:spPr bwMode="auto">
            <a:xfrm>
              <a:off x="2058093" y="5147900"/>
              <a:ext cx="1649811" cy="369332"/>
            </a:xfrm>
            <a:prstGeom prst="rect">
              <a:avLst/>
            </a:prstGeom>
            <a:noFill/>
            <a:ln w="9525">
              <a:noFill/>
              <a:miter lim="800000"/>
              <a:headEnd/>
              <a:tailEnd/>
            </a:ln>
          </p:spPr>
          <p:txBody>
            <a:bodyPr wrap="none">
              <a:spAutoFit/>
            </a:bodyPr>
            <a:lstStyle/>
            <a:p>
              <a:r>
                <a:rPr lang="en-GB" b="1" baseline="30000" dirty="0" smtClean="0">
                  <a:latin typeface="+mn-lt"/>
                </a:rPr>
                <a:t>55</a:t>
              </a:r>
              <a:r>
                <a:rPr lang="en-GB" b="1" dirty="0" smtClean="0">
                  <a:latin typeface="+mn-lt"/>
                </a:rPr>
                <a:t>Ni  (T</a:t>
              </a:r>
              <a:r>
                <a:rPr lang="en-GB" b="1" baseline="-25000" dirty="0" smtClean="0">
                  <a:latin typeface="+mn-lt"/>
                </a:rPr>
                <a:t>Z</a:t>
              </a:r>
              <a:r>
                <a:rPr lang="en-GB" b="1" dirty="0" smtClean="0">
                  <a:latin typeface="+mn-lt"/>
                </a:rPr>
                <a:t> = -1/2)</a:t>
              </a:r>
            </a:p>
          </p:txBody>
        </p:sp>
        <p:sp>
          <p:nvSpPr>
            <p:cNvPr id="80" name="CuadroTexto 28"/>
            <p:cNvSpPr txBox="1">
              <a:spLocks noChangeArrowheads="1"/>
            </p:cNvSpPr>
            <p:nvPr/>
          </p:nvSpPr>
          <p:spPr bwMode="auto">
            <a:xfrm>
              <a:off x="2138498" y="5435932"/>
              <a:ext cx="1425390" cy="369332"/>
            </a:xfrm>
            <a:prstGeom prst="rect">
              <a:avLst/>
            </a:prstGeom>
            <a:noFill/>
            <a:ln w="9525">
              <a:noFill/>
              <a:miter lim="800000"/>
              <a:headEnd/>
              <a:tailEnd/>
            </a:ln>
          </p:spPr>
          <p:txBody>
            <a:bodyPr wrap="none">
              <a:spAutoFit/>
            </a:bodyPr>
            <a:lstStyle/>
            <a:p>
              <a:r>
                <a:rPr lang="en-GB" b="1" dirty="0" smtClean="0">
                  <a:latin typeface="+mn-lt"/>
                </a:rPr>
                <a:t>T</a:t>
              </a:r>
              <a:r>
                <a:rPr lang="en-GB" b="1" baseline="-25000" dirty="0" smtClean="0">
                  <a:latin typeface="+mn-lt"/>
                </a:rPr>
                <a:t>1/2</a:t>
              </a:r>
              <a:r>
                <a:rPr lang="en-GB" b="1" dirty="0" smtClean="0">
                  <a:latin typeface="+mn-lt"/>
                </a:rPr>
                <a:t> = 209 ms</a:t>
              </a:r>
            </a:p>
          </p:txBody>
        </p:sp>
        <p:sp>
          <p:nvSpPr>
            <p:cNvPr id="82" name="CuadroTexto 32"/>
            <p:cNvSpPr txBox="1">
              <a:spLocks noChangeArrowheads="1"/>
            </p:cNvSpPr>
            <p:nvPr/>
          </p:nvSpPr>
          <p:spPr bwMode="auto">
            <a:xfrm>
              <a:off x="2605225" y="4725144"/>
              <a:ext cx="814647" cy="353943"/>
            </a:xfrm>
            <a:prstGeom prst="rect">
              <a:avLst/>
            </a:prstGeom>
            <a:noFill/>
            <a:ln w="9525">
              <a:noFill/>
              <a:miter lim="800000"/>
              <a:headEnd/>
              <a:tailEnd/>
            </a:ln>
          </p:spPr>
          <p:txBody>
            <a:bodyPr wrap="none">
              <a:spAutoFit/>
            </a:bodyPr>
            <a:lstStyle/>
            <a:p>
              <a:r>
                <a:rPr lang="en-GB" sz="1700" b="1" dirty="0" smtClean="0">
                  <a:latin typeface="+mn-lt"/>
                </a:rPr>
                <a:t>T = 1/2</a:t>
              </a:r>
              <a:endParaRPr lang="en-GB" sz="1700" b="1" dirty="0">
                <a:latin typeface="+mn-lt"/>
              </a:endParaRPr>
            </a:p>
          </p:txBody>
        </p:sp>
      </p:grpSp>
      <p:sp>
        <p:nvSpPr>
          <p:cNvPr id="73" name="CuadroTexto 34"/>
          <p:cNvSpPr txBox="1">
            <a:spLocks noChangeArrowheads="1"/>
          </p:cNvSpPr>
          <p:nvPr/>
        </p:nvSpPr>
        <p:spPr bwMode="auto">
          <a:xfrm>
            <a:off x="4220367" y="2132856"/>
            <a:ext cx="477193" cy="276999"/>
          </a:xfrm>
          <a:prstGeom prst="rect">
            <a:avLst/>
          </a:prstGeom>
          <a:noFill/>
          <a:ln w="9525">
            <a:noFill/>
            <a:miter lim="800000"/>
            <a:headEnd/>
            <a:tailEnd/>
          </a:ln>
        </p:spPr>
        <p:txBody>
          <a:bodyPr wrap="none">
            <a:spAutoFit/>
          </a:bodyPr>
          <a:lstStyle/>
          <a:p>
            <a:r>
              <a:rPr lang="en-GB" sz="1200" i="1" dirty="0" smtClean="0">
                <a:solidFill>
                  <a:srgbClr val="FF0000"/>
                </a:solidFill>
                <a:latin typeface="+mn-lt"/>
              </a:rPr>
              <a:t>44%</a:t>
            </a:r>
            <a:endParaRPr lang="en-GB" sz="1200" i="1" baseline="30000" dirty="0" smtClean="0">
              <a:solidFill>
                <a:srgbClr val="FF0000"/>
              </a:solidFill>
              <a:latin typeface="+mn-lt"/>
            </a:endParaRPr>
          </a:p>
        </p:txBody>
      </p:sp>
      <p:sp>
        <p:nvSpPr>
          <p:cNvPr id="83" name="CuadroTexto 34"/>
          <p:cNvSpPr txBox="1">
            <a:spLocks noChangeArrowheads="1"/>
          </p:cNvSpPr>
          <p:nvPr/>
        </p:nvSpPr>
        <p:spPr bwMode="auto">
          <a:xfrm>
            <a:off x="4644008" y="2041103"/>
            <a:ext cx="477193" cy="276999"/>
          </a:xfrm>
          <a:prstGeom prst="rect">
            <a:avLst/>
          </a:prstGeom>
          <a:noFill/>
          <a:ln w="9525">
            <a:noFill/>
            <a:miter lim="800000"/>
            <a:headEnd/>
            <a:tailEnd/>
          </a:ln>
        </p:spPr>
        <p:txBody>
          <a:bodyPr wrap="none">
            <a:spAutoFit/>
          </a:bodyPr>
          <a:lstStyle/>
          <a:p>
            <a:r>
              <a:rPr lang="en-GB" sz="1200" i="1" dirty="0" smtClean="0">
                <a:solidFill>
                  <a:srgbClr val="0000FF"/>
                </a:solidFill>
                <a:latin typeface="+mn-lt"/>
              </a:rPr>
              <a:t>56%</a:t>
            </a:r>
            <a:endParaRPr lang="en-GB" sz="1200" i="1" baseline="30000" dirty="0" smtClean="0">
              <a:solidFill>
                <a:srgbClr val="0000FF"/>
              </a:solidFill>
              <a:latin typeface="+mn-lt"/>
            </a:endParaRPr>
          </a:p>
        </p:txBody>
      </p:sp>
      <p:sp>
        <p:nvSpPr>
          <p:cNvPr id="78" name="Right Brace 77"/>
          <p:cNvSpPr/>
          <p:nvPr/>
        </p:nvSpPr>
        <p:spPr>
          <a:xfrm rot="-5400000">
            <a:off x="4752020" y="2168860"/>
            <a:ext cx="216024" cy="432048"/>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CuadroTexto 34"/>
          <p:cNvSpPr txBox="1">
            <a:spLocks noChangeArrowheads="1"/>
          </p:cNvSpPr>
          <p:nvPr/>
        </p:nvSpPr>
        <p:spPr bwMode="auto">
          <a:xfrm>
            <a:off x="4626000" y="4860000"/>
            <a:ext cx="631904" cy="307777"/>
          </a:xfrm>
          <a:prstGeom prst="rect">
            <a:avLst/>
          </a:prstGeom>
          <a:noFill/>
          <a:ln w="9525">
            <a:noFill/>
            <a:miter lim="800000"/>
            <a:headEnd/>
            <a:tailEnd/>
          </a:ln>
        </p:spPr>
        <p:txBody>
          <a:bodyPr wrap="none">
            <a:spAutoFit/>
          </a:bodyPr>
          <a:lstStyle/>
          <a:p>
            <a:r>
              <a:rPr lang="en-GB" sz="1400" dirty="0" smtClean="0">
                <a:solidFill>
                  <a:srgbClr val="0000FF"/>
                </a:solidFill>
                <a:latin typeface="+mn-lt"/>
              </a:rPr>
              <a:t>11.5%</a:t>
            </a:r>
            <a:endParaRPr lang="en-GB" sz="1400" baseline="30000" dirty="0" smtClean="0">
              <a:solidFill>
                <a:srgbClr val="0000FF"/>
              </a:solidFill>
              <a:latin typeface="+mn-lt"/>
            </a:endParaRPr>
          </a:p>
        </p:txBody>
      </p:sp>
      <p:sp>
        <p:nvSpPr>
          <p:cNvPr id="107" name="Right Brace 106"/>
          <p:cNvSpPr/>
          <p:nvPr/>
        </p:nvSpPr>
        <p:spPr>
          <a:xfrm rot="5400000">
            <a:off x="4828588" y="4680000"/>
            <a:ext cx="170876" cy="396020"/>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CuadroTexto 34"/>
          <p:cNvSpPr txBox="1">
            <a:spLocks noChangeArrowheads="1"/>
          </p:cNvSpPr>
          <p:nvPr/>
        </p:nvSpPr>
        <p:spPr bwMode="auto">
          <a:xfrm>
            <a:off x="3981770" y="4556074"/>
            <a:ext cx="477193" cy="276999"/>
          </a:xfrm>
          <a:prstGeom prst="rect">
            <a:avLst/>
          </a:prstGeom>
          <a:noFill/>
          <a:ln w="9525">
            <a:noFill/>
            <a:miter lim="800000"/>
            <a:headEnd/>
            <a:tailEnd/>
          </a:ln>
        </p:spPr>
        <p:txBody>
          <a:bodyPr wrap="none">
            <a:spAutoFit/>
          </a:bodyPr>
          <a:lstStyle/>
          <a:p>
            <a:r>
              <a:rPr lang="en-GB" sz="1200" i="1" dirty="0" smtClean="0">
                <a:solidFill>
                  <a:srgbClr val="FF0000"/>
                </a:solidFill>
                <a:latin typeface="+mn-lt"/>
              </a:rPr>
              <a:t>34%</a:t>
            </a:r>
            <a:endParaRPr lang="en-GB" sz="1200" i="1" baseline="30000" dirty="0" smtClean="0">
              <a:solidFill>
                <a:srgbClr val="FF0000"/>
              </a:solidFill>
              <a:latin typeface="+mn-lt"/>
            </a:endParaRPr>
          </a:p>
        </p:txBody>
      </p:sp>
      <p:sp>
        <p:nvSpPr>
          <p:cNvPr id="85" name="CuadroTexto 34"/>
          <p:cNvSpPr txBox="1">
            <a:spLocks noChangeArrowheads="1"/>
          </p:cNvSpPr>
          <p:nvPr/>
        </p:nvSpPr>
        <p:spPr bwMode="auto">
          <a:xfrm>
            <a:off x="4417106" y="4356008"/>
            <a:ext cx="477193" cy="276999"/>
          </a:xfrm>
          <a:prstGeom prst="rect">
            <a:avLst/>
          </a:prstGeom>
          <a:noFill/>
          <a:ln w="9525">
            <a:noFill/>
            <a:miter lim="800000"/>
            <a:headEnd/>
            <a:tailEnd/>
          </a:ln>
        </p:spPr>
        <p:txBody>
          <a:bodyPr wrap="none">
            <a:spAutoFit/>
          </a:bodyPr>
          <a:lstStyle/>
          <a:p>
            <a:r>
              <a:rPr lang="en-GB" sz="1200" i="1" dirty="0" smtClean="0">
                <a:solidFill>
                  <a:srgbClr val="0000FF"/>
                </a:solidFill>
                <a:latin typeface="+mn-lt"/>
              </a:rPr>
              <a:t>66%</a:t>
            </a:r>
            <a:endParaRPr lang="en-GB" sz="1200" i="1" baseline="30000" dirty="0" smtClean="0">
              <a:solidFill>
                <a:srgbClr val="0000FF"/>
              </a:solidFill>
              <a:latin typeface="+mn-lt"/>
            </a:endParaRPr>
          </a:p>
        </p:txBody>
      </p:sp>
      <p:grpSp>
        <p:nvGrpSpPr>
          <p:cNvPr id="75" name="Group 74"/>
          <p:cNvGrpSpPr/>
          <p:nvPr/>
        </p:nvGrpSpPr>
        <p:grpSpPr>
          <a:xfrm>
            <a:off x="7681246" y="1600463"/>
            <a:ext cx="1273724" cy="2917487"/>
            <a:chOff x="7599245" y="1619508"/>
            <a:chExt cx="1273724" cy="2917487"/>
          </a:xfrm>
          <a:solidFill>
            <a:srgbClr val="CCFFCC"/>
          </a:solidFill>
        </p:grpSpPr>
        <p:grpSp>
          <p:nvGrpSpPr>
            <p:cNvPr id="76" name="Group 85"/>
            <p:cNvGrpSpPr/>
            <p:nvPr/>
          </p:nvGrpSpPr>
          <p:grpSpPr>
            <a:xfrm>
              <a:off x="7599245" y="1619508"/>
              <a:ext cx="1273724" cy="2917487"/>
              <a:chOff x="7599245" y="1619508"/>
              <a:chExt cx="1273724" cy="2917487"/>
            </a:xfrm>
            <a:grpFill/>
          </p:grpSpPr>
          <p:sp>
            <p:nvSpPr>
              <p:cNvPr id="95" name="CuadroTexto 52"/>
              <p:cNvSpPr txBox="1">
                <a:spLocks noChangeArrowheads="1"/>
              </p:cNvSpPr>
              <p:nvPr/>
            </p:nvSpPr>
            <p:spPr bwMode="auto">
              <a:xfrm>
                <a:off x="7668344" y="1916832"/>
                <a:ext cx="1204625" cy="369332"/>
              </a:xfrm>
              <a:prstGeom prst="rect">
                <a:avLst/>
              </a:prstGeom>
              <a:grpFill/>
              <a:ln w="9525">
                <a:noFill/>
                <a:miter lim="800000"/>
                <a:headEnd/>
                <a:tailEnd/>
              </a:ln>
            </p:spPr>
            <p:txBody>
              <a:bodyPr wrap="none">
                <a:spAutoFit/>
              </a:bodyPr>
              <a:lstStyle/>
              <a:p>
                <a:r>
                  <a:rPr kumimoji="0" lang="en-GB" altLang="ja-JP" b="1" dirty="0">
                    <a:solidFill>
                      <a:srgbClr val="FF0000"/>
                    </a:solidFill>
                    <a:latin typeface="Calibri" pitchFamily="34" charset="0"/>
                  </a:rPr>
                  <a:t>B(GT)  </a:t>
                </a:r>
                <a:r>
                  <a:rPr kumimoji="0" lang="en-GB" altLang="ja-JP" b="1" dirty="0">
                    <a:solidFill>
                      <a:srgbClr val="0000FF"/>
                    </a:solidFill>
                    <a:latin typeface="Calibri" pitchFamily="34" charset="0"/>
                  </a:rPr>
                  <a:t>B(F)</a:t>
                </a:r>
              </a:p>
            </p:txBody>
          </p:sp>
          <p:sp>
            <p:nvSpPr>
              <p:cNvPr id="102" name="CuadroTexto 54"/>
              <p:cNvSpPr txBox="1">
                <a:spLocks noChangeArrowheads="1"/>
              </p:cNvSpPr>
              <p:nvPr/>
            </p:nvSpPr>
            <p:spPr bwMode="auto">
              <a:xfrm>
                <a:off x="8281193" y="2236802"/>
                <a:ext cx="480307" cy="369332"/>
              </a:xfrm>
              <a:prstGeom prst="rect">
                <a:avLst/>
              </a:prstGeom>
              <a:grpFill/>
              <a:ln w="9525">
                <a:noFill/>
                <a:miter lim="800000"/>
                <a:headEnd/>
                <a:tailEnd/>
              </a:ln>
            </p:spPr>
            <p:txBody>
              <a:bodyPr wrap="none">
                <a:spAutoFit/>
              </a:bodyPr>
              <a:lstStyle/>
              <a:p>
                <a:r>
                  <a:rPr kumimoji="0" lang="en-GB" altLang="ja-JP" b="1" dirty="0" smtClean="0">
                    <a:solidFill>
                      <a:srgbClr val="0000FF"/>
                    </a:solidFill>
                    <a:latin typeface="Calibri" pitchFamily="34" charset="0"/>
                  </a:rPr>
                  <a:t>2.9</a:t>
                </a:r>
                <a:endParaRPr kumimoji="0" lang="en-GB" altLang="ja-JP" b="1" dirty="0">
                  <a:solidFill>
                    <a:srgbClr val="0000FF"/>
                  </a:solidFill>
                  <a:latin typeface="Calibri" pitchFamily="34" charset="0"/>
                </a:endParaRPr>
              </a:p>
            </p:txBody>
          </p:sp>
          <p:sp>
            <p:nvSpPr>
              <p:cNvPr id="103" name="CuadroTexto 56"/>
              <p:cNvSpPr txBox="1">
                <a:spLocks noChangeArrowheads="1"/>
              </p:cNvSpPr>
              <p:nvPr/>
            </p:nvSpPr>
            <p:spPr bwMode="auto">
              <a:xfrm>
                <a:off x="7777137" y="3028890"/>
                <a:ext cx="596638" cy="1508105"/>
              </a:xfrm>
              <a:prstGeom prst="rect">
                <a:avLst/>
              </a:prstGeom>
              <a:grpFill/>
              <a:ln w="9525">
                <a:noFill/>
                <a:miter lim="800000"/>
                <a:headEnd/>
                <a:tailEnd/>
              </a:ln>
            </p:spPr>
            <p:txBody>
              <a:bodyPr wrap="none">
                <a:spAutoFit/>
              </a:bodyPr>
              <a:lstStyle/>
              <a:p>
                <a:r>
                  <a:rPr kumimoji="0" lang="en-GB" altLang="ja-JP" b="1" dirty="0" smtClean="0">
                    <a:solidFill>
                      <a:srgbClr val="FF0000"/>
                    </a:solidFill>
                    <a:latin typeface="Calibri" pitchFamily="34" charset="0"/>
                  </a:rPr>
                  <a:t>0.43</a:t>
                </a:r>
              </a:p>
              <a:p>
                <a:r>
                  <a:rPr kumimoji="0" lang="en-GB" altLang="ja-JP" b="1" dirty="0" smtClean="0">
                    <a:solidFill>
                      <a:srgbClr val="FF0000"/>
                    </a:solidFill>
                    <a:latin typeface="Calibri" pitchFamily="34" charset="0"/>
                  </a:rPr>
                  <a:t>0</a:t>
                </a:r>
              </a:p>
              <a:p>
                <a:endParaRPr lang="en-GB" altLang="ja-JP" sz="2000" b="1" dirty="0" smtClean="0">
                  <a:solidFill>
                    <a:srgbClr val="FF0000"/>
                  </a:solidFill>
                  <a:latin typeface="Calibri" pitchFamily="34" charset="0"/>
                </a:endParaRPr>
              </a:p>
              <a:p>
                <a:r>
                  <a:rPr kumimoji="0" lang="en-GB" altLang="ja-JP" b="1" dirty="0" smtClean="0">
                    <a:solidFill>
                      <a:srgbClr val="FF0000"/>
                    </a:solidFill>
                    <a:latin typeface="Calibri" pitchFamily="34" charset="0"/>
                  </a:rPr>
                  <a:t>0.28</a:t>
                </a:r>
              </a:p>
              <a:p>
                <a:r>
                  <a:rPr lang="en-GB" altLang="ja-JP" b="1" dirty="0" smtClean="0">
                    <a:solidFill>
                      <a:srgbClr val="FF0000"/>
                    </a:solidFill>
                    <a:latin typeface="Calibri" pitchFamily="34" charset="0"/>
                  </a:rPr>
                  <a:t>0</a:t>
                </a:r>
                <a:endParaRPr kumimoji="0" lang="en-GB" altLang="ja-JP" b="1" dirty="0">
                  <a:solidFill>
                    <a:srgbClr val="FF0000"/>
                  </a:solidFill>
                  <a:latin typeface="Calibri" pitchFamily="34" charset="0"/>
                </a:endParaRPr>
              </a:p>
            </p:txBody>
          </p:sp>
          <p:sp>
            <p:nvSpPr>
              <p:cNvPr id="104" name="CuadroTexto 52"/>
              <p:cNvSpPr txBox="1">
                <a:spLocks noChangeArrowheads="1"/>
              </p:cNvSpPr>
              <p:nvPr/>
            </p:nvSpPr>
            <p:spPr bwMode="auto">
              <a:xfrm>
                <a:off x="7599245" y="1619508"/>
                <a:ext cx="1254745" cy="369332"/>
              </a:xfrm>
              <a:prstGeom prst="rect">
                <a:avLst/>
              </a:prstGeom>
              <a:grpFill/>
              <a:ln w="9525">
                <a:noFill/>
                <a:miter lim="800000"/>
                <a:headEnd/>
                <a:tailEnd/>
              </a:ln>
            </p:spPr>
            <p:txBody>
              <a:bodyPr wrap="none">
                <a:spAutoFit/>
              </a:bodyPr>
              <a:lstStyle/>
              <a:p>
                <a:r>
                  <a:rPr kumimoji="0" lang="en-GB" altLang="ja-JP" b="1" dirty="0" err="1" smtClean="0">
                    <a:solidFill>
                      <a:srgbClr val="FF0000"/>
                    </a:solidFill>
                    <a:latin typeface="Calibri" pitchFamily="34" charset="0"/>
                  </a:rPr>
                  <a:t>PRELiM</a:t>
                </a:r>
                <a:r>
                  <a:rPr kumimoji="0" lang="en-GB" altLang="ja-JP" b="1" dirty="0" smtClean="0">
                    <a:solidFill>
                      <a:srgbClr val="FF0000"/>
                    </a:solidFill>
                    <a:latin typeface="Calibri" pitchFamily="34" charset="0"/>
                  </a:rPr>
                  <a:t>. CE</a:t>
                </a:r>
                <a:endParaRPr kumimoji="0" lang="en-GB" altLang="ja-JP" b="1" dirty="0">
                  <a:solidFill>
                    <a:srgbClr val="0000FF"/>
                  </a:solidFill>
                  <a:latin typeface="Calibri" pitchFamily="34" charset="0"/>
                </a:endParaRPr>
              </a:p>
            </p:txBody>
          </p:sp>
        </p:grpSp>
        <p:sp>
          <p:nvSpPr>
            <p:cNvPr id="89" name="CuadroTexto 55"/>
            <p:cNvSpPr txBox="1">
              <a:spLocks noChangeArrowheads="1"/>
            </p:cNvSpPr>
            <p:nvPr/>
          </p:nvSpPr>
          <p:spPr bwMode="auto">
            <a:xfrm>
              <a:off x="7776000" y="2538000"/>
              <a:ext cx="997313" cy="369332"/>
            </a:xfrm>
            <a:prstGeom prst="rect">
              <a:avLst/>
            </a:prstGeom>
            <a:grpFill/>
            <a:ln w="9525">
              <a:noFill/>
              <a:miter lim="800000"/>
              <a:headEnd/>
              <a:tailEnd/>
            </a:ln>
          </p:spPr>
          <p:txBody>
            <a:bodyPr wrap="none">
              <a:spAutoFit/>
            </a:bodyPr>
            <a:lstStyle/>
            <a:p>
              <a:r>
                <a:rPr kumimoji="0" lang="en-GB" altLang="ja-JP" b="1" dirty="0" smtClean="0">
                  <a:solidFill>
                    <a:srgbClr val="FF0000"/>
                  </a:solidFill>
                  <a:latin typeface="Calibri" pitchFamily="34" charset="0"/>
                </a:rPr>
                <a:t>0.13  </a:t>
              </a:r>
              <a:r>
                <a:rPr kumimoji="0" lang="en-GB" altLang="ja-JP" b="1" dirty="0" smtClean="0">
                  <a:solidFill>
                    <a:srgbClr val="0000FF"/>
                  </a:solidFill>
                  <a:latin typeface="Calibri" pitchFamily="34" charset="0"/>
                </a:rPr>
                <a:t>1.1</a:t>
              </a:r>
              <a:endParaRPr kumimoji="0" lang="en-GB" altLang="ja-JP" b="1" dirty="0">
                <a:solidFill>
                  <a:srgbClr val="0000FF"/>
                </a:solidFill>
                <a:latin typeface="Calibri" pitchFamily="34" charset="0"/>
              </a:endParaRPr>
            </a:p>
          </p:txBody>
        </p:sp>
      </p:grpSp>
      <p:sp>
        <p:nvSpPr>
          <p:cNvPr id="108" name="CuadroTexto 52"/>
          <p:cNvSpPr txBox="1">
            <a:spLocks noChangeArrowheads="1"/>
          </p:cNvSpPr>
          <p:nvPr/>
        </p:nvSpPr>
        <p:spPr bwMode="auto">
          <a:xfrm>
            <a:off x="6385727" y="1547500"/>
            <a:ext cx="941283" cy="369332"/>
          </a:xfrm>
          <a:prstGeom prst="rect">
            <a:avLst/>
          </a:prstGeom>
          <a:solidFill>
            <a:srgbClr val="FFFF00"/>
          </a:solidFill>
          <a:ln w="9525">
            <a:noFill/>
            <a:miter lim="800000"/>
            <a:headEnd/>
            <a:tailEnd/>
          </a:ln>
        </p:spPr>
        <p:txBody>
          <a:bodyPr wrap="none">
            <a:spAutoFit/>
          </a:bodyPr>
          <a:lstStyle/>
          <a:p>
            <a:r>
              <a:rPr kumimoji="0" lang="en-GB" altLang="ja-JP" b="1" dirty="0" smtClean="0">
                <a:solidFill>
                  <a:srgbClr val="FF0000"/>
                </a:solidFill>
                <a:latin typeface="Calibri" pitchFamily="34" charset="0"/>
              </a:rPr>
              <a:t>B-decay</a:t>
            </a:r>
            <a:endParaRPr kumimoji="0" lang="en-GB" altLang="ja-JP" b="1" dirty="0">
              <a:solidFill>
                <a:srgbClr val="0000FF"/>
              </a:solidFill>
              <a:latin typeface="Calibri" pitchFamily="34" charset="0"/>
            </a:endParaRPr>
          </a:p>
        </p:txBody>
      </p:sp>
      <p:cxnSp>
        <p:nvCxnSpPr>
          <p:cNvPr id="110" name="Conector recto 109"/>
          <p:cNvCxnSpPr/>
          <p:nvPr/>
        </p:nvCxnSpPr>
        <p:spPr>
          <a:xfrm>
            <a:off x="5868144" y="2449571"/>
            <a:ext cx="976412" cy="1588"/>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2" name="Conector recto 111"/>
          <p:cNvCxnSpPr>
            <a:endCxn id="74" idx="1"/>
          </p:cNvCxnSpPr>
          <p:nvPr/>
        </p:nvCxnSpPr>
        <p:spPr>
          <a:xfrm>
            <a:off x="5851157" y="2555491"/>
            <a:ext cx="488206" cy="186254"/>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4" name="Conector recto 113"/>
          <p:cNvCxnSpPr/>
          <p:nvPr/>
        </p:nvCxnSpPr>
        <p:spPr>
          <a:xfrm>
            <a:off x="5743501" y="3212976"/>
            <a:ext cx="642226" cy="1588"/>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6" name="Conector recto 115"/>
          <p:cNvCxnSpPr/>
          <p:nvPr/>
        </p:nvCxnSpPr>
        <p:spPr>
          <a:xfrm>
            <a:off x="5759193" y="3313572"/>
            <a:ext cx="642226" cy="1588"/>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7" name="Conector recto 116"/>
          <p:cNvCxnSpPr/>
          <p:nvPr/>
        </p:nvCxnSpPr>
        <p:spPr>
          <a:xfrm>
            <a:off x="5759193" y="4103984"/>
            <a:ext cx="642226" cy="1588"/>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8" name="Conector recto 117"/>
          <p:cNvCxnSpPr/>
          <p:nvPr/>
        </p:nvCxnSpPr>
        <p:spPr>
          <a:xfrm>
            <a:off x="5743501" y="4354420"/>
            <a:ext cx="642226" cy="1588"/>
          </a:xfrm>
          <a:prstGeom prst="line">
            <a:avLst/>
          </a:prstGeom>
          <a:ln w="25400" cap="flat" cmpd="sng" algn="ctr">
            <a:solidFill>
              <a:schemeClr val="accent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94" name="Picture 3"/>
          <p:cNvPicPr>
            <a:picLocks noChangeArrowheads="1"/>
          </p:cNvPicPr>
          <p:nvPr/>
        </p:nvPicPr>
        <p:blipFill>
          <a:blip r:embed="rId5" cstate="print"/>
          <a:srcRect r="36399" b="11033"/>
          <a:stretch>
            <a:fillRect/>
          </a:stretch>
        </p:blipFill>
        <p:spPr bwMode="auto">
          <a:xfrm rot="-5400000">
            <a:off x="536400" y="3276000"/>
            <a:ext cx="3744000" cy="2311200"/>
          </a:xfrm>
          <a:prstGeom prst="rect">
            <a:avLst/>
          </a:prstGeom>
          <a:noFill/>
          <a:ln w="3175">
            <a:solidFill>
              <a:schemeClr val="tx1"/>
            </a:solidFill>
            <a:miter lim="800000"/>
            <a:headEnd/>
            <a:tailEnd/>
          </a:ln>
        </p:spPr>
      </p:pic>
      <p:sp>
        <p:nvSpPr>
          <p:cNvPr id="101" name="CuadroTexto 34"/>
          <p:cNvSpPr txBox="1">
            <a:spLocks noChangeArrowheads="1"/>
          </p:cNvSpPr>
          <p:nvPr/>
        </p:nvSpPr>
        <p:spPr bwMode="auto">
          <a:xfrm>
            <a:off x="1403648" y="2060848"/>
            <a:ext cx="1901483" cy="369332"/>
          </a:xfrm>
          <a:prstGeom prst="rect">
            <a:avLst/>
          </a:prstGeom>
          <a:noFill/>
          <a:ln w="9525">
            <a:noFill/>
            <a:miter lim="800000"/>
            <a:headEnd/>
            <a:tailEnd/>
          </a:ln>
        </p:spPr>
        <p:txBody>
          <a:bodyPr wrap="none">
            <a:spAutoFit/>
          </a:bodyPr>
          <a:lstStyle/>
          <a:p>
            <a:r>
              <a:rPr lang="en-GB" dirty="0" smtClean="0">
                <a:solidFill>
                  <a:srgbClr val="FF0000"/>
                </a:solidFill>
                <a:latin typeface="+mn-lt"/>
              </a:rPr>
              <a:t>B</a:t>
            </a:r>
            <a:r>
              <a:rPr lang="en-GB" i="1" baseline="-25000" dirty="0" smtClean="0">
                <a:solidFill>
                  <a:srgbClr val="FF0000"/>
                </a:solidFill>
                <a:latin typeface="+mn-lt"/>
              </a:rPr>
              <a:t>p</a:t>
            </a:r>
            <a:r>
              <a:rPr lang="en-GB" dirty="0" smtClean="0">
                <a:solidFill>
                  <a:srgbClr val="FF0000"/>
                </a:solidFill>
                <a:latin typeface="+mn-lt"/>
              </a:rPr>
              <a:t> = (88.5 </a:t>
            </a:r>
            <a:r>
              <a:rPr lang="en-GB" dirty="0" smtClean="0">
                <a:solidFill>
                  <a:srgbClr val="FF0000"/>
                </a:solidFill>
                <a:latin typeface="+mn-lt"/>
                <a:sym typeface="Symbol"/>
              </a:rPr>
              <a:t></a:t>
            </a:r>
            <a:r>
              <a:rPr lang="en-GB" dirty="0" smtClean="0">
                <a:solidFill>
                  <a:srgbClr val="FF0000"/>
                </a:solidFill>
                <a:latin typeface="+mn-lt"/>
              </a:rPr>
              <a:t> 2.6) %</a:t>
            </a:r>
            <a:endParaRPr lang="en-GB" baseline="30000" dirty="0" smtClean="0">
              <a:solidFill>
                <a:srgbClr val="FF0000"/>
              </a:solidFill>
              <a:latin typeface="+mn-lt"/>
            </a:endParaRPr>
          </a:p>
        </p:txBody>
      </p:sp>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8600"/>
            <a:ext cx="8229600" cy="1143000"/>
          </a:xfrm>
        </p:spPr>
        <p:txBody>
          <a:bodyPr/>
          <a:lstStyle/>
          <a:p>
            <a:r>
              <a:rPr lang="en-GB" dirty="0" err="1" smtClean="0"/>
              <a:t>Isospin</a:t>
            </a:r>
            <a:r>
              <a:rPr lang="en-GB" dirty="0" smtClean="0"/>
              <a:t> mixing</a:t>
            </a:r>
            <a:endParaRPr lang="en-GB" dirty="0"/>
          </a:p>
        </p:txBody>
      </p:sp>
      <p:pic>
        <p:nvPicPr>
          <p:cNvPr id="3" name="Imagen 2" descr="Decay_scheme.pdf"/>
          <p:cNvPicPr>
            <a:picLocks noChangeAspect="1"/>
          </p:cNvPicPr>
          <p:nvPr/>
        </p:nvPicPr>
        <p:blipFill>
          <a:blip r:embed="rId3"/>
          <a:stretch>
            <a:fillRect/>
          </a:stretch>
        </p:blipFill>
        <p:spPr>
          <a:xfrm rot="16200000">
            <a:off x="579602" y="99899"/>
            <a:ext cx="3975705" cy="5134908"/>
          </a:xfrm>
          <a:prstGeom prst="rect">
            <a:avLst/>
          </a:prstGeom>
        </p:spPr>
      </p:pic>
      <p:pic>
        <p:nvPicPr>
          <p:cNvPr id="4" name="Imagen 3" descr="DSSSD_spectrum.pdf"/>
          <p:cNvPicPr>
            <a:picLocks noChangeAspect="1"/>
          </p:cNvPicPr>
          <p:nvPr/>
        </p:nvPicPr>
        <p:blipFill>
          <a:blip r:embed="rId4"/>
          <a:stretch>
            <a:fillRect/>
          </a:stretch>
        </p:blipFill>
        <p:spPr>
          <a:xfrm rot="16200000">
            <a:off x="5029471" y="2997468"/>
            <a:ext cx="2872954" cy="4848111"/>
          </a:xfrm>
          <a:prstGeom prst="rect">
            <a:avLst/>
          </a:prstGeom>
        </p:spPr>
      </p:pic>
      <p:graphicFrame>
        <p:nvGraphicFramePr>
          <p:cNvPr id="155650" name="Object 2"/>
          <p:cNvGraphicFramePr>
            <a:graphicFrameLocks noChangeAspect="1"/>
          </p:cNvGraphicFramePr>
          <p:nvPr/>
        </p:nvGraphicFramePr>
        <p:xfrm>
          <a:off x="5859463" y="1155144"/>
          <a:ext cx="2243018" cy="1146175"/>
        </p:xfrm>
        <a:graphic>
          <a:graphicData uri="http://schemas.openxmlformats.org/presentationml/2006/ole">
            <p:oleObj spid="_x0000_s155661" name="Ecuación" r:id="rId5" imgW="787400" imgH="406400" progId="Equation.3">
              <p:embed/>
            </p:oleObj>
          </a:graphicData>
        </a:graphic>
      </p:graphicFrame>
      <p:sp>
        <p:nvSpPr>
          <p:cNvPr id="6" name="CuadroTexto 5"/>
          <p:cNvSpPr txBox="1"/>
          <p:nvPr/>
        </p:nvSpPr>
        <p:spPr>
          <a:xfrm>
            <a:off x="5384800" y="729734"/>
            <a:ext cx="3713201" cy="369332"/>
          </a:xfrm>
          <a:prstGeom prst="rect">
            <a:avLst/>
          </a:prstGeom>
          <a:noFill/>
        </p:spPr>
        <p:txBody>
          <a:bodyPr wrap="none" rtlCol="0">
            <a:spAutoFit/>
          </a:bodyPr>
          <a:lstStyle/>
          <a:p>
            <a:r>
              <a:rPr lang="en-GB" dirty="0" smtClean="0"/>
              <a:t>Level(3508)=77%(T=2)+33%(T=1)</a:t>
            </a:r>
            <a:endParaRPr lang="en-GB" dirty="0"/>
          </a:p>
        </p:txBody>
      </p:sp>
      <p:graphicFrame>
        <p:nvGraphicFramePr>
          <p:cNvPr id="155653" name="Object 5"/>
          <p:cNvGraphicFramePr>
            <a:graphicFrameLocks noChangeAspect="1"/>
          </p:cNvGraphicFramePr>
          <p:nvPr/>
        </p:nvGraphicFramePr>
        <p:xfrm>
          <a:off x="5597406" y="2590800"/>
          <a:ext cx="2352675" cy="1146175"/>
        </p:xfrm>
        <a:graphic>
          <a:graphicData uri="http://schemas.openxmlformats.org/presentationml/2006/ole">
            <p:oleObj spid="_x0000_s155662" name="Ecuación" r:id="rId6" imgW="825500" imgH="406400" progId="Equation.3">
              <p:embed/>
            </p:oleObj>
          </a:graphicData>
        </a:graphic>
      </p:graphicFrame>
      <p:sp>
        <p:nvSpPr>
          <p:cNvPr id="8" name="CuadroTexto 7"/>
          <p:cNvSpPr txBox="1"/>
          <p:nvPr/>
        </p:nvSpPr>
        <p:spPr>
          <a:xfrm>
            <a:off x="8102481" y="2590800"/>
            <a:ext cx="787395" cy="923330"/>
          </a:xfrm>
          <a:prstGeom prst="rect">
            <a:avLst/>
          </a:prstGeom>
          <a:noFill/>
        </p:spPr>
        <p:txBody>
          <a:bodyPr wrap="none" rtlCol="0">
            <a:spAutoFit/>
          </a:bodyPr>
          <a:lstStyle/>
          <a:p>
            <a:r>
              <a:rPr lang="en-GB" dirty="0" smtClean="0"/>
              <a:t>In the</a:t>
            </a:r>
          </a:p>
          <a:p>
            <a:r>
              <a:rPr lang="en-GB" dirty="0" smtClean="0"/>
              <a:t>Mirror</a:t>
            </a:r>
          </a:p>
          <a:p>
            <a:r>
              <a:rPr lang="en-GB" dirty="0" smtClean="0"/>
              <a:t>56Co</a:t>
            </a:r>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baseline="30000" dirty="0" smtClean="0"/>
              <a:t>56</a:t>
            </a:r>
            <a:r>
              <a:rPr lang="pt-PT" dirty="0" smtClean="0"/>
              <a:t>Co level scheme</a:t>
            </a:r>
            <a:endParaRPr lang="en-US" dirty="0"/>
          </a:p>
        </p:txBody>
      </p:sp>
      <p:grpSp>
        <p:nvGrpSpPr>
          <p:cNvPr id="12" name="Group 15"/>
          <p:cNvGrpSpPr/>
          <p:nvPr/>
        </p:nvGrpSpPr>
        <p:grpSpPr>
          <a:xfrm>
            <a:off x="641013" y="-660400"/>
            <a:ext cx="7736225" cy="7188200"/>
            <a:chOff x="641013" y="-660400"/>
            <a:chExt cx="7736225" cy="7188200"/>
          </a:xfrm>
        </p:grpSpPr>
        <p:pic>
          <p:nvPicPr>
            <p:cNvPr id="3" name="Imagen 6" descr="56CO_LEVELSCHEMME.png"/>
            <p:cNvPicPr>
              <a:picLocks noChangeAspect="1"/>
            </p:cNvPicPr>
            <p:nvPr/>
          </p:nvPicPr>
          <p:blipFill>
            <a:blip r:embed="rId3" cstate="print"/>
            <a:srcRect/>
            <a:stretch>
              <a:fillRect/>
            </a:stretch>
          </p:blipFill>
          <p:spPr bwMode="auto">
            <a:xfrm>
              <a:off x="1100138" y="-660400"/>
              <a:ext cx="7277100" cy="7188200"/>
            </a:xfrm>
            <a:prstGeom prst="rect">
              <a:avLst/>
            </a:prstGeom>
            <a:noFill/>
            <a:ln w="9525">
              <a:noFill/>
              <a:miter lim="800000"/>
              <a:headEnd/>
              <a:tailEnd/>
            </a:ln>
          </p:spPr>
        </p:pic>
        <p:cxnSp>
          <p:nvCxnSpPr>
            <p:cNvPr id="4" name="Conector recto 8"/>
            <p:cNvCxnSpPr/>
            <p:nvPr/>
          </p:nvCxnSpPr>
          <p:spPr>
            <a:xfrm>
              <a:off x="1785938" y="2481263"/>
              <a:ext cx="5376862" cy="793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Conector recto 10"/>
            <p:cNvCxnSpPr/>
            <p:nvPr/>
          </p:nvCxnSpPr>
          <p:spPr>
            <a:xfrm rot="5400000">
              <a:off x="1475131" y="3460406"/>
              <a:ext cx="1944000" cy="1587"/>
            </a:xfrm>
            <a:prstGeom prst="line">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 name="Conector recto 11"/>
            <p:cNvCxnSpPr/>
            <p:nvPr/>
          </p:nvCxnSpPr>
          <p:spPr>
            <a:xfrm rot="5400000">
              <a:off x="2057301" y="2979738"/>
              <a:ext cx="998537" cy="1587"/>
            </a:xfrm>
            <a:prstGeom prst="line">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Conector recto 12"/>
            <p:cNvCxnSpPr/>
            <p:nvPr/>
          </p:nvCxnSpPr>
          <p:spPr>
            <a:xfrm rot="5400000">
              <a:off x="2222531" y="2938406"/>
              <a:ext cx="900000" cy="1588"/>
            </a:xfrm>
            <a:prstGeom prst="line">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CuadroTexto 16"/>
            <p:cNvSpPr txBox="1"/>
            <p:nvPr/>
          </p:nvSpPr>
          <p:spPr>
            <a:xfrm>
              <a:off x="1497906" y="220578"/>
              <a:ext cx="6314454" cy="400110"/>
            </a:xfrm>
            <a:prstGeom prst="rect">
              <a:avLst/>
            </a:prstGeom>
            <a:solidFill>
              <a:srgbClr val="FAFFB6"/>
            </a:solidFill>
            <a:ln w="12700">
              <a:solidFill>
                <a:srgbClr val="000099"/>
              </a:solidFill>
            </a:ln>
          </p:spPr>
          <p:txBody>
            <a:bodyPr wrap="square">
              <a:spAutoFit/>
            </a:bodyPr>
            <a:lstStyle/>
            <a:p>
              <a:pPr fontAlgn="auto">
                <a:spcBef>
                  <a:spcPts val="0"/>
                </a:spcBef>
                <a:spcAft>
                  <a:spcPts val="0"/>
                </a:spcAft>
                <a:defRPr/>
              </a:pPr>
              <a:r>
                <a:rPr kumimoji="0" lang="en-GB" sz="2000" dirty="0">
                  <a:solidFill>
                    <a:srgbClr val="000099"/>
                  </a:solidFill>
                  <a:latin typeface="+mn-lt"/>
                  <a:ea typeface="+mn-ea"/>
                </a:rPr>
                <a:t>We spy the gamma de-excitation in the </a:t>
              </a:r>
              <a:r>
                <a:rPr kumimoji="0" lang="en-GB" sz="2000" dirty="0" smtClean="0">
                  <a:solidFill>
                    <a:srgbClr val="000099"/>
                  </a:solidFill>
                  <a:latin typeface="+mn-lt"/>
                  <a:ea typeface="+mn-ea"/>
                </a:rPr>
                <a:t>mirror </a:t>
              </a:r>
              <a:r>
                <a:rPr kumimoji="0" lang="en-GB" sz="2000" baseline="30000" dirty="0" smtClean="0">
                  <a:solidFill>
                    <a:srgbClr val="000099"/>
                  </a:solidFill>
                  <a:latin typeface="+mn-lt"/>
                  <a:ea typeface="+mn-ea"/>
                </a:rPr>
                <a:t>56</a:t>
              </a:r>
              <a:r>
                <a:rPr kumimoji="0" lang="en-GB" sz="2000" dirty="0" smtClean="0">
                  <a:solidFill>
                    <a:srgbClr val="000099"/>
                  </a:solidFill>
                  <a:latin typeface="+mn-lt"/>
                  <a:ea typeface="+mn-ea"/>
                </a:rPr>
                <a:t>Co nucleus</a:t>
              </a:r>
              <a:endParaRPr kumimoji="0" lang="en-GB" sz="2000" dirty="0">
                <a:solidFill>
                  <a:srgbClr val="000099"/>
                </a:solidFill>
                <a:latin typeface="+mn-lt"/>
                <a:ea typeface="+mn-ea"/>
              </a:endParaRPr>
            </a:p>
          </p:txBody>
        </p:sp>
        <p:sp>
          <p:nvSpPr>
            <p:cNvPr id="11" name="TextBox 10"/>
            <p:cNvSpPr txBox="1"/>
            <p:nvPr/>
          </p:nvSpPr>
          <p:spPr>
            <a:xfrm>
              <a:off x="641013" y="2204864"/>
              <a:ext cx="618619" cy="369332"/>
            </a:xfrm>
            <a:prstGeom prst="rect">
              <a:avLst/>
            </a:prstGeom>
            <a:noFill/>
          </p:spPr>
          <p:txBody>
            <a:bodyPr wrap="square" rtlCol="0">
              <a:spAutoFit/>
            </a:bodyPr>
            <a:lstStyle/>
            <a:p>
              <a:r>
                <a:rPr lang="pt-PT" b="1" dirty="0" smtClean="0">
                  <a:solidFill>
                    <a:srgbClr val="FF0000"/>
                  </a:solidFill>
                  <a:latin typeface="+mn-lt"/>
                </a:rPr>
                <a:t>IAS</a:t>
              </a:r>
              <a:endParaRPr lang="en-US" b="1" dirty="0">
                <a:solidFill>
                  <a:srgbClr val="FF0000"/>
                </a:solidFill>
                <a:latin typeface="+mn-lt"/>
              </a:endParaRPr>
            </a:p>
          </p:txBody>
        </p:sp>
      </p:grpSp>
      <p:graphicFrame>
        <p:nvGraphicFramePr>
          <p:cNvPr id="8" name="Tabla 15"/>
          <p:cNvGraphicFramePr>
            <a:graphicFrameLocks noGrp="1"/>
          </p:cNvGraphicFramePr>
          <p:nvPr/>
        </p:nvGraphicFramePr>
        <p:xfrm>
          <a:off x="3124200" y="838200"/>
          <a:ext cx="4402665" cy="1432559"/>
        </p:xfrm>
        <a:graphic>
          <a:graphicData uri="http://schemas.openxmlformats.org/drawingml/2006/table">
            <a:tbl>
              <a:tblPr firstRow="1" bandRow="1">
                <a:tableStyleId>{B301B821-A1FF-4177-AEE7-76D212191A09}</a:tableStyleId>
              </a:tblPr>
              <a:tblGrid>
                <a:gridCol w="905791"/>
                <a:gridCol w="637973"/>
                <a:gridCol w="637973"/>
                <a:gridCol w="637973"/>
                <a:gridCol w="637973"/>
                <a:gridCol w="944982"/>
              </a:tblGrid>
              <a:tr h="252042">
                <a:tc>
                  <a:txBody>
                    <a:bodyPr/>
                    <a:lstStyle/>
                    <a:p>
                      <a:endParaRPr lang="en-GB" sz="1400" b="0" dirty="0">
                        <a:solidFill>
                          <a:schemeClr val="bg1"/>
                        </a:solidFill>
                      </a:endParaRPr>
                    </a:p>
                  </a:txBody>
                  <a:tcPr/>
                </a:tc>
                <a:tc>
                  <a:txBody>
                    <a:bodyPr/>
                    <a:lstStyle/>
                    <a:p>
                      <a:r>
                        <a:rPr lang="en-GB" sz="1400" b="0" baseline="30000" dirty="0" smtClean="0">
                          <a:solidFill>
                            <a:schemeClr val="bg1"/>
                          </a:solidFill>
                        </a:rPr>
                        <a:t>56</a:t>
                      </a:r>
                      <a:r>
                        <a:rPr lang="en-GB" sz="1400" b="0" dirty="0" smtClean="0">
                          <a:solidFill>
                            <a:schemeClr val="bg1"/>
                          </a:solidFill>
                        </a:rPr>
                        <a:t>Cu                    </a:t>
                      </a:r>
                      <a:endParaRPr lang="en-GB" sz="1400" b="0" dirty="0">
                        <a:solidFill>
                          <a:schemeClr val="bg1"/>
                        </a:solidFill>
                      </a:endParaRPr>
                    </a:p>
                  </a:txBody>
                  <a:tcPr/>
                </a:tc>
                <a:tc>
                  <a:txBody>
                    <a:bodyPr/>
                    <a:lstStyle/>
                    <a:p>
                      <a:endParaRPr lang="en-GB" sz="1400" b="0" dirty="0">
                        <a:solidFill>
                          <a:srgbClr val="0000FF"/>
                        </a:solidFill>
                      </a:endParaRPr>
                    </a:p>
                  </a:txBody>
                  <a:tcPr/>
                </a:tc>
                <a:tc>
                  <a:txBody>
                    <a:bodyPr/>
                    <a:lstStyle/>
                    <a:p>
                      <a:endParaRPr lang="en-GB" sz="1400" b="0" dirty="0"/>
                    </a:p>
                  </a:txBody>
                  <a:tcPr/>
                </a:tc>
                <a:tc>
                  <a:txBody>
                    <a:bodyPr/>
                    <a:lstStyle/>
                    <a:p>
                      <a:r>
                        <a:rPr lang="en-GB" sz="1400" b="0" baseline="30000" dirty="0" smtClean="0">
                          <a:solidFill>
                            <a:schemeClr val="bg1"/>
                          </a:solidFill>
                        </a:rPr>
                        <a:t>56</a:t>
                      </a:r>
                      <a:r>
                        <a:rPr lang="en-GB" sz="1400" b="0" dirty="0" smtClean="0"/>
                        <a:t>Co</a:t>
                      </a:r>
                      <a:endParaRPr lang="en-GB" sz="1400" b="0" dirty="0"/>
                    </a:p>
                  </a:txBody>
                  <a:tcPr/>
                </a:tc>
                <a:tc>
                  <a:txBody>
                    <a:bodyPr/>
                    <a:lstStyle/>
                    <a:p>
                      <a:endParaRPr lang="en-GB" sz="1400" b="0" dirty="0"/>
                    </a:p>
                  </a:txBody>
                  <a:tcPr/>
                </a:tc>
              </a:tr>
              <a:tr h="252042">
                <a:tc>
                  <a:txBody>
                    <a:bodyPr/>
                    <a:lstStyle/>
                    <a:p>
                      <a:r>
                        <a:rPr lang="en-GB" sz="1400" baseline="30000" dirty="0" smtClean="0">
                          <a:solidFill>
                            <a:srgbClr val="004620"/>
                          </a:solidFill>
                        </a:rPr>
                        <a:t>56</a:t>
                      </a:r>
                      <a:r>
                        <a:rPr lang="en-GB" sz="1400" dirty="0" smtClean="0">
                          <a:solidFill>
                            <a:srgbClr val="004620"/>
                          </a:solidFill>
                        </a:rPr>
                        <a:t>Cu</a:t>
                      </a:r>
                      <a:r>
                        <a:rPr lang="en-GB" sz="1400" baseline="0" dirty="0" smtClean="0">
                          <a:solidFill>
                            <a:srgbClr val="004620"/>
                          </a:solidFill>
                        </a:rPr>
                        <a:t> </a:t>
                      </a:r>
                      <a:r>
                        <a:rPr lang="en-GB" sz="1400" dirty="0" smtClean="0">
                          <a:solidFill>
                            <a:srgbClr val="004620"/>
                          </a:solidFill>
                        </a:rPr>
                        <a:t>M1</a:t>
                      </a:r>
                      <a:endParaRPr lang="en-GB" sz="1400" b="0" dirty="0">
                        <a:solidFill>
                          <a:srgbClr val="004620"/>
                        </a:solidFill>
                      </a:endParaRPr>
                    </a:p>
                  </a:txBody>
                  <a:tcPr/>
                </a:tc>
                <a:tc>
                  <a:txBody>
                    <a:bodyPr/>
                    <a:lstStyle/>
                    <a:p>
                      <a:r>
                        <a:rPr lang="en-GB" sz="1400" b="1" dirty="0" smtClean="0">
                          <a:solidFill>
                            <a:srgbClr val="004620"/>
                          </a:solidFill>
                        </a:rPr>
                        <a:t>1835 </a:t>
                      </a:r>
                      <a:r>
                        <a:rPr lang="en-GB" sz="1400" b="1" dirty="0" err="1" smtClean="0">
                          <a:solidFill>
                            <a:srgbClr val="004620"/>
                          </a:solidFill>
                        </a:rPr>
                        <a:t>keV</a:t>
                      </a:r>
                      <a:endParaRPr lang="en-GB" sz="1400" b="1" dirty="0">
                        <a:solidFill>
                          <a:srgbClr val="004620"/>
                        </a:solidFill>
                      </a:endParaRPr>
                    </a:p>
                  </a:txBody>
                  <a:tcPr/>
                </a:tc>
                <a:tc>
                  <a:txBody>
                    <a:bodyPr/>
                    <a:lstStyle/>
                    <a:p>
                      <a:r>
                        <a:rPr lang="en-GB" sz="1400" dirty="0" smtClean="0">
                          <a:solidFill>
                            <a:srgbClr val="0000FF"/>
                          </a:solidFill>
                        </a:rPr>
                        <a:t>51%</a:t>
                      </a:r>
                      <a:endParaRPr lang="en-GB" sz="1400" b="0" dirty="0">
                        <a:solidFill>
                          <a:srgbClr val="0000FF"/>
                        </a:solidFill>
                      </a:endParaRPr>
                    </a:p>
                  </a:txBody>
                  <a:tcPr/>
                </a:tc>
                <a:tc>
                  <a:txBody>
                    <a:bodyPr/>
                    <a:lstStyle/>
                    <a:p>
                      <a:r>
                        <a:rPr lang="en-GB" sz="1400" dirty="0" smtClean="0">
                          <a:solidFill>
                            <a:srgbClr val="FF0000"/>
                          </a:solidFill>
                        </a:rPr>
                        <a:t>51%</a:t>
                      </a:r>
                      <a:endParaRPr lang="en-GB" sz="1400" b="0" dirty="0">
                        <a:solidFill>
                          <a:srgbClr val="FF0000"/>
                        </a:solidFill>
                      </a:endParaRPr>
                    </a:p>
                  </a:txBody>
                  <a:tcPr/>
                </a:tc>
                <a:tc>
                  <a:txBody>
                    <a:bodyPr/>
                    <a:lstStyle/>
                    <a:p>
                      <a:r>
                        <a:rPr lang="en-GB" sz="1400" dirty="0" smtClean="0">
                          <a:solidFill>
                            <a:srgbClr val="FF0000"/>
                          </a:solidFill>
                        </a:rPr>
                        <a:t>1878 </a:t>
                      </a:r>
                      <a:r>
                        <a:rPr lang="en-GB" sz="1400" dirty="0" err="1" smtClean="0">
                          <a:solidFill>
                            <a:srgbClr val="FF0000"/>
                          </a:solidFill>
                        </a:rPr>
                        <a:t>keV</a:t>
                      </a:r>
                      <a:endParaRPr lang="en-GB" sz="1400" b="0" dirty="0">
                        <a:solidFill>
                          <a:srgbClr val="FF0000"/>
                        </a:solidFill>
                      </a:endParaRPr>
                    </a:p>
                  </a:txBody>
                  <a:tcPr/>
                </a:tc>
                <a:tc>
                  <a:txBody>
                    <a:bodyPr/>
                    <a:lstStyle/>
                    <a:p>
                      <a:r>
                        <a:rPr lang="en-GB" sz="1400" baseline="30000" dirty="0" smtClean="0"/>
                        <a:t>56</a:t>
                      </a:r>
                      <a:r>
                        <a:rPr lang="en-GB" sz="1400" dirty="0" smtClean="0"/>
                        <a:t>Co</a:t>
                      </a:r>
                      <a:r>
                        <a:rPr lang="en-GB" sz="1400" baseline="0" dirty="0" smtClean="0"/>
                        <a:t> </a:t>
                      </a:r>
                      <a:r>
                        <a:rPr lang="en-GB" sz="1400" dirty="0" smtClean="0"/>
                        <a:t>M1</a:t>
                      </a:r>
                      <a:endParaRPr lang="en-GB" sz="1400" b="0" dirty="0"/>
                    </a:p>
                  </a:txBody>
                  <a:tcPr/>
                </a:tc>
              </a:tr>
              <a:tr h="252042">
                <a:tc>
                  <a:txBody>
                    <a:bodyPr/>
                    <a:lstStyle/>
                    <a:p>
                      <a:r>
                        <a:rPr lang="en-GB" sz="1400" baseline="30000" dirty="0" smtClean="0">
                          <a:solidFill>
                            <a:srgbClr val="0000FF"/>
                          </a:solidFill>
                        </a:rPr>
                        <a:t>56</a:t>
                      </a:r>
                      <a:r>
                        <a:rPr lang="en-GB" sz="1400" dirty="0" smtClean="0">
                          <a:solidFill>
                            <a:srgbClr val="0000FF"/>
                          </a:solidFill>
                        </a:rPr>
                        <a:t>Cu M1</a:t>
                      </a:r>
                      <a:endParaRPr lang="en-GB" sz="1400" dirty="0">
                        <a:solidFill>
                          <a:srgbClr val="0000FF"/>
                        </a:solidFill>
                      </a:endParaRPr>
                    </a:p>
                  </a:txBody>
                  <a:tcPr/>
                </a:tc>
                <a:tc>
                  <a:txBody>
                    <a:bodyPr/>
                    <a:lstStyle/>
                    <a:p>
                      <a:r>
                        <a:rPr lang="en-GB" sz="1400" dirty="0" smtClean="0">
                          <a:solidFill>
                            <a:srgbClr val="0000FF"/>
                          </a:solidFill>
                        </a:rPr>
                        <a:t>988</a:t>
                      </a:r>
                      <a:endParaRPr lang="en-GB" sz="1400" dirty="0">
                        <a:solidFill>
                          <a:srgbClr val="0000FF"/>
                        </a:solidFill>
                      </a:endParaRPr>
                    </a:p>
                  </a:txBody>
                  <a:tcPr/>
                </a:tc>
                <a:tc>
                  <a:txBody>
                    <a:bodyPr/>
                    <a:lstStyle/>
                    <a:p>
                      <a:r>
                        <a:rPr lang="en-GB" sz="1400" dirty="0" smtClean="0">
                          <a:solidFill>
                            <a:srgbClr val="0000FF"/>
                          </a:solidFill>
                        </a:rPr>
                        <a:t>17%</a:t>
                      </a:r>
                      <a:endParaRPr lang="en-GB" sz="1400" dirty="0">
                        <a:solidFill>
                          <a:srgbClr val="0000FF"/>
                        </a:solidFill>
                      </a:endParaRPr>
                    </a:p>
                  </a:txBody>
                  <a:tcPr/>
                </a:tc>
                <a:tc>
                  <a:txBody>
                    <a:bodyPr/>
                    <a:lstStyle/>
                    <a:p>
                      <a:r>
                        <a:rPr lang="en-GB" sz="1400" dirty="0" smtClean="0">
                          <a:solidFill>
                            <a:srgbClr val="FF0000"/>
                          </a:solidFill>
                        </a:rPr>
                        <a:t>17%</a:t>
                      </a:r>
                      <a:endParaRPr lang="en-GB" sz="1400" dirty="0">
                        <a:solidFill>
                          <a:srgbClr val="FF0000"/>
                        </a:solidFill>
                      </a:endParaRPr>
                    </a:p>
                  </a:txBody>
                  <a:tcPr/>
                </a:tc>
                <a:tc>
                  <a:txBody>
                    <a:bodyPr/>
                    <a:lstStyle/>
                    <a:p>
                      <a:r>
                        <a:rPr lang="en-GB" sz="1400" dirty="0" smtClean="0">
                          <a:solidFill>
                            <a:srgbClr val="FF0000"/>
                          </a:solidFill>
                        </a:rPr>
                        <a:t>963</a:t>
                      </a:r>
                      <a:endParaRPr lang="en-GB" sz="1400"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baseline="30000" dirty="0" smtClean="0"/>
                        <a:t>56</a:t>
                      </a:r>
                      <a:r>
                        <a:rPr lang="en-GB" sz="1400" dirty="0" smtClean="0"/>
                        <a:t>Co</a:t>
                      </a:r>
                      <a:r>
                        <a:rPr lang="en-GB" sz="1400" baseline="0" dirty="0" smtClean="0"/>
                        <a:t> </a:t>
                      </a:r>
                      <a:r>
                        <a:rPr lang="en-GB" sz="1400" dirty="0" smtClean="0"/>
                        <a:t>M1</a:t>
                      </a:r>
                    </a:p>
                  </a:txBody>
                  <a:tcPr/>
                </a:tc>
              </a:tr>
              <a:tr h="252042">
                <a:tc>
                  <a:txBody>
                    <a:bodyPr/>
                    <a:lstStyle/>
                    <a:p>
                      <a:r>
                        <a:rPr lang="en-GB" sz="1400" baseline="30000" dirty="0" smtClean="0">
                          <a:solidFill>
                            <a:srgbClr val="0000FF"/>
                          </a:solidFill>
                        </a:rPr>
                        <a:t>56</a:t>
                      </a:r>
                      <a:r>
                        <a:rPr lang="en-GB" sz="1400" dirty="0" smtClean="0">
                          <a:solidFill>
                            <a:srgbClr val="0000FF"/>
                          </a:solidFill>
                        </a:rPr>
                        <a:t>Cu M1</a:t>
                      </a:r>
                      <a:endParaRPr lang="en-GB" sz="1400" dirty="0">
                        <a:solidFill>
                          <a:srgbClr val="0000FF"/>
                        </a:solidFill>
                      </a:endParaRPr>
                    </a:p>
                  </a:txBody>
                  <a:tcPr/>
                </a:tc>
                <a:tc>
                  <a:txBody>
                    <a:bodyPr/>
                    <a:lstStyle/>
                    <a:p>
                      <a:r>
                        <a:rPr lang="en-GB" sz="1400" dirty="0" smtClean="0">
                          <a:solidFill>
                            <a:srgbClr val="0000FF"/>
                          </a:solidFill>
                        </a:rPr>
                        <a:t>862</a:t>
                      </a:r>
                      <a:endParaRPr lang="en-GB" sz="1400" dirty="0">
                        <a:solidFill>
                          <a:srgbClr val="0000FF"/>
                        </a:solidFill>
                      </a:endParaRPr>
                    </a:p>
                  </a:txBody>
                  <a:tcPr/>
                </a:tc>
                <a:tc>
                  <a:txBody>
                    <a:bodyPr/>
                    <a:lstStyle/>
                    <a:p>
                      <a:r>
                        <a:rPr lang="en-GB" sz="1400" dirty="0" smtClean="0">
                          <a:solidFill>
                            <a:srgbClr val="0000FF"/>
                          </a:solidFill>
                        </a:rPr>
                        <a:t>32%</a:t>
                      </a:r>
                      <a:endParaRPr lang="en-GB" sz="1400" dirty="0">
                        <a:solidFill>
                          <a:srgbClr val="0000FF"/>
                        </a:solidFill>
                      </a:endParaRPr>
                    </a:p>
                  </a:txBody>
                  <a:tcPr/>
                </a:tc>
                <a:tc>
                  <a:txBody>
                    <a:bodyPr/>
                    <a:lstStyle/>
                    <a:p>
                      <a:r>
                        <a:rPr lang="en-GB" sz="1400" dirty="0" smtClean="0">
                          <a:solidFill>
                            <a:srgbClr val="FF0000"/>
                          </a:solidFill>
                        </a:rPr>
                        <a:t>32%</a:t>
                      </a:r>
                      <a:endParaRPr lang="en-GB" sz="1400" dirty="0">
                        <a:solidFill>
                          <a:srgbClr val="FF0000"/>
                        </a:solidFill>
                      </a:endParaRPr>
                    </a:p>
                  </a:txBody>
                  <a:tcPr/>
                </a:tc>
                <a:tc>
                  <a:txBody>
                    <a:bodyPr/>
                    <a:lstStyle/>
                    <a:p>
                      <a:r>
                        <a:rPr lang="en-GB" sz="1400" dirty="0" smtClean="0">
                          <a:solidFill>
                            <a:srgbClr val="FF0000"/>
                          </a:solidFill>
                        </a:rPr>
                        <a:t>869</a:t>
                      </a:r>
                      <a:endParaRPr lang="en-GB" sz="1400"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baseline="30000" dirty="0" smtClean="0"/>
                        <a:t>56</a:t>
                      </a:r>
                      <a:r>
                        <a:rPr lang="en-GB" sz="1400" dirty="0" smtClean="0"/>
                        <a:t>Co</a:t>
                      </a:r>
                      <a:r>
                        <a:rPr lang="en-GB" sz="1400" baseline="0" dirty="0" smtClean="0"/>
                        <a:t> </a:t>
                      </a:r>
                      <a:r>
                        <a:rPr lang="en-GB" sz="1400" dirty="0" smtClean="0"/>
                        <a:t>M1</a:t>
                      </a:r>
                    </a:p>
                  </a:txBody>
                  <a:tcPr/>
                </a:tc>
              </a:tr>
            </a:tbl>
          </a:graphicData>
        </a:graphic>
      </p:graphicFrame>
      <p:grpSp>
        <p:nvGrpSpPr>
          <p:cNvPr id="13" name="Group 16"/>
          <p:cNvGrpSpPr/>
          <p:nvPr/>
        </p:nvGrpSpPr>
        <p:grpSpPr>
          <a:xfrm>
            <a:off x="2700338" y="836712"/>
            <a:ext cx="3319462" cy="1440160"/>
            <a:chOff x="2700338" y="836712"/>
            <a:chExt cx="3319462" cy="1440160"/>
          </a:xfrm>
        </p:grpSpPr>
        <p:cxnSp>
          <p:nvCxnSpPr>
            <p:cNvPr id="10" name="Conector recto 14"/>
            <p:cNvCxnSpPr/>
            <p:nvPr/>
          </p:nvCxnSpPr>
          <p:spPr>
            <a:xfrm rot="10800000" flipV="1">
              <a:off x="2700338" y="1295400"/>
              <a:ext cx="3319462" cy="762000"/>
            </a:xfrm>
            <a:prstGeom prst="line">
              <a:avLst/>
            </a:prstGeom>
            <a:ln>
              <a:solidFill>
                <a:srgbClr val="FF0000">
                  <a:alpha val="50000"/>
                </a:srgbClr>
              </a:solidFill>
              <a:headEnd type="none"/>
              <a:tailEnd type="stealt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220072" y="836712"/>
              <a:ext cx="0" cy="144016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7164288" y="2276872"/>
            <a:ext cx="504056" cy="360040"/>
          </a:xfrm>
          <a:prstGeom prst="rect">
            <a:avLst/>
          </a:prstGeom>
          <a:solidFill>
            <a:srgbClr val="FFFF99">
              <a:alpha val="31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ector recto 12"/>
          <p:cNvCxnSpPr/>
          <p:nvPr/>
        </p:nvCxnSpPr>
        <p:spPr>
          <a:xfrm rot="5400000">
            <a:off x="5446800" y="4580318"/>
            <a:ext cx="288000" cy="1588"/>
          </a:xfrm>
          <a:prstGeom prst="line">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1115616" y="2276872"/>
            <a:ext cx="504056" cy="360040"/>
          </a:xfrm>
          <a:prstGeom prst="rect">
            <a:avLst/>
          </a:prstGeom>
          <a:solidFill>
            <a:srgbClr val="FFFF99">
              <a:alpha val="31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Conector recto 8"/>
          <p:cNvCxnSpPr/>
          <p:nvPr/>
        </p:nvCxnSpPr>
        <p:spPr>
          <a:xfrm>
            <a:off x="1785938" y="2566259"/>
            <a:ext cx="5376862" cy="7937"/>
          </a:xfrm>
          <a:prstGeom prst="line">
            <a:avLst/>
          </a:prstGeom>
          <a:ln>
            <a:solidFill>
              <a:srgbClr val="38DB00"/>
            </a:solidFill>
          </a:ln>
        </p:spPr>
        <p:style>
          <a:lnRef idx="2">
            <a:schemeClr val="accent1"/>
          </a:lnRef>
          <a:fillRef idx="0">
            <a:schemeClr val="accent1"/>
          </a:fillRef>
          <a:effectRef idx="1">
            <a:schemeClr val="accent1"/>
          </a:effectRef>
          <a:fontRef idx="minor">
            <a:schemeClr val="tx1"/>
          </a:fontRef>
        </p:style>
      </p:cxnSp>
      <p:cxnSp>
        <p:nvCxnSpPr>
          <p:cNvPr id="28" name="Conector recto 10"/>
          <p:cNvCxnSpPr/>
          <p:nvPr/>
        </p:nvCxnSpPr>
        <p:spPr>
          <a:xfrm rot="16200000" flipH="1">
            <a:off x="1945825" y="3538259"/>
            <a:ext cx="1943999" cy="1"/>
          </a:xfrm>
          <a:prstGeom prst="line">
            <a:avLst/>
          </a:prstGeom>
          <a:ln>
            <a:solidFill>
              <a:srgbClr val="38DB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354079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smtClean="0"/>
              <a:t>We were puzzled for some time….</a:t>
            </a:r>
            <a:endParaRPr lang="en-GB" dirty="0"/>
          </a:p>
        </p:txBody>
      </p:sp>
      <p:pic>
        <p:nvPicPr>
          <p:cNvPr id="3" name="Imagen 2" descr="Decay_scheme.pdf"/>
          <p:cNvPicPr>
            <a:picLocks noChangeAspect="1"/>
          </p:cNvPicPr>
          <p:nvPr/>
        </p:nvPicPr>
        <p:blipFill>
          <a:blip r:embed="rId2"/>
          <a:stretch>
            <a:fillRect/>
          </a:stretch>
        </p:blipFill>
        <p:spPr>
          <a:xfrm rot="16200000">
            <a:off x="2259994" y="325438"/>
            <a:ext cx="5309810" cy="6858000"/>
          </a:xfrm>
          <a:prstGeom prst="rect">
            <a:avLst/>
          </a:prstGeom>
          <a:solidFill>
            <a:srgbClr val="FFFF00"/>
          </a:solidFill>
        </p:spPr>
      </p:pic>
      <p:sp>
        <p:nvSpPr>
          <p:cNvPr id="4" name="Llamada ovalada 3"/>
          <p:cNvSpPr/>
          <p:nvPr/>
        </p:nvSpPr>
        <p:spPr>
          <a:xfrm>
            <a:off x="3911982" y="2857500"/>
            <a:ext cx="1841118" cy="896938"/>
          </a:xfrm>
          <a:prstGeom prst="wedgeEllipseCallout">
            <a:avLst>
              <a:gd name="adj1" fmla="val -62626"/>
              <a:gd name="adj2" fmla="val -34443"/>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smtClean="0">
                <a:solidFill>
                  <a:schemeClr val="tx1"/>
                </a:solidFill>
              </a:rPr>
              <a:t>Aprox</a:t>
            </a:r>
            <a:endParaRPr lang="en-GB" dirty="0" smtClean="0">
              <a:solidFill>
                <a:schemeClr val="tx1"/>
              </a:solidFill>
            </a:endParaRPr>
          </a:p>
          <a:p>
            <a:pPr algn="ctr"/>
            <a:r>
              <a:rPr lang="en-GB" dirty="0" smtClean="0">
                <a:solidFill>
                  <a:schemeClr val="tx1"/>
                </a:solidFill>
              </a:rPr>
              <a:t>10</a:t>
            </a:r>
            <a:r>
              <a:rPr lang="en-GB" baseline="30000" dirty="0" smtClean="0">
                <a:solidFill>
                  <a:schemeClr val="tx1"/>
                </a:solidFill>
              </a:rPr>
              <a:t>-15 </a:t>
            </a:r>
            <a:r>
              <a:rPr lang="en-GB" dirty="0" err="1" smtClean="0">
                <a:solidFill>
                  <a:schemeClr val="tx1"/>
                </a:solidFill>
              </a:rPr>
              <a:t>s</a:t>
            </a:r>
            <a:endParaRPr lang="en-GB" dirty="0" smtClean="0">
              <a:solidFill>
                <a:schemeClr val="tx1"/>
              </a:solidFill>
            </a:endParaRPr>
          </a:p>
          <a:p>
            <a:pPr algn="ctr"/>
            <a:endParaRPr lang="en-GB" baseline="30000" dirty="0">
              <a:solidFill>
                <a:schemeClr val="tx1"/>
              </a:solidFill>
            </a:endParaRPr>
          </a:p>
        </p:txBody>
      </p:sp>
      <p:sp>
        <p:nvSpPr>
          <p:cNvPr id="5" name="Llamada ovalada 4"/>
          <p:cNvSpPr/>
          <p:nvPr/>
        </p:nvSpPr>
        <p:spPr>
          <a:xfrm>
            <a:off x="1485899" y="1765300"/>
            <a:ext cx="1504568" cy="896938"/>
          </a:xfrm>
          <a:prstGeom prst="wedgeEllipseCallout">
            <a:avLst>
              <a:gd name="adj1" fmla="val 65677"/>
              <a:gd name="adj2" fmla="val 34938"/>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err="1" smtClean="0">
                <a:solidFill>
                  <a:schemeClr val="tx1"/>
                </a:solidFill>
              </a:rPr>
              <a:t>Aprox</a:t>
            </a:r>
            <a:r>
              <a:rPr lang="en-GB" dirty="0" smtClean="0">
                <a:solidFill>
                  <a:schemeClr val="tx1"/>
                </a:solidFill>
              </a:rPr>
              <a:t>. 10</a:t>
            </a:r>
            <a:r>
              <a:rPr lang="en-GB" baseline="30000" dirty="0" smtClean="0">
                <a:solidFill>
                  <a:schemeClr val="tx1"/>
                </a:solidFill>
              </a:rPr>
              <a:t>-18 </a:t>
            </a:r>
            <a:r>
              <a:rPr lang="en-GB" dirty="0" err="1" smtClean="0">
                <a:solidFill>
                  <a:schemeClr val="tx1"/>
                </a:solidFill>
              </a:rPr>
              <a:t>s</a:t>
            </a:r>
            <a:endParaRPr lang="en-GB" dirty="0"/>
          </a:p>
        </p:txBody>
      </p:sp>
      <p:cxnSp>
        <p:nvCxnSpPr>
          <p:cNvPr id="8" name="Conector recto de flecha 7"/>
          <p:cNvCxnSpPr/>
          <p:nvPr/>
        </p:nvCxnSpPr>
        <p:spPr>
          <a:xfrm rot="16200000" flipH="1">
            <a:off x="2886864" y="3318666"/>
            <a:ext cx="1681166" cy="12701"/>
          </a:xfrm>
          <a:prstGeom prst="straightConnector1">
            <a:avLst/>
          </a:prstGeom>
          <a:ln w="76200" cap="flat" cmpd="sng" algn="ctr">
            <a:solidFill>
              <a:srgbClr val="FFFF00">
                <a:alpha val="56000"/>
              </a:srgbClr>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Conector recto de flecha 12"/>
          <p:cNvCxnSpPr/>
          <p:nvPr/>
        </p:nvCxnSpPr>
        <p:spPr>
          <a:xfrm rot="10800000" flipV="1">
            <a:off x="2387602" y="2509836"/>
            <a:ext cx="1117597" cy="512763"/>
          </a:xfrm>
          <a:prstGeom prst="straightConnector1">
            <a:avLst/>
          </a:prstGeom>
          <a:ln w="76200" cap="flat" cmpd="sng" algn="ctr">
            <a:solidFill>
              <a:srgbClr val="FFFF00">
                <a:alpha val="34000"/>
              </a:srgbClr>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8" name="Rectángulo 57"/>
          <p:cNvSpPr/>
          <p:nvPr/>
        </p:nvSpPr>
        <p:spPr>
          <a:xfrm>
            <a:off x="318936" y="156764"/>
            <a:ext cx="3244161" cy="3105959"/>
          </a:xfrm>
          <a:prstGeom prst="rect">
            <a:avLst/>
          </a:prstGeom>
          <a:solidFill>
            <a:srgbClr val="3366FF">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1" name="Conector recto 10"/>
          <p:cNvCxnSpPr/>
          <p:nvPr/>
        </p:nvCxnSpPr>
        <p:spPr>
          <a:xfrm>
            <a:off x="568827" y="1656883"/>
            <a:ext cx="129882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Conector recto 4"/>
          <p:cNvCxnSpPr/>
          <p:nvPr/>
        </p:nvCxnSpPr>
        <p:spPr>
          <a:xfrm>
            <a:off x="568827" y="2458522"/>
            <a:ext cx="1298820" cy="1588"/>
          </a:xfrm>
          <a:prstGeom prst="line">
            <a:avLst/>
          </a:prstGeom>
        </p:spPr>
        <p:style>
          <a:lnRef idx="2">
            <a:schemeClr val="accent1"/>
          </a:lnRef>
          <a:fillRef idx="0">
            <a:schemeClr val="accent1"/>
          </a:fillRef>
          <a:effectRef idx="1">
            <a:schemeClr val="accent1"/>
          </a:effectRef>
          <a:fontRef idx="minor">
            <a:schemeClr val="tx1"/>
          </a:fontRef>
        </p:style>
      </p:cxnSp>
      <p:sp>
        <p:nvSpPr>
          <p:cNvPr id="6" name="Elipse 5"/>
          <p:cNvSpPr/>
          <p:nvPr/>
        </p:nvSpPr>
        <p:spPr>
          <a:xfrm>
            <a:off x="1224056" y="1539666"/>
            <a:ext cx="241300" cy="23443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Elipse 6"/>
          <p:cNvSpPr/>
          <p:nvPr/>
        </p:nvSpPr>
        <p:spPr>
          <a:xfrm>
            <a:off x="712046" y="1541254"/>
            <a:ext cx="241300" cy="23443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 name="Agrupar 15"/>
          <p:cNvGrpSpPr/>
          <p:nvPr/>
        </p:nvGrpSpPr>
        <p:grpSpPr>
          <a:xfrm>
            <a:off x="2870209" y="1765086"/>
            <a:ext cx="469900" cy="488434"/>
            <a:chOff x="2870209" y="1765086"/>
            <a:chExt cx="469900" cy="488434"/>
          </a:xfrm>
        </p:grpSpPr>
        <p:sp>
          <p:nvSpPr>
            <p:cNvPr id="8" name="Elipse 7"/>
            <p:cNvSpPr/>
            <p:nvPr/>
          </p:nvSpPr>
          <p:spPr>
            <a:xfrm>
              <a:off x="2870209" y="1765086"/>
              <a:ext cx="469900" cy="4884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CuadroTexto 8"/>
            <p:cNvSpPr txBox="1"/>
            <p:nvPr/>
          </p:nvSpPr>
          <p:spPr>
            <a:xfrm>
              <a:off x="2898687" y="1824637"/>
              <a:ext cx="441422" cy="369332"/>
            </a:xfrm>
            <a:prstGeom prst="rect">
              <a:avLst/>
            </a:prstGeom>
            <a:noFill/>
          </p:spPr>
          <p:txBody>
            <a:bodyPr wrap="none" rtlCol="0">
              <a:spAutoFit/>
            </a:bodyPr>
            <a:lstStyle/>
            <a:p>
              <a:r>
                <a:rPr lang="en-GB" dirty="0" smtClean="0"/>
                <a:t>28</a:t>
              </a:r>
              <a:endParaRPr lang="en-GB" dirty="0"/>
            </a:p>
          </p:txBody>
        </p:sp>
      </p:grpSp>
      <p:cxnSp>
        <p:nvCxnSpPr>
          <p:cNvPr id="12" name="Conector recto 11"/>
          <p:cNvCxnSpPr/>
          <p:nvPr/>
        </p:nvCxnSpPr>
        <p:spPr>
          <a:xfrm>
            <a:off x="2514168" y="2456934"/>
            <a:ext cx="129882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3" name="Elipse 12"/>
          <p:cNvSpPr/>
          <p:nvPr/>
        </p:nvSpPr>
        <p:spPr>
          <a:xfrm>
            <a:off x="3169397" y="2339717"/>
            <a:ext cx="241300" cy="2344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Elipse 13"/>
          <p:cNvSpPr/>
          <p:nvPr/>
        </p:nvSpPr>
        <p:spPr>
          <a:xfrm>
            <a:off x="2657387" y="2341305"/>
            <a:ext cx="241300" cy="2344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3" name="Agrupar 16"/>
          <p:cNvGrpSpPr/>
          <p:nvPr/>
        </p:nvGrpSpPr>
        <p:grpSpPr>
          <a:xfrm>
            <a:off x="754156" y="1857935"/>
            <a:ext cx="469900" cy="488434"/>
            <a:chOff x="2870209" y="1765086"/>
            <a:chExt cx="469900" cy="488434"/>
          </a:xfrm>
        </p:grpSpPr>
        <p:sp>
          <p:nvSpPr>
            <p:cNvPr id="18" name="Elipse 17"/>
            <p:cNvSpPr/>
            <p:nvPr/>
          </p:nvSpPr>
          <p:spPr>
            <a:xfrm>
              <a:off x="2870209" y="1765086"/>
              <a:ext cx="469900" cy="4884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CuadroTexto 18"/>
            <p:cNvSpPr txBox="1"/>
            <p:nvPr/>
          </p:nvSpPr>
          <p:spPr>
            <a:xfrm>
              <a:off x="2898687" y="1824637"/>
              <a:ext cx="441422" cy="369332"/>
            </a:xfrm>
            <a:prstGeom prst="rect">
              <a:avLst/>
            </a:prstGeom>
            <a:noFill/>
          </p:spPr>
          <p:txBody>
            <a:bodyPr wrap="none" rtlCol="0">
              <a:spAutoFit/>
            </a:bodyPr>
            <a:lstStyle/>
            <a:p>
              <a:r>
                <a:rPr lang="en-GB" dirty="0" smtClean="0"/>
                <a:t>28</a:t>
              </a:r>
              <a:endParaRPr lang="en-GB" dirty="0"/>
            </a:p>
          </p:txBody>
        </p:sp>
      </p:grpSp>
      <p:sp>
        <p:nvSpPr>
          <p:cNvPr id="56" name="CuadroTexto 55"/>
          <p:cNvSpPr txBox="1"/>
          <p:nvPr/>
        </p:nvSpPr>
        <p:spPr>
          <a:xfrm>
            <a:off x="-37228" y="1488603"/>
            <a:ext cx="648059" cy="369332"/>
          </a:xfrm>
          <a:prstGeom prst="rect">
            <a:avLst/>
          </a:prstGeom>
          <a:noFill/>
        </p:spPr>
        <p:txBody>
          <a:bodyPr wrap="none" rtlCol="0">
            <a:spAutoFit/>
          </a:bodyPr>
          <a:lstStyle/>
          <a:p>
            <a:r>
              <a:rPr lang="en-GB" dirty="0" smtClean="0">
                <a:latin typeface="Symbol" charset="2"/>
                <a:cs typeface="Symbol" charset="2"/>
              </a:rPr>
              <a:t>p</a:t>
            </a:r>
            <a:r>
              <a:rPr lang="en-GB" dirty="0" smtClean="0"/>
              <a:t>p</a:t>
            </a:r>
            <a:r>
              <a:rPr lang="en-GB" baseline="-25000" dirty="0" smtClean="0"/>
              <a:t>3/2</a:t>
            </a:r>
            <a:endParaRPr lang="en-GB" baseline="30000" dirty="0"/>
          </a:p>
        </p:txBody>
      </p:sp>
      <p:sp>
        <p:nvSpPr>
          <p:cNvPr id="57" name="CuadroTexto 56"/>
          <p:cNvSpPr txBox="1"/>
          <p:nvPr/>
        </p:nvSpPr>
        <p:spPr>
          <a:xfrm>
            <a:off x="1959760" y="2253520"/>
            <a:ext cx="719818" cy="369332"/>
          </a:xfrm>
          <a:prstGeom prst="rect">
            <a:avLst/>
          </a:prstGeom>
          <a:noFill/>
        </p:spPr>
        <p:txBody>
          <a:bodyPr wrap="square" rtlCol="0">
            <a:spAutoFit/>
          </a:bodyPr>
          <a:lstStyle/>
          <a:p>
            <a:r>
              <a:rPr lang="en-GB" dirty="0" smtClean="0">
                <a:latin typeface="Symbol" charset="2"/>
                <a:cs typeface="Symbol" charset="2"/>
              </a:rPr>
              <a:t>n</a:t>
            </a:r>
            <a:r>
              <a:rPr lang="en-GB" dirty="0" smtClean="0"/>
              <a:t>f</a:t>
            </a:r>
            <a:r>
              <a:rPr lang="en-GB" baseline="-25000" dirty="0" smtClean="0"/>
              <a:t>7/2-</a:t>
            </a:r>
            <a:endParaRPr lang="en-GB" baseline="30000" dirty="0"/>
          </a:p>
        </p:txBody>
      </p:sp>
      <p:grpSp>
        <p:nvGrpSpPr>
          <p:cNvPr id="4" name="Agrupar 84"/>
          <p:cNvGrpSpPr/>
          <p:nvPr/>
        </p:nvGrpSpPr>
        <p:grpSpPr>
          <a:xfrm>
            <a:off x="2133600" y="1522954"/>
            <a:ext cx="6325839" cy="3105959"/>
            <a:chOff x="883710" y="1552979"/>
            <a:chExt cx="6325839" cy="3105959"/>
          </a:xfrm>
        </p:grpSpPr>
        <p:grpSp>
          <p:nvGrpSpPr>
            <p:cNvPr id="10" name="Agrupar 83"/>
            <p:cNvGrpSpPr/>
            <p:nvPr/>
          </p:nvGrpSpPr>
          <p:grpSpPr>
            <a:xfrm>
              <a:off x="883710" y="1552979"/>
              <a:ext cx="6325839" cy="3105959"/>
              <a:chOff x="883710" y="1552979"/>
              <a:chExt cx="6325839" cy="3105959"/>
            </a:xfrm>
          </p:grpSpPr>
          <p:cxnSp>
            <p:nvCxnSpPr>
              <p:cNvPr id="36" name="Conector recto de flecha 35"/>
              <p:cNvCxnSpPr/>
              <p:nvPr/>
            </p:nvCxnSpPr>
            <p:spPr>
              <a:xfrm>
                <a:off x="883710" y="1739769"/>
                <a:ext cx="5262411" cy="988369"/>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grpSp>
            <p:nvGrpSpPr>
              <p:cNvPr id="15" name="Agrupar 82"/>
              <p:cNvGrpSpPr/>
              <p:nvPr/>
            </p:nvGrpSpPr>
            <p:grpSpPr>
              <a:xfrm>
                <a:off x="3965388" y="1552979"/>
                <a:ext cx="3244161" cy="3105959"/>
                <a:chOff x="3965388" y="1552979"/>
                <a:chExt cx="3244161" cy="3105959"/>
              </a:xfrm>
            </p:grpSpPr>
            <p:cxnSp>
              <p:nvCxnSpPr>
                <p:cNvPr id="20" name="Conector recto 19"/>
                <p:cNvCxnSpPr/>
                <p:nvPr/>
              </p:nvCxnSpPr>
              <p:spPr>
                <a:xfrm>
                  <a:off x="3965388" y="2845356"/>
                  <a:ext cx="129882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Conector recto 20"/>
                <p:cNvCxnSpPr/>
                <p:nvPr/>
              </p:nvCxnSpPr>
              <p:spPr>
                <a:xfrm>
                  <a:off x="3965388" y="3646995"/>
                  <a:ext cx="129882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2" name="Elipse 21"/>
                <p:cNvSpPr/>
                <p:nvPr/>
              </p:nvSpPr>
              <p:spPr>
                <a:xfrm>
                  <a:off x="4620617" y="2728139"/>
                  <a:ext cx="241300" cy="2344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Elipse 22"/>
                <p:cNvSpPr/>
                <p:nvPr/>
              </p:nvSpPr>
              <p:spPr>
                <a:xfrm>
                  <a:off x="4108607" y="2729727"/>
                  <a:ext cx="241300" cy="23443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6" name="Agrupar 23"/>
                <p:cNvGrpSpPr/>
                <p:nvPr/>
              </p:nvGrpSpPr>
              <p:grpSpPr>
                <a:xfrm>
                  <a:off x="6266770" y="2953559"/>
                  <a:ext cx="469900" cy="488434"/>
                  <a:chOff x="2870209" y="1765086"/>
                  <a:chExt cx="469900" cy="488434"/>
                </a:xfrm>
              </p:grpSpPr>
              <p:sp>
                <p:nvSpPr>
                  <p:cNvPr id="25" name="Elipse 24"/>
                  <p:cNvSpPr/>
                  <p:nvPr/>
                </p:nvSpPr>
                <p:spPr>
                  <a:xfrm>
                    <a:off x="2870209" y="1765086"/>
                    <a:ext cx="469900" cy="4884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CuadroTexto 25"/>
                  <p:cNvSpPr txBox="1"/>
                  <p:nvPr/>
                </p:nvSpPr>
                <p:spPr>
                  <a:xfrm>
                    <a:off x="2898687" y="1824637"/>
                    <a:ext cx="441422" cy="369332"/>
                  </a:xfrm>
                  <a:prstGeom prst="rect">
                    <a:avLst/>
                  </a:prstGeom>
                  <a:noFill/>
                </p:spPr>
                <p:txBody>
                  <a:bodyPr wrap="none" rtlCol="0">
                    <a:spAutoFit/>
                  </a:bodyPr>
                  <a:lstStyle/>
                  <a:p>
                    <a:r>
                      <a:rPr lang="en-GB" dirty="0" smtClean="0"/>
                      <a:t>28</a:t>
                    </a:r>
                    <a:endParaRPr lang="en-GB" dirty="0"/>
                  </a:p>
                </p:txBody>
              </p:sp>
            </p:grpSp>
            <p:cxnSp>
              <p:nvCxnSpPr>
                <p:cNvPr id="27" name="Conector recto 26"/>
                <p:cNvCxnSpPr/>
                <p:nvPr/>
              </p:nvCxnSpPr>
              <p:spPr>
                <a:xfrm>
                  <a:off x="5910729" y="3645407"/>
                  <a:ext cx="1298820" cy="1588"/>
                </a:xfrm>
                <a:prstGeom prst="line">
                  <a:avLst/>
                </a:prstGeom>
              </p:spPr>
              <p:style>
                <a:lnRef idx="2">
                  <a:schemeClr val="accent1"/>
                </a:lnRef>
                <a:fillRef idx="0">
                  <a:schemeClr val="accent1"/>
                </a:fillRef>
                <a:effectRef idx="1">
                  <a:schemeClr val="accent1"/>
                </a:effectRef>
                <a:fontRef idx="minor">
                  <a:schemeClr val="tx1"/>
                </a:fontRef>
              </p:style>
            </p:cxnSp>
            <p:sp>
              <p:nvSpPr>
                <p:cNvPr id="28" name="Elipse 27"/>
                <p:cNvSpPr/>
                <p:nvPr/>
              </p:nvSpPr>
              <p:spPr>
                <a:xfrm>
                  <a:off x="6565958" y="3528190"/>
                  <a:ext cx="241300" cy="2344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Elipse 28"/>
                <p:cNvSpPr/>
                <p:nvPr/>
              </p:nvSpPr>
              <p:spPr>
                <a:xfrm>
                  <a:off x="6053948" y="3529778"/>
                  <a:ext cx="241300" cy="2344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7" name="Agrupar 29"/>
                <p:cNvGrpSpPr/>
                <p:nvPr/>
              </p:nvGrpSpPr>
              <p:grpSpPr>
                <a:xfrm>
                  <a:off x="4150717" y="3046408"/>
                  <a:ext cx="469900" cy="488434"/>
                  <a:chOff x="2870209" y="1765086"/>
                  <a:chExt cx="469900" cy="488434"/>
                </a:xfrm>
              </p:grpSpPr>
              <p:sp>
                <p:nvSpPr>
                  <p:cNvPr id="31" name="Elipse 30"/>
                  <p:cNvSpPr/>
                  <p:nvPr/>
                </p:nvSpPr>
                <p:spPr>
                  <a:xfrm>
                    <a:off x="2870209" y="1765086"/>
                    <a:ext cx="469900" cy="4884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CuadroTexto 31"/>
                  <p:cNvSpPr txBox="1"/>
                  <p:nvPr/>
                </p:nvSpPr>
                <p:spPr>
                  <a:xfrm>
                    <a:off x="2898687" y="1824637"/>
                    <a:ext cx="441422" cy="369332"/>
                  </a:xfrm>
                  <a:prstGeom prst="rect">
                    <a:avLst/>
                  </a:prstGeom>
                  <a:noFill/>
                </p:spPr>
                <p:txBody>
                  <a:bodyPr wrap="none" rtlCol="0">
                    <a:spAutoFit/>
                  </a:bodyPr>
                  <a:lstStyle/>
                  <a:p>
                    <a:r>
                      <a:rPr lang="en-GB" dirty="0" smtClean="0"/>
                      <a:t>28</a:t>
                    </a:r>
                    <a:endParaRPr lang="en-GB" dirty="0"/>
                  </a:p>
                </p:txBody>
              </p:sp>
            </p:grpSp>
            <p:cxnSp>
              <p:nvCxnSpPr>
                <p:cNvPr id="33" name="Conector recto 32"/>
                <p:cNvCxnSpPr/>
                <p:nvPr/>
              </p:nvCxnSpPr>
              <p:spPr>
                <a:xfrm>
                  <a:off x="5910729" y="2843768"/>
                  <a:ext cx="129882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4" name="Elipse 33"/>
                <p:cNvSpPr/>
                <p:nvPr/>
              </p:nvSpPr>
              <p:spPr>
                <a:xfrm>
                  <a:off x="6146120" y="2729727"/>
                  <a:ext cx="241300" cy="234434"/>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9" name="Rectángulo 58"/>
                <p:cNvSpPr/>
                <p:nvPr/>
              </p:nvSpPr>
              <p:spPr>
                <a:xfrm>
                  <a:off x="3965388" y="1552979"/>
                  <a:ext cx="3244161" cy="3105959"/>
                </a:xfrm>
                <a:prstGeom prst="rect">
                  <a:avLst/>
                </a:prstGeom>
                <a:solidFill>
                  <a:srgbClr val="FF00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6" name="CuadroTexto 75"/>
                <p:cNvSpPr txBox="1"/>
                <p:nvPr/>
              </p:nvSpPr>
              <p:spPr>
                <a:xfrm>
                  <a:off x="5086390" y="1639971"/>
                  <a:ext cx="1134445" cy="461665"/>
                </a:xfrm>
                <a:prstGeom prst="rect">
                  <a:avLst/>
                </a:prstGeom>
                <a:solidFill>
                  <a:schemeClr val="bg1">
                    <a:lumMod val="95000"/>
                  </a:schemeClr>
                </a:solidFill>
                <a:ln>
                  <a:solidFill>
                    <a:srgbClr val="FF0000"/>
                  </a:solidFill>
                </a:ln>
              </p:spPr>
              <p:txBody>
                <a:bodyPr wrap="none" rtlCol="0">
                  <a:spAutoFit/>
                </a:bodyPr>
                <a:lstStyle/>
                <a:p>
                  <a:r>
                    <a:rPr lang="en-GB" sz="2400" baseline="30000" dirty="0" smtClean="0"/>
                    <a:t>56</a:t>
                  </a:r>
                  <a:r>
                    <a:rPr lang="en-GB" sz="2400" baseline="-25000" dirty="0" smtClean="0"/>
                    <a:t>29</a:t>
                  </a:r>
                  <a:r>
                    <a:rPr lang="en-GB" sz="2400" dirty="0" smtClean="0"/>
                    <a:t>Cu</a:t>
                  </a:r>
                  <a:r>
                    <a:rPr lang="en-GB" sz="2400" baseline="-25000" dirty="0" smtClean="0"/>
                    <a:t>27</a:t>
                  </a:r>
                  <a:endParaRPr lang="en-GB" sz="2400" baseline="-25000" dirty="0"/>
                </a:p>
              </p:txBody>
            </p:sp>
          </p:grpSp>
        </p:grpSp>
        <p:sp>
          <p:nvSpPr>
            <p:cNvPr id="77" name="CuadroTexto 76"/>
            <p:cNvSpPr txBox="1"/>
            <p:nvPr/>
          </p:nvSpPr>
          <p:spPr>
            <a:xfrm rot="642470">
              <a:off x="3560043" y="1732327"/>
              <a:ext cx="1097125" cy="400110"/>
            </a:xfrm>
            <a:prstGeom prst="rect">
              <a:avLst/>
            </a:prstGeom>
            <a:noFill/>
          </p:spPr>
          <p:txBody>
            <a:bodyPr wrap="none" rtlCol="0">
              <a:spAutoFit/>
            </a:bodyPr>
            <a:lstStyle/>
            <a:p>
              <a:r>
                <a:rPr lang="en-GB" sz="2000" dirty="0" smtClean="0">
                  <a:solidFill>
                    <a:srgbClr val="0000FF"/>
                  </a:solidFill>
                  <a:latin typeface="Symbol" charset="2"/>
                  <a:cs typeface="Symbol" charset="2"/>
                </a:rPr>
                <a:t>b</a:t>
              </a:r>
              <a:r>
                <a:rPr lang="en-GB" sz="2000" dirty="0" smtClean="0">
                  <a:solidFill>
                    <a:srgbClr val="0000FF"/>
                  </a:solidFill>
                </a:rPr>
                <a:t>-decay</a:t>
              </a:r>
              <a:endParaRPr lang="en-GB" sz="2000" dirty="0">
                <a:solidFill>
                  <a:srgbClr val="0000FF"/>
                </a:solidFill>
              </a:endParaRPr>
            </a:p>
          </p:txBody>
        </p:sp>
      </p:grpSp>
      <p:sp>
        <p:nvSpPr>
          <p:cNvPr id="78" name="CuadroTexto 77"/>
          <p:cNvSpPr txBox="1"/>
          <p:nvPr/>
        </p:nvSpPr>
        <p:spPr>
          <a:xfrm>
            <a:off x="1378465" y="186787"/>
            <a:ext cx="1114458" cy="461665"/>
          </a:xfrm>
          <a:prstGeom prst="rect">
            <a:avLst/>
          </a:prstGeom>
          <a:solidFill>
            <a:schemeClr val="bg1">
              <a:lumMod val="95000"/>
            </a:schemeClr>
          </a:solidFill>
          <a:ln>
            <a:solidFill>
              <a:srgbClr val="0000FF"/>
            </a:solidFill>
          </a:ln>
        </p:spPr>
        <p:txBody>
          <a:bodyPr wrap="none" rtlCol="0">
            <a:spAutoFit/>
          </a:bodyPr>
          <a:lstStyle/>
          <a:p>
            <a:r>
              <a:rPr lang="en-GB" sz="2400" baseline="30000" dirty="0" smtClean="0"/>
              <a:t>56</a:t>
            </a:r>
            <a:r>
              <a:rPr lang="en-GB" sz="2400" baseline="-25000" dirty="0" smtClean="0"/>
              <a:t>30</a:t>
            </a:r>
            <a:r>
              <a:rPr lang="en-GB" sz="2400" dirty="0" smtClean="0"/>
              <a:t>Zn</a:t>
            </a:r>
            <a:r>
              <a:rPr lang="en-GB" sz="2400" baseline="-25000" dirty="0" smtClean="0"/>
              <a:t>26</a:t>
            </a:r>
            <a:endParaRPr lang="en-GB" sz="2400" baseline="-25000" dirty="0"/>
          </a:p>
        </p:txBody>
      </p:sp>
      <p:grpSp>
        <p:nvGrpSpPr>
          <p:cNvPr id="38" name="Agrupar 89"/>
          <p:cNvGrpSpPr/>
          <p:nvPr/>
        </p:nvGrpSpPr>
        <p:grpSpPr>
          <a:xfrm>
            <a:off x="700701" y="5055182"/>
            <a:ext cx="7815483" cy="1802818"/>
            <a:chOff x="700701" y="5055182"/>
            <a:chExt cx="7815483" cy="1802818"/>
          </a:xfrm>
        </p:grpSpPr>
        <p:sp>
          <p:nvSpPr>
            <p:cNvPr id="69" name="Elipse 68"/>
            <p:cNvSpPr/>
            <p:nvPr/>
          </p:nvSpPr>
          <p:spPr>
            <a:xfrm>
              <a:off x="2789261" y="6623566"/>
              <a:ext cx="241300" cy="2344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39" name="Agrupar 88"/>
            <p:cNvGrpSpPr/>
            <p:nvPr/>
          </p:nvGrpSpPr>
          <p:grpSpPr>
            <a:xfrm>
              <a:off x="700701" y="5055182"/>
              <a:ext cx="7815483" cy="1687189"/>
              <a:chOff x="700701" y="5055182"/>
              <a:chExt cx="7815483" cy="1687189"/>
            </a:xfrm>
          </p:grpSpPr>
          <p:grpSp>
            <p:nvGrpSpPr>
              <p:cNvPr id="44" name="Agrupar 87"/>
              <p:cNvGrpSpPr/>
              <p:nvPr/>
            </p:nvGrpSpPr>
            <p:grpSpPr>
              <a:xfrm>
                <a:off x="700701" y="5937556"/>
                <a:ext cx="3244161" cy="804815"/>
                <a:chOff x="700701" y="5937556"/>
                <a:chExt cx="3244161" cy="804815"/>
              </a:xfrm>
            </p:grpSpPr>
            <p:cxnSp>
              <p:nvCxnSpPr>
                <p:cNvPr id="60" name="Conector recto 59"/>
                <p:cNvCxnSpPr/>
                <p:nvPr/>
              </p:nvCxnSpPr>
              <p:spPr>
                <a:xfrm>
                  <a:off x="700701" y="5939144"/>
                  <a:ext cx="129882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Conector recto 60"/>
                <p:cNvCxnSpPr/>
                <p:nvPr/>
              </p:nvCxnSpPr>
              <p:spPr>
                <a:xfrm>
                  <a:off x="700701" y="6740783"/>
                  <a:ext cx="1298820" cy="1588"/>
                </a:xfrm>
                <a:prstGeom prst="line">
                  <a:avLst/>
                </a:prstGeom>
              </p:spPr>
              <p:style>
                <a:lnRef idx="2">
                  <a:schemeClr val="accent1"/>
                </a:lnRef>
                <a:fillRef idx="0">
                  <a:schemeClr val="accent1"/>
                </a:fillRef>
                <a:effectRef idx="1">
                  <a:schemeClr val="accent1"/>
                </a:effectRef>
                <a:fontRef idx="minor">
                  <a:schemeClr val="tx1"/>
                </a:fontRef>
              </p:style>
            </p:cxnSp>
            <p:grpSp>
              <p:nvGrpSpPr>
                <p:cNvPr id="50" name="Agrupar 63"/>
                <p:cNvGrpSpPr/>
                <p:nvPr/>
              </p:nvGrpSpPr>
              <p:grpSpPr>
                <a:xfrm>
                  <a:off x="3002083" y="6047347"/>
                  <a:ext cx="469900" cy="488434"/>
                  <a:chOff x="2870209" y="1765086"/>
                  <a:chExt cx="469900" cy="488434"/>
                </a:xfrm>
              </p:grpSpPr>
              <p:sp>
                <p:nvSpPr>
                  <p:cNvPr id="65" name="Elipse 64"/>
                  <p:cNvSpPr/>
                  <p:nvPr/>
                </p:nvSpPr>
                <p:spPr>
                  <a:xfrm>
                    <a:off x="2870209" y="1765086"/>
                    <a:ext cx="469900" cy="4884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6" name="CuadroTexto 65"/>
                  <p:cNvSpPr txBox="1"/>
                  <p:nvPr/>
                </p:nvSpPr>
                <p:spPr>
                  <a:xfrm>
                    <a:off x="2898687" y="1824637"/>
                    <a:ext cx="441422" cy="369332"/>
                  </a:xfrm>
                  <a:prstGeom prst="rect">
                    <a:avLst/>
                  </a:prstGeom>
                  <a:noFill/>
                </p:spPr>
                <p:txBody>
                  <a:bodyPr wrap="none" rtlCol="0">
                    <a:spAutoFit/>
                  </a:bodyPr>
                  <a:lstStyle/>
                  <a:p>
                    <a:r>
                      <a:rPr lang="en-GB" dirty="0" smtClean="0"/>
                      <a:t>28</a:t>
                    </a:r>
                    <a:endParaRPr lang="en-GB" dirty="0"/>
                  </a:p>
                </p:txBody>
              </p:sp>
            </p:grpSp>
            <p:cxnSp>
              <p:nvCxnSpPr>
                <p:cNvPr id="67" name="Conector recto 66"/>
                <p:cNvCxnSpPr/>
                <p:nvPr/>
              </p:nvCxnSpPr>
              <p:spPr>
                <a:xfrm>
                  <a:off x="2587465" y="6737607"/>
                  <a:ext cx="1298820" cy="1588"/>
                </a:xfrm>
                <a:prstGeom prst="line">
                  <a:avLst/>
                </a:prstGeom>
              </p:spPr>
              <p:style>
                <a:lnRef idx="2">
                  <a:schemeClr val="accent1"/>
                </a:lnRef>
                <a:fillRef idx="0">
                  <a:schemeClr val="accent1"/>
                </a:fillRef>
                <a:effectRef idx="1">
                  <a:schemeClr val="accent1"/>
                </a:effectRef>
                <a:fontRef idx="minor">
                  <a:schemeClr val="tx1"/>
                </a:fontRef>
              </p:style>
            </p:cxnSp>
            <p:grpSp>
              <p:nvGrpSpPr>
                <p:cNvPr id="55" name="Agrupar 69"/>
                <p:cNvGrpSpPr/>
                <p:nvPr/>
              </p:nvGrpSpPr>
              <p:grpSpPr>
                <a:xfrm>
                  <a:off x="886030" y="6140196"/>
                  <a:ext cx="469900" cy="488434"/>
                  <a:chOff x="2870209" y="1765086"/>
                  <a:chExt cx="469900" cy="488434"/>
                </a:xfrm>
              </p:grpSpPr>
              <p:sp>
                <p:nvSpPr>
                  <p:cNvPr id="71" name="Elipse 70"/>
                  <p:cNvSpPr/>
                  <p:nvPr/>
                </p:nvSpPr>
                <p:spPr>
                  <a:xfrm>
                    <a:off x="2870209" y="1765086"/>
                    <a:ext cx="469900" cy="4884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2" name="CuadroTexto 71"/>
                  <p:cNvSpPr txBox="1"/>
                  <p:nvPr/>
                </p:nvSpPr>
                <p:spPr>
                  <a:xfrm>
                    <a:off x="2898687" y="1824637"/>
                    <a:ext cx="441422" cy="369332"/>
                  </a:xfrm>
                  <a:prstGeom prst="rect">
                    <a:avLst/>
                  </a:prstGeom>
                  <a:noFill/>
                </p:spPr>
                <p:txBody>
                  <a:bodyPr wrap="none" rtlCol="0">
                    <a:spAutoFit/>
                  </a:bodyPr>
                  <a:lstStyle/>
                  <a:p>
                    <a:r>
                      <a:rPr lang="en-GB" dirty="0" smtClean="0"/>
                      <a:t>28</a:t>
                    </a:r>
                    <a:endParaRPr lang="en-GB" dirty="0"/>
                  </a:p>
                </p:txBody>
              </p:sp>
            </p:grpSp>
            <p:cxnSp>
              <p:nvCxnSpPr>
                <p:cNvPr id="73" name="Conector recto 72"/>
                <p:cNvCxnSpPr/>
                <p:nvPr/>
              </p:nvCxnSpPr>
              <p:spPr>
                <a:xfrm>
                  <a:off x="2646042" y="5937556"/>
                  <a:ext cx="1298820" cy="1588"/>
                </a:xfrm>
                <a:prstGeom prst="line">
                  <a:avLst/>
                </a:prstGeom>
              </p:spPr>
              <p:style>
                <a:lnRef idx="2">
                  <a:schemeClr val="accent1"/>
                </a:lnRef>
                <a:fillRef idx="0">
                  <a:schemeClr val="accent1"/>
                </a:fillRef>
                <a:effectRef idx="1">
                  <a:schemeClr val="accent1"/>
                </a:effectRef>
                <a:fontRef idx="minor">
                  <a:schemeClr val="tx1"/>
                </a:fontRef>
              </p:style>
            </p:cxnSp>
          </p:grpSp>
          <p:sp>
            <p:nvSpPr>
              <p:cNvPr id="81" name="Flecha curvada hacia arriba 80"/>
              <p:cNvSpPr/>
              <p:nvPr/>
            </p:nvSpPr>
            <p:spPr>
              <a:xfrm rot="16200000">
                <a:off x="3727021" y="5273024"/>
                <a:ext cx="1085013" cy="649330"/>
              </a:xfrm>
              <a:prstGeom prst="curvedUpArrow">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87" name="CuadroTexto 86"/>
              <p:cNvSpPr txBox="1"/>
              <p:nvPr/>
            </p:nvSpPr>
            <p:spPr>
              <a:xfrm>
                <a:off x="4594193" y="5368750"/>
                <a:ext cx="3921991" cy="1200328"/>
              </a:xfrm>
              <a:prstGeom prst="rect">
                <a:avLst/>
              </a:prstGeom>
              <a:noFill/>
            </p:spPr>
            <p:txBody>
              <a:bodyPr wrap="none" rtlCol="0">
                <a:spAutoFit/>
              </a:bodyPr>
              <a:lstStyle/>
              <a:p>
                <a:r>
                  <a:rPr lang="en-GB" sz="2400" i="1" dirty="0" smtClean="0">
                    <a:solidFill>
                      <a:schemeClr val="accent6">
                        <a:lumMod val="75000"/>
                      </a:schemeClr>
                    </a:solidFill>
                  </a:rPr>
                  <a:t>This two-particle two-hole </a:t>
                </a:r>
              </a:p>
              <a:p>
                <a:r>
                  <a:rPr lang="en-GB" sz="2400" i="1" dirty="0">
                    <a:solidFill>
                      <a:schemeClr val="accent6">
                        <a:lumMod val="75000"/>
                      </a:schemeClr>
                    </a:solidFill>
                  </a:rPr>
                  <a:t>e</a:t>
                </a:r>
                <a:r>
                  <a:rPr lang="en-GB" sz="2400" i="1" dirty="0" smtClean="0">
                    <a:solidFill>
                      <a:schemeClr val="accent6">
                        <a:lumMod val="75000"/>
                      </a:schemeClr>
                    </a:solidFill>
                  </a:rPr>
                  <a:t>xcitation is well above the </a:t>
                </a:r>
              </a:p>
              <a:p>
                <a:r>
                  <a:rPr lang="en-GB" sz="2400" i="1" dirty="0" smtClean="0">
                    <a:solidFill>
                      <a:schemeClr val="accent6">
                        <a:lumMod val="75000"/>
                      </a:schemeClr>
                    </a:solidFill>
                  </a:rPr>
                  <a:t>55Ni ground state</a:t>
                </a:r>
                <a:endParaRPr lang="en-GB" sz="2400" i="1" dirty="0">
                  <a:solidFill>
                    <a:schemeClr val="accent6">
                      <a:lumMod val="75000"/>
                    </a:schemeClr>
                  </a:solidFill>
                </a:endParaRPr>
              </a:p>
            </p:txBody>
          </p:sp>
        </p:grpSp>
      </p:grpSp>
      <p:sp>
        <p:nvSpPr>
          <p:cNvPr id="43" name="Marcador de número de diapositiva 42"/>
          <p:cNvSpPr>
            <a:spLocks noGrp="1"/>
          </p:cNvSpPr>
          <p:nvPr>
            <p:ph type="sldNum" sz="quarter" idx="12"/>
          </p:nvPr>
        </p:nvSpPr>
        <p:spPr/>
        <p:txBody>
          <a:bodyPr/>
          <a:lstStyle/>
          <a:p>
            <a:pPr>
              <a:defRPr/>
            </a:pPr>
            <a:fld id="{59E3DF98-0C4F-4FD3-9A61-4B3EB30DF706}" type="slidenum">
              <a:rPr lang="en-GB" smtClean="0"/>
              <a:pPr>
                <a:defRPr/>
              </a:pPr>
              <a:t>39</a:t>
            </a:fld>
            <a:endParaRPr lang="en-GB"/>
          </a:p>
        </p:txBody>
      </p:sp>
      <p:sp>
        <p:nvSpPr>
          <p:cNvPr id="85" name="CuadroTexto 84"/>
          <p:cNvSpPr txBox="1"/>
          <p:nvPr/>
        </p:nvSpPr>
        <p:spPr>
          <a:xfrm>
            <a:off x="8459439" y="2603472"/>
            <a:ext cx="526970" cy="369332"/>
          </a:xfrm>
          <a:prstGeom prst="rect">
            <a:avLst/>
          </a:prstGeom>
          <a:noFill/>
        </p:spPr>
        <p:txBody>
          <a:bodyPr wrap="none" rtlCol="0">
            <a:spAutoFit/>
          </a:bodyPr>
          <a:lstStyle/>
          <a:p>
            <a:r>
              <a:rPr lang="en-GB" dirty="0" smtClean="0"/>
              <a:t>p</a:t>
            </a:r>
            <a:r>
              <a:rPr lang="en-GB" baseline="-25000" dirty="0" smtClean="0"/>
              <a:t>3/2</a:t>
            </a:r>
            <a:endParaRPr lang="en-GB" baseline="30000" dirty="0"/>
          </a:p>
        </p:txBody>
      </p:sp>
      <p:sp>
        <p:nvSpPr>
          <p:cNvPr id="86" name="CuadroTexto 85"/>
          <p:cNvSpPr txBox="1"/>
          <p:nvPr/>
        </p:nvSpPr>
        <p:spPr>
          <a:xfrm>
            <a:off x="8459439" y="3411968"/>
            <a:ext cx="719818" cy="369332"/>
          </a:xfrm>
          <a:prstGeom prst="rect">
            <a:avLst/>
          </a:prstGeom>
          <a:noFill/>
        </p:spPr>
        <p:txBody>
          <a:bodyPr wrap="square" rtlCol="0">
            <a:spAutoFit/>
          </a:bodyPr>
          <a:lstStyle/>
          <a:p>
            <a:r>
              <a:rPr lang="en-GB" dirty="0" smtClean="0"/>
              <a:t>f</a:t>
            </a:r>
            <a:r>
              <a:rPr lang="en-GB" baseline="-25000" dirty="0" smtClean="0"/>
              <a:t>7/2</a:t>
            </a:r>
            <a:endParaRPr lang="en-GB" baseline="30000" dirty="0"/>
          </a:p>
        </p:txBody>
      </p:sp>
      <p:sp>
        <p:nvSpPr>
          <p:cNvPr id="75" name="Rectángulo 74"/>
          <p:cNvSpPr/>
          <p:nvPr/>
        </p:nvSpPr>
        <p:spPr>
          <a:xfrm>
            <a:off x="568827" y="3792316"/>
            <a:ext cx="3587948" cy="1673194"/>
          </a:xfrm>
          <a:prstGeom prst="rect">
            <a:avLst/>
          </a:prstGeom>
          <a:solidFill>
            <a:srgbClr val="FFFF00">
              <a:alpha val="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92" name="Agrupar 91"/>
          <p:cNvGrpSpPr/>
          <p:nvPr/>
        </p:nvGrpSpPr>
        <p:grpSpPr>
          <a:xfrm>
            <a:off x="631589" y="3730949"/>
            <a:ext cx="3244161" cy="1637801"/>
            <a:chOff x="618889" y="3730949"/>
            <a:chExt cx="3244161" cy="1637801"/>
          </a:xfrm>
        </p:grpSpPr>
        <p:cxnSp>
          <p:nvCxnSpPr>
            <p:cNvPr id="40" name="Conector recto 39"/>
            <p:cNvCxnSpPr/>
            <p:nvPr/>
          </p:nvCxnSpPr>
          <p:spPr>
            <a:xfrm>
              <a:off x="618889" y="4309831"/>
              <a:ext cx="129882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Conector recto 40"/>
            <p:cNvCxnSpPr/>
            <p:nvPr/>
          </p:nvCxnSpPr>
          <p:spPr>
            <a:xfrm>
              <a:off x="618889" y="5111470"/>
              <a:ext cx="1298820" cy="1588"/>
            </a:xfrm>
            <a:prstGeom prst="line">
              <a:avLst/>
            </a:prstGeom>
          </p:spPr>
          <p:style>
            <a:lnRef idx="2">
              <a:schemeClr val="accent1"/>
            </a:lnRef>
            <a:fillRef idx="0">
              <a:schemeClr val="accent1"/>
            </a:fillRef>
            <a:effectRef idx="1">
              <a:schemeClr val="accent1"/>
            </a:effectRef>
            <a:fontRef idx="minor">
              <a:schemeClr val="tx1"/>
            </a:fontRef>
          </p:style>
        </p:cxnSp>
        <p:grpSp>
          <p:nvGrpSpPr>
            <p:cNvPr id="30" name="Agrupar 43"/>
            <p:cNvGrpSpPr/>
            <p:nvPr/>
          </p:nvGrpSpPr>
          <p:grpSpPr>
            <a:xfrm>
              <a:off x="2920271" y="4418034"/>
              <a:ext cx="469900" cy="488434"/>
              <a:chOff x="2870209" y="1765086"/>
              <a:chExt cx="469900" cy="488434"/>
            </a:xfrm>
          </p:grpSpPr>
          <p:sp>
            <p:nvSpPr>
              <p:cNvPr id="45" name="Elipse 44"/>
              <p:cNvSpPr/>
              <p:nvPr/>
            </p:nvSpPr>
            <p:spPr>
              <a:xfrm>
                <a:off x="2870209" y="1765086"/>
                <a:ext cx="469900" cy="4884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CuadroTexto 45"/>
              <p:cNvSpPr txBox="1"/>
              <p:nvPr/>
            </p:nvSpPr>
            <p:spPr>
              <a:xfrm>
                <a:off x="2898687" y="1824637"/>
                <a:ext cx="441422" cy="369332"/>
              </a:xfrm>
              <a:prstGeom prst="rect">
                <a:avLst/>
              </a:prstGeom>
              <a:noFill/>
            </p:spPr>
            <p:txBody>
              <a:bodyPr wrap="none" rtlCol="0">
                <a:spAutoFit/>
              </a:bodyPr>
              <a:lstStyle/>
              <a:p>
                <a:r>
                  <a:rPr lang="en-GB" dirty="0" smtClean="0"/>
                  <a:t>28</a:t>
                </a:r>
                <a:endParaRPr lang="en-GB" dirty="0"/>
              </a:p>
            </p:txBody>
          </p:sp>
        </p:grpSp>
        <p:cxnSp>
          <p:nvCxnSpPr>
            <p:cNvPr id="47" name="Conector recto 46"/>
            <p:cNvCxnSpPr/>
            <p:nvPr/>
          </p:nvCxnSpPr>
          <p:spPr>
            <a:xfrm>
              <a:off x="2564230" y="5109882"/>
              <a:ext cx="1298820" cy="1588"/>
            </a:xfrm>
            <a:prstGeom prst="line">
              <a:avLst/>
            </a:prstGeom>
          </p:spPr>
          <p:style>
            <a:lnRef idx="2">
              <a:schemeClr val="accent1"/>
            </a:lnRef>
            <a:fillRef idx="0">
              <a:schemeClr val="accent1"/>
            </a:fillRef>
            <a:effectRef idx="1">
              <a:schemeClr val="accent1"/>
            </a:effectRef>
            <a:fontRef idx="minor">
              <a:schemeClr val="tx1"/>
            </a:fontRef>
          </p:style>
        </p:cxnSp>
        <p:sp>
          <p:nvSpPr>
            <p:cNvPr id="48" name="Elipse 47"/>
            <p:cNvSpPr/>
            <p:nvPr/>
          </p:nvSpPr>
          <p:spPr>
            <a:xfrm>
              <a:off x="3219459" y="4992665"/>
              <a:ext cx="241300" cy="2344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Elipse 48"/>
            <p:cNvSpPr/>
            <p:nvPr/>
          </p:nvSpPr>
          <p:spPr>
            <a:xfrm>
              <a:off x="2707449" y="4994253"/>
              <a:ext cx="241300" cy="2344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35" name="Agrupar 49"/>
            <p:cNvGrpSpPr/>
            <p:nvPr/>
          </p:nvGrpSpPr>
          <p:grpSpPr>
            <a:xfrm>
              <a:off x="980892" y="4510883"/>
              <a:ext cx="469900" cy="488434"/>
              <a:chOff x="2870209" y="1765086"/>
              <a:chExt cx="469900" cy="488434"/>
            </a:xfrm>
          </p:grpSpPr>
          <p:sp>
            <p:nvSpPr>
              <p:cNvPr id="51" name="Elipse 50"/>
              <p:cNvSpPr/>
              <p:nvPr/>
            </p:nvSpPr>
            <p:spPr>
              <a:xfrm>
                <a:off x="2870209" y="1765086"/>
                <a:ext cx="469900" cy="4884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CuadroTexto 51"/>
              <p:cNvSpPr txBox="1"/>
              <p:nvPr/>
            </p:nvSpPr>
            <p:spPr>
              <a:xfrm>
                <a:off x="2898687" y="1824637"/>
                <a:ext cx="441422" cy="369332"/>
              </a:xfrm>
              <a:prstGeom prst="rect">
                <a:avLst/>
              </a:prstGeom>
              <a:noFill/>
            </p:spPr>
            <p:txBody>
              <a:bodyPr wrap="none" rtlCol="0">
                <a:spAutoFit/>
              </a:bodyPr>
              <a:lstStyle/>
              <a:p>
                <a:r>
                  <a:rPr lang="en-GB" dirty="0" smtClean="0"/>
                  <a:t>28</a:t>
                </a:r>
                <a:endParaRPr lang="en-GB" dirty="0"/>
              </a:p>
            </p:txBody>
          </p:sp>
        </p:grpSp>
        <p:cxnSp>
          <p:nvCxnSpPr>
            <p:cNvPr id="53" name="Conector recto 52"/>
            <p:cNvCxnSpPr/>
            <p:nvPr/>
          </p:nvCxnSpPr>
          <p:spPr>
            <a:xfrm>
              <a:off x="2564230" y="4308243"/>
              <a:ext cx="129882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4" name="Elipse 53"/>
            <p:cNvSpPr/>
            <p:nvPr/>
          </p:nvSpPr>
          <p:spPr>
            <a:xfrm>
              <a:off x="2679578" y="4194202"/>
              <a:ext cx="241300" cy="234434"/>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9" name="CuadroTexto 78"/>
            <p:cNvSpPr txBox="1"/>
            <p:nvPr/>
          </p:nvSpPr>
          <p:spPr>
            <a:xfrm>
              <a:off x="1597230" y="3730949"/>
              <a:ext cx="1082348" cy="461665"/>
            </a:xfrm>
            <a:prstGeom prst="rect">
              <a:avLst/>
            </a:prstGeom>
            <a:solidFill>
              <a:schemeClr val="bg1">
                <a:lumMod val="95000"/>
              </a:schemeClr>
            </a:solidFill>
            <a:ln>
              <a:solidFill>
                <a:srgbClr val="FF6600"/>
              </a:solidFill>
            </a:ln>
          </p:spPr>
          <p:txBody>
            <a:bodyPr wrap="none" rtlCol="0">
              <a:spAutoFit/>
            </a:bodyPr>
            <a:lstStyle/>
            <a:p>
              <a:r>
                <a:rPr lang="en-GB" sz="2400" baseline="30000" dirty="0" smtClean="0"/>
                <a:t>55</a:t>
              </a:r>
              <a:r>
                <a:rPr lang="en-GB" sz="2400" baseline="-25000" dirty="0" smtClean="0"/>
                <a:t>28</a:t>
              </a:r>
              <a:r>
                <a:rPr lang="en-GB" sz="2400" dirty="0" smtClean="0"/>
                <a:t>Ni</a:t>
              </a:r>
              <a:r>
                <a:rPr lang="en-GB" sz="2400" baseline="-25000" dirty="0" smtClean="0"/>
                <a:t>27</a:t>
              </a:r>
              <a:endParaRPr lang="en-GB" sz="2400" baseline="-25000" dirty="0"/>
            </a:p>
          </p:txBody>
        </p:sp>
        <p:sp>
          <p:nvSpPr>
            <p:cNvPr id="80" name="Elipse 79"/>
            <p:cNvSpPr/>
            <p:nvPr/>
          </p:nvSpPr>
          <p:spPr>
            <a:xfrm>
              <a:off x="2587465" y="3996065"/>
              <a:ext cx="430198" cy="1231034"/>
            </a:xfrm>
            <a:prstGeom prst="ellipse">
              <a:avLst/>
            </a:prstGeom>
            <a:no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8" name="Elipse 87"/>
            <p:cNvSpPr/>
            <p:nvPr/>
          </p:nvSpPr>
          <p:spPr>
            <a:xfrm>
              <a:off x="725369" y="4183600"/>
              <a:ext cx="241300" cy="23443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8" name="Elipse 67"/>
            <p:cNvSpPr/>
            <p:nvPr/>
          </p:nvSpPr>
          <p:spPr>
            <a:xfrm>
              <a:off x="640718" y="4136128"/>
              <a:ext cx="431800" cy="1232622"/>
            </a:xfrm>
            <a:prstGeom prst="ellipse">
              <a:avLst/>
            </a:prstGeom>
            <a:no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4" name="Elipse 83"/>
            <p:cNvSpPr/>
            <p:nvPr/>
          </p:nvSpPr>
          <p:spPr>
            <a:xfrm>
              <a:off x="700701" y="5055182"/>
              <a:ext cx="241300" cy="2344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91" name="Agrupar 90"/>
          <p:cNvGrpSpPr/>
          <p:nvPr/>
        </p:nvGrpSpPr>
        <p:grpSpPr>
          <a:xfrm>
            <a:off x="5081801" y="3496515"/>
            <a:ext cx="4123634" cy="1692639"/>
            <a:chOff x="5081801" y="3496515"/>
            <a:chExt cx="4123634" cy="1692639"/>
          </a:xfrm>
        </p:grpSpPr>
        <p:grpSp>
          <p:nvGrpSpPr>
            <p:cNvPr id="83" name="Agrupar 82"/>
            <p:cNvGrpSpPr/>
            <p:nvPr/>
          </p:nvGrpSpPr>
          <p:grpSpPr>
            <a:xfrm>
              <a:off x="5081801" y="3535961"/>
              <a:ext cx="4123634" cy="1653193"/>
              <a:chOff x="5081801" y="3535961"/>
              <a:chExt cx="4123634" cy="1653193"/>
            </a:xfrm>
          </p:grpSpPr>
          <p:cxnSp>
            <p:nvCxnSpPr>
              <p:cNvPr id="37" name="Conector recto de flecha 36"/>
              <p:cNvCxnSpPr/>
              <p:nvPr/>
            </p:nvCxnSpPr>
            <p:spPr>
              <a:xfrm flipH="1">
                <a:off x="5326626" y="3681683"/>
                <a:ext cx="816013" cy="1373499"/>
              </a:xfrm>
              <a:prstGeom prst="straightConnector1">
                <a:avLst/>
              </a:prstGeom>
              <a:ln>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82" name="CuadroTexto 81"/>
              <p:cNvSpPr txBox="1"/>
              <p:nvPr/>
            </p:nvSpPr>
            <p:spPr>
              <a:xfrm rot="17984881">
                <a:off x="4569486" y="4048276"/>
                <a:ext cx="1424739" cy="400110"/>
              </a:xfrm>
              <a:prstGeom prst="rect">
                <a:avLst/>
              </a:prstGeom>
              <a:noFill/>
            </p:spPr>
            <p:txBody>
              <a:bodyPr wrap="none" rtlCol="0">
                <a:spAutoFit/>
              </a:bodyPr>
              <a:lstStyle/>
              <a:p>
                <a:r>
                  <a:rPr lang="en-GB" sz="2000" dirty="0" smtClean="0">
                    <a:solidFill>
                      <a:srgbClr val="FF0000"/>
                    </a:solidFill>
                  </a:rPr>
                  <a:t>p-emission</a:t>
                </a:r>
                <a:endParaRPr lang="en-GB" sz="2000" dirty="0">
                  <a:solidFill>
                    <a:srgbClr val="FF0000"/>
                  </a:solidFill>
                </a:endParaRPr>
              </a:p>
            </p:txBody>
          </p:sp>
          <p:sp>
            <p:nvSpPr>
              <p:cNvPr id="70" name="CuadroTexto 69"/>
              <p:cNvSpPr txBox="1"/>
              <p:nvPr/>
            </p:nvSpPr>
            <p:spPr>
              <a:xfrm>
                <a:off x="5684241" y="4758267"/>
                <a:ext cx="3521194" cy="430887"/>
              </a:xfrm>
              <a:prstGeom prst="rect">
                <a:avLst/>
              </a:prstGeom>
              <a:noFill/>
            </p:spPr>
            <p:txBody>
              <a:bodyPr wrap="none" rtlCol="0">
                <a:spAutoFit/>
              </a:bodyPr>
              <a:lstStyle/>
              <a:p>
                <a:r>
                  <a:rPr lang="es-ES" sz="1100" i="1" dirty="0" smtClean="0">
                    <a:solidFill>
                      <a:srgbClr val="FF0000"/>
                    </a:solidFill>
                  </a:rPr>
                  <a:t>(</a:t>
                </a:r>
                <a:r>
                  <a:rPr lang="es-ES" sz="1100" i="1" dirty="0" err="1" smtClean="0">
                    <a:solidFill>
                      <a:srgbClr val="FF0000"/>
                    </a:solidFill>
                  </a:rPr>
                  <a:t>For</a:t>
                </a:r>
                <a:r>
                  <a:rPr lang="es-ES" sz="1100" i="1" dirty="0" smtClean="0">
                    <a:solidFill>
                      <a:srgbClr val="FF0000"/>
                    </a:solidFill>
                  </a:rPr>
                  <a:t> angular </a:t>
                </a:r>
                <a:r>
                  <a:rPr lang="es-ES" sz="1100" i="1" dirty="0" err="1" smtClean="0">
                    <a:solidFill>
                      <a:srgbClr val="FF0000"/>
                    </a:solidFill>
                  </a:rPr>
                  <a:t>momentum</a:t>
                </a:r>
                <a:r>
                  <a:rPr lang="es-ES" sz="1100" i="1" dirty="0" smtClean="0">
                    <a:solidFill>
                      <a:srgbClr val="FF0000"/>
                    </a:solidFill>
                  </a:rPr>
                  <a:t> </a:t>
                </a:r>
                <a:r>
                  <a:rPr lang="es-ES" sz="1100" i="1" dirty="0" err="1" smtClean="0">
                    <a:solidFill>
                      <a:srgbClr val="FF0000"/>
                    </a:solidFill>
                  </a:rPr>
                  <a:t>conservation</a:t>
                </a:r>
                <a:r>
                  <a:rPr lang="es-ES" sz="1100" i="1" dirty="0" smtClean="0">
                    <a:solidFill>
                      <a:srgbClr val="FF0000"/>
                    </a:solidFill>
                  </a:rPr>
                  <a:t> </a:t>
                </a:r>
                <a:r>
                  <a:rPr lang="es-ES" sz="1100" i="1" dirty="0" err="1" smtClean="0">
                    <a:solidFill>
                      <a:srgbClr val="FF0000"/>
                    </a:solidFill>
                  </a:rPr>
                  <a:t>arguments</a:t>
                </a:r>
                <a:r>
                  <a:rPr lang="es-ES" sz="1100" i="1" dirty="0" smtClean="0">
                    <a:solidFill>
                      <a:srgbClr val="FF0000"/>
                    </a:solidFill>
                  </a:rPr>
                  <a:t>, </a:t>
                </a:r>
              </a:p>
              <a:p>
                <a:r>
                  <a:rPr lang="es-ES" sz="1100" i="1" dirty="0" err="1" smtClean="0">
                    <a:solidFill>
                      <a:srgbClr val="FF0000"/>
                    </a:solidFill>
                  </a:rPr>
                  <a:t>proton</a:t>
                </a:r>
                <a:r>
                  <a:rPr lang="es-ES" sz="1100" i="1" dirty="0" smtClean="0">
                    <a:solidFill>
                      <a:srgbClr val="FF0000"/>
                    </a:solidFill>
                  </a:rPr>
                  <a:t> </a:t>
                </a:r>
                <a:r>
                  <a:rPr lang="es-ES" sz="1100" i="1" dirty="0" err="1" smtClean="0">
                    <a:solidFill>
                      <a:srgbClr val="FF0000"/>
                    </a:solidFill>
                  </a:rPr>
                  <a:t>decay</a:t>
                </a:r>
                <a:r>
                  <a:rPr lang="es-ES" sz="1100" i="1" dirty="0" smtClean="0">
                    <a:solidFill>
                      <a:srgbClr val="FF0000"/>
                    </a:solidFill>
                  </a:rPr>
                  <a:t> can </a:t>
                </a:r>
                <a:r>
                  <a:rPr lang="es-ES" sz="1100" i="1" dirty="0" err="1" smtClean="0">
                    <a:solidFill>
                      <a:srgbClr val="FF0000"/>
                    </a:solidFill>
                  </a:rPr>
                  <a:t>only</a:t>
                </a:r>
                <a:r>
                  <a:rPr lang="es-ES" sz="1100" i="1" dirty="0" smtClean="0">
                    <a:solidFill>
                      <a:srgbClr val="FF0000"/>
                    </a:solidFill>
                  </a:rPr>
                  <a:t> </a:t>
                </a:r>
                <a:r>
                  <a:rPr lang="es-ES" sz="1100" i="1" dirty="0" err="1" smtClean="0">
                    <a:solidFill>
                      <a:srgbClr val="FF0000"/>
                    </a:solidFill>
                  </a:rPr>
                  <a:t>originate</a:t>
                </a:r>
                <a:r>
                  <a:rPr lang="es-ES" sz="1100" i="1" dirty="0" smtClean="0">
                    <a:solidFill>
                      <a:srgbClr val="FF0000"/>
                    </a:solidFill>
                  </a:rPr>
                  <a:t> </a:t>
                </a:r>
                <a:r>
                  <a:rPr lang="es-ES" sz="1100" i="1" dirty="0" err="1" smtClean="0">
                    <a:solidFill>
                      <a:srgbClr val="FF0000"/>
                    </a:solidFill>
                  </a:rPr>
                  <a:t>from</a:t>
                </a:r>
                <a:r>
                  <a:rPr lang="es-ES" sz="1100" i="1" dirty="0" smtClean="0">
                    <a:solidFill>
                      <a:srgbClr val="FF0000"/>
                    </a:solidFill>
                  </a:rPr>
                  <a:t> </a:t>
                </a:r>
                <a:r>
                  <a:rPr lang="es-ES" sz="1100" i="1" dirty="0" err="1" smtClean="0">
                    <a:solidFill>
                      <a:srgbClr val="FF0000"/>
                    </a:solidFill>
                  </a:rPr>
                  <a:t>the</a:t>
                </a:r>
                <a:r>
                  <a:rPr lang="es-ES" sz="1100" i="1" dirty="0" smtClean="0">
                    <a:solidFill>
                      <a:srgbClr val="FF0000"/>
                    </a:solidFill>
                  </a:rPr>
                  <a:t> f7/2 orbital)</a:t>
                </a:r>
                <a:endParaRPr lang="es-ES" sz="1100" i="1" dirty="0">
                  <a:solidFill>
                    <a:srgbClr val="FF0000"/>
                  </a:solidFill>
                </a:endParaRPr>
              </a:p>
            </p:txBody>
          </p:sp>
        </p:grpSp>
        <p:sp>
          <p:nvSpPr>
            <p:cNvPr id="89" name="Elipse 88"/>
            <p:cNvSpPr/>
            <p:nvPr/>
          </p:nvSpPr>
          <p:spPr>
            <a:xfrm>
              <a:off x="6021989" y="3496515"/>
              <a:ext cx="241300" cy="23443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4" name="Marcador de fecha 23"/>
          <p:cNvSpPr>
            <a:spLocks noGrp="1"/>
          </p:cNvSpPr>
          <p:nvPr>
            <p:ph type="dt" sz="half" idx="10"/>
          </p:nvPr>
        </p:nvSpPr>
        <p:spPr/>
        <p:txBody>
          <a:bodyPr/>
          <a:lstStyle/>
          <a:p>
            <a:pPr>
              <a:defRPr/>
            </a:pPr>
            <a:r>
              <a:rPr lang="es-ES_tradnl" smtClean="0"/>
              <a:t>16-20 Nov 2015/15</a:t>
            </a:r>
            <a:endParaRPr lang="en-GB"/>
          </a:p>
        </p:txBody>
      </p:sp>
      <p:sp>
        <p:nvSpPr>
          <p:cNvPr id="42" name="Marcador de pie de página 41"/>
          <p:cNvSpPr>
            <a:spLocks noGrp="1"/>
          </p:cNvSpPr>
          <p:nvPr>
            <p:ph type="ftr" sz="quarter" idx="11"/>
          </p:nvPr>
        </p:nvSpPr>
        <p:spPr/>
        <p:txBody>
          <a:bodyPr/>
          <a:lstStyle/>
          <a:p>
            <a:pPr>
              <a:defRPr/>
            </a:pPr>
            <a:r>
              <a:rPr lang="es-ES_tradnl" smtClean="0"/>
              <a:t>HST15</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71" name="Marcador de fecha 2"/>
          <p:cNvSpPr>
            <a:spLocks noGrp="1"/>
          </p:cNvSpPr>
          <p:nvPr>
            <p:ph type="dt" sz="half"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s-ES_tradnl" altLang="ja-JP" smtClean="0"/>
              <a:t>16-20 Nov 2015/15</a:t>
            </a:r>
            <a:endParaRPr lang="en-GB" altLang="ja-JP"/>
          </a:p>
        </p:txBody>
      </p:sp>
      <p:sp>
        <p:nvSpPr>
          <p:cNvPr id="2" name="Marcador de pie de página 1"/>
          <p:cNvSpPr>
            <a:spLocks noGrp="1"/>
          </p:cNvSpPr>
          <p:nvPr>
            <p:ph type="ftr" sz="quarter" idx="11"/>
          </p:nvPr>
        </p:nvSpPr>
        <p:spPr/>
        <p:txBody>
          <a:bodyPr/>
          <a:lstStyle/>
          <a:p>
            <a:pPr>
              <a:defRPr/>
            </a:pPr>
            <a:r>
              <a:rPr lang="es-ES_tradnl" smtClean="0"/>
              <a:t>HST15</a:t>
            </a:r>
            <a:endParaRPr lang="en-GB"/>
          </a:p>
        </p:txBody>
      </p:sp>
      <p:sp>
        <p:nvSpPr>
          <p:cNvPr id="11273" name="Marcador de número de diapositiva 5"/>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590FA65-25F5-42E9-810B-655E7CF269C7}" type="slidenum">
              <a:rPr lang="es-ES_tradnl" altLang="ja-JP"/>
              <a:pPr fontAlgn="base">
                <a:spcBef>
                  <a:spcPct val="0"/>
                </a:spcBef>
                <a:spcAft>
                  <a:spcPct val="0"/>
                </a:spcAft>
              </a:pPr>
              <a:t>4</a:t>
            </a:fld>
            <a:endParaRPr lang="es-ES_tradnl" altLang="ja-JP"/>
          </a:p>
        </p:txBody>
      </p:sp>
      <p:sp>
        <p:nvSpPr>
          <p:cNvPr id="11274" name="Text Box 102"/>
          <p:cNvSpPr txBox="1">
            <a:spLocks noChangeArrowheads="1"/>
          </p:cNvSpPr>
          <p:nvPr/>
        </p:nvSpPr>
        <p:spPr bwMode="auto">
          <a:xfrm>
            <a:off x="6249988" y="2212975"/>
            <a:ext cx="193675" cy="342900"/>
          </a:xfrm>
          <a:prstGeom prst="rect">
            <a:avLst/>
          </a:prstGeom>
          <a:noFill/>
          <a:ln w="9525">
            <a:noFill/>
            <a:miter lim="800000"/>
            <a:headEnd/>
            <a:tailEnd/>
          </a:ln>
        </p:spPr>
        <p:txBody>
          <a:bodyPr wrap="none" lIns="95782" tIns="47891" rIns="95782" bIns="47891">
            <a:spAutoFit/>
          </a:bodyPr>
          <a:lstStyle/>
          <a:p>
            <a:pPr algn="ctr" defTabSz="957263"/>
            <a:endParaRPr kumimoji="0" lang="en-US" altLang="ja-JP" sz="1600">
              <a:latin typeface="Tahoma" pitchFamily="34" charset="0"/>
            </a:endParaRPr>
          </a:p>
        </p:txBody>
      </p:sp>
      <p:sp>
        <p:nvSpPr>
          <p:cNvPr id="11275" name="Oval 119"/>
          <p:cNvSpPr>
            <a:spLocks noChangeArrowheads="1"/>
          </p:cNvSpPr>
          <p:nvPr/>
        </p:nvSpPr>
        <p:spPr bwMode="auto">
          <a:xfrm>
            <a:off x="6276975" y="2820988"/>
            <a:ext cx="325438" cy="344487"/>
          </a:xfrm>
          <a:prstGeom prst="ellipse">
            <a:avLst/>
          </a:prstGeom>
          <a:noFill/>
          <a:ln w="9525">
            <a:solidFill>
              <a:schemeClr val="tx1"/>
            </a:solidFill>
            <a:round/>
            <a:headEnd/>
            <a:tailEnd/>
          </a:ln>
        </p:spPr>
        <p:txBody>
          <a:bodyPr wrap="none" anchor="ctr"/>
          <a:lstStyle/>
          <a:p>
            <a:endParaRPr kumimoji="0" lang="es-ES_tradnl" altLang="ja-JP">
              <a:latin typeface="Calibri" pitchFamily="34" charset="0"/>
            </a:endParaRPr>
          </a:p>
        </p:txBody>
      </p:sp>
      <p:sp>
        <p:nvSpPr>
          <p:cNvPr id="11276" name="Line 120"/>
          <p:cNvSpPr>
            <a:spLocks noChangeShapeType="1"/>
          </p:cNvSpPr>
          <p:nvPr/>
        </p:nvSpPr>
        <p:spPr bwMode="auto">
          <a:xfrm>
            <a:off x="6615113" y="3030538"/>
            <a:ext cx="309562" cy="1587"/>
          </a:xfrm>
          <a:prstGeom prst="line">
            <a:avLst/>
          </a:prstGeom>
          <a:noFill/>
          <a:ln w="28575">
            <a:solidFill>
              <a:schemeClr val="tx1"/>
            </a:solidFill>
            <a:round/>
            <a:headEnd/>
            <a:tailEnd type="triangle" w="med" len="med"/>
          </a:ln>
        </p:spPr>
        <p:txBody>
          <a:bodyPr wrap="none" anchor="ctr"/>
          <a:lstStyle/>
          <a:p>
            <a:endParaRPr lang="ja-JP" altLang="en-US"/>
          </a:p>
        </p:txBody>
      </p:sp>
      <p:sp>
        <p:nvSpPr>
          <p:cNvPr id="11277" name="Oval 121"/>
          <p:cNvSpPr>
            <a:spLocks noChangeArrowheads="1"/>
          </p:cNvSpPr>
          <p:nvPr/>
        </p:nvSpPr>
        <p:spPr bwMode="auto">
          <a:xfrm>
            <a:off x="6310313" y="2997200"/>
            <a:ext cx="93662" cy="107950"/>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278" name="Oval 122"/>
          <p:cNvSpPr>
            <a:spLocks noChangeArrowheads="1"/>
          </p:cNvSpPr>
          <p:nvPr/>
        </p:nvSpPr>
        <p:spPr bwMode="auto">
          <a:xfrm>
            <a:off x="6464300" y="2997200"/>
            <a:ext cx="92075" cy="95250"/>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279" name="Oval 123"/>
          <p:cNvSpPr>
            <a:spLocks noChangeArrowheads="1"/>
          </p:cNvSpPr>
          <p:nvPr/>
        </p:nvSpPr>
        <p:spPr bwMode="auto">
          <a:xfrm>
            <a:off x="6392863" y="2846388"/>
            <a:ext cx="95250" cy="107950"/>
          </a:xfrm>
          <a:prstGeom prst="ellipse">
            <a:avLst/>
          </a:prstGeom>
          <a:solidFill>
            <a:srgbClr val="0000FF"/>
          </a:solidFill>
          <a:ln w="9525">
            <a:noFill/>
            <a:round/>
            <a:headEnd/>
            <a:tailEnd/>
          </a:ln>
        </p:spPr>
        <p:txBody>
          <a:bodyPr wrap="none" anchor="ctr"/>
          <a:lstStyle/>
          <a:p>
            <a:endParaRPr kumimoji="0" lang="es-ES_tradnl" altLang="ja-JP">
              <a:latin typeface="Calibri" pitchFamily="34" charset="0"/>
            </a:endParaRPr>
          </a:p>
        </p:txBody>
      </p:sp>
      <p:sp>
        <p:nvSpPr>
          <p:cNvPr id="11280" name="Text Box 124"/>
          <p:cNvSpPr txBox="1">
            <a:spLocks noChangeArrowheads="1"/>
          </p:cNvSpPr>
          <p:nvPr/>
        </p:nvSpPr>
        <p:spPr bwMode="auto">
          <a:xfrm>
            <a:off x="6124575" y="3084513"/>
            <a:ext cx="1174750" cy="373062"/>
          </a:xfrm>
          <a:prstGeom prst="rect">
            <a:avLst/>
          </a:prstGeom>
          <a:noFill/>
          <a:ln w="9525">
            <a:noFill/>
            <a:miter lim="800000"/>
            <a:headEnd/>
            <a:tailEnd/>
          </a:ln>
        </p:spPr>
        <p:txBody>
          <a:bodyPr lIns="95782" tIns="47891" rIns="95782" bIns="47891">
            <a:spAutoFit/>
          </a:bodyPr>
          <a:lstStyle/>
          <a:p>
            <a:pPr algn="ctr" defTabSz="957263"/>
            <a:r>
              <a:rPr kumimoji="0" lang="es-ES" altLang="ja-JP" b="1">
                <a:latin typeface="Tahoma" pitchFamily="34" charset="0"/>
              </a:rPr>
              <a:t>3He</a:t>
            </a:r>
          </a:p>
        </p:txBody>
      </p:sp>
      <p:grpSp>
        <p:nvGrpSpPr>
          <p:cNvPr id="196" name="Agrupar 195"/>
          <p:cNvGrpSpPr>
            <a:grpSpLocks/>
          </p:cNvGrpSpPr>
          <p:nvPr/>
        </p:nvGrpSpPr>
        <p:grpSpPr bwMode="auto">
          <a:xfrm>
            <a:off x="6672263" y="3962400"/>
            <a:ext cx="1471612" cy="1027113"/>
            <a:chOff x="6671890" y="3962401"/>
            <a:chExt cx="1471252" cy="1027113"/>
          </a:xfrm>
        </p:grpSpPr>
        <p:grpSp>
          <p:nvGrpSpPr>
            <p:cNvPr id="11346" name="Group 191"/>
            <p:cNvGrpSpPr>
              <a:grpSpLocks/>
            </p:cNvGrpSpPr>
            <p:nvPr/>
          </p:nvGrpSpPr>
          <p:grpSpPr bwMode="auto">
            <a:xfrm>
              <a:off x="6671890" y="3962401"/>
              <a:ext cx="1457067" cy="1027113"/>
              <a:chOff x="4656" y="2496"/>
              <a:chExt cx="917" cy="647"/>
            </a:xfrm>
          </p:grpSpPr>
          <p:sp>
            <p:nvSpPr>
              <p:cNvPr id="11348" name="Oval 128"/>
              <p:cNvSpPr>
                <a:spLocks noChangeArrowheads="1"/>
              </p:cNvSpPr>
              <p:nvPr/>
            </p:nvSpPr>
            <p:spPr bwMode="auto">
              <a:xfrm>
                <a:off x="4731" y="2547"/>
                <a:ext cx="324" cy="366"/>
              </a:xfrm>
              <a:prstGeom prst="ellipse">
                <a:avLst/>
              </a:prstGeom>
              <a:noFill/>
              <a:ln w="9525">
                <a:solidFill>
                  <a:schemeClr val="tx1"/>
                </a:solidFill>
                <a:round/>
                <a:headEnd/>
                <a:tailEnd/>
              </a:ln>
            </p:spPr>
            <p:txBody>
              <a:bodyPr wrap="none" anchor="ctr"/>
              <a:lstStyle/>
              <a:p>
                <a:endParaRPr kumimoji="0" lang="es-ES_tradnl" altLang="ja-JP">
                  <a:latin typeface="Calibri" pitchFamily="34" charset="0"/>
                </a:endParaRPr>
              </a:p>
            </p:txBody>
          </p:sp>
          <p:sp>
            <p:nvSpPr>
              <p:cNvPr id="11349" name="Oval 129"/>
              <p:cNvSpPr>
                <a:spLocks noChangeArrowheads="1"/>
              </p:cNvSpPr>
              <p:nvPr/>
            </p:nvSpPr>
            <p:spPr bwMode="auto">
              <a:xfrm>
                <a:off x="4785" y="2780"/>
                <a:ext cx="49" cy="57"/>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50" name="Oval 130"/>
              <p:cNvSpPr>
                <a:spLocks noChangeArrowheads="1"/>
              </p:cNvSpPr>
              <p:nvPr/>
            </p:nvSpPr>
            <p:spPr bwMode="auto">
              <a:xfrm>
                <a:off x="4837" y="2680"/>
                <a:ext cx="49" cy="58"/>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51" name="Oval 131"/>
              <p:cNvSpPr>
                <a:spLocks noChangeArrowheads="1"/>
              </p:cNvSpPr>
              <p:nvPr/>
            </p:nvSpPr>
            <p:spPr bwMode="auto">
              <a:xfrm>
                <a:off x="4850" y="2842"/>
                <a:ext cx="49" cy="57"/>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52" name="Oval 132"/>
              <p:cNvSpPr>
                <a:spLocks noChangeArrowheads="1"/>
              </p:cNvSpPr>
              <p:nvPr/>
            </p:nvSpPr>
            <p:spPr bwMode="auto">
              <a:xfrm>
                <a:off x="4930" y="2821"/>
                <a:ext cx="49" cy="57"/>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53" name="Oval 133"/>
              <p:cNvSpPr>
                <a:spLocks noChangeArrowheads="1"/>
              </p:cNvSpPr>
              <p:nvPr/>
            </p:nvSpPr>
            <p:spPr bwMode="auto">
              <a:xfrm>
                <a:off x="4924" y="2730"/>
                <a:ext cx="49" cy="58"/>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54" name="Oval 134"/>
              <p:cNvSpPr>
                <a:spLocks noChangeArrowheads="1"/>
              </p:cNvSpPr>
              <p:nvPr/>
            </p:nvSpPr>
            <p:spPr bwMode="auto">
              <a:xfrm>
                <a:off x="4776" y="2680"/>
                <a:ext cx="49" cy="58"/>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55" name="Oval 135"/>
              <p:cNvSpPr>
                <a:spLocks noChangeArrowheads="1"/>
              </p:cNvSpPr>
              <p:nvPr/>
            </p:nvSpPr>
            <p:spPr bwMode="auto">
              <a:xfrm>
                <a:off x="4806" y="2599"/>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56" name="Oval 136"/>
              <p:cNvSpPr>
                <a:spLocks noChangeArrowheads="1"/>
              </p:cNvSpPr>
              <p:nvPr/>
            </p:nvSpPr>
            <p:spPr bwMode="auto">
              <a:xfrm>
                <a:off x="4870" y="2571"/>
                <a:ext cx="49" cy="57"/>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57" name="Oval 137"/>
              <p:cNvSpPr>
                <a:spLocks noChangeArrowheads="1"/>
              </p:cNvSpPr>
              <p:nvPr/>
            </p:nvSpPr>
            <p:spPr bwMode="auto">
              <a:xfrm>
                <a:off x="4967" y="2660"/>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58" name="Oval 138"/>
              <p:cNvSpPr>
                <a:spLocks noChangeArrowheads="1"/>
              </p:cNvSpPr>
              <p:nvPr/>
            </p:nvSpPr>
            <p:spPr bwMode="auto">
              <a:xfrm>
                <a:off x="4891" y="2640"/>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59" name="Oval 139"/>
              <p:cNvSpPr>
                <a:spLocks noChangeArrowheads="1"/>
              </p:cNvSpPr>
              <p:nvPr/>
            </p:nvSpPr>
            <p:spPr bwMode="auto">
              <a:xfrm>
                <a:off x="4858" y="2750"/>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60" name="Oval 140"/>
              <p:cNvSpPr>
                <a:spLocks noChangeArrowheads="1"/>
              </p:cNvSpPr>
              <p:nvPr/>
            </p:nvSpPr>
            <p:spPr bwMode="auto">
              <a:xfrm>
                <a:off x="4977" y="2747"/>
                <a:ext cx="49" cy="57"/>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61" name="Oval 141"/>
              <p:cNvSpPr>
                <a:spLocks noChangeArrowheads="1"/>
              </p:cNvSpPr>
              <p:nvPr/>
            </p:nvSpPr>
            <p:spPr bwMode="auto">
              <a:xfrm>
                <a:off x="4943" y="2590"/>
                <a:ext cx="49" cy="57"/>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62" name="Oval 142"/>
              <p:cNvSpPr>
                <a:spLocks noChangeArrowheads="1"/>
              </p:cNvSpPr>
              <p:nvPr/>
            </p:nvSpPr>
            <p:spPr bwMode="auto">
              <a:xfrm>
                <a:off x="5222" y="2959"/>
                <a:ext cx="169" cy="184"/>
              </a:xfrm>
              <a:prstGeom prst="ellipse">
                <a:avLst/>
              </a:prstGeom>
              <a:noFill/>
              <a:ln w="9525">
                <a:solidFill>
                  <a:schemeClr val="tx1"/>
                </a:solidFill>
                <a:round/>
                <a:headEnd/>
                <a:tailEnd/>
              </a:ln>
            </p:spPr>
            <p:txBody>
              <a:bodyPr wrap="none" anchor="ctr"/>
              <a:lstStyle/>
              <a:p>
                <a:endParaRPr kumimoji="0" lang="es-ES_tradnl" altLang="ja-JP">
                  <a:latin typeface="Calibri" pitchFamily="34" charset="0"/>
                </a:endParaRPr>
              </a:p>
            </p:txBody>
          </p:sp>
          <p:sp>
            <p:nvSpPr>
              <p:cNvPr id="11363" name="Oval 143"/>
              <p:cNvSpPr>
                <a:spLocks noChangeArrowheads="1"/>
              </p:cNvSpPr>
              <p:nvPr/>
            </p:nvSpPr>
            <p:spPr bwMode="auto">
              <a:xfrm>
                <a:off x="5249" y="3018"/>
                <a:ext cx="49" cy="58"/>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64" name="Oval 144"/>
              <p:cNvSpPr>
                <a:spLocks noChangeArrowheads="1"/>
              </p:cNvSpPr>
              <p:nvPr/>
            </p:nvSpPr>
            <p:spPr bwMode="auto">
              <a:xfrm>
                <a:off x="4747" y="2742"/>
                <a:ext cx="49" cy="51"/>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65" name="Arco 145"/>
              <p:cNvSpPr>
                <a:spLocks/>
              </p:cNvSpPr>
              <p:nvPr/>
            </p:nvSpPr>
            <p:spPr bwMode="auto">
              <a:xfrm flipH="1">
                <a:off x="4656" y="2516"/>
                <a:ext cx="134" cy="191"/>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11366" name="Arco 146"/>
              <p:cNvSpPr>
                <a:spLocks/>
              </p:cNvSpPr>
              <p:nvPr/>
            </p:nvSpPr>
            <p:spPr bwMode="auto">
              <a:xfrm>
                <a:off x="4948" y="2496"/>
                <a:ext cx="171" cy="192"/>
              </a:xfrm>
              <a:custGeom>
                <a:avLst/>
                <a:gdLst>
                  <a:gd name="T0" fmla="*/ 0 w 21600"/>
                  <a:gd name="T1" fmla="*/ 0 h 21600"/>
                  <a:gd name="T2" fmla="*/ 1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11367" name="Arco 147"/>
              <p:cNvSpPr>
                <a:spLocks/>
              </p:cNvSpPr>
              <p:nvPr/>
            </p:nvSpPr>
            <p:spPr bwMode="auto">
              <a:xfrm rot="-10772542">
                <a:off x="4662" y="2809"/>
                <a:ext cx="122" cy="160"/>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11368" name="Arco 148"/>
              <p:cNvSpPr>
                <a:spLocks/>
              </p:cNvSpPr>
              <p:nvPr/>
            </p:nvSpPr>
            <p:spPr bwMode="auto">
              <a:xfrm flipV="1">
                <a:off x="5003" y="2804"/>
                <a:ext cx="128" cy="166"/>
              </a:xfrm>
              <a:custGeom>
                <a:avLst/>
                <a:gdLst>
                  <a:gd name="T0" fmla="*/ 0 w 21600"/>
                  <a:gd name="T1" fmla="*/ 0 h 21600"/>
                  <a:gd name="T2" fmla="*/ 1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11369" name="Arco 149"/>
              <p:cNvSpPr>
                <a:spLocks/>
              </p:cNvSpPr>
              <p:nvPr/>
            </p:nvSpPr>
            <p:spPr bwMode="auto">
              <a:xfrm>
                <a:off x="5119" y="2535"/>
                <a:ext cx="66" cy="192"/>
              </a:xfrm>
              <a:custGeom>
                <a:avLst/>
                <a:gdLst>
                  <a:gd name="T0" fmla="*/ 0 w 21600"/>
                  <a:gd name="T1" fmla="*/ 0 h 21600"/>
                  <a:gd name="T2" fmla="*/ 0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11370" name="Arco 150"/>
              <p:cNvSpPr>
                <a:spLocks/>
              </p:cNvSpPr>
              <p:nvPr/>
            </p:nvSpPr>
            <p:spPr bwMode="auto">
              <a:xfrm flipH="1">
                <a:off x="4781" y="2506"/>
                <a:ext cx="128" cy="45"/>
              </a:xfrm>
              <a:custGeom>
                <a:avLst/>
                <a:gdLst>
                  <a:gd name="T0" fmla="*/ 0 w 21600"/>
                  <a:gd name="T1" fmla="*/ 0 h 21600"/>
                  <a:gd name="T2" fmla="*/ 1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a:tailEnd/>
              </a:ln>
            </p:spPr>
            <p:txBody>
              <a:bodyPr wrap="none" anchor="ctr"/>
              <a:lstStyle/>
              <a:p>
                <a:endParaRPr lang="ja-JP" altLang="en-US"/>
              </a:p>
            </p:txBody>
          </p:sp>
          <p:sp>
            <p:nvSpPr>
              <p:cNvPr id="11371" name="Arco 151"/>
              <p:cNvSpPr>
                <a:spLocks/>
              </p:cNvSpPr>
              <p:nvPr/>
            </p:nvSpPr>
            <p:spPr bwMode="auto">
              <a:xfrm rot="12216403" flipH="1">
                <a:off x="4825" y="2993"/>
                <a:ext cx="128" cy="44"/>
              </a:xfrm>
              <a:custGeom>
                <a:avLst/>
                <a:gdLst>
                  <a:gd name="T0" fmla="*/ 0 w 21600"/>
                  <a:gd name="T1" fmla="*/ 0 h 21382"/>
                  <a:gd name="T2" fmla="*/ 1 w 21600"/>
                  <a:gd name="T3" fmla="*/ 0 h 21382"/>
                  <a:gd name="T4" fmla="*/ 0 w 21600"/>
                  <a:gd name="T5" fmla="*/ 0 h 21382"/>
                  <a:gd name="T6" fmla="*/ 0 60000 65536"/>
                  <a:gd name="T7" fmla="*/ 0 60000 65536"/>
                  <a:gd name="T8" fmla="*/ 0 60000 65536"/>
                  <a:gd name="T9" fmla="*/ 0 w 21600"/>
                  <a:gd name="T10" fmla="*/ 0 h 21382"/>
                  <a:gd name="T11" fmla="*/ 21600 w 21600"/>
                  <a:gd name="T12" fmla="*/ 21382 h 21382"/>
                </a:gdLst>
                <a:ahLst/>
                <a:cxnLst>
                  <a:cxn ang="T6">
                    <a:pos x="T0" y="T1"/>
                  </a:cxn>
                  <a:cxn ang="T7">
                    <a:pos x="T2" y="T3"/>
                  </a:cxn>
                  <a:cxn ang="T8">
                    <a:pos x="T4" y="T5"/>
                  </a:cxn>
                </a:cxnLst>
                <a:rect l="T9" t="T10" r="T11" b="T12"/>
                <a:pathLst>
                  <a:path w="21600" h="21382" fill="none" extrusionOk="0">
                    <a:moveTo>
                      <a:pt x="3058" y="-1"/>
                    </a:moveTo>
                    <a:cubicBezTo>
                      <a:pt x="13697" y="1521"/>
                      <a:pt x="21600" y="10634"/>
                      <a:pt x="21600" y="21382"/>
                    </a:cubicBezTo>
                  </a:path>
                  <a:path w="21600" h="21382" stroke="0" extrusionOk="0">
                    <a:moveTo>
                      <a:pt x="3058" y="-1"/>
                    </a:moveTo>
                    <a:cubicBezTo>
                      <a:pt x="13697" y="1521"/>
                      <a:pt x="21600" y="10634"/>
                      <a:pt x="21600" y="21382"/>
                    </a:cubicBezTo>
                    <a:lnTo>
                      <a:pt x="0" y="21382"/>
                    </a:lnTo>
                    <a:close/>
                  </a:path>
                </a:pathLst>
              </a:custGeom>
              <a:noFill/>
              <a:ln w="9525">
                <a:solidFill>
                  <a:schemeClr val="tx1"/>
                </a:solidFill>
                <a:round/>
                <a:headEnd/>
                <a:tailEnd/>
              </a:ln>
            </p:spPr>
            <p:txBody>
              <a:bodyPr wrap="none" anchor="ctr"/>
              <a:lstStyle/>
              <a:p>
                <a:endParaRPr lang="ja-JP" altLang="en-US"/>
              </a:p>
            </p:txBody>
          </p:sp>
          <p:sp>
            <p:nvSpPr>
              <p:cNvPr id="11372" name="AutoShape 152"/>
              <p:cNvSpPr>
                <a:spLocks noChangeArrowheads="1"/>
              </p:cNvSpPr>
              <p:nvPr/>
            </p:nvSpPr>
            <p:spPr bwMode="auto">
              <a:xfrm rot="-8987793">
                <a:off x="4878" y="2922"/>
                <a:ext cx="329" cy="173"/>
              </a:xfrm>
              <a:prstGeom prst="curvedDownArrow">
                <a:avLst>
                  <a:gd name="adj1" fmla="val 38035"/>
                  <a:gd name="adj2" fmla="val 76069"/>
                  <a:gd name="adj3" fmla="val 33333"/>
                </a:avLst>
              </a:prstGeom>
              <a:solidFill>
                <a:srgbClr val="00FF00"/>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11373" name="AutoShape 153"/>
              <p:cNvSpPr>
                <a:spLocks noChangeArrowheads="1"/>
              </p:cNvSpPr>
              <p:nvPr/>
            </p:nvSpPr>
            <p:spPr bwMode="auto">
              <a:xfrm rot="1750524">
                <a:off x="5051" y="2765"/>
                <a:ext cx="329" cy="173"/>
              </a:xfrm>
              <a:prstGeom prst="curvedDownArrow">
                <a:avLst>
                  <a:gd name="adj1" fmla="val 38035"/>
                  <a:gd name="adj2" fmla="val 76069"/>
                  <a:gd name="adj3" fmla="val 33333"/>
                </a:avLst>
              </a:prstGeom>
              <a:solidFill>
                <a:srgbClr val="00FF00"/>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11374" name="Oval 154"/>
              <p:cNvSpPr>
                <a:spLocks noChangeArrowheads="1"/>
              </p:cNvSpPr>
              <p:nvPr/>
            </p:nvSpPr>
            <p:spPr bwMode="auto">
              <a:xfrm>
                <a:off x="5299" y="3066"/>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75" name="Oval 155"/>
              <p:cNvSpPr>
                <a:spLocks noChangeArrowheads="1"/>
              </p:cNvSpPr>
              <p:nvPr/>
            </p:nvSpPr>
            <p:spPr bwMode="auto">
              <a:xfrm>
                <a:off x="5309" y="2999"/>
                <a:ext cx="49" cy="58"/>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76" name="Text Box 189"/>
              <p:cNvSpPr txBox="1">
                <a:spLocks noChangeArrowheads="1"/>
              </p:cNvSpPr>
              <p:nvPr/>
            </p:nvSpPr>
            <p:spPr bwMode="auto">
              <a:xfrm>
                <a:off x="5391" y="2809"/>
                <a:ext cx="182" cy="235"/>
              </a:xfrm>
              <a:prstGeom prst="rect">
                <a:avLst/>
              </a:prstGeom>
              <a:noFill/>
              <a:ln w="9525">
                <a:noFill/>
                <a:miter lim="800000"/>
                <a:headEnd/>
                <a:tailEnd/>
              </a:ln>
            </p:spPr>
            <p:txBody>
              <a:bodyPr wrap="none" lIns="95782" tIns="47891" rIns="95782" bIns="47891">
                <a:spAutoFit/>
              </a:bodyPr>
              <a:lstStyle/>
              <a:p>
                <a:pPr algn="ctr" defTabSz="957263"/>
                <a:r>
                  <a:rPr kumimoji="0" lang="es-ES" altLang="ja-JP" b="1">
                    <a:latin typeface="Tahoma" pitchFamily="34" charset="0"/>
                  </a:rPr>
                  <a:t>t</a:t>
                </a:r>
              </a:p>
            </p:txBody>
          </p:sp>
        </p:grpSp>
        <p:sp>
          <p:nvSpPr>
            <p:cNvPr id="11347" name="Line 199"/>
            <p:cNvSpPr>
              <a:spLocks noChangeShapeType="1"/>
            </p:cNvSpPr>
            <p:nvPr/>
          </p:nvSpPr>
          <p:spPr bwMode="auto">
            <a:xfrm>
              <a:off x="7861788" y="4876800"/>
              <a:ext cx="281354" cy="0"/>
            </a:xfrm>
            <a:prstGeom prst="line">
              <a:avLst/>
            </a:prstGeom>
            <a:noFill/>
            <a:ln w="9525">
              <a:solidFill>
                <a:schemeClr val="tx1"/>
              </a:solidFill>
              <a:round/>
              <a:headEnd/>
              <a:tailEnd type="triangle" w="med" len="med"/>
            </a:ln>
          </p:spPr>
          <p:txBody>
            <a:bodyPr/>
            <a:lstStyle/>
            <a:p>
              <a:endParaRPr lang="ja-JP" altLang="en-US"/>
            </a:p>
          </p:txBody>
        </p:sp>
      </p:grpSp>
      <p:grpSp>
        <p:nvGrpSpPr>
          <p:cNvPr id="11282" name="Agrupar 157"/>
          <p:cNvGrpSpPr>
            <a:grpSpLocks/>
          </p:cNvGrpSpPr>
          <p:nvPr/>
        </p:nvGrpSpPr>
        <p:grpSpPr bwMode="auto">
          <a:xfrm>
            <a:off x="7158038" y="2246313"/>
            <a:ext cx="550862" cy="598487"/>
            <a:chOff x="7158365" y="2246026"/>
            <a:chExt cx="551114" cy="599098"/>
          </a:xfrm>
        </p:grpSpPr>
        <p:grpSp>
          <p:nvGrpSpPr>
            <p:cNvPr id="11330" name="Group 103"/>
            <p:cNvGrpSpPr>
              <a:grpSpLocks/>
            </p:cNvGrpSpPr>
            <p:nvPr/>
          </p:nvGrpSpPr>
          <p:grpSpPr bwMode="auto">
            <a:xfrm>
              <a:off x="7158365" y="2246026"/>
              <a:ext cx="551114" cy="599098"/>
              <a:chOff x="1113" y="2190"/>
              <a:chExt cx="484" cy="520"/>
            </a:xfrm>
          </p:grpSpPr>
          <p:sp>
            <p:nvSpPr>
              <p:cNvPr id="11333" name="Oval 104"/>
              <p:cNvSpPr>
                <a:spLocks noChangeArrowheads="1"/>
              </p:cNvSpPr>
              <p:nvPr/>
            </p:nvSpPr>
            <p:spPr bwMode="auto">
              <a:xfrm>
                <a:off x="1247" y="2432"/>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34" name="Oval 105"/>
              <p:cNvSpPr>
                <a:spLocks noChangeArrowheads="1"/>
              </p:cNvSpPr>
              <p:nvPr/>
            </p:nvSpPr>
            <p:spPr bwMode="auto">
              <a:xfrm>
                <a:off x="1429" y="2251"/>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35" name="Oval 106"/>
              <p:cNvSpPr>
                <a:spLocks noChangeArrowheads="1"/>
              </p:cNvSpPr>
              <p:nvPr/>
            </p:nvSpPr>
            <p:spPr bwMode="auto">
              <a:xfrm>
                <a:off x="1265" y="2568"/>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36" name="Oval 107"/>
              <p:cNvSpPr>
                <a:spLocks noChangeArrowheads="1"/>
              </p:cNvSpPr>
              <p:nvPr/>
            </p:nvSpPr>
            <p:spPr bwMode="auto">
              <a:xfrm>
                <a:off x="1384" y="2442"/>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37" name="Oval 108"/>
              <p:cNvSpPr>
                <a:spLocks noChangeArrowheads="1"/>
              </p:cNvSpPr>
              <p:nvPr/>
            </p:nvSpPr>
            <p:spPr bwMode="auto">
              <a:xfrm>
                <a:off x="1174" y="2341"/>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38" name="Oval 109"/>
              <p:cNvSpPr>
                <a:spLocks noChangeArrowheads="1"/>
              </p:cNvSpPr>
              <p:nvPr/>
            </p:nvSpPr>
            <p:spPr bwMode="auto">
              <a:xfrm>
                <a:off x="1207" y="2256"/>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39" name="Oval 110"/>
              <p:cNvSpPr>
                <a:spLocks noChangeArrowheads="1"/>
              </p:cNvSpPr>
              <p:nvPr/>
            </p:nvSpPr>
            <p:spPr bwMode="auto">
              <a:xfrm>
                <a:off x="1310" y="2214"/>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40" name="Oval 111"/>
              <p:cNvSpPr>
                <a:spLocks noChangeArrowheads="1"/>
              </p:cNvSpPr>
              <p:nvPr/>
            </p:nvSpPr>
            <p:spPr bwMode="auto">
              <a:xfrm>
                <a:off x="1356" y="2577"/>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41" name="Oval 112"/>
              <p:cNvSpPr>
                <a:spLocks noChangeArrowheads="1"/>
              </p:cNvSpPr>
              <p:nvPr/>
            </p:nvSpPr>
            <p:spPr bwMode="auto">
              <a:xfrm>
                <a:off x="1174" y="2523"/>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42" name="Oval 113"/>
              <p:cNvSpPr>
                <a:spLocks noChangeArrowheads="1"/>
              </p:cNvSpPr>
              <p:nvPr/>
            </p:nvSpPr>
            <p:spPr bwMode="auto">
              <a:xfrm>
                <a:off x="1129" y="2432"/>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43" name="Oval 115"/>
              <p:cNvSpPr>
                <a:spLocks noChangeArrowheads="1"/>
              </p:cNvSpPr>
              <p:nvPr/>
            </p:nvSpPr>
            <p:spPr bwMode="auto">
              <a:xfrm>
                <a:off x="1338" y="2341"/>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44" name="Oval 116"/>
              <p:cNvSpPr>
                <a:spLocks noChangeArrowheads="1"/>
              </p:cNvSpPr>
              <p:nvPr/>
            </p:nvSpPr>
            <p:spPr bwMode="auto">
              <a:xfrm>
                <a:off x="1113" y="2190"/>
                <a:ext cx="484" cy="520"/>
              </a:xfrm>
              <a:prstGeom prst="ellipse">
                <a:avLst/>
              </a:prstGeom>
              <a:no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45" name="Oval 117"/>
              <p:cNvSpPr>
                <a:spLocks noChangeArrowheads="1"/>
              </p:cNvSpPr>
              <p:nvPr/>
            </p:nvSpPr>
            <p:spPr bwMode="auto">
              <a:xfrm>
                <a:off x="1446" y="2523"/>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grpSp>
        <p:sp>
          <p:nvSpPr>
            <p:cNvPr id="11331" name="Oval 111"/>
            <p:cNvSpPr>
              <a:spLocks noChangeArrowheads="1"/>
            </p:cNvSpPr>
            <p:nvPr/>
          </p:nvSpPr>
          <p:spPr bwMode="auto">
            <a:xfrm>
              <a:off x="7601306" y="2587051"/>
              <a:ext cx="83123" cy="94473"/>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32" name="Oval 115"/>
            <p:cNvSpPr>
              <a:spLocks noChangeArrowheads="1"/>
            </p:cNvSpPr>
            <p:nvPr/>
          </p:nvSpPr>
          <p:spPr bwMode="auto">
            <a:xfrm>
              <a:off x="7574803" y="2477922"/>
              <a:ext cx="83123" cy="94473"/>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grpSp>
      <p:sp>
        <p:nvSpPr>
          <p:cNvPr id="114" name="CuadroTexto 113"/>
          <p:cNvSpPr txBox="1"/>
          <p:nvPr/>
        </p:nvSpPr>
        <p:spPr>
          <a:xfrm>
            <a:off x="803275" y="1079500"/>
            <a:ext cx="1203325" cy="369888"/>
          </a:xfrm>
          <a:prstGeom prst="rect">
            <a:avLst/>
          </a:prstGeom>
          <a:solidFill>
            <a:schemeClr val="accent6">
              <a:lumMod val="40000"/>
              <a:lumOff val="60000"/>
            </a:schemeClr>
          </a:solidFill>
        </p:spPr>
        <p:txBody>
          <a:bodyPr wrap="none">
            <a:spAutoFit/>
          </a:bodyPr>
          <a:lstStyle/>
          <a:p>
            <a:pPr fontAlgn="auto">
              <a:spcBef>
                <a:spcPts val="0"/>
              </a:spcBef>
              <a:spcAft>
                <a:spcPts val="0"/>
              </a:spcAft>
              <a:defRPr/>
            </a:pPr>
            <a:r>
              <a:rPr kumimoji="0" lang="en-GB" dirty="0">
                <a:latin typeface="+mn-lt"/>
                <a:ea typeface="+mn-ea"/>
              </a:rPr>
              <a:t>Beta decay</a:t>
            </a:r>
          </a:p>
        </p:txBody>
      </p:sp>
      <p:sp>
        <p:nvSpPr>
          <p:cNvPr id="11284" name="CuadroTexto 114"/>
          <p:cNvSpPr txBox="1">
            <a:spLocks noChangeArrowheads="1"/>
          </p:cNvSpPr>
          <p:nvPr/>
        </p:nvSpPr>
        <p:spPr bwMode="auto">
          <a:xfrm>
            <a:off x="6327775" y="1079500"/>
            <a:ext cx="2728913" cy="369888"/>
          </a:xfrm>
          <a:prstGeom prst="rect">
            <a:avLst/>
          </a:prstGeom>
          <a:solidFill>
            <a:srgbClr val="FCD5B5"/>
          </a:solidFill>
          <a:ln w="9525">
            <a:noFill/>
            <a:miter lim="800000"/>
            <a:headEnd/>
            <a:tailEnd/>
          </a:ln>
        </p:spPr>
        <p:txBody>
          <a:bodyPr wrap="none">
            <a:spAutoFit/>
          </a:bodyPr>
          <a:lstStyle/>
          <a:p>
            <a:r>
              <a:rPr kumimoji="0" lang="en-GB" altLang="ja-JP">
                <a:latin typeface="Calibri" pitchFamily="34" charset="0"/>
              </a:rPr>
              <a:t>Charge Exchange Reactions</a:t>
            </a:r>
          </a:p>
        </p:txBody>
      </p:sp>
      <p:sp>
        <p:nvSpPr>
          <p:cNvPr id="11285" name="CuadroTexto 112"/>
          <p:cNvSpPr txBox="1">
            <a:spLocks noChangeArrowheads="1"/>
          </p:cNvSpPr>
          <p:nvPr/>
        </p:nvSpPr>
        <p:spPr bwMode="auto">
          <a:xfrm>
            <a:off x="7334250" y="1797050"/>
            <a:ext cx="749300" cy="368300"/>
          </a:xfrm>
          <a:prstGeom prst="rect">
            <a:avLst/>
          </a:prstGeom>
          <a:noFill/>
          <a:ln w="9525">
            <a:noFill/>
            <a:miter lim="800000"/>
            <a:headEnd/>
            <a:tailEnd/>
          </a:ln>
        </p:spPr>
        <p:txBody>
          <a:bodyPr wrap="none">
            <a:spAutoFit/>
          </a:bodyPr>
          <a:lstStyle/>
          <a:p>
            <a:r>
              <a:rPr kumimoji="0" lang="en-GB" altLang="ja-JP">
                <a:latin typeface="Calibri" pitchFamily="34" charset="0"/>
              </a:rPr>
              <a:t>target</a:t>
            </a:r>
          </a:p>
        </p:txBody>
      </p:sp>
      <p:grpSp>
        <p:nvGrpSpPr>
          <p:cNvPr id="195" name="Agrupar 194"/>
          <p:cNvGrpSpPr>
            <a:grpSpLocks/>
          </p:cNvGrpSpPr>
          <p:nvPr/>
        </p:nvGrpSpPr>
        <p:grpSpPr bwMode="auto">
          <a:xfrm>
            <a:off x="55563" y="5173663"/>
            <a:ext cx="8883650" cy="973137"/>
            <a:chOff x="55481" y="5173419"/>
            <a:chExt cx="8883770" cy="973881"/>
          </a:xfrm>
        </p:grpSpPr>
        <p:sp>
          <p:nvSpPr>
            <p:cNvPr id="11328" name="Text Box 26"/>
            <p:cNvSpPr txBox="1">
              <a:spLocks noChangeArrowheads="1"/>
            </p:cNvSpPr>
            <p:nvPr/>
          </p:nvSpPr>
          <p:spPr bwMode="auto">
            <a:xfrm>
              <a:off x="55481" y="5318094"/>
              <a:ext cx="3902320" cy="681493"/>
            </a:xfrm>
            <a:prstGeom prst="rect">
              <a:avLst/>
            </a:prstGeom>
            <a:noFill/>
            <a:ln w="9525">
              <a:noFill/>
              <a:miter lim="800000"/>
              <a:headEnd/>
              <a:tailEnd/>
            </a:ln>
          </p:spPr>
          <p:txBody>
            <a:bodyPr lIns="95782" tIns="47891" rIns="95782" bIns="47891">
              <a:spAutoFit/>
            </a:bodyPr>
            <a:lstStyle/>
            <a:p>
              <a:pPr defTabSz="957263"/>
              <a:r>
                <a:rPr kumimoji="0" lang="en-US" altLang="ja-JP" sz="1900">
                  <a:solidFill>
                    <a:srgbClr val="FF0000"/>
                  </a:solidFill>
                  <a:latin typeface="Calibri" pitchFamily="34" charset="0"/>
                </a:rPr>
                <a:t>Beta Decay</a:t>
              </a:r>
              <a:r>
                <a:rPr kumimoji="0" lang="en-US" altLang="ja-JP" sz="1900">
                  <a:latin typeface="Calibri" pitchFamily="34" charset="0"/>
                </a:rPr>
                <a:t>: Absolute Normalization of B(GT). </a:t>
              </a:r>
            </a:p>
          </p:txBody>
        </p:sp>
        <p:sp>
          <p:nvSpPr>
            <p:cNvPr id="11329" name="Text Box 25"/>
            <p:cNvSpPr txBox="1">
              <a:spLocks noChangeArrowheads="1"/>
            </p:cNvSpPr>
            <p:nvPr/>
          </p:nvSpPr>
          <p:spPr bwMode="auto">
            <a:xfrm>
              <a:off x="5036931" y="5173419"/>
              <a:ext cx="3902320" cy="973881"/>
            </a:xfrm>
            <a:prstGeom prst="rect">
              <a:avLst/>
            </a:prstGeom>
            <a:noFill/>
            <a:ln w="9525">
              <a:noFill/>
              <a:miter lim="800000"/>
              <a:headEnd/>
              <a:tailEnd/>
            </a:ln>
          </p:spPr>
          <p:txBody>
            <a:bodyPr lIns="95782" tIns="47891" rIns="95782" bIns="47891">
              <a:spAutoFit/>
            </a:bodyPr>
            <a:lstStyle/>
            <a:p>
              <a:pPr defTabSz="957263"/>
              <a:r>
                <a:rPr kumimoji="0" lang="en-US" altLang="ja-JP" sz="1900">
                  <a:solidFill>
                    <a:srgbClr val="FF50F4"/>
                  </a:solidFill>
                  <a:latin typeface="Calibri" pitchFamily="34" charset="0"/>
                </a:rPr>
                <a:t>CE reactions</a:t>
              </a:r>
              <a:r>
                <a:rPr kumimoji="0" lang="en-US" altLang="ja-JP" sz="1900">
                  <a:latin typeface="Calibri" pitchFamily="34" charset="0"/>
                </a:rPr>
                <a:t>: No restriction in excitation energy of Gamow-Teller states. </a:t>
              </a:r>
            </a:p>
          </p:txBody>
        </p:sp>
      </p:grpSp>
      <p:grpSp>
        <p:nvGrpSpPr>
          <p:cNvPr id="11287" name="Agrupar 158"/>
          <p:cNvGrpSpPr>
            <a:grpSpLocks/>
          </p:cNvGrpSpPr>
          <p:nvPr/>
        </p:nvGrpSpPr>
        <p:grpSpPr bwMode="auto">
          <a:xfrm>
            <a:off x="803275" y="2127250"/>
            <a:ext cx="550863" cy="598488"/>
            <a:chOff x="7158365" y="2246026"/>
            <a:chExt cx="551114" cy="599098"/>
          </a:xfrm>
        </p:grpSpPr>
        <p:grpSp>
          <p:nvGrpSpPr>
            <p:cNvPr id="11312" name="Group 103"/>
            <p:cNvGrpSpPr>
              <a:grpSpLocks/>
            </p:cNvGrpSpPr>
            <p:nvPr/>
          </p:nvGrpSpPr>
          <p:grpSpPr bwMode="auto">
            <a:xfrm>
              <a:off x="7158368" y="2246022"/>
              <a:ext cx="551116" cy="599097"/>
              <a:chOff x="1113" y="2190"/>
              <a:chExt cx="484" cy="520"/>
            </a:xfrm>
          </p:grpSpPr>
          <p:sp>
            <p:nvSpPr>
              <p:cNvPr id="11315" name="Oval 104"/>
              <p:cNvSpPr>
                <a:spLocks noChangeArrowheads="1"/>
              </p:cNvSpPr>
              <p:nvPr/>
            </p:nvSpPr>
            <p:spPr bwMode="auto">
              <a:xfrm>
                <a:off x="1247" y="2432"/>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16" name="Oval 105"/>
              <p:cNvSpPr>
                <a:spLocks noChangeArrowheads="1"/>
              </p:cNvSpPr>
              <p:nvPr/>
            </p:nvSpPr>
            <p:spPr bwMode="auto">
              <a:xfrm>
                <a:off x="1429" y="2251"/>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17" name="Oval 106"/>
              <p:cNvSpPr>
                <a:spLocks noChangeArrowheads="1"/>
              </p:cNvSpPr>
              <p:nvPr/>
            </p:nvSpPr>
            <p:spPr bwMode="auto">
              <a:xfrm>
                <a:off x="1265" y="2568"/>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18" name="Oval 107"/>
              <p:cNvSpPr>
                <a:spLocks noChangeArrowheads="1"/>
              </p:cNvSpPr>
              <p:nvPr/>
            </p:nvSpPr>
            <p:spPr bwMode="auto">
              <a:xfrm>
                <a:off x="1384" y="2442"/>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19" name="Oval 108"/>
              <p:cNvSpPr>
                <a:spLocks noChangeArrowheads="1"/>
              </p:cNvSpPr>
              <p:nvPr/>
            </p:nvSpPr>
            <p:spPr bwMode="auto">
              <a:xfrm>
                <a:off x="1174" y="2341"/>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20" name="Oval 109"/>
              <p:cNvSpPr>
                <a:spLocks noChangeArrowheads="1"/>
              </p:cNvSpPr>
              <p:nvPr/>
            </p:nvSpPr>
            <p:spPr bwMode="auto">
              <a:xfrm>
                <a:off x="1207" y="2256"/>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21" name="Oval 110"/>
              <p:cNvSpPr>
                <a:spLocks noChangeArrowheads="1"/>
              </p:cNvSpPr>
              <p:nvPr/>
            </p:nvSpPr>
            <p:spPr bwMode="auto">
              <a:xfrm>
                <a:off x="1310" y="2214"/>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22" name="Oval 111"/>
              <p:cNvSpPr>
                <a:spLocks noChangeArrowheads="1"/>
              </p:cNvSpPr>
              <p:nvPr/>
            </p:nvSpPr>
            <p:spPr bwMode="auto">
              <a:xfrm>
                <a:off x="1356" y="2577"/>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23" name="Oval 112"/>
              <p:cNvSpPr>
                <a:spLocks noChangeArrowheads="1"/>
              </p:cNvSpPr>
              <p:nvPr/>
            </p:nvSpPr>
            <p:spPr bwMode="auto">
              <a:xfrm>
                <a:off x="1174" y="2523"/>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24" name="Oval 113"/>
              <p:cNvSpPr>
                <a:spLocks noChangeArrowheads="1"/>
              </p:cNvSpPr>
              <p:nvPr/>
            </p:nvSpPr>
            <p:spPr bwMode="auto">
              <a:xfrm>
                <a:off x="1129" y="2432"/>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25" name="Oval 115"/>
              <p:cNvSpPr>
                <a:spLocks noChangeArrowheads="1"/>
              </p:cNvSpPr>
              <p:nvPr/>
            </p:nvSpPr>
            <p:spPr bwMode="auto">
              <a:xfrm>
                <a:off x="1338" y="2341"/>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26" name="Oval 116"/>
              <p:cNvSpPr>
                <a:spLocks noChangeArrowheads="1"/>
              </p:cNvSpPr>
              <p:nvPr/>
            </p:nvSpPr>
            <p:spPr bwMode="auto">
              <a:xfrm>
                <a:off x="1113" y="2190"/>
                <a:ext cx="484" cy="520"/>
              </a:xfrm>
              <a:prstGeom prst="ellipse">
                <a:avLst/>
              </a:prstGeom>
              <a:no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27" name="Oval 117"/>
              <p:cNvSpPr>
                <a:spLocks noChangeArrowheads="1"/>
              </p:cNvSpPr>
              <p:nvPr/>
            </p:nvSpPr>
            <p:spPr bwMode="auto">
              <a:xfrm>
                <a:off x="1446" y="2523"/>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grpSp>
        <p:sp>
          <p:nvSpPr>
            <p:cNvPr id="11313" name="Oval 111"/>
            <p:cNvSpPr>
              <a:spLocks noChangeArrowheads="1"/>
            </p:cNvSpPr>
            <p:nvPr/>
          </p:nvSpPr>
          <p:spPr bwMode="auto">
            <a:xfrm>
              <a:off x="7601306" y="2587051"/>
              <a:ext cx="83123" cy="94473"/>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14" name="Oval 115"/>
            <p:cNvSpPr>
              <a:spLocks noChangeArrowheads="1"/>
            </p:cNvSpPr>
            <p:nvPr/>
          </p:nvSpPr>
          <p:spPr bwMode="auto">
            <a:xfrm>
              <a:off x="7574803" y="2477922"/>
              <a:ext cx="83123" cy="94473"/>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grpSp>
      <p:grpSp>
        <p:nvGrpSpPr>
          <p:cNvPr id="194" name="Agrupar 193"/>
          <p:cNvGrpSpPr>
            <a:grpSpLocks/>
          </p:cNvGrpSpPr>
          <p:nvPr/>
        </p:nvGrpSpPr>
        <p:grpSpPr bwMode="auto">
          <a:xfrm>
            <a:off x="100013" y="2273300"/>
            <a:ext cx="2271712" cy="2579688"/>
            <a:chOff x="100427" y="2273677"/>
            <a:chExt cx="2270801" cy="2579312"/>
          </a:xfrm>
        </p:grpSpPr>
        <p:sp>
          <p:nvSpPr>
            <p:cNvPr id="11289" name="CuadroTexto 95"/>
            <p:cNvSpPr txBox="1">
              <a:spLocks noChangeArrowheads="1"/>
            </p:cNvSpPr>
            <p:nvPr/>
          </p:nvSpPr>
          <p:spPr bwMode="auto">
            <a:xfrm>
              <a:off x="100427" y="2917786"/>
              <a:ext cx="377966" cy="369332"/>
            </a:xfrm>
            <a:prstGeom prst="rect">
              <a:avLst/>
            </a:prstGeom>
            <a:noFill/>
            <a:ln w="9525">
              <a:noFill/>
              <a:miter lim="800000"/>
              <a:headEnd/>
              <a:tailEnd/>
            </a:ln>
          </p:spPr>
          <p:txBody>
            <a:bodyPr wrap="none">
              <a:spAutoFit/>
            </a:bodyPr>
            <a:lstStyle/>
            <a:p>
              <a:r>
                <a:rPr kumimoji="0" lang="en-GB" altLang="ja-JP">
                  <a:latin typeface="Calibri" pitchFamily="34" charset="0"/>
                </a:rPr>
                <a:t>β-</a:t>
              </a:r>
            </a:p>
          </p:txBody>
        </p:sp>
        <p:sp>
          <p:nvSpPr>
            <p:cNvPr id="11290" name="CuadroTexto 96"/>
            <p:cNvSpPr txBox="1">
              <a:spLocks noChangeArrowheads="1"/>
            </p:cNvSpPr>
            <p:nvPr/>
          </p:nvSpPr>
          <p:spPr bwMode="auto">
            <a:xfrm>
              <a:off x="1757164" y="2273677"/>
              <a:ext cx="614064" cy="369332"/>
            </a:xfrm>
            <a:prstGeom prst="rect">
              <a:avLst/>
            </a:prstGeom>
            <a:noFill/>
            <a:ln w="9525">
              <a:noFill/>
              <a:miter lim="800000"/>
              <a:headEnd/>
              <a:tailEnd/>
            </a:ln>
          </p:spPr>
          <p:txBody>
            <a:bodyPr>
              <a:spAutoFit/>
            </a:bodyPr>
            <a:lstStyle/>
            <a:p>
              <a:r>
                <a:rPr kumimoji="0" lang="en-GB" altLang="ja-JP">
                  <a:latin typeface="Calibri" pitchFamily="34" charset="0"/>
                </a:rPr>
                <a:t>ν</a:t>
              </a:r>
            </a:p>
          </p:txBody>
        </p:sp>
        <p:cxnSp>
          <p:nvCxnSpPr>
            <p:cNvPr id="123" name="Conector recto 122"/>
            <p:cNvCxnSpPr/>
            <p:nvPr/>
          </p:nvCxnSpPr>
          <p:spPr>
            <a:xfrm>
              <a:off x="1831694" y="2368913"/>
              <a:ext cx="18725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Conector recto de flecha 89"/>
            <p:cNvCxnSpPr/>
            <p:nvPr/>
          </p:nvCxnSpPr>
          <p:spPr>
            <a:xfrm rot="5400000">
              <a:off x="235141" y="3405432"/>
              <a:ext cx="1331718" cy="2586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1" name="Conector recto de flecha 90"/>
            <p:cNvCxnSpPr/>
            <p:nvPr/>
          </p:nvCxnSpPr>
          <p:spPr>
            <a:xfrm>
              <a:off x="1471477" y="2441927"/>
              <a:ext cx="360217" cy="2206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7" name="Conector recto de flecha 136"/>
            <p:cNvCxnSpPr/>
            <p:nvPr/>
          </p:nvCxnSpPr>
          <p:spPr>
            <a:xfrm rot="10800000" flipV="1">
              <a:off x="138512" y="2564148"/>
              <a:ext cx="491928" cy="3222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11295" name="Agrupar 175"/>
            <p:cNvGrpSpPr>
              <a:grpSpLocks/>
            </p:cNvGrpSpPr>
            <p:nvPr/>
          </p:nvGrpSpPr>
          <p:grpSpPr bwMode="auto">
            <a:xfrm>
              <a:off x="476161" y="4253891"/>
              <a:ext cx="551114" cy="599098"/>
              <a:chOff x="7158365" y="2246026"/>
              <a:chExt cx="551114" cy="599098"/>
            </a:xfrm>
          </p:grpSpPr>
          <p:grpSp>
            <p:nvGrpSpPr>
              <p:cNvPr id="11296" name="Group 103"/>
              <p:cNvGrpSpPr>
                <a:grpSpLocks/>
              </p:cNvGrpSpPr>
              <p:nvPr/>
            </p:nvGrpSpPr>
            <p:grpSpPr bwMode="auto">
              <a:xfrm>
                <a:off x="7158368" y="2246022"/>
                <a:ext cx="551116" cy="599097"/>
                <a:chOff x="1113" y="2190"/>
                <a:chExt cx="484" cy="520"/>
              </a:xfrm>
            </p:grpSpPr>
            <p:sp>
              <p:nvSpPr>
                <p:cNvPr id="11299" name="Oval 104"/>
                <p:cNvSpPr>
                  <a:spLocks noChangeArrowheads="1"/>
                </p:cNvSpPr>
                <p:nvPr/>
              </p:nvSpPr>
              <p:spPr bwMode="auto">
                <a:xfrm>
                  <a:off x="1247" y="2432"/>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00" name="Oval 105"/>
                <p:cNvSpPr>
                  <a:spLocks noChangeArrowheads="1"/>
                </p:cNvSpPr>
                <p:nvPr/>
              </p:nvSpPr>
              <p:spPr bwMode="auto">
                <a:xfrm>
                  <a:off x="1429" y="2251"/>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01" name="Oval 106"/>
                <p:cNvSpPr>
                  <a:spLocks noChangeArrowheads="1"/>
                </p:cNvSpPr>
                <p:nvPr/>
              </p:nvSpPr>
              <p:spPr bwMode="auto">
                <a:xfrm>
                  <a:off x="1265" y="2568"/>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02" name="Oval 107"/>
                <p:cNvSpPr>
                  <a:spLocks noChangeArrowheads="1"/>
                </p:cNvSpPr>
                <p:nvPr/>
              </p:nvSpPr>
              <p:spPr bwMode="auto">
                <a:xfrm>
                  <a:off x="1384" y="2442"/>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03" name="Oval 108"/>
                <p:cNvSpPr>
                  <a:spLocks noChangeArrowheads="1"/>
                </p:cNvSpPr>
                <p:nvPr/>
              </p:nvSpPr>
              <p:spPr bwMode="auto">
                <a:xfrm>
                  <a:off x="1174" y="2341"/>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04" name="Oval 109"/>
                <p:cNvSpPr>
                  <a:spLocks noChangeArrowheads="1"/>
                </p:cNvSpPr>
                <p:nvPr/>
              </p:nvSpPr>
              <p:spPr bwMode="auto">
                <a:xfrm>
                  <a:off x="1207" y="2256"/>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05" name="Oval 110"/>
                <p:cNvSpPr>
                  <a:spLocks noChangeArrowheads="1"/>
                </p:cNvSpPr>
                <p:nvPr/>
              </p:nvSpPr>
              <p:spPr bwMode="auto">
                <a:xfrm>
                  <a:off x="1310" y="2214"/>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sp>
              <p:nvSpPr>
                <p:cNvPr id="11306" name="Oval 111"/>
                <p:cNvSpPr>
                  <a:spLocks noChangeArrowheads="1"/>
                </p:cNvSpPr>
                <p:nvPr/>
              </p:nvSpPr>
              <p:spPr bwMode="auto">
                <a:xfrm>
                  <a:off x="1356" y="2577"/>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07" name="Oval 112"/>
                <p:cNvSpPr>
                  <a:spLocks noChangeArrowheads="1"/>
                </p:cNvSpPr>
                <p:nvPr/>
              </p:nvSpPr>
              <p:spPr bwMode="auto">
                <a:xfrm>
                  <a:off x="1174" y="2523"/>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08" name="Oval 113"/>
                <p:cNvSpPr>
                  <a:spLocks noChangeArrowheads="1"/>
                </p:cNvSpPr>
                <p:nvPr/>
              </p:nvSpPr>
              <p:spPr bwMode="auto">
                <a:xfrm>
                  <a:off x="1129" y="2432"/>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09" name="Oval 115"/>
                <p:cNvSpPr>
                  <a:spLocks noChangeArrowheads="1"/>
                </p:cNvSpPr>
                <p:nvPr/>
              </p:nvSpPr>
              <p:spPr bwMode="auto">
                <a:xfrm>
                  <a:off x="1338" y="2341"/>
                  <a:ext cx="73" cy="82"/>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10" name="Oval 116"/>
                <p:cNvSpPr>
                  <a:spLocks noChangeArrowheads="1"/>
                </p:cNvSpPr>
                <p:nvPr/>
              </p:nvSpPr>
              <p:spPr bwMode="auto">
                <a:xfrm>
                  <a:off x="1113" y="2190"/>
                  <a:ext cx="484" cy="520"/>
                </a:xfrm>
                <a:prstGeom prst="ellipse">
                  <a:avLst/>
                </a:prstGeom>
                <a:no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311" name="Oval 117"/>
                <p:cNvSpPr>
                  <a:spLocks noChangeArrowheads="1"/>
                </p:cNvSpPr>
                <p:nvPr/>
              </p:nvSpPr>
              <p:spPr bwMode="auto">
                <a:xfrm>
                  <a:off x="1446" y="2523"/>
                  <a:ext cx="73" cy="82"/>
                </a:xfrm>
                <a:prstGeom prst="ellipse">
                  <a:avLst/>
                </a:prstGeom>
                <a:solidFill>
                  <a:srgbClr val="FF0000"/>
                </a:solidFill>
                <a:ln w="9525">
                  <a:solidFill>
                    <a:srgbClr val="FF0000"/>
                  </a:solidFill>
                  <a:round/>
                  <a:headEnd/>
                  <a:tailEnd/>
                </a:ln>
              </p:spPr>
              <p:txBody>
                <a:bodyPr wrap="none" anchor="ctr"/>
                <a:lstStyle/>
                <a:p>
                  <a:endParaRPr kumimoji="0" lang="es-ES_tradnl" altLang="ja-JP">
                    <a:latin typeface="Calibri" pitchFamily="34" charset="0"/>
                  </a:endParaRPr>
                </a:p>
              </p:txBody>
            </p:sp>
          </p:grpSp>
          <p:sp>
            <p:nvSpPr>
              <p:cNvPr id="11297" name="Oval 111"/>
              <p:cNvSpPr>
                <a:spLocks noChangeArrowheads="1"/>
              </p:cNvSpPr>
              <p:nvPr/>
            </p:nvSpPr>
            <p:spPr bwMode="auto">
              <a:xfrm>
                <a:off x="7601306" y="2587051"/>
                <a:ext cx="83123" cy="94473"/>
              </a:xfrm>
              <a:prstGeom prst="ellipse">
                <a:avLst/>
              </a:prstGeom>
              <a:solidFill>
                <a:srgbClr val="0000FF"/>
              </a:solidFill>
              <a:ln w="9525">
                <a:solidFill>
                  <a:srgbClr val="0000FF"/>
                </a:solidFill>
                <a:round/>
                <a:headEnd/>
                <a:tailEnd/>
              </a:ln>
            </p:spPr>
            <p:txBody>
              <a:bodyPr wrap="none" anchor="ctr"/>
              <a:lstStyle/>
              <a:p>
                <a:endParaRPr kumimoji="0" lang="es-ES_tradnl" altLang="ja-JP">
                  <a:latin typeface="Calibri" pitchFamily="34" charset="0"/>
                </a:endParaRPr>
              </a:p>
            </p:txBody>
          </p:sp>
          <p:sp>
            <p:nvSpPr>
              <p:cNvPr id="11298" name="Oval 115"/>
              <p:cNvSpPr>
                <a:spLocks noChangeArrowheads="1"/>
              </p:cNvSpPr>
              <p:nvPr/>
            </p:nvSpPr>
            <p:spPr bwMode="auto">
              <a:xfrm>
                <a:off x="7574803" y="2477922"/>
                <a:ext cx="83123" cy="94473"/>
              </a:xfrm>
              <a:prstGeom prst="ellipse">
                <a:avLst/>
              </a:prstGeom>
              <a:solidFill>
                <a:srgbClr val="FF0000"/>
              </a:solidFill>
              <a:ln w="9525">
                <a:noFill/>
                <a:round/>
                <a:headEnd/>
                <a:tailEnd/>
              </a:ln>
            </p:spPr>
            <p:txBody>
              <a:bodyPr wrap="none" anchor="ctr"/>
              <a:lstStyle/>
              <a:p>
                <a:endParaRPr kumimoji="0" lang="es-ES_tradnl" altLang="ja-JP">
                  <a:latin typeface="Calibri" pitchFamily="34" charset="0"/>
                </a:endParaRPr>
              </a:p>
            </p:txBody>
          </p:sp>
        </p:grpSp>
      </p:grpSp>
      <p:graphicFrame>
        <p:nvGraphicFramePr>
          <p:cNvPr id="109" name="Object 8"/>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43727629"/>
              </p:ext>
            </p:extLst>
          </p:nvPr>
        </p:nvGraphicFramePr>
        <p:xfrm>
          <a:off x="2773002" y="717550"/>
          <a:ext cx="3332162" cy="1079500"/>
        </p:xfrm>
        <a:graphic>
          <a:graphicData uri="http://schemas.openxmlformats.org/presentationml/2006/ole">
            <p:oleObj spid="_x0000_s1048" name="EcuaciÛn" r:id="rId3" imgW="2133600" imgH="698500" progId="Equation.3">
              <p:embed/>
            </p:oleObj>
          </a:graphicData>
        </a:graphic>
      </p:graphicFrame>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128002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pPr>
              <a:defRPr/>
            </a:pPr>
            <a:r>
              <a:rPr lang="es-ES_tradnl" smtClean="0"/>
              <a:t>16-20 Nov 2015/15</a:t>
            </a:r>
            <a:endParaRPr lang="en-GB"/>
          </a:p>
        </p:txBody>
      </p:sp>
      <p:sp>
        <p:nvSpPr>
          <p:cNvPr id="5" name="Marcador de pie de página 4"/>
          <p:cNvSpPr>
            <a:spLocks noGrp="1"/>
          </p:cNvSpPr>
          <p:nvPr>
            <p:ph type="ftr" sz="quarter" idx="11"/>
          </p:nvPr>
        </p:nvSpPr>
        <p:spPr/>
        <p:txBody>
          <a:bodyPr/>
          <a:lstStyle/>
          <a:p>
            <a:pPr>
              <a:defRPr/>
            </a:pPr>
            <a:r>
              <a:rPr lang="es-ES_tradnl" smtClean="0"/>
              <a:t>HST15</a:t>
            </a:r>
            <a:endParaRPr lang="en-GB"/>
          </a:p>
        </p:txBody>
      </p:sp>
      <p:sp>
        <p:nvSpPr>
          <p:cNvPr id="6" name="Marcador de número de diapositiva 5"/>
          <p:cNvSpPr>
            <a:spLocks noGrp="1"/>
          </p:cNvSpPr>
          <p:nvPr>
            <p:ph type="sldNum" sz="quarter" idx="12"/>
          </p:nvPr>
        </p:nvSpPr>
        <p:spPr/>
        <p:txBody>
          <a:bodyPr/>
          <a:lstStyle/>
          <a:p>
            <a:pPr>
              <a:defRPr/>
            </a:pPr>
            <a:fld id="{2E3BEEE1-F83C-4C4F-9396-63EA361847EE}" type="slidenum">
              <a:rPr lang="en-GB" smtClean="0"/>
              <a:pPr>
                <a:defRPr/>
              </a:pPr>
              <a:t>40</a:t>
            </a:fld>
            <a:endParaRPr lang="en-GB"/>
          </a:p>
        </p:txBody>
      </p:sp>
      <p:sp>
        <p:nvSpPr>
          <p:cNvPr id="7" name="CuadroTexto 6"/>
          <p:cNvSpPr txBox="1"/>
          <p:nvPr/>
        </p:nvSpPr>
        <p:spPr>
          <a:xfrm>
            <a:off x="991682" y="5326965"/>
            <a:ext cx="2619452" cy="523220"/>
          </a:xfrm>
          <a:prstGeom prst="rect">
            <a:avLst/>
          </a:prstGeom>
          <a:noFill/>
        </p:spPr>
        <p:txBody>
          <a:bodyPr wrap="none" rtlCol="0">
            <a:spAutoFit/>
          </a:bodyPr>
          <a:lstStyle/>
          <a:p>
            <a:r>
              <a:rPr lang="en-GB" sz="1400" dirty="0" smtClean="0"/>
              <a:t>Also calculations by </a:t>
            </a:r>
            <a:r>
              <a:rPr lang="en-GB" sz="1400" dirty="0" err="1" smtClean="0"/>
              <a:t>Smirnova</a:t>
            </a:r>
            <a:r>
              <a:rPr lang="en-GB" sz="1400" dirty="0" smtClean="0"/>
              <a:t>, </a:t>
            </a:r>
          </a:p>
          <a:p>
            <a:r>
              <a:rPr lang="en-GB" sz="1400" dirty="0" smtClean="0"/>
              <a:t>Lam et al. in print</a:t>
            </a:r>
          </a:p>
        </p:txBody>
      </p:sp>
      <p:pic>
        <p:nvPicPr>
          <p:cNvPr id="8" name="Imagen 7" descr="Screenshot 2015-07-08 01.23.21.png"/>
          <p:cNvPicPr>
            <a:picLocks noChangeAspect="1"/>
          </p:cNvPicPr>
          <p:nvPr/>
        </p:nvPicPr>
        <p:blipFill>
          <a:blip r:embed="rId2"/>
          <a:stretch>
            <a:fillRect/>
          </a:stretch>
        </p:blipFill>
        <p:spPr>
          <a:xfrm>
            <a:off x="457200" y="1224865"/>
            <a:ext cx="5406973" cy="4102100"/>
          </a:xfrm>
          <a:prstGeom prst="rect">
            <a:avLst/>
          </a:prstGeom>
        </p:spPr>
      </p:pic>
      <p:sp>
        <p:nvSpPr>
          <p:cNvPr id="9" name="CuadroTexto 8"/>
          <p:cNvSpPr txBox="1"/>
          <p:nvPr/>
        </p:nvSpPr>
        <p:spPr>
          <a:xfrm>
            <a:off x="0" y="24536"/>
            <a:ext cx="7558567" cy="1200329"/>
          </a:xfrm>
          <a:prstGeom prst="rect">
            <a:avLst/>
          </a:prstGeom>
          <a:noFill/>
        </p:spPr>
        <p:txBody>
          <a:bodyPr wrap="none" rtlCol="0">
            <a:spAutoFit/>
          </a:bodyPr>
          <a:lstStyle/>
          <a:p>
            <a:r>
              <a:rPr lang="en-GB" dirty="0" smtClean="0"/>
              <a:t>The spectroscopic factor for this component in the </a:t>
            </a:r>
            <a:r>
              <a:rPr lang="en-GB" dirty="0" err="1" smtClean="0"/>
              <a:t>gs</a:t>
            </a:r>
            <a:r>
              <a:rPr lang="en-GB" dirty="0" smtClean="0"/>
              <a:t> of 55Ni has been </a:t>
            </a:r>
          </a:p>
          <a:p>
            <a:r>
              <a:rPr lang="en-GB" dirty="0" smtClean="0"/>
              <a:t>calculated by A. </a:t>
            </a:r>
            <a:r>
              <a:rPr lang="en-GB" dirty="0" err="1" smtClean="0"/>
              <a:t>Poves</a:t>
            </a:r>
            <a:r>
              <a:rPr lang="en-GB" dirty="0" smtClean="0"/>
              <a:t> using the KB3GR interaction as 10</a:t>
            </a:r>
            <a:r>
              <a:rPr lang="en-GB" baseline="30000" dirty="0" smtClean="0"/>
              <a:t>-3</a:t>
            </a:r>
            <a:r>
              <a:rPr lang="en-GB" dirty="0" smtClean="0"/>
              <a:t>, he can also </a:t>
            </a:r>
          </a:p>
          <a:p>
            <a:r>
              <a:rPr lang="en-GB" dirty="0" smtClean="0"/>
              <a:t>reproduce the mixing of the states and the</a:t>
            </a:r>
          </a:p>
          <a:p>
            <a:r>
              <a:rPr lang="en-GB" dirty="0" smtClean="0"/>
              <a:t>B(M1) branching.</a:t>
            </a:r>
            <a:endParaRPr lang="en-GB"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Title 51"/>
          <p:cNvSpPr>
            <a:spLocks noGrp="1"/>
          </p:cNvSpPr>
          <p:nvPr>
            <p:ph type="title" idx="4294967295"/>
          </p:nvPr>
        </p:nvSpPr>
        <p:spPr>
          <a:xfrm>
            <a:off x="0" y="212725"/>
            <a:ext cx="7772400" cy="481013"/>
          </a:xfrm>
        </p:spPr>
        <p:txBody>
          <a:bodyPr rtlCol="0">
            <a:normAutofit fontScale="90000"/>
          </a:bodyPr>
          <a:lstStyle/>
          <a:p>
            <a:pPr fontAlgn="auto">
              <a:spcAft>
                <a:spcPts val="0"/>
              </a:spcAft>
              <a:defRPr/>
            </a:pPr>
            <a:r>
              <a:rPr lang="en-US" smtClean="0"/>
              <a:t>The Collaboration</a:t>
            </a:r>
          </a:p>
        </p:txBody>
      </p:sp>
      <p:pic>
        <p:nvPicPr>
          <p:cNvPr id="151555" name="Imagen 46" descr="IMG_0136_bis.JPG"/>
          <p:cNvPicPr>
            <a:picLocks noChangeAspect="1"/>
          </p:cNvPicPr>
          <p:nvPr/>
        </p:nvPicPr>
        <p:blipFill>
          <a:blip r:embed="rId3"/>
          <a:srcRect/>
          <a:stretch>
            <a:fillRect/>
          </a:stretch>
        </p:blipFill>
        <p:spPr bwMode="auto">
          <a:xfrm>
            <a:off x="364066" y="212725"/>
            <a:ext cx="847725" cy="903288"/>
          </a:xfrm>
          <a:prstGeom prst="rect">
            <a:avLst/>
          </a:prstGeom>
          <a:noFill/>
          <a:ln w="9525">
            <a:noFill/>
            <a:miter lim="800000"/>
            <a:headEnd/>
            <a:tailEnd/>
          </a:ln>
        </p:spPr>
      </p:pic>
      <p:sp>
        <p:nvSpPr>
          <p:cNvPr id="151559" name="Marcador de número de diapositiva 11"/>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FF2187-A27B-4A49-9495-5E25953BA4BF}" type="slidenum">
              <a:rPr lang="es-ES_tradnl" altLang="ja-JP"/>
              <a:pPr fontAlgn="base">
                <a:spcBef>
                  <a:spcPct val="0"/>
                </a:spcBef>
                <a:spcAft>
                  <a:spcPct val="0"/>
                </a:spcAft>
              </a:pPr>
              <a:t>41</a:t>
            </a:fld>
            <a:endParaRPr lang="es-ES_tradnl" altLang="ja-JP"/>
          </a:p>
        </p:txBody>
      </p:sp>
      <p:sp>
        <p:nvSpPr>
          <p:cNvPr id="9" name="Marcador de pie de página 8"/>
          <p:cNvSpPr>
            <a:spLocks noGrp="1"/>
          </p:cNvSpPr>
          <p:nvPr>
            <p:ph type="ftr" sz="quarter" idx="11"/>
          </p:nvPr>
        </p:nvSpPr>
        <p:spPr/>
        <p:txBody>
          <a:bodyPr/>
          <a:lstStyle/>
          <a:p>
            <a:pPr>
              <a:defRPr/>
            </a:pPr>
            <a:r>
              <a:rPr lang="es-ES_tradnl" smtClean="0"/>
              <a:t>HST15</a:t>
            </a:r>
            <a:endParaRPr lang="en-GB"/>
          </a:p>
        </p:txBody>
      </p:sp>
      <p:sp>
        <p:nvSpPr>
          <p:cNvPr id="2" name="Marcador de fecha 1"/>
          <p:cNvSpPr>
            <a:spLocks noGrp="1"/>
          </p:cNvSpPr>
          <p:nvPr>
            <p:ph type="dt" sz="half" idx="10"/>
          </p:nvPr>
        </p:nvSpPr>
        <p:spPr/>
        <p:txBody>
          <a:bodyPr/>
          <a:lstStyle/>
          <a:p>
            <a:pPr>
              <a:defRPr/>
            </a:pPr>
            <a:r>
              <a:rPr lang="es-ES_tradnl" smtClean="0"/>
              <a:t>16-20 Nov 2015/15</a:t>
            </a:r>
            <a:endParaRPr lang="en-GB" dirty="0"/>
          </a:p>
        </p:txBody>
      </p:sp>
      <p:pic>
        <p:nvPicPr>
          <p:cNvPr id="3" name="Imagen 2" descr="Screenshot 2015-07-03 14.13.04.png"/>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03867"/>
            <a:ext cx="9144000" cy="4731056"/>
          </a:xfrm>
          <a:prstGeom prst="rect">
            <a:avLst/>
          </a:prstGeom>
        </p:spPr>
      </p:pic>
      <p:pic>
        <p:nvPicPr>
          <p:cNvPr id="15" name="Imagen 14" descr="CIMG5520.JPG"/>
          <p:cNvPicPr>
            <a:picLocks noChangeAspect="1"/>
          </p:cNvPicPr>
          <p:nvPr/>
        </p:nvPicPr>
        <p:blipFill>
          <a:blip r:embed="rId5"/>
          <a:stretch>
            <a:fillRect/>
          </a:stretch>
        </p:blipFill>
        <p:spPr>
          <a:xfrm>
            <a:off x="6208059" y="-77881"/>
            <a:ext cx="2935941" cy="2201956"/>
          </a:xfrm>
          <a:prstGeom prst="rect">
            <a:avLst/>
          </a:prstGeom>
        </p:spPr>
      </p:pic>
      <p:sp>
        <p:nvSpPr>
          <p:cNvPr id="10" name="CuadroTexto 9"/>
          <p:cNvSpPr txBox="1"/>
          <p:nvPr/>
        </p:nvSpPr>
        <p:spPr>
          <a:xfrm>
            <a:off x="876300" y="3833336"/>
            <a:ext cx="7429763" cy="954107"/>
          </a:xfrm>
          <a:prstGeom prst="rect">
            <a:avLst/>
          </a:prstGeom>
          <a:solidFill>
            <a:schemeClr val="bg1"/>
          </a:solidFill>
        </p:spPr>
        <p:txBody>
          <a:bodyPr wrap="none" rtlCol="0">
            <a:spAutoFit/>
          </a:bodyPr>
          <a:lstStyle/>
          <a:p>
            <a:r>
              <a:rPr lang="en-GB" sz="2800" dirty="0" smtClean="0">
                <a:solidFill>
                  <a:srgbClr val="FF0000"/>
                </a:solidFill>
              </a:rPr>
              <a:t>See talk by Sonja </a:t>
            </a:r>
            <a:r>
              <a:rPr lang="en-GB" sz="2800" dirty="0" err="1" smtClean="0">
                <a:solidFill>
                  <a:srgbClr val="FF0000"/>
                </a:solidFill>
              </a:rPr>
              <a:t>Orrigo</a:t>
            </a:r>
            <a:r>
              <a:rPr lang="en-GB" sz="2800" dirty="0" smtClean="0">
                <a:solidFill>
                  <a:srgbClr val="FF0000"/>
                </a:solidFill>
              </a:rPr>
              <a:t> of Friday on this and </a:t>
            </a:r>
          </a:p>
          <a:p>
            <a:r>
              <a:rPr lang="en-GB" sz="2800" dirty="0" smtClean="0">
                <a:solidFill>
                  <a:srgbClr val="FF0000"/>
                </a:solidFill>
              </a:rPr>
              <a:t>other </a:t>
            </a:r>
            <a:r>
              <a:rPr lang="en-GB" sz="2800" dirty="0" err="1" smtClean="0">
                <a:solidFill>
                  <a:srgbClr val="FF0000"/>
                </a:solidFill>
              </a:rPr>
              <a:t>Tz</a:t>
            </a:r>
            <a:r>
              <a:rPr lang="en-GB" sz="2800" dirty="0" smtClean="0">
                <a:solidFill>
                  <a:srgbClr val="FF0000"/>
                </a:solidFill>
              </a:rPr>
              <a:t>=-2 cases</a:t>
            </a:r>
            <a:endParaRPr lang="en-GB" sz="2800" dirty="0">
              <a:solidFill>
                <a:srgbClr val="FF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49" name="Marcador de fecha 2"/>
          <p:cNvSpPr>
            <a:spLocks noGrp="1"/>
          </p:cNvSpPr>
          <p:nvPr>
            <p:ph type="dt"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s-ES_tradnl" altLang="ja-JP" smtClean="0"/>
              <a:t>16-20 Nov 2015/15</a:t>
            </a:r>
            <a:endParaRPr lang="en-GB" altLang="ja-JP"/>
          </a:p>
        </p:txBody>
      </p:sp>
      <p:sp>
        <p:nvSpPr>
          <p:cNvPr id="181250" name="Marcador de pie de página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s-ES_tradnl" altLang="ja-JP" smtClean="0"/>
              <a:t>HST15</a:t>
            </a:r>
            <a:endParaRPr lang="en-GB" altLang="ja-JP"/>
          </a:p>
        </p:txBody>
      </p:sp>
      <p:sp>
        <p:nvSpPr>
          <p:cNvPr id="181251" name="Marcador de número de diapositiva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186461-9914-4487-92D2-1B61DAF26940}" type="slidenum">
              <a:rPr lang="en-GB" altLang="ja-JP"/>
              <a:pPr fontAlgn="base">
                <a:spcBef>
                  <a:spcPct val="0"/>
                </a:spcBef>
                <a:spcAft>
                  <a:spcPct val="0"/>
                </a:spcAft>
              </a:pPr>
              <a:t>42</a:t>
            </a:fld>
            <a:endParaRPr lang="en-GB" altLang="ja-JP"/>
          </a:p>
        </p:txBody>
      </p:sp>
      <p:grpSp>
        <p:nvGrpSpPr>
          <p:cNvPr id="181252" name="Group 23"/>
          <p:cNvGrpSpPr>
            <a:grpSpLocks/>
          </p:cNvGrpSpPr>
          <p:nvPr/>
        </p:nvGrpSpPr>
        <p:grpSpPr bwMode="auto">
          <a:xfrm>
            <a:off x="429182" y="644220"/>
            <a:ext cx="8515163" cy="5710238"/>
            <a:chOff x="508000" y="476672"/>
            <a:chExt cx="8702126" cy="6070600"/>
          </a:xfrm>
        </p:grpSpPr>
        <p:pic>
          <p:nvPicPr>
            <p:cNvPr id="181254" name="Imagen 8" descr="IMG_1566.jpg"/>
            <p:cNvPicPr>
              <a:picLocks noChangeAspect="1"/>
            </p:cNvPicPr>
            <p:nvPr/>
          </p:nvPicPr>
          <p:blipFill>
            <a:blip r:embed="rId2"/>
            <a:srcRect/>
            <a:stretch>
              <a:fillRect/>
            </a:stretch>
          </p:blipFill>
          <p:spPr bwMode="auto">
            <a:xfrm>
              <a:off x="508000" y="476672"/>
              <a:ext cx="8128000" cy="6070600"/>
            </a:xfrm>
            <a:prstGeom prst="rect">
              <a:avLst/>
            </a:prstGeom>
            <a:noFill/>
            <a:ln w="9525">
              <a:noFill/>
              <a:miter lim="800000"/>
              <a:headEnd/>
              <a:tailEnd/>
            </a:ln>
          </p:spPr>
        </p:pic>
        <p:sp>
          <p:nvSpPr>
            <p:cNvPr id="9" name="Rectángulo 15"/>
            <p:cNvSpPr>
              <a:spLocks noChangeArrowheads="1"/>
            </p:cNvSpPr>
            <p:nvPr/>
          </p:nvSpPr>
          <p:spPr bwMode="auto">
            <a:xfrm>
              <a:off x="2591104" y="2140728"/>
              <a:ext cx="253087" cy="312222"/>
            </a:xfrm>
            <a:prstGeom prst="rect">
              <a:avLst/>
            </a:prstGeom>
            <a:gradFill rotWithShape="1">
              <a:gsLst>
                <a:gs pos="0">
                  <a:srgbClr val="FFFF99"/>
                </a:gs>
                <a:gs pos="100000">
                  <a:srgbClr val="FFFA76"/>
                </a:gs>
              </a:gsLst>
              <a:lin ang="5400000"/>
            </a:gradFill>
            <a:ln w="9525">
              <a:solidFill>
                <a:srgbClr val="EFE980"/>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kumimoji="0" lang="en-GB">
                <a:solidFill>
                  <a:schemeClr val="lt1"/>
                </a:solidFill>
                <a:latin typeface="+mn-lt"/>
                <a:ea typeface="+mn-ea"/>
              </a:endParaRPr>
            </a:p>
          </p:txBody>
        </p:sp>
        <p:sp>
          <p:nvSpPr>
            <p:cNvPr id="10" name="Rectángulo 16"/>
            <p:cNvSpPr>
              <a:spLocks noChangeArrowheads="1"/>
            </p:cNvSpPr>
            <p:nvPr/>
          </p:nvSpPr>
          <p:spPr bwMode="auto">
            <a:xfrm>
              <a:off x="1969742" y="2140728"/>
              <a:ext cx="254710" cy="312222"/>
            </a:xfrm>
            <a:prstGeom prst="rect">
              <a:avLst/>
            </a:prstGeom>
            <a:gradFill rotWithShape="1">
              <a:gsLst>
                <a:gs pos="0">
                  <a:srgbClr val="FFFF99"/>
                </a:gs>
                <a:gs pos="100000">
                  <a:srgbClr val="FFFA76"/>
                </a:gs>
              </a:gsLst>
              <a:lin ang="5400000"/>
            </a:gradFill>
            <a:ln w="9525">
              <a:solidFill>
                <a:srgbClr val="EFE980"/>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kumimoji="0" lang="en-GB">
                <a:solidFill>
                  <a:schemeClr val="lt1"/>
                </a:solidFill>
                <a:latin typeface="+mn-lt"/>
                <a:ea typeface="+mn-ea"/>
              </a:endParaRPr>
            </a:p>
          </p:txBody>
        </p:sp>
        <p:sp>
          <p:nvSpPr>
            <p:cNvPr id="11" name="Rectángulo 17"/>
            <p:cNvSpPr>
              <a:spLocks noChangeArrowheads="1"/>
            </p:cNvSpPr>
            <p:nvPr/>
          </p:nvSpPr>
          <p:spPr bwMode="auto">
            <a:xfrm>
              <a:off x="1969742" y="2724667"/>
              <a:ext cx="254710" cy="312222"/>
            </a:xfrm>
            <a:prstGeom prst="rect">
              <a:avLst/>
            </a:prstGeom>
            <a:gradFill rotWithShape="1">
              <a:gsLst>
                <a:gs pos="0">
                  <a:srgbClr val="FFFF99"/>
                </a:gs>
                <a:gs pos="100000">
                  <a:srgbClr val="FFFA76"/>
                </a:gs>
              </a:gsLst>
              <a:lin ang="5400000"/>
            </a:gradFill>
            <a:ln w="9525">
              <a:solidFill>
                <a:srgbClr val="EFE980"/>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kumimoji="0" lang="en-GB">
                <a:solidFill>
                  <a:schemeClr val="lt1"/>
                </a:solidFill>
                <a:latin typeface="+mn-lt"/>
                <a:ea typeface="+mn-ea"/>
              </a:endParaRPr>
            </a:p>
          </p:txBody>
        </p:sp>
        <p:sp>
          <p:nvSpPr>
            <p:cNvPr id="12" name="Rectángulo 18"/>
            <p:cNvSpPr>
              <a:spLocks noChangeArrowheads="1"/>
            </p:cNvSpPr>
            <p:nvPr/>
          </p:nvSpPr>
          <p:spPr bwMode="auto">
            <a:xfrm>
              <a:off x="1367848" y="2724667"/>
              <a:ext cx="254709" cy="312222"/>
            </a:xfrm>
            <a:prstGeom prst="rect">
              <a:avLst/>
            </a:prstGeom>
            <a:gradFill rotWithShape="1">
              <a:gsLst>
                <a:gs pos="0">
                  <a:srgbClr val="FFFF99"/>
                </a:gs>
                <a:gs pos="100000">
                  <a:srgbClr val="FFFA76"/>
                </a:gs>
              </a:gsLst>
              <a:lin ang="5400000"/>
            </a:gradFill>
            <a:ln w="9525">
              <a:solidFill>
                <a:srgbClr val="EFE980"/>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kumimoji="0" lang="en-GB">
                <a:solidFill>
                  <a:schemeClr val="lt1"/>
                </a:solidFill>
                <a:latin typeface="+mn-lt"/>
                <a:ea typeface="+mn-ea"/>
              </a:endParaRPr>
            </a:p>
          </p:txBody>
        </p:sp>
        <p:sp>
          <p:nvSpPr>
            <p:cNvPr id="13" name="Elipse 19"/>
            <p:cNvSpPr/>
            <p:nvPr/>
          </p:nvSpPr>
          <p:spPr>
            <a:xfrm>
              <a:off x="1368425" y="3315122"/>
              <a:ext cx="254000" cy="265113"/>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kumimoji="0" lang="en-GB"/>
            </a:p>
          </p:txBody>
        </p:sp>
        <p:sp>
          <p:nvSpPr>
            <p:cNvPr id="14" name="Elipse 20"/>
            <p:cNvSpPr/>
            <p:nvPr/>
          </p:nvSpPr>
          <p:spPr>
            <a:xfrm>
              <a:off x="736600" y="3315122"/>
              <a:ext cx="254000" cy="265113"/>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kumimoji="0" lang="en-GB"/>
            </a:p>
          </p:txBody>
        </p:sp>
        <p:sp>
          <p:nvSpPr>
            <p:cNvPr id="15" name="Elipse 21"/>
            <p:cNvSpPr/>
            <p:nvPr/>
          </p:nvSpPr>
          <p:spPr>
            <a:xfrm>
              <a:off x="736752" y="3884107"/>
              <a:ext cx="253087" cy="263279"/>
            </a:xfrm>
            <a:prstGeom prst="ellipse">
              <a:avLst/>
            </a:prstGeom>
            <a:solidFill>
              <a:srgbClr val="3366FF"/>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181266" name="CuadroTexto 22"/>
            <p:cNvSpPr txBox="1">
              <a:spLocks noChangeArrowheads="1"/>
            </p:cNvSpPr>
            <p:nvPr/>
          </p:nvSpPr>
          <p:spPr bwMode="auto">
            <a:xfrm>
              <a:off x="1862138" y="2140372"/>
              <a:ext cx="492125" cy="276225"/>
            </a:xfrm>
            <a:prstGeom prst="rect">
              <a:avLst/>
            </a:prstGeom>
            <a:noFill/>
            <a:ln w="9525">
              <a:noFill/>
              <a:miter lim="800000"/>
              <a:headEnd/>
              <a:tailEnd/>
            </a:ln>
          </p:spPr>
          <p:txBody>
            <a:bodyPr wrap="none">
              <a:spAutoFit/>
            </a:bodyPr>
            <a:lstStyle/>
            <a:p>
              <a:r>
                <a:rPr kumimoji="0" lang="en-GB" altLang="ja-JP" sz="1200">
                  <a:solidFill>
                    <a:srgbClr val="000000"/>
                  </a:solidFill>
                  <a:latin typeface="Calibri" pitchFamily="34" charset="0"/>
                </a:rPr>
                <a:t>64Se</a:t>
              </a:r>
            </a:p>
          </p:txBody>
        </p:sp>
        <p:sp>
          <p:nvSpPr>
            <p:cNvPr id="181267" name="CuadroTexto 23"/>
            <p:cNvSpPr txBox="1">
              <a:spLocks noChangeArrowheads="1"/>
            </p:cNvSpPr>
            <p:nvPr/>
          </p:nvSpPr>
          <p:spPr bwMode="auto">
            <a:xfrm>
              <a:off x="2473325" y="2164185"/>
              <a:ext cx="492125" cy="277812"/>
            </a:xfrm>
            <a:prstGeom prst="rect">
              <a:avLst/>
            </a:prstGeom>
            <a:noFill/>
            <a:ln w="9525">
              <a:noFill/>
              <a:miter lim="800000"/>
              <a:headEnd/>
              <a:tailEnd/>
            </a:ln>
          </p:spPr>
          <p:txBody>
            <a:bodyPr wrap="none">
              <a:spAutoFit/>
            </a:bodyPr>
            <a:lstStyle/>
            <a:p>
              <a:r>
                <a:rPr kumimoji="0" lang="en-GB" altLang="ja-JP" sz="1200">
                  <a:solidFill>
                    <a:srgbClr val="000000"/>
                  </a:solidFill>
                  <a:latin typeface="Calibri" pitchFamily="34" charset="0"/>
                </a:rPr>
                <a:t>66Se</a:t>
              </a:r>
            </a:p>
          </p:txBody>
        </p:sp>
        <p:sp>
          <p:nvSpPr>
            <p:cNvPr id="181268" name="CuadroTexto 24"/>
            <p:cNvSpPr txBox="1">
              <a:spLocks noChangeArrowheads="1"/>
            </p:cNvSpPr>
            <p:nvPr/>
          </p:nvSpPr>
          <p:spPr bwMode="auto">
            <a:xfrm>
              <a:off x="1254125" y="2724572"/>
              <a:ext cx="519113" cy="276225"/>
            </a:xfrm>
            <a:prstGeom prst="rect">
              <a:avLst/>
            </a:prstGeom>
            <a:noFill/>
            <a:ln w="9525">
              <a:noFill/>
              <a:miter lim="800000"/>
              <a:headEnd/>
              <a:tailEnd/>
            </a:ln>
          </p:spPr>
          <p:txBody>
            <a:bodyPr wrap="none">
              <a:spAutoFit/>
            </a:bodyPr>
            <a:lstStyle/>
            <a:p>
              <a:r>
                <a:rPr kumimoji="0" lang="en-GB" altLang="ja-JP" sz="1200">
                  <a:solidFill>
                    <a:srgbClr val="000000"/>
                  </a:solidFill>
                  <a:latin typeface="Calibri" pitchFamily="34" charset="0"/>
                </a:rPr>
                <a:t>60Ge</a:t>
              </a:r>
            </a:p>
          </p:txBody>
        </p:sp>
        <p:sp>
          <p:nvSpPr>
            <p:cNvPr id="181269" name="CuadroTexto 25"/>
            <p:cNvSpPr txBox="1">
              <a:spLocks noChangeArrowheads="1"/>
            </p:cNvSpPr>
            <p:nvPr/>
          </p:nvSpPr>
          <p:spPr bwMode="auto">
            <a:xfrm>
              <a:off x="1836738" y="2761085"/>
              <a:ext cx="517525" cy="276225"/>
            </a:xfrm>
            <a:prstGeom prst="rect">
              <a:avLst/>
            </a:prstGeom>
            <a:noFill/>
            <a:ln w="9525">
              <a:noFill/>
              <a:miter lim="800000"/>
              <a:headEnd/>
              <a:tailEnd/>
            </a:ln>
          </p:spPr>
          <p:txBody>
            <a:bodyPr wrap="none">
              <a:spAutoFit/>
            </a:bodyPr>
            <a:lstStyle/>
            <a:p>
              <a:r>
                <a:rPr kumimoji="0" lang="en-GB" altLang="ja-JP" sz="1200">
                  <a:solidFill>
                    <a:srgbClr val="000000"/>
                  </a:solidFill>
                  <a:latin typeface="Calibri" pitchFamily="34" charset="0"/>
                </a:rPr>
                <a:t>62Ge</a:t>
              </a:r>
            </a:p>
          </p:txBody>
        </p:sp>
        <p:sp>
          <p:nvSpPr>
            <p:cNvPr id="20" name="CuadroTexto 27"/>
            <p:cNvSpPr txBox="1">
              <a:spLocks noChangeArrowheads="1"/>
            </p:cNvSpPr>
            <p:nvPr/>
          </p:nvSpPr>
          <p:spPr bwMode="auto">
            <a:xfrm>
              <a:off x="572894" y="1597294"/>
              <a:ext cx="1396847" cy="307158"/>
            </a:xfrm>
            <a:prstGeom prst="rect">
              <a:avLst/>
            </a:prstGeom>
            <a:gradFill rotWithShape="1">
              <a:gsLst>
                <a:gs pos="0">
                  <a:srgbClr val="FFFF99"/>
                </a:gs>
                <a:gs pos="100000">
                  <a:srgbClr val="FFFA76"/>
                </a:gs>
              </a:gsLst>
              <a:lin ang="5400000"/>
            </a:gradFill>
            <a:ln w="9525">
              <a:solidFill>
                <a:srgbClr val="EFE980"/>
              </a:solidFill>
              <a:miter lim="800000"/>
              <a:headEnd/>
              <a:tailEnd/>
            </a:ln>
            <a:effectLst>
              <a:outerShdw dist="23000" dir="5400000" rotWithShape="0">
                <a:srgbClr val="808080">
                  <a:alpha val="34999"/>
                </a:srgbClr>
              </a:outerShdw>
            </a:effectLst>
          </p:spPr>
          <p:txBody>
            <a:bodyPr wrap="none">
              <a:spAutoFit/>
            </a:bodyPr>
            <a:lstStyle/>
            <a:p>
              <a:pPr fontAlgn="auto">
                <a:spcBef>
                  <a:spcPts val="0"/>
                </a:spcBef>
                <a:spcAft>
                  <a:spcPts val="0"/>
                </a:spcAft>
                <a:defRPr/>
              </a:pPr>
              <a:r>
                <a:rPr kumimoji="0" lang="en-GB" sz="1400" dirty="0" err="1">
                  <a:solidFill>
                    <a:srgbClr val="000000"/>
                  </a:solidFill>
                  <a:latin typeface="+mn-lt"/>
                  <a:ea typeface="+mn-ea"/>
                </a:rPr>
                <a:t>Tz</a:t>
              </a:r>
              <a:r>
                <a:rPr kumimoji="0" lang="en-GB" sz="1400" dirty="0">
                  <a:solidFill>
                    <a:srgbClr val="000000"/>
                  </a:solidFill>
                  <a:latin typeface="+mn-lt"/>
                  <a:ea typeface="+mn-ea"/>
                </a:rPr>
                <a:t>=-1,-2 @RIKEN</a:t>
              </a:r>
            </a:p>
          </p:txBody>
        </p:sp>
        <p:pic>
          <p:nvPicPr>
            <p:cNvPr id="181277" name="Imagen 42" descr="Screen shot 2011-09-29 at 10.12.31 AM.png"/>
            <p:cNvPicPr>
              <a:picLocks noChangeAspect="1"/>
            </p:cNvPicPr>
            <p:nvPr/>
          </p:nvPicPr>
          <p:blipFill>
            <a:blip r:embed="rId3"/>
            <a:srcRect/>
            <a:stretch>
              <a:fillRect/>
            </a:stretch>
          </p:blipFill>
          <p:spPr bwMode="auto">
            <a:xfrm>
              <a:off x="6553200" y="689397"/>
              <a:ext cx="1792288" cy="1816100"/>
            </a:xfrm>
            <a:prstGeom prst="rect">
              <a:avLst/>
            </a:prstGeom>
            <a:noFill/>
            <a:ln w="9525">
              <a:noFill/>
              <a:miter lim="800000"/>
              <a:headEnd/>
              <a:tailEnd/>
            </a:ln>
          </p:spPr>
        </p:pic>
        <p:sp>
          <p:nvSpPr>
            <p:cNvPr id="28" name="CuadroTexto 43"/>
            <p:cNvSpPr txBox="1">
              <a:spLocks noChangeArrowheads="1"/>
            </p:cNvSpPr>
            <p:nvPr/>
          </p:nvSpPr>
          <p:spPr bwMode="auto">
            <a:xfrm>
              <a:off x="6144062" y="2761796"/>
              <a:ext cx="3066064" cy="1570559"/>
            </a:xfrm>
            <a:prstGeom prst="rect">
              <a:avLst/>
            </a:prstGeom>
            <a:gradFill rotWithShape="1">
              <a:gsLst>
                <a:gs pos="0">
                  <a:srgbClr val="F7FCE8"/>
                </a:gs>
                <a:gs pos="64999">
                  <a:srgbClr val="E8F6C6"/>
                </a:gs>
                <a:gs pos="100000">
                  <a:srgbClr val="E0F3AE"/>
                </a:gs>
              </a:gsLst>
              <a:lin ang="5400000" scaled="1"/>
            </a:gradFill>
            <a:ln w="9525">
              <a:solidFill>
                <a:srgbClr val="9BAE5C"/>
              </a:solidFill>
              <a:miter lim="800000"/>
              <a:headEnd/>
              <a:tailEnd/>
            </a:ln>
            <a:effectLst>
              <a:outerShdw dist="20000" dir="5400000" rotWithShape="0">
                <a:srgbClr val="808080">
                  <a:alpha val="37999"/>
                </a:srgbClr>
              </a:outerShdw>
            </a:effectLst>
          </p:spPr>
          <p:txBody>
            <a:bodyPr wrap="square">
              <a:spAutoFit/>
            </a:bodyPr>
            <a:lstStyle/>
            <a:p>
              <a:pPr fontAlgn="auto">
                <a:spcBef>
                  <a:spcPts val="0"/>
                </a:spcBef>
                <a:spcAft>
                  <a:spcPts val="0"/>
                </a:spcAft>
                <a:defRPr/>
              </a:pPr>
              <a:r>
                <a:rPr kumimoji="0" lang="en-US" dirty="0">
                  <a:solidFill>
                    <a:srgbClr val="000000"/>
                  </a:solidFill>
                  <a:latin typeface="Calibri" pitchFamily="34" charset="0"/>
                  <a:ea typeface="+mn-ea"/>
                </a:rPr>
                <a:t>Primary beam: </a:t>
              </a:r>
              <a:r>
                <a:rPr kumimoji="0" lang="en-US" baseline="30000" dirty="0">
                  <a:solidFill>
                    <a:srgbClr val="000000"/>
                  </a:solidFill>
                  <a:latin typeface="Calibri" pitchFamily="34" charset="0"/>
                  <a:ea typeface="+mn-ea"/>
                </a:rPr>
                <a:t>78</a:t>
              </a:r>
              <a:r>
                <a:rPr kumimoji="0" lang="en-US" dirty="0">
                  <a:solidFill>
                    <a:srgbClr val="000000"/>
                  </a:solidFill>
                  <a:latin typeface="Calibri" pitchFamily="34" charset="0"/>
                  <a:ea typeface="+mn-ea"/>
                </a:rPr>
                <a:t>Kr, </a:t>
              </a:r>
            </a:p>
            <a:p>
              <a:pPr fontAlgn="auto">
                <a:spcBef>
                  <a:spcPts val="0"/>
                </a:spcBef>
                <a:spcAft>
                  <a:spcPts val="0"/>
                </a:spcAft>
                <a:defRPr/>
              </a:pPr>
              <a:r>
                <a:rPr kumimoji="0" lang="en-US" dirty="0" smtClean="0">
                  <a:solidFill>
                    <a:srgbClr val="000000"/>
                  </a:solidFill>
                  <a:latin typeface="Calibri" pitchFamily="34" charset="0"/>
                  <a:ea typeface="+mn-ea"/>
                </a:rPr>
                <a:t>In our request, 4 years ago, </a:t>
              </a:r>
            </a:p>
            <a:p>
              <a:pPr fontAlgn="auto">
                <a:spcBef>
                  <a:spcPts val="0"/>
                </a:spcBef>
                <a:spcAft>
                  <a:spcPts val="0"/>
                </a:spcAft>
                <a:defRPr/>
              </a:pPr>
              <a:r>
                <a:rPr kumimoji="0" lang="en-US" dirty="0" smtClean="0">
                  <a:solidFill>
                    <a:srgbClr val="000000"/>
                  </a:solidFill>
                  <a:latin typeface="Calibri" pitchFamily="34" charset="0"/>
                  <a:ea typeface="+mn-ea"/>
                </a:rPr>
                <a:t>We assumed 30 </a:t>
              </a:r>
              <a:r>
                <a:rPr kumimoji="0" lang="en-US" dirty="0" err="1" smtClean="0">
                  <a:solidFill>
                    <a:srgbClr val="000000"/>
                  </a:solidFill>
                  <a:latin typeface="Calibri" pitchFamily="34" charset="0"/>
                  <a:ea typeface="+mn-ea"/>
                </a:rPr>
                <a:t>pnA</a:t>
              </a:r>
              <a:r>
                <a:rPr kumimoji="0" lang="en-US" dirty="0" smtClean="0">
                  <a:solidFill>
                    <a:srgbClr val="000000"/>
                  </a:solidFill>
                  <a:latin typeface="Calibri" pitchFamily="34" charset="0"/>
                  <a:ea typeface="+mn-ea"/>
                </a:rPr>
                <a:t>, in </a:t>
              </a:r>
            </a:p>
            <a:p>
              <a:pPr fontAlgn="auto">
                <a:spcBef>
                  <a:spcPts val="0"/>
                </a:spcBef>
                <a:spcAft>
                  <a:spcPts val="0"/>
                </a:spcAft>
                <a:defRPr/>
              </a:pPr>
              <a:r>
                <a:rPr kumimoji="0" lang="en-US" dirty="0" smtClean="0">
                  <a:solidFill>
                    <a:srgbClr val="000000"/>
                  </a:solidFill>
                  <a:latin typeface="Calibri" pitchFamily="34" charset="0"/>
                  <a:ea typeface="+mn-ea"/>
                </a:rPr>
                <a:t>reality we got 200 to 300 </a:t>
              </a:r>
              <a:r>
                <a:rPr kumimoji="0" lang="en-US" dirty="0" err="1" smtClean="0">
                  <a:solidFill>
                    <a:srgbClr val="000000"/>
                  </a:solidFill>
                  <a:latin typeface="Calibri" pitchFamily="34" charset="0"/>
                  <a:ea typeface="+mn-ea"/>
                </a:rPr>
                <a:t>pnA</a:t>
              </a:r>
              <a:endParaRPr kumimoji="0" lang="en-US" dirty="0" smtClean="0">
                <a:solidFill>
                  <a:srgbClr val="000000"/>
                </a:solidFill>
                <a:latin typeface="Calibri" pitchFamily="34" charset="0"/>
                <a:ea typeface="+mn-ea"/>
              </a:endParaRPr>
            </a:p>
            <a:p>
              <a:pPr fontAlgn="auto">
                <a:spcBef>
                  <a:spcPts val="0"/>
                </a:spcBef>
                <a:spcAft>
                  <a:spcPts val="0"/>
                </a:spcAft>
                <a:defRPr/>
              </a:pPr>
              <a:endParaRPr kumimoji="0" lang="en-GB" dirty="0">
                <a:solidFill>
                  <a:srgbClr val="000000"/>
                </a:solidFill>
                <a:latin typeface="Calibri" pitchFamily="34" charset="0"/>
                <a:ea typeface="+mn-ea"/>
              </a:endParaRPr>
            </a:p>
          </p:txBody>
        </p:sp>
      </p:grpSp>
      <p:sp>
        <p:nvSpPr>
          <p:cNvPr id="181253" name="CuadroTexto 28"/>
          <p:cNvSpPr txBox="1">
            <a:spLocks noChangeArrowheads="1"/>
          </p:cNvSpPr>
          <p:nvPr/>
        </p:nvSpPr>
        <p:spPr bwMode="auto">
          <a:xfrm>
            <a:off x="186686" y="659651"/>
            <a:ext cx="6251231" cy="369332"/>
          </a:xfrm>
          <a:prstGeom prst="rect">
            <a:avLst/>
          </a:prstGeom>
          <a:solidFill>
            <a:srgbClr val="FFFF00"/>
          </a:solidFill>
          <a:ln w="9525">
            <a:noFill/>
            <a:miter lim="800000"/>
            <a:headEnd/>
            <a:tailEnd/>
          </a:ln>
        </p:spPr>
        <p:txBody>
          <a:bodyPr wrap="none">
            <a:spAutoFit/>
          </a:bodyPr>
          <a:lstStyle/>
          <a:p>
            <a:pPr algn="ctr"/>
            <a:r>
              <a:rPr kumimoji="0" lang="en-GB" altLang="ja-JP" dirty="0" smtClean="0">
                <a:latin typeface="Calibri" pitchFamily="34" charset="0"/>
              </a:rPr>
              <a:t>New measurements were carried out at RIKEN in May/</a:t>
            </a:r>
            <a:r>
              <a:rPr kumimoji="0" lang="en-GB" altLang="ja-JP" dirty="0" err="1" smtClean="0">
                <a:latin typeface="Calibri" pitchFamily="34" charset="0"/>
              </a:rPr>
              <a:t>june</a:t>
            </a:r>
            <a:r>
              <a:rPr kumimoji="0" lang="en-GB" altLang="ja-JP" dirty="0" smtClean="0">
                <a:latin typeface="Calibri" pitchFamily="34" charset="0"/>
              </a:rPr>
              <a:t> 2015</a:t>
            </a:r>
            <a:endParaRPr kumimoji="0" lang="en-GB" altLang="ja-JP" dirty="0">
              <a:latin typeface="Calibri" pitchFamily="34" charset="0"/>
            </a:endParaRPr>
          </a:p>
        </p:txBody>
      </p:sp>
      <p:cxnSp>
        <p:nvCxnSpPr>
          <p:cNvPr id="3" name="Conector recto de flecha 2"/>
          <p:cNvCxnSpPr/>
          <p:nvPr/>
        </p:nvCxnSpPr>
        <p:spPr>
          <a:xfrm>
            <a:off x="2108757" y="2468988"/>
            <a:ext cx="2073776" cy="1705079"/>
          </a:xfrm>
          <a:prstGeom prst="straightConnector1">
            <a:avLst/>
          </a:prstGeom>
          <a:ln>
            <a:solidFill>
              <a:srgbClr val="FFFD95"/>
            </a:solidFill>
            <a:tailEnd type="arrow"/>
          </a:ln>
        </p:spPr>
        <p:style>
          <a:lnRef idx="2">
            <a:schemeClr val="accent1"/>
          </a:lnRef>
          <a:fillRef idx="0">
            <a:schemeClr val="accent1"/>
          </a:fillRef>
          <a:effectRef idx="1">
            <a:schemeClr val="accent1"/>
          </a:effectRef>
          <a:fontRef idx="minor">
            <a:schemeClr val="tx1"/>
          </a:fontRef>
        </p:style>
      </p:cxnSp>
      <p:sp>
        <p:nvSpPr>
          <p:cNvPr id="31" name="CuadroTexto 27"/>
          <p:cNvSpPr txBox="1">
            <a:spLocks noChangeArrowheads="1"/>
          </p:cNvSpPr>
          <p:nvPr/>
        </p:nvSpPr>
        <p:spPr bwMode="auto">
          <a:xfrm>
            <a:off x="4182533" y="4182534"/>
            <a:ext cx="802436" cy="307777"/>
          </a:xfrm>
          <a:prstGeom prst="rect">
            <a:avLst/>
          </a:prstGeom>
          <a:gradFill rotWithShape="1">
            <a:gsLst>
              <a:gs pos="0">
                <a:srgbClr val="FFFF99"/>
              </a:gs>
              <a:gs pos="100000">
                <a:srgbClr val="FFFA76"/>
              </a:gs>
            </a:gsLst>
            <a:lin ang="5400000"/>
          </a:gradFill>
          <a:ln w="9525">
            <a:solidFill>
              <a:srgbClr val="EFE980"/>
            </a:solidFill>
            <a:miter lim="800000"/>
            <a:headEnd/>
            <a:tailEnd/>
          </a:ln>
          <a:effectLst>
            <a:outerShdw dist="23000" dir="5400000" rotWithShape="0">
              <a:srgbClr val="808080">
                <a:alpha val="34999"/>
              </a:srgbClr>
            </a:outerShdw>
          </a:effectLst>
        </p:spPr>
        <p:txBody>
          <a:bodyPr wrap="none">
            <a:spAutoFit/>
          </a:bodyPr>
          <a:lstStyle/>
          <a:p>
            <a:pPr fontAlgn="auto">
              <a:spcBef>
                <a:spcPts val="0"/>
              </a:spcBef>
              <a:spcAft>
                <a:spcPts val="0"/>
              </a:spcAft>
              <a:defRPr/>
            </a:pPr>
            <a:r>
              <a:rPr kumimoji="0" lang="en-GB" sz="1400" dirty="0" smtClean="0">
                <a:solidFill>
                  <a:srgbClr val="000000"/>
                </a:solidFill>
                <a:latin typeface="+mn-lt"/>
                <a:ea typeface="+mn-ea"/>
              </a:rPr>
              <a:t>0.01 </a:t>
            </a:r>
            <a:r>
              <a:rPr kumimoji="0" lang="en-GB" sz="1400" dirty="0" err="1" smtClean="0">
                <a:solidFill>
                  <a:srgbClr val="000000"/>
                </a:solidFill>
                <a:latin typeface="+mn-lt"/>
                <a:ea typeface="+mn-ea"/>
              </a:rPr>
              <a:t>pps</a:t>
            </a:r>
            <a:endParaRPr kumimoji="0" lang="en-GB" sz="1400" dirty="0">
              <a:solidFill>
                <a:srgbClr val="000000"/>
              </a:solidFill>
              <a:latin typeface="+mn-lt"/>
              <a:ea typeface="+mn-ea"/>
            </a:endParaRPr>
          </a:p>
        </p:txBody>
      </p:sp>
      <p:cxnSp>
        <p:nvCxnSpPr>
          <p:cNvPr id="32" name="Conector recto de flecha 31"/>
          <p:cNvCxnSpPr/>
          <p:nvPr/>
        </p:nvCxnSpPr>
        <p:spPr>
          <a:xfrm>
            <a:off x="1519793" y="3052458"/>
            <a:ext cx="2073776" cy="1705079"/>
          </a:xfrm>
          <a:prstGeom prst="straightConnector1">
            <a:avLst/>
          </a:prstGeom>
          <a:ln>
            <a:solidFill>
              <a:srgbClr val="FFFD95"/>
            </a:solidFill>
            <a:tailEnd type="arrow"/>
          </a:ln>
        </p:spPr>
        <p:style>
          <a:lnRef idx="2">
            <a:schemeClr val="accent1"/>
          </a:lnRef>
          <a:fillRef idx="0">
            <a:schemeClr val="accent1"/>
          </a:fillRef>
          <a:effectRef idx="1">
            <a:schemeClr val="accent1"/>
          </a:effectRef>
          <a:fontRef idx="minor">
            <a:schemeClr val="tx1"/>
          </a:fontRef>
        </p:style>
      </p:cxnSp>
      <p:sp>
        <p:nvSpPr>
          <p:cNvPr id="49" name="CuadroTexto 27"/>
          <p:cNvSpPr txBox="1">
            <a:spLocks noChangeArrowheads="1"/>
          </p:cNvSpPr>
          <p:nvPr/>
        </p:nvSpPr>
        <p:spPr bwMode="auto">
          <a:xfrm>
            <a:off x="3593569" y="4757537"/>
            <a:ext cx="802436" cy="307777"/>
          </a:xfrm>
          <a:prstGeom prst="rect">
            <a:avLst/>
          </a:prstGeom>
          <a:gradFill rotWithShape="1">
            <a:gsLst>
              <a:gs pos="0">
                <a:srgbClr val="FFFF99"/>
              </a:gs>
              <a:gs pos="100000">
                <a:srgbClr val="FFFA76"/>
              </a:gs>
            </a:gsLst>
            <a:lin ang="5400000"/>
          </a:gradFill>
          <a:ln w="9525">
            <a:solidFill>
              <a:srgbClr val="EFE980"/>
            </a:solidFill>
            <a:miter lim="800000"/>
            <a:headEnd/>
            <a:tailEnd/>
          </a:ln>
          <a:effectLst>
            <a:outerShdw dist="23000" dir="5400000" rotWithShape="0">
              <a:srgbClr val="808080">
                <a:alpha val="34999"/>
              </a:srgbClr>
            </a:outerShdw>
          </a:effectLst>
        </p:spPr>
        <p:txBody>
          <a:bodyPr wrap="none">
            <a:spAutoFit/>
          </a:bodyPr>
          <a:lstStyle/>
          <a:p>
            <a:pPr fontAlgn="auto">
              <a:spcBef>
                <a:spcPts val="0"/>
              </a:spcBef>
              <a:spcAft>
                <a:spcPts val="0"/>
              </a:spcAft>
              <a:defRPr/>
            </a:pPr>
            <a:r>
              <a:rPr kumimoji="0" lang="en-GB" sz="1400" dirty="0" smtClean="0">
                <a:solidFill>
                  <a:srgbClr val="000000"/>
                </a:solidFill>
                <a:latin typeface="+mn-lt"/>
                <a:ea typeface="+mn-ea"/>
              </a:rPr>
              <a:t>0.03 </a:t>
            </a:r>
            <a:r>
              <a:rPr kumimoji="0" lang="en-GB" sz="1400" dirty="0" err="1" smtClean="0">
                <a:solidFill>
                  <a:srgbClr val="000000"/>
                </a:solidFill>
                <a:latin typeface="+mn-lt"/>
                <a:ea typeface="+mn-ea"/>
              </a:rPr>
              <a:t>pps</a:t>
            </a:r>
            <a:endParaRPr kumimoji="0" lang="en-GB" sz="1400" dirty="0">
              <a:solidFill>
                <a:srgbClr val="000000"/>
              </a:solidFill>
              <a:latin typeface="+mn-lt"/>
              <a:ea typeface="+mn-ea"/>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a:defRPr/>
            </a:pPr>
            <a:r>
              <a:rPr lang="es-ES_tradnl" smtClean="0"/>
              <a:t>16-20 Nov 2015/15</a:t>
            </a:r>
            <a:endParaRPr lang="en-GB" dirty="0"/>
          </a:p>
        </p:txBody>
      </p:sp>
      <p:sp>
        <p:nvSpPr>
          <p:cNvPr id="3" name="Marcador de pie de página 2"/>
          <p:cNvSpPr>
            <a:spLocks noGrp="1"/>
          </p:cNvSpPr>
          <p:nvPr>
            <p:ph type="ftr" sz="quarter" idx="11"/>
          </p:nvPr>
        </p:nvSpPr>
        <p:spPr/>
        <p:txBody>
          <a:bodyPr/>
          <a:lstStyle/>
          <a:p>
            <a:pPr>
              <a:defRPr/>
            </a:pPr>
            <a:r>
              <a:rPr lang="es-ES_tradnl" smtClean="0"/>
              <a:t>HST15</a:t>
            </a:r>
            <a:endParaRPr lang="en-GB"/>
          </a:p>
        </p:txBody>
      </p:sp>
      <p:sp>
        <p:nvSpPr>
          <p:cNvPr id="4" name="Marcador de número de diapositiva 3"/>
          <p:cNvSpPr>
            <a:spLocks noGrp="1"/>
          </p:cNvSpPr>
          <p:nvPr>
            <p:ph type="sldNum" sz="quarter" idx="12"/>
          </p:nvPr>
        </p:nvSpPr>
        <p:spPr/>
        <p:txBody>
          <a:bodyPr/>
          <a:lstStyle/>
          <a:p>
            <a:pPr>
              <a:defRPr/>
            </a:pPr>
            <a:fld id="{A5673C31-35A3-4184-A149-73FDA23AFA81}" type="slidenum">
              <a:rPr lang="en-GB" smtClean="0"/>
              <a:pPr>
                <a:defRPr/>
              </a:pPr>
              <a:t>43</a:t>
            </a:fld>
            <a:endParaRPr lang="en-GB" dirty="0"/>
          </a:p>
        </p:txBody>
      </p:sp>
      <p:pic>
        <p:nvPicPr>
          <p:cNvPr id="5" name="Imagen 4"/>
          <p:cNvPicPr>
            <a:picLocks noChangeAspect="1"/>
          </p:cNvPicPr>
          <p:nvPr/>
        </p:nvPicPr>
        <p:blipFill>
          <a:blip r:embed="rId2"/>
          <a:stretch>
            <a:fillRect/>
          </a:stretch>
        </p:blipFill>
        <p:spPr>
          <a:xfrm>
            <a:off x="0" y="12700"/>
            <a:ext cx="9144000" cy="6829778"/>
          </a:xfrm>
          <a:prstGeom prst="rect">
            <a:avLst/>
          </a:prstGeom>
        </p:spPr>
      </p:pic>
      <p:sp>
        <p:nvSpPr>
          <p:cNvPr id="6" name="CuadroTexto 43"/>
          <p:cNvSpPr txBox="1">
            <a:spLocks noChangeArrowheads="1"/>
          </p:cNvSpPr>
          <p:nvPr/>
        </p:nvSpPr>
        <p:spPr bwMode="auto">
          <a:xfrm>
            <a:off x="4204255" y="4271023"/>
            <a:ext cx="3000190" cy="1477328"/>
          </a:xfrm>
          <a:prstGeom prst="rect">
            <a:avLst/>
          </a:prstGeom>
          <a:gradFill rotWithShape="1">
            <a:gsLst>
              <a:gs pos="0">
                <a:srgbClr val="F7FCE8"/>
              </a:gs>
              <a:gs pos="64999">
                <a:srgbClr val="E8F6C6"/>
              </a:gs>
              <a:gs pos="100000">
                <a:srgbClr val="E0F3AE"/>
              </a:gs>
            </a:gsLst>
            <a:lin ang="5400000" scaled="1"/>
          </a:gradFill>
          <a:ln w="9525">
            <a:solidFill>
              <a:srgbClr val="9BAE5C"/>
            </a:solidFill>
            <a:miter lim="800000"/>
            <a:headEnd/>
            <a:tailEnd/>
          </a:ln>
          <a:effectLst>
            <a:outerShdw dist="20000" dir="5400000" rotWithShape="0">
              <a:srgbClr val="808080">
                <a:alpha val="37999"/>
              </a:srgbClr>
            </a:outerShdw>
          </a:effectLst>
        </p:spPr>
        <p:txBody>
          <a:bodyPr wrap="square">
            <a:spAutoFit/>
          </a:bodyPr>
          <a:lstStyle/>
          <a:p>
            <a:pPr fontAlgn="auto">
              <a:spcBef>
                <a:spcPts val="0"/>
              </a:spcBef>
              <a:spcAft>
                <a:spcPts val="0"/>
              </a:spcAft>
              <a:defRPr/>
            </a:pPr>
            <a:r>
              <a:rPr kumimoji="0" lang="en-US" dirty="0">
                <a:solidFill>
                  <a:srgbClr val="000000"/>
                </a:solidFill>
                <a:latin typeface="Calibri" pitchFamily="34" charset="0"/>
                <a:ea typeface="+mn-ea"/>
              </a:rPr>
              <a:t>Primary beam: </a:t>
            </a:r>
            <a:r>
              <a:rPr kumimoji="0" lang="en-US" baseline="30000" dirty="0">
                <a:solidFill>
                  <a:srgbClr val="000000"/>
                </a:solidFill>
                <a:latin typeface="Calibri" pitchFamily="34" charset="0"/>
                <a:ea typeface="+mn-ea"/>
              </a:rPr>
              <a:t>78</a:t>
            </a:r>
            <a:r>
              <a:rPr kumimoji="0" lang="en-US" dirty="0">
                <a:solidFill>
                  <a:srgbClr val="000000"/>
                </a:solidFill>
                <a:latin typeface="Calibri" pitchFamily="34" charset="0"/>
                <a:ea typeface="+mn-ea"/>
              </a:rPr>
              <a:t>Kr, </a:t>
            </a:r>
          </a:p>
          <a:p>
            <a:pPr fontAlgn="auto">
              <a:spcBef>
                <a:spcPts val="0"/>
              </a:spcBef>
              <a:spcAft>
                <a:spcPts val="0"/>
              </a:spcAft>
              <a:defRPr/>
            </a:pPr>
            <a:r>
              <a:rPr kumimoji="0" lang="en-US" dirty="0" smtClean="0">
                <a:solidFill>
                  <a:srgbClr val="000000"/>
                </a:solidFill>
                <a:latin typeface="Calibri" pitchFamily="34" charset="0"/>
                <a:ea typeface="+mn-ea"/>
              </a:rPr>
              <a:t>In our request, 4 years ago, </a:t>
            </a:r>
          </a:p>
          <a:p>
            <a:pPr fontAlgn="auto">
              <a:spcBef>
                <a:spcPts val="0"/>
              </a:spcBef>
              <a:spcAft>
                <a:spcPts val="0"/>
              </a:spcAft>
              <a:defRPr/>
            </a:pPr>
            <a:r>
              <a:rPr kumimoji="0" lang="en-US" dirty="0" smtClean="0">
                <a:solidFill>
                  <a:srgbClr val="000000"/>
                </a:solidFill>
                <a:latin typeface="Calibri" pitchFamily="34" charset="0"/>
                <a:ea typeface="+mn-ea"/>
              </a:rPr>
              <a:t>We assumed 30 </a:t>
            </a:r>
            <a:r>
              <a:rPr kumimoji="0" lang="en-US" dirty="0" err="1" smtClean="0">
                <a:solidFill>
                  <a:srgbClr val="000000"/>
                </a:solidFill>
                <a:latin typeface="Calibri" pitchFamily="34" charset="0"/>
                <a:ea typeface="+mn-ea"/>
              </a:rPr>
              <a:t>pnA</a:t>
            </a:r>
            <a:r>
              <a:rPr kumimoji="0" lang="en-US" dirty="0" smtClean="0">
                <a:solidFill>
                  <a:srgbClr val="000000"/>
                </a:solidFill>
                <a:latin typeface="Calibri" pitchFamily="34" charset="0"/>
                <a:ea typeface="+mn-ea"/>
              </a:rPr>
              <a:t>, in </a:t>
            </a:r>
          </a:p>
          <a:p>
            <a:pPr fontAlgn="auto">
              <a:spcBef>
                <a:spcPts val="0"/>
              </a:spcBef>
              <a:spcAft>
                <a:spcPts val="0"/>
              </a:spcAft>
              <a:defRPr/>
            </a:pPr>
            <a:r>
              <a:rPr kumimoji="0" lang="en-US" dirty="0" smtClean="0">
                <a:solidFill>
                  <a:srgbClr val="000000"/>
                </a:solidFill>
                <a:latin typeface="Calibri" pitchFamily="34" charset="0"/>
                <a:ea typeface="+mn-ea"/>
              </a:rPr>
              <a:t>reality we got 180 to 300 </a:t>
            </a:r>
            <a:r>
              <a:rPr kumimoji="0" lang="en-US" dirty="0" err="1" smtClean="0">
                <a:solidFill>
                  <a:srgbClr val="000000"/>
                </a:solidFill>
                <a:latin typeface="Calibri" pitchFamily="34" charset="0"/>
                <a:ea typeface="+mn-ea"/>
              </a:rPr>
              <a:t>pnA</a:t>
            </a:r>
            <a:endParaRPr kumimoji="0" lang="en-US" dirty="0" smtClean="0">
              <a:solidFill>
                <a:srgbClr val="000000"/>
              </a:solidFill>
              <a:latin typeface="Calibri" pitchFamily="34" charset="0"/>
              <a:ea typeface="+mn-ea"/>
            </a:endParaRPr>
          </a:p>
          <a:p>
            <a:pPr fontAlgn="auto">
              <a:spcBef>
                <a:spcPts val="0"/>
              </a:spcBef>
              <a:spcAft>
                <a:spcPts val="0"/>
              </a:spcAft>
              <a:defRPr/>
            </a:pPr>
            <a:endParaRPr kumimoji="0" lang="en-GB" dirty="0">
              <a:solidFill>
                <a:srgbClr val="000000"/>
              </a:solidFill>
              <a:latin typeface="Calibri" pitchFamily="34" charset="0"/>
              <a:ea typeface="+mn-ea"/>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004133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a:defRPr/>
            </a:pPr>
            <a:r>
              <a:rPr lang="es-ES_tradnl" smtClean="0"/>
              <a:t>16-20 Nov 2015/15</a:t>
            </a:r>
            <a:endParaRPr lang="en-GB" dirty="0"/>
          </a:p>
        </p:txBody>
      </p:sp>
      <p:sp>
        <p:nvSpPr>
          <p:cNvPr id="3" name="Marcador de pie de página 2"/>
          <p:cNvSpPr>
            <a:spLocks noGrp="1"/>
          </p:cNvSpPr>
          <p:nvPr>
            <p:ph type="ftr" sz="quarter" idx="11"/>
          </p:nvPr>
        </p:nvSpPr>
        <p:spPr/>
        <p:txBody>
          <a:bodyPr/>
          <a:lstStyle/>
          <a:p>
            <a:pPr>
              <a:defRPr/>
            </a:pPr>
            <a:r>
              <a:rPr lang="es-ES_tradnl" smtClean="0"/>
              <a:t>HST15</a:t>
            </a:r>
            <a:endParaRPr lang="en-GB"/>
          </a:p>
        </p:txBody>
      </p:sp>
      <p:sp>
        <p:nvSpPr>
          <p:cNvPr id="4" name="Marcador de número de diapositiva 3"/>
          <p:cNvSpPr>
            <a:spLocks noGrp="1"/>
          </p:cNvSpPr>
          <p:nvPr>
            <p:ph type="sldNum" sz="quarter" idx="12"/>
          </p:nvPr>
        </p:nvSpPr>
        <p:spPr/>
        <p:txBody>
          <a:bodyPr/>
          <a:lstStyle/>
          <a:p>
            <a:pPr>
              <a:defRPr/>
            </a:pPr>
            <a:fld id="{A5673C31-35A3-4184-A149-73FDA23AFA81}" type="slidenum">
              <a:rPr lang="en-GB" smtClean="0"/>
              <a:pPr>
                <a:defRPr/>
              </a:pPr>
              <a:t>44</a:t>
            </a:fld>
            <a:endParaRPr lang="en-GB" dirty="0"/>
          </a:p>
        </p:txBody>
      </p:sp>
      <p:pic>
        <p:nvPicPr>
          <p:cNvPr id="5" name="Imagen 4" descr="RIKEN_COLL.JPG"/>
          <p:cNvPicPr>
            <a:picLocks noChangeAspect="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80434"/>
            <a:ext cx="5254021" cy="3924300"/>
          </a:xfrm>
          <a:prstGeom prst="rect">
            <a:avLst/>
          </a:prstGeom>
        </p:spPr>
      </p:pic>
      <p:pic>
        <p:nvPicPr>
          <p:cNvPr id="6" name="Imagen 5"/>
          <p:cNvPicPr>
            <a:picLocks noChangeAspect="1"/>
          </p:cNvPicPr>
          <p:nvPr/>
        </p:nvPicPr>
        <p:blipFill>
          <a:blip r:embed="rId3"/>
          <a:stretch>
            <a:fillRect/>
          </a:stretch>
        </p:blipFill>
        <p:spPr>
          <a:xfrm>
            <a:off x="4131732" y="2789921"/>
            <a:ext cx="4868335" cy="3636226"/>
          </a:xfrm>
          <a:prstGeom prst="rect">
            <a:avLst/>
          </a:prstGeom>
        </p:spPr>
      </p:pic>
      <p:sp>
        <p:nvSpPr>
          <p:cNvPr id="7" name="CuadroTexto 6"/>
          <p:cNvSpPr txBox="1"/>
          <p:nvPr/>
        </p:nvSpPr>
        <p:spPr>
          <a:xfrm>
            <a:off x="5299602" y="812800"/>
            <a:ext cx="2417586" cy="646331"/>
          </a:xfrm>
          <a:prstGeom prst="rect">
            <a:avLst/>
          </a:prstGeom>
          <a:noFill/>
        </p:spPr>
        <p:txBody>
          <a:bodyPr wrap="none" rtlCol="0">
            <a:spAutoFit/>
          </a:bodyPr>
          <a:lstStyle/>
          <a:p>
            <a:r>
              <a:rPr lang="en-GB" dirty="0" smtClean="0"/>
              <a:t>Four long intense and </a:t>
            </a:r>
          </a:p>
          <a:p>
            <a:r>
              <a:rPr lang="en-GB" dirty="0" smtClean="0"/>
              <a:t>exhausting weeks</a:t>
            </a:r>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686021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a:defRPr/>
            </a:pPr>
            <a:r>
              <a:rPr lang="es-ES_tradnl" smtClean="0"/>
              <a:t>16-20 Nov 2015/15</a:t>
            </a:r>
            <a:endParaRPr lang="en-GB" dirty="0"/>
          </a:p>
        </p:txBody>
      </p:sp>
      <p:sp>
        <p:nvSpPr>
          <p:cNvPr id="3" name="Marcador de pie de página 2"/>
          <p:cNvSpPr>
            <a:spLocks noGrp="1"/>
          </p:cNvSpPr>
          <p:nvPr>
            <p:ph type="ftr" sz="quarter" idx="11"/>
          </p:nvPr>
        </p:nvSpPr>
        <p:spPr/>
        <p:txBody>
          <a:bodyPr/>
          <a:lstStyle/>
          <a:p>
            <a:pPr>
              <a:defRPr/>
            </a:pPr>
            <a:r>
              <a:rPr lang="es-ES_tradnl" smtClean="0"/>
              <a:t>HST15</a:t>
            </a:r>
            <a:endParaRPr lang="en-GB"/>
          </a:p>
        </p:txBody>
      </p:sp>
      <p:sp>
        <p:nvSpPr>
          <p:cNvPr id="4" name="Marcador de número de diapositiva 3"/>
          <p:cNvSpPr>
            <a:spLocks noGrp="1"/>
          </p:cNvSpPr>
          <p:nvPr>
            <p:ph type="sldNum" sz="quarter" idx="12"/>
          </p:nvPr>
        </p:nvSpPr>
        <p:spPr/>
        <p:txBody>
          <a:bodyPr/>
          <a:lstStyle/>
          <a:p>
            <a:pPr>
              <a:defRPr/>
            </a:pPr>
            <a:fld id="{A5673C31-35A3-4184-A149-73FDA23AFA81}" type="slidenum">
              <a:rPr lang="en-GB" smtClean="0"/>
              <a:pPr>
                <a:defRPr/>
              </a:pPr>
              <a:t>45</a:t>
            </a:fld>
            <a:endParaRPr lang="en-GB" dirty="0"/>
          </a:p>
        </p:txBody>
      </p:sp>
      <p:pic>
        <p:nvPicPr>
          <p:cNvPr id="5" name="Imagen 4" descr="2015-06-01 21.18.27.jpg"/>
          <p:cNvPicPr>
            <a:picLocks noChangeAspect="1"/>
          </p:cNvPicPr>
          <p:nvPr/>
        </p:nvPicPr>
        <p:blipFill>
          <a:blip r:embed="rId2"/>
          <a:stretch>
            <a:fillRect/>
          </a:stretch>
        </p:blipFill>
        <p:spPr>
          <a:xfrm>
            <a:off x="2010833" y="0"/>
            <a:ext cx="5122333" cy="68580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stretch>
            <a:fillRect/>
          </a:stretch>
        </p:blipFill>
        <p:spPr>
          <a:xfrm>
            <a:off x="4513176" y="4810201"/>
            <a:ext cx="2604901" cy="1914415"/>
          </a:xfrm>
          <a:prstGeom prst="rect">
            <a:avLst/>
          </a:prstGeom>
        </p:spPr>
      </p:pic>
      <p:sp>
        <p:nvSpPr>
          <p:cNvPr id="15" name="Llamada ovalada 14"/>
          <p:cNvSpPr/>
          <p:nvPr/>
        </p:nvSpPr>
        <p:spPr>
          <a:xfrm>
            <a:off x="6828149" y="5085983"/>
            <a:ext cx="2063502" cy="1325470"/>
          </a:xfrm>
          <a:prstGeom prst="wedgeEllipseCallout">
            <a:avLst>
              <a:gd name="adj1" fmla="val -103030"/>
              <a:gd name="adj2" fmla="val 16691"/>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Compare with</a:t>
            </a:r>
            <a:endParaRPr lang="en-GB" dirty="0"/>
          </a:p>
        </p:txBody>
      </p:sp>
      <p:sp>
        <p:nvSpPr>
          <p:cNvPr id="16" name="CuadroTexto 15"/>
          <p:cNvSpPr txBox="1"/>
          <p:nvPr/>
        </p:nvSpPr>
        <p:spPr>
          <a:xfrm>
            <a:off x="7118077" y="5386738"/>
            <a:ext cx="1756748" cy="738664"/>
          </a:xfrm>
          <a:prstGeom prst="rect">
            <a:avLst/>
          </a:prstGeom>
          <a:noFill/>
        </p:spPr>
        <p:txBody>
          <a:bodyPr wrap="none" rtlCol="0">
            <a:spAutoFit/>
          </a:bodyPr>
          <a:lstStyle/>
          <a:p>
            <a:r>
              <a:rPr lang="es-ES" sz="1400" dirty="0" err="1" smtClean="0"/>
              <a:t>First</a:t>
            </a:r>
            <a:r>
              <a:rPr lang="es-ES" sz="1400" dirty="0" smtClean="0"/>
              <a:t> </a:t>
            </a:r>
            <a:r>
              <a:rPr lang="es-ES" sz="1400" dirty="0" err="1" smtClean="0"/>
              <a:t>observation</a:t>
            </a:r>
            <a:r>
              <a:rPr lang="es-ES" sz="1400" dirty="0" smtClean="0"/>
              <a:t> of</a:t>
            </a:r>
          </a:p>
          <a:p>
            <a:r>
              <a:rPr lang="es-ES" sz="1400" dirty="0" smtClean="0"/>
              <a:t>beta-</a:t>
            </a:r>
            <a:r>
              <a:rPr lang="es-ES" sz="1400" dirty="0" err="1" smtClean="0"/>
              <a:t>delayed</a:t>
            </a:r>
            <a:r>
              <a:rPr lang="es-ES" sz="1400" dirty="0" smtClean="0"/>
              <a:t> </a:t>
            </a:r>
            <a:r>
              <a:rPr lang="es-ES" sz="1400" dirty="0" err="1" smtClean="0"/>
              <a:t>protons</a:t>
            </a:r>
            <a:endParaRPr lang="es-ES" sz="1400" dirty="0" smtClean="0"/>
          </a:p>
          <a:p>
            <a:r>
              <a:rPr lang="es-ES" sz="1400" baseline="30000" dirty="0" smtClean="0"/>
              <a:t>60</a:t>
            </a:r>
            <a:r>
              <a:rPr lang="es-ES" sz="1400" dirty="0" smtClean="0"/>
              <a:t>Ge </a:t>
            </a:r>
            <a:r>
              <a:rPr lang="es-ES" sz="1400" dirty="0" err="1" smtClean="0"/>
              <a:t>decay</a:t>
            </a:r>
            <a:endParaRPr lang="es-ES" sz="1400" dirty="0"/>
          </a:p>
        </p:txBody>
      </p:sp>
      <p:pic>
        <p:nvPicPr>
          <p:cNvPr id="2" name="Imagen 1" descr="id_blank.pdf"/>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5367" y="-126632"/>
            <a:ext cx="4568543" cy="3094040"/>
          </a:xfrm>
          <a:prstGeom prst="rect">
            <a:avLst/>
          </a:prstGeom>
        </p:spPr>
      </p:pic>
      <p:sp>
        <p:nvSpPr>
          <p:cNvPr id="7" name="Elipse 6"/>
          <p:cNvSpPr/>
          <p:nvPr/>
        </p:nvSpPr>
        <p:spPr>
          <a:xfrm>
            <a:off x="1032258" y="671871"/>
            <a:ext cx="304800" cy="284163"/>
          </a:xfrm>
          <a:prstGeom prst="ellipse">
            <a:avLst/>
          </a:prstGeom>
          <a:noFill/>
          <a:ln w="381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dirty="0">
              <a:ln>
                <a:solidFill>
                  <a:srgbClr val="D200FF"/>
                </a:solidFill>
              </a:ln>
              <a:noFill/>
            </a:endParaRPr>
          </a:p>
        </p:txBody>
      </p:sp>
      <p:sp>
        <p:nvSpPr>
          <p:cNvPr id="8" name="Elipse 7"/>
          <p:cNvSpPr/>
          <p:nvPr/>
        </p:nvSpPr>
        <p:spPr>
          <a:xfrm>
            <a:off x="985807" y="1009621"/>
            <a:ext cx="304800" cy="284163"/>
          </a:xfrm>
          <a:prstGeom prst="ellipse">
            <a:avLst/>
          </a:prstGeom>
          <a:noFill/>
          <a:ln w="381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dirty="0">
              <a:ln>
                <a:solidFill>
                  <a:srgbClr val="D200FF"/>
                </a:solidFill>
              </a:ln>
              <a:noFill/>
            </a:endParaRPr>
          </a:p>
        </p:txBody>
      </p:sp>
      <p:sp>
        <p:nvSpPr>
          <p:cNvPr id="9" name="Elipse 8"/>
          <p:cNvSpPr/>
          <p:nvPr/>
        </p:nvSpPr>
        <p:spPr>
          <a:xfrm>
            <a:off x="1310142" y="671871"/>
            <a:ext cx="304800" cy="284163"/>
          </a:xfrm>
          <a:prstGeom prst="ellipse">
            <a:avLst/>
          </a:prstGeom>
          <a:noFill/>
          <a:ln w="381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dirty="0">
              <a:ln>
                <a:solidFill>
                  <a:srgbClr val="D200FF"/>
                </a:solidFill>
              </a:ln>
              <a:noFill/>
            </a:endParaRPr>
          </a:p>
        </p:txBody>
      </p:sp>
      <p:sp>
        <p:nvSpPr>
          <p:cNvPr id="6" name="Elipse 5"/>
          <p:cNvSpPr/>
          <p:nvPr/>
        </p:nvSpPr>
        <p:spPr>
          <a:xfrm>
            <a:off x="1274589" y="1009621"/>
            <a:ext cx="304800" cy="284163"/>
          </a:xfrm>
          <a:prstGeom prst="ellipse">
            <a:avLst/>
          </a:prstGeom>
          <a:noFill/>
          <a:ln w="381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dirty="0">
              <a:ln>
                <a:solidFill>
                  <a:srgbClr val="D200FF"/>
                </a:solidFill>
              </a:ln>
              <a:noFill/>
            </a:endParaRPr>
          </a:p>
        </p:txBody>
      </p:sp>
      <p:sp>
        <p:nvSpPr>
          <p:cNvPr id="3" name="CuadroTexto 2"/>
          <p:cNvSpPr txBox="1"/>
          <p:nvPr/>
        </p:nvSpPr>
        <p:spPr>
          <a:xfrm>
            <a:off x="775486" y="386229"/>
            <a:ext cx="561572" cy="369332"/>
          </a:xfrm>
          <a:prstGeom prst="rect">
            <a:avLst/>
          </a:prstGeom>
          <a:noFill/>
        </p:spPr>
        <p:txBody>
          <a:bodyPr wrap="none" rtlCol="0">
            <a:spAutoFit/>
          </a:bodyPr>
          <a:lstStyle/>
          <a:p>
            <a:r>
              <a:rPr lang="es-ES" baseline="30000" dirty="0" smtClean="0"/>
              <a:t>64</a:t>
            </a:r>
            <a:r>
              <a:rPr lang="es-ES" dirty="0" smtClean="0"/>
              <a:t>Se</a:t>
            </a:r>
            <a:endParaRPr lang="es-ES" dirty="0"/>
          </a:p>
        </p:txBody>
      </p:sp>
      <p:sp>
        <p:nvSpPr>
          <p:cNvPr id="17" name="CuadroTexto 16"/>
          <p:cNvSpPr txBox="1"/>
          <p:nvPr/>
        </p:nvSpPr>
        <p:spPr>
          <a:xfrm>
            <a:off x="1430020" y="443542"/>
            <a:ext cx="561572" cy="369332"/>
          </a:xfrm>
          <a:prstGeom prst="rect">
            <a:avLst/>
          </a:prstGeom>
          <a:noFill/>
        </p:spPr>
        <p:txBody>
          <a:bodyPr wrap="none" rtlCol="0">
            <a:spAutoFit/>
          </a:bodyPr>
          <a:lstStyle/>
          <a:p>
            <a:r>
              <a:rPr lang="es-ES" baseline="30000" dirty="0" smtClean="0"/>
              <a:t>66</a:t>
            </a:r>
            <a:r>
              <a:rPr lang="es-ES" dirty="0" smtClean="0"/>
              <a:t>Se</a:t>
            </a:r>
            <a:endParaRPr lang="es-ES" dirty="0"/>
          </a:p>
        </p:txBody>
      </p:sp>
      <p:sp>
        <p:nvSpPr>
          <p:cNvPr id="18" name="CuadroTexto 17"/>
          <p:cNvSpPr txBox="1"/>
          <p:nvPr/>
        </p:nvSpPr>
        <p:spPr>
          <a:xfrm>
            <a:off x="726467" y="1254754"/>
            <a:ext cx="601134" cy="369332"/>
          </a:xfrm>
          <a:prstGeom prst="rect">
            <a:avLst/>
          </a:prstGeom>
          <a:noFill/>
        </p:spPr>
        <p:txBody>
          <a:bodyPr wrap="none" rtlCol="0">
            <a:spAutoFit/>
          </a:bodyPr>
          <a:lstStyle/>
          <a:p>
            <a:r>
              <a:rPr lang="es-ES" baseline="30000" dirty="0" smtClean="0"/>
              <a:t>60</a:t>
            </a:r>
            <a:r>
              <a:rPr lang="es-ES" dirty="0"/>
              <a:t>G</a:t>
            </a:r>
            <a:r>
              <a:rPr lang="es-ES" dirty="0" smtClean="0"/>
              <a:t>e</a:t>
            </a:r>
            <a:endParaRPr lang="es-ES" dirty="0"/>
          </a:p>
        </p:txBody>
      </p:sp>
      <p:sp>
        <p:nvSpPr>
          <p:cNvPr id="19" name="CuadroTexto 18"/>
          <p:cNvSpPr txBox="1"/>
          <p:nvPr/>
        </p:nvSpPr>
        <p:spPr>
          <a:xfrm>
            <a:off x="1290607" y="1246527"/>
            <a:ext cx="601134" cy="369332"/>
          </a:xfrm>
          <a:prstGeom prst="rect">
            <a:avLst/>
          </a:prstGeom>
          <a:noFill/>
        </p:spPr>
        <p:txBody>
          <a:bodyPr wrap="none" rtlCol="0">
            <a:spAutoFit/>
          </a:bodyPr>
          <a:lstStyle/>
          <a:p>
            <a:r>
              <a:rPr lang="es-ES" baseline="30000" dirty="0" smtClean="0"/>
              <a:t>62</a:t>
            </a:r>
            <a:r>
              <a:rPr lang="es-ES" dirty="0" smtClean="0"/>
              <a:t>Ge</a:t>
            </a:r>
            <a:endParaRPr lang="es-ES" dirty="0"/>
          </a:p>
        </p:txBody>
      </p:sp>
      <p:sp>
        <p:nvSpPr>
          <p:cNvPr id="4" name="Rectángulo 3"/>
          <p:cNvSpPr>
            <a:spLocks/>
          </p:cNvSpPr>
          <p:nvPr/>
        </p:nvSpPr>
        <p:spPr>
          <a:xfrm rot="19783227">
            <a:off x="2391339" y="3124939"/>
            <a:ext cx="3647305" cy="923330"/>
          </a:xfrm>
          <a:prstGeom prst="rect">
            <a:avLst/>
          </a:prstGeom>
          <a:noFill/>
        </p:spPr>
        <p:txBody>
          <a:bodyPr wrap="square" lIns="91440" tIns="45720" rIns="91440" bIns="45720">
            <a:spAutoFit/>
          </a:bodyPr>
          <a:lstStyle/>
          <a:p>
            <a:pPr algn="ctr"/>
            <a:r>
              <a:rPr lang="es-ES_tradnl" sz="5400" b="1" dirty="0" err="1" smtClean="0">
                <a:ln w="18000">
                  <a:solidFill>
                    <a:schemeClr val="accent2">
                      <a:satMod val="140000"/>
                    </a:schemeClr>
                  </a:solidFill>
                  <a:prstDash val="solid"/>
                  <a:miter lim="800000"/>
                </a:ln>
                <a:noFill/>
                <a:effectLst>
                  <a:outerShdw blurRad="25500" dist="23000" dir="7020000" algn="tl">
                    <a:srgbClr val="000000">
                      <a:alpha val="50000"/>
                    </a:srgbClr>
                  </a:outerShdw>
                </a:effectLst>
              </a:rPr>
              <a:t>Preliminary</a:t>
            </a:r>
            <a:endParaRPr lang="es-ES_tradnl"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20" name="Imagen 19" descr="66Se_gammas.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5226339" y="62136"/>
            <a:ext cx="3621217" cy="2452464"/>
          </a:xfrm>
          <a:prstGeom prst="rect">
            <a:avLst/>
          </a:prstGeom>
        </p:spPr>
      </p:pic>
      <p:pic>
        <p:nvPicPr>
          <p:cNvPr id="21" name="Imagen 20" descr="66Se_timebeta_836keV.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5659501" y="2345312"/>
            <a:ext cx="3232150" cy="2559498"/>
          </a:xfrm>
          <a:prstGeom prst="rect">
            <a:avLst/>
          </a:prstGeom>
        </p:spPr>
      </p:pic>
      <p:pic>
        <p:nvPicPr>
          <p:cNvPr id="22" name="Imagen 21" descr="64Se_gammas.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595226" y="4930120"/>
            <a:ext cx="3917950" cy="1927880"/>
          </a:xfrm>
          <a:prstGeom prst="rect">
            <a:avLst/>
          </a:prstGeom>
        </p:spPr>
      </p:pic>
      <p:pic>
        <p:nvPicPr>
          <p:cNvPr id="23" name="Imagen 22" descr="64Se_timebeta_901keV.pdf"/>
          <p:cNvPicPr>
            <a:picLocks noChangeAspect="1"/>
          </p:cNvPicPr>
          <p:nvPr/>
        </p:nvPicPr>
        <mc:AlternateContent>
          <mc:Choice xmlns:ma="http://schemas.microsoft.com/office/mac/drawingml/2008/main" Requires="ma">
            <p:blipFill>
              <a:blip r:embed="rId10"/>
              <a:stretch>
                <a:fillRect/>
              </a:stretch>
            </p:blipFill>
          </mc:Choice>
          <mc:Fallback>
            <p:blipFill>
              <a:blip r:embed="rId11"/>
              <a:stretch>
                <a:fillRect/>
              </a:stretch>
            </p:blipFill>
          </mc:Fallback>
        </mc:AlternateContent>
        <p:spPr>
          <a:xfrm>
            <a:off x="-55367" y="2847892"/>
            <a:ext cx="2900167" cy="2296605"/>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414597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pPr>
              <a:defRPr/>
            </a:pPr>
            <a:r>
              <a:rPr lang="es-ES_tradnl" smtClean="0"/>
              <a:t>16-20 Nov 2015/15</a:t>
            </a:r>
            <a:endParaRPr lang="en-GB"/>
          </a:p>
        </p:txBody>
      </p:sp>
      <p:sp>
        <p:nvSpPr>
          <p:cNvPr id="5" name="Marcador de pie de página 4"/>
          <p:cNvSpPr>
            <a:spLocks noGrp="1"/>
          </p:cNvSpPr>
          <p:nvPr>
            <p:ph type="ftr" sz="quarter" idx="11"/>
          </p:nvPr>
        </p:nvSpPr>
        <p:spPr/>
        <p:txBody>
          <a:bodyPr/>
          <a:lstStyle/>
          <a:p>
            <a:pPr>
              <a:defRPr/>
            </a:pPr>
            <a:r>
              <a:rPr lang="es-ES_tradnl" smtClean="0"/>
              <a:t>HST15</a:t>
            </a:r>
            <a:endParaRPr lang="en-GB"/>
          </a:p>
        </p:txBody>
      </p:sp>
      <p:sp>
        <p:nvSpPr>
          <p:cNvPr id="6" name="Marcador de número de diapositiva 5"/>
          <p:cNvSpPr>
            <a:spLocks noGrp="1"/>
          </p:cNvSpPr>
          <p:nvPr>
            <p:ph type="sldNum" sz="quarter" idx="12"/>
          </p:nvPr>
        </p:nvSpPr>
        <p:spPr/>
        <p:txBody>
          <a:bodyPr/>
          <a:lstStyle/>
          <a:p>
            <a:pPr>
              <a:defRPr/>
            </a:pPr>
            <a:fld id="{2E3BEEE1-F83C-4C4F-9396-63EA361847EE}" type="slidenum">
              <a:rPr lang="en-GB" smtClean="0"/>
              <a:pPr>
                <a:defRPr/>
              </a:pPr>
              <a:t>47</a:t>
            </a:fld>
            <a:endParaRPr lang="en-GB"/>
          </a:p>
        </p:txBody>
      </p:sp>
      <p:sp>
        <p:nvSpPr>
          <p:cNvPr id="7" name="CuadroTexto 6"/>
          <p:cNvSpPr txBox="1"/>
          <p:nvPr/>
        </p:nvSpPr>
        <p:spPr>
          <a:xfrm>
            <a:off x="576625" y="368300"/>
            <a:ext cx="8110175" cy="8125301"/>
          </a:xfrm>
          <a:prstGeom prst="rect">
            <a:avLst/>
          </a:prstGeom>
          <a:noFill/>
        </p:spPr>
        <p:txBody>
          <a:bodyPr wrap="none" rtlCol="0">
            <a:spAutoFit/>
          </a:bodyPr>
          <a:lstStyle/>
          <a:p>
            <a:r>
              <a:rPr lang="en-GB" altLang="ja-JP" dirty="0" smtClean="0">
                <a:latin typeface="Calibri"/>
                <a:cs typeface="Calibri"/>
              </a:rPr>
              <a:t>We have studied the beta decay of  the four </a:t>
            </a:r>
            <a:r>
              <a:rPr lang="en-GB" altLang="ja-JP" dirty="0" err="1" smtClean="0">
                <a:latin typeface="Calibri"/>
                <a:cs typeface="Calibri"/>
              </a:rPr>
              <a:t>Tz</a:t>
            </a:r>
            <a:r>
              <a:rPr lang="en-GB" altLang="ja-JP" dirty="0" smtClean="0">
                <a:latin typeface="Calibri"/>
                <a:cs typeface="Calibri"/>
              </a:rPr>
              <a:t>=-1 nuclei in the f7/2 shell </a:t>
            </a:r>
          </a:p>
          <a:p>
            <a:r>
              <a:rPr lang="en-GB" altLang="ja-JP" dirty="0" smtClean="0">
                <a:latin typeface="Calibri"/>
                <a:cs typeface="Calibri"/>
              </a:rPr>
              <a:t>and compared them with the CE reaction on the mirror </a:t>
            </a:r>
            <a:r>
              <a:rPr lang="en-GB" altLang="ja-JP" dirty="0" err="1" smtClean="0">
                <a:latin typeface="Calibri"/>
                <a:cs typeface="Calibri"/>
              </a:rPr>
              <a:t>Tz</a:t>
            </a:r>
            <a:r>
              <a:rPr lang="en-GB" altLang="ja-JP" dirty="0" smtClean="0">
                <a:latin typeface="Calibri"/>
                <a:cs typeface="Calibri"/>
              </a:rPr>
              <a:t>=+1 nuclei.  </a:t>
            </a:r>
          </a:p>
          <a:p>
            <a:r>
              <a:rPr lang="en-GB" altLang="ja-JP" dirty="0" smtClean="0">
                <a:solidFill>
                  <a:srgbClr val="FF0000"/>
                </a:solidFill>
                <a:latin typeface="Calibri"/>
                <a:cs typeface="Calibri"/>
              </a:rPr>
              <a:t>This detailed comparison was done for the first time in the </a:t>
            </a:r>
            <a:r>
              <a:rPr lang="en-GB" altLang="ja-JP" dirty="0" err="1" smtClean="0">
                <a:solidFill>
                  <a:srgbClr val="FF0000"/>
                </a:solidFill>
                <a:latin typeface="Calibri"/>
                <a:cs typeface="Calibri"/>
              </a:rPr>
              <a:t>f</a:t>
            </a:r>
            <a:r>
              <a:rPr lang="en-GB" altLang="ja-JP" dirty="0" smtClean="0">
                <a:solidFill>
                  <a:srgbClr val="FF0000"/>
                </a:solidFill>
                <a:latin typeface="Calibri"/>
                <a:cs typeface="Calibri"/>
              </a:rPr>
              <a:t> shell</a:t>
            </a:r>
            <a:r>
              <a:rPr lang="en-GB" altLang="ja-JP" dirty="0" smtClean="0">
                <a:latin typeface="Calibri"/>
                <a:cs typeface="Calibri"/>
              </a:rPr>
              <a:t>.</a:t>
            </a:r>
          </a:p>
          <a:p>
            <a:r>
              <a:rPr lang="en-GB" altLang="ja-JP" dirty="0" smtClean="0">
                <a:latin typeface="Calibri"/>
                <a:cs typeface="Calibri"/>
              </a:rPr>
              <a:t>Very important: we have put a sensitivity limit to our experimental results</a:t>
            </a:r>
          </a:p>
          <a:p>
            <a:endParaRPr lang="en-GB" altLang="ja-JP" dirty="0" smtClean="0">
              <a:latin typeface="Calibri"/>
              <a:cs typeface="Calibri"/>
            </a:endParaRPr>
          </a:p>
          <a:p>
            <a:r>
              <a:rPr lang="en-GB" altLang="ja-JP" dirty="0" smtClean="0">
                <a:latin typeface="Calibri"/>
                <a:cs typeface="Calibri"/>
              </a:rPr>
              <a:t>Mirror symmetry works well but some differences remain which can </a:t>
            </a:r>
          </a:p>
          <a:p>
            <a:r>
              <a:rPr lang="en-GB" altLang="ja-JP" dirty="0" smtClean="0">
                <a:latin typeface="Calibri"/>
                <a:cs typeface="Calibri"/>
              </a:rPr>
              <a:t>be due to </a:t>
            </a:r>
            <a:r>
              <a:rPr lang="en-GB" altLang="ja-JP" dirty="0" smtClean="0">
                <a:solidFill>
                  <a:srgbClr val="FF0000"/>
                </a:solidFill>
                <a:latin typeface="Calibri"/>
                <a:cs typeface="Calibri"/>
              </a:rPr>
              <a:t>mirror symmetry breaking or to extra contributions (tensor) </a:t>
            </a:r>
            <a:r>
              <a:rPr lang="en-GB" altLang="ja-JP" dirty="0" smtClean="0">
                <a:latin typeface="Calibri"/>
                <a:cs typeface="Calibri"/>
              </a:rPr>
              <a:t>in</a:t>
            </a:r>
            <a:r>
              <a:rPr lang="en-GB" altLang="ja-JP" dirty="0" smtClean="0">
                <a:solidFill>
                  <a:srgbClr val="FF0000"/>
                </a:solidFill>
                <a:latin typeface="Calibri"/>
                <a:cs typeface="Calibri"/>
              </a:rPr>
              <a:t> </a:t>
            </a:r>
            <a:r>
              <a:rPr lang="en-GB" altLang="ja-JP" dirty="0" smtClean="0">
                <a:latin typeface="Calibri"/>
                <a:cs typeface="Calibri"/>
              </a:rPr>
              <a:t>the </a:t>
            </a:r>
          </a:p>
          <a:p>
            <a:r>
              <a:rPr lang="en-GB" altLang="ja-JP" dirty="0" err="1" smtClean="0">
                <a:latin typeface="Calibri"/>
                <a:cs typeface="Calibri"/>
              </a:rPr>
              <a:t>hadronic</a:t>
            </a:r>
            <a:r>
              <a:rPr lang="en-GB" altLang="ja-JP" dirty="0" smtClean="0">
                <a:latin typeface="Calibri"/>
                <a:cs typeface="Calibri"/>
              </a:rPr>
              <a:t> (CE) probe. </a:t>
            </a:r>
          </a:p>
          <a:p>
            <a:endParaRPr lang="en-GB" altLang="ja-JP" dirty="0" smtClean="0">
              <a:latin typeface="Calibri"/>
              <a:cs typeface="Calibri"/>
            </a:endParaRPr>
          </a:p>
          <a:p>
            <a:r>
              <a:rPr lang="en-GB" dirty="0" smtClean="0">
                <a:latin typeface="Calibri"/>
                <a:cs typeface="Calibri"/>
              </a:rPr>
              <a:t>I have presented the study of several </a:t>
            </a:r>
            <a:r>
              <a:rPr lang="en-GB" dirty="0" err="1" smtClean="0">
                <a:latin typeface="Calibri"/>
                <a:cs typeface="Calibri"/>
              </a:rPr>
              <a:t>Tz</a:t>
            </a:r>
            <a:r>
              <a:rPr lang="en-GB" dirty="0" smtClean="0">
                <a:latin typeface="Calibri"/>
                <a:cs typeface="Calibri"/>
              </a:rPr>
              <a:t>=-2 decays carried out at </a:t>
            </a:r>
          </a:p>
          <a:p>
            <a:r>
              <a:rPr lang="en-GB" dirty="0" smtClean="0">
                <a:latin typeface="Calibri"/>
                <a:cs typeface="Calibri"/>
              </a:rPr>
              <a:t>and their comparison with the mirror process Charge-Exchange reactions </a:t>
            </a:r>
          </a:p>
          <a:p>
            <a:r>
              <a:rPr lang="en-GB" dirty="0" smtClean="0">
                <a:latin typeface="Calibri"/>
                <a:cs typeface="Calibri"/>
              </a:rPr>
              <a:t>on the mirror stable nuclei. </a:t>
            </a:r>
          </a:p>
          <a:p>
            <a:endParaRPr lang="en-GB" dirty="0" smtClean="0">
              <a:latin typeface="Calibri"/>
              <a:cs typeface="Calibri"/>
            </a:endParaRPr>
          </a:p>
          <a:p>
            <a:r>
              <a:rPr lang="en-GB" dirty="0" smtClean="0">
                <a:solidFill>
                  <a:srgbClr val="FF0000"/>
                </a:solidFill>
                <a:latin typeface="Calibri"/>
                <a:cs typeface="Calibri"/>
              </a:rPr>
              <a:t>We have observed, for the first time beta-delayed gamma-proton </a:t>
            </a:r>
          </a:p>
          <a:p>
            <a:r>
              <a:rPr lang="en-GB" dirty="0" smtClean="0">
                <a:solidFill>
                  <a:srgbClr val="FF0000"/>
                </a:solidFill>
                <a:latin typeface="Calibri"/>
                <a:cs typeface="Calibri"/>
              </a:rPr>
              <a:t>decay in the </a:t>
            </a:r>
            <a:r>
              <a:rPr lang="en-GB" i="1" dirty="0" err="1" smtClean="0">
                <a:solidFill>
                  <a:srgbClr val="FF0000"/>
                </a:solidFill>
                <a:latin typeface="Calibri"/>
                <a:cs typeface="Calibri"/>
              </a:rPr>
              <a:t>fp</a:t>
            </a:r>
            <a:r>
              <a:rPr lang="en-GB" dirty="0" smtClean="0">
                <a:solidFill>
                  <a:srgbClr val="FF0000"/>
                </a:solidFill>
                <a:latin typeface="Calibri"/>
                <a:cs typeface="Calibri"/>
              </a:rPr>
              <a:t> shell in three branches. From our data </a:t>
            </a:r>
          </a:p>
          <a:p>
            <a:r>
              <a:rPr lang="en-GB" dirty="0" smtClean="0">
                <a:solidFill>
                  <a:srgbClr val="FF0000"/>
                </a:solidFill>
                <a:latin typeface="Calibri"/>
                <a:cs typeface="Calibri"/>
              </a:rPr>
              <a:t>we have extracted the </a:t>
            </a:r>
            <a:r>
              <a:rPr lang="en-GB" dirty="0" err="1" smtClean="0">
                <a:solidFill>
                  <a:srgbClr val="FF0000"/>
                </a:solidFill>
                <a:latin typeface="Calibri"/>
                <a:cs typeface="Calibri"/>
              </a:rPr>
              <a:t>isospin</a:t>
            </a:r>
            <a:r>
              <a:rPr lang="en-GB" dirty="0" smtClean="0">
                <a:solidFill>
                  <a:srgbClr val="FF0000"/>
                </a:solidFill>
                <a:latin typeface="Calibri"/>
                <a:cs typeface="Calibri"/>
              </a:rPr>
              <a:t> mixing.</a:t>
            </a:r>
          </a:p>
          <a:p>
            <a:endParaRPr lang="en-GB" dirty="0" smtClean="0">
              <a:solidFill>
                <a:srgbClr val="FF0000"/>
              </a:solidFill>
              <a:latin typeface="Calibri"/>
              <a:cs typeface="Calibri"/>
            </a:endParaRPr>
          </a:p>
          <a:p>
            <a:r>
              <a:rPr lang="en-GB" dirty="0" smtClean="0">
                <a:latin typeface="Calibri"/>
                <a:cs typeface="Calibri"/>
              </a:rPr>
              <a:t>We have observed evidence of the </a:t>
            </a:r>
            <a:r>
              <a:rPr lang="en-GB" dirty="0" smtClean="0">
                <a:solidFill>
                  <a:srgbClr val="FF0000"/>
                </a:solidFill>
                <a:latin typeface="Calibri"/>
                <a:cs typeface="Calibri"/>
              </a:rPr>
              <a:t>fragmentation of the isobaric analogue state</a:t>
            </a:r>
          </a:p>
          <a:p>
            <a:r>
              <a:rPr lang="en-GB" dirty="0" smtClean="0">
                <a:solidFill>
                  <a:srgbClr val="FF0000"/>
                </a:solidFill>
                <a:latin typeface="Calibri"/>
                <a:cs typeface="Calibri"/>
              </a:rPr>
              <a:t>And obtained a value for the </a:t>
            </a:r>
            <a:r>
              <a:rPr lang="en-GB" dirty="0" err="1" smtClean="0">
                <a:solidFill>
                  <a:srgbClr val="FF0000"/>
                </a:solidFill>
                <a:latin typeface="Calibri"/>
                <a:cs typeface="Calibri"/>
              </a:rPr>
              <a:t>isospin</a:t>
            </a:r>
            <a:r>
              <a:rPr lang="en-GB" dirty="0" smtClean="0">
                <a:solidFill>
                  <a:srgbClr val="FF0000"/>
                </a:solidFill>
                <a:latin typeface="Calibri"/>
                <a:cs typeface="Calibri"/>
              </a:rPr>
              <a:t> mixing</a:t>
            </a:r>
          </a:p>
          <a:p>
            <a:endParaRPr lang="en-GB" dirty="0" smtClean="0">
              <a:solidFill>
                <a:srgbClr val="FF0000"/>
              </a:solidFill>
              <a:latin typeface="Calibri"/>
              <a:cs typeface="Calibri"/>
            </a:endParaRPr>
          </a:p>
          <a:p>
            <a:r>
              <a:rPr lang="en-GB" dirty="0" smtClean="0">
                <a:solidFill>
                  <a:srgbClr val="FF0000"/>
                </a:solidFill>
              </a:rPr>
              <a:t>Nuclear structure effects </a:t>
            </a:r>
            <a:r>
              <a:rPr lang="en-GB" dirty="0" smtClean="0"/>
              <a:t>are responsible of the strong hindrance of the proton</a:t>
            </a:r>
          </a:p>
          <a:p>
            <a:r>
              <a:rPr lang="en-GB" dirty="0" smtClean="0"/>
              <a:t>decay. This idea has been corroborated by Shell Model </a:t>
            </a:r>
          </a:p>
          <a:p>
            <a:r>
              <a:rPr lang="en-GB" dirty="0" smtClean="0"/>
              <a:t>Calculations</a:t>
            </a:r>
            <a:endParaRPr lang="en-GB" dirty="0" smtClean="0">
              <a:solidFill>
                <a:srgbClr val="FF0000"/>
              </a:solidFill>
            </a:endParaRPr>
          </a:p>
          <a:p>
            <a:endParaRPr lang="en-GB" dirty="0" smtClean="0">
              <a:solidFill>
                <a:srgbClr val="FF0000"/>
              </a:solidFill>
              <a:latin typeface="Calibri"/>
              <a:cs typeface="Calibri"/>
            </a:endParaRPr>
          </a:p>
          <a:p>
            <a:endParaRPr lang="en-GB" dirty="0" smtClean="0">
              <a:solidFill>
                <a:srgbClr val="FF0000"/>
              </a:solidFill>
            </a:endParaRPr>
          </a:p>
          <a:p>
            <a:endParaRPr lang="en-GB" dirty="0" smtClean="0">
              <a:solidFill>
                <a:srgbClr val="FF0000"/>
              </a:solidFill>
            </a:endParaRPr>
          </a:p>
          <a:p>
            <a:endParaRPr lang="en-GB" dirty="0" smtClean="0">
              <a:solidFill>
                <a:srgbClr val="FF0000"/>
              </a:solidFill>
            </a:endParaRPr>
          </a:p>
          <a:p>
            <a:endParaRPr lang="en-GB" dirty="0" smtClean="0"/>
          </a:p>
          <a:p>
            <a:endParaRPr lang="en-GB" altLang="ja-JP" dirty="0" smtClean="0">
              <a:latin typeface="Calibri" pitchFamily="34" charset="0"/>
            </a:endParaRPr>
          </a:p>
        </p:txBody>
      </p:sp>
      <p:sp>
        <p:nvSpPr>
          <p:cNvPr id="8" name="CuadroTexto 7"/>
          <p:cNvSpPr txBox="1"/>
          <p:nvPr/>
        </p:nvSpPr>
        <p:spPr>
          <a:xfrm>
            <a:off x="3619500" y="5834"/>
            <a:ext cx="1172241" cy="369332"/>
          </a:xfrm>
          <a:prstGeom prst="rect">
            <a:avLst/>
          </a:prstGeom>
          <a:noFill/>
        </p:spPr>
        <p:txBody>
          <a:bodyPr wrap="none" rtlCol="0">
            <a:spAutoFit/>
          </a:bodyPr>
          <a:lstStyle/>
          <a:p>
            <a:r>
              <a:rPr lang="en-GB" dirty="0" smtClean="0"/>
              <a:t>Summary</a:t>
            </a:r>
            <a:endParaRPr lang="en-GB"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9506" name="Picture 3" descr="nucli"/>
          <p:cNvPicPr>
            <a:picLocks noChangeAspect="1" noChangeArrowheads="1"/>
          </p:cNvPicPr>
          <p:nvPr/>
        </p:nvPicPr>
        <p:blipFill>
          <a:blip r:embed="rId2"/>
          <a:srcRect t="33678" b="4378"/>
          <a:stretch>
            <a:fillRect/>
          </a:stretch>
        </p:blipFill>
        <p:spPr bwMode="auto">
          <a:xfrm>
            <a:off x="1692275" y="1341438"/>
            <a:ext cx="4421188" cy="3765550"/>
          </a:xfrm>
          <a:prstGeom prst="rect">
            <a:avLst/>
          </a:prstGeom>
          <a:noFill/>
          <a:ln w="9525">
            <a:noFill/>
            <a:miter lim="800000"/>
            <a:headEnd/>
            <a:tailEnd/>
          </a:ln>
        </p:spPr>
      </p:pic>
      <p:pic>
        <p:nvPicPr>
          <p:cNvPr id="149505" name="Picture 2" descr="nucl0002"/>
          <p:cNvPicPr>
            <a:picLocks noChangeAspect="1" noChangeArrowheads="1"/>
          </p:cNvPicPr>
          <p:nvPr/>
        </p:nvPicPr>
        <p:blipFill>
          <a:blip r:embed="rId3"/>
          <a:srcRect t="7410" b="67357"/>
          <a:stretch>
            <a:fillRect/>
          </a:stretch>
        </p:blipFill>
        <p:spPr bwMode="auto">
          <a:xfrm>
            <a:off x="323850" y="5084763"/>
            <a:ext cx="4556125" cy="1581150"/>
          </a:xfrm>
          <a:prstGeom prst="rect">
            <a:avLst/>
          </a:prstGeom>
          <a:noFill/>
          <a:ln w="9525">
            <a:noFill/>
            <a:miter lim="800000"/>
            <a:headEnd/>
            <a:tailEnd/>
          </a:ln>
        </p:spPr>
      </p:pic>
      <p:pic>
        <p:nvPicPr>
          <p:cNvPr id="149507" name="Picture 4" descr="nucl0003"/>
          <p:cNvPicPr>
            <a:picLocks noChangeAspect="1" noChangeArrowheads="1"/>
          </p:cNvPicPr>
          <p:nvPr/>
        </p:nvPicPr>
        <p:blipFill>
          <a:blip r:embed="rId4"/>
          <a:srcRect l="40759" t="16840"/>
          <a:stretch>
            <a:fillRect/>
          </a:stretch>
        </p:blipFill>
        <p:spPr bwMode="auto">
          <a:xfrm>
            <a:off x="4787900" y="115888"/>
            <a:ext cx="2762250" cy="5329237"/>
          </a:xfrm>
          <a:prstGeom prst="rect">
            <a:avLst/>
          </a:prstGeom>
          <a:noFill/>
          <a:ln w="9525">
            <a:noFill/>
            <a:miter lim="800000"/>
            <a:headEnd/>
            <a:tailEnd/>
          </a:ln>
        </p:spPr>
      </p:pic>
      <p:sp>
        <p:nvSpPr>
          <p:cNvPr id="149508" name="Line 5"/>
          <p:cNvSpPr>
            <a:spLocks noChangeShapeType="1"/>
          </p:cNvSpPr>
          <p:nvPr/>
        </p:nvSpPr>
        <p:spPr bwMode="auto">
          <a:xfrm flipV="1">
            <a:off x="1908175" y="836613"/>
            <a:ext cx="5111750" cy="5040312"/>
          </a:xfrm>
          <a:prstGeom prst="line">
            <a:avLst/>
          </a:prstGeom>
          <a:noFill/>
          <a:ln w="19050">
            <a:solidFill>
              <a:schemeClr val="tx1"/>
            </a:solidFill>
            <a:round/>
            <a:headEnd/>
            <a:tailEnd/>
          </a:ln>
        </p:spPr>
        <p:txBody>
          <a:bodyPr/>
          <a:lstStyle/>
          <a:p>
            <a:endParaRPr lang="ja-JP" altLang="en-US"/>
          </a:p>
        </p:txBody>
      </p:sp>
      <p:sp>
        <p:nvSpPr>
          <p:cNvPr id="149509" name="Text Box 6"/>
          <p:cNvSpPr txBox="1">
            <a:spLocks noChangeArrowheads="1"/>
          </p:cNvSpPr>
          <p:nvPr/>
        </p:nvSpPr>
        <p:spPr bwMode="auto">
          <a:xfrm rot="-2878114">
            <a:off x="6806406" y="329407"/>
            <a:ext cx="884237" cy="457200"/>
          </a:xfrm>
          <a:prstGeom prst="rect">
            <a:avLst/>
          </a:prstGeom>
          <a:noFill/>
          <a:ln w="9525">
            <a:noFill/>
            <a:miter lim="800000"/>
            <a:headEnd/>
            <a:tailEnd/>
          </a:ln>
        </p:spPr>
        <p:txBody>
          <a:bodyPr>
            <a:spAutoFit/>
          </a:bodyPr>
          <a:lstStyle/>
          <a:p>
            <a:r>
              <a:rPr kumimoji="0" lang="es-ES" altLang="ja-JP" sz="2400" b="1">
                <a:latin typeface="Times New Roman" pitchFamily="18" charset="0"/>
              </a:rPr>
              <a:t>N=Z</a:t>
            </a:r>
          </a:p>
        </p:txBody>
      </p:sp>
      <p:sp>
        <p:nvSpPr>
          <p:cNvPr id="149510" name="Text Box 7"/>
          <p:cNvSpPr txBox="1">
            <a:spLocks noChangeArrowheads="1"/>
          </p:cNvSpPr>
          <p:nvPr/>
        </p:nvSpPr>
        <p:spPr bwMode="auto">
          <a:xfrm>
            <a:off x="7550150" y="2636838"/>
            <a:ext cx="865188" cy="457200"/>
          </a:xfrm>
          <a:prstGeom prst="rect">
            <a:avLst/>
          </a:prstGeom>
          <a:noFill/>
          <a:ln w="9525">
            <a:noFill/>
            <a:miter lim="800000"/>
            <a:headEnd/>
            <a:tailEnd/>
          </a:ln>
        </p:spPr>
        <p:txBody>
          <a:bodyPr wrap="none">
            <a:spAutoFit/>
          </a:bodyPr>
          <a:lstStyle/>
          <a:p>
            <a:r>
              <a:rPr kumimoji="0" lang="es-ES" altLang="ja-JP" sz="2400" b="1">
                <a:solidFill>
                  <a:srgbClr val="FF0000"/>
                </a:solidFill>
                <a:latin typeface="Times New Roman" pitchFamily="18" charset="0"/>
              </a:rPr>
              <a:t>Z=28</a:t>
            </a:r>
          </a:p>
        </p:txBody>
      </p:sp>
      <p:sp>
        <p:nvSpPr>
          <p:cNvPr id="149511" name="Line 8"/>
          <p:cNvSpPr>
            <a:spLocks noChangeShapeType="1"/>
          </p:cNvSpPr>
          <p:nvPr/>
        </p:nvSpPr>
        <p:spPr bwMode="auto">
          <a:xfrm>
            <a:off x="1763713" y="2708275"/>
            <a:ext cx="5400675" cy="0"/>
          </a:xfrm>
          <a:prstGeom prst="line">
            <a:avLst/>
          </a:prstGeom>
          <a:noFill/>
          <a:ln w="28575">
            <a:solidFill>
              <a:srgbClr val="FF0000"/>
            </a:solidFill>
            <a:round/>
            <a:headEnd/>
            <a:tailEnd/>
          </a:ln>
        </p:spPr>
        <p:txBody>
          <a:bodyPr/>
          <a:lstStyle/>
          <a:p>
            <a:endParaRPr lang="ja-JP" altLang="en-US"/>
          </a:p>
        </p:txBody>
      </p:sp>
      <p:sp>
        <p:nvSpPr>
          <p:cNvPr id="149512" name="Line 9"/>
          <p:cNvSpPr>
            <a:spLocks noChangeShapeType="1"/>
          </p:cNvSpPr>
          <p:nvPr/>
        </p:nvSpPr>
        <p:spPr bwMode="auto">
          <a:xfrm>
            <a:off x="1763713" y="2997200"/>
            <a:ext cx="5400675" cy="0"/>
          </a:xfrm>
          <a:prstGeom prst="line">
            <a:avLst/>
          </a:prstGeom>
          <a:noFill/>
          <a:ln w="28575">
            <a:solidFill>
              <a:srgbClr val="FF0000"/>
            </a:solidFill>
            <a:round/>
            <a:headEnd/>
            <a:tailEnd/>
          </a:ln>
        </p:spPr>
        <p:txBody>
          <a:bodyPr/>
          <a:lstStyle/>
          <a:p>
            <a:endParaRPr lang="ja-JP" altLang="en-US"/>
          </a:p>
        </p:txBody>
      </p:sp>
      <p:sp>
        <p:nvSpPr>
          <p:cNvPr id="149513" name="Line 10"/>
          <p:cNvSpPr>
            <a:spLocks noChangeShapeType="1"/>
          </p:cNvSpPr>
          <p:nvPr/>
        </p:nvSpPr>
        <p:spPr bwMode="auto">
          <a:xfrm>
            <a:off x="4787900" y="836613"/>
            <a:ext cx="0" cy="5040312"/>
          </a:xfrm>
          <a:prstGeom prst="line">
            <a:avLst/>
          </a:prstGeom>
          <a:noFill/>
          <a:ln w="28575">
            <a:solidFill>
              <a:srgbClr val="FF0000"/>
            </a:solidFill>
            <a:round/>
            <a:headEnd/>
            <a:tailEnd/>
          </a:ln>
        </p:spPr>
        <p:txBody>
          <a:bodyPr/>
          <a:lstStyle/>
          <a:p>
            <a:endParaRPr lang="ja-JP" altLang="en-US"/>
          </a:p>
        </p:txBody>
      </p:sp>
      <p:sp>
        <p:nvSpPr>
          <p:cNvPr id="149514" name="Line 11"/>
          <p:cNvSpPr>
            <a:spLocks noChangeShapeType="1"/>
          </p:cNvSpPr>
          <p:nvPr/>
        </p:nvSpPr>
        <p:spPr bwMode="auto">
          <a:xfrm>
            <a:off x="5148263" y="908050"/>
            <a:ext cx="0" cy="5040313"/>
          </a:xfrm>
          <a:prstGeom prst="line">
            <a:avLst/>
          </a:prstGeom>
          <a:noFill/>
          <a:ln w="28575">
            <a:solidFill>
              <a:srgbClr val="FF0000"/>
            </a:solidFill>
            <a:round/>
            <a:headEnd/>
            <a:tailEnd/>
          </a:ln>
        </p:spPr>
        <p:txBody>
          <a:bodyPr/>
          <a:lstStyle/>
          <a:p>
            <a:endParaRPr lang="ja-JP" altLang="en-US"/>
          </a:p>
        </p:txBody>
      </p:sp>
      <p:sp>
        <p:nvSpPr>
          <p:cNvPr id="149515" name="Line 12"/>
          <p:cNvSpPr>
            <a:spLocks noChangeShapeType="1"/>
          </p:cNvSpPr>
          <p:nvPr/>
        </p:nvSpPr>
        <p:spPr bwMode="auto">
          <a:xfrm>
            <a:off x="395288" y="5373688"/>
            <a:ext cx="5400675" cy="71437"/>
          </a:xfrm>
          <a:prstGeom prst="line">
            <a:avLst/>
          </a:prstGeom>
          <a:noFill/>
          <a:ln w="28575">
            <a:solidFill>
              <a:srgbClr val="FF0000"/>
            </a:solidFill>
            <a:round/>
            <a:headEnd/>
            <a:tailEnd/>
          </a:ln>
        </p:spPr>
        <p:txBody>
          <a:bodyPr/>
          <a:lstStyle/>
          <a:p>
            <a:endParaRPr lang="ja-JP" altLang="en-US"/>
          </a:p>
        </p:txBody>
      </p:sp>
      <p:sp>
        <p:nvSpPr>
          <p:cNvPr id="149516" name="Line 13"/>
          <p:cNvSpPr>
            <a:spLocks noChangeShapeType="1"/>
          </p:cNvSpPr>
          <p:nvPr/>
        </p:nvSpPr>
        <p:spPr bwMode="auto">
          <a:xfrm>
            <a:off x="468313" y="5084763"/>
            <a:ext cx="5400675" cy="71437"/>
          </a:xfrm>
          <a:prstGeom prst="line">
            <a:avLst/>
          </a:prstGeom>
          <a:noFill/>
          <a:ln w="28575">
            <a:solidFill>
              <a:srgbClr val="FF0000"/>
            </a:solidFill>
            <a:round/>
            <a:headEnd/>
            <a:tailEnd/>
          </a:ln>
        </p:spPr>
        <p:txBody>
          <a:bodyPr/>
          <a:lstStyle/>
          <a:p>
            <a:endParaRPr lang="ja-JP" altLang="en-US"/>
          </a:p>
        </p:txBody>
      </p:sp>
      <p:sp>
        <p:nvSpPr>
          <p:cNvPr id="149517" name="Text Box 14"/>
          <p:cNvSpPr txBox="1">
            <a:spLocks noChangeArrowheads="1"/>
          </p:cNvSpPr>
          <p:nvPr/>
        </p:nvSpPr>
        <p:spPr bwMode="auto">
          <a:xfrm>
            <a:off x="0" y="4652963"/>
            <a:ext cx="865188" cy="457200"/>
          </a:xfrm>
          <a:prstGeom prst="rect">
            <a:avLst/>
          </a:prstGeom>
          <a:noFill/>
          <a:ln w="9525">
            <a:noFill/>
            <a:miter lim="800000"/>
            <a:headEnd/>
            <a:tailEnd/>
          </a:ln>
        </p:spPr>
        <p:txBody>
          <a:bodyPr wrap="none">
            <a:spAutoFit/>
          </a:bodyPr>
          <a:lstStyle/>
          <a:p>
            <a:r>
              <a:rPr kumimoji="0" lang="es-ES" altLang="ja-JP" sz="2400" b="1">
                <a:solidFill>
                  <a:srgbClr val="FF0000"/>
                </a:solidFill>
                <a:latin typeface="Times New Roman" pitchFamily="18" charset="0"/>
              </a:rPr>
              <a:t>Z=20</a:t>
            </a:r>
          </a:p>
        </p:txBody>
      </p:sp>
      <p:sp>
        <p:nvSpPr>
          <p:cNvPr id="149518" name="Text Box 15"/>
          <p:cNvSpPr txBox="1">
            <a:spLocks noChangeArrowheads="1"/>
          </p:cNvSpPr>
          <p:nvPr/>
        </p:nvSpPr>
        <p:spPr bwMode="auto">
          <a:xfrm>
            <a:off x="4643438" y="5876925"/>
            <a:ext cx="882650" cy="457200"/>
          </a:xfrm>
          <a:prstGeom prst="rect">
            <a:avLst/>
          </a:prstGeom>
          <a:noFill/>
          <a:ln w="9525">
            <a:noFill/>
            <a:miter lim="800000"/>
            <a:headEnd/>
            <a:tailEnd/>
          </a:ln>
        </p:spPr>
        <p:txBody>
          <a:bodyPr wrap="none">
            <a:spAutoFit/>
          </a:bodyPr>
          <a:lstStyle/>
          <a:p>
            <a:r>
              <a:rPr kumimoji="0" lang="es-ES" altLang="ja-JP" sz="2400" b="1">
                <a:solidFill>
                  <a:srgbClr val="FF0000"/>
                </a:solidFill>
                <a:latin typeface="Times New Roman" pitchFamily="18" charset="0"/>
              </a:rPr>
              <a:t>N=28</a:t>
            </a:r>
          </a:p>
        </p:txBody>
      </p:sp>
      <p:sp>
        <p:nvSpPr>
          <p:cNvPr id="149519" name="Line 16"/>
          <p:cNvSpPr>
            <a:spLocks noChangeShapeType="1"/>
          </p:cNvSpPr>
          <p:nvPr/>
        </p:nvSpPr>
        <p:spPr bwMode="auto">
          <a:xfrm>
            <a:off x="2411413" y="2708275"/>
            <a:ext cx="0" cy="3960813"/>
          </a:xfrm>
          <a:prstGeom prst="line">
            <a:avLst/>
          </a:prstGeom>
          <a:noFill/>
          <a:ln w="28575">
            <a:solidFill>
              <a:srgbClr val="FF0000"/>
            </a:solidFill>
            <a:round/>
            <a:headEnd/>
            <a:tailEnd/>
          </a:ln>
        </p:spPr>
        <p:txBody>
          <a:bodyPr/>
          <a:lstStyle/>
          <a:p>
            <a:endParaRPr lang="ja-JP" altLang="en-US"/>
          </a:p>
        </p:txBody>
      </p:sp>
      <p:sp>
        <p:nvSpPr>
          <p:cNvPr id="149520" name="Line 17"/>
          <p:cNvSpPr>
            <a:spLocks noChangeShapeType="1"/>
          </p:cNvSpPr>
          <p:nvPr/>
        </p:nvSpPr>
        <p:spPr bwMode="auto">
          <a:xfrm>
            <a:off x="2700338" y="2708275"/>
            <a:ext cx="0" cy="3816350"/>
          </a:xfrm>
          <a:prstGeom prst="line">
            <a:avLst/>
          </a:prstGeom>
          <a:noFill/>
          <a:ln w="28575">
            <a:solidFill>
              <a:srgbClr val="FF0000"/>
            </a:solidFill>
            <a:round/>
            <a:headEnd/>
            <a:tailEnd/>
          </a:ln>
        </p:spPr>
        <p:txBody>
          <a:bodyPr/>
          <a:lstStyle/>
          <a:p>
            <a:endParaRPr lang="ja-JP" altLang="en-US"/>
          </a:p>
        </p:txBody>
      </p:sp>
      <p:sp>
        <p:nvSpPr>
          <p:cNvPr id="149521" name="Text Box 18"/>
          <p:cNvSpPr txBox="1">
            <a:spLocks noChangeArrowheads="1"/>
          </p:cNvSpPr>
          <p:nvPr/>
        </p:nvSpPr>
        <p:spPr bwMode="auto">
          <a:xfrm>
            <a:off x="2124075" y="6400800"/>
            <a:ext cx="882650" cy="457200"/>
          </a:xfrm>
          <a:prstGeom prst="rect">
            <a:avLst/>
          </a:prstGeom>
          <a:solidFill>
            <a:srgbClr val="FFCC99"/>
          </a:solidFill>
          <a:ln w="9525">
            <a:noFill/>
            <a:miter lim="800000"/>
            <a:headEnd/>
            <a:tailEnd/>
          </a:ln>
        </p:spPr>
        <p:txBody>
          <a:bodyPr wrap="none">
            <a:spAutoFit/>
          </a:bodyPr>
          <a:lstStyle/>
          <a:p>
            <a:r>
              <a:rPr kumimoji="0" lang="es-ES" altLang="ja-JP" sz="2400" b="1">
                <a:solidFill>
                  <a:srgbClr val="FF0000"/>
                </a:solidFill>
                <a:latin typeface="Times New Roman" pitchFamily="18" charset="0"/>
              </a:rPr>
              <a:t>N=20</a:t>
            </a:r>
          </a:p>
        </p:txBody>
      </p:sp>
      <p:sp>
        <p:nvSpPr>
          <p:cNvPr id="29" name="Elipse 28"/>
          <p:cNvSpPr/>
          <p:nvPr/>
        </p:nvSpPr>
        <p:spPr>
          <a:xfrm flipV="1">
            <a:off x="2468563" y="4521200"/>
            <a:ext cx="231775" cy="2635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31" name="Elipse 30"/>
          <p:cNvSpPr/>
          <p:nvPr/>
        </p:nvSpPr>
        <p:spPr>
          <a:xfrm flipV="1">
            <a:off x="4181475" y="2733675"/>
            <a:ext cx="231775" cy="2635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32" name="Elipse 31"/>
          <p:cNvSpPr/>
          <p:nvPr/>
        </p:nvSpPr>
        <p:spPr>
          <a:xfrm flipV="1">
            <a:off x="3006725" y="3954463"/>
            <a:ext cx="231775" cy="265112"/>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33" name="Elipse 32"/>
          <p:cNvSpPr/>
          <p:nvPr/>
        </p:nvSpPr>
        <p:spPr>
          <a:xfrm flipV="1">
            <a:off x="3621088" y="3343275"/>
            <a:ext cx="231775" cy="2635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36" name="Elipse 35"/>
          <p:cNvSpPr/>
          <p:nvPr/>
        </p:nvSpPr>
        <p:spPr>
          <a:xfrm>
            <a:off x="4180744" y="2063257"/>
            <a:ext cx="304577" cy="283560"/>
          </a:xfrm>
          <a:prstGeom prst="ellipse">
            <a:avLst/>
          </a:prstGeom>
          <a:solidFill>
            <a:srgbClr val="FFFF00"/>
          </a:solidFill>
          <a:effectLst>
            <a:innerShdw blurRad="63500" dist="50800" dir="156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37" name="Elipse 36"/>
          <p:cNvSpPr/>
          <p:nvPr/>
        </p:nvSpPr>
        <p:spPr>
          <a:xfrm>
            <a:off x="4787900" y="2052637"/>
            <a:ext cx="304577" cy="283560"/>
          </a:xfrm>
          <a:prstGeom prst="ellipse">
            <a:avLst/>
          </a:prstGeom>
          <a:solidFill>
            <a:srgbClr val="FFFF00">
              <a:alpha val="73000"/>
            </a:srgbClr>
          </a:solidFill>
          <a:effectLst>
            <a:innerShdw blurRad="63500" dist="50800" dir="1668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30" name="Elipse 29"/>
          <p:cNvSpPr/>
          <p:nvPr/>
        </p:nvSpPr>
        <p:spPr>
          <a:xfrm flipV="1">
            <a:off x="6113463" y="5938837"/>
            <a:ext cx="231775" cy="26352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149537" name="CuadroTexto 33"/>
          <p:cNvSpPr txBox="1">
            <a:spLocks noChangeArrowheads="1"/>
          </p:cNvSpPr>
          <p:nvPr/>
        </p:nvSpPr>
        <p:spPr bwMode="auto">
          <a:xfrm>
            <a:off x="6418040" y="5894896"/>
            <a:ext cx="495300" cy="369887"/>
          </a:xfrm>
          <a:prstGeom prst="rect">
            <a:avLst/>
          </a:prstGeom>
          <a:noFill/>
          <a:ln w="9525">
            <a:noFill/>
            <a:miter lim="800000"/>
            <a:headEnd/>
            <a:tailEnd/>
          </a:ln>
        </p:spPr>
        <p:txBody>
          <a:bodyPr wrap="none">
            <a:spAutoFit/>
          </a:bodyPr>
          <a:lstStyle/>
          <a:p>
            <a:r>
              <a:rPr kumimoji="0" lang="en-GB" altLang="ja-JP" dirty="0">
                <a:latin typeface="Calibri" pitchFamily="34" charset="0"/>
              </a:rPr>
              <a:t>GSI</a:t>
            </a:r>
          </a:p>
        </p:txBody>
      </p:sp>
      <p:sp>
        <p:nvSpPr>
          <p:cNvPr id="38" name="Elipse 37"/>
          <p:cNvSpPr/>
          <p:nvPr/>
        </p:nvSpPr>
        <p:spPr>
          <a:xfrm>
            <a:off x="7550150" y="5876925"/>
            <a:ext cx="304577" cy="283560"/>
          </a:xfrm>
          <a:prstGeom prst="ellipse">
            <a:avLst/>
          </a:prstGeom>
          <a:solidFill>
            <a:srgbClr val="FFFF00">
              <a:alpha val="73000"/>
            </a:srgbClr>
          </a:solidFill>
          <a:effectLst>
            <a:innerShdw blurRad="63500" dist="50800" dir="1668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149541" name="CuadroTexto 38"/>
          <p:cNvSpPr txBox="1">
            <a:spLocks noChangeArrowheads="1"/>
          </p:cNvSpPr>
          <p:nvPr/>
        </p:nvSpPr>
        <p:spPr bwMode="auto">
          <a:xfrm>
            <a:off x="7912100" y="5832475"/>
            <a:ext cx="774700" cy="369887"/>
          </a:xfrm>
          <a:prstGeom prst="rect">
            <a:avLst/>
          </a:prstGeom>
          <a:noFill/>
          <a:ln w="9525">
            <a:noFill/>
            <a:miter lim="800000"/>
            <a:headEnd/>
            <a:tailEnd/>
          </a:ln>
        </p:spPr>
        <p:txBody>
          <a:bodyPr wrap="none">
            <a:spAutoFit/>
          </a:bodyPr>
          <a:lstStyle/>
          <a:p>
            <a:r>
              <a:rPr kumimoji="0" lang="en-GB" altLang="ja-JP" dirty="0">
                <a:latin typeface="Calibri" pitchFamily="34" charset="0"/>
              </a:rPr>
              <a:t>GANIL</a:t>
            </a:r>
          </a:p>
        </p:txBody>
      </p:sp>
      <p:sp>
        <p:nvSpPr>
          <p:cNvPr id="34" name="Marcador de fecha 33"/>
          <p:cNvSpPr>
            <a:spLocks noGrp="1"/>
          </p:cNvSpPr>
          <p:nvPr>
            <p:ph type="dt" sz="half" idx="10"/>
          </p:nvPr>
        </p:nvSpPr>
        <p:spPr/>
        <p:txBody>
          <a:bodyPr/>
          <a:lstStyle/>
          <a:p>
            <a:pPr>
              <a:defRPr/>
            </a:pPr>
            <a:r>
              <a:rPr lang="es-ES_tradnl" smtClean="0"/>
              <a:t>16-20 Nov 2015/15</a:t>
            </a:r>
            <a:endParaRPr lang="es-ES_tradnl"/>
          </a:p>
        </p:txBody>
      </p:sp>
      <p:sp>
        <p:nvSpPr>
          <p:cNvPr id="39" name="Marcador de número de diapositiva 38"/>
          <p:cNvSpPr>
            <a:spLocks noGrp="1"/>
          </p:cNvSpPr>
          <p:nvPr>
            <p:ph type="sldNum" sz="quarter" idx="12"/>
          </p:nvPr>
        </p:nvSpPr>
        <p:spPr/>
        <p:txBody>
          <a:bodyPr/>
          <a:lstStyle/>
          <a:p>
            <a:pPr>
              <a:defRPr/>
            </a:pPr>
            <a:fld id="{DAA7C34A-6540-4261-A90E-6F7D67EB4946}" type="slidenum">
              <a:rPr lang="es-ES_tradnl" smtClean="0"/>
              <a:pPr>
                <a:defRPr/>
              </a:pPr>
              <a:t>48</a:t>
            </a:fld>
            <a:endParaRPr lang="es-ES_tradnl"/>
          </a:p>
        </p:txBody>
      </p:sp>
      <p:sp>
        <p:nvSpPr>
          <p:cNvPr id="41" name="Marcador de pie de página 40"/>
          <p:cNvSpPr>
            <a:spLocks noGrp="1"/>
          </p:cNvSpPr>
          <p:nvPr>
            <p:ph type="ftr" sz="quarter" idx="11"/>
          </p:nvPr>
        </p:nvSpPr>
        <p:spPr/>
        <p:txBody>
          <a:bodyPr/>
          <a:lstStyle/>
          <a:p>
            <a:pPr>
              <a:defRPr/>
            </a:pPr>
            <a:r>
              <a:rPr lang="es-ES_tradnl" smtClean="0"/>
              <a:t>HST15</a:t>
            </a:r>
            <a:endParaRPr lang="es-ES_tradnl"/>
          </a:p>
        </p:txBody>
      </p:sp>
      <p:sp>
        <p:nvSpPr>
          <p:cNvPr id="43" name="Elipse 42"/>
          <p:cNvSpPr/>
          <p:nvPr/>
        </p:nvSpPr>
        <p:spPr>
          <a:xfrm>
            <a:off x="3006725" y="5084763"/>
            <a:ext cx="304800" cy="284163"/>
          </a:xfrm>
          <a:prstGeom prst="ellipse">
            <a:avLst/>
          </a:prstGeom>
          <a:noFill/>
          <a:ln w="38100" cap="flat" cmpd="sng" algn="ctr">
            <a:solidFill>
              <a:srgbClr val="51FFA9"/>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45" name="Elipse 44"/>
          <p:cNvSpPr/>
          <p:nvPr/>
        </p:nvSpPr>
        <p:spPr>
          <a:xfrm>
            <a:off x="3548063" y="4500562"/>
            <a:ext cx="304800" cy="284163"/>
          </a:xfrm>
          <a:prstGeom prst="ellipse">
            <a:avLst/>
          </a:prstGeom>
          <a:noFill/>
          <a:ln w="38100" cap="flat" cmpd="sng" algn="ctr">
            <a:solidFill>
              <a:srgbClr val="51FFA9"/>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46" name="Elipse 45"/>
          <p:cNvSpPr/>
          <p:nvPr/>
        </p:nvSpPr>
        <p:spPr>
          <a:xfrm>
            <a:off x="4180521" y="3935412"/>
            <a:ext cx="304800" cy="284163"/>
          </a:xfrm>
          <a:prstGeom prst="ellipse">
            <a:avLst/>
          </a:prstGeom>
          <a:noFill/>
          <a:ln w="38100" cap="flat" cmpd="sng" algn="ctr">
            <a:solidFill>
              <a:srgbClr val="51FFA9"/>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47" name="Elipse 46"/>
          <p:cNvSpPr/>
          <p:nvPr/>
        </p:nvSpPr>
        <p:spPr>
          <a:xfrm>
            <a:off x="5373688" y="2708275"/>
            <a:ext cx="304800" cy="284163"/>
          </a:xfrm>
          <a:prstGeom prst="ellipse">
            <a:avLst/>
          </a:prstGeom>
          <a:noFill/>
          <a:ln w="38100" cap="flat" cmpd="sng" algn="ctr">
            <a:solidFill>
              <a:srgbClr val="51FFA9"/>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48" name="Elipse 47"/>
          <p:cNvSpPr/>
          <p:nvPr/>
        </p:nvSpPr>
        <p:spPr>
          <a:xfrm>
            <a:off x="4787677" y="3322637"/>
            <a:ext cx="304800" cy="284163"/>
          </a:xfrm>
          <a:prstGeom prst="ellipse">
            <a:avLst/>
          </a:prstGeom>
          <a:noFill/>
          <a:ln w="38100" cap="flat" cmpd="sng" algn="ctr">
            <a:solidFill>
              <a:srgbClr val="51FFA9"/>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40" name="Elipse 39"/>
          <p:cNvSpPr/>
          <p:nvPr/>
        </p:nvSpPr>
        <p:spPr>
          <a:xfrm>
            <a:off x="5491163" y="3343275"/>
            <a:ext cx="304800" cy="284163"/>
          </a:xfrm>
          <a:prstGeom prst="ellipse">
            <a:avLst/>
          </a:prstGeom>
          <a:noFill/>
          <a:ln w="762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dirty="0">
              <a:ln>
                <a:solidFill>
                  <a:srgbClr val="D200FF"/>
                </a:solidFill>
              </a:ln>
              <a:noFill/>
            </a:endParaRPr>
          </a:p>
        </p:txBody>
      </p:sp>
      <p:cxnSp>
        <p:nvCxnSpPr>
          <p:cNvPr id="49" name="Conector recto de flecha 48"/>
          <p:cNvCxnSpPr/>
          <p:nvPr/>
        </p:nvCxnSpPr>
        <p:spPr>
          <a:xfrm>
            <a:off x="4485321" y="2346817"/>
            <a:ext cx="1005842" cy="975820"/>
          </a:xfrm>
          <a:prstGeom prst="straightConnector1">
            <a:avLst/>
          </a:prstGeom>
          <a:ln>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4" name="CuadroTexto 43"/>
          <p:cNvSpPr txBox="1"/>
          <p:nvPr/>
        </p:nvSpPr>
        <p:spPr>
          <a:xfrm rot="19242614">
            <a:off x="3675536" y="1761285"/>
            <a:ext cx="781133" cy="369332"/>
          </a:xfrm>
          <a:prstGeom prst="rect">
            <a:avLst/>
          </a:prstGeom>
          <a:noFill/>
        </p:spPr>
        <p:txBody>
          <a:bodyPr wrap="none" rtlCol="0">
            <a:spAutoFit/>
          </a:bodyPr>
          <a:lstStyle/>
          <a:p>
            <a:r>
              <a:rPr lang="en-GB" dirty="0" err="1" smtClean="0"/>
              <a:t>Tz</a:t>
            </a:r>
            <a:r>
              <a:rPr lang="en-GB" dirty="0" smtClean="0"/>
              <a:t>=-2</a:t>
            </a:r>
            <a:endParaRPr lang="en-GB" dirty="0"/>
          </a:p>
        </p:txBody>
      </p:sp>
      <p:sp>
        <p:nvSpPr>
          <p:cNvPr id="52" name="Llamada ovalada 51"/>
          <p:cNvSpPr/>
          <p:nvPr/>
        </p:nvSpPr>
        <p:spPr>
          <a:xfrm>
            <a:off x="6045582" y="3505994"/>
            <a:ext cx="1504568" cy="896938"/>
          </a:xfrm>
          <a:prstGeom prst="wedgeEllipseCallout">
            <a:avLst>
              <a:gd name="adj1" fmla="val -62626"/>
              <a:gd name="adj2" fmla="val -34443"/>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Compare with</a:t>
            </a:r>
            <a:endParaRPr lang="en-GB" dirty="0"/>
          </a:p>
        </p:txBody>
      </p:sp>
      <p:sp>
        <p:nvSpPr>
          <p:cNvPr id="53" name="CuadroTexto 52"/>
          <p:cNvSpPr txBox="1"/>
          <p:nvPr/>
        </p:nvSpPr>
        <p:spPr>
          <a:xfrm>
            <a:off x="6068155" y="3769797"/>
            <a:ext cx="1429110" cy="369332"/>
          </a:xfrm>
          <a:prstGeom prst="rect">
            <a:avLst/>
          </a:prstGeom>
          <a:noFill/>
        </p:spPr>
        <p:txBody>
          <a:bodyPr wrap="none" rtlCol="0">
            <a:spAutoFit/>
          </a:bodyPr>
          <a:lstStyle/>
          <a:p>
            <a:r>
              <a:rPr lang="en-GB" dirty="0" smtClean="0"/>
              <a:t>Comparison</a:t>
            </a:r>
            <a:endParaRPr lang="en-GB" dirty="0"/>
          </a:p>
        </p:txBody>
      </p:sp>
      <p:sp>
        <p:nvSpPr>
          <p:cNvPr id="54" name="Elipse 53"/>
          <p:cNvSpPr/>
          <p:nvPr/>
        </p:nvSpPr>
        <p:spPr>
          <a:xfrm>
            <a:off x="2971911" y="3314549"/>
            <a:ext cx="304577" cy="283560"/>
          </a:xfrm>
          <a:prstGeom prst="ellipse">
            <a:avLst/>
          </a:prstGeom>
          <a:solidFill>
            <a:srgbClr val="FFFF00"/>
          </a:solidFill>
          <a:effectLst>
            <a:innerShdw blurRad="63500" dist="50800" dir="156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55" name="Elipse 54"/>
          <p:cNvSpPr/>
          <p:nvPr/>
        </p:nvSpPr>
        <p:spPr>
          <a:xfrm>
            <a:off x="3548063" y="2695337"/>
            <a:ext cx="304577" cy="283560"/>
          </a:xfrm>
          <a:prstGeom prst="ellipse">
            <a:avLst/>
          </a:prstGeom>
          <a:solidFill>
            <a:srgbClr val="FFFF00"/>
          </a:solidFill>
          <a:effectLst>
            <a:innerShdw blurRad="63500" dist="50800" dir="1566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56" name="Elipse 55"/>
          <p:cNvSpPr/>
          <p:nvPr/>
        </p:nvSpPr>
        <p:spPr>
          <a:xfrm>
            <a:off x="4181475" y="4500562"/>
            <a:ext cx="304800" cy="284163"/>
          </a:xfrm>
          <a:prstGeom prst="ellipse">
            <a:avLst/>
          </a:prstGeom>
          <a:noFill/>
          <a:ln w="762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dirty="0">
              <a:ln>
                <a:solidFill>
                  <a:srgbClr val="D200FF"/>
                </a:solidFill>
              </a:ln>
              <a:noFill/>
            </a:endParaRPr>
          </a:p>
        </p:txBody>
      </p:sp>
      <p:sp>
        <p:nvSpPr>
          <p:cNvPr id="57" name="Elipse 56"/>
          <p:cNvSpPr/>
          <p:nvPr/>
        </p:nvSpPr>
        <p:spPr>
          <a:xfrm>
            <a:off x="4862410" y="3997047"/>
            <a:ext cx="304800" cy="284163"/>
          </a:xfrm>
          <a:prstGeom prst="ellipse">
            <a:avLst/>
          </a:prstGeom>
          <a:noFill/>
          <a:ln w="762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dirty="0">
              <a:ln>
                <a:solidFill>
                  <a:srgbClr val="D200FF"/>
                </a:solidFill>
              </a:ln>
              <a:noFill/>
            </a:endParaRPr>
          </a:p>
        </p:txBody>
      </p:sp>
      <p:sp>
        <p:nvSpPr>
          <p:cNvPr id="58" name="Elipse 57"/>
          <p:cNvSpPr/>
          <p:nvPr/>
        </p:nvSpPr>
        <p:spPr>
          <a:xfrm>
            <a:off x="6113463" y="831200"/>
            <a:ext cx="304577" cy="283560"/>
          </a:xfrm>
          <a:prstGeom prst="ellipse">
            <a:avLst/>
          </a:prstGeom>
          <a:solidFill>
            <a:srgbClr val="D200FF">
              <a:alpha val="73000"/>
            </a:srgbClr>
          </a:solidFill>
          <a:effectLst>
            <a:innerShdw blurRad="63500" dist="50800" dir="1668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59" name="Elipse 58"/>
          <p:cNvSpPr/>
          <p:nvPr/>
        </p:nvSpPr>
        <p:spPr>
          <a:xfrm>
            <a:off x="5481583" y="836613"/>
            <a:ext cx="304577" cy="283560"/>
          </a:xfrm>
          <a:prstGeom prst="ellipse">
            <a:avLst/>
          </a:prstGeom>
          <a:solidFill>
            <a:srgbClr val="D200FF">
              <a:alpha val="73000"/>
            </a:srgbClr>
          </a:solidFill>
          <a:effectLst>
            <a:innerShdw blurRad="63500" dist="50800" dir="1668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60" name="Elipse 59"/>
          <p:cNvSpPr/>
          <p:nvPr/>
        </p:nvSpPr>
        <p:spPr>
          <a:xfrm>
            <a:off x="5409258" y="1496137"/>
            <a:ext cx="304577" cy="283560"/>
          </a:xfrm>
          <a:prstGeom prst="ellipse">
            <a:avLst/>
          </a:prstGeom>
          <a:solidFill>
            <a:srgbClr val="D200FF">
              <a:alpha val="73000"/>
            </a:srgbClr>
          </a:solidFill>
          <a:effectLst>
            <a:innerShdw blurRad="63500" dist="50800" dir="1668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61" name="Elipse 60"/>
          <p:cNvSpPr/>
          <p:nvPr/>
        </p:nvSpPr>
        <p:spPr>
          <a:xfrm>
            <a:off x="4787900" y="1418852"/>
            <a:ext cx="304577" cy="283560"/>
          </a:xfrm>
          <a:prstGeom prst="ellipse">
            <a:avLst/>
          </a:prstGeom>
          <a:solidFill>
            <a:srgbClr val="D200FF">
              <a:alpha val="73000"/>
            </a:srgbClr>
          </a:solidFill>
          <a:effectLst>
            <a:innerShdw blurRad="63500" dist="50800" dir="1668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62" name="Elipse 61"/>
          <p:cNvSpPr/>
          <p:nvPr/>
        </p:nvSpPr>
        <p:spPr>
          <a:xfrm>
            <a:off x="6641086" y="6400800"/>
            <a:ext cx="304577" cy="283560"/>
          </a:xfrm>
          <a:prstGeom prst="ellipse">
            <a:avLst/>
          </a:prstGeom>
          <a:solidFill>
            <a:srgbClr val="D200FF">
              <a:alpha val="73000"/>
            </a:srgbClr>
          </a:solidFill>
          <a:effectLst>
            <a:innerShdw blurRad="63500" dist="50800" dir="1668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63" name="CuadroTexto 38"/>
          <p:cNvSpPr txBox="1">
            <a:spLocks noChangeArrowheads="1"/>
          </p:cNvSpPr>
          <p:nvPr/>
        </p:nvSpPr>
        <p:spPr bwMode="auto">
          <a:xfrm>
            <a:off x="6945663" y="6360544"/>
            <a:ext cx="749800" cy="369332"/>
          </a:xfrm>
          <a:prstGeom prst="rect">
            <a:avLst/>
          </a:prstGeom>
          <a:noFill/>
          <a:ln w="9525">
            <a:noFill/>
            <a:miter lim="800000"/>
            <a:headEnd/>
            <a:tailEnd/>
          </a:ln>
        </p:spPr>
        <p:txBody>
          <a:bodyPr wrap="none">
            <a:spAutoFit/>
          </a:bodyPr>
          <a:lstStyle/>
          <a:p>
            <a:r>
              <a:rPr kumimoji="0" lang="en-GB" altLang="ja-JP" dirty="0" smtClean="0">
                <a:latin typeface="Calibri" pitchFamily="34" charset="0"/>
              </a:rPr>
              <a:t>RIKEN</a:t>
            </a:r>
            <a:endParaRPr kumimoji="0" lang="en-GB" altLang="ja-JP" dirty="0">
              <a:latin typeface="Calibri" pitchFamily="34" charset="0"/>
            </a:endParaRPr>
          </a:p>
        </p:txBody>
      </p:sp>
      <p:sp>
        <p:nvSpPr>
          <p:cNvPr id="64" name="Elipse 63"/>
          <p:cNvSpPr/>
          <p:nvPr/>
        </p:nvSpPr>
        <p:spPr>
          <a:xfrm>
            <a:off x="6715125" y="2075789"/>
            <a:ext cx="304800" cy="284163"/>
          </a:xfrm>
          <a:prstGeom prst="ellipse">
            <a:avLst/>
          </a:prstGeom>
          <a:noFill/>
          <a:ln w="762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dirty="0">
              <a:ln>
                <a:solidFill>
                  <a:srgbClr val="D200FF"/>
                </a:solidFill>
              </a:ln>
              <a:noFill/>
            </a:endParaRPr>
          </a:p>
        </p:txBody>
      </p:sp>
      <p:sp>
        <p:nvSpPr>
          <p:cNvPr id="65" name="Elipse 64"/>
          <p:cNvSpPr/>
          <p:nvPr/>
        </p:nvSpPr>
        <p:spPr>
          <a:xfrm>
            <a:off x="6080935" y="2724180"/>
            <a:ext cx="304800" cy="284163"/>
          </a:xfrm>
          <a:prstGeom prst="ellipse">
            <a:avLst/>
          </a:prstGeom>
          <a:noFill/>
          <a:ln w="7620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dirty="0">
              <a:ln>
                <a:solidFill>
                  <a:srgbClr val="D200FF"/>
                </a:solidFill>
              </a:ln>
              <a:noFill/>
            </a:endParaRPr>
          </a:p>
        </p:txBody>
      </p:sp>
      <p:sp>
        <p:nvSpPr>
          <p:cNvPr id="66" name="CuadroTexto 65"/>
          <p:cNvSpPr txBox="1"/>
          <p:nvPr/>
        </p:nvSpPr>
        <p:spPr>
          <a:xfrm>
            <a:off x="0" y="-15280"/>
            <a:ext cx="7917865" cy="646331"/>
          </a:xfrm>
          <a:prstGeom prst="rect">
            <a:avLst/>
          </a:prstGeom>
          <a:solidFill>
            <a:srgbClr val="FFFFFF"/>
          </a:solidFill>
        </p:spPr>
        <p:txBody>
          <a:bodyPr wrap="none" rtlCol="0">
            <a:spAutoFit/>
          </a:bodyPr>
          <a:lstStyle/>
          <a:p>
            <a:r>
              <a:rPr lang="en-GB" dirty="0" smtClean="0"/>
              <a:t>One day, far in the future, one will be able to do high resolution experiments</a:t>
            </a:r>
          </a:p>
          <a:p>
            <a:r>
              <a:rPr lang="en-GB" dirty="0" smtClean="0"/>
              <a:t>with radioactive beams….</a:t>
            </a:r>
          </a:p>
        </p:txBody>
      </p:sp>
      <p:pic>
        <p:nvPicPr>
          <p:cNvPr id="67" name="Imagen 66" descr="CIMG1659.JPG"/>
          <p:cNvPicPr>
            <a:picLocks noChangeAspect="1"/>
          </p:cNvPicPr>
          <p:nvPr/>
        </p:nvPicPr>
        <p:blipFill>
          <a:blip r:embed="rId5">
            <a:alphaModFix amt="35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68" name="CuadroTexto 67"/>
          <p:cNvSpPr txBox="1"/>
          <p:nvPr/>
        </p:nvSpPr>
        <p:spPr>
          <a:xfrm>
            <a:off x="88203" y="1555704"/>
            <a:ext cx="1093594" cy="769441"/>
          </a:xfrm>
          <a:prstGeom prst="rect">
            <a:avLst/>
          </a:prstGeom>
          <a:noFill/>
        </p:spPr>
        <p:txBody>
          <a:bodyPr wrap="none" rtlCol="0">
            <a:spAutoFit/>
          </a:bodyPr>
          <a:lstStyle/>
          <a:p>
            <a:r>
              <a:rPr lang="en-GB" sz="4400" dirty="0" smtClean="0"/>
              <a:t>FIN</a:t>
            </a:r>
            <a:endParaRPr lang="en-GB" sz="4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a:defRPr/>
            </a:pPr>
            <a:r>
              <a:rPr lang="es-ES_tradnl" smtClean="0"/>
              <a:t>16-20 Nov 2015/15</a:t>
            </a:r>
            <a:endParaRPr lang="en-GB" dirty="0"/>
          </a:p>
        </p:txBody>
      </p:sp>
      <p:sp>
        <p:nvSpPr>
          <p:cNvPr id="3" name="Marcador de pie de página 2"/>
          <p:cNvSpPr>
            <a:spLocks noGrp="1"/>
          </p:cNvSpPr>
          <p:nvPr>
            <p:ph type="ftr" sz="quarter" idx="11"/>
          </p:nvPr>
        </p:nvSpPr>
        <p:spPr/>
        <p:txBody>
          <a:bodyPr/>
          <a:lstStyle/>
          <a:p>
            <a:pPr>
              <a:defRPr/>
            </a:pPr>
            <a:r>
              <a:rPr lang="es-ES_tradnl" smtClean="0"/>
              <a:t>HST15</a:t>
            </a:r>
            <a:endParaRPr lang="en-GB"/>
          </a:p>
        </p:txBody>
      </p:sp>
      <p:sp>
        <p:nvSpPr>
          <p:cNvPr id="4" name="Marcador de número de diapositiva 3"/>
          <p:cNvSpPr>
            <a:spLocks noGrp="1"/>
          </p:cNvSpPr>
          <p:nvPr>
            <p:ph type="sldNum" sz="quarter" idx="12"/>
          </p:nvPr>
        </p:nvSpPr>
        <p:spPr/>
        <p:txBody>
          <a:bodyPr/>
          <a:lstStyle/>
          <a:p>
            <a:pPr>
              <a:defRPr/>
            </a:pPr>
            <a:fld id="{A5673C31-35A3-4184-A149-73FDA23AFA81}" type="slidenum">
              <a:rPr lang="en-GB" smtClean="0"/>
              <a:pPr>
                <a:defRPr/>
              </a:pPr>
              <a:t>49</a:t>
            </a:fld>
            <a:endParaRPr lang="en-GB" dirty="0"/>
          </a:p>
        </p:txBody>
      </p:sp>
      <p:sp>
        <p:nvSpPr>
          <p:cNvPr id="9" name="CuadroTexto 8"/>
          <p:cNvSpPr txBox="1"/>
          <p:nvPr/>
        </p:nvSpPr>
        <p:spPr>
          <a:xfrm>
            <a:off x="3485546" y="0"/>
            <a:ext cx="2159816" cy="646331"/>
          </a:xfrm>
          <a:prstGeom prst="rect">
            <a:avLst/>
          </a:prstGeom>
          <a:noFill/>
        </p:spPr>
        <p:txBody>
          <a:bodyPr wrap="none" rtlCol="0">
            <a:spAutoFit/>
          </a:bodyPr>
          <a:lstStyle/>
          <a:p>
            <a:r>
              <a:rPr lang="en-GB" sz="3600" dirty="0" smtClean="0"/>
              <a:t>Summary</a:t>
            </a:r>
            <a:endParaRPr lang="en-GB" sz="3600" dirty="0"/>
          </a:p>
        </p:txBody>
      </p:sp>
      <p:sp>
        <p:nvSpPr>
          <p:cNvPr id="10" name="CuadroTexto 9"/>
          <p:cNvSpPr txBox="1"/>
          <p:nvPr/>
        </p:nvSpPr>
        <p:spPr>
          <a:xfrm>
            <a:off x="0" y="935229"/>
            <a:ext cx="9118302" cy="7294307"/>
          </a:xfrm>
          <a:prstGeom prst="rect">
            <a:avLst/>
          </a:prstGeom>
          <a:noFill/>
        </p:spPr>
        <p:txBody>
          <a:bodyPr wrap="none" rtlCol="0">
            <a:spAutoFit/>
          </a:bodyPr>
          <a:lstStyle/>
          <a:p>
            <a:r>
              <a:rPr lang="en-GB" sz="1600" dirty="0" smtClean="0"/>
              <a:t>I have presented the study of several </a:t>
            </a:r>
            <a:r>
              <a:rPr lang="en-GB" sz="1600" dirty="0" err="1" smtClean="0"/>
              <a:t>Tz</a:t>
            </a:r>
            <a:r>
              <a:rPr lang="en-GB" sz="1600" dirty="0" smtClean="0"/>
              <a:t>=-2 decays carried out at GANIL and their comparison </a:t>
            </a:r>
          </a:p>
          <a:p>
            <a:r>
              <a:rPr lang="en-GB" sz="1600" dirty="0" smtClean="0"/>
              <a:t>with the mirror process Charge-Exchange reactions on the mirror stable nuclei. </a:t>
            </a:r>
          </a:p>
          <a:p>
            <a:endParaRPr lang="en-GB" sz="1600" dirty="0" smtClean="0"/>
          </a:p>
          <a:p>
            <a:r>
              <a:rPr lang="en-GB" sz="1600" dirty="0" smtClean="0"/>
              <a:t>We have measured the </a:t>
            </a:r>
            <a:r>
              <a:rPr lang="en-GB" sz="1600" dirty="0" smtClean="0">
                <a:solidFill>
                  <a:srgbClr val="FF0000"/>
                </a:solidFill>
              </a:rPr>
              <a:t>beta</a:t>
            </a:r>
            <a:r>
              <a:rPr lang="en-GB" sz="1600" dirty="0" smtClean="0"/>
              <a:t>, the protons and the gammas after the decay,</a:t>
            </a:r>
          </a:p>
          <a:p>
            <a:endParaRPr lang="en-GB" sz="1600" dirty="0" smtClean="0"/>
          </a:p>
          <a:p>
            <a:r>
              <a:rPr lang="en-GB" sz="1600" dirty="0" smtClean="0"/>
              <a:t>The beta decay of the </a:t>
            </a:r>
            <a:r>
              <a:rPr lang="en-GB" sz="1600" dirty="0" err="1" smtClean="0"/>
              <a:t>Tz</a:t>
            </a:r>
            <a:r>
              <a:rPr lang="en-GB" sz="1600" dirty="0" smtClean="0"/>
              <a:t>=-2 nucleus </a:t>
            </a:r>
            <a:r>
              <a:rPr lang="en-GB" sz="1600" dirty="0" smtClean="0">
                <a:solidFill>
                  <a:srgbClr val="FF0000"/>
                </a:solidFill>
              </a:rPr>
              <a:t>56Zn was studied in detail.</a:t>
            </a:r>
          </a:p>
          <a:p>
            <a:endParaRPr lang="en-GB" sz="1600" dirty="0" smtClean="0"/>
          </a:p>
          <a:p>
            <a:r>
              <a:rPr lang="en-GB" sz="1600" dirty="0" smtClean="0"/>
              <a:t>We have observed evidence of the </a:t>
            </a:r>
            <a:r>
              <a:rPr lang="en-GB" sz="1600" dirty="0" smtClean="0">
                <a:solidFill>
                  <a:srgbClr val="FF0000"/>
                </a:solidFill>
              </a:rPr>
              <a:t>fragmentation of the isobaric analogue state</a:t>
            </a:r>
          </a:p>
          <a:p>
            <a:endParaRPr lang="en-GB" sz="1600" dirty="0" smtClean="0"/>
          </a:p>
          <a:p>
            <a:r>
              <a:rPr lang="en-GB" sz="1600" dirty="0" smtClean="0"/>
              <a:t>We have now a good understanding of this decay which could have never been </a:t>
            </a:r>
          </a:p>
          <a:p>
            <a:r>
              <a:rPr lang="en-GB" sz="1600" dirty="0" smtClean="0"/>
              <a:t>possible without the information from the mirror nucleus 56Fe, in particular the CE</a:t>
            </a:r>
          </a:p>
          <a:p>
            <a:r>
              <a:rPr lang="en-GB" sz="1600" dirty="0" smtClean="0"/>
              <a:t>experiment at Osaka. </a:t>
            </a:r>
          </a:p>
          <a:p>
            <a:endParaRPr lang="en-GB" sz="1600" dirty="0" smtClean="0"/>
          </a:p>
          <a:p>
            <a:r>
              <a:rPr lang="en-GB" sz="1600" dirty="0" smtClean="0">
                <a:solidFill>
                  <a:srgbClr val="FF0000"/>
                </a:solidFill>
              </a:rPr>
              <a:t>We have observed, for the first time beta-delayed gamma-proton </a:t>
            </a:r>
          </a:p>
          <a:p>
            <a:r>
              <a:rPr lang="en-GB" sz="1600" dirty="0">
                <a:solidFill>
                  <a:srgbClr val="FF0000"/>
                </a:solidFill>
              </a:rPr>
              <a:t>d</a:t>
            </a:r>
            <a:r>
              <a:rPr lang="en-GB" sz="1600" dirty="0" smtClean="0">
                <a:solidFill>
                  <a:srgbClr val="FF0000"/>
                </a:solidFill>
              </a:rPr>
              <a:t>ecay in the </a:t>
            </a:r>
            <a:r>
              <a:rPr lang="en-GB" sz="1600" i="1" dirty="0" err="1" smtClean="0">
                <a:solidFill>
                  <a:srgbClr val="FF0000"/>
                </a:solidFill>
              </a:rPr>
              <a:t>fp</a:t>
            </a:r>
            <a:r>
              <a:rPr lang="en-GB" sz="1600" dirty="0" smtClean="0">
                <a:solidFill>
                  <a:srgbClr val="FF0000"/>
                </a:solidFill>
              </a:rPr>
              <a:t> shell in three branches. From our data </a:t>
            </a:r>
          </a:p>
          <a:p>
            <a:r>
              <a:rPr lang="en-GB" sz="1600" dirty="0" smtClean="0">
                <a:solidFill>
                  <a:srgbClr val="FF0000"/>
                </a:solidFill>
              </a:rPr>
              <a:t>we have extracted the </a:t>
            </a:r>
            <a:r>
              <a:rPr lang="en-GB" sz="1600" dirty="0" err="1" smtClean="0">
                <a:solidFill>
                  <a:srgbClr val="FF0000"/>
                </a:solidFill>
              </a:rPr>
              <a:t>isospin</a:t>
            </a:r>
            <a:r>
              <a:rPr lang="en-GB" sz="1600" dirty="0" smtClean="0">
                <a:solidFill>
                  <a:srgbClr val="FF0000"/>
                </a:solidFill>
              </a:rPr>
              <a:t> mixing.</a:t>
            </a:r>
          </a:p>
          <a:p>
            <a:endParaRPr lang="en-GB" sz="1600" dirty="0" smtClean="0">
              <a:solidFill>
                <a:srgbClr val="FF0000"/>
              </a:solidFill>
            </a:endParaRPr>
          </a:p>
          <a:p>
            <a:r>
              <a:rPr lang="en-GB" sz="1600" dirty="0">
                <a:solidFill>
                  <a:srgbClr val="FF0000"/>
                </a:solidFill>
              </a:rPr>
              <a:t>Nuclear structure </a:t>
            </a:r>
            <a:r>
              <a:rPr lang="en-GB" sz="1600" dirty="0" smtClean="0">
                <a:solidFill>
                  <a:srgbClr val="FF0000"/>
                </a:solidFill>
              </a:rPr>
              <a:t>effects </a:t>
            </a:r>
            <a:r>
              <a:rPr lang="en-GB" sz="1600" dirty="0" smtClean="0"/>
              <a:t>are responsible of the gamma de-excitation in competition</a:t>
            </a:r>
          </a:p>
          <a:p>
            <a:r>
              <a:rPr lang="en-GB" sz="1600" dirty="0"/>
              <a:t>w</a:t>
            </a:r>
            <a:r>
              <a:rPr lang="en-GB" sz="1600" dirty="0" smtClean="0"/>
              <a:t>ith the fast proton decay of the IAS. This idea has been corroborated by Shell Model </a:t>
            </a:r>
          </a:p>
          <a:p>
            <a:r>
              <a:rPr lang="en-GB" sz="1600" dirty="0" smtClean="0"/>
              <a:t>Calculations</a:t>
            </a:r>
            <a:endParaRPr lang="en-GB" sz="1600" dirty="0" smtClean="0">
              <a:solidFill>
                <a:srgbClr val="FF0000"/>
              </a:solidFill>
            </a:endParaRPr>
          </a:p>
          <a:p>
            <a:r>
              <a:rPr lang="en-GB" sz="1600" dirty="0" smtClean="0">
                <a:solidFill>
                  <a:srgbClr val="FF0000"/>
                </a:solidFill>
              </a:rPr>
              <a:t>We will have a lot of new data for the next PROCON Conference, 48Fe, 52Ni, almost ready, 60Ge, </a:t>
            </a:r>
          </a:p>
          <a:p>
            <a:r>
              <a:rPr lang="en-GB" sz="1600" dirty="0" smtClean="0">
                <a:solidFill>
                  <a:srgbClr val="FF0000"/>
                </a:solidFill>
              </a:rPr>
              <a:t>64Se first decay studies.</a:t>
            </a:r>
          </a:p>
          <a:p>
            <a:endParaRPr lang="en-GB" dirty="0" smtClean="0"/>
          </a:p>
          <a:p>
            <a:endParaRPr lang="en-GB" dirty="0" smtClean="0"/>
          </a:p>
          <a:p>
            <a:endParaRPr lang="en-GB" sz="1600" dirty="0" smtClean="0"/>
          </a:p>
          <a:p>
            <a:endParaRPr lang="en-GB" sz="1600" dirty="0" smtClean="0"/>
          </a:p>
          <a:p>
            <a:endParaRPr lang="en-GB" sz="1600" dirty="0" smtClean="0"/>
          </a:p>
          <a:p>
            <a:endParaRPr lang="en-GB"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pPr>
              <a:defRPr/>
            </a:pPr>
            <a:r>
              <a:rPr lang="es-ES_tradnl" smtClean="0"/>
              <a:t>16-20 Nov 2015/15</a:t>
            </a:r>
            <a:endParaRPr lang="en-GB" dirty="0"/>
          </a:p>
        </p:txBody>
      </p:sp>
      <p:sp>
        <p:nvSpPr>
          <p:cNvPr id="3" name="Marcador de pie de página 2"/>
          <p:cNvSpPr>
            <a:spLocks noGrp="1"/>
          </p:cNvSpPr>
          <p:nvPr>
            <p:ph type="ftr" sz="quarter" idx="11"/>
          </p:nvPr>
        </p:nvSpPr>
        <p:spPr/>
        <p:txBody>
          <a:bodyPr/>
          <a:lstStyle/>
          <a:p>
            <a:pPr>
              <a:defRPr/>
            </a:pPr>
            <a:r>
              <a:rPr lang="es-ES_tradnl" smtClean="0"/>
              <a:t>HST15</a:t>
            </a:r>
            <a:endParaRPr lang="en-GB"/>
          </a:p>
        </p:txBody>
      </p:sp>
      <p:sp>
        <p:nvSpPr>
          <p:cNvPr id="4" name="Marcador de número de diapositiva 3"/>
          <p:cNvSpPr>
            <a:spLocks noGrp="1"/>
          </p:cNvSpPr>
          <p:nvPr>
            <p:ph type="sldNum" sz="quarter" idx="12"/>
          </p:nvPr>
        </p:nvSpPr>
        <p:spPr/>
        <p:txBody>
          <a:bodyPr/>
          <a:lstStyle/>
          <a:p>
            <a:pPr>
              <a:defRPr/>
            </a:pPr>
            <a:fld id="{A5673C31-35A3-4184-A149-73FDA23AFA81}" type="slidenum">
              <a:rPr lang="en-GB" smtClean="0"/>
              <a:pPr>
                <a:defRPr/>
              </a:pPr>
              <a:t>5</a:t>
            </a:fld>
            <a:endParaRPr lang="en-GB" dirty="0"/>
          </a:p>
        </p:txBody>
      </p:sp>
      <p:pic>
        <p:nvPicPr>
          <p:cNvPr id="5" name="Imagen 4" descr="Screenshot 2015-11-16 10.04.38.png"/>
          <p:cNvPicPr>
            <a:picLocks noChangeAspect="1"/>
          </p:cNvPicPr>
          <p:nvPr/>
        </p:nvPicPr>
        <p:blipFill>
          <a:blip r:embed="rId2"/>
          <a:stretch>
            <a:fillRect/>
          </a:stretch>
        </p:blipFill>
        <p:spPr>
          <a:xfrm>
            <a:off x="0" y="2334528"/>
            <a:ext cx="9144000" cy="2188943"/>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 name="Picture 2" descr="C:\Users\SONJA\Desktop\56Zn-56Fe.png"/>
          <p:cNvPicPr>
            <a:picLocks noChangeAspect="1" noChangeArrowheads="1"/>
          </p:cNvPicPr>
          <p:nvPr/>
        </p:nvPicPr>
        <p:blipFill>
          <a:blip r:embed="rId3" cstate="print"/>
          <a:srcRect/>
          <a:stretch>
            <a:fillRect/>
          </a:stretch>
        </p:blipFill>
        <p:spPr bwMode="auto">
          <a:xfrm>
            <a:off x="1569059" y="1886747"/>
            <a:ext cx="6678591" cy="4279900"/>
          </a:xfrm>
          <a:prstGeom prst="rect">
            <a:avLst/>
          </a:prstGeom>
          <a:noFill/>
          <a:ln>
            <a:solidFill>
              <a:srgbClr val="000099"/>
            </a:solidFill>
          </a:ln>
        </p:spPr>
      </p:pic>
      <p:sp>
        <p:nvSpPr>
          <p:cNvPr id="18" name="Marcador de número de diapositiva 17"/>
          <p:cNvSpPr>
            <a:spLocks noGrp="1"/>
          </p:cNvSpPr>
          <p:nvPr>
            <p:ph type="sldNum" sz="quarter" idx="12"/>
          </p:nvPr>
        </p:nvSpPr>
        <p:spPr/>
        <p:txBody>
          <a:bodyPr/>
          <a:lstStyle/>
          <a:p>
            <a:pPr>
              <a:defRPr/>
            </a:pPr>
            <a:fld id="{A5673C31-35A3-4184-A149-73FDA23AFA81}" type="slidenum">
              <a:rPr lang="en-GB" smtClean="0"/>
              <a:pPr>
                <a:defRPr/>
              </a:pPr>
              <a:t>6</a:t>
            </a:fld>
            <a:endParaRPr lang="en-GB" dirty="0"/>
          </a:p>
        </p:txBody>
      </p:sp>
      <p:sp>
        <p:nvSpPr>
          <p:cNvPr id="20" name="Marcador de pie de página 19"/>
          <p:cNvSpPr>
            <a:spLocks noGrp="1"/>
          </p:cNvSpPr>
          <p:nvPr>
            <p:ph type="ftr" sz="quarter" idx="11"/>
          </p:nvPr>
        </p:nvSpPr>
        <p:spPr/>
        <p:txBody>
          <a:bodyPr/>
          <a:lstStyle/>
          <a:p>
            <a:pPr>
              <a:defRPr/>
            </a:pPr>
            <a:r>
              <a:rPr lang="es-ES_tradnl" smtClean="0"/>
              <a:t>HST15</a:t>
            </a:r>
            <a:endParaRPr lang="en-GB"/>
          </a:p>
        </p:txBody>
      </p:sp>
      <p:sp>
        <p:nvSpPr>
          <p:cNvPr id="23" name="Text Box 14"/>
          <p:cNvSpPr txBox="1">
            <a:spLocks noChangeArrowheads="1"/>
          </p:cNvSpPr>
          <p:nvPr/>
        </p:nvSpPr>
        <p:spPr bwMode="auto">
          <a:xfrm>
            <a:off x="0" y="-1"/>
            <a:ext cx="4312396" cy="1266268"/>
          </a:xfrm>
          <a:prstGeom prst="rect">
            <a:avLst/>
          </a:prstGeom>
          <a:noFill/>
          <a:ln w="9525">
            <a:noFill/>
            <a:miter lim="800000"/>
            <a:headEnd/>
            <a:tailEnd/>
          </a:ln>
        </p:spPr>
        <p:txBody>
          <a:bodyPr wrap="square" lIns="95782" tIns="47891" rIns="95782" bIns="47891">
            <a:spAutoFit/>
          </a:bodyPr>
          <a:lstStyle/>
          <a:p>
            <a:pPr algn="ctr" defTabSz="957263"/>
            <a:r>
              <a:rPr kumimoji="0" lang="en-US" altLang="ja-JP" sz="1900" i="1" dirty="0" smtClean="0">
                <a:latin typeface="Calibri" pitchFamily="34" charset="0"/>
              </a:rPr>
              <a:t>If </a:t>
            </a:r>
            <a:r>
              <a:rPr kumimoji="0" lang="en-US" altLang="ja-JP" sz="1900" i="1" dirty="0" err="1">
                <a:latin typeface="Calibri" pitchFamily="34" charset="0"/>
              </a:rPr>
              <a:t>isospin</a:t>
            </a:r>
            <a:r>
              <a:rPr kumimoji="0" lang="en-US" altLang="ja-JP" sz="1900" i="1" dirty="0">
                <a:latin typeface="Calibri" pitchFamily="34" charset="0"/>
              </a:rPr>
              <a:t> symmetry exists, mirror nuclei should populate the </a:t>
            </a:r>
            <a:r>
              <a:rPr kumimoji="0" lang="en-US" altLang="ja-JP" sz="1900" i="1" dirty="0" smtClean="0">
                <a:latin typeface="Calibri" pitchFamily="34" charset="0"/>
              </a:rPr>
              <a:t>similar states in the </a:t>
            </a:r>
          </a:p>
          <a:p>
            <a:pPr algn="ctr" defTabSz="957263"/>
            <a:r>
              <a:rPr kumimoji="0" lang="en-US" altLang="ja-JP" sz="1900" i="1" dirty="0">
                <a:latin typeface="Calibri" pitchFamily="34" charset="0"/>
              </a:rPr>
              <a:t>d</a:t>
            </a:r>
            <a:r>
              <a:rPr kumimoji="0" lang="en-US" altLang="ja-JP" sz="1900" i="1" dirty="0" smtClean="0">
                <a:latin typeface="Calibri" pitchFamily="34" charset="0"/>
              </a:rPr>
              <a:t>aughter nucleus, </a:t>
            </a:r>
            <a:r>
              <a:rPr kumimoji="0" lang="en-US" altLang="ja-JP" sz="1900" i="1" dirty="0">
                <a:latin typeface="Calibri" pitchFamily="34" charset="0"/>
              </a:rPr>
              <a:t>with the same probability, </a:t>
            </a:r>
            <a:r>
              <a:rPr kumimoji="0" lang="en-US" altLang="ja-JP" sz="1900" i="1" dirty="0" smtClean="0">
                <a:latin typeface="Calibri" pitchFamily="34" charset="0"/>
              </a:rPr>
              <a:t> </a:t>
            </a:r>
            <a:r>
              <a:rPr kumimoji="0" lang="en-US" altLang="ja-JP" sz="1900" i="1" dirty="0">
                <a:latin typeface="Calibri" pitchFamily="34" charset="0"/>
              </a:rPr>
              <a:t>in the two mirror processes</a:t>
            </a:r>
            <a:endParaRPr kumimoji="0" lang="en-US" altLang="ja-JP" sz="1900" dirty="0">
              <a:latin typeface="Calibri" pitchFamily="34" charset="0"/>
            </a:endParaRPr>
          </a:p>
        </p:txBody>
      </p:sp>
      <p:sp>
        <p:nvSpPr>
          <p:cNvPr id="31" name="Rectangle 104"/>
          <p:cNvSpPr>
            <a:spLocks noChangeArrowheads="1"/>
          </p:cNvSpPr>
          <p:nvPr/>
        </p:nvSpPr>
        <p:spPr bwMode="auto">
          <a:xfrm>
            <a:off x="4749354" y="2425700"/>
            <a:ext cx="254000" cy="292100"/>
          </a:xfrm>
          <a:prstGeom prst="rect">
            <a:avLst/>
          </a:prstGeom>
          <a:noFill/>
          <a:ln w="9525">
            <a:noFill/>
            <a:miter lim="800000"/>
            <a:headEnd/>
            <a:tailEnd/>
          </a:ln>
        </p:spPr>
        <p:txBody>
          <a:bodyPr wrap="none" lIns="0" tIns="0" rIns="0" bIns="0">
            <a:spAutoFit/>
          </a:bodyPr>
          <a:lstStyle/>
          <a:p>
            <a:pPr defTabSz="957263"/>
            <a:r>
              <a:rPr kumimoji="0" lang="es-ES" altLang="ja-JP" sz="1900" dirty="0">
                <a:solidFill>
                  <a:srgbClr val="FF0000"/>
                </a:solidFill>
                <a:latin typeface="Symbol" pitchFamily="18" charset="2"/>
              </a:rPr>
              <a:t>st</a:t>
            </a:r>
            <a:endParaRPr kumimoji="0" lang="es-ES" altLang="ja-JP" dirty="0">
              <a:latin typeface="Calibri" pitchFamily="34" charset="0"/>
            </a:endParaRPr>
          </a:p>
        </p:txBody>
      </p:sp>
      <p:pic>
        <p:nvPicPr>
          <p:cNvPr id="34" name="Picture 3"/>
          <p:cNvPicPr>
            <a:picLocks noChangeAspect="1" noChangeArrowheads="1"/>
          </p:cNvPicPr>
          <p:nvPr/>
        </p:nvPicPr>
        <p:blipFill>
          <a:blip r:embed="rId4" cstate="print"/>
          <a:srcRect/>
          <a:stretch>
            <a:fillRect/>
          </a:stretch>
        </p:blipFill>
        <p:spPr bwMode="auto">
          <a:xfrm>
            <a:off x="4596954" y="160947"/>
            <a:ext cx="1686446" cy="1232709"/>
          </a:xfrm>
          <a:prstGeom prst="rect">
            <a:avLst/>
          </a:prstGeom>
          <a:noFill/>
          <a:ln w="9525">
            <a:noFill/>
            <a:miter lim="800000"/>
            <a:headEnd/>
            <a:tailEnd/>
          </a:ln>
        </p:spPr>
      </p:pic>
      <p:sp>
        <p:nvSpPr>
          <p:cNvPr id="26" name="Elipse 25"/>
          <p:cNvSpPr/>
          <p:nvPr/>
        </p:nvSpPr>
        <p:spPr>
          <a:xfrm>
            <a:off x="5605066" y="1886747"/>
            <a:ext cx="2845594" cy="2773362"/>
          </a:xfrm>
          <a:prstGeom prst="ellipse">
            <a:avLst/>
          </a:prstGeom>
          <a:noFill/>
          <a:ln w="57150" cap="flat" cmpd="sng" algn="ctr">
            <a:solidFill>
              <a:srgbClr val="FFFF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a:t>
            </a:r>
            <a:endParaRPr lang="en-GB" dirty="0"/>
          </a:p>
        </p:txBody>
      </p:sp>
      <p:sp>
        <p:nvSpPr>
          <p:cNvPr id="35" name="Rectangle 104"/>
          <p:cNvSpPr>
            <a:spLocks noChangeArrowheads="1"/>
          </p:cNvSpPr>
          <p:nvPr/>
        </p:nvSpPr>
        <p:spPr bwMode="auto">
          <a:xfrm>
            <a:off x="4749354" y="3086100"/>
            <a:ext cx="106957" cy="292388"/>
          </a:xfrm>
          <a:prstGeom prst="rect">
            <a:avLst/>
          </a:prstGeom>
          <a:noFill/>
          <a:ln w="9525">
            <a:noFill/>
            <a:miter lim="800000"/>
            <a:headEnd/>
            <a:tailEnd/>
          </a:ln>
        </p:spPr>
        <p:txBody>
          <a:bodyPr wrap="none" lIns="0" tIns="0" rIns="0" bIns="0">
            <a:spAutoFit/>
          </a:bodyPr>
          <a:lstStyle/>
          <a:p>
            <a:pPr defTabSz="957263"/>
            <a:r>
              <a:rPr kumimoji="0" lang="es-ES" altLang="ja-JP" sz="1900" dirty="0" smtClean="0">
                <a:solidFill>
                  <a:srgbClr val="FF0000"/>
                </a:solidFill>
                <a:latin typeface="Symbol" pitchFamily="18" charset="2"/>
              </a:rPr>
              <a:t>t</a:t>
            </a:r>
            <a:endParaRPr kumimoji="0" lang="es-ES" altLang="ja-JP" dirty="0">
              <a:latin typeface="Calibri" pitchFamily="34" charset="0"/>
            </a:endParaRPr>
          </a:p>
        </p:txBody>
      </p:sp>
      <p:sp>
        <p:nvSpPr>
          <p:cNvPr id="36" name="Rectangle 104"/>
          <p:cNvSpPr>
            <a:spLocks noChangeArrowheads="1"/>
          </p:cNvSpPr>
          <p:nvPr/>
        </p:nvSpPr>
        <p:spPr bwMode="auto">
          <a:xfrm>
            <a:off x="4723954" y="4368009"/>
            <a:ext cx="254000" cy="292100"/>
          </a:xfrm>
          <a:prstGeom prst="rect">
            <a:avLst/>
          </a:prstGeom>
          <a:noFill/>
          <a:ln w="9525">
            <a:noFill/>
            <a:miter lim="800000"/>
            <a:headEnd/>
            <a:tailEnd/>
          </a:ln>
        </p:spPr>
        <p:txBody>
          <a:bodyPr wrap="none" lIns="0" tIns="0" rIns="0" bIns="0">
            <a:spAutoFit/>
          </a:bodyPr>
          <a:lstStyle/>
          <a:p>
            <a:pPr defTabSz="957263"/>
            <a:r>
              <a:rPr kumimoji="0" lang="es-ES" altLang="ja-JP" sz="1900" dirty="0">
                <a:solidFill>
                  <a:srgbClr val="FF0000"/>
                </a:solidFill>
                <a:latin typeface="Symbol" pitchFamily="18" charset="2"/>
              </a:rPr>
              <a:t>st</a:t>
            </a:r>
            <a:endParaRPr kumimoji="0" lang="es-ES" altLang="ja-JP" dirty="0">
              <a:latin typeface="Calibri" pitchFamily="34" charset="0"/>
            </a:endParaRPr>
          </a:p>
        </p:txBody>
      </p:sp>
      <p:sp>
        <p:nvSpPr>
          <p:cNvPr id="2" name="Marcador de fecha 1"/>
          <p:cNvSpPr>
            <a:spLocks noGrp="1"/>
          </p:cNvSpPr>
          <p:nvPr>
            <p:ph type="dt" sz="half" idx="10"/>
          </p:nvPr>
        </p:nvSpPr>
        <p:spPr/>
        <p:txBody>
          <a:bodyPr/>
          <a:lstStyle/>
          <a:p>
            <a:pPr>
              <a:defRPr/>
            </a:pPr>
            <a:r>
              <a:rPr lang="es-ES_tradnl" smtClean="0"/>
              <a:t>16-20 Nov 2015/15</a:t>
            </a:r>
            <a:endParaRPr lang="en-GB"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903" name="CuadroTexto 20"/>
          <p:cNvSpPr txBox="1">
            <a:spLocks noChangeArrowheads="1"/>
          </p:cNvSpPr>
          <p:nvPr/>
        </p:nvSpPr>
        <p:spPr bwMode="auto">
          <a:xfrm>
            <a:off x="1016000" y="793382"/>
            <a:ext cx="1393825" cy="368300"/>
          </a:xfrm>
          <a:prstGeom prst="rect">
            <a:avLst/>
          </a:prstGeom>
          <a:noFill/>
          <a:ln w="9525">
            <a:noFill/>
            <a:miter lim="800000"/>
            <a:headEnd/>
            <a:tailEnd/>
          </a:ln>
        </p:spPr>
        <p:txBody>
          <a:bodyPr wrap="none">
            <a:spAutoFit/>
          </a:bodyPr>
          <a:lstStyle/>
          <a:p>
            <a:r>
              <a:rPr kumimoji="0" lang="en-GB" altLang="ja-JP" dirty="0">
                <a:latin typeface="Calibri" pitchFamily="34" charset="0"/>
              </a:rPr>
              <a:t>Theoretically</a:t>
            </a:r>
          </a:p>
        </p:txBody>
      </p:sp>
      <p:sp>
        <p:nvSpPr>
          <p:cNvPr id="80904" name="CuadroTexto 21"/>
          <p:cNvSpPr txBox="1">
            <a:spLocks noChangeArrowheads="1"/>
          </p:cNvSpPr>
          <p:nvPr/>
        </p:nvSpPr>
        <p:spPr bwMode="auto">
          <a:xfrm>
            <a:off x="827087" y="1808163"/>
            <a:ext cx="2044700" cy="646331"/>
          </a:xfrm>
          <a:prstGeom prst="rect">
            <a:avLst/>
          </a:prstGeom>
          <a:noFill/>
          <a:ln w="9525">
            <a:noFill/>
            <a:miter lim="800000"/>
            <a:headEnd/>
            <a:tailEnd/>
          </a:ln>
        </p:spPr>
        <p:txBody>
          <a:bodyPr wrap="square">
            <a:spAutoFit/>
          </a:bodyPr>
          <a:lstStyle/>
          <a:p>
            <a:r>
              <a:rPr kumimoji="0" lang="en-GB" altLang="ja-JP" dirty="0">
                <a:latin typeface="Calibri" pitchFamily="34" charset="0"/>
              </a:rPr>
              <a:t>Experimentally</a:t>
            </a:r>
          </a:p>
          <a:p>
            <a:r>
              <a:rPr kumimoji="0" lang="en-GB" altLang="ja-JP" dirty="0" smtClean="0">
                <a:latin typeface="Calibri" pitchFamily="34" charset="0"/>
              </a:rPr>
              <a:t>Charge Exchange</a:t>
            </a:r>
            <a:endParaRPr kumimoji="0" lang="en-GB" altLang="ja-JP" dirty="0">
              <a:latin typeface="Calibri" pitchFamily="34" charset="0"/>
            </a:endParaRPr>
          </a:p>
        </p:txBody>
      </p:sp>
      <p:sp>
        <p:nvSpPr>
          <p:cNvPr id="80906" name="Marcador de fecha 14"/>
          <p:cNvSpPr>
            <a:spLocks noGrp="1"/>
          </p:cNvSpPr>
          <p:nvPr>
            <p:ph type="dt" sz="half"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s-ES_tradnl" altLang="ja-JP" smtClean="0"/>
              <a:t>16-20 Nov 2015/15</a:t>
            </a:r>
            <a:endParaRPr lang="es-ES_tradnl" altLang="ja-JP"/>
          </a:p>
        </p:txBody>
      </p:sp>
      <p:sp>
        <p:nvSpPr>
          <p:cNvPr id="33" name="Marcador de pie de página 32"/>
          <p:cNvSpPr>
            <a:spLocks noGrp="1"/>
          </p:cNvSpPr>
          <p:nvPr>
            <p:ph type="ftr" sz="quarter" idx="11"/>
          </p:nvPr>
        </p:nvSpPr>
        <p:spPr/>
        <p:txBody>
          <a:bodyPr/>
          <a:lstStyle/>
          <a:p>
            <a:pPr>
              <a:defRPr/>
            </a:pPr>
            <a:r>
              <a:rPr lang="es-ES_tradnl" smtClean="0"/>
              <a:t>HST15</a:t>
            </a:r>
            <a:endParaRPr lang="en-GB"/>
          </a:p>
        </p:txBody>
      </p:sp>
      <p:sp>
        <p:nvSpPr>
          <p:cNvPr id="80907" name="Marcador de número de diapositiva 26"/>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E1E039C-EE53-4E38-B631-5DB5C6649248}" type="slidenum">
              <a:rPr lang="es-ES_tradnl" altLang="ja-JP"/>
              <a:pPr fontAlgn="base">
                <a:spcBef>
                  <a:spcPct val="0"/>
                </a:spcBef>
                <a:spcAft>
                  <a:spcPct val="0"/>
                </a:spcAft>
              </a:pPr>
              <a:t>7</a:t>
            </a:fld>
            <a:endParaRPr lang="es-ES_tradnl" altLang="ja-JP"/>
          </a:p>
        </p:txBody>
      </p:sp>
      <p:graphicFrame>
        <p:nvGraphicFramePr>
          <p:cNvPr id="80899" name="Object 3"/>
          <p:cNvGraphicFramePr>
            <a:graphicFrameLocks noChangeAspect="1"/>
          </p:cNvGraphicFramePr>
          <p:nvPr/>
        </p:nvGraphicFramePr>
        <p:xfrm>
          <a:off x="3282950" y="1885950"/>
          <a:ext cx="2690813" cy="728663"/>
        </p:xfrm>
        <a:graphic>
          <a:graphicData uri="http://schemas.openxmlformats.org/presentationml/2006/ole">
            <p:oleObj spid="_x0000_s81051" name="Ecuación" r:id="rId3" imgW="1079500" imgH="292100" progId="Equation.3">
              <p:embed/>
            </p:oleObj>
          </a:graphicData>
        </a:graphic>
      </p:graphicFrame>
      <p:graphicFrame>
        <p:nvGraphicFramePr>
          <p:cNvPr id="80900" name="Object 4"/>
          <p:cNvGraphicFramePr>
            <a:graphicFrameLocks noChangeAspect="1"/>
          </p:cNvGraphicFramePr>
          <p:nvPr/>
        </p:nvGraphicFramePr>
        <p:xfrm>
          <a:off x="3028950" y="3838575"/>
          <a:ext cx="4656138" cy="1044575"/>
        </p:xfrm>
        <a:graphic>
          <a:graphicData uri="http://schemas.openxmlformats.org/presentationml/2006/ole">
            <p:oleObj spid="_x0000_s81052" name="Ecuación" r:id="rId4" imgW="1866900" imgH="419100" progId="Equation.3">
              <p:embed/>
            </p:oleObj>
          </a:graphicData>
        </a:graphic>
      </p:graphicFrame>
      <p:sp>
        <p:nvSpPr>
          <p:cNvPr id="26" name="Elipse 25"/>
          <p:cNvSpPr/>
          <p:nvPr/>
        </p:nvSpPr>
        <p:spPr>
          <a:xfrm>
            <a:off x="5738813" y="3770312"/>
            <a:ext cx="1162050" cy="746125"/>
          </a:xfrm>
          <a:prstGeom prst="ellipse">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28" name="Elipse 27"/>
          <p:cNvSpPr/>
          <p:nvPr/>
        </p:nvSpPr>
        <p:spPr>
          <a:xfrm>
            <a:off x="6900863" y="4395788"/>
            <a:ext cx="674687" cy="577850"/>
          </a:xfrm>
          <a:prstGeom prst="ellipse">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
        <p:nvSpPr>
          <p:cNvPr id="80910" name="CuadroTexto 24"/>
          <p:cNvSpPr txBox="1">
            <a:spLocks noChangeArrowheads="1"/>
          </p:cNvSpPr>
          <p:nvPr/>
        </p:nvSpPr>
        <p:spPr bwMode="auto">
          <a:xfrm>
            <a:off x="5326062" y="2801144"/>
            <a:ext cx="184666" cy="369332"/>
          </a:xfrm>
          <a:prstGeom prst="rect">
            <a:avLst/>
          </a:prstGeom>
          <a:solidFill>
            <a:srgbClr val="FAFFB6"/>
          </a:solidFill>
          <a:ln w="9525">
            <a:solidFill>
              <a:srgbClr val="FF0000"/>
            </a:solidFill>
            <a:miter lim="800000"/>
            <a:headEnd/>
            <a:tailEnd/>
          </a:ln>
        </p:spPr>
        <p:txBody>
          <a:bodyPr wrap="none">
            <a:spAutoFit/>
          </a:bodyPr>
          <a:lstStyle/>
          <a:p>
            <a:endParaRPr kumimoji="0" lang="en-GB" altLang="ja-JP" dirty="0">
              <a:solidFill>
                <a:srgbClr val="FF0000"/>
              </a:solidFill>
              <a:latin typeface="Calibri" pitchFamily="34" charset="0"/>
            </a:endParaRPr>
          </a:p>
        </p:txBody>
      </p:sp>
      <p:sp>
        <p:nvSpPr>
          <p:cNvPr id="80911" name="CuadroTexto 32"/>
          <p:cNvSpPr txBox="1">
            <a:spLocks noChangeArrowheads="1"/>
          </p:cNvSpPr>
          <p:nvPr/>
        </p:nvSpPr>
        <p:spPr bwMode="auto">
          <a:xfrm>
            <a:off x="930275" y="3124200"/>
            <a:ext cx="1941512" cy="707886"/>
          </a:xfrm>
          <a:prstGeom prst="rect">
            <a:avLst/>
          </a:prstGeom>
          <a:solidFill>
            <a:srgbClr val="FFFD95"/>
          </a:solidFill>
          <a:ln w="9525">
            <a:solidFill>
              <a:srgbClr val="FF0000"/>
            </a:solidFill>
            <a:miter lim="800000"/>
            <a:headEnd/>
            <a:tailEnd/>
          </a:ln>
        </p:spPr>
        <p:txBody>
          <a:bodyPr wrap="square">
            <a:spAutoFit/>
          </a:bodyPr>
          <a:lstStyle/>
          <a:p>
            <a:r>
              <a:rPr kumimoji="0" lang="en-GB" altLang="ja-JP" sz="2000" dirty="0">
                <a:solidFill>
                  <a:srgbClr val="FF0000"/>
                </a:solidFill>
                <a:latin typeface="Calibri" pitchFamily="34" charset="0"/>
              </a:rPr>
              <a:t>Experimentally</a:t>
            </a:r>
          </a:p>
          <a:p>
            <a:r>
              <a:rPr kumimoji="0" lang="en-GB" altLang="ja-JP" sz="2000" dirty="0">
                <a:solidFill>
                  <a:srgbClr val="FF0000"/>
                </a:solidFill>
                <a:latin typeface="Calibri" pitchFamily="34" charset="0"/>
              </a:rPr>
              <a:t>Beta-decay</a:t>
            </a:r>
          </a:p>
        </p:txBody>
      </p:sp>
      <p:cxnSp>
        <p:nvCxnSpPr>
          <p:cNvPr id="17" name="Conector recto 16"/>
          <p:cNvCxnSpPr>
            <a:stCxn id="80917" idx="2"/>
          </p:cNvCxnSpPr>
          <p:nvPr/>
        </p:nvCxnSpPr>
        <p:spPr>
          <a:xfrm rot="16200000" flipH="1">
            <a:off x="2243138" y="4076700"/>
            <a:ext cx="17462" cy="55403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Conector recto 17"/>
          <p:cNvCxnSpPr/>
          <p:nvPr/>
        </p:nvCxnSpPr>
        <p:spPr>
          <a:xfrm>
            <a:off x="53975" y="5200650"/>
            <a:ext cx="8763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Conector recto 18"/>
          <p:cNvCxnSpPr/>
          <p:nvPr/>
        </p:nvCxnSpPr>
        <p:spPr>
          <a:xfrm>
            <a:off x="53975" y="5451475"/>
            <a:ext cx="8763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Conector recto 19"/>
          <p:cNvCxnSpPr/>
          <p:nvPr/>
        </p:nvCxnSpPr>
        <p:spPr>
          <a:xfrm>
            <a:off x="53975" y="6080125"/>
            <a:ext cx="876300" cy="1588"/>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21" name="Conector recto 20"/>
          <p:cNvCxnSpPr/>
          <p:nvPr/>
        </p:nvCxnSpPr>
        <p:spPr>
          <a:xfrm>
            <a:off x="53975" y="4973638"/>
            <a:ext cx="876300" cy="1587"/>
          </a:xfrm>
          <a:prstGeom prst="line">
            <a:avLst/>
          </a:prstGeom>
        </p:spPr>
        <p:style>
          <a:lnRef idx="2">
            <a:schemeClr val="accent1"/>
          </a:lnRef>
          <a:fillRef idx="0">
            <a:schemeClr val="accent1"/>
          </a:fillRef>
          <a:effectRef idx="1">
            <a:schemeClr val="accent1"/>
          </a:effectRef>
          <a:fontRef idx="minor">
            <a:schemeClr val="tx1"/>
          </a:fontRef>
        </p:style>
      </p:cxnSp>
      <p:sp>
        <p:nvSpPr>
          <p:cNvPr id="80917" name="CuadroTexto 18"/>
          <p:cNvSpPr txBox="1">
            <a:spLocks noChangeArrowheads="1"/>
          </p:cNvSpPr>
          <p:nvPr/>
        </p:nvSpPr>
        <p:spPr bwMode="auto">
          <a:xfrm>
            <a:off x="1574800" y="3976688"/>
            <a:ext cx="800100" cy="368300"/>
          </a:xfrm>
          <a:prstGeom prst="rect">
            <a:avLst/>
          </a:prstGeom>
          <a:noFill/>
          <a:ln w="9525">
            <a:noFill/>
            <a:miter lim="800000"/>
            <a:headEnd/>
            <a:tailEnd/>
          </a:ln>
        </p:spPr>
        <p:txBody>
          <a:bodyPr wrap="none">
            <a:spAutoFit/>
          </a:bodyPr>
          <a:lstStyle/>
          <a:p>
            <a:r>
              <a:rPr kumimoji="0" lang="en-GB" altLang="ja-JP">
                <a:solidFill>
                  <a:schemeClr val="accent1"/>
                </a:solidFill>
                <a:latin typeface="Calibri" pitchFamily="34" charset="0"/>
              </a:rPr>
              <a:t>Parent</a:t>
            </a:r>
          </a:p>
        </p:txBody>
      </p:sp>
      <p:cxnSp>
        <p:nvCxnSpPr>
          <p:cNvPr id="23" name="Conector recto de flecha 22"/>
          <p:cNvCxnSpPr/>
          <p:nvPr/>
        </p:nvCxnSpPr>
        <p:spPr>
          <a:xfrm rot="10800000" flipV="1">
            <a:off x="1158875" y="4360863"/>
            <a:ext cx="881063" cy="5730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Conector recto de flecha 23"/>
          <p:cNvCxnSpPr/>
          <p:nvPr/>
        </p:nvCxnSpPr>
        <p:spPr>
          <a:xfrm rot="10800000" flipV="1">
            <a:off x="1158875" y="4360863"/>
            <a:ext cx="881063" cy="7778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Conector recto de flecha 24"/>
          <p:cNvCxnSpPr/>
          <p:nvPr/>
        </p:nvCxnSpPr>
        <p:spPr>
          <a:xfrm rot="5400000">
            <a:off x="1081881" y="4464845"/>
            <a:ext cx="1127125" cy="9382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Conector recto de flecha 28"/>
          <p:cNvCxnSpPr/>
          <p:nvPr/>
        </p:nvCxnSpPr>
        <p:spPr>
          <a:xfrm rot="5400000">
            <a:off x="787400" y="4754563"/>
            <a:ext cx="1698625" cy="95567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0" name="Conector recto de flecha 29"/>
          <p:cNvCxnSpPr/>
          <p:nvPr/>
        </p:nvCxnSpPr>
        <p:spPr>
          <a:xfrm rot="5400000">
            <a:off x="-260350" y="5764213"/>
            <a:ext cx="630237" cy="1588"/>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1" name="Conector recto de flecha 30"/>
          <p:cNvCxnSpPr/>
          <p:nvPr/>
        </p:nvCxnSpPr>
        <p:spPr>
          <a:xfrm rot="5400000">
            <a:off x="-133350" y="5641975"/>
            <a:ext cx="877888" cy="1588"/>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2" name="Conector recto de flecha 31"/>
          <p:cNvCxnSpPr/>
          <p:nvPr/>
        </p:nvCxnSpPr>
        <p:spPr>
          <a:xfrm rot="5400000">
            <a:off x="128588" y="5486400"/>
            <a:ext cx="1106488" cy="1587"/>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5" name="Llamada rectangular redondeada 34"/>
          <p:cNvSpPr/>
          <p:nvPr/>
        </p:nvSpPr>
        <p:spPr>
          <a:xfrm>
            <a:off x="3556000" y="2801144"/>
            <a:ext cx="2997200" cy="646112"/>
          </a:xfrm>
          <a:prstGeom prst="wedgeRoundRectCallout">
            <a:avLst>
              <a:gd name="adj1" fmla="val 38913"/>
              <a:gd name="adj2" fmla="val 76259"/>
              <a:gd name="adj3" fmla="val 16667"/>
            </a:avLst>
          </a:prstGeom>
          <a:solidFill>
            <a:srgbClr val="FFFD95"/>
          </a:solidFill>
        </p:spPr>
        <p:style>
          <a:lnRef idx="1">
            <a:schemeClr val="accent1"/>
          </a:lnRef>
          <a:fillRef idx="3">
            <a:schemeClr val="accent1"/>
          </a:fillRef>
          <a:effectRef idx="2">
            <a:schemeClr val="accent1"/>
          </a:effectRef>
          <a:fontRef idx="minor">
            <a:schemeClr val="lt1"/>
          </a:fontRef>
        </p:style>
        <p:txBody>
          <a:bodyPr rtlCol="0" anchor="ctr"/>
          <a:lstStyle/>
          <a:p>
            <a:r>
              <a:rPr kumimoji="0" lang="en-GB" altLang="ja-JP" dirty="0" smtClean="0">
                <a:solidFill>
                  <a:srgbClr val="FF0000"/>
                </a:solidFill>
                <a:latin typeface="Calibri" pitchFamily="34" charset="0"/>
              </a:rPr>
              <a:t>Beta feeding to states</a:t>
            </a:r>
          </a:p>
          <a:p>
            <a:r>
              <a:rPr kumimoji="0" lang="en-GB" altLang="ja-JP" dirty="0" smtClean="0">
                <a:solidFill>
                  <a:srgbClr val="FF0000"/>
                </a:solidFill>
                <a:latin typeface="Calibri" pitchFamily="34" charset="0"/>
              </a:rPr>
              <a:t> in the daughter nucleus</a:t>
            </a:r>
            <a:endParaRPr kumimoji="0" lang="en-GB" altLang="ja-JP" dirty="0">
              <a:solidFill>
                <a:srgbClr val="FF0000"/>
              </a:solidFill>
              <a:latin typeface="Calibri" pitchFamily="34" charset="0"/>
            </a:endParaRPr>
          </a:p>
        </p:txBody>
      </p:sp>
      <p:sp>
        <p:nvSpPr>
          <p:cNvPr id="36" name="Llamada rectangular 35"/>
          <p:cNvSpPr/>
          <p:nvPr/>
        </p:nvSpPr>
        <p:spPr>
          <a:xfrm>
            <a:off x="5738813" y="5449888"/>
            <a:ext cx="2269332" cy="437356"/>
          </a:xfrm>
          <a:prstGeom prst="wedgeRectCallout">
            <a:avLst>
              <a:gd name="adj1" fmla="val 20872"/>
              <a:gd name="adj2" fmla="val -149479"/>
            </a:avLst>
          </a:prstGeom>
          <a:solidFill>
            <a:srgbClr val="FFFD95"/>
          </a:solidFill>
        </p:spPr>
        <p:style>
          <a:lnRef idx="1">
            <a:schemeClr val="accent1"/>
          </a:lnRef>
          <a:fillRef idx="3">
            <a:schemeClr val="accent1"/>
          </a:fillRef>
          <a:effectRef idx="2">
            <a:schemeClr val="accent1"/>
          </a:effectRef>
          <a:fontRef idx="minor">
            <a:schemeClr val="lt1"/>
          </a:fontRef>
        </p:style>
        <p:txBody>
          <a:bodyPr rtlCol="0" anchor="ctr"/>
          <a:lstStyle/>
          <a:p>
            <a:r>
              <a:rPr kumimoji="0" lang="en-GB" altLang="ja-JP" dirty="0" smtClean="0">
                <a:solidFill>
                  <a:srgbClr val="FF0000"/>
                </a:solidFill>
                <a:latin typeface="Calibri" pitchFamily="34" charset="0"/>
              </a:rPr>
              <a:t>Parent beta half life</a:t>
            </a:r>
            <a:endParaRPr kumimoji="0" lang="en-GB" altLang="ja-JP" dirty="0">
              <a:solidFill>
                <a:srgbClr val="FF0000"/>
              </a:solidFill>
              <a:latin typeface="Calibri" pitchFamily="34" charset="0"/>
            </a:endParaRPr>
          </a:p>
        </p:txBody>
      </p:sp>
      <p:graphicFrame>
        <p:nvGraphicFramePr>
          <p:cNvPr id="2" name="Object 8"/>
          <p:cNvGraphicFramePr>
            <a:graphicFrameLocks noChangeAspect="1"/>
          </p:cNvGraphicFramePr>
          <p:nvPr>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74835052"/>
              </p:ext>
            </p:extLst>
          </p:nvPr>
        </p:nvGraphicFramePr>
        <p:xfrm>
          <a:off x="2709863" y="363538"/>
          <a:ext cx="3332162" cy="1079500"/>
        </p:xfrm>
        <a:graphic>
          <a:graphicData uri="http://schemas.openxmlformats.org/presentationml/2006/ole">
            <p:oleObj spid="_x0000_s81053" name="Ecuación" r:id="rId5" imgW="2133600" imgH="698500" progId="Equation.3">
              <p:embed/>
            </p:oleObj>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5"/>
          <p:cNvGrpSpPr>
            <a:grpSpLocks/>
          </p:cNvGrpSpPr>
          <p:nvPr/>
        </p:nvGrpSpPr>
        <p:grpSpPr bwMode="auto">
          <a:xfrm>
            <a:off x="914400" y="844550"/>
            <a:ext cx="7631113" cy="5670550"/>
            <a:chOff x="521" y="214"/>
            <a:chExt cx="4807" cy="3572"/>
          </a:xfrm>
        </p:grpSpPr>
        <p:sp>
          <p:nvSpPr>
            <p:cNvPr id="16397" name="Line 6"/>
            <p:cNvSpPr>
              <a:spLocks noChangeShapeType="1"/>
            </p:cNvSpPr>
            <p:nvPr/>
          </p:nvSpPr>
          <p:spPr bwMode="auto">
            <a:xfrm flipV="1">
              <a:off x="521" y="1026"/>
              <a:ext cx="907" cy="0"/>
            </a:xfrm>
            <a:prstGeom prst="line">
              <a:avLst/>
            </a:prstGeom>
            <a:noFill/>
            <a:ln w="38100">
              <a:solidFill>
                <a:schemeClr val="tx1"/>
              </a:solidFill>
              <a:round/>
              <a:headEnd/>
              <a:tailEnd/>
            </a:ln>
          </p:spPr>
          <p:txBody>
            <a:bodyPr/>
            <a:lstStyle/>
            <a:p>
              <a:endParaRPr lang="ja-JP" altLang="en-US"/>
            </a:p>
          </p:txBody>
        </p:sp>
        <p:sp>
          <p:nvSpPr>
            <p:cNvPr id="16398" name="Line 7"/>
            <p:cNvSpPr>
              <a:spLocks noChangeShapeType="1"/>
            </p:cNvSpPr>
            <p:nvPr/>
          </p:nvSpPr>
          <p:spPr bwMode="auto">
            <a:xfrm flipV="1">
              <a:off x="2290" y="3158"/>
              <a:ext cx="907" cy="0"/>
            </a:xfrm>
            <a:prstGeom prst="line">
              <a:avLst/>
            </a:prstGeom>
            <a:noFill/>
            <a:ln w="38100">
              <a:solidFill>
                <a:schemeClr val="tx1"/>
              </a:solidFill>
              <a:round/>
              <a:headEnd/>
              <a:tailEnd/>
            </a:ln>
          </p:spPr>
          <p:txBody>
            <a:bodyPr/>
            <a:lstStyle/>
            <a:p>
              <a:endParaRPr lang="ja-JP" altLang="en-US"/>
            </a:p>
          </p:txBody>
        </p:sp>
        <p:sp>
          <p:nvSpPr>
            <p:cNvPr id="16399" name="Line 8"/>
            <p:cNvSpPr>
              <a:spLocks noChangeShapeType="1"/>
            </p:cNvSpPr>
            <p:nvPr/>
          </p:nvSpPr>
          <p:spPr bwMode="auto">
            <a:xfrm flipV="1">
              <a:off x="4150" y="1026"/>
              <a:ext cx="907" cy="0"/>
            </a:xfrm>
            <a:prstGeom prst="line">
              <a:avLst/>
            </a:prstGeom>
            <a:noFill/>
            <a:ln w="38100">
              <a:solidFill>
                <a:schemeClr val="tx1"/>
              </a:solidFill>
              <a:round/>
              <a:headEnd/>
              <a:tailEnd/>
            </a:ln>
          </p:spPr>
          <p:txBody>
            <a:bodyPr/>
            <a:lstStyle/>
            <a:p>
              <a:endParaRPr lang="ja-JP" altLang="en-US"/>
            </a:p>
          </p:txBody>
        </p:sp>
        <p:graphicFrame>
          <p:nvGraphicFramePr>
            <p:cNvPr id="16386" name="Object 2"/>
            <p:cNvGraphicFramePr>
              <a:graphicFrameLocks noChangeAspect="1"/>
            </p:cNvGraphicFramePr>
            <p:nvPr/>
          </p:nvGraphicFramePr>
          <p:xfrm>
            <a:off x="521" y="1207"/>
            <a:ext cx="804" cy="492"/>
          </p:xfrm>
          <a:graphic>
            <a:graphicData uri="http://schemas.openxmlformats.org/presentationml/2006/ole">
              <p:oleObj spid="_x0000_s83012" name="Ecuación" r:id="rId3" imgW="393480" imgH="241200" progId="Equation.3">
                <p:embed/>
              </p:oleObj>
            </a:graphicData>
          </a:graphic>
        </p:graphicFrame>
        <p:graphicFrame>
          <p:nvGraphicFramePr>
            <p:cNvPr id="16387" name="Object 3"/>
            <p:cNvGraphicFramePr>
              <a:graphicFrameLocks noChangeAspect="1"/>
            </p:cNvGraphicFramePr>
            <p:nvPr/>
          </p:nvGraphicFramePr>
          <p:xfrm>
            <a:off x="4182" y="1207"/>
            <a:ext cx="830" cy="492"/>
          </p:xfrm>
          <a:graphic>
            <a:graphicData uri="http://schemas.openxmlformats.org/presentationml/2006/ole">
              <p:oleObj spid="_x0000_s83013" name="Ecuación" r:id="rId4" imgW="406080" imgH="241200" progId="Equation.3">
                <p:embed/>
              </p:oleObj>
            </a:graphicData>
          </a:graphic>
        </p:graphicFrame>
        <p:graphicFrame>
          <p:nvGraphicFramePr>
            <p:cNvPr id="16388" name="Object 4"/>
            <p:cNvGraphicFramePr>
              <a:graphicFrameLocks noChangeAspect="1"/>
            </p:cNvGraphicFramePr>
            <p:nvPr/>
          </p:nvGraphicFramePr>
          <p:xfrm>
            <a:off x="2310" y="3294"/>
            <a:ext cx="855" cy="492"/>
          </p:xfrm>
          <a:graphic>
            <a:graphicData uri="http://schemas.openxmlformats.org/presentationml/2006/ole">
              <p:oleObj spid="_x0000_s83014" name="EcuaciÛn" r:id="rId5" imgW="419040" imgH="241200" progId="Equation.3">
                <p:embed/>
              </p:oleObj>
            </a:graphicData>
          </a:graphic>
        </p:graphicFrame>
        <p:sp>
          <p:nvSpPr>
            <p:cNvPr id="16400" name="Text Box 12"/>
            <p:cNvSpPr txBox="1">
              <a:spLocks noChangeArrowheads="1"/>
            </p:cNvSpPr>
            <p:nvPr/>
          </p:nvSpPr>
          <p:spPr bwMode="auto">
            <a:xfrm>
              <a:off x="521" y="222"/>
              <a:ext cx="592" cy="756"/>
            </a:xfrm>
            <a:prstGeom prst="rect">
              <a:avLst/>
            </a:prstGeom>
            <a:noFill/>
            <a:ln w="9525">
              <a:noFill/>
              <a:miter lim="800000"/>
              <a:headEnd/>
              <a:tailEnd/>
            </a:ln>
          </p:spPr>
          <p:txBody>
            <a:bodyPr wrap="none">
              <a:spAutoFit/>
            </a:bodyPr>
            <a:lstStyle/>
            <a:p>
              <a:endParaRPr kumimoji="0" lang="en-GB" altLang="ja-JP" sz="2400">
                <a:latin typeface="Times New Roman" pitchFamily="18" charset="0"/>
              </a:endParaRPr>
            </a:p>
            <a:p>
              <a:r>
                <a:rPr kumimoji="0" lang="en-GB" altLang="ja-JP" sz="2400">
                  <a:latin typeface="Times New Roman" pitchFamily="18" charset="0"/>
                </a:rPr>
                <a:t>Tz=-1</a:t>
              </a:r>
            </a:p>
            <a:p>
              <a:r>
                <a:rPr kumimoji="0" lang="en-GB" altLang="ja-JP" sz="2400">
                  <a:latin typeface="Times New Roman" pitchFamily="18" charset="0"/>
                </a:rPr>
                <a:t>T=1</a:t>
              </a:r>
            </a:p>
          </p:txBody>
        </p:sp>
        <p:sp>
          <p:nvSpPr>
            <p:cNvPr id="16401" name="Text Box 13"/>
            <p:cNvSpPr txBox="1">
              <a:spLocks noChangeArrowheads="1"/>
            </p:cNvSpPr>
            <p:nvPr/>
          </p:nvSpPr>
          <p:spPr bwMode="auto">
            <a:xfrm>
              <a:off x="2517" y="2432"/>
              <a:ext cx="522" cy="748"/>
            </a:xfrm>
            <a:prstGeom prst="rect">
              <a:avLst/>
            </a:prstGeom>
            <a:noFill/>
            <a:ln w="9525">
              <a:noFill/>
              <a:miter lim="800000"/>
              <a:headEnd/>
              <a:tailEnd/>
            </a:ln>
          </p:spPr>
          <p:txBody>
            <a:bodyPr wrap="none">
              <a:spAutoFit/>
            </a:bodyPr>
            <a:lstStyle/>
            <a:p>
              <a:r>
                <a:rPr kumimoji="0" lang="en-GB" altLang="ja-JP" sz="2400">
                  <a:latin typeface="Times New Roman" pitchFamily="18" charset="0"/>
                </a:rPr>
                <a:t>0+</a:t>
              </a:r>
            </a:p>
            <a:p>
              <a:r>
                <a:rPr kumimoji="0" lang="en-GB" altLang="ja-JP" sz="2400">
                  <a:latin typeface="Times New Roman" pitchFamily="18" charset="0"/>
                </a:rPr>
                <a:t>Tz=0</a:t>
              </a:r>
            </a:p>
            <a:p>
              <a:r>
                <a:rPr kumimoji="0" lang="en-GB" altLang="ja-JP" sz="2400">
                  <a:latin typeface="Times New Roman" pitchFamily="18" charset="0"/>
                </a:rPr>
                <a:t>T=1</a:t>
              </a:r>
            </a:p>
          </p:txBody>
        </p:sp>
        <p:sp>
          <p:nvSpPr>
            <p:cNvPr id="16402" name="Text Box 14"/>
            <p:cNvSpPr txBox="1">
              <a:spLocks noChangeArrowheads="1"/>
            </p:cNvSpPr>
            <p:nvPr/>
          </p:nvSpPr>
          <p:spPr bwMode="auto">
            <a:xfrm>
              <a:off x="4692" y="214"/>
              <a:ext cx="636" cy="756"/>
            </a:xfrm>
            <a:prstGeom prst="rect">
              <a:avLst/>
            </a:prstGeom>
            <a:noFill/>
            <a:ln w="9525">
              <a:noFill/>
              <a:miter lim="800000"/>
              <a:headEnd/>
              <a:tailEnd/>
            </a:ln>
          </p:spPr>
          <p:txBody>
            <a:bodyPr>
              <a:spAutoFit/>
            </a:bodyPr>
            <a:lstStyle/>
            <a:p>
              <a:endParaRPr kumimoji="0" lang="en-GB" altLang="ja-JP" sz="2400">
                <a:latin typeface="Times New Roman" pitchFamily="18" charset="0"/>
              </a:endParaRPr>
            </a:p>
            <a:p>
              <a:r>
                <a:rPr kumimoji="0" lang="en-GB" altLang="ja-JP" sz="2400">
                  <a:latin typeface="Times New Roman" pitchFamily="18" charset="0"/>
                </a:rPr>
                <a:t>Tz=+1</a:t>
              </a:r>
            </a:p>
            <a:p>
              <a:r>
                <a:rPr kumimoji="0" lang="en-GB" altLang="ja-JP" sz="2400">
                  <a:latin typeface="Times New Roman" pitchFamily="18" charset="0"/>
                </a:rPr>
                <a:t>T=1</a:t>
              </a:r>
            </a:p>
          </p:txBody>
        </p:sp>
        <p:sp>
          <p:nvSpPr>
            <p:cNvPr id="16403" name="Line 15"/>
            <p:cNvSpPr>
              <a:spLocks noChangeShapeType="1"/>
            </p:cNvSpPr>
            <p:nvPr/>
          </p:nvSpPr>
          <p:spPr bwMode="auto">
            <a:xfrm>
              <a:off x="1429" y="1071"/>
              <a:ext cx="816" cy="1996"/>
            </a:xfrm>
            <a:prstGeom prst="line">
              <a:avLst/>
            </a:prstGeom>
            <a:noFill/>
            <a:ln w="57150">
              <a:solidFill>
                <a:srgbClr val="008000"/>
              </a:solidFill>
              <a:round/>
              <a:headEnd/>
              <a:tailEnd type="triangle" w="med" len="med"/>
            </a:ln>
          </p:spPr>
          <p:txBody>
            <a:bodyPr/>
            <a:lstStyle/>
            <a:p>
              <a:endParaRPr lang="ja-JP" altLang="en-US"/>
            </a:p>
          </p:txBody>
        </p:sp>
        <p:sp>
          <p:nvSpPr>
            <p:cNvPr id="16404" name="Line 16"/>
            <p:cNvSpPr>
              <a:spLocks noChangeShapeType="1"/>
            </p:cNvSpPr>
            <p:nvPr/>
          </p:nvSpPr>
          <p:spPr bwMode="auto">
            <a:xfrm flipH="1">
              <a:off x="3198" y="1026"/>
              <a:ext cx="952" cy="2087"/>
            </a:xfrm>
            <a:prstGeom prst="line">
              <a:avLst/>
            </a:prstGeom>
            <a:noFill/>
            <a:ln w="57150">
              <a:solidFill>
                <a:srgbClr val="008000"/>
              </a:solidFill>
              <a:round/>
              <a:headEnd/>
              <a:tailEnd type="triangle" w="med" len="med"/>
            </a:ln>
          </p:spPr>
          <p:txBody>
            <a:bodyPr/>
            <a:lstStyle/>
            <a:p>
              <a:endParaRPr lang="ja-JP" altLang="en-US"/>
            </a:p>
          </p:txBody>
        </p:sp>
        <p:sp>
          <p:nvSpPr>
            <p:cNvPr id="16405" name="Line 17"/>
            <p:cNvSpPr>
              <a:spLocks noChangeShapeType="1"/>
            </p:cNvSpPr>
            <p:nvPr/>
          </p:nvSpPr>
          <p:spPr bwMode="auto">
            <a:xfrm>
              <a:off x="1474" y="1026"/>
              <a:ext cx="726" cy="408"/>
            </a:xfrm>
            <a:prstGeom prst="line">
              <a:avLst/>
            </a:prstGeom>
            <a:noFill/>
            <a:ln w="38100">
              <a:solidFill>
                <a:srgbClr val="FF0000"/>
              </a:solidFill>
              <a:round/>
              <a:headEnd/>
              <a:tailEnd type="triangle" w="med" len="med"/>
            </a:ln>
          </p:spPr>
          <p:txBody>
            <a:bodyPr/>
            <a:lstStyle/>
            <a:p>
              <a:endParaRPr lang="ja-JP" altLang="en-US"/>
            </a:p>
          </p:txBody>
        </p:sp>
        <p:sp>
          <p:nvSpPr>
            <p:cNvPr id="16406" name="Line 18"/>
            <p:cNvSpPr>
              <a:spLocks noChangeShapeType="1"/>
            </p:cNvSpPr>
            <p:nvPr/>
          </p:nvSpPr>
          <p:spPr bwMode="auto">
            <a:xfrm>
              <a:off x="1474" y="1026"/>
              <a:ext cx="771" cy="726"/>
            </a:xfrm>
            <a:prstGeom prst="line">
              <a:avLst/>
            </a:prstGeom>
            <a:noFill/>
            <a:ln w="38100">
              <a:solidFill>
                <a:srgbClr val="FF0000"/>
              </a:solidFill>
              <a:round/>
              <a:headEnd/>
              <a:tailEnd type="triangle" w="med" len="med"/>
            </a:ln>
          </p:spPr>
          <p:txBody>
            <a:bodyPr/>
            <a:lstStyle/>
            <a:p>
              <a:endParaRPr lang="ja-JP" altLang="en-US"/>
            </a:p>
          </p:txBody>
        </p:sp>
        <p:sp>
          <p:nvSpPr>
            <p:cNvPr id="16407" name="Line 19"/>
            <p:cNvSpPr>
              <a:spLocks noChangeShapeType="1"/>
            </p:cNvSpPr>
            <p:nvPr/>
          </p:nvSpPr>
          <p:spPr bwMode="auto">
            <a:xfrm>
              <a:off x="1474" y="1026"/>
              <a:ext cx="771" cy="1134"/>
            </a:xfrm>
            <a:prstGeom prst="line">
              <a:avLst/>
            </a:prstGeom>
            <a:noFill/>
            <a:ln w="38100">
              <a:solidFill>
                <a:srgbClr val="FF0000"/>
              </a:solidFill>
              <a:round/>
              <a:headEnd/>
              <a:tailEnd type="triangle" w="med" len="med"/>
            </a:ln>
          </p:spPr>
          <p:txBody>
            <a:bodyPr/>
            <a:lstStyle/>
            <a:p>
              <a:endParaRPr lang="ja-JP" altLang="en-US"/>
            </a:p>
          </p:txBody>
        </p:sp>
        <p:sp>
          <p:nvSpPr>
            <p:cNvPr id="16408" name="Line 20"/>
            <p:cNvSpPr>
              <a:spLocks noChangeShapeType="1"/>
            </p:cNvSpPr>
            <p:nvPr/>
          </p:nvSpPr>
          <p:spPr bwMode="auto">
            <a:xfrm>
              <a:off x="1474" y="1071"/>
              <a:ext cx="771" cy="1361"/>
            </a:xfrm>
            <a:prstGeom prst="line">
              <a:avLst/>
            </a:prstGeom>
            <a:noFill/>
            <a:ln w="38100">
              <a:solidFill>
                <a:srgbClr val="FF0000"/>
              </a:solidFill>
              <a:round/>
              <a:headEnd/>
              <a:tailEnd type="triangle" w="med" len="med"/>
            </a:ln>
          </p:spPr>
          <p:txBody>
            <a:bodyPr/>
            <a:lstStyle/>
            <a:p>
              <a:endParaRPr lang="ja-JP" altLang="en-US"/>
            </a:p>
          </p:txBody>
        </p:sp>
        <p:sp>
          <p:nvSpPr>
            <p:cNvPr id="16409" name="Line 21"/>
            <p:cNvSpPr>
              <a:spLocks noChangeShapeType="1"/>
            </p:cNvSpPr>
            <p:nvPr/>
          </p:nvSpPr>
          <p:spPr bwMode="auto">
            <a:xfrm flipH="1">
              <a:off x="3379" y="1026"/>
              <a:ext cx="771" cy="363"/>
            </a:xfrm>
            <a:prstGeom prst="line">
              <a:avLst/>
            </a:prstGeom>
            <a:noFill/>
            <a:ln w="38100">
              <a:solidFill>
                <a:srgbClr val="FF0000"/>
              </a:solidFill>
              <a:round/>
              <a:headEnd/>
              <a:tailEnd type="triangle" w="med" len="med"/>
            </a:ln>
          </p:spPr>
          <p:txBody>
            <a:bodyPr/>
            <a:lstStyle/>
            <a:p>
              <a:endParaRPr lang="ja-JP" altLang="en-US"/>
            </a:p>
          </p:txBody>
        </p:sp>
        <p:sp>
          <p:nvSpPr>
            <p:cNvPr id="16410" name="Line 22"/>
            <p:cNvSpPr>
              <a:spLocks noChangeShapeType="1"/>
            </p:cNvSpPr>
            <p:nvPr/>
          </p:nvSpPr>
          <p:spPr bwMode="auto">
            <a:xfrm flipH="1">
              <a:off x="3379" y="1026"/>
              <a:ext cx="771" cy="635"/>
            </a:xfrm>
            <a:prstGeom prst="line">
              <a:avLst/>
            </a:prstGeom>
            <a:noFill/>
            <a:ln w="38100">
              <a:solidFill>
                <a:srgbClr val="FF0000"/>
              </a:solidFill>
              <a:round/>
              <a:headEnd/>
              <a:tailEnd type="triangle" w="med" len="med"/>
            </a:ln>
          </p:spPr>
          <p:txBody>
            <a:bodyPr/>
            <a:lstStyle/>
            <a:p>
              <a:endParaRPr lang="ja-JP" altLang="en-US"/>
            </a:p>
          </p:txBody>
        </p:sp>
        <p:sp>
          <p:nvSpPr>
            <p:cNvPr id="16411" name="Line 23"/>
            <p:cNvSpPr>
              <a:spLocks noChangeShapeType="1"/>
            </p:cNvSpPr>
            <p:nvPr/>
          </p:nvSpPr>
          <p:spPr bwMode="auto">
            <a:xfrm flipH="1">
              <a:off x="3288" y="1071"/>
              <a:ext cx="817" cy="1044"/>
            </a:xfrm>
            <a:prstGeom prst="line">
              <a:avLst/>
            </a:prstGeom>
            <a:noFill/>
            <a:ln w="38100">
              <a:solidFill>
                <a:srgbClr val="FF0000"/>
              </a:solidFill>
              <a:round/>
              <a:headEnd/>
              <a:tailEnd type="triangle" w="med" len="med"/>
            </a:ln>
          </p:spPr>
          <p:txBody>
            <a:bodyPr/>
            <a:lstStyle/>
            <a:p>
              <a:endParaRPr lang="ja-JP" altLang="en-US"/>
            </a:p>
          </p:txBody>
        </p:sp>
        <p:sp>
          <p:nvSpPr>
            <p:cNvPr id="16412" name="Line 24"/>
            <p:cNvSpPr>
              <a:spLocks noChangeShapeType="1"/>
            </p:cNvSpPr>
            <p:nvPr/>
          </p:nvSpPr>
          <p:spPr bwMode="auto">
            <a:xfrm flipH="1">
              <a:off x="3288" y="1071"/>
              <a:ext cx="817" cy="1361"/>
            </a:xfrm>
            <a:prstGeom prst="line">
              <a:avLst/>
            </a:prstGeom>
            <a:noFill/>
            <a:ln w="38100">
              <a:solidFill>
                <a:srgbClr val="FF0000"/>
              </a:solidFill>
              <a:round/>
              <a:headEnd/>
              <a:tailEnd type="triangle" w="med" len="med"/>
            </a:ln>
          </p:spPr>
          <p:txBody>
            <a:bodyPr/>
            <a:lstStyle/>
            <a:p>
              <a:endParaRPr lang="ja-JP" altLang="en-US"/>
            </a:p>
          </p:txBody>
        </p:sp>
        <p:sp>
          <p:nvSpPr>
            <p:cNvPr id="16413" name="Line 25"/>
            <p:cNvSpPr>
              <a:spLocks noChangeShapeType="1"/>
            </p:cNvSpPr>
            <p:nvPr/>
          </p:nvSpPr>
          <p:spPr bwMode="auto">
            <a:xfrm>
              <a:off x="2426" y="1434"/>
              <a:ext cx="681" cy="0"/>
            </a:xfrm>
            <a:prstGeom prst="line">
              <a:avLst/>
            </a:prstGeom>
            <a:noFill/>
            <a:ln w="9525">
              <a:solidFill>
                <a:schemeClr val="tx1"/>
              </a:solidFill>
              <a:round/>
              <a:headEnd/>
              <a:tailEnd/>
            </a:ln>
          </p:spPr>
          <p:txBody>
            <a:bodyPr/>
            <a:lstStyle/>
            <a:p>
              <a:endParaRPr lang="ja-JP" altLang="en-US"/>
            </a:p>
          </p:txBody>
        </p:sp>
        <p:sp>
          <p:nvSpPr>
            <p:cNvPr id="16414" name="Line 26"/>
            <p:cNvSpPr>
              <a:spLocks noChangeShapeType="1"/>
            </p:cNvSpPr>
            <p:nvPr/>
          </p:nvSpPr>
          <p:spPr bwMode="auto">
            <a:xfrm>
              <a:off x="2426" y="1752"/>
              <a:ext cx="681" cy="0"/>
            </a:xfrm>
            <a:prstGeom prst="line">
              <a:avLst/>
            </a:prstGeom>
            <a:noFill/>
            <a:ln w="9525">
              <a:solidFill>
                <a:schemeClr val="tx1"/>
              </a:solidFill>
              <a:round/>
              <a:headEnd/>
              <a:tailEnd/>
            </a:ln>
          </p:spPr>
          <p:txBody>
            <a:bodyPr/>
            <a:lstStyle/>
            <a:p>
              <a:endParaRPr lang="ja-JP" altLang="en-US"/>
            </a:p>
          </p:txBody>
        </p:sp>
        <p:sp>
          <p:nvSpPr>
            <p:cNvPr id="16415" name="Line 27"/>
            <p:cNvSpPr>
              <a:spLocks noChangeShapeType="1"/>
            </p:cNvSpPr>
            <p:nvPr/>
          </p:nvSpPr>
          <p:spPr bwMode="auto">
            <a:xfrm>
              <a:off x="2426" y="2160"/>
              <a:ext cx="681" cy="0"/>
            </a:xfrm>
            <a:prstGeom prst="line">
              <a:avLst/>
            </a:prstGeom>
            <a:noFill/>
            <a:ln w="9525">
              <a:solidFill>
                <a:schemeClr val="tx1"/>
              </a:solidFill>
              <a:round/>
              <a:headEnd/>
              <a:tailEnd/>
            </a:ln>
          </p:spPr>
          <p:txBody>
            <a:bodyPr/>
            <a:lstStyle/>
            <a:p>
              <a:endParaRPr lang="ja-JP" altLang="en-US"/>
            </a:p>
          </p:txBody>
        </p:sp>
        <p:sp>
          <p:nvSpPr>
            <p:cNvPr id="16416" name="Line 28"/>
            <p:cNvSpPr>
              <a:spLocks noChangeShapeType="1"/>
            </p:cNvSpPr>
            <p:nvPr/>
          </p:nvSpPr>
          <p:spPr bwMode="auto">
            <a:xfrm>
              <a:off x="2426" y="2432"/>
              <a:ext cx="681" cy="0"/>
            </a:xfrm>
            <a:prstGeom prst="line">
              <a:avLst/>
            </a:prstGeom>
            <a:noFill/>
            <a:ln w="9525">
              <a:solidFill>
                <a:schemeClr val="tx1"/>
              </a:solidFill>
              <a:round/>
              <a:headEnd/>
              <a:tailEnd/>
            </a:ln>
          </p:spPr>
          <p:txBody>
            <a:bodyPr/>
            <a:lstStyle/>
            <a:p>
              <a:endParaRPr lang="ja-JP" altLang="en-US"/>
            </a:p>
          </p:txBody>
        </p:sp>
        <p:sp>
          <p:nvSpPr>
            <p:cNvPr id="16417" name="Text Box 29"/>
            <p:cNvSpPr txBox="1">
              <a:spLocks noChangeArrowheads="1"/>
            </p:cNvSpPr>
            <p:nvPr/>
          </p:nvSpPr>
          <p:spPr bwMode="auto">
            <a:xfrm>
              <a:off x="1325" y="2232"/>
              <a:ext cx="321" cy="327"/>
            </a:xfrm>
            <a:prstGeom prst="rect">
              <a:avLst/>
            </a:prstGeom>
            <a:noFill/>
            <a:ln w="9525">
              <a:noFill/>
              <a:miter lim="800000"/>
              <a:headEnd/>
              <a:tailEnd/>
            </a:ln>
          </p:spPr>
          <p:txBody>
            <a:bodyPr wrap="none">
              <a:spAutoFit/>
            </a:bodyPr>
            <a:lstStyle/>
            <a:p>
              <a:r>
                <a:rPr kumimoji="0" lang="el-GR" altLang="ja-JP" sz="2800" b="1">
                  <a:solidFill>
                    <a:srgbClr val="FF0000"/>
                  </a:solidFill>
                  <a:latin typeface="Times New Roman" pitchFamily="18" charset="0"/>
                  <a:cs typeface="Times New Roman" pitchFamily="18" charset="0"/>
                </a:rPr>
                <a:t>β</a:t>
              </a:r>
              <a:r>
                <a:rPr kumimoji="0" lang="es-ES" altLang="ja-JP" sz="2800" b="1" baseline="30000">
                  <a:solidFill>
                    <a:srgbClr val="FF0000"/>
                  </a:solidFill>
                  <a:latin typeface="Times New Roman" pitchFamily="18" charset="0"/>
                  <a:cs typeface="Times New Roman" pitchFamily="18" charset="0"/>
                </a:rPr>
                <a:t>+</a:t>
              </a:r>
              <a:endParaRPr kumimoji="0" lang="el-GR" altLang="ja-JP" sz="2800" b="1" baseline="30000">
                <a:solidFill>
                  <a:srgbClr val="FF0000"/>
                </a:solidFill>
                <a:latin typeface="Times New Roman" pitchFamily="18" charset="0"/>
                <a:cs typeface="Times New Roman" pitchFamily="18" charset="0"/>
              </a:endParaRPr>
            </a:p>
          </p:txBody>
        </p:sp>
        <p:sp>
          <p:nvSpPr>
            <p:cNvPr id="16418" name="Text Box 30"/>
            <p:cNvSpPr txBox="1">
              <a:spLocks noChangeArrowheads="1"/>
            </p:cNvSpPr>
            <p:nvPr/>
          </p:nvSpPr>
          <p:spPr bwMode="auto">
            <a:xfrm>
              <a:off x="3729" y="2218"/>
              <a:ext cx="692" cy="523"/>
            </a:xfrm>
            <a:prstGeom prst="rect">
              <a:avLst/>
            </a:prstGeom>
            <a:noFill/>
            <a:ln w="9525">
              <a:noFill/>
              <a:miter lim="800000"/>
              <a:headEnd/>
              <a:tailEnd/>
            </a:ln>
          </p:spPr>
          <p:txBody>
            <a:bodyPr wrap="none">
              <a:spAutoFit/>
            </a:bodyPr>
            <a:lstStyle/>
            <a:p>
              <a:r>
                <a:rPr kumimoji="0" lang="en-GB" altLang="ja-JP" sz="2400" b="1">
                  <a:solidFill>
                    <a:srgbClr val="FF50F4"/>
                  </a:solidFill>
                  <a:latin typeface="Times New Roman" pitchFamily="18" charset="0"/>
                </a:rPr>
                <a:t>(p,n)</a:t>
              </a:r>
            </a:p>
            <a:p>
              <a:r>
                <a:rPr kumimoji="0" lang="en-GB" altLang="ja-JP" sz="2400" b="1">
                  <a:solidFill>
                    <a:srgbClr val="FF50F4"/>
                  </a:solidFill>
                  <a:latin typeface="Times New Roman" pitchFamily="18" charset="0"/>
                </a:rPr>
                <a:t>(3He,t)</a:t>
              </a:r>
            </a:p>
          </p:txBody>
        </p:sp>
      </p:grpSp>
      <p:sp>
        <p:nvSpPr>
          <p:cNvPr id="16392" name="Text Box 14"/>
          <p:cNvSpPr txBox="1">
            <a:spLocks noChangeArrowheads="1"/>
          </p:cNvSpPr>
          <p:nvPr/>
        </p:nvSpPr>
        <p:spPr bwMode="auto">
          <a:xfrm>
            <a:off x="2625725" y="47625"/>
            <a:ext cx="4038600" cy="1851025"/>
          </a:xfrm>
          <a:prstGeom prst="rect">
            <a:avLst/>
          </a:prstGeom>
          <a:noFill/>
          <a:ln w="9525">
            <a:noFill/>
            <a:miter lim="800000"/>
            <a:headEnd/>
            <a:tailEnd/>
          </a:ln>
        </p:spPr>
        <p:txBody>
          <a:bodyPr lIns="95782" tIns="47891" rIns="95782" bIns="47891">
            <a:spAutoFit/>
          </a:bodyPr>
          <a:lstStyle/>
          <a:p>
            <a:pPr algn="ctr" defTabSz="957263"/>
            <a:r>
              <a:rPr kumimoji="0" lang="en-US" altLang="ja-JP" sz="1900" i="1">
                <a:solidFill>
                  <a:srgbClr val="FF0000"/>
                </a:solidFill>
                <a:latin typeface="Calibri" pitchFamily="34" charset="0"/>
              </a:rPr>
              <a:t>We could compare them in mirror nuclei</a:t>
            </a:r>
          </a:p>
          <a:p>
            <a:pPr algn="ctr" defTabSz="957263"/>
            <a:r>
              <a:rPr kumimoji="0" lang="en-US" altLang="ja-JP" sz="1900" i="1">
                <a:latin typeface="Calibri" pitchFamily="34" charset="0"/>
              </a:rPr>
              <a:t>If isospin symmetry exists, mirror nuclei should populate the same states with the same probability, in the daughter nucleus, in the two mirror processes</a:t>
            </a:r>
            <a:endParaRPr kumimoji="0" lang="en-US" altLang="ja-JP" sz="1900">
              <a:latin typeface="Calibri" pitchFamily="34" charset="0"/>
            </a:endParaRPr>
          </a:p>
        </p:txBody>
      </p:sp>
      <p:sp>
        <p:nvSpPr>
          <p:cNvPr id="16393" name="Rectangle 104"/>
          <p:cNvSpPr>
            <a:spLocks noChangeArrowheads="1"/>
          </p:cNvSpPr>
          <p:nvPr/>
        </p:nvSpPr>
        <p:spPr bwMode="auto">
          <a:xfrm>
            <a:off x="3397250" y="3286125"/>
            <a:ext cx="254000" cy="292100"/>
          </a:xfrm>
          <a:prstGeom prst="rect">
            <a:avLst/>
          </a:prstGeom>
          <a:noFill/>
          <a:ln w="9525">
            <a:noFill/>
            <a:miter lim="800000"/>
            <a:headEnd/>
            <a:tailEnd/>
          </a:ln>
        </p:spPr>
        <p:txBody>
          <a:bodyPr wrap="none" lIns="0" tIns="0" rIns="0" bIns="0">
            <a:spAutoFit/>
          </a:bodyPr>
          <a:lstStyle/>
          <a:p>
            <a:pPr defTabSz="957263"/>
            <a:r>
              <a:rPr kumimoji="0" lang="es-ES" altLang="ja-JP" sz="1900">
                <a:solidFill>
                  <a:srgbClr val="FF0000"/>
                </a:solidFill>
                <a:latin typeface="Symbol" pitchFamily="18" charset="2"/>
              </a:rPr>
              <a:t>st</a:t>
            </a:r>
            <a:endParaRPr kumimoji="0" lang="es-ES" altLang="ja-JP">
              <a:latin typeface="Calibri" pitchFamily="34" charset="0"/>
            </a:endParaRPr>
          </a:p>
        </p:txBody>
      </p:sp>
      <p:sp>
        <p:nvSpPr>
          <p:cNvPr id="16394" name="Rectangle 108"/>
          <p:cNvSpPr>
            <a:spLocks noChangeArrowheads="1"/>
          </p:cNvSpPr>
          <p:nvPr/>
        </p:nvSpPr>
        <p:spPr bwMode="auto">
          <a:xfrm>
            <a:off x="3265488" y="4787900"/>
            <a:ext cx="106362" cy="292100"/>
          </a:xfrm>
          <a:prstGeom prst="rect">
            <a:avLst/>
          </a:prstGeom>
          <a:noFill/>
          <a:ln w="9525">
            <a:noFill/>
            <a:miter lim="800000"/>
            <a:headEnd/>
            <a:tailEnd/>
          </a:ln>
        </p:spPr>
        <p:txBody>
          <a:bodyPr wrap="none" lIns="0" tIns="0" rIns="0" bIns="0">
            <a:spAutoFit/>
          </a:bodyPr>
          <a:lstStyle/>
          <a:p>
            <a:pPr defTabSz="957263"/>
            <a:r>
              <a:rPr kumimoji="0" lang="es-ES" altLang="ja-JP" sz="1900">
                <a:solidFill>
                  <a:srgbClr val="008800"/>
                </a:solidFill>
                <a:latin typeface="Symbol" pitchFamily="18" charset="2"/>
              </a:rPr>
              <a:t>t</a:t>
            </a:r>
            <a:endParaRPr kumimoji="0" lang="es-ES" altLang="ja-JP">
              <a:latin typeface="Calibri" pitchFamily="34" charset="0"/>
            </a:endParaRPr>
          </a:p>
        </p:txBody>
      </p:sp>
      <p:sp>
        <p:nvSpPr>
          <p:cNvPr id="16395" name="CuadroTexto 34"/>
          <p:cNvSpPr txBox="1">
            <a:spLocks noChangeArrowheads="1"/>
          </p:cNvSpPr>
          <p:nvPr/>
        </p:nvSpPr>
        <p:spPr bwMode="auto">
          <a:xfrm>
            <a:off x="4870450" y="5446713"/>
            <a:ext cx="482600" cy="369887"/>
          </a:xfrm>
          <a:prstGeom prst="rect">
            <a:avLst/>
          </a:prstGeom>
          <a:noFill/>
          <a:ln w="9525">
            <a:noFill/>
            <a:miter lim="800000"/>
            <a:headEnd/>
            <a:tailEnd/>
          </a:ln>
        </p:spPr>
        <p:txBody>
          <a:bodyPr>
            <a:spAutoFit/>
          </a:bodyPr>
          <a:lstStyle/>
          <a:p>
            <a:r>
              <a:rPr kumimoji="0" lang="en-GB" altLang="ja-JP">
                <a:latin typeface="Calibri" pitchFamily="34" charset="0"/>
              </a:rPr>
              <a:t>IAS</a:t>
            </a:r>
          </a:p>
        </p:txBody>
      </p:sp>
      <p:pic>
        <p:nvPicPr>
          <p:cNvPr id="32" name="Picture 58"/>
          <p:cNvPicPr>
            <a:picLocks noChangeAspect="1" noChangeArrowheads="1"/>
          </p:cNvPicPr>
          <p:nvPr/>
        </p:nvPicPr>
        <p:blipFill>
          <a:blip r:embed="rId6"/>
          <a:srcRect/>
          <a:stretch>
            <a:fillRect/>
          </a:stretch>
        </p:blipFill>
        <p:spPr bwMode="auto">
          <a:xfrm>
            <a:off x="3530601" y="1898650"/>
            <a:ext cx="1633537" cy="1133475"/>
          </a:xfrm>
          <a:prstGeom prst="rect">
            <a:avLst/>
          </a:prstGeom>
          <a:noFill/>
          <a:ln w="9525">
            <a:noFill/>
            <a:miter lim="800000"/>
            <a:headEnd/>
            <a:tailEnd/>
          </a:ln>
        </p:spPr>
      </p:pic>
      <p:sp>
        <p:nvSpPr>
          <p:cNvPr id="33" name="Rectángulo 32"/>
          <p:cNvSpPr/>
          <p:nvPr/>
        </p:nvSpPr>
        <p:spPr>
          <a:xfrm>
            <a:off x="5307013" y="725692"/>
            <a:ext cx="1357312" cy="247396"/>
          </a:xfrm>
          <a:prstGeom prst="rect">
            <a:avLst/>
          </a:prstGeom>
          <a:noFill/>
          <a:ln w="5715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Rectángulo 33"/>
          <p:cNvSpPr/>
          <p:nvPr/>
        </p:nvSpPr>
        <p:spPr>
          <a:xfrm>
            <a:off x="4772819" y="1550342"/>
            <a:ext cx="1831182" cy="348308"/>
          </a:xfrm>
          <a:prstGeom prst="rect">
            <a:avLst/>
          </a:prstGeom>
          <a:noFill/>
          <a:ln w="57150" cap="flat" cmpd="sng" algn="ctr">
            <a:solidFill>
              <a:srgbClr val="FF66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Rectángulo 36"/>
          <p:cNvSpPr/>
          <p:nvPr/>
        </p:nvSpPr>
        <p:spPr>
          <a:xfrm>
            <a:off x="6726238" y="2009902"/>
            <a:ext cx="1357312" cy="247396"/>
          </a:xfrm>
          <a:prstGeom prst="rect">
            <a:avLst/>
          </a:prstGeom>
          <a:noFill/>
          <a:ln w="5715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Rectángulo 37"/>
          <p:cNvSpPr/>
          <p:nvPr/>
        </p:nvSpPr>
        <p:spPr>
          <a:xfrm>
            <a:off x="914400" y="2009902"/>
            <a:ext cx="1357312" cy="247396"/>
          </a:xfrm>
          <a:prstGeom prst="rect">
            <a:avLst/>
          </a:prstGeom>
          <a:noFill/>
          <a:ln w="57150"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Rectángulo 38"/>
          <p:cNvSpPr/>
          <p:nvPr/>
        </p:nvSpPr>
        <p:spPr>
          <a:xfrm>
            <a:off x="5840810" y="4123208"/>
            <a:ext cx="1515626" cy="664692"/>
          </a:xfrm>
          <a:prstGeom prst="rect">
            <a:avLst/>
          </a:prstGeom>
          <a:noFill/>
          <a:ln w="57150" cap="flat" cmpd="sng" algn="ctr">
            <a:solidFill>
              <a:srgbClr val="FF66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0" name="Rectángulo 39"/>
          <p:cNvSpPr/>
          <p:nvPr/>
        </p:nvSpPr>
        <p:spPr>
          <a:xfrm>
            <a:off x="2061780" y="4048125"/>
            <a:ext cx="638557" cy="664692"/>
          </a:xfrm>
          <a:prstGeom prst="rect">
            <a:avLst/>
          </a:prstGeom>
          <a:noFill/>
          <a:ln w="57150" cap="flat" cmpd="sng" algn="ctr">
            <a:solidFill>
              <a:srgbClr val="FF66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Marcador de fecha 2"/>
          <p:cNvSpPr>
            <a:spLocks noGrp="1"/>
          </p:cNvSpPr>
          <p:nvPr>
            <p:ph type="dt" sz="half" idx="10"/>
          </p:nvPr>
        </p:nvSpPr>
        <p:spPr/>
        <p:txBody>
          <a:bodyPr/>
          <a:lstStyle/>
          <a:p>
            <a:pPr>
              <a:defRPr/>
            </a:pPr>
            <a:r>
              <a:rPr lang="es-ES_tradnl" smtClean="0"/>
              <a:t>16-20 Nov 2015/15</a:t>
            </a:r>
            <a:endParaRPr lang="en-GB" dirty="0"/>
          </a:p>
        </p:txBody>
      </p:sp>
      <p:sp>
        <p:nvSpPr>
          <p:cNvPr id="4" name="Marcador de pie de página 3"/>
          <p:cNvSpPr>
            <a:spLocks noGrp="1"/>
          </p:cNvSpPr>
          <p:nvPr>
            <p:ph type="ftr" sz="quarter" idx="11"/>
          </p:nvPr>
        </p:nvSpPr>
        <p:spPr/>
        <p:txBody>
          <a:bodyPr/>
          <a:lstStyle/>
          <a:p>
            <a:pPr>
              <a:defRPr/>
            </a:pPr>
            <a:r>
              <a:rPr lang="es-ES_tradnl" smtClean="0"/>
              <a:t>HST15</a:t>
            </a:r>
            <a:endParaRPr lang="en-GB"/>
          </a:p>
        </p:txBody>
      </p:sp>
      <p:sp>
        <p:nvSpPr>
          <p:cNvPr id="5" name="Marcador de número de diapositiva 4"/>
          <p:cNvSpPr>
            <a:spLocks noGrp="1"/>
          </p:cNvSpPr>
          <p:nvPr>
            <p:ph type="sldNum" sz="quarter" idx="12"/>
          </p:nvPr>
        </p:nvSpPr>
        <p:spPr/>
        <p:txBody>
          <a:bodyPr/>
          <a:lstStyle/>
          <a:p>
            <a:pPr>
              <a:defRPr/>
            </a:pPr>
            <a:fld id="{2C624D98-657D-4B5B-B1BB-E785E0A023FE}" type="slidenum">
              <a:rPr lang="en-GB" smtClean="0"/>
              <a:pPr>
                <a:defRPr/>
              </a:pPr>
              <a:t>8</a:t>
            </a:fld>
            <a:endParaRPr lang="en-GB"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461587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5" name="Marcador de fecha 2"/>
          <p:cNvSpPr>
            <a:spLocks noGrp="1"/>
          </p:cNvSpPr>
          <p:nvPr>
            <p:ph type="dt" sz="half"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s-ES_tradnl" altLang="ja-JP" smtClean="0"/>
              <a:t>16-20 Nov 2015/15</a:t>
            </a:r>
            <a:endParaRPr lang="en-GB" altLang="ja-JP"/>
          </a:p>
        </p:txBody>
      </p:sp>
      <p:sp>
        <p:nvSpPr>
          <p:cNvPr id="2" name="Marcador de pie de página 1"/>
          <p:cNvSpPr>
            <a:spLocks noGrp="1"/>
          </p:cNvSpPr>
          <p:nvPr>
            <p:ph type="ftr" sz="quarter" idx="11"/>
          </p:nvPr>
        </p:nvSpPr>
        <p:spPr/>
        <p:txBody>
          <a:bodyPr/>
          <a:lstStyle/>
          <a:p>
            <a:pPr>
              <a:defRPr/>
            </a:pPr>
            <a:r>
              <a:rPr lang="es-ES_tradnl" smtClean="0"/>
              <a:t>HST15</a:t>
            </a:r>
            <a:endParaRPr lang="en-GB"/>
          </a:p>
        </p:txBody>
      </p:sp>
      <p:sp>
        <p:nvSpPr>
          <p:cNvPr id="113667" name="Marcador de número de diapositiva 4"/>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C1A65A-0924-4B9F-BDCA-0A28E341EC63}" type="slidenum">
              <a:rPr lang="en-GB" altLang="ja-JP"/>
              <a:pPr fontAlgn="base">
                <a:spcBef>
                  <a:spcPct val="0"/>
                </a:spcBef>
                <a:spcAft>
                  <a:spcPct val="0"/>
                </a:spcAft>
              </a:pPr>
              <a:t>9</a:t>
            </a:fld>
            <a:endParaRPr lang="en-GB" altLang="ja-JP"/>
          </a:p>
        </p:txBody>
      </p:sp>
      <p:pic>
        <p:nvPicPr>
          <p:cNvPr id="113668" name="Imagen 16"/>
          <p:cNvPicPr>
            <a:picLocks noChangeAspect="1"/>
          </p:cNvPicPr>
          <p:nvPr/>
        </p:nvPicPr>
        <p:blipFill>
          <a:blip r:embed="rId2"/>
          <a:srcRect/>
          <a:stretch>
            <a:fillRect/>
          </a:stretch>
        </p:blipFill>
        <p:spPr bwMode="auto">
          <a:xfrm>
            <a:off x="4763" y="554038"/>
            <a:ext cx="9310687" cy="4241800"/>
          </a:xfrm>
          <a:prstGeom prst="rect">
            <a:avLst/>
          </a:prstGeom>
          <a:noFill/>
          <a:ln w="9525">
            <a:noFill/>
            <a:miter lim="800000"/>
            <a:headEnd/>
            <a:tailEnd/>
          </a:ln>
        </p:spPr>
      </p:pic>
      <p:sp>
        <p:nvSpPr>
          <p:cNvPr id="9" name="Text Box 13"/>
          <p:cNvSpPr txBox="1">
            <a:spLocks noChangeArrowheads="1"/>
          </p:cNvSpPr>
          <p:nvPr/>
        </p:nvSpPr>
        <p:spPr bwMode="auto">
          <a:xfrm>
            <a:off x="2336800" y="1009650"/>
            <a:ext cx="5910263" cy="615950"/>
          </a:xfrm>
          <a:prstGeom prst="rect">
            <a:avLst/>
          </a:prstGeom>
          <a:solidFill>
            <a:schemeClr val="accent6">
              <a:lumMod val="60000"/>
              <a:lumOff val="40000"/>
            </a:schemeClr>
          </a:solidFill>
          <a:ln w="9525">
            <a:noFill/>
            <a:miter lim="800000"/>
            <a:headEnd/>
            <a:tailEnd/>
          </a:ln>
        </p:spPr>
        <p:txBody>
          <a:bodyPr>
            <a:spAutoFit/>
          </a:bodyPr>
          <a:lstStyle/>
          <a:p>
            <a:pPr algn="ctr" fontAlgn="auto">
              <a:spcBef>
                <a:spcPts val="0"/>
              </a:spcBef>
              <a:spcAft>
                <a:spcPts val="0"/>
              </a:spcAft>
              <a:defRPr/>
            </a:pPr>
            <a:r>
              <a:rPr kumimoji="0" lang="en-GB" dirty="0">
                <a:latin typeface="+mn-lt"/>
                <a:ea typeface="+mn-ea"/>
              </a:rPr>
              <a:t> </a:t>
            </a:r>
            <a:r>
              <a:rPr kumimoji="0" lang="en-GB" sz="1600" dirty="0">
                <a:latin typeface="+mn-lt"/>
                <a:ea typeface="+mn-ea"/>
              </a:rPr>
              <a:t>The first experiments on </a:t>
            </a:r>
            <a:r>
              <a:rPr kumimoji="0" lang="en-GB" sz="1600" dirty="0" err="1">
                <a:latin typeface="+mn-lt"/>
                <a:ea typeface="+mn-ea"/>
              </a:rPr>
              <a:t>Tz</a:t>
            </a:r>
            <a:r>
              <a:rPr kumimoji="0" lang="en-GB" sz="1600" dirty="0">
                <a:latin typeface="+mn-lt"/>
                <a:ea typeface="+mn-ea"/>
              </a:rPr>
              <a:t>=-1 nuclei  were carried out at the GSI Large Scale Facility</a:t>
            </a:r>
          </a:p>
        </p:txBody>
      </p:sp>
      <p:sp>
        <p:nvSpPr>
          <p:cNvPr id="45" name="Rectángulo 44"/>
          <p:cNvSpPr/>
          <p:nvPr/>
        </p:nvSpPr>
        <p:spPr>
          <a:xfrm>
            <a:off x="3032125" y="3792538"/>
            <a:ext cx="3190875" cy="2587625"/>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grpSp>
        <p:nvGrpSpPr>
          <p:cNvPr id="113673" name="Agrupar 9"/>
          <p:cNvGrpSpPr>
            <a:grpSpLocks/>
          </p:cNvGrpSpPr>
          <p:nvPr/>
        </p:nvGrpSpPr>
        <p:grpSpPr bwMode="auto">
          <a:xfrm>
            <a:off x="3082925" y="3844925"/>
            <a:ext cx="3082925" cy="2460625"/>
            <a:chOff x="0" y="3733800"/>
            <a:chExt cx="3082544" cy="2461150"/>
          </a:xfrm>
        </p:grpSpPr>
        <p:sp>
          <p:nvSpPr>
            <p:cNvPr id="113684" name="Line 45"/>
            <p:cNvSpPr>
              <a:spLocks noChangeShapeType="1"/>
            </p:cNvSpPr>
            <p:nvPr/>
          </p:nvSpPr>
          <p:spPr bwMode="auto">
            <a:xfrm flipV="1">
              <a:off x="464527" y="3873501"/>
              <a:ext cx="1563565" cy="1566863"/>
            </a:xfrm>
            <a:prstGeom prst="line">
              <a:avLst/>
            </a:prstGeom>
            <a:noFill/>
            <a:ln w="9525">
              <a:solidFill>
                <a:schemeClr val="tx1"/>
              </a:solidFill>
              <a:round/>
              <a:headEnd/>
              <a:tailEnd/>
            </a:ln>
          </p:spPr>
          <p:txBody>
            <a:bodyPr/>
            <a:lstStyle/>
            <a:p>
              <a:endParaRPr lang="ja-JP" altLang="en-US"/>
            </a:p>
          </p:txBody>
        </p:sp>
        <p:sp>
          <p:nvSpPr>
            <p:cNvPr id="113685" name="Line 46"/>
            <p:cNvSpPr>
              <a:spLocks noChangeShapeType="1"/>
            </p:cNvSpPr>
            <p:nvPr/>
          </p:nvSpPr>
          <p:spPr bwMode="auto">
            <a:xfrm flipV="1">
              <a:off x="810358" y="4013201"/>
              <a:ext cx="1563565" cy="1566863"/>
            </a:xfrm>
            <a:prstGeom prst="line">
              <a:avLst/>
            </a:prstGeom>
            <a:noFill/>
            <a:ln w="9525">
              <a:solidFill>
                <a:schemeClr val="tx1"/>
              </a:solidFill>
              <a:round/>
              <a:headEnd/>
              <a:tailEnd/>
            </a:ln>
          </p:spPr>
          <p:txBody>
            <a:bodyPr/>
            <a:lstStyle/>
            <a:p>
              <a:endParaRPr lang="ja-JP" altLang="en-US"/>
            </a:p>
          </p:txBody>
        </p:sp>
        <p:sp>
          <p:nvSpPr>
            <p:cNvPr id="113686" name="Rectangle 48"/>
            <p:cNvSpPr>
              <a:spLocks noChangeArrowheads="1"/>
            </p:cNvSpPr>
            <p:nvPr/>
          </p:nvSpPr>
          <p:spPr bwMode="auto">
            <a:xfrm>
              <a:off x="436685" y="5245100"/>
              <a:ext cx="227135" cy="222250"/>
            </a:xfrm>
            <a:prstGeom prst="rect">
              <a:avLst/>
            </a:prstGeom>
            <a:solidFill>
              <a:srgbClr val="FF9966"/>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113687" name="Rectangle 49"/>
            <p:cNvSpPr>
              <a:spLocks noChangeArrowheads="1"/>
            </p:cNvSpPr>
            <p:nvPr/>
          </p:nvSpPr>
          <p:spPr bwMode="auto">
            <a:xfrm>
              <a:off x="663820" y="5468938"/>
              <a:ext cx="228600" cy="222250"/>
            </a:xfrm>
            <a:prstGeom prst="rect">
              <a:avLst/>
            </a:prstGeom>
            <a:solidFill>
              <a:srgbClr val="FF9966"/>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113688" name="Rectangle 50"/>
            <p:cNvSpPr>
              <a:spLocks noChangeArrowheads="1"/>
            </p:cNvSpPr>
            <p:nvPr/>
          </p:nvSpPr>
          <p:spPr bwMode="auto">
            <a:xfrm>
              <a:off x="892420" y="5692775"/>
              <a:ext cx="227134" cy="222250"/>
            </a:xfrm>
            <a:prstGeom prst="rect">
              <a:avLst/>
            </a:prstGeom>
            <a:solidFill>
              <a:schemeClr val="tx2"/>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113689" name="Rectangle 53"/>
            <p:cNvSpPr>
              <a:spLocks noChangeArrowheads="1"/>
            </p:cNvSpPr>
            <p:nvPr/>
          </p:nvSpPr>
          <p:spPr bwMode="auto">
            <a:xfrm>
              <a:off x="839666" y="4852988"/>
              <a:ext cx="227134" cy="222250"/>
            </a:xfrm>
            <a:prstGeom prst="rect">
              <a:avLst/>
            </a:prstGeom>
            <a:solidFill>
              <a:srgbClr val="FF9966"/>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113690" name="Rectangle 54"/>
            <p:cNvSpPr>
              <a:spLocks noChangeArrowheads="1"/>
            </p:cNvSpPr>
            <p:nvPr/>
          </p:nvSpPr>
          <p:spPr bwMode="auto">
            <a:xfrm>
              <a:off x="1066801" y="5076825"/>
              <a:ext cx="227135" cy="222250"/>
            </a:xfrm>
            <a:prstGeom prst="rect">
              <a:avLst/>
            </a:prstGeom>
            <a:solidFill>
              <a:srgbClr val="FF9966"/>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113691" name="Rectangle 55"/>
            <p:cNvSpPr>
              <a:spLocks noChangeArrowheads="1"/>
            </p:cNvSpPr>
            <p:nvPr/>
          </p:nvSpPr>
          <p:spPr bwMode="auto">
            <a:xfrm>
              <a:off x="1293935" y="5300663"/>
              <a:ext cx="228600" cy="222250"/>
            </a:xfrm>
            <a:prstGeom prst="rect">
              <a:avLst/>
            </a:prstGeom>
            <a:solidFill>
              <a:schemeClr val="tx2"/>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113692" name="Rectangle 56"/>
            <p:cNvSpPr>
              <a:spLocks noChangeArrowheads="1"/>
            </p:cNvSpPr>
            <p:nvPr/>
          </p:nvSpPr>
          <p:spPr bwMode="auto">
            <a:xfrm>
              <a:off x="1210408" y="4460875"/>
              <a:ext cx="225669" cy="223838"/>
            </a:xfrm>
            <a:prstGeom prst="rect">
              <a:avLst/>
            </a:prstGeom>
            <a:solidFill>
              <a:srgbClr val="FF9966"/>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113693" name="Rectangle 57"/>
            <p:cNvSpPr>
              <a:spLocks noChangeArrowheads="1"/>
            </p:cNvSpPr>
            <p:nvPr/>
          </p:nvSpPr>
          <p:spPr bwMode="auto">
            <a:xfrm>
              <a:off x="1436077" y="4684714"/>
              <a:ext cx="227135" cy="223837"/>
            </a:xfrm>
            <a:prstGeom prst="rect">
              <a:avLst/>
            </a:prstGeom>
            <a:solidFill>
              <a:srgbClr val="FF9966"/>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113694" name="Rectangle 58"/>
            <p:cNvSpPr>
              <a:spLocks noChangeArrowheads="1"/>
            </p:cNvSpPr>
            <p:nvPr/>
          </p:nvSpPr>
          <p:spPr bwMode="auto">
            <a:xfrm>
              <a:off x="1663212" y="4908550"/>
              <a:ext cx="227134" cy="223838"/>
            </a:xfrm>
            <a:prstGeom prst="rect">
              <a:avLst/>
            </a:prstGeom>
            <a:solidFill>
              <a:schemeClr val="tx2"/>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113695" name="Text Box 59"/>
            <p:cNvSpPr txBox="1">
              <a:spLocks noChangeArrowheads="1"/>
            </p:cNvSpPr>
            <p:nvPr/>
          </p:nvSpPr>
          <p:spPr bwMode="auto">
            <a:xfrm>
              <a:off x="1447800" y="5410200"/>
              <a:ext cx="461312" cy="327550"/>
            </a:xfrm>
            <a:prstGeom prst="rect">
              <a:avLst/>
            </a:prstGeom>
            <a:noFill/>
            <a:ln w="9525">
              <a:noFill/>
              <a:miter lim="800000"/>
              <a:headEnd/>
              <a:tailEnd/>
            </a:ln>
          </p:spPr>
          <p:txBody>
            <a:bodyPr wrap="none" lIns="95782" tIns="47891" rIns="95782" bIns="47891">
              <a:spAutoFit/>
            </a:bodyPr>
            <a:lstStyle/>
            <a:p>
              <a:pPr defTabSz="957263"/>
              <a:r>
                <a:rPr kumimoji="0" lang="en-GB" altLang="ja-JP" sz="1500" baseline="30000">
                  <a:latin typeface="Calibri" pitchFamily="34" charset="0"/>
                </a:rPr>
                <a:t>46</a:t>
              </a:r>
              <a:r>
                <a:rPr kumimoji="0" lang="en-GB" altLang="ja-JP" sz="1500">
                  <a:latin typeface="Calibri" pitchFamily="34" charset="0"/>
                </a:rPr>
                <a:t>Ti</a:t>
              </a:r>
            </a:p>
          </p:txBody>
        </p:sp>
        <p:sp>
          <p:nvSpPr>
            <p:cNvPr id="113696" name="Text Box 60"/>
            <p:cNvSpPr txBox="1">
              <a:spLocks noChangeArrowheads="1"/>
            </p:cNvSpPr>
            <p:nvPr/>
          </p:nvSpPr>
          <p:spPr bwMode="auto">
            <a:xfrm>
              <a:off x="1828801" y="5029200"/>
              <a:ext cx="493059" cy="327550"/>
            </a:xfrm>
            <a:prstGeom prst="rect">
              <a:avLst/>
            </a:prstGeom>
            <a:noFill/>
            <a:ln w="9525">
              <a:noFill/>
              <a:miter lim="800000"/>
              <a:headEnd/>
              <a:tailEnd/>
            </a:ln>
          </p:spPr>
          <p:txBody>
            <a:bodyPr wrap="none" lIns="95782" tIns="47891" rIns="95782" bIns="47891">
              <a:spAutoFit/>
            </a:bodyPr>
            <a:lstStyle/>
            <a:p>
              <a:pPr defTabSz="957263"/>
              <a:r>
                <a:rPr kumimoji="0" lang="en-GB" altLang="ja-JP" sz="1500" baseline="30000">
                  <a:latin typeface="Calibri" pitchFamily="34" charset="0"/>
                </a:rPr>
                <a:t>50</a:t>
              </a:r>
              <a:r>
                <a:rPr kumimoji="0" lang="en-GB" altLang="ja-JP" sz="1500">
                  <a:latin typeface="Calibri" pitchFamily="34" charset="0"/>
                </a:rPr>
                <a:t>Cr</a:t>
              </a:r>
            </a:p>
          </p:txBody>
        </p:sp>
        <p:sp>
          <p:nvSpPr>
            <p:cNvPr id="113697" name="Text Box 61"/>
            <p:cNvSpPr txBox="1">
              <a:spLocks noChangeArrowheads="1"/>
            </p:cNvSpPr>
            <p:nvPr/>
          </p:nvSpPr>
          <p:spPr bwMode="auto">
            <a:xfrm>
              <a:off x="762000" y="4267200"/>
              <a:ext cx="504705" cy="327550"/>
            </a:xfrm>
            <a:prstGeom prst="rect">
              <a:avLst/>
            </a:prstGeom>
            <a:noFill/>
            <a:ln w="9525">
              <a:noFill/>
              <a:miter lim="800000"/>
              <a:headEnd/>
              <a:tailEnd/>
            </a:ln>
          </p:spPr>
          <p:txBody>
            <a:bodyPr wrap="none" lIns="95782" tIns="47891" rIns="95782" bIns="47891">
              <a:spAutoFit/>
            </a:bodyPr>
            <a:lstStyle/>
            <a:p>
              <a:pPr defTabSz="957263"/>
              <a:r>
                <a:rPr kumimoji="0" lang="en-GB" altLang="ja-JP" sz="1500" baseline="30000">
                  <a:latin typeface="Calibri" pitchFamily="34" charset="0"/>
                </a:rPr>
                <a:t>50</a:t>
              </a:r>
              <a:r>
                <a:rPr kumimoji="0" lang="en-GB" altLang="ja-JP" sz="1500">
                  <a:latin typeface="Calibri" pitchFamily="34" charset="0"/>
                </a:rPr>
                <a:t>Fe</a:t>
              </a:r>
            </a:p>
          </p:txBody>
        </p:sp>
        <p:sp>
          <p:nvSpPr>
            <p:cNvPr id="113698" name="Text Box 62"/>
            <p:cNvSpPr txBox="1">
              <a:spLocks noChangeArrowheads="1"/>
            </p:cNvSpPr>
            <p:nvPr/>
          </p:nvSpPr>
          <p:spPr bwMode="auto">
            <a:xfrm>
              <a:off x="1143000" y="3886200"/>
              <a:ext cx="491744" cy="327550"/>
            </a:xfrm>
            <a:prstGeom prst="rect">
              <a:avLst/>
            </a:prstGeom>
            <a:noFill/>
            <a:ln w="9525">
              <a:noFill/>
              <a:miter lim="800000"/>
              <a:headEnd/>
              <a:tailEnd/>
            </a:ln>
          </p:spPr>
          <p:txBody>
            <a:bodyPr wrap="none" lIns="95782" tIns="47891" rIns="95782" bIns="47891">
              <a:spAutoFit/>
            </a:bodyPr>
            <a:lstStyle/>
            <a:p>
              <a:pPr defTabSz="957263"/>
              <a:r>
                <a:rPr kumimoji="0" lang="en-GB" altLang="ja-JP" sz="1500" baseline="30000">
                  <a:latin typeface="Calibri" pitchFamily="34" charset="0"/>
                </a:rPr>
                <a:t>54</a:t>
              </a:r>
              <a:r>
                <a:rPr kumimoji="0" lang="en-GB" altLang="ja-JP" sz="1500">
                  <a:latin typeface="Calibri" pitchFamily="34" charset="0"/>
                </a:rPr>
                <a:t>Ni</a:t>
              </a:r>
            </a:p>
          </p:txBody>
        </p:sp>
        <p:sp>
          <p:nvSpPr>
            <p:cNvPr id="113699" name="Text Box 63"/>
            <p:cNvSpPr txBox="1">
              <a:spLocks noChangeArrowheads="1"/>
            </p:cNvSpPr>
            <p:nvPr/>
          </p:nvSpPr>
          <p:spPr bwMode="auto">
            <a:xfrm>
              <a:off x="381001" y="4648200"/>
              <a:ext cx="493059" cy="327550"/>
            </a:xfrm>
            <a:prstGeom prst="rect">
              <a:avLst/>
            </a:prstGeom>
            <a:noFill/>
            <a:ln w="9525">
              <a:noFill/>
              <a:miter lim="800000"/>
              <a:headEnd/>
              <a:tailEnd/>
            </a:ln>
          </p:spPr>
          <p:txBody>
            <a:bodyPr wrap="none" lIns="95782" tIns="47891" rIns="95782" bIns="47891">
              <a:spAutoFit/>
            </a:bodyPr>
            <a:lstStyle/>
            <a:p>
              <a:pPr defTabSz="957263"/>
              <a:r>
                <a:rPr kumimoji="0" lang="en-GB" altLang="ja-JP" sz="1500" baseline="30000">
                  <a:latin typeface="Calibri" pitchFamily="34" charset="0"/>
                </a:rPr>
                <a:t>46</a:t>
              </a:r>
              <a:r>
                <a:rPr kumimoji="0" lang="en-GB" altLang="ja-JP" sz="1500">
                  <a:latin typeface="Calibri" pitchFamily="34" charset="0"/>
                </a:rPr>
                <a:t>Cr</a:t>
              </a:r>
            </a:p>
          </p:txBody>
        </p:sp>
        <p:sp>
          <p:nvSpPr>
            <p:cNvPr id="113700" name="Rectangle 69"/>
            <p:cNvSpPr>
              <a:spLocks noChangeArrowheads="1"/>
            </p:cNvSpPr>
            <p:nvPr/>
          </p:nvSpPr>
          <p:spPr bwMode="auto">
            <a:xfrm>
              <a:off x="1606062" y="4097339"/>
              <a:ext cx="227135" cy="223837"/>
            </a:xfrm>
            <a:prstGeom prst="rect">
              <a:avLst/>
            </a:prstGeom>
            <a:solidFill>
              <a:srgbClr val="FF9966"/>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113701" name="Rectangle 70"/>
            <p:cNvSpPr>
              <a:spLocks noChangeArrowheads="1"/>
            </p:cNvSpPr>
            <p:nvPr/>
          </p:nvSpPr>
          <p:spPr bwMode="auto">
            <a:xfrm>
              <a:off x="1833197" y="4321175"/>
              <a:ext cx="230065" cy="223838"/>
            </a:xfrm>
            <a:prstGeom prst="rect">
              <a:avLst/>
            </a:prstGeom>
            <a:solidFill>
              <a:srgbClr val="FF9966"/>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113702" name="Rectangle 71"/>
            <p:cNvSpPr>
              <a:spLocks noChangeArrowheads="1"/>
            </p:cNvSpPr>
            <p:nvPr/>
          </p:nvSpPr>
          <p:spPr bwMode="auto">
            <a:xfrm>
              <a:off x="2063262" y="4545014"/>
              <a:ext cx="225669" cy="223837"/>
            </a:xfrm>
            <a:prstGeom prst="rect">
              <a:avLst/>
            </a:prstGeom>
            <a:solidFill>
              <a:schemeClr val="tx2"/>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113703" name="Text Box 76"/>
            <p:cNvSpPr txBox="1">
              <a:spLocks noChangeArrowheads="1"/>
            </p:cNvSpPr>
            <p:nvPr/>
          </p:nvSpPr>
          <p:spPr bwMode="auto">
            <a:xfrm rot="-2645649">
              <a:off x="164428" y="5865550"/>
              <a:ext cx="503484" cy="327550"/>
            </a:xfrm>
            <a:prstGeom prst="rect">
              <a:avLst/>
            </a:prstGeom>
            <a:noFill/>
            <a:ln w="9525">
              <a:noFill/>
              <a:miter lim="800000"/>
              <a:headEnd/>
              <a:tailEnd/>
            </a:ln>
          </p:spPr>
          <p:txBody>
            <a:bodyPr wrap="none" lIns="95782" tIns="47891" rIns="95782" bIns="47891">
              <a:spAutoFit/>
            </a:bodyPr>
            <a:lstStyle/>
            <a:p>
              <a:pPr defTabSz="957263"/>
              <a:r>
                <a:rPr kumimoji="0" lang="en-GB" altLang="ja-JP" sz="1500">
                  <a:latin typeface="Calibri" pitchFamily="34" charset="0"/>
                </a:rPr>
                <a:t>N=Z</a:t>
              </a:r>
            </a:p>
          </p:txBody>
        </p:sp>
        <p:sp>
          <p:nvSpPr>
            <p:cNvPr id="113704" name="Line 78"/>
            <p:cNvSpPr>
              <a:spLocks noChangeShapeType="1"/>
            </p:cNvSpPr>
            <p:nvPr/>
          </p:nvSpPr>
          <p:spPr bwMode="auto">
            <a:xfrm flipV="1">
              <a:off x="1038959" y="4376738"/>
              <a:ext cx="1421423" cy="1427162"/>
            </a:xfrm>
            <a:prstGeom prst="line">
              <a:avLst/>
            </a:prstGeom>
            <a:noFill/>
            <a:ln w="9525">
              <a:solidFill>
                <a:schemeClr val="tx1"/>
              </a:solidFill>
              <a:round/>
              <a:headEnd/>
              <a:tailEnd/>
            </a:ln>
          </p:spPr>
          <p:txBody>
            <a:bodyPr/>
            <a:lstStyle/>
            <a:p>
              <a:endParaRPr lang="ja-JP" altLang="en-US"/>
            </a:p>
          </p:txBody>
        </p:sp>
        <p:sp>
          <p:nvSpPr>
            <p:cNvPr id="113705" name="Rectangle 82"/>
            <p:cNvSpPr>
              <a:spLocks noChangeArrowheads="1"/>
            </p:cNvSpPr>
            <p:nvPr/>
          </p:nvSpPr>
          <p:spPr bwMode="auto">
            <a:xfrm>
              <a:off x="1972408" y="3733800"/>
              <a:ext cx="225669" cy="223838"/>
            </a:xfrm>
            <a:prstGeom prst="rect">
              <a:avLst/>
            </a:prstGeom>
            <a:solidFill>
              <a:srgbClr val="FF9966"/>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113706" name="Rectangle 83"/>
            <p:cNvSpPr>
              <a:spLocks noChangeArrowheads="1"/>
            </p:cNvSpPr>
            <p:nvPr/>
          </p:nvSpPr>
          <p:spPr bwMode="auto">
            <a:xfrm>
              <a:off x="2198077" y="3957639"/>
              <a:ext cx="227135" cy="223837"/>
            </a:xfrm>
            <a:prstGeom prst="rect">
              <a:avLst/>
            </a:prstGeom>
            <a:solidFill>
              <a:srgbClr val="FF9966"/>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113707" name="Rectangle 84"/>
            <p:cNvSpPr>
              <a:spLocks noChangeArrowheads="1"/>
            </p:cNvSpPr>
            <p:nvPr/>
          </p:nvSpPr>
          <p:spPr bwMode="auto">
            <a:xfrm>
              <a:off x="2425212" y="4181475"/>
              <a:ext cx="227134" cy="223838"/>
            </a:xfrm>
            <a:prstGeom prst="rect">
              <a:avLst/>
            </a:prstGeom>
            <a:solidFill>
              <a:schemeClr val="tx2"/>
            </a:solidFill>
            <a:ln w="9525">
              <a:solidFill>
                <a:schemeClr val="tx1"/>
              </a:solidFill>
              <a:miter lim="800000"/>
              <a:headEnd/>
              <a:tailEnd/>
            </a:ln>
          </p:spPr>
          <p:txBody>
            <a:bodyPr wrap="none" anchor="ctr"/>
            <a:lstStyle/>
            <a:p>
              <a:endParaRPr kumimoji="0" lang="es-ES_tradnl" altLang="ja-JP">
                <a:latin typeface="Calibri" pitchFamily="34" charset="0"/>
              </a:endParaRPr>
            </a:p>
          </p:txBody>
        </p:sp>
        <p:sp>
          <p:nvSpPr>
            <p:cNvPr id="113708" name="Text Box 88"/>
            <p:cNvSpPr txBox="1">
              <a:spLocks noChangeArrowheads="1"/>
            </p:cNvSpPr>
            <p:nvPr/>
          </p:nvSpPr>
          <p:spPr bwMode="auto">
            <a:xfrm>
              <a:off x="2590800" y="4267200"/>
              <a:ext cx="491744" cy="327550"/>
            </a:xfrm>
            <a:prstGeom prst="rect">
              <a:avLst/>
            </a:prstGeom>
            <a:noFill/>
            <a:ln w="9525">
              <a:noFill/>
              <a:miter lim="800000"/>
              <a:headEnd/>
              <a:tailEnd/>
            </a:ln>
          </p:spPr>
          <p:txBody>
            <a:bodyPr wrap="none" lIns="95782" tIns="47891" rIns="95782" bIns="47891">
              <a:spAutoFit/>
            </a:bodyPr>
            <a:lstStyle/>
            <a:p>
              <a:pPr defTabSz="957263"/>
              <a:r>
                <a:rPr kumimoji="0" lang="en-GB" altLang="ja-JP" sz="1500" baseline="30000">
                  <a:latin typeface="Calibri" pitchFamily="34" charset="0"/>
                </a:rPr>
                <a:t>58</a:t>
              </a:r>
              <a:r>
                <a:rPr kumimoji="0" lang="en-GB" altLang="ja-JP" sz="1500">
                  <a:latin typeface="Calibri" pitchFamily="34" charset="0"/>
                </a:rPr>
                <a:t>Ni</a:t>
              </a:r>
            </a:p>
          </p:txBody>
        </p:sp>
        <p:sp>
          <p:nvSpPr>
            <p:cNvPr id="113709" name="Text Box 89"/>
            <p:cNvSpPr txBox="1">
              <a:spLocks noChangeArrowheads="1"/>
            </p:cNvSpPr>
            <p:nvPr/>
          </p:nvSpPr>
          <p:spPr bwMode="auto">
            <a:xfrm>
              <a:off x="2209800" y="4648200"/>
              <a:ext cx="504705" cy="327550"/>
            </a:xfrm>
            <a:prstGeom prst="rect">
              <a:avLst/>
            </a:prstGeom>
            <a:noFill/>
            <a:ln w="9525">
              <a:noFill/>
              <a:miter lim="800000"/>
              <a:headEnd/>
              <a:tailEnd/>
            </a:ln>
          </p:spPr>
          <p:txBody>
            <a:bodyPr wrap="none" lIns="95782" tIns="47891" rIns="95782" bIns="47891">
              <a:spAutoFit/>
            </a:bodyPr>
            <a:lstStyle/>
            <a:p>
              <a:pPr defTabSz="957263"/>
              <a:r>
                <a:rPr kumimoji="0" lang="en-GB" altLang="ja-JP" sz="1500" baseline="30000">
                  <a:latin typeface="Calibri" pitchFamily="34" charset="0"/>
                </a:rPr>
                <a:t>54</a:t>
              </a:r>
              <a:r>
                <a:rPr kumimoji="0" lang="en-GB" altLang="ja-JP" sz="1500">
                  <a:latin typeface="Calibri" pitchFamily="34" charset="0"/>
                </a:rPr>
                <a:t>Fe</a:t>
              </a:r>
            </a:p>
          </p:txBody>
        </p:sp>
        <p:sp>
          <p:nvSpPr>
            <p:cNvPr id="113710" name="Text Box 90"/>
            <p:cNvSpPr txBox="1">
              <a:spLocks noChangeArrowheads="1"/>
            </p:cNvSpPr>
            <p:nvPr/>
          </p:nvSpPr>
          <p:spPr bwMode="auto">
            <a:xfrm>
              <a:off x="0" y="5029200"/>
              <a:ext cx="458666" cy="327550"/>
            </a:xfrm>
            <a:prstGeom prst="rect">
              <a:avLst/>
            </a:prstGeom>
            <a:noFill/>
            <a:ln w="9525">
              <a:noFill/>
              <a:miter lim="800000"/>
              <a:headEnd/>
              <a:tailEnd/>
            </a:ln>
          </p:spPr>
          <p:txBody>
            <a:bodyPr lIns="95782" tIns="47891" rIns="95782" bIns="47891">
              <a:spAutoFit/>
            </a:bodyPr>
            <a:lstStyle/>
            <a:p>
              <a:pPr defTabSz="957263"/>
              <a:r>
                <a:rPr kumimoji="0" lang="en-GB" altLang="ja-JP" sz="1500" baseline="30000">
                  <a:latin typeface="Calibri" pitchFamily="34" charset="0"/>
                </a:rPr>
                <a:t>42</a:t>
              </a:r>
              <a:r>
                <a:rPr kumimoji="0" lang="en-GB" altLang="ja-JP" sz="1500">
                  <a:latin typeface="Calibri" pitchFamily="34" charset="0"/>
                </a:rPr>
                <a:t>Ti</a:t>
              </a:r>
            </a:p>
          </p:txBody>
        </p:sp>
        <p:sp>
          <p:nvSpPr>
            <p:cNvPr id="113711" name="Text Box 91"/>
            <p:cNvSpPr txBox="1">
              <a:spLocks noChangeArrowheads="1"/>
            </p:cNvSpPr>
            <p:nvPr/>
          </p:nvSpPr>
          <p:spPr bwMode="auto">
            <a:xfrm>
              <a:off x="762000" y="5867400"/>
              <a:ext cx="783340" cy="327550"/>
            </a:xfrm>
            <a:prstGeom prst="rect">
              <a:avLst/>
            </a:prstGeom>
            <a:noFill/>
            <a:ln w="9525">
              <a:noFill/>
              <a:miter lim="800000"/>
              <a:headEnd/>
              <a:tailEnd/>
            </a:ln>
          </p:spPr>
          <p:txBody>
            <a:bodyPr wrap="none" lIns="95782" tIns="47891" rIns="95782" bIns="47891">
              <a:spAutoFit/>
            </a:bodyPr>
            <a:lstStyle/>
            <a:p>
              <a:pPr defTabSz="957263"/>
              <a:r>
                <a:rPr kumimoji="0" lang="en-GB" altLang="ja-JP" sz="1500" baseline="30000">
                  <a:latin typeface="Calibri" pitchFamily="34" charset="0"/>
                </a:rPr>
                <a:t>42</a:t>
              </a:r>
              <a:r>
                <a:rPr kumimoji="0" lang="en-GB" altLang="ja-JP" sz="1500" baseline="-25000">
                  <a:latin typeface="Calibri" pitchFamily="34" charset="0"/>
                </a:rPr>
                <a:t>20</a:t>
              </a:r>
              <a:r>
                <a:rPr kumimoji="0" lang="en-GB" altLang="ja-JP" sz="1500">
                  <a:latin typeface="Calibri" pitchFamily="34" charset="0"/>
                </a:rPr>
                <a:t>Ca</a:t>
              </a:r>
              <a:r>
                <a:rPr kumimoji="0" lang="en-GB" altLang="ja-JP" sz="1500" baseline="-25000">
                  <a:latin typeface="Calibri" pitchFamily="34" charset="0"/>
                </a:rPr>
                <a:t>22</a:t>
              </a:r>
            </a:p>
          </p:txBody>
        </p:sp>
      </p:grpSp>
      <p:cxnSp>
        <p:nvCxnSpPr>
          <p:cNvPr id="47" name="Conector recto de flecha 46"/>
          <p:cNvCxnSpPr/>
          <p:nvPr/>
        </p:nvCxnSpPr>
        <p:spPr>
          <a:xfrm rot="16200000" flipH="1">
            <a:off x="5180807" y="3958431"/>
            <a:ext cx="223838" cy="21907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8" name="Conector recto de flecha 47"/>
          <p:cNvCxnSpPr/>
          <p:nvPr/>
        </p:nvCxnSpPr>
        <p:spPr>
          <a:xfrm rot="16200000" flipH="1">
            <a:off x="3634582" y="5469731"/>
            <a:ext cx="223838" cy="21907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9" name="Conector recto de flecha 48"/>
          <p:cNvCxnSpPr/>
          <p:nvPr/>
        </p:nvCxnSpPr>
        <p:spPr>
          <a:xfrm rot="16200000" flipH="1">
            <a:off x="4009232" y="5029994"/>
            <a:ext cx="223837" cy="21907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Conector recto de flecha 49"/>
          <p:cNvCxnSpPr/>
          <p:nvPr/>
        </p:nvCxnSpPr>
        <p:spPr>
          <a:xfrm rot="16200000" flipH="1">
            <a:off x="4383882" y="4658519"/>
            <a:ext cx="223837" cy="21907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1" name="Conector recto de flecha 50"/>
          <p:cNvCxnSpPr/>
          <p:nvPr/>
        </p:nvCxnSpPr>
        <p:spPr>
          <a:xfrm rot="16200000" flipH="1">
            <a:off x="4799807" y="4304506"/>
            <a:ext cx="223838" cy="21907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3679" name="CuadroTexto 51"/>
          <p:cNvSpPr txBox="1">
            <a:spLocks noChangeArrowheads="1"/>
          </p:cNvSpPr>
          <p:nvPr/>
        </p:nvSpPr>
        <p:spPr bwMode="auto">
          <a:xfrm>
            <a:off x="4902200" y="4024313"/>
            <a:ext cx="390525" cy="368300"/>
          </a:xfrm>
          <a:prstGeom prst="rect">
            <a:avLst/>
          </a:prstGeom>
          <a:noFill/>
          <a:ln w="9525">
            <a:noFill/>
            <a:miter lim="800000"/>
            <a:headEnd/>
            <a:tailEnd/>
          </a:ln>
        </p:spPr>
        <p:txBody>
          <a:bodyPr wrap="none">
            <a:spAutoFit/>
          </a:bodyPr>
          <a:lstStyle/>
          <a:p>
            <a:r>
              <a:rPr kumimoji="0" lang="en-GB" altLang="ja-JP">
                <a:solidFill>
                  <a:srgbClr val="FF0000"/>
                </a:solidFill>
                <a:latin typeface="Calibri" pitchFamily="34" charset="0"/>
              </a:rPr>
              <a:t>β</a:t>
            </a:r>
            <a:r>
              <a:rPr kumimoji="0" lang="en-GB" altLang="ja-JP" baseline="30000">
                <a:solidFill>
                  <a:srgbClr val="FF0000"/>
                </a:solidFill>
                <a:latin typeface="Calibri" pitchFamily="34" charset="0"/>
              </a:rPr>
              <a:t>+</a:t>
            </a:r>
          </a:p>
        </p:txBody>
      </p:sp>
      <p:sp>
        <p:nvSpPr>
          <p:cNvPr id="113680" name="CuadroTexto 52"/>
          <p:cNvSpPr txBox="1">
            <a:spLocks noChangeArrowheads="1"/>
          </p:cNvSpPr>
          <p:nvPr/>
        </p:nvSpPr>
        <p:spPr bwMode="auto">
          <a:xfrm>
            <a:off x="4530725" y="4425950"/>
            <a:ext cx="388938" cy="369888"/>
          </a:xfrm>
          <a:prstGeom prst="rect">
            <a:avLst/>
          </a:prstGeom>
          <a:noFill/>
          <a:ln w="9525">
            <a:noFill/>
            <a:miter lim="800000"/>
            <a:headEnd/>
            <a:tailEnd/>
          </a:ln>
        </p:spPr>
        <p:txBody>
          <a:bodyPr wrap="none">
            <a:spAutoFit/>
          </a:bodyPr>
          <a:lstStyle/>
          <a:p>
            <a:r>
              <a:rPr kumimoji="0" lang="en-GB" altLang="ja-JP">
                <a:solidFill>
                  <a:srgbClr val="FF0000"/>
                </a:solidFill>
                <a:latin typeface="Calibri" pitchFamily="34" charset="0"/>
              </a:rPr>
              <a:t>β</a:t>
            </a:r>
            <a:r>
              <a:rPr kumimoji="0" lang="en-GB" altLang="ja-JP" baseline="30000">
                <a:solidFill>
                  <a:srgbClr val="FF0000"/>
                </a:solidFill>
                <a:latin typeface="Calibri" pitchFamily="34" charset="0"/>
              </a:rPr>
              <a:t>+</a:t>
            </a:r>
          </a:p>
        </p:txBody>
      </p:sp>
      <p:sp>
        <p:nvSpPr>
          <p:cNvPr id="113681" name="CuadroTexto 53"/>
          <p:cNvSpPr txBox="1">
            <a:spLocks noChangeArrowheads="1"/>
          </p:cNvSpPr>
          <p:nvPr/>
        </p:nvSpPr>
        <p:spPr bwMode="auto">
          <a:xfrm>
            <a:off x="4140200" y="4816475"/>
            <a:ext cx="390525" cy="369888"/>
          </a:xfrm>
          <a:prstGeom prst="rect">
            <a:avLst/>
          </a:prstGeom>
          <a:noFill/>
          <a:ln w="9525">
            <a:noFill/>
            <a:miter lim="800000"/>
            <a:headEnd/>
            <a:tailEnd/>
          </a:ln>
        </p:spPr>
        <p:txBody>
          <a:bodyPr wrap="none">
            <a:spAutoFit/>
          </a:bodyPr>
          <a:lstStyle/>
          <a:p>
            <a:r>
              <a:rPr kumimoji="0" lang="en-GB" altLang="ja-JP">
                <a:solidFill>
                  <a:srgbClr val="FF0000"/>
                </a:solidFill>
                <a:latin typeface="Calibri" pitchFamily="34" charset="0"/>
              </a:rPr>
              <a:t>β</a:t>
            </a:r>
            <a:r>
              <a:rPr kumimoji="0" lang="en-GB" altLang="ja-JP" baseline="30000">
                <a:solidFill>
                  <a:srgbClr val="FF0000"/>
                </a:solidFill>
                <a:latin typeface="Calibri" pitchFamily="34" charset="0"/>
              </a:rPr>
              <a:t>+</a:t>
            </a:r>
          </a:p>
        </p:txBody>
      </p:sp>
      <p:sp>
        <p:nvSpPr>
          <p:cNvPr id="113682" name="CuadroTexto 54"/>
          <p:cNvSpPr txBox="1">
            <a:spLocks noChangeArrowheads="1"/>
          </p:cNvSpPr>
          <p:nvPr/>
        </p:nvSpPr>
        <p:spPr bwMode="auto">
          <a:xfrm>
            <a:off x="3727450" y="5210175"/>
            <a:ext cx="388938" cy="369888"/>
          </a:xfrm>
          <a:prstGeom prst="rect">
            <a:avLst/>
          </a:prstGeom>
          <a:noFill/>
          <a:ln w="9525">
            <a:noFill/>
            <a:miter lim="800000"/>
            <a:headEnd/>
            <a:tailEnd/>
          </a:ln>
        </p:spPr>
        <p:txBody>
          <a:bodyPr wrap="none">
            <a:spAutoFit/>
          </a:bodyPr>
          <a:lstStyle/>
          <a:p>
            <a:r>
              <a:rPr kumimoji="0" lang="en-GB" altLang="ja-JP">
                <a:solidFill>
                  <a:srgbClr val="FF0000"/>
                </a:solidFill>
                <a:latin typeface="Calibri" pitchFamily="34" charset="0"/>
              </a:rPr>
              <a:t>β</a:t>
            </a:r>
            <a:r>
              <a:rPr kumimoji="0" lang="en-GB" altLang="ja-JP" baseline="30000">
                <a:solidFill>
                  <a:srgbClr val="FF0000"/>
                </a:solidFill>
                <a:latin typeface="Calibri" pitchFamily="34" charset="0"/>
              </a:rPr>
              <a:t>+</a:t>
            </a:r>
          </a:p>
        </p:txBody>
      </p:sp>
      <p:sp>
        <p:nvSpPr>
          <p:cNvPr id="56" name="Elipse 55"/>
          <p:cNvSpPr/>
          <p:nvPr/>
        </p:nvSpPr>
        <p:spPr>
          <a:xfrm rot="2811610">
            <a:off x="3520281" y="3793332"/>
            <a:ext cx="1520825" cy="2589212"/>
          </a:xfrm>
          <a:prstGeom prst="ellipse">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kumimoji="0"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4531036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4.7|11.2"/>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4.7|11.2"/>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09.9|46|3.1"/>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09.9|46|3.1"/>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09.9|46|3.1"/>
</p:tagLst>
</file>

<file path=ppt/theme/theme1.xml><?xml version="1.0" encoding="utf-8"?>
<a:theme xmlns:a="http://schemas.openxmlformats.org/drawingml/2006/main" name="comex4_newformat">
  <a:themeElements>
    <a:clrScheme name="Personalizar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comex4_newformat.thmx</Template>
  <TotalTime>12656</TotalTime>
  <Words>4394</Words>
  <Application>Microsoft Macintosh PowerPoint</Application>
  <PresentationFormat>Presentación en pantalla (4:3)</PresentationFormat>
  <Paragraphs>730</Paragraphs>
  <Slides>49</Slides>
  <Notes>17</Notes>
  <HiddenSlides>0</HiddenSlides>
  <MMClips>0</MMClips>
  <ScaleCrop>false</ScaleCrop>
  <HeadingPairs>
    <vt:vector size="6" baseType="variant">
      <vt:variant>
        <vt:lpstr>Plantilla de diseño</vt:lpstr>
      </vt:variant>
      <vt:variant>
        <vt:i4>1</vt:i4>
      </vt:variant>
      <vt:variant>
        <vt:lpstr>Servidores OLE incrustados</vt:lpstr>
      </vt:variant>
      <vt:variant>
        <vt:i4>2</vt:i4>
      </vt:variant>
      <vt:variant>
        <vt:lpstr>Títulos de diapositiva</vt:lpstr>
      </vt:variant>
      <vt:variant>
        <vt:i4>49</vt:i4>
      </vt:variant>
    </vt:vector>
  </HeadingPairs>
  <TitlesOfParts>
    <vt:vector size="52" baseType="lpstr">
      <vt:lpstr>comex4_newformat</vt:lpstr>
      <vt:lpstr>EcuaciÛn</vt:lpstr>
      <vt:lpstr>Ecuación</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58Ni26+ (74.5 AMeV) + natNi @ GANIL  2010</vt:lpstr>
      <vt:lpstr>Diapositiva 24</vt:lpstr>
      <vt:lpstr>Diapositiva 25</vt:lpstr>
      <vt:lpstr>Diapositiva 26</vt:lpstr>
      <vt:lpstr>Comparison of mirror transitions for A = 56</vt:lpstr>
      <vt:lpstr>Diapositiva 28</vt:lpstr>
      <vt:lpstr>Indeed we observed the gamma transition deexciting the IAS</vt:lpstr>
      <vt:lpstr>Diapositiva 30</vt:lpstr>
      <vt:lpstr>Proton-gamma coincidences</vt:lpstr>
      <vt:lpstr>56Zn decay scheme, another surprise</vt:lpstr>
      <vt:lpstr>Diapositiva 33</vt:lpstr>
      <vt:lpstr>the fragmentation of the IAS  is important for isopin mixing  and for the Mass evaluation</vt:lpstr>
      <vt:lpstr>And now we can compare with the Charge Exchange reaction in the mirror</vt:lpstr>
      <vt:lpstr>Isospin mixing</vt:lpstr>
      <vt:lpstr>56Co level scheme</vt:lpstr>
      <vt:lpstr>We were puzzled for some time….</vt:lpstr>
      <vt:lpstr>Diapositiva 39</vt:lpstr>
      <vt:lpstr>Diapositiva 40</vt:lpstr>
      <vt:lpstr>The Collaboration</vt:lpstr>
      <vt:lpstr>Diapositiva 42</vt:lpstr>
      <vt:lpstr>Diapositiva 43</vt:lpstr>
      <vt:lpstr>Diapositiva 44</vt:lpstr>
      <vt:lpstr>Diapositiva 45</vt:lpstr>
      <vt:lpstr>Diapositiva 46</vt:lpstr>
      <vt:lpstr>Diapositiva 47</vt:lpstr>
      <vt:lpstr>Diapositiva 48</vt:lpstr>
      <vt:lpstr>Diapositiva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Berta Rubio</dc:creator>
  <cp:lastModifiedBy>Berta Rubio</cp:lastModifiedBy>
  <cp:revision>271</cp:revision>
  <cp:lastPrinted>2015-07-03T19:08:25Z</cp:lastPrinted>
  <dcterms:created xsi:type="dcterms:W3CDTF">2015-11-19T02:19:38Z</dcterms:created>
  <dcterms:modified xsi:type="dcterms:W3CDTF">2015-11-19T02:23:33Z</dcterms:modified>
</cp:coreProperties>
</file>